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60" r:id="rId6"/>
    <p:sldId id="263" r:id="rId7"/>
    <p:sldId id="261" r:id="rId8"/>
    <p:sldId id="264" r:id="rId9"/>
    <p:sldId id="265" r:id="rId10"/>
    <p:sldId id="266" r:id="rId11"/>
    <p:sldId id="277" r:id="rId12"/>
    <p:sldId id="267" r:id="rId13"/>
    <p:sldId id="270" r:id="rId14"/>
    <p:sldId id="271" r:id="rId15"/>
    <p:sldId id="269" r:id="rId16"/>
    <p:sldId id="273" r:id="rId17"/>
    <p:sldId id="272" r:id="rId18"/>
    <p:sldId id="268" r:id="rId19"/>
    <p:sldId id="274" r:id="rId20"/>
    <p:sldId id="275" r:id="rId21"/>
    <p:sldId id="276"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84" y="-5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615133-0355-46A3-B162-2B210174E043}" type="datetimeFigureOut">
              <a:rPr lang="en-US" smtClean="0"/>
              <a:t>10/21/2008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2F349D-C73D-4892-91DC-5339E736528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FD2F349D-C73D-4892-91DC-5339E736528F}"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a:t>
            </a:r>
            <a:r>
              <a:rPr lang="en-US" dirty="0" err="1" smtClean="0"/>
              <a:t>TamperData</a:t>
            </a:r>
            <a:r>
              <a:rPr lang="en-US" dirty="0" smtClean="0"/>
              <a:t> to change account number being submitted to application to 1001160130.</a:t>
            </a:r>
            <a:endParaRPr lang="en-US" dirty="0"/>
          </a:p>
        </p:txBody>
      </p:sp>
      <p:sp>
        <p:nvSpPr>
          <p:cNvPr id="4" name="Slide Number Placeholder 3"/>
          <p:cNvSpPr>
            <a:spLocks noGrp="1"/>
          </p:cNvSpPr>
          <p:nvPr>
            <p:ph type="sldNum" sz="quarter" idx="10"/>
          </p:nvPr>
        </p:nvSpPr>
        <p:spPr/>
        <p:txBody>
          <a:bodyPr/>
          <a:lstStyle/>
          <a:p>
            <a:fld id="{FD2F349D-C73D-4892-91DC-5339E736528F}"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Surf www.altoromutual.com.</a:t>
            </a:r>
            <a:endParaRPr lang="en-US" dirty="0"/>
          </a:p>
        </p:txBody>
      </p:sp>
      <p:sp>
        <p:nvSpPr>
          <p:cNvPr id="4" name="Slide Number Placeholder 3"/>
          <p:cNvSpPr>
            <a:spLocks noGrp="1"/>
          </p:cNvSpPr>
          <p:nvPr>
            <p:ph type="sldNum" sz="quarter" idx="10"/>
          </p:nvPr>
        </p:nvSpPr>
        <p:spPr/>
        <p:txBody>
          <a:bodyPr/>
          <a:lstStyle/>
          <a:p>
            <a:fld id="{FD2F349D-C73D-4892-91DC-5339E736528F}"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“Forward” proxy because it forwards requests from a network to the internet.</a:t>
            </a:r>
          </a:p>
          <a:p>
            <a:r>
              <a:rPr lang="en-US" dirty="0" smtClean="0"/>
              <a:t>Uses a new proxy server for each session.</a:t>
            </a:r>
            <a:endParaRPr lang="en-US" dirty="0"/>
          </a:p>
        </p:txBody>
      </p:sp>
      <p:sp>
        <p:nvSpPr>
          <p:cNvPr id="4" name="Slide Number Placeholder 3"/>
          <p:cNvSpPr>
            <a:spLocks noGrp="1"/>
          </p:cNvSpPr>
          <p:nvPr>
            <p:ph type="sldNum" sz="quarter" idx="10"/>
          </p:nvPr>
        </p:nvSpPr>
        <p:spPr/>
        <p:txBody>
          <a:bodyPr/>
          <a:lstStyle/>
          <a:p>
            <a:fld id="{FD2F349D-C73D-4892-91DC-5339E736528F}"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2F349D-C73D-4892-91DC-5339E736528F}"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D75053C3-8EF5-4DC6-9009-7A7CC08622D3}" type="datetimeFigureOut">
              <a:rPr lang="en-US" smtClean="0"/>
              <a:t>10/21/2008</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2289D4D2-A769-47D5-A4D3-F900DC61DE96}"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5053C3-8EF5-4DC6-9009-7A7CC08622D3}" type="datetimeFigureOut">
              <a:rPr lang="en-US" smtClean="0"/>
              <a:t>10/21/2008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89D4D2-A769-47D5-A4D3-F900DC61DE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5053C3-8EF5-4DC6-9009-7A7CC08622D3}" type="datetimeFigureOut">
              <a:rPr lang="en-US" smtClean="0"/>
              <a:t>10/21/2008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89D4D2-A769-47D5-A4D3-F900DC61DE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5053C3-8EF5-4DC6-9009-7A7CC08622D3}" type="datetimeFigureOut">
              <a:rPr lang="en-US" smtClean="0"/>
              <a:t>10/21/2008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89D4D2-A769-47D5-A4D3-F900DC61DE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75053C3-8EF5-4DC6-9009-7A7CC08622D3}" type="datetimeFigureOut">
              <a:rPr lang="en-US" smtClean="0"/>
              <a:t>10/21/2008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89D4D2-A769-47D5-A4D3-F900DC61DE96}"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5053C3-8EF5-4DC6-9009-7A7CC08622D3}" type="datetimeFigureOut">
              <a:rPr lang="en-US" smtClean="0"/>
              <a:t>10/21/2008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289D4D2-A769-47D5-A4D3-F900DC61DE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75053C3-8EF5-4DC6-9009-7A7CC08622D3}" type="datetimeFigureOut">
              <a:rPr lang="en-US" smtClean="0"/>
              <a:t>10/21/2008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289D4D2-A769-47D5-A4D3-F900DC61DE96}"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75053C3-8EF5-4DC6-9009-7A7CC08622D3}" type="datetimeFigureOut">
              <a:rPr lang="en-US" smtClean="0"/>
              <a:t>10/21/2008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289D4D2-A769-47D5-A4D3-F900DC61DE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75053C3-8EF5-4DC6-9009-7A7CC08622D3}" type="datetimeFigureOut">
              <a:rPr lang="en-US" smtClean="0"/>
              <a:t>10/21/2008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289D4D2-A769-47D5-A4D3-F900DC61DE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5053C3-8EF5-4DC6-9009-7A7CC08622D3}" type="datetimeFigureOut">
              <a:rPr lang="en-US" smtClean="0"/>
              <a:t>10/21/2008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289D4D2-A769-47D5-A4D3-F900DC61DE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D75053C3-8EF5-4DC6-9009-7A7CC08622D3}" type="datetimeFigureOut">
              <a:rPr lang="en-US" smtClean="0"/>
              <a:t>10/21/2008</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2289D4D2-A769-47D5-A4D3-F900DC61DE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75053C3-8EF5-4DC6-9009-7A7CC08622D3}" type="datetimeFigureOut">
              <a:rPr lang="en-US" smtClean="0"/>
              <a:t>10/21/2008</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289D4D2-A769-47D5-A4D3-F900DC61DE9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doughboy.homeip.net/owas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ltoromutual.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ltoromutual.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altoromutual.com/bank/ws.asmx?WSD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webservices.amazon.com/AWSECommerceService/AWSECommerceService.wsdl" TargetMode="External"/><Relationship Id="rId5" Type="http://schemas.openxmlformats.org/officeDocument/2006/relationships/hyperlink" Target="http://terraservice.net/TerraService.asmx?WSDL" TargetMode="External"/><Relationship Id="rId4" Type="http://schemas.openxmlformats.org/officeDocument/2006/relationships/hyperlink" Target="http://www.weather.gov/forecasts/xml/SOAP_server/ndfdXMLserver.php?wsd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parosproxy.or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portswigger.net/suite/"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whatismyip.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hyperlink" Target="http://www.proxy4free.com/page1.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400" dirty="0" smtClean="0"/>
              <a:t>Using Proxies to secure applications and more</a:t>
            </a:r>
            <a:endParaRPr lang="en-US" sz="2400" dirty="0"/>
          </a:p>
        </p:txBody>
      </p:sp>
      <p:sp>
        <p:nvSpPr>
          <p:cNvPr id="5" name="Subtitle 4"/>
          <p:cNvSpPr>
            <a:spLocks noGrp="1"/>
          </p:cNvSpPr>
          <p:nvPr>
            <p:ph type="subTitle" idx="1"/>
          </p:nvPr>
        </p:nvSpPr>
        <p:spPr>
          <a:xfrm>
            <a:off x="914400" y="4038600"/>
            <a:ext cx="7772400" cy="1508760"/>
          </a:xfrm>
        </p:spPr>
        <p:txBody>
          <a:bodyPr/>
          <a:lstStyle/>
          <a:p>
            <a:r>
              <a:rPr lang="en-US" dirty="0" smtClean="0"/>
              <a:t>By Josh </a:t>
            </a:r>
            <a:r>
              <a:rPr lang="en-US" dirty="0" err="1" smtClean="0"/>
              <a:t>Sokol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Reverse Proxies</a:t>
            </a:r>
            <a:endParaRPr lang="en-US" dirty="0"/>
          </a:p>
        </p:txBody>
      </p:sp>
      <p:sp>
        <p:nvSpPr>
          <p:cNvPr id="5" name="Content Placeholder 4"/>
          <p:cNvSpPr>
            <a:spLocks noGrp="1"/>
          </p:cNvSpPr>
          <p:nvPr>
            <p:ph idx="1"/>
          </p:nvPr>
        </p:nvSpPr>
        <p:spPr/>
        <p:txBody>
          <a:bodyPr>
            <a:normAutofit fontScale="92500" lnSpcReduction="10000"/>
          </a:bodyPr>
          <a:lstStyle/>
          <a:p>
            <a:pPr>
              <a:buNone/>
            </a:pPr>
            <a:r>
              <a:rPr lang="en-US" dirty="0" err="1" smtClean="0"/>
              <a:t>ProxyRequests</a:t>
            </a:r>
            <a:r>
              <a:rPr lang="en-US" dirty="0" smtClean="0"/>
              <a:t> </a:t>
            </a:r>
            <a:r>
              <a:rPr lang="en-US" dirty="0" smtClean="0"/>
              <a:t>Off</a:t>
            </a:r>
          </a:p>
          <a:p>
            <a:pPr>
              <a:buNone/>
            </a:pPr>
            <a:r>
              <a:rPr lang="en-US" dirty="0" smtClean="0"/>
              <a:t>&lt;</a:t>
            </a:r>
            <a:r>
              <a:rPr lang="en-US" dirty="0" smtClean="0"/>
              <a:t>Location /</a:t>
            </a:r>
            <a:r>
              <a:rPr lang="en-US" dirty="0" err="1" smtClean="0"/>
              <a:t>owasp</a:t>
            </a:r>
            <a:r>
              <a:rPr lang="en-US" dirty="0" smtClean="0"/>
              <a:t>&gt;</a:t>
            </a:r>
          </a:p>
          <a:p>
            <a:pPr>
              <a:buNone/>
            </a:pPr>
            <a:r>
              <a:rPr lang="en-US" dirty="0" smtClean="0"/>
              <a:t>           </a:t>
            </a:r>
            <a:r>
              <a:rPr lang="en-US" dirty="0" err="1" smtClean="0"/>
              <a:t>ProxyPass</a:t>
            </a:r>
            <a:r>
              <a:rPr lang="en-US" dirty="0" smtClean="0"/>
              <a:t> </a:t>
            </a:r>
            <a:r>
              <a:rPr lang="en-US" dirty="0" smtClean="0"/>
              <a:t>http://www.owasp.org</a:t>
            </a:r>
          </a:p>
          <a:p>
            <a:pPr>
              <a:buNone/>
            </a:pPr>
            <a:r>
              <a:rPr lang="en-US" dirty="0" smtClean="0"/>
              <a:t>           </a:t>
            </a:r>
            <a:r>
              <a:rPr lang="en-US" dirty="0" err="1" smtClean="0"/>
              <a:t>ProxyPassReverse</a:t>
            </a:r>
            <a:r>
              <a:rPr lang="en-US" dirty="0" smtClean="0"/>
              <a:t> </a:t>
            </a:r>
            <a:r>
              <a:rPr lang="en-US" dirty="0" smtClean="0"/>
              <a:t>http://www.owasp.org</a:t>
            </a:r>
          </a:p>
          <a:p>
            <a:pPr>
              <a:buNone/>
            </a:pPr>
            <a:r>
              <a:rPr lang="en-US" dirty="0" smtClean="0"/>
              <a:t>           </a:t>
            </a:r>
            <a:r>
              <a:rPr lang="en-US" dirty="0" smtClean="0"/>
              <a:t>Order </a:t>
            </a:r>
            <a:r>
              <a:rPr lang="en-US" dirty="0" err="1" smtClean="0"/>
              <a:t>allow,deny</a:t>
            </a:r>
            <a:endParaRPr lang="en-US" dirty="0" smtClean="0"/>
          </a:p>
          <a:p>
            <a:pPr>
              <a:buNone/>
            </a:pPr>
            <a:r>
              <a:rPr lang="en-US" dirty="0" smtClean="0"/>
              <a:t>           </a:t>
            </a:r>
            <a:r>
              <a:rPr lang="en-US" dirty="0" smtClean="0"/>
              <a:t>allow </a:t>
            </a:r>
            <a:r>
              <a:rPr lang="en-US" dirty="0" smtClean="0"/>
              <a:t>from all</a:t>
            </a:r>
          </a:p>
          <a:p>
            <a:pPr>
              <a:buNone/>
            </a:pPr>
            <a:r>
              <a:rPr lang="en-US" dirty="0" smtClean="0"/>
              <a:t>&lt;/</a:t>
            </a:r>
            <a:r>
              <a:rPr lang="en-US" dirty="0" smtClean="0"/>
              <a:t>Location</a:t>
            </a:r>
            <a:r>
              <a:rPr lang="en-US" dirty="0" smtClean="0"/>
              <a:t>&gt;</a:t>
            </a:r>
          </a:p>
          <a:p>
            <a:pPr>
              <a:buNone/>
            </a:pPr>
            <a:endParaRPr lang="en-US" dirty="0" smtClean="0"/>
          </a:p>
          <a:p>
            <a:r>
              <a:rPr lang="en-US" dirty="0" smtClean="0">
                <a:hlinkClick r:id="rId3"/>
              </a:rPr>
              <a:t>http://doughboy.homeip.net/owasp</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Reverse Proxies</a:t>
            </a:r>
            <a:endParaRPr lang="en-US" dirty="0"/>
          </a:p>
        </p:txBody>
      </p:sp>
      <p:sp>
        <p:nvSpPr>
          <p:cNvPr id="3" name="Content Placeholder 2"/>
          <p:cNvSpPr>
            <a:spLocks noGrp="1"/>
          </p:cNvSpPr>
          <p:nvPr>
            <p:ph idx="1"/>
          </p:nvPr>
        </p:nvSpPr>
        <p:spPr/>
        <p:txBody>
          <a:bodyPr/>
          <a:lstStyle/>
          <a:p>
            <a:r>
              <a:rPr lang="en-US" dirty="0" smtClean="0"/>
              <a:t>Single machine acts as a gateway to the real servers in the network.</a:t>
            </a:r>
          </a:p>
          <a:p>
            <a:r>
              <a:rPr lang="en-US" dirty="0" smtClean="0"/>
              <a:t>Use </a:t>
            </a:r>
            <a:r>
              <a:rPr lang="en-US" dirty="0" err="1" smtClean="0"/>
              <a:t>mod_cache</a:t>
            </a:r>
            <a:r>
              <a:rPr lang="en-US" dirty="0" smtClean="0"/>
              <a:t> (and </a:t>
            </a:r>
            <a:r>
              <a:rPr lang="en-US" dirty="0" err="1" smtClean="0"/>
              <a:t>mod_mem_cache</a:t>
            </a:r>
            <a:r>
              <a:rPr lang="en-US" dirty="0" smtClean="0"/>
              <a:t>) to keep static documents in memory.</a:t>
            </a:r>
          </a:p>
          <a:p>
            <a:r>
              <a:rPr lang="en-US" dirty="0" smtClean="0"/>
              <a:t>Single point of authentication</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fontScale="77500" lnSpcReduction="20000"/>
          </a:bodyPr>
          <a:lstStyle/>
          <a:p>
            <a:pPr>
              <a:buFont typeface="Arial" pitchFamily="34" charset="0"/>
              <a:buChar char="•"/>
            </a:pPr>
            <a:r>
              <a:rPr lang="en-US" dirty="0" smtClean="0"/>
              <a:t>Firefox</a:t>
            </a:r>
          </a:p>
          <a:p>
            <a:pPr>
              <a:buFont typeface="Arial" pitchFamily="34" charset="0"/>
              <a:buChar char="•"/>
            </a:pPr>
            <a:r>
              <a:rPr lang="en-US" dirty="0" smtClean="0"/>
              <a:t>Extension: </a:t>
            </a:r>
            <a:r>
              <a:rPr lang="en-US" dirty="0" err="1" smtClean="0"/>
              <a:t>SwitchProxy</a:t>
            </a:r>
            <a:endParaRPr lang="en-US" dirty="0" smtClean="0"/>
          </a:p>
          <a:p>
            <a:pPr>
              <a:buFont typeface="Arial" pitchFamily="34" charset="0"/>
              <a:buChar char="•"/>
            </a:pPr>
            <a:r>
              <a:rPr lang="en-US" dirty="0" smtClean="0"/>
              <a:t>Extension: Tamper Data | Google </a:t>
            </a:r>
            <a:r>
              <a:rPr lang="en-US" dirty="0" err="1" smtClean="0"/>
              <a:t>Ratproxy</a:t>
            </a:r>
            <a:r>
              <a:rPr lang="en-US" dirty="0" smtClean="0"/>
              <a:t> | </a:t>
            </a:r>
            <a:r>
              <a:rPr lang="en-US" dirty="0" smtClean="0"/>
              <a:t>OWASP </a:t>
            </a:r>
            <a:r>
              <a:rPr lang="en-US" dirty="0" err="1" smtClean="0"/>
              <a:t>WebScarab</a:t>
            </a:r>
            <a:r>
              <a:rPr lang="en-US" dirty="0" smtClean="0"/>
              <a:t> </a:t>
            </a:r>
            <a:endParaRPr lang="en-US" dirty="0"/>
          </a:p>
        </p:txBody>
      </p:sp>
      <p:sp>
        <p:nvSpPr>
          <p:cNvPr id="4" name="Title 3"/>
          <p:cNvSpPr>
            <a:spLocks noGrp="1"/>
          </p:cNvSpPr>
          <p:nvPr>
            <p:ph type="title"/>
          </p:nvPr>
        </p:nvSpPr>
        <p:spPr/>
        <p:txBody>
          <a:bodyPr/>
          <a:lstStyle/>
          <a:p>
            <a:r>
              <a:rPr lang="en-US" dirty="0" smtClean="0"/>
              <a:t>Act III – Intercepting Proxies</a:t>
            </a:r>
            <a:endParaRPr lang="en-US" dirty="0"/>
          </a:p>
        </p:txBody>
      </p:sp>
      <p:pic>
        <p:nvPicPr>
          <p:cNvPr id="6146" name="Picture 2"/>
          <p:cNvPicPr>
            <a:picLocks noChangeAspect="1" noChangeArrowheads="1"/>
          </p:cNvPicPr>
          <p:nvPr/>
        </p:nvPicPr>
        <p:blipFill>
          <a:blip r:embed="rId3"/>
          <a:srcRect/>
          <a:stretch>
            <a:fillRect/>
          </a:stretch>
        </p:blipFill>
        <p:spPr bwMode="auto">
          <a:xfrm>
            <a:off x="4343400" y="2590800"/>
            <a:ext cx="3028950" cy="3286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Tamper Data</a:t>
            </a:r>
            <a:endParaRPr lang="en-US" dirty="0"/>
          </a:p>
        </p:txBody>
      </p:sp>
      <p:sp>
        <p:nvSpPr>
          <p:cNvPr id="4" name="Content Placeholder 3"/>
          <p:cNvSpPr>
            <a:spLocks noGrp="1"/>
          </p:cNvSpPr>
          <p:nvPr>
            <p:ph idx="1"/>
          </p:nvPr>
        </p:nvSpPr>
        <p:spPr/>
        <p:txBody>
          <a:bodyPr/>
          <a:lstStyle/>
          <a:p>
            <a:r>
              <a:rPr lang="en-US" dirty="0" smtClean="0"/>
              <a:t>Use </a:t>
            </a:r>
            <a:r>
              <a:rPr lang="en-US" dirty="0" err="1" smtClean="0"/>
              <a:t>tamperdata</a:t>
            </a:r>
            <a:r>
              <a:rPr lang="en-US" dirty="0" smtClean="0"/>
              <a:t> to view and modify HTTP/HTTPS headers and post parameters.</a:t>
            </a:r>
          </a:p>
          <a:p>
            <a:r>
              <a:rPr lang="en-US" dirty="0" smtClean="0"/>
              <a:t>Trace and time http response/requests.</a:t>
            </a:r>
          </a:p>
          <a:p>
            <a:r>
              <a:rPr lang="en-US" dirty="0" smtClean="0"/>
              <a:t>Security test web applications by modifying POST parameters.</a:t>
            </a:r>
            <a:endParaRPr lang="en-US" dirty="0"/>
          </a:p>
        </p:txBody>
      </p:sp>
      <p:pic>
        <p:nvPicPr>
          <p:cNvPr id="7170" name="Picture 2"/>
          <p:cNvPicPr>
            <a:picLocks noChangeAspect="1" noChangeArrowheads="1"/>
          </p:cNvPicPr>
          <p:nvPr/>
        </p:nvPicPr>
        <p:blipFill>
          <a:blip r:embed="rId3"/>
          <a:srcRect/>
          <a:stretch>
            <a:fillRect/>
          </a:stretch>
        </p:blipFill>
        <p:spPr bwMode="auto">
          <a:xfrm>
            <a:off x="2362200" y="4724400"/>
            <a:ext cx="4495800" cy="16466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Tamper Data Example</a:t>
            </a:r>
            <a:endParaRPr lang="en-US" dirty="0"/>
          </a:p>
        </p:txBody>
      </p:sp>
      <p:sp>
        <p:nvSpPr>
          <p:cNvPr id="3" name="Content Placeholder 2"/>
          <p:cNvSpPr>
            <a:spLocks noGrp="1"/>
          </p:cNvSpPr>
          <p:nvPr>
            <p:ph idx="1"/>
          </p:nvPr>
        </p:nvSpPr>
        <p:spPr/>
        <p:txBody>
          <a:bodyPr/>
          <a:lstStyle/>
          <a:p>
            <a:r>
              <a:rPr lang="en-US" dirty="0" smtClean="0">
                <a:hlinkClick r:id="rId3"/>
              </a:rPr>
              <a:t>http://www.altoromutual.com</a:t>
            </a:r>
            <a:endParaRPr lang="en-US" dirty="0" smtClean="0"/>
          </a:p>
          <a:p>
            <a:r>
              <a:rPr lang="en-US" dirty="0" smtClean="0"/>
              <a:t>Username: </a:t>
            </a:r>
            <a:r>
              <a:rPr lang="en-US" dirty="0" err="1" smtClean="0"/>
              <a:t>jsmith</a:t>
            </a:r>
            <a:endParaRPr lang="en-US" dirty="0" smtClean="0"/>
          </a:p>
          <a:p>
            <a:r>
              <a:rPr lang="en-US" dirty="0" smtClean="0"/>
              <a:t>Password: Demo1234</a:t>
            </a:r>
            <a:endParaRPr lang="en-US" dirty="0"/>
          </a:p>
        </p:txBody>
      </p:sp>
      <p:pic>
        <p:nvPicPr>
          <p:cNvPr id="8194" name="Picture 2"/>
          <p:cNvPicPr>
            <a:picLocks noChangeAspect="1" noChangeArrowheads="1"/>
          </p:cNvPicPr>
          <p:nvPr/>
        </p:nvPicPr>
        <p:blipFill>
          <a:blip r:embed="rId4"/>
          <a:srcRect/>
          <a:stretch>
            <a:fillRect/>
          </a:stretch>
        </p:blipFill>
        <p:spPr bwMode="auto">
          <a:xfrm>
            <a:off x="838200" y="4495800"/>
            <a:ext cx="2657475" cy="1371600"/>
          </a:xfrm>
          <a:prstGeom prst="rect">
            <a:avLst/>
          </a:prstGeom>
          <a:noFill/>
          <a:ln w="9525">
            <a:noFill/>
            <a:miter lim="800000"/>
            <a:headEnd/>
            <a:tailEnd/>
          </a:ln>
          <a:effectLst/>
        </p:spPr>
      </p:pic>
      <p:pic>
        <p:nvPicPr>
          <p:cNvPr id="8195" name="Picture 3"/>
          <p:cNvPicPr>
            <a:picLocks noChangeAspect="1" noChangeArrowheads="1"/>
          </p:cNvPicPr>
          <p:nvPr/>
        </p:nvPicPr>
        <p:blipFill>
          <a:blip r:embed="rId5"/>
          <a:srcRect/>
          <a:stretch>
            <a:fillRect/>
          </a:stretch>
        </p:blipFill>
        <p:spPr bwMode="auto">
          <a:xfrm>
            <a:off x="3962400" y="4191000"/>
            <a:ext cx="4676775" cy="1933575"/>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a:t>
            </a:r>
            <a:r>
              <a:rPr lang="en-US" dirty="0" err="1" smtClean="0"/>
              <a:t>Ratproxy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semi-automated, largely passive web application security audit tool, optimized for an accurate and sensitive detection, and automatic annotation, of potential problems and security-relevant design patterns based on the observation of existing, user-initiated traffic in complex web 2.0 environments.</a:t>
            </a:r>
          </a:p>
          <a:p>
            <a:r>
              <a:rPr lang="en-US" dirty="0" smtClean="0"/>
              <a:t>Detects and prioritizes broad classes of security problems, such as dynamic cross-site trust model considerations, script inclusion issues, content serving problems, insufficient XSRF and XSS defenses, and much more.</a:t>
            </a:r>
            <a:endParaRPr lang="en-US" dirty="0"/>
          </a:p>
        </p:txBody>
      </p:sp>
      <p:pic>
        <p:nvPicPr>
          <p:cNvPr id="9218" name="Picture 2"/>
          <p:cNvPicPr>
            <a:picLocks noChangeAspect="1" noChangeArrowheads="1"/>
          </p:cNvPicPr>
          <p:nvPr/>
        </p:nvPicPr>
        <p:blipFill>
          <a:blip r:embed="rId3"/>
          <a:srcRect/>
          <a:stretch>
            <a:fillRect/>
          </a:stretch>
        </p:blipFill>
        <p:spPr bwMode="auto">
          <a:xfrm>
            <a:off x="6019800" y="304800"/>
            <a:ext cx="2133600" cy="129515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t>
            </a:r>
            <a:r>
              <a:rPr lang="en-US" dirty="0" err="1" smtClean="0"/>
              <a:t>Ratproxy</a:t>
            </a:r>
            <a:r>
              <a:rPr lang="en-US" dirty="0" smtClean="0"/>
              <a:t> with </a:t>
            </a:r>
            <a:r>
              <a:rPr lang="en-US" dirty="0" err="1" smtClean="0"/>
              <a:t>Cygwin</a:t>
            </a:r>
            <a:endParaRPr lang="en-US" dirty="0"/>
          </a:p>
        </p:txBody>
      </p:sp>
      <p:sp>
        <p:nvSpPr>
          <p:cNvPr id="3" name="Content Placeholder 2"/>
          <p:cNvSpPr>
            <a:spLocks noGrp="1"/>
          </p:cNvSpPr>
          <p:nvPr>
            <p:ph idx="1"/>
          </p:nvPr>
        </p:nvSpPr>
        <p:spPr/>
        <p:txBody>
          <a:bodyPr>
            <a:normAutofit lnSpcReduction="10000"/>
          </a:bodyPr>
          <a:lstStyle/>
          <a:p>
            <a:r>
              <a:rPr lang="en-US" dirty="0" smtClean="0"/>
              <a:t>Install </a:t>
            </a:r>
            <a:r>
              <a:rPr lang="en-US" dirty="0" err="1" smtClean="0"/>
              <a:t>Cygwin</a:t>
            </a:r>
            <a:r>
              <a:rPr lang="en-US" dirty="0" smtClean="0"/>
              <a:t> with make, </a:t>
            </a:r>
            <a:r>
              <a:rPr lang="en-US" dirty="0" err="1" smtClean="0"/>
              <a:t>gcc</a:t>
            </a:r>
            <a:r>
              <a:rPr lang="en-US" dirty="0" smtClean="0"/>
              <a:t>-core, </a:t>
            </a:r>
            <a:r>
              <a:rPr lang="en-US" dirty="0" err="1" smtClean="0"/>
              <a:t>openssl</a:t>
            </a:r>
            <a:r>
              <a:rPr lang="en-US" dirty="0" smtClean="0"/>
              <a:t>-dev, and </a:t>
            </a:r>
            <a:r>
              <a:rPr lang="en-US" dirty="0" err="1" smtClean="0"/>
              <a:t>openssl</a:t>
            </a:r>
            <a:r>
              <a:rPr lang="en-US" dirty="0" smtClean="0"/>
              <a:t> utilities.</a:t>
            </a:r>
          </a:p>
          <a:p>
            <a:r>
              <a:rPr lang="en-US" dirty="0" smtClean="0"/>
              <a:t>Download </a:t>
            </a:r>
            <a:r>
              <a:rPr lang="en-US" dirty="0" err="1" smtClean="0"/>
              <a:t>Ratproxy</a:t>
            </a:r>
            <a:r>
              <a:rPr lang="en-US" dirty="0" smtClean="0"/>
              <a:t>.</a:t>
            </a:r>
          </a:p>
          <a:p>
            <a:r>
              <a:rPr lang="en-US" dirty="0" smtClean="0"/>
              <a:t>Modify the make file by removing the “-</a:t>
            </a:r>
            <a:r>
              <a:rPr lang="en-US" dirty="0" err="1" smtClean="0"/>
              <a:t>Wno</a:t>
            </a:r>
            <a:r>
              <a:rPr lang="en-US" dirty="0" smtClean="0"/>
              <a:t>-pointer-sign”.</a:t>
            </a:r>
          </a:p>
          <a:p>
            <a:r>
              <a:rPr lang="en-US" dirty="0" smtClean="0"/>
              <a:t>Download the Flare action script </a:t>
            </a:r>
            <a:r>
              <a:rPr lang="en-US" dirty="0" err="1" smtClean="0"/>
              <a:t>decompiler</a:t>
            </a:r>
            <a:r>
              <a:rPr lang="en-US" dirty="0" smtClean="0"/>
              <a:t>.</a:t>
            </a:r>
          </a:p>
          <a:p>
            <a:r>
              <a:rPr lang="en-US" dirty="0" smtClean="0"/>
              <a:t>“make” </a:t>
            </a:r>
            <a:r>
              <a:rPr lang="en-US" dirty="0" err="1" smtClean="0"/>
              <a:t>Ratproxy</a:t>
            </a:r>
            <a:r>
              <a:rPr lang="en-US" dirty="0" smtClean="0"/>
              <a:t>.</a:t>
            </a:r>
          </a:p>
          <a:p>
            <a:r>
              <a:rPr lang="en-US" dirty="0" smtClean="0"/>
              <a:t>Add the </a:t>
            </a:r>
            <a:r>
              <a:rPr lang="en-US" dirty="0" err="1" smtClean="0"/>
              <a:t>Cygwin</a:t>
            </a:r>
            <a:r>
              <a:rPr lang="en-US" dirty="0" smtClean="0"/>
              <a:t> libraries to your Windows path.</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a:t>
            </a:r>
            <a:r>
              <a:rPr lang="en-US" dirty="0" err="1" smtClean="0"/>
              <a:t>RatProxy</a:t>
            </a:r>
            <a:r>
              <a:rPr lang="en-US" dirty="0" smtClean="0"/>
              <a:t> Example</a:t>
            </a:r>
            <a:endParaRPr lang="en-US" dirty="0"/>
          </a:p>
        </p:txBody>
      </p:sp>
      <p:sp>
        <p:nvSpPr>
          <p:cNvPr id="3" name="Content Placeholder 2"/>
          <p:cNvSpPr>
            <a:spLocks noGrp="1"/>
          </p:cNvSpPr>
          <p:nvPr>
            <p:ph idx="1"/>
          </p:nvPr>
        </p:nvSpPr>
        <p:spPr/>
        <p:txBody>
          <a:bodyPr/>
          <a:lstStyle/>
          <a:p>
            <a:r>
              <a:rPr lang="en-US" dirty="0" smtClean="0"/>
              <a:t>ratproxy.exe –v C:\cygwin –w ratproxy.log –p 8282 –d yourdomain.com –</a:t>
            </a:r>
            <a:r>
              <a:rPr lang="en-US" dirty="0" err="1" smtClean="0"/>
              <a:t>lfscm</a:t>
            </a:r>
            <a:endParaRPr lang="en-US" dirty="0" smtClean="0"/>
          </a:p>
          <a:p>
            <a:r>
              <a:rPr lang="en-US" dirty="0" smtClean="0"/>
              <a:t>Tell </a:t>
            </a:r>
            <a:r>
              <a:rPr lang="en-US" dirty="0" err="1" smtClean="0"/>
              <a:t>SwitchProxy</a:t>
            </a:r>
            <a:r>
              <a:rPr lang="en-US" dirty="0" smtClean="0"/>
              <a:t> to use </a:t>
            </a:r>
            <a:r>
              <a:rPr lang="en-US" dirty="0" err="1" smtClean="0"/>
              <a:t>Ratproxy</a:t>
            </a:r>
            <a:r>
              <a:rPr lang="en-US" dirty="0" smtClean="0"/>
              <a:t>.</a:t>
            </a:r>
          </a:p>
          <a:p>
            <a:r>
              <a:rPr lang="en-US" dirty="0" smtClean="0"/>
              <a:t>Surf!</a:t>
            </a:r>
          </a:p>
          <a:p>
            <a:r>
              <a:rPr lang="en-US" dirty="0" err="1" smtClean="0"/>
              <a:t>s</a:t>
            </a:r>
            <a:r>
              <a:rPr lang="en-US" dirty="0" err="1" smtClean="0"/>
              <a:t>h</a:t>
            </a:r>
            <a:r>
              <a:rPr lang="en-US" dirty="0" smtClean="0"/>
              <a:t> ratproxy-report.sh ratproxy.log &gt; report.html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OWASP </a:t>
            </a:r>
            <a:r>
              <a:rPr lang="en-US" dirty="0" err="1" smtClean="0"/>
              <a:t>WebScarab</a:t>
            </a:r>
            <a:endParaRPr lang="en-US" dirty="0"/>
          </a:p>
        </p:txBody>
      </p:sp>
      <p:sp>
        <p:nvSpPr>
          <p:cNvPr id="5" name="Content Placeholder 4"/>
          <p:cNvSpPr>
            <a:spLocks noGrp="1"/>
          </p:cNvSpPr>
          <p:nvPr>
            <p:ph idx="1"/>
          </p:nvPr>
        </p:nvSpPr>
        <p:spPr/>
        <p:txBody>
          <a:bodyPr>
            <a:normAutofit lnSpcReduction="10000"/>
          </a:bodyPr>
          <a:lstStyle/>
          <a:p>
            <a:r>
              <a:rPr lang="en-US" dirty="0" err="1" smtClean="0"/>
              <a:t>WebScarab</a:t>
            </a:r>
            <a:r>
              <a:rPr lang="en-US" dirty="0" smtClean="0"/>
              <a:t> is a framework for </a:t>
            </a:r>
            <a:r>
              <a:rPr lang="en-US" dirty="0" smtClean="0"/>
              <a:t>analyzing </a:t>
            </a:r>
            <a:r>
              <a:rPr lang="en-US" dirty="0" smtClean="0"/>
              <a:t>applications that communicate using the HTTP and HTTPS protocols</a:t>
            </a:r>
            <a:r>
              <a:rPr lang="en-US" dirty="0" smtClean="0"/>
              <a:t>.</a:t>
            </a:r>
          </a:p>
          <a:p>
            <a:r>
              <a:rPr lang="en-US" dirty="0" smtClean="0"/>
              <a:t>In its most common usage, </a:t>
            </a:r>
            <a:r>
              <a:rPr lang="en-US" dirty="0" err="1" smtClean="0"/>
              <a:t>WebScarab</a:t>
            </a:r>
            <a:r>
              <a:rPr lang="en-US" dirty="0" smtClean="0"/>
              <a:t> operates as an intercepting proxy, allowing the operator to review and modify requests created by the browser before they are sent to the server, and to review and modify responses returned from the server before they are received by the browser.</a:t>
            </a:r>
            <a:endParaRPr lang="en-US" dirty="0"/>
          </a:p>
        </p:txBody>
      </p:sp>
      <p:pic>
        <p:nvPicPr>
          <p:cNvPr id="10243" name="Picture 3"/>
          <p:cNvPicPr>
            <a:picLocks noChangeAspect="1" noChangeArrowheads="1"/>
          </p:cNvPicPr>
          <p:nvPr/>
        </p:nvPicPr>
        <p:blipFill>
          <a:blip r:embed="rId3"/>
          <a:srcRect/>
          <a:stretch>
            <a:fillRect/>
          </a:stretch>
        </p:blipFill>
        <p:spPr bwMode="auto">
          <a:xfrm>
            <a:off x="5562600" y="228600"/>
            <a:ext cx="1547813" cy="152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a:t>
            </a:r>
            <a:r>
              <a:rPr lang="en-US" dirty="0" err="1" smtClean="0"/>
              <a:t>WebScarab</a:t>
            </a:r>
            <a:r>
              <a:rPr lang="en-US" dirty="0" smtClean="0"/>
              <a:t> Example</a:t>
            </a:r>
            <a:endParaRPr lang="en-US" dirty="0"/>
          </a:p>
        </p:txBody>
      </p:sp>
      <p:sp>
        <p:nvSpPr>
          <p:cNvPr id="3" name="Content Placeholder 2"/>
          <p:cNvSpPr>
            <a:spLocks noGrp="1"/>
          </p:cNvSpPr>
          <p:nvPr>
            <p:ph idx="1"/>
          </p:nvPr>
        </p:nvSpPr>
        <p:spPr/>
        <p:txBody>
          <a:bodyPr/>
          <a:lstStyle/>
          <a:p>
            <a:r>
              <a:rPr lang="en-US" dirty="0" smtClean="0"/>
              <a:t>Start </a:t>
            </a:r>
            <a:r>
              <a:rPr lang="en-US" dirty="0" err="1" smtClean="0"/>
              <a:t>WebScarab</a:t>
            </a:r>
            <a:r>
              <a:rPr lang="en-US" dirty="0" smtClean="0"/>
              <a:t>.</a:t>
            </a:r>
          </a:p>
          <a:p>
            <a:r>
              <a:rPr lang="en-US" dirty="0" smtClean="0"/>
              <a:t>Check the “Proxy” tab to verify port configuration.</a:t>
            </a:r>
          </a:p>
          <a:p>
            <a:r>
              <a:rPr lang="en-US" dirty="0" smtClean="0"/>
              <a:t>Tell </a:t>
            </a:r>
            <a:r>
              <a:rPr lang="en-US" dirty="0" err="1" smtClean="0"/>
              <a:t>SwitchProxy</a:t>
            </a:r>
            <a:r>
              <a:rPr lang="en-US" dirty="0" smtClean="0"/>
              <a:t> to use </a:t>
            </a:r>
            <a:r>
              <a:rPr lang="en-US" dirty="0" err="1" smtClean="0"/>
              <a:t>WebScarab</a:t>
            </a:r>
            <a:r>
              <a:rPr lang="en-US" dirty="0" smtClean="0"/>
              <a:t>.</a:t>
            </a:r>
            <a:endParaRPr lang="en-US" dirty="0" smtClean="0"/>
          </a:p>
          <a:p>
            <a:r>
              <a:rPr lang="en-US" dirty="0" smtClean="0"/>
              <a:t>Surf </a:t>
            </a:r>
            <a:r>
              <a:rPr lang="en-US" dirty="0" smtClean="0">
                <a:hlinkClick r:id="rId3"/>
              </a:rPr>
              <a:t>http://www.altoromutual.com</a:t>
            </a:r>
            <a:r>
              <a:rPr lang="en-US" dirty="0" smtClean="0"/>
              <a:t>!</a:t>
            </a:r>
          </a:p>
          <a:p>
            <a:r>
              <a:rPr lang="en-US" dirty="0" smtClean="0"/>
              <a:t>Change cookie information.</a:t>
            </a:r>
          </a:p>
          <a:p>
            <a:r>
              <a:rPr lang="en-US" dirty="0" smtClean="0"/>
              <a:t>Change GET/POST information.</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err="1" smtClean="0"/>
              <a:t>whoami</a:t>
            </a:r>
            <a:endParaRPr lang="en-US" dirty="0"/>
          </a:p>
        </p:txBody>
      </p:sp>
      <p:sp>
        <p:nvSpPr>
          <p:cNvPr id="3" name="Content Placeholder 2"/>
          <p:cNvSpPr>
            <a:spLocks noGrp="1"/>
          </p:cNvSpPr>
          <p:nvPr>
            <p:ph idx="1"/>
          </p:nvPr>
        </p:nvSpPr>
        <p:spPr/>
        <p:txBody>
          <a:bodyPr/>
          <a:lstStyle/>
          <a:p>
            <a:r>
              <a:rPr lang="en-US" dirty="0" smtClean="0"/>
              <a:t>Josh </a:t>
            </a:r>
            <a:r>
              <a:rPr lang="en-US" dirty="0" err="1" smtClean="0"/>
              <a:t>Sokol</a:t>
            </a:r>
            <a:r>
              <a:rPr lang="en-US" dirty="0" smtClean="0"/>
              <a:t> (josh.sokol@ni.com)</a:t>
            </a:r>
          </a:p>
          <a:p>
            <a:r>
              <a:rPr lang="en-US" dirty="0" smtClean="0"/>
              <a:t>B.S. in Computer Science</a:t>
            </a:r>
          </a:p>
          <a:p>
            <a:r>
              <a:rPr lang="en-US" dirty="0" smtClean="0"/>
              <a:t>Cisco Certified Network </a:t>
            </a:r>
            <a:r>
              <a:rPr lang="en-US" dirty="0" smtClean="0"/>
              <a:t>Associate (CCNA)</a:t>
            </a:r>
          </a:p>
          <a:p>
            <a:r>
              <a:rPr lang="en-US" dirty="0" smtClean="0"/>
              <a:t>SANS GIAC in Web Application Security (GWAS)</a:t>
            </a:r>
          </a:p>
          <a:p>
            <a:r>
              <a:rPr lang="en-US" dirty="0" smtClean="0"/>
              <a:t>Web Systems Engineer for National Instruments</a:t>
            </a:r>
          </a:p>
          <a:p>
            <a:r>
              <a:rPr lang="en-US" dirty="0" smtClean="0"/>
              <a:t>Own the Web Systems “Security Practice”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a:t>
            </a:r>
            <a:r>
              <a:rPr lang="en-US" dirty="0" err="1" smtClean="0"/>
              <a:t>WebScarab</a:t>
            </a:r>
            <a:r>
              <a:rPr lang="en-US" dirty="0" smtClean="0"/>
              <a:t> Example 2</a:t>
            </a:r>
            <a:endParaRPr lang="en-US" dirty="0"/>
          </a:p>
        </p:txBody>
      </p:sp>
      <p:sp>
        <p:nvSpPr>
          <p:cNvPr id="3" name="Content Placeholder 2"/>
          <p:cNvSpPr>
            <a:spLocks noGrp="1"/>
          </p:cNvSpPr>
          <p:nvPr>
            <p:ph idx="1"/>
          </p:nvPr>
        </p:nvSpPr>
        <p:spPr/>
        <p:txBody>
          <a:bodyPr>
            <a:normAutofit fontScale="92500"/>
          </a:bodyPr>
          <a:lstStyle/>
          <a:p>
            <a:pPr>
              <a:buNone/>
            </a:pPr>
            <a:r>
              <a:rPr lang="en-US" b="1" u="sng" dirty="0" smtClean="0"/>
              <a:t>Web Services</a:t>
            </a:r>
          </a:p>
          <a:p>
            <a:r>
              <a:rPr lang="en-US" dirty="0" smtClean="0"/>
              <a:t>Google search for </a:t>
            </a:r>
            <a:r>
              <a:rPr lang="en-US" dirty="0" err="1" smtClean="0"/>
              <a:t>inurl</a:t>
            </a:r>
            <a:r>
              <a:rPr lang="en-US" dirty="0" smtClean="0"/>
              <a:t>:”?</a:t>
            </a:r>
            <a:r>
              <a:rPr lang="en-US" dirty="0" err="1" smtClean="0"/>
              <a:t>wsdl</a:t>
            </a:r>
            <a:r>
              <a:rPr lang="en-US" dirty="0" smtClean="0"/>
              <a:t>”</a:t>
            </a:r>
          </a:p>
          <a:p>
            <a:r>
              <a:rPr lang="en-US" dirty="0" smtClean="0">
                <a:hlinkClick r:id="rId3"/>
              </a:rPr>
              <a:t>http</a:t>
            </a:r>
            <a:r>
              <a:rPr lang="en-US" dirty="0" smtClean="0">
                <a:hlinkClick r:id="rId3"/>
              </a:rPr>
              <a:t>://</a:t>
            </a:r>
            <a:r>
              <a:rPr lang="en-US" dirty="0" smtClean="0">
                <a:hlinkClick r:id="rId3"/>
              </a:rPr>
              <a:t>www.altoromutual.com/bank/ws.asmx?WSDL</a:t>
            </a:r>
            <a:endParaRPr lang="en-US" dirty="0" smtClean="0"/>
          </a:p>
          <a:p>
            <a:r>
              <a:rPr lang="en-US" dirty="0" smtClean="0">
                <a:hlinkClick r:id="rId4"/>
              </a:rPr>
              <a:t>http://</a:t>
            </a:r>
            <a:r>
              <a:rPr lang="en-US" dirty="0" smtClean="0">
                <a:hlinkClick r:id="rId4"/>
              </a:rPr>
              <a:t>www.weather.gov/forecasts/xml/SOAP_server/ndfdXMLserver.php?wsdl</a:t>
            </a:r>
            <a:endParaRPr lang="en-US" dirty="0" smtClean="0"/>
          </a:p>
          <a:p>
            <a:r>
              <a:rPr lang="en-US" dirty="0" smtClean="0">
                <a:hlinkClick r:id="rId5"/>
              </a:rPr>
              <a:t>http://</a:t>
            </a:r>
            <a:r>
              <a:rPr lang="en-US" dirty="0" smtClean="0">
                <a:hlinkClick r:id="rId5"/>
              </a:rPr>
              <a:t>terraservice.net/TerraService.asmx?WSDL</a:t>
            </a:r>
            <a:endParaRPr lang="en-US" dirty="0" smtClean="0"/>
          </a:p>
          <a:p>
            <a:r>
              <a:rPr lang="en-US" dirty="0" smtClean="0">
                <a:hlinkClick r:id="rId6"/>
              </a:rPr>
              <a:t>http://</a:t>
            </a:r>
            <a:r>
              <a:rPr lang="en-US" dirty="0" smtClean="0">
                <a:hlinkClick r:id="rId6"/>
              </a:rPr>
              <a:t>webservices.amazon.com/AWSECommerceService/AWSECommerceService.wsdl</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8077200" cy="914400"/>
          </a:xfrm>
        </p:spPr>
        <p:txBody>
          <a:bodyPr/>
          <a:lstStyle/>
          <a:p>
            <a:r>
              <a:rPr lang="en-US" sz="3600" dirty="0" smtClean="0"/>
              <a:t>Other Cool Features of </a:t>
            </a:r>
            <a:r>
              <a:rPr lang="en-US" sz="3600" dirty="0" err="1" smtClean="0"/>
              <a:t>WebScarab</a:t>
            </a:r>
            <a:endParaRPr lang="en-US" sz="3600" dirty="0"/>
          </a:p>
        </p:txBody>
      </p:sp>
      <p:sp>
        <p:nvSpPr>
          <p:cNvPr id="3" name="Content Placeholder 2"/>
          <p:cNvSpPr>
            <a:spLocks noGrp="1"/>
          </p:cNvSpPr>
          <p:nvPr>
            <p:ph idx="1"/>
          </p:nvPr>
        </p:nvSpPr>
        <p:spPr/>
        <p:txBody>
          <a:bodyPr/>
          <a:lstStyle/>
          <a:p>
            <a:r>
              <a:rPr lang="en-US" dirty="0" smtClean="0"/>
              <a:t>Site Spider</a:t>
            </a:r>
          </a:p>
          <a:p>
            <a:r>
              <a:rPr lang="en-US" dirty="0" smtClean="0"/>
              <a:t>XSS/CSRF</a:t>
            </a:r>
          </a:p>
          <a:p>
            <a:r>
              <a:rPr lang="en-US" dirty="0" smtClean="0"/>
              <a:t>Session ID Analysis</a:t>
            </a:r>
          </a:p>
          <a:p>
            <a:r>
              <a:rPr lang="en-US" dirty="0" err="1" smtClean="0"/>
              <a:t>Fuzzer</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FREE Proxy Software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Paros (</a:t>
            </a:r>
            <a:r>
              <a:rPr lang="en-US" dirty="0" smtClean="0">
                <a:hlinkClick r:id="rId3"/>
              </a:rPr>
              <a:t>http://www.parosproxy.org</a:t>
            </a:r>
            <a:r>
              <a:rPr lang="en-US" dirty="0" smtClean="0">
                <a:hlinkClick r:id="rId3"/>
              </a:rPr>
              <a:t>/</a:t>
            </a:r>
            <a:r>
              <a:rPr lang="en-US" dirty="0" smtClean="0"/>
              <a:t>)</a:t>
            </a:r>
          </a:p>
          <a:p>
            <a:pPr lvl="1"/>
            <a:r>
              <a:rPr lang="en-US" dirty="0" smtClean="0"/>
              <a:t>Through Paros's proxy nature, all HTTP and HTTPS data between server and client, including cookies and form fields, can be intercepted and modified</a:t>
            </a:r>
            <a:r>
              <a:rPr lang="en-US" dirty="0" smtClean="0"/>
              <a:t>.</a:t>
            </a:r>
          </a:p>
          <a:p>
            <a:pPr lvl="1"/>
            <a:endParaRPr lang="en-US" dirty="0" smtClean="0"/>
          </a:p>
          <a:p>
            <a:r>
              <a:rPr lang="en-US" dirty="0" smtClean="0"/>
              <a:t>Burp Suite (</a:t>
            </a:r>
            <a:r>
              <a:rPr lang="en-US" dirty="0" smtClean="0">
                <a:hlinkClick r:id="rId4"/>
              </a:rPr>
              <a:t>http://portswigger.net/suite</a:t>
            </a:r>
            <a:r>
              <a:rPr lang="en-US" dirty="0" smtClean="0">
                <a:hlinkClick r:id="rId4"/>
              </a:rPr>
              <a:t>/</a:t>
            </a:r>
            <a:r>
              <a:rPr lang="en-US" dirty="0" smtClean="0"/>
              <a:t>)</a:t>
            </a:r>
          </a:p>
          <a:p>
            <a:pPr lvl="1"/>
            <a:r>
              <a:rPr lang="en-US" dirty="0" smtClean="0"/>
              <a:t>Burp Suite is an integrated platform for attacking web applications. It contains all of the Burp tools with numerous interfaces between them designed to facilitate and speed up the process of attacking an application. All tools share the same robust framework for handling HTTP requests, authentication, downstream proxies, logging, alerting and extensibility.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3"/>
          <a:srcRect/>
          <a:stretch>
            <a:fillRect/>
          </a:stretch>
        </p:blipFill>
        <p:spPr bwMode="auto">
          <a:xfrm>
            <a:off x="2819400" y="1295400"/>
            <a:ext cx="3733800" cy="37338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Some Questions To Be Answered</a:t>
            </a:r>
            <a:endParaRPr lang="en-US" sz="3600" dirty="0"/>
          </a:p>
        </p:txBody>
      </p:sp>
      <p:sp>
        <p:nvSpPr>
          <p:cNvPr id="3" name="Content Placeholder 2"/>
          <p:cNvSpPr>
            <a:spLocks noGrp="1"/>
          </p:cNvSpPr>
          <p:nvPr>
            <p:ph idx="1"/>
          </p:nvPr>
        </p:nvSpPr>
        <p:spPr/>
        <p:txBody>
          <a:bodyPr/>
          <a:lstStyle/>
          <a:p>
            <a:r>
              <a:rPr lang="en-US" dirty="0" smtClean="0"/>
              <a:t>What’s this proxy thing everyone is talking about?</a:t>
            </a:r>
          </a:p>
          <a:p>
            <a:r>
              <a:rPr lang="en-US" dirty="0" smtClean="0"/>
              <a:t>When and why should I use a proxy?</a:t>
            </a:r>
          </a:p>
          <a:p>
            <a:r>
              <a:rPr lang="en-US" dirty="0" smtClean="0"/>
              <a:t>My company doesn’t like to spend money on security so why are you wasting my time?</a:t>
            </a:r>
          </a:p>
          <a:p>
            <a:r>
              <a:rPr lang="en-US" dirty="0" smtClean="0"/>
              <a:t>Talk is cheap…show me how it works!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Proxy?</a:t>
            </a:r>
            <a:endParaRPr lang="en-US" dirty="0"/>
          </a:p>
        </p:txBody>
      </p:sp>
      <p:sp>
        <p:nvSpPr>
          <p:cNvPr id="3" name="Content Placeholder 2"/>
          <p:cNvSpPr>
            <a:spLocks noGrp="1"/>
          </p:cNvSpPr>
          <p:nvPr>
            <p:ph idx="1"/>
          </p:nvPr>
        </p:nvSpPr>
        <p:spPr/>
        <p:txBody>
          <a:bodyPr/>
          <a:lstStyle/>
          <a:p>
            <a:r>
              <a:rPr lang="en-US" dirty="0" smtClean="0"/>
              <a:t>A process that accepts requests for some service and passes them on to the real server.</a:t>
            </a:r>
            <a:endParaRPr lang="en-US" dirty="0"/>
          </a:p>
        </p:txBody>
      </p:sp>
      <p:sp>
        <p:nvSpPr>
          <p:cNvPr id="9" name="Right Arrow 8"/>
          <p:cNvSpPr/>
          <p:nvPr/>
        </p:nvSpPr>
        <p:spPr>
          <a:xfrm>
            <a:off x="3048000" y="4038600"/>
            <a:ext cx="1066800" cy="838200"/>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048000" y="4267200"/>
            <a:ext cx="990600" cy="369332"/>
          </a:xfrm>
          <a:prstGeom prst="rect">
            <a:avLst/>
          </a:prstGeom>
          <a:noFill/>
        </p:spPr>
        <p:txBody>
          <a:bodyPr wrap="square" rtlCol="0">
            <a:spAutoFit/>
          </a:bodyPr>
          <a:lstStyle/>
          <a:p>
            <a:pPr algn="ctr"/>
            <a:r>
              <a:rPr lang="en-US" dirty="0" smtClean="0"/>
              <a:t>Request</a:t>
            </a:r>
            <a:endParaRPr lang="en-US" dirty="0"/>
          </a:p>
        </p:txBody>
      </p:sp>
      <p:pic>
        <p:nvPicPr>
          <p:cNvPr id="1026" name="Picture 2" descr="C:\Documents and Settings\jsokol\Local Settings\Temporary Internet Files\Content.IE5\GJCT6KXT\MCj04247900000[1].wmf"/>
          <p:cNvPicPr>
            <a:picLocks noChangeAspect="1" noChangeArrowheads="1"/>
          </p:cNvPicPr>
          <p:nvPr/>
        </p:nvPicPr>
        <p:blipFill>
          <a:blip r:embed="rId3"/>
          <a:srcRect/>
          <a:stretch>
            <a:fillRect/>
          </a:stretch>
        </p:blipFill>
        <p:spPr bwMode="auto">
          <a:xfrm>
            <a:off x="6705600" y="3581400"/>
            <a:ext cx="1708150" cy="1778000"/>
          </a:xfrm>
          <a:prstGeom prst="rect">
            <a:avLst/>
          </a:prstGeom>
          <a:noFill/>
        </p:spPr>
      </p:pic>
      <p:pic>
        <p:nvPicPr>
          <p:cNvPr id="1027" name="Picture 3" descr="C:\Program Files\Microsoft Office\MEDIA\CAGCAT10\j0195384.wmf"/>
          <p:cNvPicPr>
            <a:picLocks noChangeAspect="1" noChangeArrowheads="1"/>
          </p:cNvPicPr>
          <p:nvPr/>
        </p:nvPicPr>
        <p:blipFill>
          <a:blip r:embed="rId4"/>
          <a:srcRect/>
          <a:stretch>
            <a:fillRect/>
          </a:stretch>
        </p:blipFill>
        <p:spPr bwMode="auto">
          <a:xfrm>
            <a:off x="1177925" y="3514725"/>
            <a:ext cx="1795463" cy="1833563"/>
          </a:xfrm>
          <a:prstGeom prst="rect">
            <a:avLst/>
          </a:prstGeom>
          <a:noFill/>
        </p:spPr>
      </p:pic>
      <p:pic>
        <p:nvPicPr>
          <p:cNvPr id="1028" name="Picture 4" descr="C:\Documents and Settings\jsokol\Local Settings\Temporary Internet Files\Content.IE5\GJCT6KXT\MCj02971410000[1].wmf"/>
          <p:cNvPicPr>
            <a:picLocks noChangeAspect="1" noChangeArrowheads="1"/>
          </p:cNvPicPr>
          <p:nvPr/>
        </p:nvPicPr>
        <p:blipFill>
          <a:blip r:embed="rId5"/>
          <a:srcRect/>
          <a:stretch>
            <a:fillRect/>
          </a:stretch>
        </p:blipFill>
        <p:spPr bwMode="auto">
          <a:xfrm>
            <a:off x="3810000" y="3810000"/>
            <a:ext cx="1958975" cy="1312862"/>
          </a:xfrm>
          <a:prstGeom prst="rect">
            <a:avLst/>
          </a:prstGeom>
          <a:noFill/>
        </p:spPr>
      </p:pic>
      <p:sp>
        <p:nvSpPr>
          <p:cNvPr id="18" name="Right Arrow 17"/>
          <p:cNvSpPr/>
          <p:nvPr/>
        </p:nvSpPr>
        <p:spPr>
          <a:xfrm>
            <a:off x="5562600" y="4038600"/>
            <a:ext cx="1066800" cy="838200"/>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5562600" y="4267200"/>
            <a:ext cx="990600" cy="369332"/>
          </a:xfrm>
          <a:prstGeom prst="rect">
            <a:avLst/>
          </a:prstGeom>
          <a:noFill/>
        </p:spPr>
        <p:txBody>
          <a:bodyPr wrap="square" rtlCol="0">
            <a:spAutoFit/>
          </a:bodyPr>
          <a:lstStyle/>
          <a:p>
            <a:pPr algn="ctr"/>
            <a:r>
              <a:rPr lang="en-US" dirty="0" smtClean="0"/>
              <a:t>Request</a:t>
            </a:r>
            <a:endParaRPr lang="en-US" dirty="0"/>
          </a:p>
        </p:txBody>
      </p:sp>
      <p:sp>
        <p:nvSpPr>
          <p:cNvPr id="20" name="TextBox 19"/>
          <p:cNvSpPr txBox="1"/>
          <p:nvPr/>
        </p:nvSpPr>
        <p:spPr>
          <a:xfrm>
            <a:off x="4495800" y="4267200"/>
            <a:ext cx="762000" cy="307777"/>
          </a:xfrm>
          <a:prstGeom prst="rect">
            <a:avLst/>
          </a:prstGeom>
          <a:noFill/>
        </p:spPr>
        <p:txBody>
          <a:bodyPr wrap="square" rtlCol="0">
            <a:spAutoFit/>
          </a:bodyPr>
          <a:lstStyle/>
          <a:p>
            <a:r>
              <a:rPr lang="en-US" sz="1400" b="1" dirty="0" smtClean="0">
                <a:solidFill>
                  <a:schemeClr val="bg1"/>
                </a:solidFill>
              </a:rPr>
              <a:t>Proxy</a:t>
            </a:r>
            <a:endParaRPr lang="en-US" sz="1400" b="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Proxies</a:t>
            </a:r>
            <a:endParaRPr lang="en-US" dirty="0"/>
          </a:p>
        </p:txBody>
      </p:sp>
      <p:sp>
        <p:nvSpPr>
          <p:cNvPr id="3" name="Content Placeholder 2"/>
          <p:cNvSpPr>
            <a:spLocks noGrp="1"/>
          </p:cNvSpPr>
          <p:nvPr>
            <p:ph idx="1"/>
          </p:nvPr>
        </p:nvSpPr>
        <p:spPr/>
        <p:txBody>
          <a:bodyPr>
            <a:normAutofit lnSpcReduction="10000"/>
          </a:bodyPr>
          <a:lstStyle/>
          <a:p>
            <a:r>
              <a:rPr lang="en-US" dirty="0" smtClean="0"/>
              <a:t>Caching Proxy</a:t>
            </a:r>
          </a:p>
          <a:p>
            <a:r>
              <a:rPr lang="en-US" dirty="0" smtClean="0"/>
              <a:t>Web Proxy</a:t>
            </a:r>
          </a:p>
          <a:p>
            <a:r>
              <a:rPr lang="en-US" dirty="0" smtClean="0"/>
              <a:t>Content-filtering Web Proxy</a:t>
            </a:r>
          </a:p>
          <a:p>
            <a:r>
              <a:rPr lang="en-US" dirty="0" err="1" smtClean="0"/>
              <a:t>Anonymizing</a:t>
            </a:r>
            <a:r>
              <a:rPr lang="en-US" dirty="0" smtClean="0"/>
              <a:t> Proxy</a:t>
            </a:r>
          </a:p>
          <a:p>
            <a:r>
              <a:rPr lang="en-US" dirty="0" smtClean="0"/>
              <a:t>Hostile Proxy</a:t>
            </a:r>
          </a:p>
          <a:p>
            <a:r>
              <a:rPr lang="en-US" dirty="0" smtClean="0"/>
              <a:t>Intercepting Proxy</a:t>
            </a:r>
          </a:p>
          <a:p>
            <a:r>
              <a:rPr lang="en-US" dirty="0" smtClean="0"/>
              <a:t>Forced Proxy</a:t>
            </a:r>
          </a:p>
          <a:p>
            <a:r>
              <a:rPr lang="en-US" dirty="0" smtClean="0"/>
              <a:t>Open Proxy</a:t>
            </a:r>
          </a:p>
          <a:p>
            <a:r>
              <a:rPr lang="en-US" dirty="0" smtClean="0"/>
              <a:t>Reverse Proxy</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fontScale="92500" lnSpcReduction="20000"/>
          </a:bodyPr>
          <a:lstStyle/>
          <a:p>
            <a:pPr>
              <a:buFont typeface="Arial" pitchFamily="34" charset="0"/>
              <a:buChar char="•"/>
            </a:pPr>
            <a:r>
              <a:rPr lang="en-US" dirty="0" smtClean="0"/>
              <a:t>Firefox</a:t>
            </a:r>
          </a:p>
          <a:p>
            <a:pPr>
              <a:buFont typeface="Arial" pitchFamily="34" charset="0"/>
              <a:buChar char="•"/>
            </a:pPr>
            <a:r>
              <a:rPr lang="en-US" dirty="0" smtClean="0"/>
              <a:t>Extension: </a:t>
            </a:r>
            <a:r>
              <a:rPr lang="en-US" dirty="0" err="1" smtClean="0"/>
              <a:t>SwitchProxy</a:t>
            </a:r>
            <a:endParaRPr lang="en-US" dirty="0" smtClean="0"/>
          </a:p>
          <a:p>
            <a:pPr>
              <a:buFont typeface="Arial" pitchFamily="34" charset="0"/>
              <a:buChar char="•"/>
            </a:pPr>
            <a:r>
              <a:rPr lang="en-US" dirty="0" smtClean="0"/>
              <a:t>Tor </a:t>
            </a:r>
            <a:r>
              <a:rPr lang="en-US" dirty="0" smtClean="0"/>
              <a:t>and </a:t>
            </a:r>
            <a:r>
              <a:rPr lang="en-US" dirty="0" err="1" smtClean="0"/>
              <a:t>Privoxy</a:t>
            </a:r>
            <a:endParaRPr lang="en-US" dirty="0" smtClean="0"/>
          </a:p>
          <a:p>
            <a:pPr>
              <a:buFont typeface="Arial" pitchFamily="34" charset="0"/>
              <a:buChar char="•"/>
            </a:pPr>
            <a:endParaRPr lang="en-US" dirty="0" smtClean="0"/>
          </a:p>
          <a:p>
            <a:pPr>
              <a:buFont typeface="Arial" pitchFamily="34" charset="0"/>
              <a:buChar char="•"/>
            </a:pPr>
            <a:endParaRPr lang="en-US" dirty="0"/>
          </a:p>
        </p:txBody>
      </p:sp>
      <p:sp>
        <p:nvSpPr>
          <p:cNvPr id="4" name="Title 3"/>
          <p:cNvSpPr>
            <a:spLocks noGrp="1"/>
          </p:cNvSpPr>
          <p:nvPr>
            <p:ph type="title"/>
          </p:nvPr>
        </p:nvSpPr>
        <p:spPr/>
        <p:txBody>
          <a:bodyPr/>
          <a:lstStyle/>
          <a:p>
            <a:r>
              <a:rPr lang="en-US" dirty="0" smtClean="0"/>
              <a:t>Act I – </a:t>
            </a:r>
            <a:r>
              <a:rPr lang="en-US" dirty="0" err="1" smtClean="0"/>
              <a:t>Anonymizing</a:t>
            </a:r>
            <a:r>
              <a:rPr lang="en-US" dirty="0" smtClean="0"/>
              <a:t> Proxies</a:t>
            </a:r>
            <a:endParaRPr lang="en-US" dirty="0"/>
          </a:p>
        </p:txBody>
      </p:sp>
      <p:pic>
        <p:nvPicPr>
          <p:cNvPr id="4098" name="Picture 2"/>
          <p:cNvPicPr>
            <a:picLocks noChangeAspect="1" noChangeArrowheads="1"/>
          </p:cNvPicPr>
          <p:nvPr/>
        </p:nvPicPr>
        <p:blipFill>
          <a:blip r:embed="rId3"/>
          <a:srcRect/>
          <a:stretch>
            <a:fillRect/>
          </a:stretch>
        </p:blipFill>
        <p:spPr bwMode="auto">
          <a:xfrm>
            <a:off x="4343400" y="2286000"/>
            <a:ext cx="3371850" cy="381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Anonymizing</a:t>
            </a:r>
            <a:r>
              <a:rPr lang="en-US" dirty="0" smtClean="0"/>
              <a:t> Proxies</a:t>
            </a:r>
            <a:endParaRPr lang="en-US" dirty="0"/>
          </a:p>
        </p:txBody>
      </p:sp>
      <p:sp>
        <p:nvSpPr>
          <p:cNvPr id="6" name="Content Placeholder 5"/>
          <p:cNvSpPr>
            <a:spLocks noGrp="1"/>
          </p:cNvSpPr>
          <p:nvPr>
            <p:ph idx="1"/>
          </p:nvPr>
        </p:nvSpPr>
        <p:spPr/>
        <p:txBody>
          <a:bodyPr/>
          <a:lstStyle/>
          <a:p>
            <a:r>
              <a:rPr lang="en-US" dirty="0" smtClean="0">
                <a:hlinkClick r:id="rId3"/>
              </a:rPr>
              <a:t>http://www.whatismyip.com</a:t>
            </a:r>
            <a:endParaRPr lang="en-US" dirty="0" smtClean="0"/>
          </a:p>
          <a:p>
            <a:r>
              <a:rPr lang="en-US" dirty="0" smtClean="0"/>
              <a:t>Start Tor and </a:t>
            </a:r>
            <a:r>
              <a:rPr lang="en-US" dirty="0" err="1" smtClean="0"/>
              <a:t>Privoxy</a:t>
            </a:r>
            <a:endParaRPr lang="en-US" dirty="0" smtClean="0"/>
          </a:p>
          <a:p>
            <a:r>
              <a:rPr lang="en-US" dirty="0" smtClean="0"/>
              <a:t>Select “Tor” from </a:t>
            </a:r>
            <a:r>
              <a:rPr lang="en-US" dirty="0" err="1" smtClean="0"/>
              <a:t>SwitchProxy</a:t>
            </a:r>
            <a:endParaRPr lang="en-US" dirty="0" smtClean="0"/>
          </a:p>
          <a:p>
            <a:r>
              <a:rPr lang="en-US" dirty="0" smtClean="0">
                <a:hlinkClick r:id="rId3"/>
              </a:rPr>
              <a:t>http://www.whatismyip.com</a:t>
            </a:r>
            <a:endParaRPr lang="en-US" dirty="0" smtClean="0"/>
          </a:p>
        </p:txBody>
      </p:sp>
      <p:pic>
        <p:nvPicPr>
          <p:cNvPr id="3075" name="Picture 3"/>
          <p:cNvPicPr>
            <a:picLocks noChangeAspect="1" noChangeArrowheads="1"/>
          </p:cNvPicPr>
          <p:nvPr/>
        </p:nvPicPr>
        <p:blipFill>
          <a:blip r:embed="rId4"/>
          <a:srcRect/>
          <a:stretch>
            <a:fillRect/>
          </a:stretch>
        </p:blipFill>
        <p:spPr bwMode="auto">
          <a:xfrm>
            <a:off x="1143000" y="4267200"/>
            <a:ext cx="2532813" cy="2114550"/>
          </a:xfrm>
          <a:prstGeom prst="rect">
            <a:avLst/>
          </a:prstGeom>
          <a:noFill/>
          <a:ln w="9525">
            <a:noFill/>
            <a:miter lim="800000"/>
            <a:headEnd/>
            <a:tailEnd/>
          </a:ln>
          <a:effectLst/>
        </p:spPr>
      </p:pic>
      <p:sp>
        <p:nvSpPr>
          <p:cNvPr id="8" name="TextBox 7"/>
          <p:cNvSpPr txBox="1"/>
          <p:nvPr/>
        </p:nvSpPr>
        <p:spPr>
          <a:xfrm>
            <a:off x="3810000" y="4191000"/>
            <a:ext cx="5029200" cy="2308324"/>
          </a:xfrm>
          <a:prstGeom prst="rect">
            <a:avLst/>
          </a:prstGeom>
          <a:noFill/>
        </p:spPr>
        <p:txBody>
          <a:bodyPr wrap="square" rtlCol="0">
            <a:spAutoFit/>
          </a:bodyPr>
          <a:lstStyle/>
          <a:p>
            <a:r>
              <a:rPr lang="en-US" b="1" u="sng" dirty="0" smtClean="0"/>
              <a:t>Am I really anonymous?</a:t>
            </a:r>
          </a:p>
          <a:p>
            <a:r>
              <a:rPr lang="en-US" dirty="0" err="1" smtClean="0"/>
              <a:t>Kinda</a:t>
            </a:r>
            <a:r>
              <a:rPr lang="en-US" dirty="0" smtClean="0"/>
              <a:t>, but not really.  My HTTP requests are being passed through the proxy, but what about DNS?  Also, does my proxy know who I am?  Yes!</a:t>
            </a:r>
          </a:p>
          <a:p>
            <a:endParaRPr lang="en-US" dirty="0"/>
          </a:p>
          <a:p>
            <a:r>
              <a:rPr lang="en-US" b="1" u="sng" dirty="0" smtClean="0"/>
              <a:t>Problems</a:t>
            </a:r>
          </a:p>
          <a:p>
            <a:pPr>
              <a:buFont typeface="Arial" pitchFamily="34" charset="0"/>
              <a:buChar char="•"/>
            </a:pPr>
            <a:r>
              <a:rPr lang="en-US" dirty="0" smtClean="0"/>
              <a:t>Speed</a:t>
            </a:r>
          </a:p>
          <a:p>
            <a:pPr>
              <a:buFont typeface="Arial" pitchFamily="34" charset="0"/>
              <a:buChar char="•"/>
            </a:pPr>
            <a:r>
              <a:rPr lang="en-US" dirty="0" smtClean="0"/>
              <a:t>False sense of security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Proxy 4 Free List</a:t>
            </a:r>
            <a:endParaRPr lang="en-US" dirty="0"/>
          </a:p>
        </p:txBody>
      </p:sp>
      <p:sp>
        <p:nvSpPr>
          <p:cNvPr id="3" name="Content Placeholder 2"/>
          <p:cNvSpPr>
            <a:spLocks noGrp="1"/>
          </p:cNvSpPr>
          <p:nvPr>
            <p:ph idx="1"/>
          </p:nvPr>
        </p:nvSpPr>
        <p:spPr/>
        <p:txBody>
          <a:bodyPr/>
          <a:lstStyle/>
          <a:p>
            <a:r>
              <a:rPr lang="en-US" dirty="0" smtClean="0">
                <a:hlinkClick r:id="rId3"/>
              </a:rPr>
              <a:t>http://</a:t>
            </a:r>
            <a:r>
              <a:rPr lang="en-US" dirty="0" smtClean="0">
                <a:hlinkClick r:id="rId3"/>
              </a:rPr>
              <a:t>www.proxy4free.com/page1.html</a:t>
            </a:r>
            <a:endParaRPr lang="en-US" dirty="0" smtClean="0"/>
          </a:p>
        </p:txBody>
      </p:sp>
      <p:pic>
        <p:nvPicPr>
          <p:cNvPr id="5122" name="Picture 2"/>
          <p:cNvPicPr>
            <a:picLocks noChangeAspect="1" noChangeArrowheads="1"/>
          </p:cNvPicPr>
          <p:nvPr/>
        </p:nvPicPr>
        <p:blipFill>
          <a:blip r:embed="rId4"/>
          <a:srcRect/>
          <a:stretch>
            <a:fillRect/>
          </a:stretch>
        </p:blipFill>
        <p:spPr bwMode="auto">
          <a:xfrm>
            <a:off x="838200" y="3124200"/>
            <a:ext cx="7764735" cy="2590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pPr>
              <a:buFont typeface="Arial" pitchFamily="34" charset="0"/>
              <a:buChar char="•"/>
            </a:pPr>
            <a:r>
              <a:rPr lang="en-US" dirty="0" smtClean="0"/>
              <a:t>Apache</a:t>
            </a:r>
          </a:p>
          <a:p>
            <a:pPr>
              <a:buFont typeface="Arial" pitchFamily="34" charset="0"/>
              <a:buChar char="•"/>
            </a:pPr>
            <a:r>
              <a:rPr lang="en-US" dirty="0" err="1" smtClean="0"/>
              <a:t>mod_proxy</a:t>
            </a:r>
            <a:endParaRPr lang="en-US" dirty="0"/>
          </a:p>
        </p:txBody>
      </p:sp>
      <p:sp>
        <p:nvSpPr>
          <p:cNvPr id="2" name="Title 1"/>
          <p:cNvSpPr>
            <a:spLocks noGrp="1"/>
          </p:cNvSpPr>
          <p:nvPr>
            <p:ph type="title"/>
          </p:nvPr>
        </p:nvSpPr>
        <p:spPr/>
        <p:txBody>
          <a:bodyPr/>
          <a:lstStyle/>
          <a:p>
            <a:r>
              <a:rPr lang="en-US" dirty="0" smtClean="0"/>
              <a:t>Act II – Reverse Proxies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4148</TotalTime>
  <Words>836</Words>
  <Application>Microsoft Office PowerPoint</Application>
  <PresentationFormat>On-screen Show (4:3)</PresentationFormat>
  <Paragraphs>145</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Metro</vt:lpstr>
      <vt:lpstr>Using Proxies to secure applications and more</vt:lpstr>
      <vt:lpstr># whoami</vt:lpstr>
      <vt:lpstr>Some Questions To Be Answered</vt:lpstr>
      <vt:lpstr>What is a Proxy?</vt:lpstr>
      <vt:lpstr>Types of Proxies</vt:lpstr>
      <vt:lpstr>Act I – Anonymizing Proxies</vt:lpstr>
      <vt:lpstr>Anonymizing Proxies</vt:lpstr>
      <vt:lpstr>Proxy 4 Free List</vt:lpstr>
      <vt:lpstr>Act II – Reverse Proxies</vt:lpstr>
      <vt:lpstr>Reverse Proxies</vt:lpstr>
      <vt:lpstr>Benefits of Reverse Proxies</vt:lpstr>
      <vt:lpstr>Act III – Intercepting Proxies</vt:lpstr>
      <vt:lpstr>Tamper Data</vt:lpstr>
      <vt:lpstr>Tamper Data Example</vt:lpstr>
      <vt:lpstr>Google Ratproxy</vt:lpstr>
      <vt:lpstr>Using Ratproxy with Cygwin</vt:lpstr>
      <vt:lpstr>Google RatProxy Example</vt:lpstr>
      <vt:lpstr>OWASP WebScarab</vt:lpstr>
      <vt:lpstr>OWASP WebScarab Example</vt:lpstr>
      <vt:lpstr>OWASP WebScarab Example 2</vt:lpstr>
      <vt:lpstr>Other Cool Features of WebScarab</vt:lpstr>
      <vt:lpstr>Other FREE Proxy Software</vt:lpstr>
      <vt:lpstr>Slide 23</vt:lpstr>
    </vt:vector>
  </TitlesOfParts>
  <Company>National Instruments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Proxies to secure applications and more</dc:title>
  <dc:creator>Josh Sokol</dc:creator>
  <cp:lastModifiedBy>Josh Sokol</cp:lastModifiedBy>
  <cp:revision>289</cp:revision>
  <dcterms:created xsi:type="dcterms:W3CDTF">2008-10-21T19:39:34Z</dcterms:created>
  <dcterms:modified xsi:type="dcterms:W3CDTF">2008-10-24T16:47:51Z</dcterms:modified>
</cp:coreProperties>
</file>