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63" r:id="rId5"/>
    <p:sldId id="259" r:id="rId6"/>
    <p:sldId id="261" r:id="rId7"/>
    <p:sldId id="262" r:id="rId8"/>
    <p:sldId id="265" r:id="rId9"/>
    <p:sldId id="270" r:id="rId10"/>
    <p:sldId id="271" r:id="rId11"/>
    <p:sldId id="276" r:id="rId12"/>
    <p:sldId id="278" r:id="rId13"/>
    <p:sldId id="272" r:id="rId14"/>
    <p:sldId id="287" r:id="rId15"/>
    <p:sldId id="260" r:id="rId16"/>
    <p:sldId id="273" r:id="rId17"/>
    <p:sldId id="266" r:id="rId18"/>
    <p:sldId id="274" r:id="rId19"/>
    <p:sldId id="268" r:id="rId20"/>
    <p:sldId id="284" r:id="rId21"/>
    <p:sldId id="279" r:id="rId22"/>
    <p:sldId id="280" r:id="rId23"/>
    <p:sldId id="281" r:id="rId24"/>
    <p:sldId id="275" r:id="rId25"/>
    <p:sldId id="264" r:id="rId26"/>
    <p:sldId id="285" r:id="rId27"/>
    <p:sldId id="283" r:id="rId28"/>
    <p:sldId id="282" r:id="rId29"/>
    <p:sldId id="28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BD2B3-E722-4878-9542-60B97D295F2D}" type="datetimeFigureOut">
              <a:rPr lang="ro-RO" smtClean="0"/>
              <a:t>28.10.2018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0263C-A988-48EC-BF01-AC66403565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650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0263C-A988-48EC-BF01-AC66403565BA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802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qlmapproject/sqlmap" TargetMode="External"/><Relationship Id="rId7" Type="http://schemas.openxmlformats.org/officeDocument/2006/relationships/hyperlink" Target="https://github.com/ytisf/PyExfil" TargetMode="External"/><Relationship Id="rId2" Type="http://schemas.openxmlformats.org/officeDocument/2006/relationships/hyperlink" Target="https://www.xxe.s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ryCatchHCF/Cloakify" TargetMode="External"/><Relationship Id="rId5" Type="http://schemas.openxmlformats.org/officeDocument/2006/relationships/hyperlink" Target="https://github.com/stealth/fraud-bridge" TargetMode="External"/><Relationship Id="rId4" Type="http://schemas.openxmlformats.org/officeDocument/2006/relationships/hyperlink" Target="https://github.com/yarrick/iodin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italocean.com/community/tutorials/how-to-configure-bind-as-an-authoritative-only-dns-server-on-ubuntu-14-04" TargetMode="External"/><Relationship Id="rId13" Type="http://schemas.openxmlformats.org/officeDocument/2006/relationships/hyperlink" Target="https://www.aldeid.com/wiki/File-transfer-via-DNS" TargetMode="External"/><Relationship Id="rId3" Type="http://schemas.openxmlformats.org/officeDocument/2006/relationships/hyperlink" Target="https://www.notsosecure.com/oob-exploitation-cheatsheet/" TargetMode="External"/><Relationship Id="rId7" Type="http://schemas.openxmlformats.org/officeDocument/2006/relationships/hyperlink" Target="https://pentest.blog/data-ex-filtration-with-dns-in-sqli-attacks/" TargetMode="External"/><Relationship Id="rId12" Type="http://schemas.openxmlformats.org/officeDocument/2006/relationships/hyperlink" Target="https://isc.sans.edu/forums/diary/Exfiltrating+data+from+very+isolated+environments/23645/" TargetMode="External"/><Relationship Id="rId2" Type="http://schemas.openxmlformats.org/officeDocument/2006/relationships/hyperlink" Target="https://www.techopedia.com/definition/14682/data-exfilt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zsec.uk/out-of-band-xxe-2/" TargetMode="External"/><Relationship Id="rId11" Type="http://schemas.openxmlformats.org/officeDocument/2006/relationships/hyperlink" Target="https://ss64.com/nt/certutil.html" TargetMode="External"/><Relationship Id="rId5" Type="http://schemas.openxmlformats.org/officeDocument/2006/relationships/hyperlink" Target="https://www.slideshare.net/stamparm/ph-days-2012miroslavstampardataretrievaloverdnsinsqlinjectionattackspaper" TargetMode="External"/><Relationship Id="rId15" Type="http://schemas.openxmlformats.org/officeDocument/2006/relationships/hyperlink" Target="https://www.youtube.com/watch?v=e4_NLFZc-kw" TargetMode="External"/><Relationship Id="rId10" Type="http://schemas.openxmlformats.org/officeDocument/2006/relationships/hyperlink" Target="https://github.com/lukebaggett/dnscat2-powershell/blob/master/dnscat2.ps1" TargetMode="External"/><Relationship Id="rId4" Type="http://schemas.openxmlformats.org/officeDocument/2006/relationships/hyperlink" Target="http://bernardodamele.blogspot.com/2012/06/data-retrieval-over-dns-in-sql.html" TargetMode="External"/><Relationship Id="rId9" Type="http://schemas.openxmlformats.org/officeDocument/2006/relationships/hyperlink" Target="https://github.com/api0cradle/Powershell-ICMP/blob/master/Powershell-ICMP-Sender.ps1" TargetMode="External"/><Relationship Id="rId14" Type="http://schemas.openxmlformats.org/officeDocument/2006/relationships/hyperlink" Target="https://www.dbrnd.com/2015/05/postgresql-cross-database-queries-us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58975"/>
            <a:ext cx="7772400" cy="1470025"/>
          </a:xfrm>
        </p:spPr>
        <p:txBody>
          <a:bodyPr/>
          <a:lstStyle/>
          <a:p>
            <a:r>
              <a:rPr lang="en-US" dirty="0"/>
              <a:t>Evading your protection and exfiltrate the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91AD7-E9F9-48DA-8F77-4392E82FB698}"/>
              </a:ext>
            </a:extLst>
          </p:cNvPr>
          <p:cNvSpPr txBox="1"/>
          <p:nvPr/>
        </p:nvSpPr>
        <p:spPr>
          <a:xfrm>
            <a:off x="762000" y="4419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 of Band Data Exfiltration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Making your own environment for testing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Copy the example zone and reverse zone files and rename them:</a:t>
            </a:r>
          </a:p>
          <a:p>
            <a:pPr lvl="3"/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100" dirty="0"/>
          </a:p>
          <a:p>
            <a:pPr lvl="2"/>
            <a:r>
              <a:rPr lang="en-US" sz="1400" dirty="0"/>
              <a:t>Edit the db.example.com file and edit the SOA record and edit the serial number</a:t>
            </a:r>
          </a:p>
          <a:p>
            <a:pPr lvl="2"/>
            <a:r>
              <a:rPr lang="en-US" sz="1400" dirty="0"/>
              <a:t>Edit the db.example.com file and add a NS record that translates to ns1.example.com</a:t>
            </a:r>
          </a:p>
          <a:p>
            <a:pPr lvl="2"/>
            <a:r>
              <a:rPr lang="en-US" sz="1400" dirty="0"/>
              <a:t>Add A records that translate your public IP to example.com </a:t>
            </a:r>
          </a:p>
          <a:p>
            <a:pPr lvl="2"/>
            <a:r>
              <a:rPr lang="en-US" sz="1400" dirty="0"/>
              <a:t>Add A, AAAA, CNAME records that translate your public IP to *.example.com</a:t>
            </a:r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Check the config of the zone like this: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You can check the info it gets asked about in /</a:t>
            </a:r>
            <a:r>
              <a:rPr lang="en-US" sz="1400" dirty="0" err="1"/>
              <a:t>var</a:t>
            </a:r>
            <a:r>
              <a:rPr lang="en-US" sz="1400" dirty="0"/>
              <a:t>/log/syslog. I recommend changing this so as to be easier to check the interrogations.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F6CAC-3BC3-4B04-9D16-993385DA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4789711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7BCEA-AECA-453B-9B0A-BB278EE5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043859"/>
            <a:ext cx="4572000" cy="2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CF7D-74D6-41F5-B314-C3B86E2A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07C8-845E-43A0-85D3-3312EF3D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 simpler way to check the DNS records you could use a simple PHP script with the following lines:</a:t>
            </a:r>
          </a:p>
          <a:p>
            <a:endParaRPr lang="ro-RO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EE6A7-43E0-4052-B584-BA026333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48077"/>
            <a:ext cx="7010400" cy="35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656F-585E-4F61-A85A-F2D6137C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6673-0A1D-419E-BE86-E57CE3BB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DNS Limitations</a:t>
            </a:r>
          </a:p>
          <a:p>
            <a:pPr fontAlgn="base"/>
            <a:r>
              <a:rPr lang="en-US" sz="2800" dirty="0"/>
              <a:t>A domain name can have maximum of 127 subdomains.</a:t>
            </a:r>
          </a:p>
          <a:p>
            <a:pPr fontAlgn="base"/>
            <a:r>
              <a:rPr lang="en-US" sz="2800" dirty="0"/>
              <a:t>Each subdomains can have a maximum of 63 character length.</a:t>
            </a:r>
          </a:p>
          <a:p>
            <a:pPr fontAlgn="base"/>
            <a:r>
              <a:rPr lang="en-US" sz="2800" dirty="0"/>
              <a:t>Maximum length of a full domain name is 253 characters.</a:t>
            </a:r>
          </a:p>
          <a:p>
            <a:pPr fontAlgn="base"/>
            <a:r>
              <a:rPr lang="en-US" sz="2800" dirty="0"/>
              <a:t>Due to DNS records caching add unique value to URL for each request.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8115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8BA3-9351-42FB-B80A-72FC82B9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990"/>
            <a:ext cx="8229600" cy="4525963"/>
          </a:xfrm>
        </p:spPr>
        <p:txBody>
          <a:bodyPr/>
          <a:lstStyle/>
          <a:p>
            <a:r>
              <a:rPr lang="en-US" sz="2400" dirty="0"/>
              <a:t>Quick ICMP Example:</a:t>
            </a:r>
          </a:p>
          <a:p>
            <a:r>
              <a:rPr lang="en-US" sz="2400" dirty="0"/>
              <a:t>I.E. To catch ICMP requests we can use tcpdump with a filter:</a:t>
            </a:r>
          </a:p>
          <a:p>
            <a:pPr lvl="1"/>
            <a:endParaRPr lang="en-US" dirty="0"/>
          </a:p>
          <a:p>
            <a:endParaRPr lang="en-US" sz="2400" dirty="0"/>
          </a:p>
          <a:p>
            <a:r>
              <a:rPr lang="en-US" sz="2400" dirty="0"/>
              <a:t>Now that we have a listener open on our server we can send the data we want to exfiltrate from the server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ro-RO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CB4AC-6BEF-4068-8327-958FF92D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79436"/>
            <a:ext cx="7231008" cy="333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4666E-E5B6-4EB3-9710-52B085D3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29200"/>
            <a:ext cx="3352800" cy="2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45AF-DF69-408D-86E1-3BB9FE1A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34CE-A51A-41D5-AC2C-4414B077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a quick Python scrip to encode the data to hex format and send it.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7EAF2-3CBD-4212-85E1-E10EAFEB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28268"/>
            <a:ext cx="6248400" cy="20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8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vulnerabilities do attackers use to exfiltrate data?</a:t>
            </a:r>
          </a:p>
          <a:p>
            <a:pPr lvl="1"/>
            <a:r>
              <a:rPr lang="en-US" sz="2400" dirty="0"/>
              <a:t>The classics:</a:t>
            </a:r>
          </a:p>
          <a:p>
            <a:pPr lvl="2"/>
            <a:r>
              <a:rPr lang="en-US" sz="2000" dirty="0"/>
              <a:t>SQL injection</a:t>
            </a:r>
          </a:p>
          <a:p>
            <a:pPr lvl="2"/>
            <a:r>
              <a:rPr lang="en-US" sz="2000" dirty="0"/>
              <a:t>Remote Code Execution</a:t>
            </a:r>
          </a:p>
          <a:p>
            <a:pPr lvl="2"/>
            <a:r>
              <a:rPr lang="en-US" sz="2000" dirty="0"/>
              <a:t>SSRF</a:t>
            </a:r>
          </a:p>
          <a:p>
            <a:pPr lvl="2"/>
            <a:r>
              <a:rPr lang="en-US" sz="2000" dirty="0"/>
              <a:t>OS command execution </a:t>
            </a:r>
          </a:p>
          <a:p>
            <a:pPr lvl="3"/>
            <a:r>
              <a:rPr lang="en-US" sz="1600" dirty="0"/>
              <a:t>( the ICMP example from above might be useful in this case)</a:t>
            </a:r>
          </a:p>
          <a:p>
            <a:pPr lvl="2"/>
            <a:r>
              <a:rPr lang="en-US" sz="2000" dirty="0"/>
              <a:t>et al.</a:t>
            </a:r>
            <a:endParaRPr lang="en-US" sz="2400" dirty="0"/>
          </a:p>
          <a:p>
            <a:pPr lvl="1"/>
            <a:r>
              <a:rPr lang="en-US" sz="2400" dirty="0"/>
              <a:t>The (new) </a:t>
            </a:r>
            <a:r>
              <a:rPr lang="en-US" sz="2400" dirty="0" err="1"/>
              <a:t>vulns</a:t>
            </a:r>
            <a:r>
              <a:rPr lang="en-US" sz="2400" dirty="0"/>
              <a:t> on the block:</a:t>
            </a:r>
          </a:p>
          <a:p>
            <a:pPr lvl="2"/>
            <a:r>
              <a:rPr lang="en-US" sz="2000" dirty="0"/>
              <a:t>XXE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1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95D5-1E5C-4B03-B4F8-5464994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02648-916B-4911-84D7-F837B1B4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Blind SQLi example – MSSQL – DNS OOB:</a:t>
            </a:r>
          </a:p>
          <a:p>
            <a:pPr lvl="1"/>
            <a:r>
              <a:rPr lang="en-US" dirty="0"/>
              <a:t>To exfiltrate data from a MSSQL database we could just use the </a:t>
            </a:r>
            <a:r>
              <a:rPr lang="en-US" dirty="0" err="1"/>
              <a:t>xp_dirtree</a:t>
            </a:r>
            <a:r>
              <a:rPr lang="en-US" dirty="0"/>
              <a:t> built-in function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err="1"/>
              <a:t>xp_dirtree</a:t>
            </a:r>
            <a:r>
              <a:rPr lang="en-US" dirty="0"/>
              <a:t> does not work we can use other functions like:</a:t>
            </a:r>
          </a:p>
          <a:p>
            <a:pPr lvl="2"/>
            <a:r>
              <a:rPr lang="en-US" dirty="0" err="1"/>
              <a:t>xp_fileexists</a:t>
            </a:r>
            <a:endParaRPr lang="en-US" dirty="0"/>
          </a:p>
          <a:p>
            <a:pPr lvl="2"/>
            <a:r>
              <a:rPr lang="en-US" dirty="0" err="1"/>
              <a:t>xp_subdirs</a:t>
            </a:r>
            <a:endParaRPr lang="en-US" dirty="0"/>
          </a:p>
          <a:p>
            <a:pPr lvl="1"/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D28EC-3784-4847-831C-0C706863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4610500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6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95D5-1E5C-4B03-B4F8-5464994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02648-916B-4911-84D7-F837B1B4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Blind SQLi example – MySQL – DNS OOB: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exfiltrate data from a MySQL database we could just use the LOAD_FILE function: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1A698-6030-48DA-87B5-B853A5FA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495800"/>
            <a:ext cx="647862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1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95D5-1E5C-4B03-B4F8-5464994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02648-916B-4911-84D7-F837B1B4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Blind SQLi OOB example – automated using Sqlmap:</a:t>
            </a:r>
          </a:p>
          <a:p>
            <a:pPr lvl="1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6ABD5-FBF6-4699-96B1-8BCF0AC0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652300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70E8B6-8E3F-463E-BE7E-5D7603D0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114800"/>
            <a:ext cx="4404742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8510-FCF7-4DB6-9A98-CD4FE090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XXE</a:t>
            </a:r>
          </a:p>
          <a:p>
            <a:pPr lvl="1"/>
            <a:r>
              <a:rPr lang="en-US" dirty="0"/>
              <a:t>Confirming XXE via DNS </a:t>
            </a:r>
            <a:endParaRPr lang="ro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E79B6-3164-43A7-B3D9-8187ECCA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5928986" cy="38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0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~# whoami&amp;&amp;id </a:t>
            </a:r>
          </a:p>
          <a:p>
            <a:r>
              <a:rPr lang="en-US" sz="2200" dirty="0"/>
              <a:t> root\n </a:t>
            </a:r>
            <a:r>
              <a:rPr lang="en-US" sz="2200" dirty="0" err="1"/>
              <a:t>uid</a:t>
            </a:r>
            <a:r>
              <a:rPr lang="en-US" sz="2200" dirty="0"/>
              <a:t>=0(root) </a:t>
            </a:r>
            <a:r>
              <a:rPr lang="en-US" sz="2200" dirty="0" err="1"/>
              <a:t>gid</a:t>
            </a:r>
            <a:r>
              <a:rPr lang="en-US" sz="2200" dirty="0"/>
              <a:t>=0(root) groups=0(root)</a:t>
            </a:r>
          </a:p>
          <a:p>
            <a:r>
              <a:rPr lang="en-US" sz="2000" b="1" dirty="0"/>
              <a:t>Work and education: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Pentester		@Atos Romania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BEng		@</a:t>
            </a:r>
            <a:r>
              <a:rPr lang="ro-RO" sz="1800" dirty="0"/>
              <a:t>University “Politehnica” of Bucharest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MEng.		@</a:t>
            </a:r>
            <a:r>
              <a:rPr lang="ro-RO" sz="1800" dirty="0"/>
              <a:t>University “Politehnica” of Bucharest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MSc 		@Bucharest Academy of Economic Studies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Member		@Romanian Security Team community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Speaker 		@DefCamp 2017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CEH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Interests: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Web App Security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Infra Security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IoT Device Security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Contact</a:t>
            </a:r>
            <a:r>
              <a:rPr lang="en-US" sz="2200"/>
              <a:t>: @matasareanu13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56CC24-1DB9-4514-B3D3-EDD22D468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4161" y="5486400"/>
            <a:ext cx="2211238" cy="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8510-FCF7-4DB6-9A98-CD4FE090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XXE</a:t>
            </a:r>
          </a:p>
          <a:p>
            <a:pPr lvl="1"/>
            <a:r>
              <a:rPr lang="en-US" dirty="0"/>
              <a:t>Confirming XXE via DNS 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21844-8DE3-489C-B580-EBF00CDB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" y="4724400"/>
            <a:ext cx="7360919" cy="106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D683D1-8465-4E50-88FB-C5C88776A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" y="3080177"/>
            <a:ext cx="7360919" cy="7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56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8510-FCF7-4DB6-9A98-CD4FE090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XXE</a:t>
            </a:r>
          </a:p>
          <a:p>
            <a:pPr lvl="1"/>
            <a:r>
              <a:rPr lang="en-US" dirty="0"/>
              <a:t>Getting files out via XXE</a:t>
            </a:r>
          </a:p>
          <a:p>
            <a:pPr lvl="2"/>
            <a:r>
              <a:rPr lang="en-US" dirty="0"/>
              <a:t>Can use HTTP/FTP/DNS for this </a:t>
            </a:r>
          </a:p>
          <a:p>
            <a:pPr lvl="2"/>
            <a:r>
              <a:rPr lang="en-US" dirty="0"/>
              <a:t>We will use FTP – most XML processors support it</a:t>
            </a:r>
          </a:p>
          <a:p>
            <a:pPr lvl="2"/>
            <a:r>
              <a:rPr lang="en-US" dirty="0"/>
              <a:t>We will host a file on our server that can be accessible via FTP:</a:t>
            </a:r>
          </a:p>
          <a:p>
            <a:pPr lvl="3"/>
            <a:r>
              <a:rPr lang="en-US" dirty="0" err="1"/>
              <a:t>sudo</a:t>
            </a:r>
            <a:r>
              <a:rPr lang="en-US" dirty="0"/>
              <a:t> pip install </a:t>
            </a:r>
            <a:r>
              <a:rPr lang="en-US" dirty="0" err="1"/>
              <a:t>pyftpdlib</a:t>
            </a:r>
            <a:endParaRPr lang="en-US" dirty="0"/>
          </a:p>
          <a:p>
            <a:pPr lvl="3"/>
            <a:r>
              <a:rPr lang="en-US" dirty="0"/>
              <a:t>python –m </a:t>
            </a:r>
            <a:r>
              <a:rPr lang="en-US" dirty="0" err="1"/>
              <a:t>pyftpdlib</a:t>
            </a:r>
            <a:r>
              <a:rPr lang="en-US" dirty="0"/>
              <a:t> -w</a:t>
            </a:r>
          </a:p>
          <a:p>
            <a:pPr lvl="3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2F1C0B-E10D-4EE1-8876-358CCA66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0"/>
            <a:ext cx="5387807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44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8510-FCF7-4DB6-9A98-CD4FE090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XXE</a:t>
            </a:r>
          </a:p>
          <a:p>
            <a:pPr lvl="1"/>
            <a:r>
              <a:rPr lang="en-US" dirty="0"/>
              <a:t>Getting files out via XXE</a:t>
            </a:r>
          </a:p>
          <a:p>
            <a:pPr lvl="2"/>
            <a:r>
              <a:rPr lang="en-US" dirty="0"/>
              <a:t>Tell the vulnerable server to request the file: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D5D5D-8DAE-4875-BCA5-029C89E6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92301"/>
            <a:ext cx="6269633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A1F39-C538-4A98-9C65-022CB3B4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80" y="4773052"/>
            <a:ext cx="7613040" cy="1867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1FD62-9307-42BD-B374-7C6F9E9DE52A}"/>
              </a:ext>
            </a:extLst>
          </p:cNvPr>
          <p:cNvSpPr txBox="1"/>
          <p:nvPr/>
        </p:nvSpPr>
        <p:spPr>
          <a:xfrm>
            <a:off x="1171575" y="440372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&gt;&gt; Magic: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9022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8510-FCF7-4DB6-9A98-CD4FE090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XXE</a:t>
            </a:r>
          </a:p>
          <a:p>
            <a:pPr lvl="1"/>
            <a:r>
              <a:rPr lang="en-US" dirty="0"/>
              <a:t>Getting password hashes out via XXE</a:t>
            </a:r>
          </a:p>
          <a:p>
            <a:pPr lvl="2"/>
            <a:r>
              <a:rPr lang="en-US" dirty="0"/>
              <a:t>Start responder.py on your VM: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Setup the XXE vector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Acquired credential hash</a:t>
            </a:r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D7AE0-E436-40CB-A775-02A9F121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69898"/>
            <a:ext cx="1973751" cy="259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CF697-7241-4930-826F-BD2A010D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62400"/>
            <a:ext cx="3574090" cy="944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C56EB-BD3C-43D0-944A-870307181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374811"/>
            <a:ext cx="7102224" cy="12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50BE-78DD-4B68-9B48-B50F7B03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0E9B-CCA2-44B2-81EF-58506219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r>
              <a:rPr lang="en-US" b="1" dirty="0"/>
              <a:t>Wi-Fi as an OOB data exfiltration channel</a:t>
            </a:r>
          </a:p>
          <a:p>
            <a:pPr lvl="1"/>
            <a:r>
              <a:rPr lang="en-US" b="1" dirty="0"/>
              <a:t>SSID is visible to the user</a:t>
            </a:r>
          </a:p>
          <a:p>
            <a:pPr lvl="1"/>
            <a:r>
              <a:rPr lang="en-US" b="1" dirty="0"/>
              <a:t>802.11 Probe requests are not ^^</a:t>
            </a:r>
          </a:p>
          <a:p>
            <a:pPr lvl="2"/>
            <a:r>
              <a:rPr lang="en-US" sz="1400" dirty="0"/>
              <a:t>The </a:t>
            </a:r>
            <a:r>
              <a:rPr lang="en-US" sz="1400" dirty="0" err="1"/>
              <a:t>netsh</a:t>
            </a:r>
            <a:r>
              <a:rPr lang="en-US" sz="1400" dirty="0"/>
              <a:t> command does this by first setting up a non existent access point using the data we want to send as the name</a:t>
            </a:r>
            <a:r>
              <a:rPr lang="en-US" dirty="0"/>
              <a:t>.</a:t>
            </a:r>
          </a:p>
          <a:p>
            <a:pPr lvl="2"/>
            <a:endParaRPr lang="en-US" b="1" dirty="0"/>
          </a:p>
          <a:p>
            <a:pPr lvl="2"/>
            <a:r>
              <a:rPr lang="en-US" sz="1400" dirty="0"/>
              <a:t>send that data by trying to connect to the access point</a:t>
            </a:r>
            <a:endParaRPr lang="ro-RO" sz="1050" b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4C6CE4-5960-4389-A4F9-E5F64EEB4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47345">
            <a:off x="5843542" y="4453237"/>
            <a:ext cx="3459652" cy="2050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45363-14B5-45FF-A0F6-677D6E250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13" y="3898099"/>
            <a:ext cx="7031174" cy="310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A54CC-51FD-484F-86A6-C1533BC1E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413" y="4782337"/>
            <a:ext cx="5410535" cy="3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Prevention recommendation:</a:t>
            </a:r>
          </a:p>
          <a:p>
            <a:pPr lvl="2"/>
            <a:r>
              <a:rPr lang="en-US" dirty="0"/>
              <a:t>Fix the vulnerabilities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Block egress traffic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Network micro-segmentation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Set-up rate limiting for requests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Set-up an IDS/IPS properly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99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5F7E-60C7-4DF5-9884-2A9F939F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FCCD-B6F5-4152-B549-A8D82915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3048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Quick Demo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May the demo gods be with us today!!!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1106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Cool O-O-B tools:</a:t>
            </a:r>
          </a:p>
          <a:p>
            <a:pPr lvl="2"/>
            <a:r>
              <a:rPr lang="en-US" dirty="0">
                <a:hlinkClick r:id="rId2"/>
              </a:rPr>
              <a:t>https://www.xxe.sh/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https://github.com/sqlmapproject/sqlmap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4"/>
              </a:rPr>
              <a:t>https://github.com/yarrick/iodine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5"/>
              </a:rPr>
              <a:t>https://github.com/stealth/fraud-bridge</a:t>
            </a:r>
            <a:endParaRPr lang="en-US" dirty="0"/>
          </a:p>
          <a:p>
            <a:pPr lvl="2"/>
            <a:r>
              <a:rPr lang="en-US" dirty="0">
                <a:hlinkClick r:id="rId6"/>
              </a:rPr>
              <a:t>https://github.com/TryCatchHCF/Cloakify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7"/>
              </a:rPr>
              <a:t>https://github.com/ytisf/PyExfil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96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C0A7-8A30-4F85-8DAD-AB5395D0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4CB0-FE98-4D7A-8BB5-6B8FF4EC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3962400"/>
            <a:ext cx="2438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Questions??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6759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8F78-50CD-4191-833B-3F28F132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BDD986-D4E2-44CA-BCE5-F62A9F416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6462320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data exfiltration?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sz="2800" b="1" dirty="0"/>
              <a:t>Data exfiltration </a:t>
            </a:r>
            <a:r>
              <a:rPr lang="en-US" sz="2800" dirty="0"/>
              <a:t>is the unauthorized transfer of data from a computer. The transfer of data can be manual by someone with access to the computer or automated, carried out through network protocols.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79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7621-474E-45FA-A116-E3D9DC10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References:</a:t>
            </a:r>
          </a:p>
          <a:p>
            <a:r>
              <a:rPr lang="en-US" sz="1600" dirty="0">
                <a:hlinkClick r:id="rId2"/>
              </a:rPr>
              <a:t>https://www.techopedia.com/definition/14682/data-exfiltration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https://www.notsosecure.com/oob-exploitation-cheatsheet/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http://bernardodamele.blogspot.com/2012/06/data-retrieval-over-dns-in-sql.html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https://www.slideshare.net/stamparm/ph-days-2012miroslavstampardataretrievaloverdnsinsqlinjectionattackspaper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https://blog.zsec.uk/out-of-band-xxe-2/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https://pentest.blog/data-ex-filtration-with-dns-in-sqli-attacks/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https://www.digitalocean.com/community/tutorials/how-to-configure-bind-as-an-authoritative-only-dns-server-on-ubuntu-14-04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https://blog.zsec.uk/out-of-band-xxe-2/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9"/>
              </a:rPr>
              <a:t>https://github.com/api0cradle/Powershell-ICMP/blob/master/Powershell-ICMP-Sender.ps1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0"/>
              </a:rPr>
              <a:t>https://github.com/lukebaggett/dnscat2-powershell/blob/master/dnscat2.ps1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1"/>
              </a:rPr>
              <a:t>https://ss64.com/nt/certutil.html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2"/>
              </a:rPr>
              <a:t>https://isc.sans.edu/forums/diary/Exfiltrating+data+from+very+isolated+environments/23645/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7"/>
              </a:rPr>
              <a:t>https://pentest.blog/data-ex-filtration-with-dns-in-sqli-attacks/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3"/>
              </a:rPr>
              <a:t>https://www.aldeid.com/wiki/File-transfer-via-DNS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4"/>
              </a:rPr>
              <a:t>https://www.dbrnd.com/2015/05/postgresql-cross-database-queries-using/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5"/>
              </a:rPr>
              <a:t>https://www.youtube.com/watch?v=e4_NLFZc-kw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442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1B77-E5E0-4671-B957-3B43C6C7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355BC-EF97-4F51-85B5-CD8396C1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Out Of Band Data Exfiltration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b="1" dirty="0"/>
              <a:t>Out-Of-Band (OOB) </a:t>
            </a:r>
            <a:r>
              <a:rPr lang="en-US" sz="2800" dirty="0"/>
              <a:t>techniques are methods by which an attacker has an alternative way to confirm and use an otherwise “blind” vulnerability.</a:t>
            </a:r>
          </a:p>
          <a:p>
            <a:pPr marL="0" indent="0" algn="just">
              <a:buNone/>
            </a:pPr>
            <a:r>
              <a:rPr lang="en-US" sz="2800" dirty="0"/>
              <a:t>The OOB techniques often require a vulnerability to generate a connection to the outside world.</a:t>
            </a:r>
          </a:p>
          <a:p>
            <a:pPr marL="0" indent="0" algn="just">
              <a:buNone/>
            </a:pP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176814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should I care?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953C2-134E-44F4-8616-C5B1A4F0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7571">
            <a:off x="4820299" y="2606900"/>
            <a:ext cx="3920843" cy="1969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78A35-70AF-4957-8D9D-240F62F3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54281">
            <a:off x="1170540" y="3089931"/>
            <a:ext cx="4061382" cy="1224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DE4E7-75B3-4444-8860-D98E17396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8" y="3702394"/>
            <a:ext cx="3657600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131B4-A9D8-4486-B61F-56D7364FC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64" y="3155606"/>
            <a:ext cx="3253378" cy="18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should I care?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953C2-134E-44F4-8616-C5B1A4F0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7571">
            <a:off x="4820299" y="2606900"/>
            <a:ext cx="3920843" cy="1969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78A35-70AF-4957-8D9D-240F62F39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54281">
            <a:off x="1170540" y="3089931"/>
            <a:ext cx="4061382" cy="1224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DE4E7-75B3-4444-8860-D98E17396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8" y="3702394"/>
            <a:ext cx="3657600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131B4-A9D8-4486-B61F-56D7364FC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20" y="2819400"/>
            <a:ext cx="3253378" cy="1897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DB1078-DB99-4BB1-BE3B-28445D0ABD77}"/>
              </a:ext>
            </a:extLst>
          </p:cNvPr>
          <p:cNvSpPr/>
          <p:nvPr/>
        </p:nvSpPr>
        <p:spPr>
          <a:xfrm>
            <a:off x="2362200" y="2438400"/>
            <a:ext cx="5105400" cy="28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CD6-482C-481F-A780-7E516FC85E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18" y="2705892"/>
            <a:ext cx="1895030" cy="2038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AC6B4E-7114-42F6-87AC-1A84FB3F91D1}"/>
              </a:ext>
            </a:extLst>
          </p:cNvPr>
          <p:cNvSpPr txBox="1"/>
          <p:nvPr/>
        </p:nvSpPr>
        <p:spPr>
          <a:xfrm>
            <a:off x="5029200" y="2752726"/>
            <a:ext cx="2135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Safe User Data</a:t>
            </a:r>
          </a:p>
          <a:p>
            <a:pPr algn="ctr"/>
            <a:r>
              <a:rPr lang="en-US" sz="3200" b="1" dirty="0"/>
              <a:t>=</a:t>
            </a:r>
          </a:p>
          <a:p>
            <a:pPr algn="ctr"/>
            <a:r>
              <a:rPr lang="en-US" sz="3200" b="1" dirty="0"/>
              <a:t>Happy</a:t>
            </a:r>
          </a:p>
          <a:p>
            <a:pPr algn="ctr"/>
            <a:r>
              <a:rPr lang="en-US" sz="3200" b="1" dirty="0"/>
              <a:t>Users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34175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What protocols are used (abused) usually:</a:t>
            </a:r>
          </a:p>
          <a:p>
            <a:pPr lvl="2"/>
            <a:r>
              <a:rPr lang="en-US" dirty="0"/>
              <a:t>TCP</a:t>
            </a:r>
          </a:p>
          <a:p>
            <a:pPr lvl="3"/>
            <a:r>
              <a:rPr lang="en-US" dirty="0"/>
              <a:t>HTTPS</a:t>
            </a:r>
          </a:p>
          <a:p>
            <a:pPr lvl="3"/>
            <a:r>
              <a:rPr lang="en-US" dirty="0"/>
              <a:t>FTP</a:t>
            </a:r>
          </a:p>
          <a:p>
            <a:pPr lvl="3"/>
            <a:r>
              <a:rPr lang="en-US" dirty="0"/>
              <a:t>SMB</a:t>
            </a:r>
          </a:p>
          <a:p>
            <a:pPr lvl="3"/>
            <a:r>
              <a:rPr lang="en-US" dirty="0"/>
              <a:t>SMTP</a:t>
            </a:r>
          </a:p>
          <a:p>
            <a:pPr lvl="2"/>
            <a:r>
              <a:rPr lang="en-US" dirty="0"/>
              <a:t>UDP</a:t>
            </a:r>
          </a:p>
          <a:p>
            <a:pPr lvl="3"/>
            <a:r>
              <a:rPr lang="en-US" dirty="0"/>
              <a:t>DNS</a:t>
            </a:r>
          </a:p>
          <a:p>
            <a:pPr lvl="2"/>
            <a:r>
              <a:rPr lang="en-US" dirty="0"/>
              <a:t>ICMP</a:t>
            </a:r>
          </a:p>
          <a:p>
            <a:pPr lvl="3"/>
            <a:r>
              <a:rPr lang="en-US" dirty="0"/>
              <a:t>ping</a:t>
            </a:r>
          </a:p>
          <a:p>
            <a:pPr lvl="2"/>
            <a:r>
              <a:rPr lang="en-US" dirty="0"/>
              <a:t>802.11</a:t>
            </a:r>
          </a:p>
          <a:p>
            <a:pPr lvl="3"/>
            <a:r>
              <a:rPr lang="en-US" dirty="0"/>
              <a:t>Wi-Fi SSID</a:t>
            </a:r>
          </a:p>
        </p:txBody>
      </p:sp>
    </p:spTree>
    <p:extLst>
      <p:ext uri="{BB962C8B-B14F-4D97-AF65-F5344CB8AC3E}">
        <p14:creationId xmlns:p14="http://schemas.microsoft.com/office/powerpoint/2010/main" val="37752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Making your own environment for testing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Get a Linux VM from a provider that offers you a static public IP</a:t>
            </a:r>
          </a:p>
          <a:p>
            <a:pPr lvl="2"/>
            <a:r>
              <a:rPr lang="en-US" dirty="0"/>
              <a:t>Buy a short domain name from your favorite registrar.</a:t>
            </a:r>
          </a:p>
          <a:p>
            <a:pPr lvl="2"/>
            <a:r>
              <a:rPr lang="en-US" dirty="0"/>
              <a:t>Transfer DNS records from the registrar to your own DNS server/ point it to the IP of the Linux VM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6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Making your own environment for testing</a:t>
            </a:r>
          </a:p>
          <a:p>
            <a:pPr lvl="2"/>
            <a:r>
              <a:rPr lang="en-US" sz="1400" dirty="0"/>
              <a:t>Open port 53 </a:t>
            </a:r>
            <a:r>
              <a:rPr lang="en-US" sz="1400" dirty="0" err="1"/>
              <a:t>udp</a:t>
            </a:r>
            <a:r>
              <a:rPr lang="en-US" sz="1400" dirty="0"/>
              <a:t>/</a:t>
            </a:r>
            <a:r>
              <a:rPr lang="en-US" sz="1400" dirty="0" err="1"/>
              <a:t>tcp</a:t>
            </a:r>
            <a:r>
              <a:rPr lang="en-US" sz="1400" dirty="0"/>
              <a:t> for any incoming connection in your firewall</a:t>
            </a:r>
          </a:p>
          <a:p>
            <a:pPr lvl="2"/>
            <a:r>
              <a:rPr lang="en-US" sz="1400" dirty="0"/>
              <a:t>Open ports 20,21,80,443,8080 </a:t>
            </a:r>
            <a:r>
              <a:rPr lang="en-US" sz="1400" dirty="0" err="1"/>
              <a:t>tcp</a:t>
            </a:r>
            <a:r>
              <a:rPr lang="en-US" sz="1400" dirty="0"/>
              <a:t> also.</a:t>
            </a:r>
          </a:p>
          <a:p>
            <a:pPr lvl="2"/>
            <a:r>
              <a:rPr lang="en-US" sz="1800" dirty="0"/>
              <a:t>Install named/bind9 on the Linux VM</a:t>
            </a:r>
          </a:p>
          <a:p>
            <a:pPr lvl="3"/>
            <a:endParaRPr lang="en-US" sz="1600" dirty="0"/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configure bind to be an authoritative server for the acquired domain</a:t>
            </a:r>
          </a:p>
          <a:p>
            <a:pPr lvl="3"/>
            <a:r>
              <a:rPr lang="en-US" sz="1400" dirty="0"/>
              <a:t>edit /</a:t>
            </a:r>
            <a:r>
              <a:rPr lang="en-US" sz="1400" dirty="0" err="1"/>
              <a:t>etc</a:t>
            </a:r>
            <a:r>
              <a:rPr lang="en-US" sz="1400" dirty="0"/>
              <a:t>/bind/</a:t>
            </a:r>
            <a:r>
              <a:rPr lang="en-US" sz="1400" dirty="0" err="1"/>
              <a:t>named.conf.options</a:t>
            </a:r>
            <a:endParaRPr lang="en-US" sz="1400" dirty="0"/>
          </a:p>
          <a:p>
            <a:pPr marL="1371600" lvl="3" indent="0">
              <a:buNone/>
            </a:pPr>
            <a:r>
              <a:rPr lang="en-US" sz="1400" dirty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r>
              <a:rPr lang="en-US" sz="1400" dirty="0"/>
              <a:t>edit /</a:t>
            </a:r>
            <a:r>
              <a:rPr lang="en-US" sz="1400" dirty="0" err="1"/>
              <a:t>etc</a:t>
            </a:r>
            <a:r>
              <a:rPr lang="en-US" sz="1400" dirty="0"/>
              <a:t>/bind/</a:t>
            </a:r>
            <a:r>
              <a:rPr lang="en-US" sz="1400" dirty="0" err="1"/>
              <a:t>named.conf.local</a:t>
            </a:r>
            <a:endParaRPr lang="en-US" sz="1400" dirty="0"/>
          </a:p>
          <a:p>
            <a:pPr lvl="3"/>
            <a:endParaRPr lang="en-US" sz="1400" dirty="0"/>
          </a:p>
          <a:p>
            <a:pPr marL="914400" lvl="2" indent="0">
              <a:buNone/>
            </a:pPr>
            <a:r>
              <a:rPr lang="en-US" dirty="0"/>
              <a:t>			 	</a:t>
            </a:r>
            <a:r>
              <a:rPr lang="en-US" sz="1400" dirty="0"/>
              <a:t>*replace example.com with your domain name</a:t>
            </a:r>
          </a:p>
          <a:p>
            <a:pPr lvl="2"/>
            <a:endParaRPr lang="en-US" sz="1100" dirty="0"/>
          </a:p>
          <a:p>
            <a:pPr lvl="2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F2199-9DEB-4478-ABD6-820FF018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19400"/>
            <a:ext cx="3292125" cy="358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849FD3-66C9-405B-9461-F5B75E7F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4076700"/>
            <a:ext cx="2362200" cy="1163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1597E8-E512-44D3-9E59-ACEB30AFF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5588197"/>
            <a:ext cx="2911092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On-screen Show (4:3)</PresentationFormat>
  <Paragraphs>184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Evading your protection and exfiltrate the data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OWASP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</dc:title>
  <dc:subject/>
  <dc:creator>Radu, Cosmin-Alexandru</dc:creator>
  <cp:keywords/>
  <dc:description/>
  <cp:lastModifiedBy>Radu, Cosmin-Alexandru</cp:lastModifiedBy>
  <cp:revision>47</cp:revision>
  <dcterms:created xsi:type="dcterms:W3CDTF">2012-03-30T06:23:37Z</dcterms:created>
  <dcterms:modified xsi:type="dcterms:W3CDTF">2018-10-28T20:08:22Z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2019373214</vt:i4>
  </property>
  <property fmtid="{D5CDD505-2E9C-101B-9397-08002B2CF9AE}" pid="3" name="_NewReviewCycle">
    <vt:lpwstr/>
  </property>
  <property fmtid="{D5CDD505-2E9C-101B-9397-08002B2CF9AE}" pid="4" name="_EmailSubject">
    <vt:lpwstr>OWASP Bucharest AppSec Conference 2018</vt:lpwstr>
  </property>
  <property fmtid="{D5CDD505-2E9C-101B-9397-08002B2CF9AE}" pid="5" name="_AuthorEmail">
    <vt:lpwstr>cosmin-alexandru.radu@atos.net</vt:lpwstr>
  </property>
  <property fmtid="{D5CDD505-2E9C-101B-9397-08002B2CF9AE}" pid="6" name="_AuthorEmailDisplayName">
    <vt:lpwstr>Radu, Cosmin-Alexandru</vt:lpwstr>
  </property>
</Properties>
</file>