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1" r:id="rId3"/>
    <p:sldId id="272" r:id="rId4"/>
    <p:sldId id="285" r:id="rId5"/>
    <p:sldId id="286" r:id="rId6"/>
    <p:sldId id="287" r:id="rId7"/>
    <p:sldId id="289" r:id="rId8"/>
    <p:sldId id="290" r:id="rId9"/>
    <p:sldId id="292" r:id="rId10"/>
    <p:sldId id="297" r:id="rId11"/>
    <p:sldId id="294" r:id="rId12"/>
    <p:sldId id="296" r:id="rId13"/>
    <p:sldId id="295" r:id="rId14"/>
    <p:sldId id="298" r:id="rId15"/>
    <p:sldId id="299" r:id="rId16"/>
    <p:sldId id="302" r:id="rId17"/>
    <p:sldId id="305" r:id="rId18"/>
    <p:sldId id="343" r:id="rId19"/>
    <p:sldId id="345" r:id="rId20"/>
    <p:sldId id="347" r:id="rId21"/>
    <p:sldId id="313" r:id="rId22"/>
    <p:sldId id="315" r:id="rId23"/>
    <p:sldId id="314" r:id="rId24"/>
    <p:sldId id="325" r:id="rId25"/>
    <p:sldId id="340" r:id="rId26"/>
    <p:sldId id="341" r:id="rId27"/>
    <p:sldId id="342" r:id="rId28"/>
    <p:sldId id="316" r:id="rId29"/>
    <p:sldId id="317" r:id="rId30"/>
    <p:sldId id="323" r:id="rId31"/>
    <p:sldId id="326" r:id="rId32"/>
    <p:sldId id="318" r:id="rId33"/>
    <p:sldId id="319" r:id="rId34"/>
    <p:sldId id="324" r:id="rId35"/>
    <p:sldId id="327" r:id="rId36"/>
    <p:sldId id="320" r:id="rId37"/>
    <p:sldId id="321" r:id="rId38"/>
    <p:sldId id="328" r:id="rId39"/>
    <p:sldId id="307" r:id="rId40"/>
    <p:sldId id="322" r:id="rId41"/>
    <p:sldId id="339" r:id="rId42"/>
    <p:sldId id="31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C5D096-C6AB-4677-848F-5D87E765F20F}">
          <p14:sldIdLst>
            <p14:sldId id="256"/>
            <p14:sldId id="291"/>
            <p14:sldId id="272"/>
            <p14:sldId id="285"/>
            <p14:sldId id="286"/>
            <p14:sldId id="287"/>
            <p14:sldId id="289"/>
            <p14:sldId id="290"/>
            <p14:sldId id="292"/>
            <p14:sldId id="297"/>
            <p14:sldId id="294"/>
            <p14:sldId id="296"/>
            <p14:sldId id="295"/>
            <p14:sldId id="298"/>
            <p14:sldId id="299"/>
            <p14:sldId id="302"/>
            <p14:sldId id="305"/>
            <p14:sldId id="343"/>
            <p14:sldId id="345"/>
            <p14:sldId id="347"/>
            <p14:sldId id="313"/>
            <p14:sldId id="315"/>
            <p14:sldId id="314"/>
            <p14:sldId id="325"/>
            <p14:sldId id="340"/>
            <p14:sldId id="341"/>
            <p14:sldId id="342"/>
            <p14:sldId id="316"/>
            <p14:sldId id="317"/>
            <p14:sldId id="323"/>
            <p14:sldId id="326"/>
            <p14:sldId id="318"/>
            <p14:sldId id="319"/>
            <p14:sldId id="324"/>
            <p14:sldId id="327"/>
            <p14:sldId id="320"/>
            <p14:sldId id="321"/>
            <p14:sldId id="328"/>
            <p14:sldId id="307"/>
            <p14:sldId id="322"/>
            <p14:sldId id="339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2017" autoAdjust="0"/>
  </p:normalViewPr>
  <p:slideViewPr>
    <p:cSldViewPr>
      <p:cViewPr varScale="1">
        <p:scale>
          <a:sx n="107" d="100"/>
          <a:sy n="107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4C8C-70F3-4E16-A0EE-031D98C2987A}" type="datetimeFigureOut">
              <a:rPr lang="de-CH" smtClean="0"/>
              <a:t>07.07.2016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408C-D1C1-48DC-8F7C-B518F02F717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695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C408C-D1C1-48DC-8F7C-B518F02F7173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085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C408C-D1C1-48DC-8F7C-B518F02F7173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163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t>7/7/2016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OWASP_University_Challen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van.buetler@owasp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4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7.jpe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34.gi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9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OWASP_University_Challenge" TargetMode="External"/><Relationship Id="rId2" Type="http://schemas.openxmlformats.org/officeDocument/2006/relationships/hyperlink" Target="mailto:ivan.buetler@owasp.or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CTF Attack/Defense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Ivan Bütler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29200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www.owasp.org/index.php/OWASP_University_Challenge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</a:t>
            </a:fld>
            <a:endParaRPr lang="de-CH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9055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ivan.buetler@owasp.org</a:t>
            </a:r>
            <a:r>
              <a:rPr lang="en-US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Attacking</a:t>
            </a:r>
            <a:endParaRPr lang="de-CH" sz="66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14856"/>
              </p:ext>
            </p:extLst>
          </p:nvPr>
        </p:nvGraphicFramePr>
        <p:xfrm>
          <a:off x="1676400" y="3428996"/>
          <a:ext cx="5562600" cy="3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</a:tblGrid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Stealing Gold Nugget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8060"/>
            <a:ext cx="14207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0628505">
            <a:off x="3109686" y="4275285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10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117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team is allowed to attack other teams on the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DEV</a:t>
            </a:r>
            <a:r>
              <a:rPr lang="en-US" dirty="0" smtClean="0"/>
              <a:t> or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PROD</a:t>
            </a:r>
            <a:r>
              <a:rPr lang="en-US" sz="3600" dirty="0" smtClean="0"/>
              <a:t>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On success, the attacking team discloses the gold nugget          from the victim team</a:t>
            </a:r>
          </a:p>
          <a:p>
            <a:r>
              <a:rPr lang="en-US" dirty="0" smtClean="0"/>
              <a:t>The gold nugget is different in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DEV</a:t>
            </a:r>
            <a:r>
              <a:rPr lang="en-US" sz="3600" dirty="0"/>
              <a:t> </a:t>
            </a:r>
            <a:r>
              <a:rPr lang="en-US" dirty="0"/>
              <a:t>and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PROD</a:t>
            </a:r>
            <a:r>
              <a:rPr lang="en-US" sz="3600" dirty="0"/>
              <a:t> </a:t>
            </a:r>
            <a:r>
              <a:rPr lang="en-US" dirty="0" smtClean="0"/>
              <a:t>for any team and app (every gold nugget is unique)</a:t>
            </a:r>
            <a:r>
              <a:rPr lang="en-US" sz="3600" b="1" dirty="0" smtClean="0"/>
              <a:t> </a:t>
            </a:r>
            <a:endParaRPr lang="en-US" b="1" dirty="0" smtClean="0"/>
          </a:p>
          <a:p>
            <a:r>
              <a:rPr lang="en-US" dirty="0" smtClean="0"/>
              <a:t>The gold nugget must be used </a:t>
            </a:r>
            <a:r>
              <a:rPr lang="en-US" dirty="0" smtClean="0">
                <a:solidFill>
                  <a:srgbClr val="FF0000"/>
                </a:solidFill>
              </a:rPr>
              <a:t>to claim </a:t>
            </a:r>
            <a:r>
              <a:rPr lang="en-US" dirty="0" smtClean="0"/>
              <a:t>points using the gold nugget app</a:t>
            </a:r>
          </a:p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24200"/>
            <a:ext cx="612856" cy="596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11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1765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3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78" name="Picture 1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8" name="Freeform 7"/>
          <p:cNvSpPr/>
          <p:nvPr/>
        </p:nvSpPr>
        <p:spPr>
          <a:xfrm>
            <a:off x="2185402" y="2121763"/>
            <a:ext cx="2393724" cy="1562269"/>
          </a:xfrm>
          <a:custGeom>
            <a:avLst/>
            <a:gdLst>
              <a:gd name="connsiteX0" fmla="*/ 2262311 w 2393724"/>
              <a:gd name="connsiteY0" fmla="*/ 0 h 1562269"/>
              <a:gd name="connsiteX1" fmla="*/ 2217922 w 2393724"/>
              <a:gd name="connsiteY1" fmla="*/ 1384917 h 1562269"/>
              <a:gd name="connsiteX2" fmla="*/ 548920 w 2393724"/>
              <a:gd name="connsiteY2" fmla="*/ 1464816 h 1562269"/>
              <a:gd name="connsiteX3" fmla="*/ 7382 w 2393724"/>
              <a:gd name="connsiteY3" fmla="*/ 656948 h 1562269"/>
              <a:gd name="connsiteX4" fmla="*/ 859639 w 2393724"/>
              <a:gd name="connsiteY4" fmla="*/ 497150 h 156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724" h="1562269">
                <a:moveTo>
                  <a:pt x="2262311" y="0"/>
                </a:moveTo>
                <a:cubicBezTo>
                  <a:pt x="2382899" y="570390"/>
                  <a:pt x="2503487" y="1140781"/>
                  <a:pt x="2217922" y="1384917"/>
                </a:cubicBezTo>
                <a:cubicBezTo>
                  <a:pt x="1932357" y="1629053"/>
                  <a:pt x="917343" y="1586144"/>
                  <a:pt x="548920" y="1464816"/>
                </a:cubicBezTo>
                <a:cubicBezTo>
                  <a:pt x="180497" y="1343488"/>
                  <a:pt x="-44405" y="818226"/>
                  <a:pt x="7382" y="656948"/>
                </a:cubicBezTo>
                <a:cubicBezTo>
                  <a:pt x="59168" y="495670"/>
                  <a:pt x="459403" y="496410"/>
                  <a:pt x="859639" y="497150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eform 11"/>
          <p:cNvSpPr/>
          <p:nvPr/>
        </p:nvSpPr>
        <p:spPr>
          <a:xfrm>
            <a:off x="861134" y="2104008"/>
            <a:ext cx="4559743" cy="2707689"/>
          </a:xfrm>
          <a:custGeom>
            <a:avLst/>
            <a:gdLst>
              <a:gd name="connsiteX0" fmla="*/ 4136994 w 4559743"/>
              <a:gd name="connsiteY0" fmla="*/ 0 h 2707689"/>
              <a:gd name="connsiteX1" fmla="*/ 4527612 w 4559743"/>
              <a:gd name="connsiteY1" fmla="*/ 621437 h 2707689"/>
              <a:gd name="connsiteX2" fmla="*/ 4403324 w 4559743"/>
              <a:gd name="connsiteY2" fmla="*/ 1766656 h 2707689"/>
              <a:gd name="connsiteX3" fmla="*/ 3346882 w 4559743"/>
              <a:gd name="connsiteY3" fmla="*/ 1917576 h 2707689"/>
              <a:gd name="connsiteX4" fmla="*/ 1970843 w 4559743"/>
              <a:gd name="connsiteY4" fmla="*/ 1748901 h 2707689"/>
              <a:gd name="connsiteX5" fmla="*/ 941033 w 4559743"/>
              <a:gd name="connsiteY5" fmla="*/ 1731145 h 2707689"/>
              <a:gd name="connsiteX6" fmla="*/ 257452 w 4559743"/>
              <a:gd name="connsiteY6" fmla="*/ 2308194 h 2707689"/>
              <a:gd name="connsiteX7" fmla="*/ 0 w 4559743"/>
              <a:gd name="connsiteY7" fmla="*/ 2707689 h 270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9743" h="2707689">
                <a:moveTo>
                  <a:pt x="4136994" y="0"/>
                </a:moveTo>
                <a:cubicBezTo>
                  <a:pt x="4310109" y="163497"/>
                  <a:pt x="4483224" y="326994"/>
                  <a:pt x="4527612" y="621437"/>
                </a:cubicBezTo>
                <a:cubicBezTo>
                  <a:pt x="4572000" y="915880"/>
                  <a:pt x="4600112" y="1550633"/>
                  <a:pt x="4403324" y="1766656"/>
                </a:cubicBezTo>
                <a:cubicBezTo>
                  <a:pt x="4206536" y="1982679"/>
                  <a:pt x="3752295" y="1920535"/>
                  <a:pt x="3346882" y="1917576"/>
                </a:cubicBezTo>
                <a:cubicBezTo>
                  <a:pt x="2941468" y="1914617"/>
                  <a:pt x="2371818" y="1779973"/>
                  <a:pt x="1970843" y="1748901"/>
                </a:cubicBezTo>
                <a:cubicBezTo>
                  <a:pt x="1569868" y="1717829"/>
                  <a:pt x="1226598" y="1637930"/>
                  <a:pt x="941033" y="1731145"/>
                </a:cubicBezTo>
                <a:cubicBezTo>
                  <a:pt x="655468" y="1824360"/>
                  <a:pt x="414291" y="2145437"/>
                  <a:pt x="257452" y="2308194"/>
                </a:cubicBezTo>
                <a:cubicBezTo>
                  <a:pt x="100613" y="2470951"/>
                  <a:pt x="50306" y="2589320"/>
                  <a:pt x="0" y="2707689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2" y="4513702"/>
            <a:ext cx="344402" cy="33535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746" y="2179144"/>
            <a:ext cx="344402" cy="33535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89" y="2129505"/>
            <a:ext cx="389084" cy="37714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1" y="4466910"/>
            <a:ext cx="389084" cy="377141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3595456" y="1676400"/>
            <a:ext cx="1006419" cy="2496105"/>
          </a:xfrm>
          <a:custGeom>
            <a:avLst/>
            <a:gdLst>
              <a:gd name="connsiteX0" fmla="*/ 1171853 w 1171853"/>
              <a:gd name="connsiteY0" fmla="*/ 0 h 2725445"/>
              <a:gd name="connsiteX1" fmla="*/ 284086 w 1171853"/>
              <a:gd name="connsiteY1" fmla="*/ 612559 h 2725445"/>
              <a:gd name="connsiteX2" fmla="*/ 62144 w 1171853"/>
              <a:gd name="connsiteY2" fmla="*/ 1571348 h 2725445"/>
              <a:gd name="connsiteX3" fmla="*/ 0 w 1171853"/>
              <a:gd name="connsiteY3" fmla="*/ 2725445 h 272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853" h="2725445">
                <a:moveTo>
                  <a:pt x="1171853" y="0"/>
                </a:moveTo>
                <a:cubicBezTo>
                  <a:pt x="820445" y="175334"/>
                  <a:pt x="469037" y="350668"/>
                  <a:pt x="284086" y="612559"/>
                </a:cubicBezTo>
                <a:cubicBezTo>
                  <a:pt x="99134" y="874450"/>
                  <a:pt x="109492" y="1219200"/>
                  <a:pt x="62144" y="1571348"/>
                </a:cubicBezTo>
                <a:cubicBezTo>
                  <a:pt x="14796" y="1923496"/>
                  <a:pt x="7398" y="2324470"/>
                  <a:pt x="0" y="2725445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Box 17"/>
          <p:cNvSpPr txBox="1"/>
          <p:nvPr/>
        </p:nvSpPr>
        <p:spPr>
          <a:xfrm rot="18458212">
            <a:off x="2866696" y="1038522"/>
            <a:ext cx="297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claim points for gold nugget</a:t>
            </a:r>
            <a:endParaRPr lang="de-CH" b="1" dirty="0">
              <a:solidFill>
                <a:srgbClr val="FFC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12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2802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09219 0.03866 L -0.10174 0.1632 L 0.00399 0.21366 L 0.11163 0.21759 L 0.18437 0.18519 L 0.20104 0.1294 L 0.16892 -0.02338 L 0.15625 -0.13079 L 0.15625 -0.13079 L 0.15625 -0.13079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5521 -0.08033 L 0.10764 -0.13102 L 0.24844 -0.13611 L 0.40087 -0.10625 L 0.46494 -0.10509 L 0.50382 -0.21111 L 0.49688 -0.31482 L 0.49688 -0.32778 L 0.47066 -0.46621 " pathEditMode="relative" ptsTypes="AAAAAAAAAA">
                                      <p:cBhvr>
                                        <p:cTn id="3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371600" y="4678501"/>
            <a:ext cx="0" cy="1569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per Time Unit</a:t>
            </a:r>
            <a:endParaRPr lang="de-CH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64" y="1901681"/>
            <a:ext cx="527538" cy="527538"/>
          </a:xfrm>
        </p:spPr>
      </p:pic>
      <p:cxnSp>
        <p:nvCxnSpPr>
          <p:cNvPr id="5" name="Straight Arrow Connector 4"/>
          <p:cNvCxnSpPr/>
          <p:nvPr/>
        </p:nvCxnSpPr>
        <p:spPr bwMode="auto">
          <a:xfrm>
            <a:off x="1314450" y="3195719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315023" y="4126284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1315023" y="5123318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1315023" y="5987414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2"/>
          </p:cNvCxnSpPr>
          <p:nvPr/>
        </p:nvCxnSpPr>
        <p:spPr bwMode="auto">
          <a:xfrm>
            <a:off x="2775233" y="2429220"/>
            <a:ext cx="0" cy="3691133"/>
          </a:xfrm>
          <a:prstGeom prst="line">
            <a:avLst/>
          </a:prstGeom>
          <a:ln>
            <a:prstDash val="dashDot"/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 bwMode="auto">
          <a:xfrm>
            <a:off x="3043215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843808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442028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242621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840842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641435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239655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040249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638469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439062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037282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837876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436096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236689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834909" y="5788007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635503" y="5788007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441" y="1918088"/>
            <a:ext cx="568482" cy="600420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 bwMode="auto">
          <a:xfrm>
            <a:off x="6062755" y="2429220"/>
            <a:ext cx="0" cy="3691133"/>
          </a:xfrm>
          <a:prstGeom prst="line">
            <a:avLst/>
          </a:prstGeom>
          <a:ln>
            <a:prstDash val="dashDot"/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Right Arrow 72"/>
          <p:cNvSpPr/>
          <p:nvPr/>
        </p:nvSpPr>
        <p:spPr bwMode="auto">
          <a:xfrm rot="20261871">
            <a:off x="944706" y="3574544"/>
            <a:ext cx="1697478" cy="260249"/>
          </a:xfrm>
          <a:prstGeom prst="rightArrow">
            <a:avLst/>
          </a:prstGeom>
          <a:noFill/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86400" tIns="43200" rIns="86400" bIns="43200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954">
              <a:latin typeface="Arial Rounded MT Bold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753805" y="4930639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953212" y="4930639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152618" y="4930639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352025" y="4930639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155585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354991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554398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53805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953212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152618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352025" y="5784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66108" y="3984128"/>
            <a:ext cx="548292" cy="20687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team 3</a:t>
            </a:r>
            <a:endParaRPr lang="de-CH" sz="1000" dirty="0"/>
          </a:p>
        </p:txBody>
      </p:sp>
      <p:sp>
        <p:nvSpPr>
          <p:cNvPr id="92" name="Rectangle 91"/>
          <p:cNvSpPr/>
          <p:nvPr/>
        </p:nvSpPr>
        <p:spPr>
          <a:xfrm>
            <a:off x="355745" y="3140914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03" y="2785673"/>
            <a:ext cx="385800" cy="375662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60137" y="1558376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817102" y="2017950"/>
            <a:ext cx="361652" cy="395616"/>
          </a:xfrm>
          <a:prstGeom prst="can">
            <a:avLst/>
          </a:prstGeom>
          <a:blipFill>
            <a:blip r:embed="rId5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90832" y="2446638"/>
            <a:ext cx="760822" cy="1507524"/>
          </a:xfrm>
          <a:custGeom>
            <a:avLst/>
            <a:gdLst>
              <a:gd name="connsiteX0" fmla="*/ 0 w 760822"/>
              <a:gd name="connsiteY0" fmla="*/ 1507524 h 1507524"/>
              <a:gd name="connsiteX1" fmla="*/ 757882 w 760822"/>
              <a:gd name="connsiteY1" fmla="*/ 947351 h 1507524"/>
              <a:gd name="connsiteX2" fmla="*/ 280087 w 760822"/>
              <a:gd name="connsiteY2" fmla="*/ 0 h 1507524"/>
              <a:gd name="connsiteX3" fmla="*/ 280087 w 760822"/>
              <a:gd name="connsiteY3" fmla="*/ 0 h 150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822" h="1507524">
                <a:moveTo>
                  <a:pt x="0" y="1507524"/>
                </a:moveTo>
                <a:cubicBezTo>
                  <a:pt x="355600" y="1353064"/>
                  <a:pt x="711201" y="1198605"/>
                  <a:pt x="757882" y="947351"/>
                </a:cubicBezTo>
                <a:cubicBezTo>
                  <a:pt x="804563" y="696097"/>
                  <a:pt x="280087" y="0"/>
                  <a:pt x="280087" y="0"/>
                </a:cubicBezTo>
                <a:lnTo>
                  <a:pt x="280087" y="0"/>
                </a:lnTo>
              </a:path>
            </a:pathLst>
          </a:custGeom>
          <a:noFill/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5264">
            <a:off x="2487634" y="2875009"/>
            <a:ext cx="609600" cy="6096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62" y="2769834"/>
            <a:ext cx="764204" cy="740747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062681" y="3402227"/>
            <a:ext cx="2183027" cy="749643"/>
          </a:xfrm>
          <a:custGeom>
            <a:avLst/>
            <a:gdLst>
              <a:gd name="connsiteX0" fmla="*/ 2183027 w 2183027"/>
              <a:gd name="connsiteY0" fmla="*/ 0 h 749643"/>
              <a:gd name="connsiteX1" fmla="*/ 1622854 w 2183027"/>
              <a:gd name="connsiteY1" fmla="*/ 436605 h 749643"/>
              <a:gd name="connsiteX2" fmla="*/ 0 w 2183027"/>
              <a:gd name="connsiteY2" fmla="*/ 749643 h 7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027" h="749643">
                <a:moveTo>
                  <a:pt x="2183027" y="0"/>
                </a:moveTo>
                <a:cubicBezTo>
                  <a:pt x="2084859" y="155832"/>
                  <a:pt x="1986692" y="311664"/>
                  <a:pt x="1622854" y="436605"/>
                </a:cubicBezTo>
                <a:cubicBezTo>
                  <a:pt x="1259016" y="561546"/>
                  <a:pt x="629508" y="655594"/>
                  <a:pt x="0" y="749643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Box 14"/>
          <p:cNvSpPr txBox="1"/>
          <p:nvPr/>
        </p:nvSpPr>
        <p:spPr>
          <a:xfrm>
            <a:off x="3375559" y="4434282"/>
            <a:ext cx="24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SCORING BOT TIMELINE</a:t>
            </a:r>
            <a:endParaRPr lang="de-CH" dirty="0"/>
          </a:p>
        </p:txBody>
      </p:sp>
      <p:sp>
        <p:nvSpPr>
          <p:cNvPr id="102" name="TextBox 101"/>
          <p:cNvSpPr txBox="1"/>
          <p:nvPr/>
        </p:nvSpPr>
        <p:spPr>
          <a:xfrm>
            <a:off x="3441503" y="2016162"/>
            <a:ext cx="244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ATTACK/DEFENSE</a:t>
            </a:r>
            <a:endParaRPr lang="de-CH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2" y="2771605"/>
            <a:ext cx="850199" cy="850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6592" y="2481869"/>
            <a:ext cx="21135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team2 is requesting an new gold nugget</a:t>
            </a:r>
          </a:p>
          <a:p>
            <a:endParaRPr lang="en-US" dirty="0"/>
          </a:p>
          <a:p>
            <a:r>
              <a:rPr lang="en-US" sz="1600" dirty="0" smtClean="0"/>
              <a:t>the previous gold nugget becomes invalid</a:t>
            </a:r>
            <a:endParaRPr lang="de-CH" sz="1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03635" y="4114800"/>
            <a:ext cx="930565" cy="792302"/>
            <a:chOff x="6003635" y="4114800"/>
            <a:chExt cx="930565" cy="792302"/>
          </a:xfrm>
        </p:grpSpPr>
        <p:sp>
          <p:nvSpPr>
            <p:cNvPr id="26" name="Right Brace 25"/>
            <p:cNvSpPr/>
            <p:nvPr/>
          </p:nvSpPr>
          <p:spPr>
            <a:xfrm rot="16200000">
              <a:off x="6280577" y="4500343"/>
              <a:ext cx="228600" cy="584917"/>
            </a:xfrm>
            <a:prstGeom prst="rightBrace">
              <a:avLst/>
            </a:prstGeom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03635" y="4114800"/>
              <a:ext cx="930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penalty period</a:t>
              </a:r>
              <a:endParaRPr lang="de-CH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0255" y="4678501"/>
            <a:ext cx="332345" cy="1798499"/>
            <a:chOff x="1420255" y="4678501"/>
            <a:chExt cx="332345" cy="179849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648855" y="4678501"/>
            <a:ext cx="332345" cy="1798499"/>
            <a:chOff x="1420255" y="4678501"/>
            <a:chExt cx="332345" cy="1798499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554899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801255" y="4678501"/>
            <a:ext cx="332345" cy="1798499"/>
            <a:chOff x="1420255" y="4678501"/>
            <a:chExt cx="332345" cy="1798499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029855" y="4678501"/>
            <a:ext cx="332345" cy="1798499"/>
            <a:chOff x="1420255" y="4678501"/>
            <a:chExt cx="332345" cy="179849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231821" y="4678501"/>
            <a:ext cx="332345" cy="1798499"/>
            <a:chOff x="1420255" y="4678501"/>
            <a:chExt cx="332345" cy="1798499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438400" y="4678501"/>
            <a:ext cx="332345" cy="1798499"/>
            <a:chOff x="1420255" y="4678501"/>
            <a:chExt cx="332345" cy="1798499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72" y="1475190"/>
            <a:ext cx="421181" cy="410112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917577" y="1376402"/>
            <a:ext cx="3719743" cy="470153"/>
          </a:xfrm>
          <a:custGeom>
            <a:avLst/>
            <a:gdLst>
              <a:gd name="connsiteX0" fmla="*/ 3719743 w 3719743"/>
              <a:gd name="connsiteY0" fmla="*/ 470153 h 470153"/>
              <a:gd name="connsiteX1" fmla="*/ 2192784 w 3719743"/>
              <a:gd name="connsiteY1" fmla="*/ 26270 h 470153"/>
              <a:gd name="connsiteX2" fmla="*/ 1207363 w 3719743"/>
              <a:gd name="connsiteY2" fmla="*/ 70658 h 470153"/>
              <a:gd name="connsiteX3" fmla="*/ 0 w 3719743"/>
              <a:gd name="connsiteY3" fmla="*/ 230456 h 470153"/>
              <a:gd name="connsiteX4" fmla="*/ 0 w 3719743"/>
              <a:gd name="connsiteY4" fmla="*/ 230456 h 4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743" h="470153">
                <a:moveTo>
                  <a:pt x="3719743" y="470153"/>
                </a:moveTo>
                <a:cubicBezTo>
                  <a:pt x="3165628" y="281502"/>
                  <a:pt x="2611514" y="92852"/>
                  <a:pt x="2192784" y="26270"/>
                </a:cubicBezTo>
                <a:cubicBezTo>
                  <a:pt x="1774054" y="-40312"/>
                  <a:pt x="1572827" y="36627"/>
                  <a:pt x="1207363" y="70658"/>
                </a:cubicBezTo>
                <a:cubicBezTo>
                  <a:pt x="841899" y="104689"/>
                  <a:pt x="0" y="230456"/>
                  <a:pt x="0" y="230456"/>
                </a:cubicBezTo>
                <a:lnTo>
                  <a:pt x="0" y="230456"/>
                </a:ln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C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61965" y="1669002"/>
            <a:ext cx="4323425" cy="967666"/>
          </a:xfrm>
          <a:custGeom>
            <a:avLst/>
            <a:gdLst>
              <a:gd name="connsiteX0" fmla="*/ 0 w 4323425"/>
              <a:gd name="connsiteY0" fmla="*/ 0 h 967666"/>
              <a:gd name="connsiteX1" fmla="*/ 1038687 w 4323425"/>
              <a:gd name="connsiteY1" fmla="*/ 177553 h 967666"/>
              <a:gd name="connsiteX2" fmla="*/ 2121763 w 4323425"/>
              <a:gd name="connsiteY2" fmla="*/ 124287 h 967666"/>
              <a:gd name="connsiteX3" fmla="*/ 2734322 w 4323425"/>
              <a:gd name="connsiteY3" fmla="*/ 115410 h 967666"/>
              <a:gd name="connsiteX4" fmla="*/ 4323425 w 4323425"/>
              <a:gd name="connsiteY4" fmla="*/ 967666 h 9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3425" h="967666">
                <a:moveTo>
                  <a:pt x="0" y="0"/>
                </a:moveTo>
                <a:cubicBezTo>
                  <a:pt x="342530" y="78419"/>
                  <a:pt x="685060" y="156839"/>
                  <a:pt x="1038687" y="177553"/>
                </a:cubicBezTo>
                <a:lnTo>
                  <a:pt x="2121763" y="124287"/>
                </a:lnTo>
                <a:cubicBezTo>
                  <a:pt x="2404369" y="113930"/>
                  <a:pt x="2367378" y="-25153"/>
                  <a:pt x="2734322" y="115410"/>
                </a:cubicBezTo>
                <a:cubicBezTo>
                  <a:pt x="3101266" y="255973"/>
                  <a:pt x="3712345" y="611819"/>
                  <a:pt x="4323425" y="967666"/>
                </a:cubicBezTo>
              </a:path>
            </a:pathLst>
          </a:custGeom>
          <a:noFill/>
          <a:ln w="539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4" name="Rectangle 123"/>
          <p:cNvSpPr/>
          <p:nvPr/>
        </p:nvSpPr>
        <p:spPr>
          <a:xfrm>
            <a:off x="5754903" y="1685597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914400" y="2254088"/>
            <a:ext cx="657254" cy="565312"/>
            <a:chOff x="2976746" y="2667000"/>
            <a:chExt cx="658903" cy="832624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6746" y="2667000"/>
              <a:ext cx="658903" cy="8326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3074585" y="2714199"/>
              <a:ext cx="555375" cy="6536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 bwMode="auto">
          <a:xfrm>
            <a:off x="1315023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14429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713836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13243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12650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12057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511463" y="4923911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62127" y="4884437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315023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514429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713836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913243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112650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312057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511463" y="577735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62127" y="5736729"/>
            <a:ext cx="548292" cy="20687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team 3</a:t>
            </a:r>
            <a:endParaRPr lang="de-CH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13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6519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4.81481E-6 L -0.01146 0.08149 L -0.13177 0.16181 L -0.23577 0.16968 L -0.27448 0.1632 L -0.25226 0.11135 L -0.2125 0.09329 L -0.19306 0.02593 L -0.2066 -0.01944 L -0.21632 -0.05949 " pathEditMode="relative" ptsTypes="AAAAAAAA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27274 -0.01551 L 0.40573 -0.0257 L 0.53003 -0.01019 L 0.55434 0.03241 L 0.54548 0.11273 L 0.52899 0.17616 L 0.52899 0.17755 " pathEditMode="relative" ptsTypes="AAAAAAAA">
                                      <p:cBhvr>
                                        <p:cTn id="15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4" grpId="0" animBg="1"/>
      <p:bldP spid="14" grpId="0" animBg="1"/>
      <p:bldP spid="17" grpId="0"/>
      <p:bldP spid="13" grpId="0" animBg="1"/>
      <p:bldP spid="18" grpId="0" animBg="1"/>
      <p:bldP spid="124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2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898775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Fixing Vulnerable</a:t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Apps</a:t>
            </a:r>
            <a:endParaRPr lang="de-CH" sz="6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17573"/>
              </p:ext>
            </p:extLst>
          </p:nvPr>
        </p:nvGraphicFramePr>
        <p:xfrm>
          <a:off x="1676400" y="3428996"/>
          <a:ext cx="5562600" cy="3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</a:tblGrid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Stealing Gold Nugget</a:t>
                      </a:r>
                      <a:endParaRPr lang="de-CH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Fix vulnerable software &amp; services </a:t>
                      </a:r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Safe guard own gold nuggets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8060"/>
            <a:ext cx="14207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628505">
            <a:off x="3109686" y="4275285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ight Arrow 6"/>
          <p:cNvSpPr/>
          <p:nvPr/>
        </p:nvSpPr>
        <p:spPr>
          <a:xfrm rot="10628505">
            <a:off x="3109687" y="5080317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ight Arrow 7"/>
          <p:cNvSpPr/>
          <p:nvPr/>
        </p:nvSpPr>
        <p:spPr>
          <a:xfrm rot="10628505">
            <a:off x="3109687" y="5492968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14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2530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vulnerable apps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4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78" name="Picture 1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24" name="Oval 23"/>
          <p:cNvSpPr/>
          <p:nvPr/>
        </p:nvSpPr>
        <p:spPr>
          <a:xfrm>
            <a:off x="3017695" y="5888781"/>
            <a:ext cx="1738215" cy="893019"/>
          </a:xfrm>
          <a:prstGeom prst="ellipse">
            <a:avLst/>
          </a:pr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52" name="Oval 151"/>
          <p:cNvSpPr/>
          <p:nvPr/>
        </p:nvSpPr>
        <p:spPr>
          <a:xfrm>
            <a:off x="7180251" y="4899650"/>
            <a:ext cx="1088665" cy="871813"/>
          </a:xfrm>
          <a:prstGeom prst="ellipse">
            <a:avLst/>
          </a:pr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53" name="Oval 152"/>
          <p:cNvSpPr/>
          <p:nvPr/>
        </p:nvSpPr>
        <p:spPr>
          <a:xfrm>
            <a:off x="2958762" y="4017658"/>
            <a:ext cx="1253453" cy="1174171"/>
          </a:xfrm>
          <a:prstGeom prst="ellipse">
            <a:avLst/>
          </a:pr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43" name="TextBox 142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15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7579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2" grpId="0" animBg="1"/>
      <p:bldP spid="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vulnerable apps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Teams have access to the </a:t>
            </a:r>
            <a:r>
              <a:rPr lang="en-US" dirty="0" smtClean="0">
                <a:solidFill>
                  <a:srgbClr val="FF0000"/>
                </a:solidFill>
              </a:rPr>
              <a:t>source code </a:t>
            </a:r>
            <a:r>
              <a:rPr lang="en-US" dirty="0" smtClean="0"/>
              <a:t>of the vulnerable apps</a:t>
            </a:r>
          </a:p>
          <a:p>
            <a:r>
              <a:rPr lang="en-US" dirty="0" smtClean="0"/>
              <a:t>Teams must fix the vulnerabilities and commit changes to the </a:t>
            </a:r>
            <a:r>
              <a:rPr lang="en-US" dirty="0" smtClean="0">
                <a:solidFill>
                  <a:srgbClr val="FF0000"/>
                </a:solidFill>
              </a:rPr>
              <a:t>source code repository </a:t>
            </a:r>
            <a:r>
              <a:rPr lang="en-US" dirty="0" smtClean="0"/>
              <a:t>= GIT</a:t>
            </a:r>
          </a:p>
          <a:p>
            <a:r>
              <a:rPr lang="en-US" dirty="0" smtClean="0"/>
              <a:t>The       </a:t>
            </a:r>
            <a:r>
              <a:rPr lang="en-US" dirty="0" smtClean="0">
                <a:solidFill>
                  <a:srgbClr val="FF0000"/>
                </a:solidFill>
              </a:rPr>
              <a:t>Jenkins</a:t>
            </a:r>
            <a:r>
              <a:rPr lang="en-US" dirty="0" smtClean="0"/>
              <a:t>-based building infrastructure is building the new release of the app</a:t>
            </a:r>
          </a:p>
          <a:p>
            <a:r>
              <a:rPr lang="en-US" dirty="0" smtClean="0"/>
              <a:t>The      </a:t>
            </a:r>
            <a:r>
              <a:rPr lang="en-US" dirty="0" smtClean="0">
                <a:solidFill>
                  <a:srgbClr val="FF0000"/>
                </a:solidFill>
              </a:rPr>
              <a:t>Jenkins</a:t>
            </a:r>
            <a:r>
              <a:rPr lang="en-US" dirty="0" smtClean="0"/>
              <a:t>-based </a:t>
            </a:r>
            <a:r>
              <a:rPr lang="en-US" dirty="0"/>
              <a:t>building </a:t>
            </a:r>
            <a:r>
              <a:rPr lang="en-US" dirty="0" smtClean="0"/>
              <a:t>infrastructure is packaging the current team’s gold nugget           into the new release</a:t>
            </a:r>
          </a:p>
          <a:p>
            <a:r>
              <a:rPr lang="en-US" dirty="0"/>
              <a:t>The building infrastructure is automatically deploying the new </a:t>
            </a:r>
            <a:r>
              <a:rPr lang="en-US" dirty="0" smtClean="0"/>
              <a:t>app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DEV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PROD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19600"/>
            <a:ext cx="612856" cy="596750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991943" cy="48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04" y="3962400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16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0800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306" y="76200"/>
            <a:ext cx="5060294" cy="715962"/>
          </a:xfrm>
        </p:spPr>
        <p:txBody>
          <a:bodyPr/>
          <a:lstStyle/>
          <a:p>
            <a:r>
              <a:rPr lang="en-US" dirty="0"/>
              <a:t>Fixing vulnerable apps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76987" y="4432143"/>
            <a:ext cx="738922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Team 1 App - RW</a:t>
            </a:r>
            <a:endParaRPr lang="de-CH" sz="600" dirty="0"/>
          </a:p>
        </p:txBody>
      </p:sp>
      <p:sp>
        <p:nvSpPr>
          <p:cNvPr id="144" name="Rectangle 143"/>
          <p:cNvSpPr/>
          <p:nvPr/>
        </p:nvSpPr>
        <p:spPr>
          <a:xfrm>
            <a:off x="6976987" y="4634345"/>
            <a:ext cx="7389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3">
                    <a:lumMod val="50000"/>
                  </a:schemeClr>
                </a:solidFill>
              </a:rPr>
              <a:t>Team 2 App - RW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976987" y="4835606"/>
            <a:ext cx="738922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Team 3 App - RW</a:t>
            </a:r>
            <a:endParaRPr lang="de-CH" sz="600" dirty="0"/>
          </a:p>
        </p:txBody>
      </p:sp>
      <p:sp>
        <p:nvSpPr>
          <p:cNvPr id="156" name="Rectangle 155"/>
          <p:cNvSpPr/>
          <p:nvPr/>
        </p:nvSpPr>
        <p:spPr>
          <a:xfrm>
            <a:off x="6966206" y="5047326"/>
            <a:ext cx="7389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3">
                    <a:lumMod val="50000"/>
                  </a:schemeClr>
                </a:solidFill>
              </a:rPr>
              <a:t>Team 4 App - RW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979838" y="4455606"/>
            <a:ext cx="738922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Team 1 Build- RO</a:t>
            </a:r>
            <a:endParaRPr lang="de-CH" sz="600" dirty="0"/>
          </a:p>
        </p:txBody>
      </p:sp>
      <p:sp>
        <p:nvSpPr>
          <p:cNvPr id="163" name="Rectangle 162"/>
          <p:cNvSpPr/>
          <p:nvPr/>
        </p:nvSpPr>
        <p:spPr>
          <a:xfrm>
            <a:off x="3979839" y="4656450"/>
            <a:ext cx="7389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3">
                    <a:lumMod val="50000"/>
                  </a:schemeClr>
                </a:solidFill>
              </a:rPr>
              <a:t>Team 2 Build - RO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979839" y="4857711"/>
            <a:ext cx="738922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Team 3 Build - RO</a:t>
            </a:r>
            <a:endParaRPr lang="de-CH" sz="600" dirty="0"/>
          </a:p>
        </p:txBody>
      </p:sp>
      <p:sp>
        <p:nvSpPr>
          <p:cNvPr id="165" name="Rectangle 164"/>
          <p:cNvSpPr/>
          <p:nvPr/>
        </p:nvSpPr>
        <p:spPr>
          <a:xfrm>
            <a:off x="3979838" y="5069431"/>
            <a:ext cx="7389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3">
                    <a:lumMod val="50000"/>
                  </a:schemeClr>
                </a:solidFill>
              </a:rPr>
              <a:t>Team 4 Build - RO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39" y="5638800"/>
            <a:ext cx="771295" cy="9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TextBox 166"/>
          <p:cNvSpPr txBox="1"/>
          <p:nvPr/>
        </p:nvSpPr>
        <p:spPr>
          <a:xfrm>
            <a:off x="7248750" y="5544203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68" name="Can 167"/>
          <p:cNvSpPr/>
          <p:nvPr/>
        </p:nvSpPr>
        <p:spPr bwMode="auto">
          <a:xfrm>
            <a:off x="7905715" y="6125730"/>
            <a:ext cx="361652" cy="395616"/>
          </a:xfrm>
          <a:prstGeom prst="can">
            <a:avLst/>
          </a:prstGeom>
          <a:blipFill>
            <a:blip r:embed="rId7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333226" y="5896988"/>
            <a:ext cx="1286774" cy="16165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166" idx="3"/>
          </p:cNvCxnSpPr>
          <p:nvPr/>
        </p:nvCxnSpPr>
        <p:spPr>
          <a:xfrm flipH="1">
            <a:off x="6299634" y="6106094"/>
            <a:ext cx="1320366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56" y="6223841"/>
            <a:ext cx="366547" cy="356914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455972" cy="443988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406058" y="3695700"/>
            <a:ext cx="2283201" cy="2623493"/>
            <a:chOff x="406058" y="3695700"/>
            <a:chExt cx="2283201" cy="2623493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25" y="4419600"/>
              <a:ext cx="414770" cy="457200"/>
            </a:xfrm>
            <a:prstGeom prst="rect">
              <a:avLst/>
            </a:prstGeom>
          </p:spPr>
        </p:pic>
        <p:grpSp>
          <p:nvGrpSpPr>
            <p:cNvPr id="174" name="Group 173"/>
            <p:cNvGrpSpPr/>
            <p:nvPr/>
          </p:nvGrpSpPr>
          <p:grpSpPr>
            <a:xfrm>
              <a:off x="855233" y="4857750"/>
              <a:ext cx="1463353" cy="1030357"/>
              <a:chOff x="4088904" y="4702899"/>
              <a:chExt cx="1463353" cy="1030357"/>
            </a:xfrm>
          </p:grpSpPr>
          <p:sp>
            <p:nvSpPr>
              <p:cNvPr id="175" name="Cloud 174"/>
              <p:cNvSpPr/>
              <p:nvPr/>
            </p:nvSpPr>
            <p:spPr bwMode="auto">
              <a:xfrm>
                <a:off x="4088904" y="4702899"/>
                <a:ext cx="1417407" cy="1030357"/>
              </a:xfrm>
              <a:prstGeom prst="cloud">
                <a:avLst/>
              </a:prstGeom>
              <a:noFill/>
              <a:ln>
                <a:solidFill>
                  <a:srgbClr val="002060"/>
                </a:solidFill>
                <a:headEnd type="none" w="sm" len="sm"/>
                <a:tailEnd type="arrow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3600" tIns="46800" rIns="936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4304928" y="4941168"/>
                <a:ext cx="12473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Production</a:t>
                </a:r>
              </a:p>
              <a:p>
                <a:r>
                  <a:rPr lang="en-US" sz="1600" dirty="0" err="1" smtClean="0">
                    <a:solidFill>
                      <a:srgbClr val="002060"/>
                    </a:solidFill>
                    <a:latin typeface="Arial Narrow" panose="020B0606020202030204" pitchFamily="34" charset="0"/>
                  </a:rPr>
                  <a:t>ESXi</a:t>
                </a:r>
                <a:endParaRPr lang="de-CH" sz="1600" dirty="0">
                  <a:solidFill>
                    <a:srgbClr val="002060"/>
                  </a:solidFill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77" name="Straight Connector 176"/>
            <p:cNvCxnSpPr>
              <a:stCxn id="173" idx="0"/>
            </p:cNvCxnSpPr>
            <p:nvPr/>
          </p:nvCxnSpPr>
          <p:spPr>
            <a:xfrm flipV="1">
              <a:off x="1586910" y="3695700"/>
              <a:ext cx="0" cy="72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>
              <a:off x="496388" y="4933176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</a:t>
              </a:r>
              <a:endParaRPr lang="de-CH" sz="1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32549" y="4856976"/>
              <a:ext cx="152400" cy="15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06058" y="5137191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</a:t>
              </a:r>
              <a:endParaRPr lang="de-CH" sz="1000" dirty="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68554" y="5289591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91756" y="5861993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2</a:t>
              </a:r>
              <a:endParaRPr lang="de-CH" sz="10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920356" y="5938193"/>
              <a:ext cx="152400" cy="15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067312" y="5947931"/>
              <a:ext cx="152400" cy="15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460659" y="4849053"/>
              <a:ext cx="152400" cy="15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32549" y="6095141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2</a:t>
              </a:r>
              <a:endParaRPr lang="de-CH" sz="1000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976652" y="6157481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3</a:t>
              </a:r>
              <a:endParaRPr lang="de-CH" sz="10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332240" y="5112896"/>
              <a:ext cx="152400" cy="152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4</a:t>
              </a:r>
              <a:endParaRPr lang="de-CH" sz="10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96556" y="6166793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193392" y="6157481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536859" y="5191829"/>
              <a:ext cx="1524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841666" y="5943169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3</a:t>
              </a:r>
              <a:endParaRPr lang="de-CH" sz="1000" dirty="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255070" y="4786312"/>
              <a:ext cx="1524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4</a:t>
              </a:r>
              <a:endParaRPr lang="de-CH" sz="10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288211" y="4876800"/>
              <a:ext cx="586523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DHCP Server</a:t>
              </a:r>
              <a:endParaRPr lang="de-CH" sz="600" dirty="0"/>
            </a:p>
          </p:txBody>
        </p:sp>
      </p:grpSp>
      <p:cxnSp>
        <p:nvCxnSpPr>
          <p:cNvPr id="115" name="Elbow Connector 114"/>
          <p:cNvCxnSpPr>
            <a:stCxn id="50" idx="0"/>
          </p:cNvCxnSpPr>
          <p:nvPr/>
        </p:nvCxnSpPr>
        <p:spPr>
          <a:xfrm rot="16200000" flipH="1">
            <a:off x="3776674" y="1123763"/>
            <a:ext cx="2911591" cy="4245460"/>
          </a:xfrm>
          <a:prstGeom prst="bentConnector4">
            <a:avLst>
              <a:gd name="adj1" fmla="val -4802"/>
              <a:gd name="adj2" fmla="val 99913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166" idx="0"/>
          </p:cNvCxnSpPr>
          <p:nvPr/>
        </p:nvCxnSpPr>
        <p:spPr>
          <a:xfrm flipH="1" flipV="1">
            <a:off x="4744067" y="4754583"/>
            <a:ext cx="1169920" cy="8842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endCxn id="166" idx="0"/>
          </p:cNvCxnSpPr>
          <p:nvPr/>
        </p:nvCxnSpPr>
        <p:spPr>
          <a:xfrm flipH="1">
            <a:off x="5913987" y="4754583"/>
            <a:ext cx="1034214" cy="884217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urved Connector 1033"/>
          <p:cNvCxnSpPr>
            <a:stCxn id="166" idx="2"/>
            <a:endCxn id="166" idx="1"/>
          </p:cNvCxnSpPr>
          <p:nvPr/>
        </p:nvCxnSpPr>
        <p:spPr>
          <a:xfrm rot="5400000" flipH="1">
            <a:off x="5487516" y="6146917"/>
            <a:ext cx="467294" cy="385648"/>
          </a:xfrm>
          <a:prstGeom prst="curvedConnector4">
            <a:avLst>
              <a:gd name="adj1" fmla="val -48920"/>
              <a:gd name="adj2" fmla="val 159277"/>
            </a:avLst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endCxn id="42" idx="2"/>
          </p:cNvCxnSpPr>
          <p:nvPr/>
        </p:nvCxnSpPr>
        <p:spPr>
          <a:xfrm flipH="1" flipV="1">
            <a:off x="3132826" y="2700551"/>
            <a:ext cx="501761" cy="17879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endCxn id="180" idx="3"/>
          </p:cNvCxnSpPr>
          <p:nvPr/>
        </p:nvCxnSpPr>
        <p:spPr>
          <a:xfrm flipH="1">
            <a:off x="884949" y="4735530"/>
            <a:ext cx="2619105" cy="1976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8" name="Picture 2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76" y="6238201"/>
            <a:ext cx="366547" cy="356914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0" y="2359736"/>
            <a:ext cx="378464" cy="368517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4" y="4380547"/>
            <a:ext cx="451446" cy="439581"/>
          </a:xfrm>
          <a:prstGeom prst="rect">
            <a:avLst/>
          </a:prstGeom>
        </p:spPr>
      </p:pic>
      <p:sp>
        <p:nvSpPr>
          <p:cNvPr id="1048" name="TextBox 1047"/>
          <p:cNvSpPr txBox="1"/>
          <p:nvPr/>
        </p:nvSpPr>
        <p:spPr>
          <a:xfrm>
            <a:off x="7360419" y="1835302"/>
            <a:ext cx="141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player from team 2 is committing changes to Team 2 App RW Git Repo</a:t>
            </a:r>
            <a:endParaRPr lang="de-C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3352800" y="4227686"/>
            <a:ext cx="4914567" cy="1202994"/>
          </a:xfrm>
          <a:prstGeom prst="rect">
            <a:avLst/>
          </a:prstGeom>
          <a:solidFill>
            <a:schemeClr val="accent1">
              <a:alpha val="12000"/>
            </a:schemeClr>
          </a:solidFill>
          <a:ln w="317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52" name="Elbow Connector 1051"/>
          <p:cNvCxnSpPr>
            <a:stCxn id="49" idx="0"/>
            <a:endCxn id="168" idx="4"/>
          </p:cNvCxnSpPr>
          <p:nvPr/>
        </p:nvCxnSpPr>
        <p:spPr>
          <a:xfrm rot="16200000" flipH="1">
            <a:off x="3132863" y="1189034"/>
            <a:ext cx="4532839" cy="5736168"/>
          </a:xfrm>
          <a:prstGeom prst="bentConnector4">
            <a:avLst>
              <a:gd name="adj1" fmla="val -9156"/>
              <a:gd name="adj2" fmla="val 112188"/>
            </a:avLst>
          </a:prstGeom>
          <a:ln w="412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4966237" y="4231363"/>
            <a:ext cx="1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GIT REPO</a:t>
            </a:r>
            <a:endParaRPr lang="de-CH" sz="2800" dirty="0">
              <a:solidFill>
                <a:srgbClr val="00206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284826" y="3759738"/>
            <a:ext cx="1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read-write</a:t>
            </a:r>
            <a:endParaRPr lang="de-CH" sz="2800" dirty="0">
              <a:solidFill>
                <a:srgbClr val="00206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504054" y="3761378"/>
            <a:ext cx="1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read-only</a:t>
            </a:r>
            <a:endParaRPr lang="de-CH" sz="2800" dirty="0">
              <a:solidFill>
                <a:srgbClr val="002060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6178633" y="725269"/>
            <a:ext cx="284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player is </a:t>
            </a:r>
            <a:r>
              <a:rPr lang="en-US" dirty="0" err="1" smtClean="0">
                <a:solidFill>
                  <a:srgbClr val="FFC000"/>
                </a:solidFill>
              </a:rPr>
              <a:t>issueing</a:t>
            </a:r>
            <a:r>
              <a:rPr lang="en-US" dirty="0" smtClean="0">
                <a:solidFill>
                  <a:srgbClr val="FFC000"/>
                </a:solidFill>
              </a:rPr>
              <a:t> a new gold nugget for App 01 of team 2</a:t>
            </a:r>
            <a:endParaRPr lang="de-CH" dirty="0">
              <a:solidFill>
                <a:srgbClr val="FFC000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980262" y="4621625"/>
            <a:ext cx="7389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3">
                    <a:lumMod val="50000"/>
                  </a:schemeClr>
                </a:solidFill>
              </a:rPr>
              <a:t>Team 2 App - RW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 rot="19220391">
            <a:off x="5662928" y="4409495"/>
            <a:ext cx="204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g</a:t>
            </a:r>
            <a:r>
              <a:rPr lang="en-US" sz="1200" dirty="0" smtClean="0">
                <a:solidFill>
                  <a:srgbClr val="C00000"/>
                </a:solidFill>
              </a:rPr>
              <a:t>it hook triggers new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Jenkins build</a:t>
            </a:r>
            <a:endParaRPr lang="de-CH" sz="1200" dirty="0">
              <a:solidFill>
                <a:srgbClr val="C00000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333226" y="5562786"/>
            <a:ext cx="132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get nugget ()</a:t>
            </a:r>
            <a:endParaRPr lang="de-CH" sz="1400" b="1" dirty="0">
              <a:solidFill>
                <a:srgbClr val="FFC000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202206" y="3762107"/>
            <a:ext cx="154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git hook triggers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installation on DEV</a:t>
            </a:r>
            <a:endParaRPr lang="de-CH" sz="1200" dirty="0">
              <a:solidFill>
                <a:srgbClr val="C00000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928592" y="4286664"/>
            <a:ext cx="154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git hook triggers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installation on PROD</a:t>
            </a:r>
            <a:endParaRPr lang="de-CH" sz="1200" dirty="0">
              <a:solidFill>
                <a:srgbClr val="C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17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886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/>
      <p:bldP spid="224" grpId="0"/>
      <p:bldP spid="240" grpId="0"/>
      <p:bldP spid="241" grpId="0"/>
      <p:bldP spid="256" grpId="0"/>
      <p:bldP spid="260" grpId="0" animBg="1"/>
      <p:bldP spid="250" grpId="0"/>
      <p:bldP spid="251" grpId="0"/>
      <p:bldP spid="252" grpId="0"/>
      <p:bldP spid="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teamgit.hacking-lab.com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4464"/>
            <a:ext cx="7581915" cy="3227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599" y="3429000"/>
            <a:ext cx="2247915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47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4680000" cy="3993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255" y="2819401"/>
            <a:ext cx="4535945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Box 5"/>
          <p:cNvSpPr txBox="1"/>
          <p:nvPr/>
        </p:nvSpPr>
        <p:spPr>
          <a:xfrm>
            <a:off x="5452110" y="2667000"/>
            <a:ext cx="350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source repo</a:t>
            </a:r>
          </a:p>
          <a:p>
            <a:endParaRPr lang="en-US" sz="48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commit</a:t>
            </a:r>
            <a:b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triggers</a:t>
            </a:r>
            <a:b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build</a:t>
            </a:r>
            <a:endParaRPr lang="de-CH" sz="36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0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/>
          <p:cNvSpPr/>
          <p:nvPr/>
        </p:nvSpPr>
        <p:spPr>
          <a:xfrm>
            <a:off x="7005478" y="609600"/>
            <a:ext cx="1300322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 Architecture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3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6054" y="914400"/>
            <a:ext cx="1068921" cy="82095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5257800" y="1034803"/>
            <a:ext cx="1752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456670" y="634238"/>
            <a:ext cx="801130" cy="801130"/>
            <a:chOff x="4456670" y="634238"/>
            <a:chExt cx="801130" cy="801130"/>
          </a:xfrm>
        </p:grpSpPr>
        <p:sp>
          <p:nvSpPr>
            <p:cNvPr id="124" name="Oval 123"/>
            <p:cNvSpPr/>
            <p:nvPr/>
          </p:nvSpPr>
          <p:spPr>
            <a:xfrm>
              <a:off x="4456670" y="634238"/>
              <a:ext cx="801130" cy="8011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65" y="684029"/>
              <a:ext cx="701548" cy="70154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033" name="Straight Connector 1032"/>
          <p:cNvCxnSpPr>
            <a:stCxn id="111" idx="3"/>
            <a:endCxn id="1025" idx="2"/>
          </p:cNvCxnSpPr>
          <p:nvPr/>
        </p:nvCxnSpPr>
        <p:spPr>
          <a:xfrm flipH="1" flipV="1">
            <a:off x="7655639" y="1828800"/>
            <a:ext cx="68945" cy="3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7077983" y="661834"/>
            <a:ext cx="1075417" cy="252566"/>
          </a:xfrm>
          <a:prstGeom prst="rect">
            <a:avLst/>
          </a:prstGeom>
          <a:ln>
            <a:noFill/>
            <a:headEnd type="none" w="sm" len="sm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Rounded MT Bold" pitchFamily="34" charset="0"/>
              </a:rPr>
              <a:t>Hacking-Lab </a:t>
            </a:r>
            <a:endParaRPr kumimoji="0" lang="de-CH" sz="10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4267200" y="400224"/>
            <a:ext cx="1146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Mobile CTF App</a:t>
            </a:r>
            <a:endParaRPr lang="de-CH" sz="1100" dirty="0">
              <a:solidFill>
                <a:schemeClr val="bg1"/>
              </a:solidFill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273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4680000" cy="399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133735"/>
            <a:ext cx="350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build repo</a:t>
            </a:r>
          </a:p>
          <a:p>
            <a:endParaRPr lang="en-US" sz="48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build commits: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log file</a:t>
            </a:r>
            <a:b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app (if ok)</a:t>
            </a:r>
            <a:endParaRPr lang="de-CH" sz="36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490" y="4191000"/>
            <a:ext cx="4535945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50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4775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Jeopardy Challenges</a:t>
            </a:r>
            <a:endParaRPr lang="de-CH" sz="6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28012"/>
              </p:ext>
            </p:extLst>
          </p:nvPr>
        </p:nvGraphicFramePr>
        <p:xfrm>
          <a:off x="1676400" y="3428996"/>
          <a:ext cx="5562600" cy="3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</a:tblGrid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Stealing Gold Nugget</a:t>
                      </a:r>
                      <a:endParaRPr lang="de-CH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Fix vulnerable software &amp; services 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Safe guard own gold nuggets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Solving jeopardy challenges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8060"/>
            <a:ext cx="14207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628505">
            <a:off x="3109686" y="4275285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ight Arrow 7"/>
          <p:cNvSpPr/>
          <p:nvPr/>
        </p:nvSpPr>
        <p:spPr>
          <a:xfrm rot="10628505">
            <a:off x="3109688" y="5910364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ight Arrow 8"/>
          <p:cNvSpPr/>
          <p:nvPr/>
        </p:nvSpPr>
        <p:spPr>
          <a:xfrm rot="10628505">
            <a:off x="3109687" y="5100594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ight Arrow 9"/>
          <p:cNvSpPr/>
          <p:nvPr/>
        </p:nvSpPr>
        <p:spPr>
          <a:xfrm rot="10628505">
            <a:off x="3109687" y="5505478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21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8172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Jeopardy-style CTF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Jeopardy-style CTFs </a:t>
            </a:r>
            <a:r>
              <a:rPr lang="en-US" dirty="0" smtClean="0"/>
              <a:t>have </a:t>
            </a:r>
            <a:r>
              <a:rPr lang="en-US" dirty="0"/>
              <a:t>a couple of </a:t>
            </a:r>
            <a:r>
              <a:rPr lang="en-US" dirty="0" smtClean="0"/>
              <a:t>tasks in </a:t>
            </a:r>
            <a:r>
              <a:rPr lang="en-US" dirty="0"/>
              <a:t>range of categories. For example, Web, </a:t>
            </a:r>
            <a:r>
              <a:rPr lang="en-US" dirty="0" smtClean="0"/>
              <a:t>Reverse Engineering, </a:t>
            </a:r>
            <a:r>
              <a:rPr lang="en-US" dirty="0"/>
              <a:t>Crypto, </a:t>
            </a:r>
            <a:r>
              <a:rPr lang="en-US" dirty="0" smtClean="0"/>
              <a:t>Binary, Forensics, …</a:t>
            </a:r>
          </a:p>
          <a:p>
            <a:r>
              <a:rPr lang="en-US" dirty="0" smtClean="0"/>
              <a:t>Gold Nugget app is introducing the task (mission)</a:t>
            </a:r>
          </a:p>
          <a:p>
            <a:r>
              <a:rPr lang="en-US" dirty="0" smtClean="0"/>
              <a:t>Teams gain points </a:t>
            </a:r>
            <a:r>
              <a:rPr lang="en-US" dirty="0"/>
              <a:t>for every solved </a:t>
            </a:r>
            <a:r>
              <a:rPr lang="en-US" dirty="0" smtClean="0"/>
              <a:t>task </a:t>
            </a:r>
          </a:p>
          <a:p>
            <a:r>
              <a:rPr lang="en-US" dirty="0" smtClean="0"/>
              <a:t>More </a:t>
            </a:r>
            <a:r>
              <a:rPr lang="en-US" dirty="0"/>
              <a:t>points for more complicated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Teams are not fighting against each others</a:t>
            </a:r>
          </a:p>
          <a:p>
            <a:r>
              <a:rPr lang="en-US" dirty="0" smtClean="0"/>
              <a:t>The earlier a team solves the challenge, the more points they 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22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310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/>
          <p:cNvSpPr/>
          <p:nvPr/>
        </p:nvSpPr>
        <p:spPr>
          <a:xfrm>
            <a:off x="7005478" y="609600"/>
            <a:ext cx="1300322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Jeopardy-style CTF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2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054" y="914400"/>
            <a:ext cx="1068921" cy="82095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5257800" y="1034803"/>
            <a:ext cx="1752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456670" y="634238"/>
            <a:ext cx="801130" cy="801130"/>
            <a:chOff x="4456670" y="634238"/>
            <a:chExt cx="801130" cy="801130"/>
          </a:xfrm>
        </p:grpSpPr>
        <p:sp>
          <p:nvSpPr>
            <p:cNvPr id="124" name="Oval 123"/>
            <p:cNvSpPr/>
            <p:nvPr/>
          </p:nvSpPr>
          <p:spPr>
            <a:xfrm>
              <a:off x="4456670" y="634238"/>
              <a:ext cx="801130" cy="8011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65" y="684029"/>
              <a:ext cx="701548" cy="70154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033" name="Straight Connector 1032"/>
          <p:cNvCxnSpPr>
            <a:stCxn id="111" idx="3"/>
            <a:endCxn id="1025" idx="2"/>
          </p:cNvCxnSpPr>
          <p:nvPr/>
        </p:nvCxnSpPr>
        <p:spPr>
          <a:xfrm flipH="1" flipV="1">
            <a:off x="7655639" y="1828800"/>
            <a:ext cx="68945" cy="3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7077983" y="661834"/>
            <a:ext cx="1075417" cy="252566"/>
          </a:xfrm>
          <a:prstGeom prst="rect">
            <a:avLst/>
          </a:prstGeom>
          <a:ln>
            <a:noFill/>
            <a:headEnd type="none" w="sm" len="sm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Rounded MT Bold" pitchFamily="34" charset="0"/>
              </a:rPr>
              <a:t>Hacking-Lab </a:t>
            </a:r>
            <a:endParaRPr kumimoji="0" lang="de-CH" sz="10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40" name="Freeform 39"/>
          <p:cNvSpPr/>
          <p:nvPr/>
        </p:nvSpPr>
        <p:spPr>
          <a:xfrm>
            <a:off x="439884" y="2183907"/>
            <a:ext cx="2924753" cy="2574524"/>
          </a:xfrm>
          <a:custGeom>
            <a:avLst/>
            <a:gdLst>
              <a:gd name="connsiteX0" fmla="*/ 545537 w 2924753"/>
              <a:gd name="connsiteY0" fmla="*/ 0 h 2574524"/>
              <a:gd name="connsiteX1" fmla="*/ 75021 w 2924753"/>
              <a:gd name="connsiteY1" fmla="*/ 1029810 h 2574524"/>
              <a:gd name="connsiteX2" fmla="*/ 146042 w 2924753"/>
              <a:gd name="connsiteY2" fmla="*/ 1953087 h 2574524"/>
              <a:gd name="connsiteX3" fmla="*/ 1442182 w 2924753"/>
              <a:gd name="connsiteY3" fmla="*/ 2086252 h 2574524"/>
              <a:gd name="connsiteX4" fmla="*/ 2924753 w 2924753"/>
              <a:gd name="connsiteY4" fmla="*/ 2574524 h 257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753" h="2574524">
                <a:moveTo>
                  <a:pt x="545537" y="0"/>
                </a:moveTo>
                <a:cubicBezTo>
                  <a:pt x="343570" y="352148"/>
                  <a:pt x="141603" y="704296"/>
                  <a:pt x="75021" y="1029810"/>
                </a:cubicBezTo>
                <a:cubicBezTo>
                  <a:pt x="8438" y="1355325"/>
                  <a:pt x="-81818" y="1777013"/>
                  <a:pt x="146042" y="1953087"/>
                </a:cubicBezTo>
                <a:cubicBezTo>
                  <a:pt x="373902" y="2129161"/>
                  <a:pt x="979064" y="1982679"/>
                  <a:pt x="1442182" y="2086252"/>
                </a:cubicBezTo>
                <a:cubicBezTo>
                  <a:pt x="1905300" y="2189825"/>
                  <a:pt x="2415026" y="2382174"/>
                  <a:pt x="2924753" y="2574524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6" name="Freeform 95"/>
          <p:cNvSpPr/>
          <p:nvPr/>
        </p:nvSpPr>
        <p:spPr>
          <a:xfrm>
            <a:off x="1258951" y="1237980"/>
            <a:ext cx="7485554" cy="2492557"/>
          </a:xfrm>
          <a:custGeom>
            <a:avLst/>
            <a:gdLst>
              <a:gd name="connsiteX0" fmla="*/ 365663 w 7485554"/>
              <a:gd name="connsiteY0" fmla="*/ 928171 h 2492557"/>
              <a:gd name="connsiteX1" fmla="*/ 108210 w 7485554"/>
              <a:gd name="connsiteY1" fmla="*/ 1993492 h 2492557"/>
              <a:gd name="connsiteX2" fmla="*/ 1928132 w 7485554"/>
              <a:gd name="connsiteY2" fmla="*/ 2419620 h 2492557"/>
              <a:gd name="connsiteX3" fmla="*/ 5825430 w 7485554"/>
              <a:gd name="connsiteY3" fmla="*/ 2348599 h 2492557"/>
              <a:gd name="connsiteX4" fmla="*/ 6571154 w 7485554"/>
              <a:gd name="connsiteY4" fmla="*/ 1043581 h 2492557"/>
              <a:gd name="connsiteX5" fmla="*/ 7272490 w 7485554"/>
              <a:gd name="connsiteY5" fmla="*/ 4894 h 2492557"/>
              <a:gd name="connsiteX6" fmla="*/ 7485554 w 7485554"/>
              <a:gd name="connsiteY6" fmla="*/ 1469709 h 249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5554" h="2492557">
                <a:moveTo>
                  <a:pt x="365663" y="928171"/>
                </a:moveTo>
                <a:cubicBezTo>
                  <a:pt x="106730" y="1336544"/>
                  <a:pt x="-152202" y="1744917"/>
                  <a:pt x="108210" y="1993492"/>
                </a:cubicBezTo>
                <a:cubicBezTo>
                  <a:pt x="368622" y="2242067"/>
                  <a:pt x="975262" y="2360436"/>
                  <a:pt x="1928132" y="2419620"/>
                </a:cubicBezTo>
                <a:cubicBezTo>
                  <a:pt x="2881002" y="2478804"/>
                  <a:pt x="5051593" y="2577939"/>
                  <a:pt x="5825430" y="2348599"/>
                </a:cubicBezTo>
                <a:cubicBezTo>
                  <a:pt x="6599267" y="2119259"/>
                  <a:pt x="6329977" y="1434199"/>
                  <a:pt x="6571154" y="1043581"/>
                </a:cubicBezTo>
                <a:cubicBezTo>
                  <a:pt x="6812331" y="652963"/>
                  <a:pt x="7120090" y="-66127"/>
                  <a:pt x="7272490" y="4894"/>
                </a:cubicBezTo>
                <a:cubicBezTo>
                  <a:pt x="7424890" y="75915"/>
                  <a:pt x="7455222" y="772812"/>
                  <a:pt x="7485554" y="1469709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15" y="2943103"/>
            <a:ext cx="451446" cy="439581"/>
          </a:xfrm>
          <a:prstGeom prst="rect">
            <a:avLst/>
          </a:prstGeom>
        </p:spPr>
      </p:pic>
      <p:sp>
        <p:nvSpPr>
          <p:cNvPr id="100" name="Freeform 99"/>
          <p:cNvSpPr/>
          <p:nvPr/>
        </p:nvSpPr>
        <p:spPr>
          <a:xfrm>
            <a:off x="716449" y="2186349"/>
            <a:ext cx="2452879" cy="2101566"/>
          </a:xfrm>
          <a:custGeom>
            <a:avLst/>
            <a:gdLst>
              <a:gd name="connsiteX0" fmla="*/ 624079 w 2452879"/>
              <a:gd name="connsiteY0" fmla="*/ 0 h 2334828"/>
              <a:gd name="connsiteX1" fmla="*/ 2642 w 2452879"/>
              <a:gd name="connsiteY1" fmla="*/ 1420428 h 2334828"/>
              <a:gd name="connsiteX2" fmla="*/ 837143 w 2452879"/>
              <a:gd name="connsiteY2" fmla="*/ 1926455 h 2334828"/>
              <a:gd name="connsiteX3" fmla="*/ 1982363 w 2452879"/>
              <a:gd name="connsiteY3" fmla="*/ 2121763 h 2334828"/>
              <a:gd name="connsiteX4" fmla="*/ 2452879 w 2452879"/>
              <a:gd name="connsiteY4" fmla="*/ 2334828 h 233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79" h="2334828">
                <a:moveTo>
                  <a:pt x="624079" y="0"/>
                </a:moveTo>
                <a:cubicBezTo>
                  <a:pt x="295605" y="549676"/>
                  <a:pt x="-32869" y="1099352"/>
                  <a:pt x="2642" y="1420428"/>
                </a:cubicBezTo>
                <a:cubicBezTo>
                  <a:pt x="38153" y="1741504"/>
                  <a:pt x="507190" y="1809566"/>
                  <a:pt x="837143" y="1926455"/>
                </a:cubicBezTo>
                <a:cubicBezTo>
                  <a:pt x="1167096" y="2043344"/>
                  <a:pt x="1713074" y="2053701"/>
                  <a:pt x="1982363" y="2121763"/>
                </a:cubicBezTo>
                <a:cubicBezTo>
                  <a:pt x="2251652" y="2189825"/>
                  <a:pt x="2352265" y="2262326"/>
                  <a:pt x="2452879" y="2334828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4" y="1465419"/>
            <a:ext cx="451446" cy="43958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22" y="4009811"/>
            <a:ext cx="640659" cy="723899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23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0162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33333E-6 L -0.0856 -0.04282 L -0.19428 -0.06875 L -0.27188 -0.22939 L -0.25643 -0.39884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0295 -0.15393 L -0.02239 -0.28194 L -0.06909 -0.2574 L -0.11666 -0.10347 L -0.14479 0.07894 L -0.3651 0.09468 L -0.75347 0.05973 L -0.85434 0.01829 L -0.81076 -0.21597 " pathEditMode="relative" ptsTypes="AAAAAAAAAA">
                                      <p:cBhvr>
                                        <p:cTn id="26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592 0.19283 L -0.07847 0.29375 L 0.06406 0.36088 L 0.20695 0.38171 L 0.25451 0.50347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96" grpId="0" animBg="1"/>
      <p:bldP spid="1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304395" y="4021402"/>
            <a:ext cx="0" cy="1569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per Time Unit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47818" y="4466219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1247818" y="5330315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 bwMode="auto">
          <a:xfrm>
            <a:off x="557251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771916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971323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17073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370137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569543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76895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53050" y="4021402"/>
            <a:ext cx="332345" cy="1798499"/>
            <a:chOff x="1420255" y="4678501"/>
            <a:chExt cx="332345" cy="179849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81650" y="4021402"/>
            <a:ext cx="332345" cy="1798499"/>
            <a:chOff x="1420255" y="4678501"/>
            <a:chExt cx="332345" cy="1798499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554899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34050" y="4021402"/>
            <a:ext cx="332345" cy="1798499"/>
            <a:chOff x="1420255" y="4678501"/>
            <a:chExt cx="332345" cy="1798499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62650" y="4021402"/>
            <a:ext cx="332345" cy="1798499"/>
            <a:chOff x="1420255" y="4678501"/>
            <a:chExt cx="332345" cy="179849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64616" y="4021402"/>
            <a:ext cx="332345" cy="1798499"/>
            <a:chOff x="1420255" y="4678501"/>
            <a:chExt cx="332345" cy="1798499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371195" y="4021402"/>
            <a:ext cx="332345" cy="1798499"/>
            <a:chOff x="1420255" y="4678501"/>
            <a:chExt cx="332345" cy="1798499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294922" y="4227338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4922" y="5079630"/>
            <a:ext cx="548292" cy="20687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team 3</a:t>
            </a:r>
            <a:endParaRPr lang="de-CH" sz="1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44852" y="1676400"/>
            <a:ext cx="1148346" cy="3910091"/>
            <a:chOff x="2244852" y="1676400"/>
            <a:chExt cx="1148346" cy="3910091"/>
          </a:xfrm>
        </p:grpSpPr>
        <p:grpSp>
          <p:nvGrpSpPr>
            <p:cNvPr id="25" name="Group 24"/>
            <p:cNvGrpSpPr/>
            <p:nvPr/>
          </p:nvGrpSpPr>
          <p:grpSpPr>
            <a:xfrm>
              <a:off x="2401820" y="2849105"/>
              <a:ext cx="640659" cy="2737386"/>
              <a:chOff x="2401820" y="2849105"/>
              <a:chExt cx="640659" cy="2737386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2244852" y="1676400"/>
              <a:ext cx="1148346" cy="2129347"/>
              <a:chOff x="2244852" y="1676400"/>
              <a:chExt cx="1148346" cy="2129347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2244852" y="1676400"/>
                <a:ext cx="11483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Mission 1</a:t>
                </a:r>
              </a:p>
              <a:p>
                <a:pPr algn="ctr"/>
                <a:r>
                  <a:rPr lang="en-US" dirty="0" smtClean="0"/>
                  <a:t>Crypto</a:t>
                </a:r>
              </a:p>
              <a:p>
                <a:pPr algn="ctr"/>
                <a:r>
                  <a:rPr lang="en-US" dirty="0" smtClean="0"/>
                  <a:t>solved by</a:t>
                </a:r>
              </a:p>
              <a:p>
                <a:pPr algn="ctr"/>
                <a:r>
                  <a:rPr lang="en-US" dirty="0" smtClean="0"/>
                  <a:t>team 3</a:t>
                </a:r>
                <a:endParaRPr lang="de-CH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444258" y="3598876"/>
                <a:ext cx="548292" cy="2068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team 3</a:t>
                </a:r>
                <a:endParaRPr lang="de-CH" sz="100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476475" y="1676400"/>
            <a:ext cx="1148346" cy="3940979"/>
            <a:chOff x="5476475" y="1676400"/>
            <a:chExt cx="1148346" cy="3940979"/>
          </a:xfrm>
        </p:grpSpPr>
        <p:grpSp>
          <p:nvGrpSpPr>
            <p:cNvPr id="128" name="Group 127"/>
            <p:cNvGrpSpPr/>
            <p:nvPr/>
          </p:nvGrpSpPr>
          <p:grpSpPr>
            <a:xfrm>
              <a:off x="5715000" y="2879993"/>
              <a:ext cx="640659" cy="2737386"/>
              <a:chOff x="2401820" y="2849105"/>
              <a:chExt cx="640659" cy="2737386"/>
            </a:xfrm>
          </p:grpSpPr>
          <p:cxnSp>
            <p:nvCxnSpPr>
              <p:cNvPr id="129" name="Straight Connector 128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sp>
          <p:nvSpPr>
            <p:cNvPr id="133" name="TextBox 132"/>
            <p:cNvSpPr txBox="1"/>
            <p:nvPr/>
          </p:nvSpPr>
          <p:spPr>
            <a:xfrm>
              <a:off x="5476475" y="1676400"/>
              <a:ext cx="11483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Mission 2</a:t>
              </a:r>
            </a:p>
            <a:p>
              <a:pPr algn="ctr"/>
              <a:r>
                <a:rPr lang="en-US" dirty="0" smtClean="0"/>
                <a:t>Crypto </a:t>
              </a:r>
            </a:p>
            <a:p>
              <a:pPr algn="ctr"/>
              <a:r>
                <a:rPr lang="en-US" dirty="0" smtClean="0"/>
                <a:t>solved by</a:t>
              </a:r>
            </a:p>
            <a:p>
              <a:pPr algn="ctr"/>
              <a:r>
                <a:rPr lang="en-US" dirty="0" smtClean="0"/>
                <a:t>team 3</a:t>
              </a:r>
              <a:endParaRPr lang="de-CH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776502" y="3619351"/>
              <a:ext cx="548292" cy="2068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team 3</a:t>
              </a:r>
              <a:endParaRPr lang="de-CH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88794" y="1676400"/>
            <a:ext cx="1148346" cy="3910091"/>
            <a:chOff x="3688794" y="1676400"/>
            <a:chExt cx="1148346" cy="3910091"/>
          </a:xfrm>
        </p:grpSpPr>
        <p:grpSp>
          <p:nvGrpSpPr>
            <p:cNvPr id="120" name="Group 119"/>
            <p:cNvGrpSpPr/>
            <p:nvPr/>
          </p:nvGrpSpPr>
          <p:grpSpPr>
            <a:xfrm>
              <a:off x="3958052" y="2849105"/>
              <a:ext cx="640659" cy="2737386"/>
              <a:chOff x="2401820" y="2849105"/>
              <a:chExt cx="640659" cy="2737386"/>
            </a:xfrm>
          </p:grpSpPr>
          <p:cxnSp>
            <p:nvCxnSpPr>
              <p:cNvPr id="121" name="Straight Connector 120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sp>
          <p:nvSpPr>
            <p:cNvPr id="132" name="TextBox 131"/>
            <p:cNvSpPr txBox="1"/>
            <p:nvPr/>
          </p:nvSpPr>
          <p:spPr>
            <a:xfrm>
              <a:off x="3688794" y="1676400"/>
              <a:ext cx="11483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Mission 2</a:t>
              </a:r>
            </a:p>
            <a:p>
              <a:pPr algn="ctr"/>
              <a:r>
                <a:rPr lang="en-US" dirty="0" err="1" smtClean="0"/>
                <a:t>Stegano</a:t>
              </a:r>
              <a:endParaRPr lang="en-US" dirty="0" smtClean="0"/>
            </a:p>
            <a:p>
              <a:pPr algn="ctr"/>
              <a:r>
                <a:rPr lang="en-US" dirty="0" smtClean="0"/>
                <a:t>solved by team 2</a:t>
              </a:r>
              <a:endParaRPr lang="de-CH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999884" y="3616843"/>
              <a:ext cx="556254" cy="211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3">
                      <a:lumMod val="50000"/>
                    </a:schemeClr>
                  </a:solidFill>
                </a:rPr>
                <a:t>team 2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37" name="Rectangle 136"/>
          <p:cNvSpPr/>
          <p:nvPr/>
        </p:nvSpPr>
        <p:spPr bwMode="auto">
          <a:xfrm>
            <a:off x="418046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379868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4579275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477868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4978089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5177496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537690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77096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5776502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5975909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175316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374723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574130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773536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75180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2951206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15061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35002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354942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374883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394824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417234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37175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57115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77056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969971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16937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36878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974828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7174235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737364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7573049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772456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797186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969106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716851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736792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56732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76673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96614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5971323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170730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6370137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569543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768950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969106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7168513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7367920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7567327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7766733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966140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24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9729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0" y="1752600"/>
            <a:ext cx="8363200" cy="45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9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Jeopardy type 1: </a:t>
            </a:r>
            <a:r>
              <a:rPr lang="en-US" dirty="0" smtClean="0">
                <a:solidFill>
                  <a:srgbClr val="FF0000"/>
                </a:solidFill>
              </a:rPr>
              <a:t>Secret flag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399"/>
            <a:ext cx="724314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3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Jeopardy type 1: </a:t>
            </a:r>
            <a:r>
              <a:rPr lang="en-US" dirty="0" smtClean="0">
                <a:solidFill>
                  <a:srgbClr val="FF0000"/>
                </a:solidFill>
              </a:rPr>
              <a:t>Solution Message / File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400"/>
            <a:ext cx="60375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4775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Achievements</a:t>
            </a:r>
            <a:endParaRPr lang="de-CH" sz="6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80702"/>
              </p:ext>
            </p:extLst>
          </p:nvPr>
        </p:nvGraphicFramePr>
        <p:xfrm>
          <a:off x="1676400" y="3428996"/>
          <a:ext cx="5562600" cy="3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</a:tblGrid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Setup and maintain a service</a:t>
                      </a:r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Stealing Gold Nugget</a:t>
                      </a:r>
                      <a:endParaRPr lang="de-CH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Fix vulnerable software &amp; services 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Safe guard own gold nuggets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Solving jeopardy challenges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8060"/>
            <a:ext cx="14207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628505">
            <a:off x="3109686" y="4275285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ight Arrow 8"/>
          <p:cNvSpPr/>
          <p:nvPr/>
        </p:nvSpPr>
        <p:spPr>
          <a:xfrm rot="10628505">
            <a:off x="3109687" y="5100594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ight Arrow 9"/>
          <p:cNvSpPr/>
          <p:nvPr/>
        </p:nvSpPr>
        <p:spPr>
          <a:xfrm rot="10628505">
            <a:off x="3109687" y="5505478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ight Arrow 10"/>
          <p:cNvSpPr/>
          <p:nvPr/>
        </p:nvSpPr>
        <p:spPr>
          <a:xfrm rot="10628505">
            <a:off x="3109687" y="3862630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ight Arrow 11"/>
          <p:cNvSpPr/>
          <p:nvPr/>
        </p:nvSpPr>
        <p:spPr>
          <a:xfrm rot="10628505">
            <a:off x="3109688" y="5890389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28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845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Achievements</a:t>
            </a:r>
          </a:p>
          <a:p>
            <a:pPr lvl="1"/>
            <a:r>
              <a:rPr lang="en-US" dirty="0" smtClean="0"/>
              <a:t>Teams must setup and maintain services</a:t>
            </a:r>
          </a:p>
          <a:p>
            <a:pPr lvl="1"/>
            <a:r>
              <a:rPr lang="en-US" dirty="0" smtClean="0"/>
              <a:t>DNS, Proxy, Apache, </a:t>
            </a:r>
            <a:r>
              <a:rPr lang="en-US" dirty="0" err="1" smtClean="0"/>
              <a:t>NodeJS</a:t>
            </a:r>
            <a:r>
              <a:rPr lang="en-US" dirty="0" smtClean="0"/>
              <a:t>, AngularJS, …</a:t>
            </a:r>
          </a:p>
          <a:p>
            <a:r>
              <a:rPr lang="en-US" dirty="0" smtClean="0"/>
              <a:t>Non-Technical Achievements (Management)</a:t>
            </a:r>
          </a:p>
          <a:p>
            <a:pPr lvl="1"/>
            <a:r>
              <a:rPr lang="en-US" dirty="0" smtClean="0"/>
              <a:t>Write press release</a:t>
            </a:r>
          </a:p>
          <a:p>
            <a:pPr lvl="1"/>
            <a:r>
              <a:rPr lang="en-US" dirty="0" smtClean="0"/>
              <a:t>Announce news</a:t>
            </a:r>
          </a:p>
          <a:p>
            <a:pPr lvl="1"/>
            <a:r>
              <a:rPr lang="en-US" dirty="0" smtClean="0"/>
              <a:t>Create crisis organization during CTF game</a:t>
            </a:r>
          </a:p>
          <a:p>
            <a:pPr lvl="1"/>
            <a:r>
              <a:rPr lang="en-US" dirty="0" smtClean="0"/>
              <a:t>Presentation / Talk </a:t>
            </a:r>
          </a:p>
          <a:p>
            <a:endParaRPr lang="de-CH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29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6048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 Tasks</a:t>
            </a:r>
            <a:endParaRPr lang="de-C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3" y="3276600"/>
            <a:ext cx="1600200" cy="1371600"/>
          </a:xfrm>
        </p:spPr>
      </p:pic>
      <p:sp>
        <p:nvSpPr>
          <p:cNvPr id="11" name="Right Arrow 10"/>
          <p:cNvSpPr/>
          <p:nvPr/>
        </p:nvSpPr>
        <p:spPr>
          <a:xfrm>
            <a:off x="1953883" y="3810000"/>
            <a:ext cx="838200" cy="309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07909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81600" y="1828800"/>
            <a:ext cx="381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Setup and maintain a service like DNS, Proxy, E-Mail, Apache, WordPress, …</a:t>
            </a:r>
            <a:br>
              <a:rPr lang="en-US" sz="1600" dirty="0" smtClean="0"/>
            </a:br>
            <a:endParaRPr lang="de-CH" sz="1600" dirty="0"/>
          </a:p>
          <a:p>
            <a:r>
              <a:rPr lang="en-US" sz="1600" dirty="0" smtClean="0"/>
              <a:t>Hack in other CTF team servers and services and steal the gold nugget (EXPLOITATION)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Keep own services up and running (IT OPS)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 smtClean="0"/>
              <a:t>Fix vulnerable software &amp; services (IT DEV)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  <a:p>
            <a:r>
              <a:rPr lang="en-US" sz="1600" dirty="0" smtClean="0"/>
              <a:t>Safe guard own gold nuggets</a:t>
            </a:r>
          </a:p>
          <a:p>
            <a:endParaRPr lang="en-US" sz="1600" dirty="0"/>
          </a:p>
          <a:p>
            <a:r>
              <a:rPr lang="en-US" sz="1600" dirty="0" smtClean="0"/>
              <a:t>Solving jeopardy challenges</a:t>
            </a:r>
          </a:p>
          <a:p>
            <a:endParaRPr lang="en-US" sz="1600" dirty="0"/>
          </a:p>
          <a:p>
            <a:r>
              <a:rPr lang="en-US" sz="1600" dirty="0" smtClean="0"/>
              <a:t>Own a device/server and prove the attack by leaving a special gold nugget, known as evidence nugget (0-day)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483577" y="2819400"/>
            <a:ext cx="8229600" cy="323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CTF Tasks</a:t>
            </a:r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38" y="2495861"/>
            <a:ext cx="612856" cy="59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38" y="3870420"/>
            <a:ext cx="612856" cy="596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9779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/>
          <p:cNvSpPr/>
          <p:nvPr/>
        </p:nvSpPr>
        <p:spPr>
          <a:xfrm>
            <a:off x="7005478" y="609600"/>
            <a:ext cx="1300322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3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6054" y="914400"/>
            <a:ext cx="1068921" cy="82095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5257800" y="1034803"/>
            <a:ext cx="1752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456670" y="634238"/>
            <a:ext cx="801130" cy="801130"/>
            <a:chOff x="4456670" y="634238"/>
            <a:chExt cx="801130" cy="801130"/>
          </a:xfrm>
        </p:grpSpPr>
        <p:sp>
          <p:nvSpPr>
            <p:cNvPr id="124" name="Oval 123"/>
            <p:cNvSpPr/>
            <p:nvPr/>
          </p:nvSpPr>
          <p:spPr>
            <a:xfrm>
              <a:off x="4456670" y="634238"/>
              <a:ext cx="801130" cy="8011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65" y="684029"/>
              <a:ext cx="701548" cy="70154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033" name="Straight Connector 1032"/>
          <p:cNvCxnSpPr>
            <a:stCxn id="111" idx="3"/>
            <a:endCxn id="1025" idx="2"/>
          </p:cNvCxnSpPr>
          <p:nvPr/>
        </p:nvCxnSpPr>
        <p:spPr>
          <a:xfrm flipH="1" flipV="1">
            <a:off x="7655639" y="1828800"/>
            <a:ext cx="68945" cy="3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7077983" y="661834"/>
            <a:ext cx="1075417" cy="252566"/>
          </a:xfrm>
          <a:prstGeom prst="rect">
            <a:avLst/>
          </a:prstGeom>
          <a:ln>
            <a:noFill/>
            <a:headEnd type="none" w="sm" len="sm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Rounded MT Bold" pitchFamily="34" charset="0"/>
              </a:rPr>
              <a:t>Hacking-Lab </a:t>
            </a:r>
            <a:endParaRPr kumimoji="0" lang="de-CH" sz="10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40" name="Freeform 39"/>
          <p:cNvSpPr/>
          <p:nvPr/>
        </p:nvSpPr>
        <p:spPr>
          <a:xfrm>
            <a:off x="439884" y="2183907"/>
            <a:ext cx="2924753" cy="2574524"/>
          </a:xfrm>
          <a:custGeom>
            <a:avLst/>
            <a:gdLst>
              <a:gd name="connsiteX0" fmla="*/ 545537 w 2924753"/>
              <a:gd name="connsiteY0" fmla="*/ 0 h 2574524"/>
              <a:gd name="connsiteX1" fmla="*/ 75021 w 2924753"/>
              <a:gd name="connsiteY1" fmla="*/ 1029810 h 2574524"/>
              <a:gd name="connsiteX2" fmla="*/ 146042 w 2924753"/>
              <a:gd name="connsiteY2" fmla="*/ 1953087 h 2574524"/>
              <a:gd name="connsiteX3" fmla="*/ 1442182 w 2924753"/>
              <a:gd name="connsiteY3" fmla="*/ 2086252 h 2574524"/>
              <a:gd name="connsiteX4" fmla="*/ 2924753 w 2924753"/>
              <a:gd name="connsiteY4" fmla="*/ 2574524 h 257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4753" h="2574524">
                <a:moveTo>
                  <a:pt x="545537" y="0"/>
                </a:moveTo>
                <a:cubicBezTo>
                  <a:pt x="343570" y="352148"/>
                  <a:pt x="141603" y="704296"/>
                  <a:pt x="75021" y="1029810"/>
                </a:cubicBezTo>
                <a:cubicBezTo>
                  <a:pt x="8438" y="1355325"/>
                  <a:pt x="-81818" y="1777013"/>
                  <a:pt x="146042" y="1953087"/>
                </a:cubicBezTo>
                <a:cubicBezTo>
                  <a:pt x="373902" y="2129161"/>
                  <a:pt x="979064" y="1982679"/>
                  <a:pt x="1442182" y="2086252"/>
                </a:cubicBezTo>
                <a:cubicBezTo>
                  <a:pt x="1905300" y="2189825"/>
                  <a:pt x="2415026" y="2382174"/>
                  <a:pt x="2924753" y="2574524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0" name="Freeform 99"/>
          <p:cNvSpPr/>
          <p:nvPr/>
        </p:nvSpPr>
        <p:spPr>
          <a:xfrm>
            <a:off x="716449" y="2186349"/>
            <a:ext cx="2452879" cy="2101566"/>
          </a:xfrm>
          <a:custGeom>
            <a:avLst/>
            <a:gdLst>
              <a:gd name="connsiteX0" fmla="*/ 624079 w 2452879"/>
              <a:gd name="connsiteY0" fmla="*/ 0 h 2334828"/>
              <a:gd name="connsiteX1" fmla="*/ 2642 w 2452879"/>
              <a:gd name="connsiteY1" fmla="*/ 1420428 h 2334828"/>
              <a:gd name="connsiteX2" fmla="*/ 837143 w 2452879"/>
              <a:gd name="connsiteY2" fmla="*/ 1926455 h 2334828"/>
              <a:gd name="connsiteX3" fmla="*/ 1982363 w 2452879"/>
              <a:gd name="connsiteY3" fmla="*/ 2121763 h 2334828"/>
              <a:gd name="connsiteX4" fmla="*/ 2452879 w 2452879"/>
              <a:gd name="connsiteY4" fmla="*/ 2334828 h 233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879" h="2334828">
                <a:moveTo>
                  <a:pt x="624079" y="0"/>
                </a:moveTo>
                <a:cubicBezTo>
                  <a:pt x="295605" y="549676"/>
                  <a:pt x="-32869" y="1099352"/>
                  <a:pt x="2642" y="1420428"/>
                </a:cubicBezTo>
                <a:cubicBezTo>
                  <a:pt x="38153" y="1741504"/>
                  <a:pt x="507190" y="1809566"/>
                  <a:pt x="837143" y="1926455"/>
                </a:cubicBezTo>
                <a:cubicBezTo>
                  <a:pt x="1167096" y="2043344"/>
                  <a:pt x="1713074" y="2053701"/>
                  <a:pt x="1982363" y="2121763"/>
                </a:cubicBezTo>
                <a:cubicBezTo>
                  <a:pt x="2251652" y="2189825"/>
                  <a:pt x="2352265" y="2262326"/>
                  <a:pt x="2452879" y="2334828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22" y="4009811"/>
            <a:ext cx="640659" cy="72389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828800" y="2086252"/>
            <a:ext cx="665906" cy="1305018"/>
          </a:xfrm>
          <a:custGeom>
            <a:avLst/>
            <a:gdLst>
              <a:gd name="connsiteX0" fmla="*/ 0 w 665906"/>
              <a:gd name="connsiteY0" fmla="*/ 0 h 1305018"/>
              <a:gd name="connsiteX1" fmla="*/ 665825 w 665906"/>
              <a:gd name="connsiteY1" fmla="*/ 603682 h 1305018"/>
              <a:gd name="connsiteX2" fmla="*/ 35511 w 665906"/>
              <a:gd name="connsiteY2" fmla="*/ 1305018 h 130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906" h="1305018">
                <a:moveTo>
                  <a:pt x="0" y="0"/>
                </a:moveTo>
                <a:cubicBezTo>
                  <a:pt x="329953" y="193089"/>
                  <a:pt x="659907" y="386179"/>
                  <a:pt x="665825" y="603682"/>
                </a:cubicBezTo>
                <a:cubicBezTo>
                  <a:pt x="671743" y="821185"/>
                  <a:pt x="353627" y="1063101"/>
                  <a:pt x="35511" y="1305018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eform 14"/>
          <p:cNvSpPr/>
          <p:nvPr/>
        </p:nvSpPr>
        <p:spPr>
          <a:xfrm>
            <a:off x="1633491" y="2148396"/>
            <a:ext cx="746675" cy="985421"/>
          </a:xfrm>
          <a:custGeom>
            <a:avLst/>
            <a:gdLst>
              <a:gd name="connsiteX0" fmla="*/ 0 w 746675"/>
              <a:gd name="connsiteY0" fmla="*/ 0 h 985421"/>
              <a:gd name="connsiteX1" fmla="*/ 745725 w 746675"/>
              <a:gd name="connsiteY1" fmla="*/ 577049 h 985421"/>
              <a:gd name="connsiteX2" fmla="*/ 168676 w 746675"/>
              <a:gd name="connsiteY2" fmla="*/ 985421 h 985421"/>
              <a:gd name="connsiteX3" fmla="*/ 168676 w 746675"/>
              <a:gd name="connsiteY3" fmla="*/ 985421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675" h="985421">
                <a:moveTo>
                  <a:pt x="0" y="0"/>
                </a:moveTo>
                <a:cubicBezTo>
                  <a:pt x="358806" y="206406"/>
                  <a:pt x="717612" y="412812"/>
                  <a:pt x="745725" y="577049"/>
                </a:cubicBezTo>
                <a:cubicBezTo>
                  <a:pt x="773838" y="741286"/>
                  <a:pt x="168676" y="985421"/>
                  <a:pt x="168676" y="985421"/>
                </a:cubicBezTo>
                <a:lnTo>
                  <a:pt x="168676" y="985421"/>
                </a:ln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Box 17"/>
          <p:cNvSpPr txBox="1"/>
          <p:nvPr/>
        </p:nvSpPr>
        <p:spPr>
          <a:xfrm rot="425322">
            <a:off x="1799395" y="3739201"/>
            <a:ext cx="193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ubmit solution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30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273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1371 -0.04028 L -0.2283 -0.06088 L -0.26215 -0.17871 L -0.25451 -0.38449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0" grpId="0" animBg="1"/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304395" y="4021402"/>
            <a:ext cx="0" cy="1569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per Time Unit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47818" y="4466219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1247818" y="5330315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 bwMode="auto">
          <a:xfrm>
            <a:off x="557251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771916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971323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17073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370137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569543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76895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53050" y="4021402"/>
            <a:ext cx="332345" cy="1798499"/>
            <a:chOff x="1420255" y="4678501"/>
            <a:chExt cx="332345" cy="179849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81650" y="4021402"/>
            <a:ext cx="332345" cy="1798499"/>
            <a:chOff x="1420255" y="4678501"/>
            <a:chExt cx="332345" cy="1798499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554899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34050" y="4021402"/>
            <a:ext cx="332345" cy="1798499"/>
            <a:chOff x="1420255" y="4678501"/>
            <a:chExt cx="332345" cy="1798499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62650" y="4021402"/>
            <a:ext cx="332345" cy="1798499"/>
            <a:chOff x="1420255" y="4678501"/>
            <a:chExt cx="332345" cy="179849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64616" y="4021402"/>
            <a:ext cx="332345" cy="1798499"/>
            <a:chOff x="1420255" y="4678501"/>
            <a:chExt cx="332345" cy="1798499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371195" y="4021402"/>
            <a:ext cx="332345" cy="1798499"/>
            <a:chOff x="1420255" y="4678501"/>
            <a:chExt cx="332345" cy="1798499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294922" y="4227338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4922" y="5079630"/>
            <a:ext cx="548292" cy="20687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team 3</a:t>
            </a:r>
            <a:endParaRPr lang="de-CH" sz="1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05000" y="1896070"/>
            <a:ext cx="1697307" cy="3690421"/>
            <a:chOff x="1905000" y="1896070"/>
            <a:chExt cx="1697307" cy="3690421"/>
          </a:xfrm>
        </p:grpSpPr>
        <p:grpSp>
          <p:nvGrpSpPr>
            <p:cNvPr id="25" name="Group 24"/>
            <p:cNvGrpSpPr/>
            <p:nvPr/>
          </p:nvGrpSpPr>
          <p:grpSpPr>
            <a:xfrm>
              <a:off x="2401820" y="2849105"/>
              <a:ext cx="640659" cy="2737386"/>
              <a:chOff x="2401820" y="2849105"/>
              <a:chExt cx="640659" cy="2737386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905000" y="1896070"/>
              <a:ext cx="1697307" cy="1909677"/>
              <a:chOff x="1905000" y="1896070"/>
              <a:chExt cx="1697307" cy="1909677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905000" y="1896070"/>
                <a:ext cx="169730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Achievement 1</a:t>
                </a:r>
              </a:p>
              <a:p>
                <a:pPr algn="ctr"/>
                <a:r>
                  <a:rPr lang="en-US" dirty="0" smtClean="0"/>
                  <a:t>solved by</a:t>
                </a:r>
              </a:p>
              <a:p>
                <a:pPr algn="ctr"/>
                <a:r>
                  <a:rPr lang="en-US" dirty="0" smtClean="0"/>
                  <a:t>team 3</a:t>
                </a:r>
                <a:endParaRPr lang="de-CH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444258" y="3598876"/>
                <a:ext cx="548292" cy="2068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team 3</a:t>
                </a:r>
                <a:endParaRPr lang="de-CH" sz="100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242162" y="1923871"/>
            <a:ext cx="1692038" cy="3693508"/>
            <a:chOff x="5242162" y="1923871"/>
            <a:chExt cx="1692038" cy="3693508"/>
          </a:xfrm>
        </p:grpSpPr>
        <p:grpSp>
          <p:nvGrpSpPr>
            <p:cNvPr id="128" name="Group 127"/>
            <p:cNvGrpSpPr/>
            <p:nvPr/>
          </p:nvGrpSpPr>
          <p:grpSpPr>
            <a:xfrm>
              <a:off x="5715000" y="2879993"/>
              <a:ext cx="640659" cy="2737386"/>
              <a:chOff x="2401820" y="2849105"/>
              <a:chExt cx="640659" cy="2737386"/>
            </a:xfrm>
          </p:grpSpPr>
          <p:cxnSp>
            <p:nvCxnSpPr>
              <p:cNvPr id="129" name="Straight Connector 128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sp>
          <p:nvSpPr>
            <p:cNvPr id="133" name="TextBox 132"/>
            <p:cNvSpPr txBox="1"/>
            <p:nvPr/>
          </p:nvSpPr>
          <p:spPr>
            <a:xfrm>
              <a:off x="5242162" y="1923871"/>
              <a:ext cx="16920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Achievement 1</a:t>
              </a:r>
            </a:p>
            <a:p>
              <a:pPr algn="ctr"/>
              <a:r>
                <a:rPr lang="en-US" dirty="0"/>
                <a:t>solved by</a:t>
              </a:r>
            </a:p>
            <a:p>
              <a:pPr algn="ctr"/>
              <a:r>
                <a:rPr lang="en-US" dirty="0"/>
                <a:t>team 3</a:t>
              </a:r>
              <a:endParaRPr lang="de-CH" dirty="0"/>
            </a:p>
            <a:p>
              <a:pPr algn="ctr"/>
              <a:endParaRPr lang="de-CH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776502" y="3619351"/>
              <a:ext cx="548292" cy="2068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team 3</a:t>
              </a:r>
              <a:endParaRPr lang="de-CH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0" y="1905000"/>
            <a:ext cx="1688108" cy="3681491"/>
            <a:chOff x="3429000" y="1905000"/>
            <a:chExt cx="1688108" cy="3681491"/>
          </a:xfrm>
        </p:grpSpPr>
        <p:grpSp>
          <p:nvGrpSpPr>
            <p:cNvPr id="120" name="Group 119"/>
            <p:cNvGrpSpPr/>
            <p:nvPr/>
          </p:nvGrpSpPr>
          <p:grpSpPr>
            <a:xfrm>
              <a:off x="3958052" y="2849105"/>
              <a:ext cx="640659" cy="2737386"/>
              <a:chOff x="2401820" y="2849105"/>
              <a:chExt cx="640659" cy="2737386"/>
            </a:xfrm>
          </p:grpSpPr>
          <p:cxnSp>
            <p:nvCxnSpPr>
              <p:cNvPr id="121" name="Straight Connector 120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sp>
          <p:nvSpPr>
            <p:cNvPr id="132" name="TextBox 131"/>
            <p:cNvSpPr txBox="1"/>
            <p:nvPr/>
          </p:nvSpPr>
          <p:spPr>
            <a:xfrm>
              <a:off x="3429000" y="1905000"/>
              <a:ext cx="16881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Achievement 1</a:t>
              </a:r>
            </a:p>
            <a:p>
              <a:pPr algn="ctr"/>
              <a:r>
                <a:rPr lang="en-US" dirty="0"/>
                <a:t>solved by</a:t>
              </a:r>
            </a:p>
            <a:p>
              <a:pPr algn="ctr"/>
              <a:r>
                <a:rPr lang="en-US" dirty="0"/>
                <a:t>team 2</a:t>
              </a:r>
              <a:endParaRPr lang="de-CH" dirty="0"/>
            </a:p>
            <a:p>
              <a:pPr algn="ctr"/>
              <a:endParaRPr lang="de-CH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999884" y="3616843"/>
              <a:ext cx="556254" cy="211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3">
                      <a:lumMod val="50000"/>
                    </a:schemeClr>
                  </a:solidFill>
                </a:rPr>
                <a:t>team 2</a:t>
              </a:r>
              <a:endParaRPr lang="de-CH" sz="1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37" name="Rectangle 136"/>
          <p:cNvSpPr/>
          <p:nvPr/>
        </p:nvSpPr>
        <p:spPr bwMode="auto">
          <a:xfrm>
            <a:off x="418046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379868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4579275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477868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4978089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5177496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537690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77096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5776502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5975909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175316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374723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574130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773536" y="4250044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75180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2951206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15061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35002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354942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374883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394824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417234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37175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57115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77056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969971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16937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36878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974828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7174235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737364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7573049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772456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7971862" y="4248686"/>
            <a:ext cx="132938" cy="13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969106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716851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736792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56732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76673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96614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5971323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6170730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6370137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6569543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6768950" y="494120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969106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7168513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7367920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7567327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7766733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7966140" y="4933613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31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1608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4775"/>
          </a:xfrm>
        </p:spPr>
        <p:txBody>
          <a:bodyPr/>
          <a:lstStyle/>
          <a:p>
            <a:r>
              <a:rPr lang="en-US" sz="6600" dirty="0" err="1" smtClean="0">
                <a:solidFill>
                  <a:schemeClr val="tx1"/>
                </a:solidFill>
              </a:rPr>
              <a:t>Pown’ed</a:t>
            </a:r>
            <a:endParaRPr lang="de-CH" sz="6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9715"/>
              </p:ext>
            </p:extLst>
          </p:nvPr>
        </p:nvGraphicFramePr>
        <p:xfrm>
          <a:off x="1676400" y="3428996"/>
          <a:ext cx="5562600" cy="3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</a:tblGrid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Setup and maintain a service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Stealing Gold Nugget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Fix vulnerable software &amp; services 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Safe guard own gold nuggets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Solving jeopardy challenges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Own a device/server 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8060"/>
            <a:ext cx="14207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628505">
            <a:off x="3109686" y="4275285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ight Arrow 8"/>
          <p:cNvSpPr/>
          <p:nvPr/>
        </p:nvSpPr>
        <p:spPr>
          <a:xfrm rot="10628505">
            <a:off x="3109687" y="5100594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ight Arrow 9"/>
          <p:cNvSpPr/>
          <p:nvPr/>
        </p:nvSpPr>
        <p:spPr>
          <a:xfrm rot="10628505">
            <a:off x="3109687" y="5505478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ight Arrow 11"/>
          <p:cNvSpPr/>
          <p:nvPr/>
        </p:nvSpPr>
        <p:spPr>
          <a:xfrm rot="10628505">
            <a:off x="3109688" y="5890389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ight Arrow 12"/>
          <p:cNvSpPr/>
          <p:nvPr/>
        </p:nvSpPr>
        <p:spPr>
          <a:xfrm rot="10628505">
            <a:off x="3109687" y="6295272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ight Arrow 13"/>
          <p:cNvSpPr/>
          <p:nvPr/>
        </p:nvSpPr>
        <p:spPr>
          <a:xfrm rot="10628505">
            <a:off x="3109688" y="3885670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32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7791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Pown’ed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Teams may find vulnerabilities that are not known to the CTF jury</a:t>
            </a:r>
          </a:p>
          <a:p>
            <a:r>
              <a:rPr lang="en-US" dirty="0" smtClean="0"/>
              <a:t>If a team could hack such a service, then the team could get a special           gold nugget and leave it on the hacked server as ‘evidence’</a:t>
            </a:r>
          </a:p>
          <a:p>
            <a:r>
              <a:rPr lang="en-US" dirty="0" smtClean="0"/>
              <a:t>This special        gold nugget is defined as the</a:t>
            </a:r>
            <a:br>
              <a:rPr lang="en-US" dirty="0" smtClean="0"/>
            </a:br>
            <a:r>
              <a:rPr lang="en-US" dirty="0" smtClean="0"/>
              <a:t>“evidence gold nugget”</a:t>
            </a:r>
          </a:p>
          <a:p>
            <a:r>
              <a:rPr lang="en-US" dirty="0" smtClean="0"/>
              <a:t>Teams can request such an evidence gold nugget from the gold nugget app, but only one at a time until it’s being verified by the jury</a:t>
            </a:r>
          </a:p>
          <a:p>
            <a:endParaRPr lang="en-US" dirty="0" smtClean="0"/>
          </a:p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612856" cy="59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612856" cy="59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33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6344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/>
          <p:cNvSpPr/>
          <p:nvPr/>
        </p:nvSpPr>
        <p:spPr>
          <a:xfrm>
            <a:off x="7005478" y="609600"/>
            <a:ext cx="1300322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Pown’ed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4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6054" y="914400"/>
            <a:ext cx="1068921" cy="82095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5257800" y="1034803"/>
            <a:ext cx="1752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456670" y="634238"/>
            <a:ext cx="801130" cy="801130"/>
            <a:chOff x="4456670" y="634238"/>
            <a:chExt cx="801130" cy="801130"/>
          </a:xfrm>
        </p:grpSpPr>
        <p:sp>
          <p:nvSpPr>
            <p:cNvPr id="124" name="Oval 123"/>
            <p:cNvSpPr/>
            <p:nvPr/>
          </p:nvSpPr>
          <p:spPr>
            <a:xfrm>
              <a:off x="4456670" y="634238"/>
              <a:ext cx="801130" cy="8011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65" y="684029"/>
              <a:ext cx="701548" cy="70154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033" name="Straight Connector 1032"/>
          <p:cNvCxnSpPr>
            <a:stCxn id="111" idx="3"/>
            <a:endCxn id="1025" idx="2"/>
          </p:cNvCxnSpPr>
          <p:nvPr/>
        </p:nvCxnSpPr>
        <p:spPr>
          <a:xfrm flipH="1" flipV="1">
            <a:off x="7655639" y="1828800"/>
            <a:ext cx="68945" cy="3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7077983" y="661834"/>
            <a:ext cx="1075417" cy="252566"/>
          </a:xfrm>
          <a:prstGeom prst="rect">
            <a:avLst/>
          </a:prstGeom>
          <a:ln>
            <a:noFill/>
            <a:headEnd type="none" w="sm" len="sm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Rounded MT Bold" pitchFamily="34" charset="0"/>
              </a:rPr>
              <a:t>Hacking-Lab </a:t>
            </a:r>
            <a:endParaRPr kumimoji="0" lang="de-CH" sz="10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8" name="Freeform 7"/>
          <p:cNvSpPr/>
          <p:nvPr/>
        </p:nvSpPr>
        <p:spPr>
          <a:xfrm>
            <a:off x="4346301" y="2139518"/>
            <a:ext cx="3776767" cy="1811045"/>
          </a:xfrm>
          <a:custGeom>
            <a:avLst/>
            <a:gdLst>
              <a:gd name="connsiteX0" fmla="*/ 48146 w 3776767"/>
              <a:gd name="connsiteY0" fmla="*/ 0 h 1811045"/>
              <a:gd name="connsiteX1" fmla="*/ 65901 w 3776767"/>
              <a:gd name="connsiteY1" fmla="*/ 1171853 h 1811045"/>
              <a:gd name="connsiteX2" fmla="*/ 687338 w 3776767"/>
              <a:gd name="connsiteY2" fmla="*/ 1580226 h 1811045"/>
              <a:gd name="connsiteX3" fmla="*/ 2240930 w 3776767"/>
              <a:gd name="connsiteY3" fmla="*/ 1766657 h 1811045"/>
              <a:gd name="connsiteX4" fmla="*/ 3031043 w 3776767"/>
              <a:gd name="connsiteY4" fmla="*/ 1518082 h 1811045"/>
              <a:gd name="connsiteX5" fmla="*/ 3776767 w 3776767"/>
              <a:gd name="connsiteY5" fmla="*/ 1811045 h 18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6767" h="1811045">
                <a:moveTo>
                  <a:pt x="48146" y="0"/>
                </a:moveTo>
                <a:cubicBezTo>
                  <a:pt x="3757" y="454241"/>
                  <a:pt x="-40631" y="908482"/>
                  <a:pt x="65901" y="1171853"/>
                </a:cubicBezTo>
                <a:cubicBezTo>
                  <a:pt x="172433" y="1435224"/>
                  <a:pt x="324833" y="1481092"/>
                  <a:pt x="687338" y="1580226"/>
                </a:cubicBezTo>
                <a:cubicBezTo>
                  <a:pt x="1049843" y="1679360"/>
                  <a:pt x="1850313" y="1777014"/>
                  <a:pt x="2240930" y="1766657"/>
                </a:cubicBezTo>
                <a:cubicBezTo>
                  <a:pt x="2631547" y="1756300"/>
                  <a:pt x="2775070" y="1510684"/>
                  <a:pt x="3031043" y="1518082"/>
                </a:cubicBezTo>
                <a:cubicBezTo>
                  <a:pt x="3287016" y="1525480"/>
                  <a:pt x="3531891" y="1668262"/>
                  <a:pt x="3776767" y="1811045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Freeform 23"/>
          <p:cNvSpPr/>
          <p:nvPr/>
        </p:nvSpPr>
        <p:spPr>
          <a:xfrm>
            <a:off x="3781887" y="2095130"/>
            <a:ext cx="497150" cy="2112886"/>
          </a:xfrm>
          <a:custGeom>
            <a:avLst/>
            <a:gdLst>
              <a:gd name="connsiteX0" fmla="*/ 497150 w 497150"/>
              <a:gd name="connsiteY0" fmla="*/ 0 h 2112886"/>
              <a:gd name="connsiteX1" fmla="*/ 310719 w 497150"/>
              <a:gd name="connsiteY1" fmla="*/ 1518082 h 2112886"/>
              <a:gd name="connsiteX2" fmla="*/ 0 w 497150"/>
              <a:gd name="connsiteY2" fmla="*/ 2112886 h 21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150" h="2112886">
                <a:moveTo>
                  <a:pt x="497150" y="0"/>
                </a:moveTo>
                <a:cubicBezTo>
                  <a:pt x="445363" y="582967"/>
                  <a:pt x="393577" y="1165934"/>
                  <a:pt x="310719" y="1518082"/>
                </a:cubicBezTo>
                <a:cubicBezTo>
                  <a:pt x="227861" y="1870230"/>
                  <a:pt x="113930" y="1991558"/>
                  <a:pt x="0" y="2112886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5264">
            <a:off x="8506924" y="3654231"/>
            <a:ext cx="609600" cy="609600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37" y="3526453"/>
            <a:ext cx="764204" cy="740747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45" y="4530409"/>
            <a:ext cx="451446" cy="43958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34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9770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2963E-6 L 0.07552 -0.13356 L 0.1066 -0.33148 L 0.13194 -0.45439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4 -0.45439 L 0.14358 -0.28101 L 0.20174 -0.18657 L 0.36684 -0.13981 L 0.46389 -0.15925 L 0.56875 -0.12684 L 0.60278 -0.12036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304395" y="4021402"/>
            <a:ext cx="0" cy="1569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per Time Unit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47818" y="4466219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1247818" y="5330315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 bwMode="auto">
          <a:xfrm>
            <a:off x="557251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771916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971323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17073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370137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569543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768950" y="5130941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53050" y="4021402"/>
            <a:ext cx="332345" cy="1798499"/>
            <a:chOff x="1420255" y="4678501"/>
            <a:chExt cx="332345" cy="179849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581650" y="4021402"/>
            <a:ext cx="332345" cy="1798499"/>
            <a:chOff x="1420255" y="4678501"/>
            <a:chExt cx="332345" cy="1798499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554899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734050" y="4021402"/>
            <a:ext cx="332345" cy="1798499"/>
            <a:chOff x="1420255" y="4678501"/>
            <a:chExt cx="332345" cy="1798499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62650" y="4021402"/>
            <a:ext cx="332345" cy="1798499"/>
            <a:chOff x="1420255" y="4678501"/>
            <a:chExt cx="332345" cy="1798499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164616" y="4021402"/>
            <a:ext cx="332345" cy="1798499"/>
            <a:chOff x="1420255" y="4678501"/>
            <a:chExt cx="332345" cy="1798499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371195" y="4021402"/>
            <a:ext cx="332345" cy="1798499"/>
            <a:chOff x="1420255" y="4678501"/>
            <a:chExt cx="332345" cy="1798499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1572655" y="4678501"/>
              <a:ext cx="0" cy="1569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420255" y="6215390"/>
              <a:ext cx="3323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3’</a:t>
              </a:r>
              <a:endParaRPr lang="de-CH" sz="1050" dirty="0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294922" y="4227338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4922" y="5079630"/>
            <a:ext cx="548292" cy="20687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team 3</a:t>
            </a:r>
            <a:endParaRPr lang="de-CH" sz="1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24000" y="1600200"/>
            <a:ext cx="2459243" cy="3986291"/>
            <a:chOff x="1524000" y="1600200"/>
            <a:chExt cx="2459243" cy="3986291"/>
          </a:xfrm>
        </p:grpSpPr>
        <p:grpSp>
          <p:nvGrpSpPr>
            <p:cNvPr id="25" name="Group 24"/>
            <p:cNvGrpSpPr/>
            <p:nvPr/>
          </p:nvGrpSpPr>
          <p:grpSpPr>
            <a:xfrm>
              <a:off x="2401820" y="2849105"/>
              <a:ext cx="640659" cy="2737386"/>
              <a:chOff x="2401820" y="2849105"/>
              <a:chExt cx="640659" cy="2737386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flipH="1">
                <a:off x="2667000" y="3657600"/>
                <a:ext cx="41773" cy="192889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524000" y="1600200"/>
              <a:ext cx="2459243" cy="2205547"/>
              <a:chOff x="1524000" y="1600200"/>
              <a:chExt cx="2459243" cy="2205547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524000" y="1600200"/>
                <a:ext cx="24592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team 3 found a 0-day exploit and left</a:t>
                </a:r>
              </a:p>
              <a:p>
                <a:pPr algn="ctr"/>
                <a:r>
                  <a:rPr lang="en-US" dirty="0" smtClean="0"/>
                  <a:t>an evidence nugget</a:t>
                </a:r>
              </a:p>
              <a:p>
                <a:pPr algn="ctr"/>
                <a:r>
                  <a:rPr lang="en-US" dirty="0" smtClean="0"/>
                  <a:t>on the server</a:t>
                </a:r>
                <a:endParaRPr lang="de-CH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444258" y="3598876"/>
                <a:ext cx="548292" cy="2068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team 3</a:t>
                </a:r>
                <a:endParaRPr lang="de-CH" sz="1000" dirty="0"/>
              </a:p>
            </p:txBody>
          </p:sp>
        </p:grpSp>
      </p:grpSp>
      <p:sp>
        <p:nvSpPr>
          <p:cNvPr id="151" name="Rectangle 150"/>
          <p:cNvSpPr/>
          <p:nvPr/>
        </p:nvSpPr>
        <p:spPr bwMode="auto">
          <a:xfrm>
            <a:off x="275180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2951206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15061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35002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354942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374883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394824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417234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437175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57115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77056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969971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16937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368784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6969106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716851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736792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7567327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7766733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7966140" y="5123352"/>
            <a:ext cx="132938" cy="13293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l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35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9791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4775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Availability</a:t>
            </a:r>
            <a:endParaRPr lang="de-CH" sz="6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67769"/>
              </p:ext>
            </p:extLst>
          </p:nvPr>
        </p:nvGraphicFramePr>
        <p:xfrm>
          <a:off x="1676400" y="3428996"/>
          <a:ext cx="5562600" cy="32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657600"/>
              </a:tblGrid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Setup and maintain a service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Stealing Gold Nugget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Keep own services up and running </a:t>
                      </a:r>
                      <a:endParaRPr lang="de-CH" dirty="0"/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Fix vulnerable software &amp; services 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Safe guard own gold nuggets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Solving jeopardy challenges</a:t>
                      </a:r>
                    </a:p>
                  </a:txBody>
                  <a:tcPr/>
                </a:tc>
              </a:tr>
              <a:tr h="402908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Own a device/server </a:t>
                      </a:r>
                      <a:endParaRPr lang="de-CH" sz="1800" kern="12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28060"/>
            <a:ext cx="142071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0628505">
            <a:off x="3109686" y="4275285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ight Arrow 8"/>
          <p:cNvSpPr/>
          <p:nvPr/>
        </p:nvSpPr>
        <p:spPr>
          <a:xfrm rot="10628505">
            <a:off x="3109687" y="5100594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ight Arrow 9"/>
          <p:cNvSpPr/>
          <p:nvPr/>
        </p:nvSpPr>
        <p:spPr>
          <a:xfrm rot="10628505">
            <a:off x="3109687" y="5505478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ight Arrow 11"/>
          <p:cNvSpPr/>
          <p:nvPr/>
        </p:nvSpPr>
        <p:spPr>
          <a:xfrm rot="10628505">
            <a:off x="3109688" y="5890389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ight Arrow 12"/>
          <p:cNvSpPr/>
          <p:nvPr/>
        </p:nvSpPr>
        <p:spPr>
          <a:xfrm rot="10628505">
            <a:off x="3109687" y="4687939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ight Arrow 13"/>
          <p:cNvSpPr/>
          <p:nvPr/>
        </p:nvSpPr>
        <p:spPr>
          <a:xfrm rot="10628505">
            <a:off x="3109688" y="3885670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ight Arrow 10"/>
          <p:cNvSpPr/>
          <p:nvPr/>
        </p:nvSpPr>
        <p:spPr>
          <a:xfrm rot="10628505">
            <a:off x="3109687" y="6295273"/>
            <a:ext cx="331886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53975">
            <a:solidFill>
              <a:schemeClr val="accent1">
                <a:lumMod val="75000"/>
                <a:alpha val="3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Box 1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36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3647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/>
          <p:cNvSpPr/>
          <p:nvPr/>
        </p:nvSpPr>
        <p:spPr>
          <a:xfrm>
            <a:off x="7005478" y="609600"/>
            <a:ext cx="1300322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5" y="4419600"/>
            <a:ext cx="414770" cy="4572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5233" y="4857750"/>
            <a:ext cx="1463353" cy="1030357"/>
            <a:chOff x="4088904" y="4702899"/>
            <a:chExt cx="1463353" cy="1030357"/>
          </a:xfrm>
        </p:grpSpPr>
        <p:sp>
          <p:nvSpPr>
            <p:cNvPr id="37" name="Cloud 3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Production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de-CH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1" name="Straight Connector 30"/>
          <p:cNvCxnSpPr>
            <a:stCxn id="35" idx="0"/>
          </p:cNvCxnSpPr>
          <p:nvPr/>
        </p:nvCxnSpPr>
        <p:spPr>
          <a:xfrm flipV="1">
            <a:off x="1586910" y="369570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06" y="2624351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2"/>
          </p:cNvCxnSpPr>
          <p:nvPr/>
        </p:nvCxnSpPr>
        <p:spPr>
          <a:xfrm>
            <a:off x="2658447" y="3279032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5" idx="2"/>
          </p:cNvCxnSpPr>
          <p:nvPr/>
        </p:nvCxnSpPr>
        <p:spPr>
          <a:xfrm>
            <a:off x="4258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06" y="2662452"/>
            <a:ext cx="654681" cy="6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2"/>
          </p:cNvCxnSpPr>
          <p:nvPr/>
        </p:nvCxnSpPr>
        <p:spPr>
          <a:xfrm>
            <a:off x="5782647" y="3317133"/>
            <a:ext cx="0" cy="41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4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96054" y="914400"/>
            <a:ext cx="1068921" cy="82095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5257800" y="1034803"/>
            <a:ext cx="1752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456670" y="634238"/>
            <a:ext cx="801130" cy="801130"/>
            <a:chOff x="4456670" y="634238"/>
            <a:chExt cx="801130" cy="801130"/>
          </a:xfrm>
        </p:grpSpPr>
        <p:sp>
          <p:nvSpPr>
            <p:cNvPr id="124" name="Oval 123"/>
            <p:cNvSpPr/>
            <p:nvPr/>
          </p:nvSpPr>
          <p:spPr>
            <a:xfrm>
              <a:off x="4456670" y="634238"/>
              <a:ext cx="801130" cy="8011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65" y="684029"/>
              <a:ext cx="701548" cy="70154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033" name="Straight Connector 1032"/>
          <p:cNvCxnSpPr>
            <a:stCxn id="111" idx="3"/>
            <a:endCxn id="1025" idx="2"/>
          </p:cNvCxnSpPr>
          <p:nvPr/>
        </p:nvCxnSpPr>
        <p:spPr>
          <a:xfrm flipH="1" flipV="1">
            <a:off x="7655639" y="1828800"/>
            <a:ext cx="68945" cy="39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7077983" y="661834"/>
            <a:ext cx="1075417" cy="252566"/>
          </a:xfrm>
          <a:prstGeom prst="rect">
            <a:avLst/>
          </a:prstGeom>
          <a:ln>
            <a:noFill/>
            <a:headEnd type="none" w="sm" len="sm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Rounded MT Bold" pitchFamily="34" charset="0"/>
              </a:rPr>
              <a:t>Hacking-Lab </a:t>
            </a:r>
            <a:endParaRPr kumimoji="0" lang="de-CH" sz="10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4267200" y="400224"/>
            <a:ext cx="1146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Mobile CTF App</a:t>
            </a:r>
            <a:endParaRPr lang="de-CH" sz="1100" dirty="0">
              <a:solidFill>
                <a:schemeClr val="bg1"/>
              </a:solidFill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1288211" y="4876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149" name="Oval 148"/>
          <p:cNvSpPr/>
          <p:nvPr/>
        </p:nvSpPr>
        <p:spPr>
          <a:xfrm>
            <a:off x="2681832" y="4905836"/>
            <a:ext cx="1155493" cy="1037333"/>
          </a:xfrm>
          <a:prstGeom prst="ellipse">
            <a:avLst/>
          </a:pr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52" name="Oval 151"/>
          <p:cNvSpPr/>
          <p:nvPr/>
        </p:nvSpPr>
        <p:spPr>
          <a:xfrm>
            <a:off x="6863648" y="4144795"/>
            <a:ext cx="1155493" cy="1037333"/>
          </a:xfrm>
          <a:prstGeom prst="ellipse">
            <a:avLst/>
          </a:prstGeom>
          <a:noFill/>
          <a:ln w="53975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cxnSp>
        <p:nvCxnSpPr>
          <p:cNvPr id="12" name="Straight Arrow Connector 11"/>
          <p:cNvCxnSpPr>
            <a:endCxn id="152" idx="2"/>
          </p:cNvCxnSpPr>
          <p:nvPr/>
        </p:nvCxnSpPr>
        <p:spPr>
          <a:xfrm flipV="1">
            <a:off x="3850307" y="4663462"/>
            <a:ext cx="3013341" cy="585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 1031"/>
          <p:cNvGrpSpPr/>
          <p:nvPr/>
        </p:nvGrpSpPr>
        <p:grpSpPr>
          <a:xfrm>
            <a:off x="789727" y="5072122"/>
            <a:ext cx="1961286" cy="944287"/>
            <a:chOff x="789727" y="5072122"/>
            <a:chExt cx="1961286" cy="944287"/>
          </a:xfrm>
        </p:grpSpPr>
        <p:cxnSp>
          <p:nvCxnSpPr>
            <p:cNvPr id="153" name="Straight Arrow Connector 152"/>
            <p:cNvCxnSpPr/>
            <p:nvPr/>
          </p:nvCxnSpPr>
          <p:spPr>
            <a:xfrm flipH="1">
              <a:off x="2364530" y="5669825"/>
              <a:ext cx="386483" cy="3465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>
              <a:off x="1169746" y="5524926"/>
              <a:ext cx="1491175" cy="3941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 flipV="1">
              <a:off x="789727" y="5143329"/>
              <a:ext cx="1899163" cy="2478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H="1" flipV="1">
              <a:off x="2460660" y="5072122"/>
              <a:ext cx="271751" cy="738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1874735" y="3369236"/>
            <a:ext cx="3698436" cy="1688514"/>
            <a:chOff x="1874735" y="3369236"/>
            <a:chExt cx="3698436" cy="1688514"/>
          </a:xfrm>
        </p:grpSpPr>
        <p:cxnSp>
          <p:nvCxnSpPr>
            <p:cNvPr id="166" name="Straight Arrow Connector 165"/>
            <p:cNvCxnSpPr>
              <a:stCxn id="149" idx="1"/>
            </p:cNvCxnSpPr>
            <p:nvPr/>
          </p:nvCxnSpPr>
          <p:spPr>
            <a:xfrm flipH="1" flipV="1">
              <a:off x="1874735" y="3369236"/>
              <a:ext cx="976315" cy="16885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49" idx="0"/>
            </p:cNvCxnSpPr>
            <p:nvPr/>
          </p:nvCxnSpPr>
          <p:spPr>
            <a:xfrm flipH="1" flipV="1">
              <a:off x="3249800" y="3440681"/>
              <a:ext cx="9779" cy="14651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V="1">
              <a:off x="3410271" y="3432677"/>
              <a:ext cx="640645" cy="15198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49" idx="7"/>
            </p:cNvCxnSpPr>
            <p:nvPr/>
          </p:nvCxnSpPr>
          <p:spPr>
            <a:xfrm flipV="1">
              <a:off x="3668107" y="3388062"/>
              <a:ext cx="1905064" cy="16696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0" name="Group 1029"/>
          <p:cNvGrpSpPr/>
          <p:nvPr/>
        </p:nvGrpSpPr>
        <p:grpSpPr>
          <a:xfrm>
            <a:off x="1026779" y="4516938"/>
            <a:ext cx="5848922" cy="1561383"/>
            <a:chOff x="1026779" y="4516938"/>
            <a:chExt cx="5848922" cy="1561383"/>
          </a:xfrm>
        </p:grpSpPr>
        <p:cxnSp>
          <p:nvCxnSpPr>
            <p:cNvPr id="182" name="Straight Arrow Connector 181"/>
            <p:cNvCxnSpPr>
              <a:endCxn id="105" idx="0"/>
            </p:cNvCxnSpPr>
            <p:nvPr/>
          </p:nvCxnSpPr>
          <p:spPr>
            <a:xfrm flipH="1">
              <a:off x="2331270" y="4516938"/>
              <a:ext cx="4531441" cy="2693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flipH="1">
              <a:off x="1026779" y="4607594"/>
              <a:ext cx="5812375" cy="47724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2345732" y="4803470"/>
              <a:ext cx="4529969" cy="127485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>
              <a:off x="1181724" y="4787245"/>
              <a:ext cx="5578984" cy="12024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938223" y="3202221"/>
            <a:ext cx="5094643" cy="1281196"/>
            <a:chOff x="1938223" y="3202221"/>
            <a:chExt cx="5094643" cy="1281196"/>
          </a:xfrm>
        </p:grpSpPr>
        <p:cxnSp>
          <p:nvCxnSpPr>
            <p:cNvPr id="175" name="Straight Arrow Connector 174"/>
            <p:cNvCxnSpPr/>
            <p:nvPr/>
          </p:nvCxnSpPr>
          <p:spPr>
            <a:xfrm flipH="1" flipV="1">
              <a:off x="1938223" y="3235741"/>
              <a:ext cx="4946689" cy="1247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flipH="1" flipV="1">
              <a:off x="3637647" y="3202221"/>
              <a:ext cx="3312686" cy="12207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52" idx="1"/>
            </p:cNvCxnSpPr>
            <p:nvPr/>
          </p:nvCxnSpPr>
          <p:spPr>
            <a:xfrm flipH="1" flipV="1">
              <a:off x="5907691" y="3405362"/>
              <a:ext cx="1125175" cy="89134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H="1" flipV="1">
              <a:off x="5083496" y="3309490"/>
              <a:ext cx="1875438" cy="10864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" name="TextBox 172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37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0860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per Time Unit</a:t>
            </a:r>
            <a:endParaRPr lang="de-CH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47818" y="4466219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1247818" y="5330315"/>
            <a:ext cx="7596554" cy="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94922" y="4227338"/>
            <a:ext cx="556254" cy="211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4922" y="5079630"/>
            <a:ext cx="548292" cy="206871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team 3</a:t>
            </a:r>
            <a:endParaRPr lang="de-CH" sz="1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621935" y="1578526"/>
            <a:ext cx="2459243" cy="4441274"/>
            <a:chOff x="1555466" y="2137557"/>
            <a:chExt cx="2459243" cy="4441274"/>
          </a:xfrm>
        </p:grpSpPr>
        <p:grpSp>
          <p:nvGrpSpPr>
            <p:cNvPr id="25" name="Group 24"/>
            <p:cNvGrpSpPr/>
            <p:nvPr/>
          </p:nvGrpSpPr>
          <p:grpSpPr>
            <a:xfrm>
              <a:off x="2401820" y="2849105"/>
              <a:ext cx="640659" cy="3729726"/>
              <a:chOff x="2401820" y="2849105"/>
              <a:chExt cx="640659" cy="3729726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flipH="1">
                <a:off x="2676731" y="3657600"/>
                <a:ext cx="32043" cy="292123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555466" y="2137557"/>
              <a:ext cx="2459243" cy="1668190"/>
              <a:chOff x="1555466" y="2137557"/>
              <a:chExt cx="2459243" cy="1668190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555466" y="2137557"/>
                <a:ext cx="2459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one service from team 3 is not available</a:t>
                </a:r>
                <a:endParaRPr lang="de-CH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444258" y="3598876"/>
                <a:ext cx="548292" cy="2068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team 3</a:t>
                </a:r>
                <a:endParaRPr lang="de-CH" sz="10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353543" y="3780000"/>
            <a:ext cx="140583" cy="1509753"/>
            <a:chOff x="5509381" y="1656257"/>
            <a:chExt cx="140583" cy="1509753"/>
          </a:xfrm>
        </p:grpSpPr>
        <p:sp>
          <p:nvSpPr>
            <p:cNvPr id="68" name="Rectangle 67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07802" y="3780000"/>
            <a:ext cx="134881" cy="1503701"/>
            <a:chOff x="5913462" y="1678095"/>
            <a:chExt cx="134881" cy="1503701"/>
          </a:xfrm>
        </p:grpSpPr>
        <p:sp>
          <p:nvSpPr>
            <p:cNvPr id="77" name="Rectangle 76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556047" y="3780000"/>
            <a:ext cx="140583" cy="1509753"/>
            <a:chOff x="5509381" y="1656257"/>
            <a:chExt cx="140583" cy="1509753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743250" y="3780000"/>
            <a:ext cx="140583" cy="1509753"/>
            <a:chOff x="5509381" y="1656257"/>
            <a:chExt cx="140583" cy="1509753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938705" y="3780000"/>
            <a:ext cx="140583" cy="1509753"/>
            <a:chOff x="5509381" y="1656257"/>
            <a:chExt cx="140583" cy="1509753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126898" y="3780000"/>
            <a:ext cx="140583" cy="1509753"/>
            <a:chOff x="5509381" y="1656257"/>
            <a:chExt cx="140583" cy="1509753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313957" y="3780000"/>
            <a:ext cx="140583" cy="1509753"/>
            <a:chOff x="5509381" y="1656257"/>
            <a:chExt cx="140583" cy="1509753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08661" y="3780000"/>
            <a:ext cx="140583" cy="1509753"/>
            <a:chOff x="5509381" y="1656257"/>
            <a:chExt cx="140583" cy="1509753"/>
          </a:xfrm>
        </p:grpSpPr>
        <p:sp>
          <p:nvSpPr>
            <p:cNvPr id="181" name="Rectangle 180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2897514" y="3780000"/>
            <a:ext cx="134881" cy="1503701"/>
            <a:chOff x="5913462" y="1678095"/>
            <a:chExt cx="134881" cy="1503701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082011" y="3780000"/>
            <a:ext cx="134881" cy="1503701"/>
            <a:chOff x="5913462" y="1678095"/>
            <a:chExt cx="134881" cy="1503701"/>
          </a:xfrm>
        </p:grpSpPr>
        <p:sp>
          <p:nvSpPr>
            <p:cNvPr id="198" name="Rectangle 197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3279739" y="3780000"/>
            <a:ext cx="134881" cy="1503701"/>
            <a:chOff x="5913462" y="1678095"/>
            <a:chExt cx="134881" cy="1503701"/>
          </a:xfrm>
        </p:grpSpPr>
        <p:sp>
          <p:nvSpPr>
            <p:cNvPr id="206" name="Rectangle 205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3471728" y="3780000"/>
            <a:ext cx="134881" cy="1503701"/>
            <a:chOff x="5913462" y="1678095"/>
            <a:chExt cx="134881" cy="1503701"/>
          </a:xfrm>
        </p:grpSpPr>
        <p:sp>
          <p:nvSpPr>
            <p:cNvPr id="214" name="Rectangle 213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670042" y="3780000"/>
            <a:ext cx="134881" cy="1503701"/>
            <a:chOff x="5913462" y="1678095"/>
            <a:chExt cx="134881" cy="1503701"/>
          </a:xfrm>
        </p:grpSpPr>
        <p:sp>
          <p:nvSpPr>
            <p:cNvPr id="222" name="Rectangle 221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859754" y="3780000"/>
            <a:ext cx="134881" cy="1503701"/>
            <a:chOff x="5913462" y="1678095"/>
            <a:chExt cx="134881" cy="1503701"/>
          </a:xfrm>
        </p:grpSpPr>
        <p:sp>
          <p:nvSpPr>
            <p:cNvPr id="230" name="Rectangle 229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044251" y="3780000"/>
            <a:ext cx="134881" cy="1503701"/>
            <a:chOff x="5913462" y="1678095"/>
            <a:chExt cx="134881" cy="1503701"/>
          </a:xfrm>
        </p:grpSpPr>
        <p:sp>
          <p:nvSpPr>
            <p:cNvPr id="238" name="Rectangle 237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241979" y="3780000"/>
            <a:ext cx="134881" cy="1503701"/>
            <a:chOff x="5913462" y="1678095"/>
            <a:chExt cx="134881" cy="1503701"/>
          </a:xfrm>
        </p:grpSpPr>
        <p:sp>
          <p:nvSpPr>
            <p:cNvPr id="246" name="Rectangle 245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4433968" y="3780000"/>
            <a:ext cx="134881" cy="1503701"/>
            <a:chOff x="5913462" y="1678095"/>
            <a:chExt cx="134881" cy="1503701"/>
          </a:xfrm>
        </p:grpSpPr>
        <p:sp>
          <p:nvSpPr>
            <p:cNvPr id="254" name="Rectangle 253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4170157" y="1559491"/>
            <a:ext cx="2459243" cy="4441274"/>
            <a:chOff x="1555466" y="2137557"/>
            <a:chExt cx="2459243" cy="4441274"/>
          </a:xfrm>
        </p:grpSpPr>
        <p:grpSp>
          <p:nvGrpSpPr>
            <p:cNvPr id="262" name="Group 261"/>
            <p:cNvGrpSpPr/>
            <p:nvPr/>
          </p:nvGrpSpPr>
          <p:grpSpPr>
            <a:xfrm>
              <a:off x="2401820" y="2849105"/>
              <a:ext cx="640659" cy="3729726"/>
              <a:chOff x="2401820" y="2849105"/>
              <a:chExt cx="640659" cy="3729726"/>
            </a:xfrm>
          </p:grpSpPr>
          <p:cxnSp>
            <p:nvCxnSpPr>
              <p:cNvPr id="266" name="Straight Connector 265"/>
              <p:cNvCxnSpPr/>
              <p:nvPr/>
            </p:nvCxnSpPr>
            <p:spPr bwMode="auto">
              <a:xfrm flipH="1">
                <a:off x="2676731" y="3657600"/>
                <a:ext cx="32043" cy="2921231"/>
              </a:xfrm>
              <a:prstGeom prst="line">
                <a:avLst/>
              </a:prstGeom>
              <a:ln>
                <a:prstDash val="dashDot"/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267" name="Picture 2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1820" y="2849105"/>
                <a:ext cx="640659" cy="723899"/>
              </a:xfrm>
              <a:prstGeom prst="rect">
                <a:avLst/>
              </a:prstGeom>
            </p:spPr>
          </p:pic>
        </p:grpSp>
        <p:grpSp>
          <p:nvGrpSpPr>
            <p:cNvPr id="263" name="Group 262"/>
            <p:cNvGrpSpPr/>
            <p:nvPr/>
          </p:nvGrpSpPr>
          <p:grpSpPr>
            <a:xfrm>
              <a:off x="1555466" y="2137557"/>
              <a:ext cx="2459243" cy="1668190"/>
              <a:chOff x="1555466" y="2137557"/>
              <a:chExt cx="2459243" cy="1668190"/>
            </a:xfrm>
          </p:grpSpPr>
          <p:sp>
            <p:nvSpPr>
              <p:cNvPr id="264" name="TextBox 263"/>
              <p:cNvSpPr txBox="1"/>
              <p:nvPr/>
            </p:nvSpPr>
            <p:spPr>
              <a:xfrm>
                <a:off x="1555466" y="2137557"/>
                <a:ext cx="2459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team 3 fixed the problem, everything ok</a:t>
                </a:r>
                <a:endParaRPr lang="de-CH" dirty="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2444258" y="3598876"/>
                <a:ext cx="548292" cy="2068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/>
                  <a:t>team 3</a:t>
                </a:r>
                <a:endParaRPr lang="de-CH" sz="1000" dirty="0"/>
              </a:p>
            </p:txBody>
          </p:sp>
        </p:grpSp>
      </p:grpSp>
      <p:grpSp>
        <p:nvGrpSpPr>
          <p:cNvPr id="268" name="Group 267"/>
          <p:cNvGrpSpPr/>
          <p:nvPr/>
        </p:nvGrpSpPr>
        <p:grpSpPr>
          <a:xfrm>
            <a:off x="4616774" y="3780000"/>
            <a:ext cx="134881" cy="1503701"/>
            <a:chOff x="5913462" y="1678095"/>
            <a:chExt cx="134881" cy="1503701"/>
          </a:xfrm>
        </p:grpSpPr>
        <p:sp>
          <p:nvSpPr>
            <p:cNvPr id="269" name="Rectangle 268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815088" y="3780000"/>
            <a:ext cx="134881" cy="1503701"/>
            <a:chOff x="5913462" y="1678095"/>
            <a:chExt cx="134881" cy="1503701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5004800" y="3780000"/>
            <a:ext cx="134881" cy="1503701"/>
            <a:chOff x="5913462" y="1678095"/>
            <a:chExt cx="134881" cy="1503701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915405" y="304885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915405" y="218511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5913496" y="201496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913462" y="1842199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5915405" y="2878908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5914695" y="271275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5913462" y="167809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5205727" y="3780000"/>
            <a:ext cx="140583" cy="1509753"/>
            <a:chOff x="5509381" y="1656257"/>
            <a:chExt cx="140583" cy="1509753"/>
          </a:xfrm>
        </p:grpSpPr>
        <p:sp>
          <p:nvSpPr>
            <p:cNvPr id="317" name="Rectangle 316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5408231" y="3780000"/>
            <a:ext cx="140583" cy="1509753"/>
            <a:chOff x="5509381" y="1656257"/>
            <a:chExt cx="140583" cy="1509753"/>
          </a:xfrm>
        </p:grpSpPr>
        <p:sp>
          <p:nvSpPr>
            <p:cNvPr id="326" name="Rectangle 325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595434" y="3780000"/>
            <a:ext cx="140583" cy="1509753"/>
            <a:chOff x="5509381" y="1656257"/>
            <a:chExt cx="140583" cy="1509753"/>
          </a:xfrm>
        </p:grpSpPr>
        <p:sp>
          <p:nvSpPr>
            <p:cNvPr id="335" name="Rectangle 334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5790889" y="3780000"/>
            <a:ext cx="140583" cy="1509753"/>
            <a:chOff x="5509381" y="1656257"/>
            <a:chExt cx="140583" cy="1509753"/>
          </a:xfrm>
        </p:grpSpPr>
        <p:sp>
          <p:nvSpPr>
            <p:cNvPr id="344" name="Rectangle 343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5979082" y="3780000"/>
            <a:ext cx="140583" cy="1509753"/>
            <a:chOff x="5509381" y="1656257"/>
            <a:chExt cx="140583" cy="1509753"/>
          </a:xfrm>
        </p:grpSpPr>
        <p:sp>
          <p:nvSpPr>
            <p:cNvPr id="353" name="Rectangle 352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166141" y="3780000"/>
            <a:ext cx="140583" cy="1509753"/>
            <a:chOff x="5509381" y="1656257"/>
            <a:chExt cx="140583" cy="1509753"/>
          </a:xfrm>
        </p:grpSpPr>
        <p:sp>
          <p:nvSpPr>
            <p:cNvPr id="362" name="Rectangle 361"/>
            <p:cNvSpPr/>
            <p:nvPr/>
          </p:nvSpPr>
          <p:spPr bwMode="auto">
            <a:xfrm>
              <a:off x="5510091" y="303307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5510091" y="2169331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5512034" y="1999175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5517026" y="1826413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5510091" y="1656257"/>
              <a:ext cx="132938" cy="1329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5510091" y="2863122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5509381" y="269696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5509381" y="2527016"/>
              <a:ext cx="132938" cy="1329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000">
                <a:solidFill>
                  <a:schemeClr val="lt1"/>
                </a:solidFill>
              </a:endParaRPr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38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1737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98775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CTF Scoring</a:t>
            </a:r>
            <a:endParaRPr lang="de-CH" sz="6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39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1721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Scoring Application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29107"/>
            <a:ext cx="8383414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4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4846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 Scoring</a:t>
            </a:r>
            <a:endParaRPr lang="de-C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0" y="2166059"/>
            <a:ext cx="1566846" cy="344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82" y="2402651"/>
            <a:ext cx="862973" cy="94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n 17"/>
          <p:cNvSpPr/>
          <p:nvPr/>
        </p:nvSpPr>
        <p:spPr bwMode="auto">
          <a:xfrm>
            <a:off x="5358460" y="3967689"/>
            <a:ext cx="930565" cy="997034"/>
          </a:xfrm>
          <a:prstGeom prst="can">
            <a:avLst/>
          </a:prstGeom>
          <a:blipFill>
            <a:blip r:embed="rId4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86400" tIns="43200" rIns="86400" bIns="43200" numCol="1" rtlCol="0" anchor="t" anchorCtr="0" compatLnSpc="1">
            <a:prstTxWarp prst="textNoShape">
              <a:avLst/>
            </a:prstTxWarp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954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848" y="5007629"/>
            <a:ext cx="1564412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8" b="1" dirty="0"/>
              <a:t>Scoring DB</a:t>
            </a:r>
            <a:endParaRPr lang="de-CH" sz="1108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243" y="4690034"/>
            <a:ext cx="1231768" cy="48265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cxnSp>
        <p:nvCxnSpPr>
          <p:cNvPr id="33" name="Straight Arrow Connector 32"/>
          <p:cNvCxnSpPr/>
          <p:nvPr/>
        </p:nvCxnSpPr>
        <p:spPr>
          <a:xfrm>
            <a:off x="1869325" y="2688335"/>
            <a:ext cx="1045169" cy="544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24035" y="3571864"/>
            <a:ext cx="900410" cy="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81" y="5241395"/>
            <a:ext cx="1259150" cy="3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>
            <a:off x="1855541" y="3571864"/>
            <a:ext cx="1044858" cy="113457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16988" y="4931360"/>
            <a:ext cx="914505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33441" y="4043161"/>
            <a:ext cx="1045540" cy="11982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5070829" y="2224784"/>
            <a:ext cx="1457155" cy="3763043"/>
            <a:chOff x="5580840" y="2511768"/>
            <a:chExt cx="1457155" cy="3763043"/>
          </a:xfrm>
        </p:grpSpPr>
        <p:sp>
          <p:nvSpPr>
            <p:cNvPr id="56" name="Rectangle 55"/>
            <p:cNvSpPr/>
            <p:nvPr/>
          </p:nvSpPr>
          <p:spPr>
            <a:xfrm>
              <a:off x="5585547" y="2511768"/>
              <a:ext cx="1452448" cy="376304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7000"/>
              </a:schemeClr>
            </a:solidFill>
            <a:ln w="5397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580840" y="6037862"/>
              <a:ext cx="1457155" cy="231503"/>
            </a:xfrm>
            <a:prstGeom prst="rect">
              <a:avLst/>
            </a:prstGeom>
            <a:ln>
              <a:headEnd type="none" w="sm" len="sm"/>
              <a:tailEnd type="arrow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86400" tIns="43200" rIns="86400" bIns="432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23" dirty="0" smtClean="0">
                  <a:latin typeface="Arial Rounded MT Bold" pitchFamily="34" charset="0"/>
                </a:rPr>
                <a:t>Scoring Bot Engine</a:t>
              </a:r>
              <a:endParaRPr lang="de-CH" sz="923" dirty="0">
                <a:latin typeface="Arial Rounded MT Bold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687979" y="2448579"/>
            <a:ext cx="1564412" cy="2172746"/>
            <a:chOff x="2696901" y="2211221"/>
            <a:chExt cx="1564412" cy="2172746"/>
          </a:xfrm>
        </p:grpSpPr>
        <p:grpSp>
          <p:nvGrpSpPr>
            <p:cNvPr id="61" name="Group 60"/>
            <p:cNvGrpSpPr/>
            <p:nvPr/>
          </p:nvGrpSpPr>
          <p:grpSpPr>
            <a:xfrm>
              <a:off x="2696901" y="2235527"/>
              <a:ext cx="1564412" cy="1963972"/>
              <a:chOff x="2732175" y="2231706"/>
              <a:chExt cx="1564412" cy="196397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32175" y="2231706"/>
                <a:ext cx="1564412" cy="262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8" b="1" dirty="0">
                    <a:solidFill>
                      <a:srgbClr val="DE8703"/>
                    </a:solidFill>
                  </a:rPr>
                  <a:t>Gold Nugget </a:t>
                </a:r>
                <a:r>
                  <a:rPr lang="en-US" sz="1108" b="1" dirty="0" smtClean="0">
                    <a:solidFill>
                      <a:srgbClr val="DE8703"/>
                    </a:solidFill>
                  </a:rPr>
                  <a:t>App</a:t>
                </a:r>
                <a:endParaRPr lang="de-CH" sz="1108" b="1" dirty="0">
                  <a:solidFill>
                    <a:srgbClr val="DE8703"/>
                  </a:solidFill>
                </a:endParaRPr>
              </a:p>
            </p:txBody>
          </p:sp>
          <p:sp>
            <p:nvSpPr>
              <p:cNvPr id="6" name="Can 5"/>
              <p:cNvSpPr/>
              <p:nvPr/>
            </p:nvSpPr>
            <p:spPr bwMode="auto">
              <a:xfrm>
                <a:off x="3112770" y="2540592"/>
                <a:ext cx="722357" cy="730368"/>
              </a:xfrm>
              <a:prstGeom prst="can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6400" tIns="43200" rIns="86400" bIns="4320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CH" sz="2954">
                  <a:solidFill>
                    <a:schemeClr val="tx1"/>
                  </a:solidFill>
                  <a:latin typeface="Arial Rounded MT Bold" pitchFamily="34" charset="0"/>
                </a:endParaRPr>
              </a:p>
            </p:txBody>
          </p: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213823" y="3281105"/>
                <a:ext cx="1579189" cy="249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Rectangle 64"/>
            <p:cNvSpPr/>
            <p:nvPr/>
          </p:nvSpPr>
          <p:spPr>
            <a:xfrm>
              <a:off x="2928444" y="2211221"/>
              <a:ext cx="1199486" cy="2172746"/>
            </a:xfrm>
            <a:prstGeom prst="rect">
              <a:avLst/>
            </a:prstGeom>
            <a:noFill/>
            <a:ln w="19050">
              <a:solidFill>
                <a:srgbClr val="FFC000">
                  <a:alpha val="98000"/>
                </a:srgb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71" y="3357612"/>
            <a:ext cx="1886029" cy="11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ight Arrow 69"/>
          <p:cNvSpPr/>
          <p:nvPr/>
        </p:nvSpPr>
        <p:spPr>
          <a:xfrm rot="5400000">
            <a:off x="5583592" y="3458078"/>
            <a:ext cx="444132" cy="334409"/>
          </a:xfrm>
          <a:prstGeom prst="rightArrow">
            <a:avLst/>
          </a:prstGeom>
          <a:noFill/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928248" y="3151090"/>
            <a:ext cx="979199" cy="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131083" y="3199523"/>
            <a:ext cx="900410" cy="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31083" y="2729020"/>
            <a:ext cx="900410" cy="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Arrow Connector 78"/>
          <p:cNvCxnSpPr>
            <a:endCxn id="65" idx="1"/>
          </p:cNvCxnSpPr>
          <p:nvPr/>
        </p:nvCxnSpPr>
        <p:spPr>
          <a:xfrm flipV="1">
            <a:off x="1867361" y="3534952"/>
            <a:ext cx="1052161" cy="931254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875536" y="3849388"/>
            <a:ext cx="1067627" cy="1047365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705475" y="2487720"/>
            <a:ext cx="11678" cy="310329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1816744" y="2649005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0" name="Oval 89"/>
          <p:cNvSpPr/>
          <p:nvPr/>
        </p:nvSpPr>
        <p:spPr>
          <a:xfrm>
            <a:off x="1816744" y="3106947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1" name="Oval 90"/>
          <p:cNvSpPr/>
          <p:nvPr/>
        </p:nvSpPr>
        <p:spPr>
          <a:xfrm>
            <a:off x="1799314" y="3541378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2" name="Oval 91"/>
          <p:cNvSpPr/>
          <p:nvPr/>
        </p:nvSpPr>
        <p:spPr>
          <a:xfrm>
            <a:off x="1795951" y="3999320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3" name="Oval 92"/>
          <p:cNvSpPr/>
          <p:nvPr/>
        </p:nvSpPr>
        <p:spPr>
          <a:xfrm>
            <a:off x="1803334" y="4436858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4" name="Oval 93"/>
          <p:cNvSpPr/>
          <p:nvPr/>
        </p:nvSpPr>
        <p:spPr>
          <a:xfrm>
            <a:off x="1794597" y="4879077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5" name="Oval 94"/>
          <p:cNvSpPr/>
          <p:nvPr/>
        </p:nvSpPr>
        <p:spPr>
          <a:xfrm>
            <a:off x="1803333" y="5324403"/>
            <a:ext cx="95101" cy="80015"/>
          </a:xfrm>
          <a:prstGeom prst="ellipse">
            <a:avLst/>
          </a:prstGeom>
          <a:solidFill>
            <a:schemeClr val="tx1"/>
          </a:solidFill>
          <a:ln w="539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1845115" y="4246718"/>
            <a:ext cx="1074407" cy="1121877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4116988" y="3886917"/>
            <a:ext cx="900410" cy="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124035" y="4343400"/>
            <a:ext cx="900410" cy="0"/>
          </a:xfrm>
          <a:prstGeom prst="straightConnector1">
            <a:avLst/>
          </a:prstGeom>
          <a:noFill/>
          <a:ln w="38100">
            <a:solidFill>
              <a:srgbClr val="FFC000">
                <a:alpha val="98000"/>
              </a:srgb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138131" y="5425485"/>
            <a:ext cx="914505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>
            <a:off x="6628274" y="3747482"/>
            <a:ext cx="444132" cy="334409"/>
          </a:xfrm>
          <a:prstGeom prst="rightArrow">
            <a:avLst/>
          </a:prstGeom>
          <a:noFill/>
          <a:ln w="53975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TextBox 42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40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0378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ECSC Award Ceremony 2015</a:t>
            </a:r>
            <a:endParaRPr lang="de-C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310442" cy="4800600"/>
          </a:xfrm>
        </p:spPr>
      </p:pic>
      <p:sp>
        <p:nvSpPr>
          <p:cNvPr id="5" name="TextBox 4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41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855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Thank You!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ivan.buetler@owasp.org</a:t>
            </a:r>
            <a:r>
              <a:rPr lang="en-US" dirty="0" smtClean="0"/>
              <a:t>   </a:t>
            </a:r>
          </a:p>
          <a:p>
            <a:r>
              <a:rPr lang="de-CH" dirty="0">
                <a:hlinkClick r:id="rId3"/>
              </a:rPr>
              <a:t>https://</a:t>
            </a:r>
            <a:r>
              <a:rPr lang="de-CH" dirty="0" smtClean="0">
                <a:hlinkClick r:id="rId3"/>
              </a:rPr>
              <a:t>www.owasp.org/index.php/OWASP_University_Challenge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42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6719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CTF Glue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CTF players must find/hack/disclose a string, known as </a:t>
            </a:r>
            <a:r>
              <a:rPr lang="en-US" dirty="0" smtClean="0">
                <a:solidFill>
                  <a:srgbClr val="FF0000"/>
                </a:solidFill>
              </a:rPr>
              <a:t>gold nugget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    from the ‘vulnerable’ services of the other teams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purpose of the gold nugget is to </a:t>
            </a:r>
            <a:r>
              <a:rPr lang="en-US" dirty="0">
                <a:solidFill>
                  <a:srgbClr val="FF0000"/>
                </a:solidFill>
              </a:rPr>
              <a:t>claim </a:t>
            </a:r>
            <a:r>
              <a:rPr lang="en-US" dirty="0" smtClean="0">
                <a:solidFill>
                  <a:srgbClr val="FF0000"/>
                </a:solidFill>
              </a:rPr>
              <a:t>points </a:t>
            </a:r>
            <a:r>
              <a:rPr lang="en-US" dirty="0" smtClean="0"/>
              <a:t>for a successful attack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020" y="1600200"/>
            <a:ext cx="5273580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43200"/>
            <a:ext cx="391283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63" y="36990"/>
            <a:ext cx="826437" cy="804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5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8248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6199"/>
            <a:ext cx="4724400" cy="1141729"/>
          </a:xfrm>
        </p:spPr>
        <p:txBody>
          <a:bodyPr/>
          <a:lstStyle/>
          <a:p>
            <a:r>
              <a:rPr lang="en-US" dirty="0" smtClean="0"/>
              <a:t>The CTF Glue</a:t>
            </a:r>
            <a:br>
              <a:rPr lang="en-US" dirty="0" smtClean="0"/>
            </a:br>
            <a:r>
              <a:rPr lang="en-US" dirty="0" smtClean="0"/>
              <a:t>Gold Nuggets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Gold Nuggets are </a:t>
            </a:r>
            <a:r>
              <a:rPr lang="en-US" dirty="0" smtClean="0">
                <a:solidFill>
                  <a:srgbClr val="FF0000"/>
                </a:solidFill>
              </a:rPr>
              <a:t>digitally signed strings</a:t>
            </a:r>
            <a:r>
              <a:rPr lang="en-US" dirty="0" smtClean="0"/>
              <a:t>. The gold nugget app is issuing them. The gold nugget app knows, who owns which gold nugget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22139" y="1600200"/>
            <a:ext cx="5269461" cy="445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53" y="89050"/>
            <a:ext cx="1159347" cy="1128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6" y="2209800"/>
            <a:ext cx="391283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6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9871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ESX = DEV SYSTEM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CTF team gets a </a:t>
            </a:r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server (</a:t>
            </a:r>
            <a:r>
              <a:rPr lang="en-US" dirty="0" err="1" smtClean="0"/>
              <a:t>ESXi</a:t>
            </a:r>
            <a:r>
              <a:rPr lang="en-US" dirty="0" smtClean="0"/>
              <a:t>) and the proper vSphere credentials</a:t>
            </a:r>
          </a:p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19" y="2819400"/>
            <a:ext cx="4439450" cy="29055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3201"/>
            <a:ext cx="3733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 err="1" smtClean="0"/>
              <a:t>ESXi</a:t>
            </a:r>
            <a:r>
              <a:rPr lang="en-US" dirty="0" smtClean="0"/>
              <a:t> is pre-configured with several pre-installed VM’s</a:t>
            </a:r>
          </a:p>
          <a:p>
            <a:r>
              <a:rPr lang="en-US" dirty="0" smtClean="0"/>
              <a:t>The team </a:t>
            </a:r>
            <a:r>
              <a:rPr lang="en-US" dirty="0" err="1" smtClean="0"/>
              <a:t>ESXi</a:t>
            </a:r>
            <a:r>
              <a:rPr lang="en-US" dirty="0" smtClean="0"/>
              <a:t> is named as “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DEV</a:t>
            </a:r>
            <a:r>
              <a:rPr lang="en-US" dirty="0" smtClean="0"/>
              <a:t>” system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67600" y="2133600"/>
            <a:ext cx="0" cy="304800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7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115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/>
          <p:cNvSpPr/>
          <p:nvPr/>
        </p:nvSpPr>
        <p:spPr>
          <a:xfrm>
            <a:off x="7005478" y="684028"/>
            <a:ext cx="1300322" cy="114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 Architecture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1452113" y="254815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7" name="Rectangle 6"/>
          <p:cNvSpPr/>
          <p:nvPr/>
        </p:nvSpPr>
        <p:spPr>
          <a:xfrm>
            <a:off x="1666726" y="25527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" name="Rectangle 8"/>
          <p:cNvSpPr/>
          <p:nvPr/>
        </p:nvSpPr>
        <p:spPr>
          <a:xfrm>
            <a:off x="1452113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" name="Rectangle 9"/>
          <p:cNvSpPr/>
          <p:nvPr/>
        </p:nvSpPr>
        <p:spPr>
          <a:xfrm>
            <a:off x="1672087" y="27813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4" name="Rectangle 13"/>
          <p:cNvSpPr/>
          <p:nvPr/>
        </p:nvSpPr>
        <p:spPr>
          <a:xfrm>
            <a:off x="1438126" y="30099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Proxy</a:t>
            </a:r>
            <a:endParaRPr lang="de-CH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" y="23346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38126" y="3238500"/>
            <a:ext cx="38636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DNS</a:t>
            </a:r>
            <a:endParaRPr lang="de-CH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" y="1790700"/>
            <a:ext cx="486121" cy="3149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66" y="1790699"/>
            <a:ext cx="486121" cy="314903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026" idx="0"/>
            <a:endCxn id="17" idx="2"/>
          </p:cNvCxnSpPr>
          <p:nvPr/>
        </p:nvCxnSpPr>
        <p:spPr>
          <a:xfrm flipH="1" flipV="1">
            <a:off x="926686" y="21056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026" idx="0"/>
          </p:cNvCxnSpPr>
          <p:nvPr/>
        </p:nvCxnSpPr>
        <p:spPr>
          <a:xfrm flipH="1">
            <a:off x="1053933" y="21056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26" idx="2"/>
            <a:endCxn id="4" idx="0"/>
          </p:cNvCxnSpPr>
          <p:nvPr/>
        </p:nvCxnSpPr>
        <p:spPr>
          <a:xfrm>
            <a:off x="1053933" y="24755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087" y="36957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26593" y="2624352"/>
            <a:ext cx="654681" cy="1071348"/>
            <a:chOff x="726593" y="2624352"/>
            <a:chExt cx="654681" cy="1071348"/>
          </a:xfrm>
        </p:grpSpPr>
        <p:pic>
          <p:nvPicPr>
            <p:cNvPr id="4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593" y="26243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>
              <a:stCxn id="4" idx="2"/>
            </p:cNvCxnSpPr>
            <p:nvPr/>
          </p:nvCxnSpPr>
          <p:spPr>
            <a:xfrm>
              <a:off x="1053934" y="32790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056626" y="254815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1239" y="25526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6626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6600" y="2781299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2639" y="30098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70" y="2334654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042639" y="3238499"/>
            <a:ext cx="386361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8" y="1790699"/>
            <a:ext cx="486121" cy="3149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79" y="1790698"/>
            <a:ext cx="486121" cy="314903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47" idx="0"/>
            <a:endCxn id="49" idx="2"/>
          </p:cNvCxnSpPr>
          <p:nvPr/>
        </p:nvCxnSpPr>
        <p:spPr>
          <a:xfrm flipH="1" flipV="1">
            <a:off x="2531199" y="2105602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47" idx="0"/>
          </p:cNvCxnSpPr>
          <p:nvPr/>
        </p:nvCxnSpPr>
        <p:spPr>
          <a:xfrm flipH="1">
            <a:off x="2658446" y="2105601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2"/>
            <a:endCxn id="41" idx="0"/>
          </p:cNvCxnSpPr>
          <p:nvPr/>
        </p:nvCxnSpPr>
        <p:spPr>
          <a:xfrm>
            <a:off x="2658446" y="2475545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331106" y="2624351"/>
            <a:ext cx="654681" cy="1071348"/>
            <a:chOff x="2331106" y="2624351"/>
            <a:chExt cx="654681" cy="1071348"/>
          </a:xfrm>
        </p:grpSpPr>
        <p:pic>
          <p:nvPicPr>
            <p:cNvPr id="41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106" y="2624351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Connector 53"/>
            <p:cNvCxnSpPr>
              <a:stCxn id="41" idx="2"/>
            </p:cNvCxnSpPr>
            <p:nvPr/>
          </p:nvCxnSpPr>
          <p:spPr>
            <a:xfrm>
              <a:off x="2658447" y="3279032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4656826" y="2586252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57" name="Rectangle 56"/>
          <p:cNvSpPr/>
          <p:nvPr/>
        </p:nvSpPr>
        <p:spPr>
          <a:xfrm>
            <a:off x="4871439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58" name="Rectangle 57"/>
          <p:cNvSpPr/>
          <p:nvPr/>
        </p:nvSpPr>
        <p:spPr>
          <a:xfrm>
            <a:off x="4656826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59" name="Rectangle 58"/>
          <p:cNvSpPr/>
          <p:nvPr/>
        </p:nvSpPr>
        <p:spPr>
          <a:xfrm>
            <a:off x="4876800" y="2819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60" name="Rectangle 59"/>
          <p:cNvSpPr/>
          <p:nvPr/>
        </p:nvSpPr>
        <p:spPr>
          <a:xfrm>
            <a:off x="4642839" y="30480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Proxy</a:t>
            </a:r>
            <a:endParaRPr lang="de-CH" sz="7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4642839" y="3276600"/>
            <a:ext cx="386361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DNS</a:t>
            </a:r>
            <a:endParaRPr lang="de-CH" sz="7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8" y="1828800"/>
            <a:ext cx="486121" cy="3149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9" y="1828799"/>
            <a:ext cx="486121" cy="314903"/>
          </a:xfrm>
          <a:prstGeom prst="rect">
            <a:avLst/>
          </a:prstGeom>
        </p:spPr>
      </p:pic>
      <p:cxnSp>
        <p:nvCxnSpPr>
          <p:cNvPr id="65" name="Straight Connector 64"/>
          <p:cNvCxnSpPr>
            <a:stCxn id="61" idx="0"/>
            <a:endCxn id="63" idx="2"/>
          </p:cNvCxnSpPr>
          <p:nvPr/>
        </p:nvCxnSpPr>
        <p:spPr>
          <a:xfrm flipH="1" flipV="1">
            <a:off x="4131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2"/>
            <a:endCxn id="61" idx="0"/>
          </p:cNvCxnSpPr>
          <p:nvPr/>
        </p:nvCxnSpPr>
        <p:spPr>
          <a:xfrm flipH="1">
            <a:off x="4258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1" idx="2"/>
            <a:endCxn id="55" idx="0"/>
          </p:cNvCxnSpPr>
          <p:nvPr/>
        </p:nvCxnSpPr>
        <p:spPr>
          <a:xfrm>
            <a:off x="4258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931306" y="2662452"/>
            <a:ext cx="654681" cy="1071348"/>
            <a:chOff x="3931306" y="2662452"/>
            <a:chExt cx="654681" cy="1071348"/>
          </a:xfrm>
        </p:grpSpPr>
        <p:pic>
          <p:nvPicPr>
            <p:cNvPr id="55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306" y="26624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Straight Connector 67"/>
            <p:cNvCxnSpPr>
              <a:stCxn id="55" idx="2"/>
            </p:cNvCxnSpPr>
            <p:nvPr/>
          </p:nvCxnSpPr>
          <p:spPr>
            <a:xfrm>
              <a:off x="4258647" y="33171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6180826" y="2586252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95439" y="25908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80826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819400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166839" y="30480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Proxy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70" y="2372755"/>
            <a:ext cx="349551" cy="1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166839" y="3276600"/>
            <a:ext cx="386361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3">
                    <a:lumMod val="50000"/>
                  </a:schemeClr>
                </a:solidFill>
              </a:rPr>
              <a:t>DNS</a:t>
            </a:r>
            <a:endParaRPr lang="de-CH" sz="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38" y="1828800"/>
            <a:ext cx="486121" cy="3149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79" y="1828799"/>
            <a:ext cx="486121" cy="314903"/>
          </a:xfrm>
          <a:prstGeom prst="rect">
            <a:avLst/>
          </a:prstGeom>
        </p:spPr>
      </p:pic>
      <p:cxnSp>
        <p:nvCxnSpPr>
          <p:cNvPr id="79" name="Straight Connector 78"/>
          <p:cNvCxnSpPr>
            <a:stCxn id="75" idx="0"/>
            <a:endCxn id="77" idx="2"/>
          </p:cNvCxnSpPr>
          <p:nvPr/>
        </p:nvCxnSpPr>
        <p:spPr>
          <a:xfrm flipH="1" flipV="1">
            <a:off x="5655399" y="2143703"/>
            <a:ext cx="127247" cy="22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8" idx="2"/>
            <a:endCxn id="75" idx="0"/>
          </p:cNvCxnSpPr>
          <p:nvPr/>
        </p:nvCxnSpPr>
        <p:spPr>
          <a:xfrm flipH="1">
            <a:off x="5782646" y="2143702"/>
            <a:ext cx="451294" cy="22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5" idx="2"/>
            <a:endCxn id="69" idx="0"/>
          </p:cNvCxnSpPr>
          <p:nvPr/>
        </p:nvCxnSpPr>
        <p:spPr>
          <a:xfrm>
            <a:off x="5782646" y="2513646"/>
            <a:ext cx="1" cy="14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455306" y="2662452"/>
            <a:ext cx="654681" cy="1071348"/>
            <a:chOff x="5455306" y="2662452"/>
            <a:chExt cx="654681" cy="1071348"/>
          </a:xfrm>
        </p:grpSpPr>
        <p:pic>
          <p:nvPicPr>
            <p:cNvPr id="69" name="Picture 5" descr="http://lh4.ggpht.com/_lrGAZKHmne0/S8jhYnB5OII/AAAAAAAACLI/Lycctxi6ZMw/esxi-server-150%5B2%5D.png?imgmax=8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306" y="2662452"/>
              <a:ext cx="654681" cy="6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2" name="Straight Connector 81"/>
            <p:cNvCxnSpPr>
              <a:stCxn id="69" idx="2"/>
            </p:cNvCxnSpPr>
            <p:nvPr/>
          </p:nvCxnSpPr>
          <p:spPr>
            <a:xfrm>
              <a:off x="5782647" y="3317133"/>
              <a:ext cx="0" cy="416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977734" y="3396097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Team 1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46106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Team 2</a:t>
            </a:r>
            <a:endParaRPr lang="de-CH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91000" y="3419018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Team 3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15000" y="342900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Team 4</a:t>
            </a:r>
            <a:endParaRPr lang="de-C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6388" y="493317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89" name="Rectangle 88"/>
          <p:cNvSpPr/>
          <p:nvPr/>
        </p:nvSpPr>
        <p:spPr>
          <a:xfrm>
            <a:off x="732549" y="4856976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6058" y="513719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de-CH" sz="1000" dirty="0"/>
          </a:p>
        </p:txBody>
      </p:sp>
      <p:sp>
        <p:nvSpPr>
          <p:cNvPr id="91" name="Rectangle 90"/>
          <p:cNvSpPr/>
          <p:nvPr/>
        </p:nvSpPr>
        <p:spPr>
          <a:xfrm>
            <a:off x="568554" y="528959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1756" y="5861993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de-CH" sz="1000" dirty="0"/>
          </a:p>
        </p:txBody>
      </p:sp>
      <p:sp>
        <p:nvSpPr>
          <p:cNvPr id="93" name="Rectangle 92"/>
          <p:cNvSpPr/>
          <p:nvPr/>
        </p:nvSpPr>
        <p:spPr>
          <a:xfrm>
            <a:off x="920356" y="593819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067312" y="5947931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60659" y="4849053"/>
            <a:ext cx="1524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32549" y="609514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  <a:endParaRPr lang="de-CH" sz="1000" dirty="0"/>
          </a:p>
        </p:txBody>
      </p:sp>
      <p:sp>
        <p:nvSpPr>
          <p:cNvPr id="98" name="Rectangle 97"/>
          <p:cNvSpPr/>
          <p:nvPr/>
        </p:nvSpPr>
        <p:spPr>
          <a:xfrm>
            <a:off x="1976652" y="6157481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99" name="Rectangle 98"/>
          <p:cNvSpPr/>
          <p:nvPr/>
        </p:nvSpPr>
        <p:spPr>
          <a:xfrm>
            <a:off x="2332240" y="5112896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sp>
        <p:nvSpPr>
          <p:cNvPr id="101" name="Rectangle 100"/>
          <p:cNvSpPr/>
          <p:nvPr/>
        </p:nvSpPr>
        <p:spPr>
          <a:xfrm>
            <a:off x="996556" y="6166793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93392" y="6157481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36859" y="5191829"/>
            <a:ext cx="1524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de-CH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841666" y="594316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  <a:endParaRPr lang="de-CH" sz="1000" dirty="0"/>
          </a:p>
        </p:txBody>
      </p:sp>
      <p:sp>
        <p:nvSpPr>
          <p:cNvPr id="105" name="Rectangle 104"/>
          <p:cNvSpPr/>
          <p:nvPr/>
        </p:nvSpPr>
        <p:spPr>
          <a:xfrm>
            <a:off x="2255070" y="478631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  <a:endParaRPr lang="de-CH" sz="1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14" y="3201138"/>
            <a:ext cx="688359" cy="457759"/>
          </a:xfrm>
          <a:prstGeom prst="rect">
            <a:avLst/>
          </a:prstGeom>
        </p:spPr>
      </p:pic>
      <p:cxnSp>
        <p:nvCxnSpPr>
          <p:cNvPr id="39" name="Straight Connector 38"/>
          <p:cNvCxnSpPr>
            <a:stCxn id="33" idx="2"/>
          </p:cNvCxnSpPr>
          <p:nvPr/>
        </p:nvCxnSpPr>
        <p:spPr>
          <a:xfrm>
            <a:off x="7740894" y="3658897"/>
            <a:ext cx="0" cy="113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7080813" y="2179712"/>
            <a:ext cx="1453587" cy="792088"/>
            <a:chOff x="4088904" y="4702899"/>
            <a:chExt cx="1600200" cy="1030357"/>
          </a:xfrm>
        </p:grpSpPr>
        <p:sp>
          <p:nvSpPr>
            <p:cNvPr id="111" name="Cloud 11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441775" y="4849379"/>
              <a:ext cx="1247329" cy="68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Internet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Uplink</a:t>
              </a:r>
              <a:endParaRPr lang="de-CH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83" name="Straight Connector 82"/>
          <p:cNvCxnSpPr>
            <a:stCxn id="33" idx="0"/>
            <a:endCxn id="111" idx="1"/>
          </p:cNvCxnSpPr>
          <p:nvPr/>
        </p:nvCxnSpPr>
        <p:spPr>
          <a:xfrm flipH="1" flipV="1">
            <a:off x="7724584" y="2970957"/>
            <a:ext cx="16310" cy="23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09" y="4495328"/>
            <a:ext cx="414770" cy="4572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527817" y="4933478"/>
            <a:ext cx="1463353" cy="1030357"/>
            <a:chOff x="4088904" y="4702899"/>
            <a:chExt cx="1463353" cy="1030357"/>
          </a:xfrm>
        </p:grpSpPr>
        <p:sp>
          <p:nvSpPr>
            <p:cNvPr id="121" name="Cloud 120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Public CTF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ESXi</a:t>
              </a:r>
              <a:endPara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8" name="Straight Connector 107"/>
          <p:cNvCxnSpPr>
            <a:stCxn id="119" idx="0"/>
          </p:cNvCxnSpPr>
          <p:nvPr/>
        </p:nvCxnSpPr>
        <p:spPr>
          <a:xfrm flipV="1">
            <a:off x="4259494" y="3695700"/>
            <a:ext cx="0" cy="799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478" y="4477391"/>
            <a:ext cx="871834" cy="341617"/>
          </a:xfrm>
          <a:prstGeom prst="rect">
            <a:avLst/>
          </a:prstGeom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7" y="5177495"/>
            <a:ext cx="483487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Rectangle 131"/>
          <p:cNvSpPr/>
          <p:nvPr/>
        </p:nvSpPr>
        <p:spPr>
          <a:xfrm>
            <a:off x="8164975" y="3943114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Proxy</a:t>
            </a:r>
            <a:endParaRPr lang="de-CH" sz="1000" dirty="0"/>
          </a:p>
        </p:txBody>
      </p:sp>
      <p:sp>
        <p:nvSpPr>
          <p:cNvPr id="134" name="Rectangle 133"/>
          <p:cNvSpPr/>
          <p:nvPr/>
        </p:nvSpPr>
        <p:spPr>
          <a:xfrm>
            <a:off x="4991169" y="5396179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CTF DNS</a:t>
            </a:r>
            <a:endParaRPr lang="de-CH" sz="1000" dirty="0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42" y="4466910"/>
            <a:ext cx="414770" cy="457200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5904950" y="4905060"/>
            <a:ext cx="1463353" cy="1030357"/>
            <a:chOff x="4088904" y="4702899"/>
            <a:chExt cx="1463353" cy="1030357"/>
          </a:xfrm>
        </p:grpSpPr>
        <p:sp>
          <p:nvSpPr>
            <p:cNvPr id="147" name="Cloud 146"/>
            <p:cNvSpPr/>
            <p:nvPr/>
          </p:nvSpPr>
          <p:spPr bwMode="auto">
            <a:xfrm>
              <a:off x="4088904" y="4702899"/>
              <a:ext cx="1417407" cy="1030357"/>
            </a:xfrm>
            <a:prstGeom prst="cloud">
              <a:avLst/>
            </a:prstGeom>
            <a:noFill/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304928" y="4941168"/>
              <a:ext cx="124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Private CTF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Services</a:t>
              </a:r>
            </a:p>
          </p:txBody>
        </p:sp>
      </p:grpSp>
      <p:pic>
        <p:nvPicPr>
          <p:cNvPr id="150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5" y="5103176"/>
            <a:ext cx="476696" cy="5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5" y="6019369"/>
            <a:ext cx="1659065" cy="6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369"/>
            <a:ext cx="1283276" cy="6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TextBox 156"/>
          <p:cNvSpPr txBox="1"/>
          <p:nvPr/>
        </p:nvSpPr>
        <p:spPr>
          <a:xfrm>
            <a:off x="2724820" y="4114800"/>
            <a:ext cx="169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Gold Nugget</a:t>
            </a:r>
          </a:p>
          <a:p>
            <a:pPr algn="ctr"/>
            <a:r>
              <a:rPr lang="en-US" sz="1200" b="1" dirty="0" smtClean="0">
                <a:solidFill>
                  <a:srgbClr val="DE8703"/>
                </a:solidFill>
              </a:rPr>
              <a:t>Web App</a:t>
            </a:r>
            <a:endParaRPr lang="de-CH" sz="1200" b="1" dirty="0">
              <a:solidFill>
                <a:srgbClr val="DE8703"/>
              </a:solidFill>
            </a:endParaRPr>
          </a:p>
        </p:txBody>
      </p:sp>
      <p:sp>
        <p:nvSpPr>
          <p:cNvPr id="158" name="Can 157"/>
          <p:cNvSpPr/>
          <p:nvPr/>
        </p:nvSpPr>
        <p:spPr bwMode="auto">
          <a:xfrm>
            <a:off x="3381785" y="4574374"/>
            <a:ext cx="361652" cy="395616"/>
          </a:xfrm>
          <a:prstGeom prst="can">
            <a:avLst/>
          </a:prstGeom>
          <a:blipFill>
            <a:blip r:embed="rId12"/>
            <a:stretch>
              <a:fillRect/>
            </a:stretch>
          </a:blip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493622" y="4108041"/>
            <a:ext cx="1071156" cy="1035288"/>
            <a:chOff x="4584550" y="4087251"/>
            <a:chExt cx="1071156" cy="1035288"/>
          </a:xfrm>
        </p:grpSpPr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71" y="4515477"/>
              <a:ext cx="1027635" cy="6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TextBox 159"/>
            <p:cNvSpPr txBox="1"/>
            <p:nvPr/>
          </p:nvSpPr>
          <p:spPr>
            <a:xfrm>
              <a:off x="4584550" y="4087251"/>
              <a:ext cx="1054250" cy="50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Score Board</a:t>
              </a:r>
            </a:p>
            <a:p>
              <a:pPr algn="ctr"/>
              <a:r>
                <a:rPr lang="en-US" sz="1200" b="1" dirty="0" smtClean="0">
                  <a:solidFill>
                    <a:srgbClr val="DE8703"/>
                  </a:solidFill>
                </a:rPr>
                <a:t>Web App</a:t>
              </a:r>
              <a:endParaRPr lang="de-CH" sz="1200" b="1" dirty="0">
                <a:solidFill>
                  <a:srgbClr val="DE8703"/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054" y="914400"/>
            <a:ext cx="1129851" cy="82095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5257800" y="1034803"/>
            <a:ext cx="17526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456670" y="634238"/>
            <a:ext cx="801130" cy="801130"/>
            <a:chOff x="4456670" y="634238"/>
            <a:chExt cx="801130" cy="801130"/>
          </a:xfrm>
        </p:grpSpPr>
        <p:sp>
          <p:nvSpPr>
            <p:cNvPr id="124" name="Oval 123"/>
            <p:cNvSpPr/>
            <p:nvPr/>
          </p:nvSpPr>
          <p:spPr>
            <a:xfrm>
              <a:off x="4456670" y="634238"/>
              <a:ext cx="801130" cy="8011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65" y="684029"/>
              <a:ext cx="701548" cy="701548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033" name="Straight Connector 1032"/>
          <p:cNvCxnSpPr>
            <a:stCxn id="111" idx="3"/>
            <a:endCxn id="1025" idx="2"/>
          </p:cNvCxnSpPr>
          <p:nvPr/>
        </p:nvCxnSpPr>
        <p:spPr>
          <a:xfrm flipH="1" flipV="1">
            <a:off x="7655639" y="1828799"/>
            <a:ext cx="68945" cy="396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 bwMode="auto">
          <a:xfrm>
            <a:off x="7077983" y="707087"/>
            <a:ext cx="1075417" cy="207313"/>
          </a:xfrm>
          <a:prstGeom prst="rect">
            <a:avLst/>
          </a:prstGeom>
          <a:ln>
            <a:noFill/>
            <a:headEnd type="none" w="sm" len="sm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Arial Rounded MT Bold" pitchFamily="34" charset="0"/>
              </a:rPr>
              <a:t>Hacking-Lab </a:t>
            </a:r>
            <a:endParaRPr kumimoji="0" lang="de-CH" sz="900" b="0" i="0" u="none" strike="noStrike" cap="none" normalizeH="0" baseline="0" dirty="0" smtClean="0">
              <a:ln>
                <a:noFill/>
              </a:ln>
              <a:effectLst/>
              <a:latin typeface="Arial Rounded MT Bold" pitchFamily="34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4267200" y="400224"/>
            <a:ext cx="1146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Mobile CTF App</a:t>
            </a:r>
            <a:endParaRPr lang="de-CH" sz="1100" dirty="0">
              <a:solidFill>
                <a:schemeClr val="bg1"/>
              </a:solidFill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4894" y="6016409"/>
            <a:ext cx="543812" cy="630671"/>
          </a:xfrm>
          <a:prstGeom prst="rect">
            <a:avLst/>
          </a:prstGeom>
        </p:spPr>
      </p:pic>
      <p:cxnSp>
        <p:nvCxnSpPr>
          <p:cNvPr id="1039" name="Straight Connector 1038"/>
          <p:cNvCxnSpPr/>
          <p:nvPr/>
        </p:nvCxnSpPr>
        <p:spPr>
          <a:xfrm>
            <a:off x="7967876" y="3771900"/>
            <a:ext cx="0" cy="24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/>
          <p:cNvCxnSpPr>
            <a:stCxn id="132" idx="1"/>
          </p:cNvCxnSpPr>
          <p:nvPr/>
        </p:nvCxnSpPr>
        <p:spPr>
          <a:xfrm flipH="1">
            <a:off x="7967876" y="4019314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/>
          <p:cNvCxnSpPr>
            <a:stCxn id="134" idx="1"/>
          </p:cNvCxnSpPr>
          <p:nvPr/>
        </p:nvCxnSpPr>
        <p:spPr>
          <a:xfrm flipH="1">
            <a:off x="4794070" y="5472379"/>
            <a:ext cx="197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/>
          <p:cNvCxnSpPr>
            <a:endCxn id="145" idx="0"/>
          </p:cNvCxnSpPr>
          <p:nvPr/>
        </p:nvCxnSpPr>
        <p:spPr>
          <a:xfrm flipH="1">
            <a:off x="6636627" y="3765429"/>
            <a:ext cx="21140" cy="70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4991170" y="5197685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Mail Server</a:t>
            </a:r>
            <a:endParaRPr lang="de-CH" sz="1000" dirty="0"/>
          </a:p>
        </p:txBody>
      </p:sp>
      <p:sp>
        <p:nvSpPr>
          <p:cNvPr id="191" name="Rectangle 190"/>
          <p:cNvSpPr/>
          <p:nvPr/>
        </p:nvSpPr>
        <p:spPr>
          <a:xfrm>
            <a:off x="4991168" y="560304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NTP Server</a:t>
            </a:r>
            <a:endParaRPr lang="de-CH" sz="1000" dirty="0"/>
          </a:p>
        </p:txBody>
      </p:sp>
      <p:sp>
        <p:nvSpPr>
          <p:cNvPr id="192" name="Rectangle 191"/>
          <p:cNvSpPr/>
          <p:nvPr/>
        </p:nvSpPr>
        <p:spPr>
          <a:xfrm>
            <a:off x="1255143" y="2290800"/>
            <a:ext cx="586523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DHCP Server</a:t>
            </a:r>
            <a:endParaRPr lang="de-CH" sz="600" dirty="0"/>
          </a:p>
        </p:txBody>
      </p:sp>
      <p:sp>
        <p:nvSpPr>
          <p:cNvPr id="193" name="Rectangle 192"/>
          <p:cNvSpPr/>
          <p:nvPr/>
        </p:nvSpPr>
        <p:spPr>
          <a:xfrm>
            <a:off x="2842477" y="2296555"/>
            <a:ext cx="586523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4445239" y="2328900"/>
            <a:ext cx="586523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DHCP Server</a:t>
            </a:r>
            <a:endParaRPr lang="de-CH" sz="600" dirty="0"/>
          </a:p>
        </p:txBody>
      </p:sp>
      <p:sp>
        <p:nvSpPr>
          <p:cNvPr id="195" name="Rectangle 194"/>
          <p:cNvSpPr/>
          <p:nvPr/>
        </p:nvSpPr>
        <p:spPr>
          <a:xfrm>
            <a:off x="5990879" y="2340837"/>
            <a:ext cx="586523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3">
                    <a:lumMod val="50000"/>
                  </a:schemeClr>
                </a:solidFill>
              </a:rPr>
              <a:t>DHCP Server</a:t>
            </a:r>
            <a:endParaRPr lang="de-CH" sz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3695700"/>
            <a:ext cx="1463353" cy="2192407"/>
            <a:chOff x="855233" y="3695700"/>
            <a:chExt cx="1463353" cy="2192407"/>
          </a:xfrm>
        </p:grpSpPr>
        <p:grpSp>
          <p:nvGrpSpPr>
            <p:cNvPr id="3" name="Group 2"/>
            <p:cNvGrpSpPr/>
            <p:nvPr/>
          </p:nvGrpSpPr>
          <p:grpSpPr>
            <a:xfrm>
              <a:off x="855233" y="3695700"/>
              <a:ext cx="1463353" cy="2192407"/>
              <a:chOff x="855233" y="3695700"/>
              <a:chExt cx="1463353" cy="219240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525" y="4419600"/>
                <a:ext cx="414770" cy="457200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855233" y="4857750"/>
                <a:ext cx="1463353" cy="1030357"/>
                <a:chOff x="4088904" y="4702899"/>
                <a:chExt cx="1463353" cy="1030357"/>
              </a:xfrm>
            </p:grpSpPr>
            <p:sp>
              <p:nvSpPr>
                <p:cNvPr id="37" name="Cloud 36"/>
                <p:cNvSpPr/>
                <p:nvPr/>
              </p:nvSpPr>
              <p:spPr bwMode="auto">
                <a:xfrm>
                  <a:off x="4088904" y="4702899"/>
                  <a:ext cx="1417407" cy="1030357"/>
                </a:xfrm>
                <a:prstGeom prst="cloud">
                  <a:avLst/>
                </a:prstGeom>
                <a:noFill/>
                <a:ln>
                  <a:solidFill>
                    <a:srgbClr val="002060"/>
                  </a:solidFill>
                  <a:headEnd type="none" w="sm" len="sm"/>
                  <a:tailEnd type="arrow" w="sm" len="sm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vert="horz" wrap="square" lIns="93600" tIns="46800" rIns="936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CH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Rounded MT Bold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304928" y="4941168"/>
                  <a:ext cx="124732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Production</a:t>
                  </a:r>
                </a:p>
                <a:p>
                  <a:r>
                    <a:rPr lang="en-US" sz="1600" dirty="0" err="1" smtClean="0">
                      <a:solidFill>
                        <a:srgbClr val="002060"/>
                      </a:solidFill>
                      <a:latin typeface="Arial Narrow" panose="020B0606020202030204" pitchFamily="34" charset="0"/>
                    </a:rPr>
                    <a:t>ESXi</a:t>
                  </a:r>
                  <a:endParaRPr lang="de-CH" sz="1600" dirty="0">
                    <a:solidFill>
                      <a:srgbClr val="002060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cxnSp>
            <p:nvCxnSpPr>
              <p:cNvPr id="31" name="Straight Connector 30"/>
              <p:cNvCxnSpPr>
                <a:stCxn id="35" idx="0"/>
              </p:cNvCxnSpPr>
              <p:nvPr/>
            </p:nvCxnSpPr>
            <p:spPr>
              <a:xfrm flipV="1">
                <a:off x="1586910" y="3695700"/>
                <a:ext cx="0" cy="723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Rectangle 195"/>
            <p:cNvSpPr/>
            <p:nvPr/>
          </p:nvSpPr>
          <p:spPr>
            <a:xfrm>
              <a:off x="1288211" y="4876800"/>
              <a:ext cx="586523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DHCP Server</a:t>
              </a:r>
              <a:endParaRPr lang="de-CH" sz="600" dirty="0"/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4990446" y="5795531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DIR Server</a:t>
            </a:r>
            <a:endParaRPr lang="de-CH" sz="1000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8413277" y="1753108"/>
            <a:ext cx="699445" cy="373035"/>
            <a:chOff x="2350583" y="2294964"/>
            <a:chExt cx="781636" cy="519733"/>
          </a:xfrm>
        </p:grpSpPr>
        <p:sp>
          <p:nvSpPr>
            <p:cNvPr id="200" name="Oval 199"/>
            <p:cNvSpPr/>
            <p:nvPr/>
          </p:nvSpPr>
          <p:spPr bwMode="auto">
            <a:xfrm>
              <a:off x="2443172" y="2294964"/>
              <a:ext cx="637620" cy="51973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  <a:headEnd type="none" w="sm" len="sm"/>
              <a:tailEnd type="arrow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93600" tIns="46800" rIns="936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50583" y="2328293"/>
              <a:ext cx="781636" cy="47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VPN to</a:t>
              </a:r>
            </a:p>
            <a:p>
              <a:pPr algn="ctr"/>
              <a:r>
                <a:rPr lang="en-US" sz="800" dirty="0" smtClean="0"/>
                <a:t>HL</a:t>
              </a:r>
              <a:endParaRPr lang="de-CH" sz="800" dirty="0"/>
            </a:p>
          </p:txBody>
        </p:sp>
      </p:grpSp>
      <p:pic>
        <p:nvPicPr>
          <p:cNvPr id="206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2" y="2702673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29270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815538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5" descr="http://lh4.ggpht.com/_lrGAZKHmne0/S8jhYnB5OII/AAAAAAAACLI/Lycctxi6ZMw/esxi-server-150%5B2%5D.png?imgmax=8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3" y="2842135"/>
            <a:ext cx="457199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967876" y="2026900"/>
            <a:ext cx="528254" cy="23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0" idx="4"/>
            <a:endCxn id="139" idx="0"/>
          </p:cNvCxnSpPr>
          <p:nvPr/>
        </p:nvCxnSpPr>
        <p:spPr>
          <a:xfrm flipH="1">
            <a:off x="8585425" y="2126143"/>
            <a:ext cx="195992" cy="68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0" idx="4"/>
            <a:endCxn id="138" idx="0"/>
          </p:cNvCxnSpPr>
          <p:nvPr/>
        </p:nvCxnSpPr>
        <p:spPr>
          <a:xfrm flipH="1">
            <a:off x="8763000" y="2126143"/>
            <a:ext cx="18417" cy="60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1" idx="2"/>
            <a:endCxn id="206" idx="0"/>
          </p:cNvCxnSpPr>
          <p:nvPr/>
        </p:nvCxnSpPr>
        <p:spPr>
          <a:xfrm>
            <a:off x="8763000" y="2115584"/>
            <a:ext cx="139812" cy="587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00" idx="4"/>
            <a:endCxn id="140" idx="0"/>
          </p:cNvCxnSpPr>
          <p:nvPr/>
        </p:nvCxnSpPr>
        <p:spPr>
          <a:xfrm flipH="1">
            <a:off x="8445613" y="2126143"/>
            <a:ext cx="335804" cy="715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93693" y="3310235"/>
            <a:ext cx="9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Jeopardy CTF</a:t>
            </a:r>
          </a:p>
          <a:p>
            <a:pPr algn="ctr"/>
            <a:r>
              <a:rPr lang="en-US" sz="1000" b="1" dirty="0" smtClean="0">
                <a:solidFill>
                  <a:srgbClr val="DE8703"/>
                </a:solidFill>
              </a:rPr>
              <a:t>Servers</a:t>
            </a:r>
            <a:endParaRPr lang="de-CH" sz="1000" b="1" dirty="0">
              <a:solidFill>
                <a:srgbClr val="DE8703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8164975" y="4191000"/>
            <a:ext cx="5980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ISO Server</a:t>
            </a:r>
            <a:endParaRPr lang="de-CH" sz="1000" dirty="0"/>
          </a:p>
        </p:txBody>
      </p:sp>
      <p:sp>
        <p:nvSpPr>
          <p:cNvPr id="156" name="Oval 155"/>
          <p:cNvSpPr/>
          <p:nvPr/>
        </p:nvSpPr>
        <p:spPr>
          <a:xfrm>
            <a:off x="215724" y="1341494"/>
            <a:ext cx="6876001" cy="2620906"/>
          </a:xfrm>
          <a:prstGeom prst="ellipse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  <a:ln w="539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164" name="Oval 163"/>
          <p:cNvSpPr/>
          <p:nvPr/>
        </p:nvSpPr>
        <p:spPr>
          <a:xfrm>
            <a:off x="215724" y="3982043"/>
            <a:ext cx="2696042" cy="2757266"/>
          </a:xfrm>
          <a:prstGeom prst="ellipse">
            <a:avLst/>
          </a:prstGeom>
          <a:solidFill>
            <a:schemeClr val="accent1">
              <a:lumMod val="75000"/>
              <a:alpha val="18000"/>
            </a:schemeClr>
          </a:solidFill>
          <a:ln w="539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/>
          </a:p>
        </p:txBody>
      </p:sp>
      <p:sp>
        <p:nvSpPr>
          <p:cNvPr id="28" name="TextBox 27"/>
          <p:cNvSpPr txBox="1"/>
          <p:nvPr/>
        </p:nvSpPr>
        <p:spPr>
          <a:xfrm>
            <a:off x="2895600" y="1295400"/>
            <a:ext cx="155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DEV</a:t>
            </a:r>
            <a:endParaRPr lang="de-CH" sz="3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762000" y="3962400"/>
            <a:ext cx="155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PROD</a:t>
            </a:r>
            <a:endParaRPr lang="de-CH" sz="3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8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5975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4" grpId="0" animBg="1"/>
      <p:bldP spid="2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32" grpId="0"/>
      <p:bldP spid="84" grpId="0"/>
      <p:bldP spid="85" grpId="0"/>
      <p:bldP spid="86" grpId="0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92" grpId="0" animBg="1"/>
      <p:bldP spid="193" grpId="0" animBg="1"/>
      <p:bldP spid="194" grpId="0" animBg="1"/>
      <p:bldP spid="195" grpId="0" animBg="1"/>
      <p:bldP spid="156" grpId="0" animBg="1"/>
      <p:bldP spid="164" grpId="0" animBg="1"/>
      <p:bldP spid="28" grpId="0"/>
      <p:bldP spid="1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</a:t>
            </a:r>
            <a:r>
              <a:rPr lang="en-US" dirty="0" err="1" smtClean="0"/>
              <a:t>ESXi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apps on 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DEV </a:t>
            </a:r>
            <a:r>
              <a:rPr lang="en-US" dirty="0" smtClean="0"/>
              <a:t>is ‘equal’ or ‘identical’ as on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PROD</a:t>
            </a:r>
            <a:endParaRPr lang="en-US" sz="3600" dirty="0" smtClean="0"/>
          </a:p>
          <a:p>
            <a:r>
              <a:rPr lang="en-US" dirty="0"/>
              <a:t>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DEV</a:t>
            </a:r>
            <a:r>
              <a:rPr lang="en-US" dirty="0"/>
              <a:t>, teams</a:t>
            </a:r>
            <a:br>
              <a:rPr lang="en-US" dirty="0"/>
            </a:br>
            <a:r>
              <a:rPr lang="en-US" dirty="0"/>
              <a:t>have root </a:t>
            </a:r>
            <a:br>
              <a:rPr lang="en-US" dirty="0"/>
            </a:br>
            <a:r>
              <a:rPr lang="en-US" dirty="0"/>
              <a:t>access (SSH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PROD</a:t>
            </a:r>
            <a:r>
              <a:rPr lang="en-US" dirty="0"/>
              <a:t> teams</a:t>
            </a:r>
            <a:br>
              <a:rPr lang="en-US" dirty="0"/>
            </a:br>
            <a:r>
              <a:rPr lang="en-US" dirty="0" smtClean="0"/>
              <a:t>do *NOT* have </a:t>
            </a:r>
            <a:br>
              <a:rPr lang="en-US" dirty="0" smtClean="0"/>
            </a:br>
            <a:r>
              <a:rPr lang="en-US" dirty="0" smtClean="0"/>
              <a:t>root or interactive</a:t>
            </a:r>
            <a:br>
              <a:rPr lang="en-US" dirty="0" smtClean="0"/>
            </a:br>
            <a:r>
              <a:rPr lang="en-US" dirty="0" smtClean="0"/>
              <a:t>access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09800"/>
            <a:ext cx="4320159" cy="1946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905" y="4038022"/>
            <a:ext cx="2402747" cy="226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400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EC26D0F-6C20-4DF9-ABF8-04DB4DDCA08A}" type="slidenum">
              <a:rPr lang="de-CH" sz="1200" smtClean="0"/>
              <a:pPr algn="r"/>
              <a:t>9</a:t>
            </a:fld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422310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3975">
          <a:solidFill>
            <a:srgbClr val="FF0000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On-screen Show (4:3)</PresentationFormat>
  <Paragraphs>900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Arial Narrow</vt:lpstr>
      <vt:lpstr>Arial Rounded MT Bold</vt:lpstr>
      <vt:lpstr>Calibri</vt:lpstr>
      <vt:lpstr>Source Sans Pro</vt:lpstr>
      <vt:lpstr>Office Theme</vt:lpstr>
      <vt:lpstr>CTF Attack/Defense Ivan Bütler</vt:lpstr>
      <vt:lpstr>CTF Architecture</vt:lpstr>
      <vt:lpstr>CTF Tasks</vt:lpstr>
      <vt:lpstr>Scoring</vt:lpstr>
      <vt:lpstr>The CTF Glue</vt:lpstr>
      <vt:lpstr>The CTF Glue Gold Nuggets</vt:lpstr>
      <vt:lpstr>Team ESX = DEV SYSTEM</vt:lpstr>
      <vt:lpstr>CTF Architecture</vt:lpstr>
      <vt:lpstr>Production ESXi</vt:lpstr>
      <vt:lpstr>Attacking</vt:lpstr>
      <vt:lpstr>Attacking</vt:lpstr>
      <vt:lpstr>Attacking</vt:lpstr>
      <vt:lpstr>Scoring per Time Unit</vt:lpstr>
      <vt:lpstr>Fixing Vulnerable Apps</vt:lpstr>
      <vt:lpstr>Fixing vulnerable apps</vt:lpstr>
      <vt:lpstr>Fixing vulnerable apps</vt:lpstr>
      <vt:lpstr>Fixing vulnerable apps</vt:lpstr>
      <vt:lpstr>PowerPoint Presentation</vt:lpstr>
      <vt:lpstr>PowerPoint Presentation</vt:lpstr>
      <vt:lpstr>PowerPoint Presentation</vt:lpstr>
      <vt:lpstr>Jeopardy Challenges</vt:lpstr>
      <vt:lpstr>Jeopardy-style CTF</vt:lpstr>
      <vt:lpstr>Jeopardy-style CTF</vt:lpstr>
      <vt:lpstr>Scoring per Time Unit</vt:lpstr>
      <vt:lpstr>PowerPoint Presentation</vt:lpstr>
      <vt:lpstr>PowerPoint Presentation</vt:lpstr>
      <vt:lpstr>PowerPoint Presentation</vt:lpstr>
      <vt:lpstr>Achievements</vt:lpstr>
      <vt:lpstr>Achievements</vt:lpstr>
      <vt:lpstr>Achievements</vt:lpstr>
      <vt:lpstr>Scoring per Time Unit</vt:lpstr>
      <vt:lpstr>Pown’ed</vt:lpstr>
      <vt:lpstr>Pown’ed</vt:lpstr>
      <vt:lpstr>Pown’ed</vt:lpstr>
      <vt:lpstr>Scoring per Time Unit</vt:lpstr>
      <vt:lpstr>Availability</vt:lpstr>
      <vt:lpstr>Availability</vt:lpstr>
      <vt:lpstr>Scoring per Time Unit</vt:lpstr>
      <vt:lpstr>CTF Scoring</vt:lpstr>
      <vt:lpstr>CTF Scoring</vt:lpstr>
      <vt:lpstr>ECSC Award Ceremony 2015</vt:lpstr>
      <vt:lpstr>Thank You!</vt:lpstr>
    </vt:vector>
  </TitlesOfParts>
  <Manager/>
  <Company>OWASP Foundation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subject/>
  <dc:creator>OWASP Foundation</dc:creator>
  <cp:keywords/>
  <dc:description/>
  <cp:lastModifiedBy>Ivan Buetler</cp:lastModifiedBy>
  <cp:revision>249</cp:revision>
  <dcterms:created xsi:type="dcterms:W3CDTF">2012-03-30T06:23:37Z</dcterms:created>
  <dcterms:modified xsi:type="dcterms:W3CDTF">2016-07-07T12:24:31Z</dcterms:modified>
  <cp:category/>
</cp:coreProperties>
</file>