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343" r:id="rId4"/>
    <p:sldId id="328" r:id="rId5"/>
    <p:sldId id="270" r:id="rId6"/>
    <p:sldId id="320" r:id="rId7"/>
    <p:sldId id="302" r:id="rId8"/>
    <p:sldId id="297" r:id="rId9"/>
    <p:sldId id="308" r:id="rId10"/>
    <p:sldId id="304" r:id="rId11"/>
    <p:sldId id="307" r:id="rId12"/>
    <p:sldId id="317" r:id="rId13"/>
    <p:sldId id="330" r:id="rId14"/>
    <p:sldId id="298" r:id="rId15"/>
    <p:sldId id="305" r:id="rId16"/>
    <p:sldId id="318" r:id="rId17"/>
    <p:sldId id="312" r:id="rId18"/>
    <p:sldId id="313" r:id="rId19"/>
    <p:sldId id="327" r:id="rId20"/>
    <p:sldId id="329" r:id="rId21"/>
    <p:sldId id="332" r:id="rId22"/>
    <p:sldId id="333" r:id="rId23"/>
    <p:sldId id="334" r:id="rId24"/>
    <p:sldId id="335" r:id="rId25"/>
    <p:sldId id="336" r:id="rId26"/>
    <p:sldId id="337" r:id="rId27"/>
    <p:sldId id="310" r:id="rId28"/>
    <p:sldId id="338" r:id="rId29"/>
    <p:sldId id="339" r:id="rId30"/>
    <p:sldId id="341" r:id="rId31"/>
    <p:sldId id="314" r:id="rId32"/>
    <p:sldId id="299" r:id="rId33"/>
    <p:sldId id="315" r:id="rId34"/>
    <p:sldId id="319" r:id="rId35"/>
    <p:sldId id="326" r:id="rId36"/>
    <p:sldId id="342" r:id="rId37"/>
    <p:sldId id="301" r:id="rId3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Leavey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76066" autoAdjust="0"/>
  </p:normalViewPr>
  <p:slideViewPr>
    <p:cSldViewPr showGuides="1">
      <p:cViewPr>
        <p:scale>
          <a:sx n="100" d="100"/>
          <a:sy n="100" d="100"/>
        </p:scale>
        <p:origin x="-20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90" d="100"/>
          <a:sy n="90" d="100"/>
        </p:scale>
        <p:origin x="-2856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E175-5B07-48FD-A9F5-AB3A6661E846}" type="datetime6">
              <a:rPr lang="en-US" smtClean="0"/>
              <a:pPr/>
              <a:t>November 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CD945-9E1D-4041-A482-FAE28EDE3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38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10200" y="76200"/>
            <a:ext cx="106521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917575"/>
            <a:ext cx="3103562" cy="2327275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314320" y="3505200"/>
            <a:ext cx="3257550" cy="4724400"/>
          </a:xfrm>
          <a:prstGeom prst="rect">
            <a:avLst/>
          </a:prstGeom>
          <a:noFill/>
          <a:ln w="3175"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6661" tIns="48331" rIns="96661" bIns="48331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85745" y="819153"/>
            <a:ext cx="3276854" cy="2546318"/>
          </a:xfrm>
          <a:prstGeom prst="rect">
            <a:avLst/>
          </a:prstGeom>
          <a:noFill/>
          <a:ln w="3175"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902915" y="764141"/>
            <a:ext cx="2601774" cy="7482868"/>
            <a:chOff x="3945779" y="749852"/>
            <a:chExt cx="2682240" cy="7714297"/>
          </a:xfrm>
        </p:grpSpPr>
        <p:sp>
          <p:nvSpPr>
            <p:cNvPr id="9" name="Rectangle 8"/>
            <p:cNvSpPr/>
            <p:nvPr/>
          </p:nvSpPr>
          <p:spPr>
            <a:xfrm>
              <a:off x="3945779" y="749852"/>
              <a:ext cx="2682240" cy="450056"/>
            </a:xfrm>
            <a:prstGeom prst="rect">
              <a:avLst/>
            </a:prstGeom>
            <a:solidFill>
              <a:srgbClr val="008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661" tIns="48331" rIns="96661" bIns="48331" anchor="ctr"/>
            <a:lstStyle/>
            <a:p>
              <a:pPr algn="l">
                <a:defRPr/>
              </a:pP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Notes: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33832" y="1571621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33832" y="1883327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33832" y="2195032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33832" y="2505071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33832" y="2816777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33832" y="3128482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33832" y="3440189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33832" y="3751893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33832" y="4061932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33832" y="4373639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33832" y="4685343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33832" y="4997050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33832" y="5308754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33832" y="5618793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33832" y="5930500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33832" y="6242204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33832" y="6553911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33832" y="6865616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3832" y="7175654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33832" y="7487361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33832" y="7799066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33832" y="8110772"/>
              <a:ext cx="2490893" cy="1666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33832" y="8462482"/>
              <a:ext cx="2490893" cy="1667"/>
            </a:xfrm>
            <a:prstGeom prst="line">
              <a:avLst/>
            </a:prstGeom>
            <a:ln>
              <a:solidFill>
                <a:srgbClr val="00885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89653" y="8624888"/>
            <a:ext cx="6363547" cy="251699"/>
          </a:xfrm>
          <a:prstGeom prst="rect">
            <a:avLst/>
          </a:prstGeom>
          <a:gradFill flip="none" rotWithShape="1">
            <a:gsLst>
              <a:gs pos="37000">
                <a:srgbClr val="005596"/>
              </a:gs>
              <a:gs pos="55000">
                <a:srgbClr val="00559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74" descr="TW Logo NoTag Lo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596312"/>
            <a:ext cx="1752601" cy="29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257184" y="451010"/>
            <a:ext cx="6251787" cy="51674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808285">
                  <a:alpha val="40000"/>
                </a:srgbClr>
              </a:gs>
              <a:gs pos="45000">
                <a:srgbClr val="008852"/>
              </a:gs>
              <a:gs pos="55000">
                <a:srgbClr val="008852"/>
              </a:gs>
              <a:gs pos="80000">
                <a:srgbClr val="808285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5"/>
          </p:nvPr>
        </p:nvSpPr>
        <p:spPr>
          <a:xfrm>
            <a:off x="2286000" y="8620128"/>
            <a:ext cx="514336" cy="261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6BA22E-C186-410F-9CCE-A5312AC59F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76200"/>
            <a:ext cx="5181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4"/>
          </p:nvPr>
        </p:nvSpPr>
        <p:spPr>
          <a:xfrm>
            <a:off x="309560" y="842962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Trustwave Confidential-Page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068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7475" indent="-117475" algn="l" defTabSz="914400" rtl="0" eaLnBrk="1" latinLnBrk="0" hangingPunct="1">
      <a:spcAft>
        <a:spcPts val="600"/>
      </a:spcAft>
      <a:buFont typeface="Arial" pitchFamily="34" charset="0"/>
      <a:buNone/>
      <a:defRPr lang="en-US" sz="1200" b="0" strike="noStrike" kern="1200" dirty="0" smtClean="0">
        <a:solidFill>
          <a:schemeClr val="tx1"/>
        </a:solidFill>
        <a:effectLst/>
        <a:latin typeface="Tahoma" pitchFamily="34" charset="0"/>
        <a:ea typeface="Tahoma" pitchFamily="34" charset="0"/>
        <a:cs typeface="Tahoma" pitchFamily="34" charset="0"/>
      </a:defRPr>
    </a:lvl1pPr>
    <a:lvl2pPr marL="171450" indent="-171450" algn="l" defTabSz="914400" rtl="0" eaLnBrk="1" latinLnBrk="0" hangingPunct="1">
      <a:buFont typeface="Arial" pitchFamily="34" charset="0"/>
      <a:buChar char="•"/>
      <a:defRPr lang="en-US" sz="1200" b="0" strike="noStrike" kern="1200" dirty="0" smtClean="0">
        <a:solidFill>
          <a:schemeClr val="tx1"/>
        </a:solidFill>
        <a:effectLst/>
        <a:latin typeface="Tahoma" pitchFamily="34" charset="0"/>
        <a:ea typeface="Tahoma" pitchFamily="34" charset="0"/>
        <a:cs typeface="Tahoma" pitchFamily="34" charset="0"/>
      </a:defRPr>
    </a:lvl2pPr>
    <a:lvl3pPr marL="171450" indent="-171450" algn="l" defTabSz="914400" rtl="0" eaLnBrk="1" latinLnBrk="0" hangingPunct="1">
      <a:buFont typeface="Arial" pitchFamily="34" charset="0"/>
      <a:buChar char="•"/>
      <a:defRPr lang="en-US" sz="1200" b="0" strike="noStrike" kern="1200" dirty="0" smtClean="0">
        <a:solidFill>
          <a:schemeClr val="tx1"/>
        </a:solidFill>
        <a:effectLst/>
        <a:latin typeface="Tahoma" pitchFamily="34" charset="0"/>
        <a:ea typeface="Tahoma" pitchFamily="34" charset="0"/>
        <a:cs typeface="Tahoma" pitchFamily="34" charset="0"/>
      </a:defRPr>
    </a:lvl3pPr>
    <a:lvl4pPr marL="171450" indent="-171450" algn="l" defTabSz="914400" rtl="0" eaLnBrk="1" latinLnBrk="0" hangingPunct="1">
      <a:buFont typeface="Arial" pitchFamily="34" charset="0"/>
      <a:buChar char="•"/>
      <a:defRPr lang="en-US" sz="1200" b="0" strike="noStrike" kern="1200" dirty="0" smtClean="0">
        <a:solidFill>
          <a:schemeClr val="tx1"/>
        </a:solidFill>
        <a:effectLst/>
        <a:latin typeface="Tahoma" pitchFamily="34" charset="0"/>
        <a:ea typeface="Tahoma" pitchFamily="34" charset="0"/>
        <a:cs typeface="Tahoma" pitchFamily="34" charset="0"/>
      </a:defRPr>
    </a:lvl4pPr>
    <a:lvl5pPr marL="171450" indent="-171450" algn="l" defTabSz="914400" rtl="0" eaLnBrk="1" latinLnBrk="0" hangingPunct="1">
      <a:buFont typeface="Arial" pitchFamily="34" charset="0"/>
      <a:buChar char="•"/>
      <a:tabLst/>
      <a:defRPr lang="en-US" sz="1200" b="0" strike="noStrike" kern="1200" dirty="0">
        <a:solidFill>
          <a:schemeClr val="tx1"/>
        </a:solidFill>
        <a:effectLst/>
        <a:latin typeface="Tahoma" pitchFamily="34" charset="0"/>
        <a:ea typeface="Tahoma" pitchFamily="34" charset="0"/>
        <a:cs typeface="Tahoma" pitchFamily="34" charset="0"/>
      </a:defRPr>
    </a:lvl5pPr>
    <a:lvl6pPr marL="228600" indent="-117475" algn="l" defTabSz="914400" rtl="0" eaLnBrk="1" latinLnBrk="0" hangingPunct="1">
      <a:spcAft>
        <a:spcPts val="600"/>
      </a:spcAft>
      <a:buFont typeface="Arial" pitchFamily="34" charset="0"/>
      <a:buChar char="―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457200" indent="-114300" algn="l" defTabSz="914400" rtl="0" eaLnBrk="1" latinLnBrk="0" hangingPunct="1">
      <a:spcAft>
        <a:spcPts val="600"/>
      </a:spcAft>
      <a:buFont typeface="Courier New" pitchFamily="49" charset="0"/>
      <a:buChar char="o"/>
      <a:defRPr sz="11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7pPr>
    <a:lvl8pPr marL="685800" indent="-117475" algn="l" defTabSz="914400" rtl="0" eaLnBrk="1" latinLnBrk="0" hangingPunct="1">
      <a:spcAft>
        <a:spcPts val="600"/>
      </a:spcAft>
      <a:buFont typeface="Wingdings" pitchFamily="2" charset="2"/>
      <a:buChar char="§"/>
      <a:defRPr sz="1050" kern="1200">
        <a:solidFill>
          <a:schemeClr val="tx1"/>
        </a:solidFill>
        <a:latin typeface="Arial" pitchFamily="34" charset="0"/>
        <a:ea typeface="Tahoma" pitchFamily="34" charset="0"/>
        <a:cs typeface="Arial" pitchFamily="34" charset="0"/>
      </a:defRPr>
    </a:lvl8pPr>
    <a:lvl9pPr marL="914400" indent="-117475" algn="l" defTabSz="914400" rtl="0" eaLnBrk="1" latinLnBrk="0" hangingPunct="1">
      <a:spcAft>
        <a:spcPts val="600"/>
      </a:spcAft>
      <a:buFont typeface="Arial" pitchFamily="34" charset="0"/>
      <a:buChar char="•"/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baseline="0" dirty="0" smtClean="0"/>
              <a:t>Borrowed from TOSSA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Think of these as questions you are asking yourself– because your client will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of this presentation is derived</a:t>
            </a:r>
            <a:r>
              <a:rPr lang="en-US" baseline="0" dirty="0" smtClean="0"/>
              <a:t> from content published in this book.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7475" marR="0" indent="-117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msdn.microsoft.com</a:t>
            </a:r>
            <a:r>
              <a:rPr lang="en-US" smtClean="0"/>
              <a:t>/en-us/library/bb288454.aspx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D633B9-50B7-414B-8333-B1DB4B7654A9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Trustwave Confidential-Page</a:t>
            </a:r>
            <a:endParaRPr lang="en-US" dirty="0"/>
          </a:p>
        </p:txBody>
      </p:sp>
      <p:sp>
        <p:nvSpPr>
          <p:cNvPr id="16" name="Header Placeholder 1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21" name="Slide Image Placeholder 2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" name="Notes Placeholder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7475" marR="0" indent="-117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236F5F-5B12-46F1-B467-156C6F29A468}" type="datetime6">
              <a:rPr lang="en-US" smtClean="0"/>
              <a:pPr/>
              <a:t>November 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BA22E-C186-410F-9CCE-A5312AC59F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Header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Trustwave Confidential-Page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8"/>
          <p:cNvSpPr>
            <a:spLocks noChangeAspect="1" noChangeArrowheads="1"/>
          </p:cNvSpPr>
          <p:nvPr userDrawn="1"/>
        </p:nvSpPr>
        <p:spPr bwMode="auto">
          <a:xfrm>
            <a:off x="0" y="4267200"/>
            <a:ext cx="9143998" cy="2590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4648200"/>
            <a:ext cx="7391400" cy="762000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838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Rectangle 58"/>
          <p:cNvSpPr>
            <a:spLocks noChangeAspect="1" noChangeArrowheads="1"/>
          </p:cNvSpPr>
          <p:nvPr userDrawn="1"/>
        </p:nvSpPr>
        <p:spPr bwMode="auto">
          <a:xfrm>
            <a:off x="0" y="4191000"/>
            <a:ext cx="9143998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tangle 58"/>
          <p:cNvSpPr>
            <a:spLocks noChangeAspect="1" noChangeArrowheads="1"/>
          </p:cNvSpPr>
          <p:nvPr userDrawn="1"/>
        </p:nvSpPr>
        <p:spPr bwMode="auto">
          <a:xfrm>
            <a:off x="0" y="2819400"/>
            <a:ext cx="9143998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" name="Picture 18" descr="SLCover.png"/>
          <p:cNvPicPr>
            <a:picLocks noChangeAspect="1"/>
          </p:cNvPicPr>
          <p:nvPr userDrawn="1"/>
        </p:nvPicPr>
        <p:blipFill>
          <a:blip r:embed="rId2" cstate="print"/>
          <a:srcRect l="16667" t="3922"/>
          <a:stretch>
            <a:fillRect/>
          </a:stretch>
        </p:blipFill>
        <p:spPr>
          <a:xfrm>
            <a:off x="0" y="0"/>
            <a:ext cx="9143999" cy="3733800"/>
          </a:xfrm>
          <a:prstGeom prst="rect">
            <a:avLst/>
          </a:prstGeom>
        </p:spPr>
      </p:pic>
      <p:pic>
        <p:nvPicPr>
          <p:cNvPr id="11" name="Picture 10" descr="TW-SLLogo_Bl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2641433"/>
            <a:ext cx="4452885" cy="147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81000" y="64609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Trustwave 2010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505200" y="6452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Confidential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bar.png"/>
          <p:cNvPicPr>
            <a:picLocks noChangeAspect="1"/>
          </p:cNvPicPr>
          <p:nvPr userDrawn="1"/>
        </p:nvPicPr>
        <p:blipFill>
          <a:blip r:embed="rId4" cstate="print"/>
          <a:srcRect l="776" b="22845"/>
          <a:stretch>
            <a:fillRect/>
          </a:stretch>
        </p:blipFill>
        <p:spPr>
          <a:xfrm>
            <a:off x="0" y="6387664"/>
            <a:ext cx="7727732" cy="47033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281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20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Copyright Trustwave 2010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420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pic>
        <p:nvPicPr>
          <p:cNvPr id="12" name="Picture 11" descr="LineGray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757843"/>
            <a:ext cx="9144000" cy="2327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7620000" y="6304707"/>
            <a:ext cx="1436002" cy="47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5596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596"/>
        </a:buClr>
        <a:buFont typeface="Arial" pitchFamily="34" charset="0"/>
        <a:buNone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596"/>
        </a:buClr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596"/>
        </a:buClr>
        <a:buFont typeface="Tahoma" pitchFamily="34" charset="0"/>
        <a:buChar char="−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596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596"/>
        </a:buClr>
        <a:buFont typeface="Tahoma" pitchFamily="34" charset="0"/>
        <a:buChar char="−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Code Review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smtClean="0"/>
              <a:t>Wilson</a:t>
            </a:r>
          </a:p>
          <a:p>
            <a:r>
              <a:rPr lang="en-US" dirty="0" smtClean="0"/>
              <a:t>John Hoopes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Get as much documentation about you can.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Coordinate </a:t>
            </a:r>
            <a:r>
              <a:rPr lang="en-US" dirty="0"/>
              <a:t>W</a:t>
            </a:r>
            <a:r>
              <a:rPr lang="en-US" dirty="0" smtClean="0"/>
              <a:t>ith Other Testers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Define “Success” Before You Start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Distraction Free Zone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Reduce </a:t>
            </a:r>
            <a:r>
              <a:rPr lang="en-US" dirty="0" smtClean="0"/>
              <a:t>&amp; Focus Your </a:t>
            </a:r>
            <a:r>
              <a:rPr lang="en-US" dirty="0"/>
              <a:t>Working </a:t>
            </a:r>
            <a:r>
              <a:rPr lang="en-US" dirty="0" smtClean="0"/>
              <a:t>Set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Know When To Take Breaks</a:t>
            </a:r>
            <a:endParaRPr lang="en-US" dirty="0"/>
          </a:p>
          <a:p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Don’t </a:t>
            </a:r>
            <a:r>
              <a:rPr lang="en-US" dirty="0" smtClean="0"/>
              <a:t>Go Off In The </a:t>
            </a:r>
            <a:r>
              <a:rPr lang="en-US" dirty="0"/>
              <a:t>South 40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Document Your Results As You Find Them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Finding Summary Grid: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803400"/>
          <a:ext cx="60960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384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Threat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Name</a:t>
                      </a:r>
                      <a:r>
                        <a:rPr lang="en-US" b="0" baseline="0" dirty="0" smtClean="0"/>
                        <a:t> of threat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risk does it 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Affected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&amp;</a:t>
                      </a:r>
                      <a:r>
                        <a:rPr lang="en-US" baseline="0" dirty="0" smtClean="0"/>
                        <a:t> component affected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module containing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Vulnerability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of Threat (OWASP)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Brief description</a:t>
                      </a:r>
                      <a:r>
                        <a:rPr lang="en-US" baseline="0" dirty="0" smtClean="0"/>
                        <a:t> of threat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of what you</a:t>
                      </a:r>
                      <a:r>
                        <a:rPr lang="en-US" baseline="0" dirty="0" smtClean="0"/>
                        <a:t>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Prerequisites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Things needed</a:t>
                      </a:r>
                      <a:r>
                        <a:rPr lang="en-US" baseline="0" dirty="0" smtClean="0"/>
                        <a:t> to exploit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could happen?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r>
                        <a:rPr lang="en-US" baseline="0" dirty="0" smtClean="0"/>
                        <a:t> / Payload sample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should</a:t>
                      </a:r>
                      <a:r>
                        <a:rPr lang="en-US" baseline="0" dirty="0" smtClean="0"/>
                        <a:t> be done.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Review what you know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Write out new questions to solve</a:t>
            </a:r>
          </a:p>
          <a:p>
            <a:pPr marL="0" indent="0"/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Change your Perspective </a:t>
            </a:r>
          </a:p>
          <a:p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181600"/>
            <a:ext cx="7391400" cy="762000"/>
          </a:xfrm>
        </p:spPr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“Technical prowess doesn’t matter if a review is structured so poorly that it neglects the important application attack surface and vulnerable code paths” – TAOSSA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Strategies we will be covering: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Brute Force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Design Reviews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Comprehensive Code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Candidate Point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What type of review you’re hired to do?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much time do you have?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What type of source code are you reviewing?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What makes the most sense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Look at Everything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Code coverage is very good, but its mentally taxing and likely expensive.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Results are inconsistent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Point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Identify potential problem points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Trace backward to see if the problem point can be reached by various user input</a:t>
            </a:r>
          </a:p>
          <a:p>
            <a:pPr marL="0" indent="0"/>
            <a:endParaRPr lang="en-US" dirty="0" smtClean="0"/>
          </a:p>
          <a:p>
            <a:r>
              <a:rPr lang="en-US" dirty="0" smtClean="0"/>
              <a:t>Types of Candidate Point Analysis</a:t>
            </a:r>
          </a:p>
          <a:p>
            <a:pPr>
              <a:buFont typeface="Arial"/>
              <a:buChar char="•"/>
            </a:pPr>
            <a:r>
              <a:rPr lang="en-US" dirty="0" smtClean="0"/>
              <a:t>Lexical Candidate Points</a:t>
            </a:r>
          </a:p>
          <a:p>
            <a:pPr>
              <a:buFont typeface="Arial"/>
              <a:buChar char="•"/>
            </a:pPr>
            <a:r>
              <a:rPr lang="en-US" dirty="0" smtClean="0"/>
              <a:t>Black Box candidate points (crash analysis)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 (Security by </a:t>
            </a:r>
            <a:r>
              <a:rPr lang="en-US" dirty="0" err="1" smtClean="0"/>
              <a:t>Grep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Look for commonly misused items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Banned API’s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Database calls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HTML Output calls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File Open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System Calls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Backtrace</a:t>
            </a:r>
            <a:r>
              <a:rPr lang="en-US" dirty="0" smtClean="0"/>
              <a:t> to see if they are called using “potentially malicious data”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Why Review Code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Tactics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Strategies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Supporting Tools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QA</a:t>
            </a:r>
          </a:p>
          <a:p>
            <a:endParaRPr lang="en-US" sz="16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Blackbox Candidate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Observe the behavior of the application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Note key events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Interesting Events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Potential problems such as obvious system calls, file uploads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Errors (stack trace, unexpected “500 Internal Application Errors”)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Look for the problems in the source code </a:t>
            </a:r>
          </a:p>
          <a:p>
            <a:pPr marL="0" indent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Generalization (DG)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Reviewing the code’s implementation to assert it’s design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Overlaps or gaps in policy may contain vulnerabilities.</a:t>
            </a:r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Specific Approaches Include:</a:t>
            </a:r>
          </a:p>
          <a:p>
            <a:pPr lvl="1">
              <a:buFontTx/>
              <a:buChar char="•"/>
            </a:pPr>
            <a:r>
              <a:rPr lang="en-US" dirty="0" smtClean="0"/>
              <a:t>Modeling the System</a:t>
            </a:r>
          </a:p>
          <a:p>
            <a:pPr lvl="1">
              <a:buFontTx/>
              <a:buChar char="•"/>
            </a:pPr>
            <a:r>
              <a:rPr lang="en-US" dirty="0" smtClean="0"/>
              <a:t>Hypothesis Testing</a:t>
            </a:r>
          </a:p>
          <a:p>
            <a:pPr lvl="1">
              <a:buFontTx/>
              <a:buChar char="•"/>
            </a:pPr>
            <a:r>
              <a:rPr lang="en-US" dirty="0" smtClean="0"/>
              <a:t>Derived Purpose &amp; Function</a:t>
            </a:r>
          </a:p>
          <a:p>
            <a:pPr lvl="1">
              <a:buFontTx/>
              <a:buChar char="•"/>
            </a:pPr>
            <a:r>
              <a:rPr lang="en-US" dirty="0" smtClean="0"/>
              <a:t>Design Conformity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Think: Reverse Threat Modeling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Use implementation, not design to assert the design itself.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Once the design is understood, assess it for gaps and spaces where vulnerabilities exist.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Educated guessing about what a particular body of code does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Reviewing a set of code and trying to assert it’s value to the system w/o doing a total review.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Purpose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Identifying an abstraction or encapsulation area that an implementation represents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ID code that represents an area:</a:t>
            </a:r>
          </a:p>
          <a:p>
            <a:pPr lvl="1">
              <a:buFontTx/>
              <a:buChar char="•"/>
            </a:pPr>
            <a:r>
              <a:rPr lang="en-US" dirty="0" smtClean="0"/>
              <a:t>Map all the things it does</a:t>
            </a:r>
          </a:p>
          <a:p>
            <a:pPr lvl="1">
              <a:buFontTx/>
              <a:buChar char="•"/>
            </a:pPr>
            <a:r>
              <a:rPr lang="en-US" dirty="0" smtClean="0"/>
              <a:t>Structure of code</a:t>
            </a:r>
          </a:p>
          <a:p>
            <a:pPr lvl="1">
              <a:buFontTx/>
              <a:buChar char="•"/>
            </a:pPr>
            <a:r>
              <a:rPr lang="en-US" dirty="0" smtClean="0"/>
              <a:t>Dependencies….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Once completed, you should have a good picture of the whole system &amp; any design/implementation gaps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Goal: </a:t>
            </a:r>
          </a:p>
          <a:p>
            <a:pPr lvl="1">
              <a:buFontTx/>
              <a:buChar char="•"/>
            </a:pPr>
            <a:r>
              <a:rPr lang="en-US" dirty="0" smtClean="0"/>
              <a:t>Find Discrepancies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D</a:t>
            </a:r>
            <a:r>
              <a:rPr lang="en-US" dirty="0" smtClean="0"/>
              <a:t>esign Spec &amp;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Rational: </a:t>
            </a:r>
          </a:p>
          <a:p>
            <a:pPr lvl="1">
              <a:buFontTx/>
              <a:buChar char="•"/>
            </a:pPr>
            <a:r>
              <a:rPr lang="en-US" dirty="0" smtClean="0"/>
              <a:t>Variations From Spec Are </a:t>
            </a:r>
            <a:r>
              <a:rPr lang="en-US" dirty="0"/>
              <a:t>C</a:t>
            </a:r>
            <a:r>
              <a:rPr lang="en-US" dirty="0" smtClean="0"/>
              <a:t>onsidered </a:t>
            </a: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B</a:t>
            </a:r>
            <a:r>
              <a:rPr lang="en-US" dirty="0" smtClean="0"/>
              <a:t>reaches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Focus: </a:t>
            </a:r>
          </a:p>
          <a:p>
            <a:pPr lvl="1">
              <a:buFontTx/>
              <a:buChar char="•"/>
            </a:pPr>
            <a:r>
              <a:rPr lang="en-US" dirty="0" smtClean="0"/>
              <a:t>Policy Breaches </a:t>
            </a:r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R</a:t>
            </a:r>
            <a:r>
              <a:rPr lang="en-US" dirty="0" smtClean="0"/>
              <a:t>eviewed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C</a:t>
            </a:r>
            <a:r>
              <a:rPr lang="en-US" dirty="0" smtClean="0"/>
              <a:t>oncerns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Gap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Goal: </a:t>
            </a:r>
          </a:p>
          <a:p>
            <a:pPr lvl="1">
              <a:buFontTx/>
              <a:buChar char="•"/>
            </a:pPr>
            <a:r>
              <a:rPr lang="en-US" dirty="0" smtClean="0"/>
              <a:t>Determine Existence &amp; Quality </a:t>
            </a:r>
            <a:r>
              <a:rPr lang="en-US" dirty="0"/>
              <a:t>O</a:t>
            </a:r>
            <a:r>
              <a:rPr lang="en-US" dirty="0" smtClean="0"/>
              <a:t>f Defenses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Rational: </a:t>
            </a:r>
          </a:p>
          <a:p>
            <a:pPr lvl="1">
              <a:buFontTx/>
              <a:buChar char="•"/>
            </a:pPr>
            <a:r>
              <a:rPr lang="en-US" dirty="0" smtClean="0"/>
              <a:t>If implementation doesn’t exist, gaps can be asserted.</a:t>
            </a:r>
          </a:p>
          <a:p>
            <a:pPr lvl="1">
              <a:buFontTx/>
              <a:buChar char="•"/>
            </a:pPr>
            <a:r>
              <a:rPr lang="en-US" dirty="0" smtClean="0"/>
              <a:t>If implementation is poor, bypasses are possible.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Focus:</a:t>
            </a:r>
          </a:p>
          <a:p>
            <a:pPr lvl="1">
              <a:buFontTx/>
              <a:buChar char="•"/>
            </a:pPr>
            <a:r>
              <a:rPr lang="en-US" dirty="0" smtClean="0"/>
              <a:t>Research best practices inside a framework and look to see if  developers have implemented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Code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These strategies are organized around discovering vulnerabilities by directly analyzing code.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Approaches used in Comprehensive Code Reviews:</a:t>
            </a:r>
          </a:p>
          <a:p>
            <a:pPr lvl="1">
              <a:buFontTx/>
              <a:buChar char="•"/>
            </a:pPr>
            <a:r>
              <a:rPr lang="en-US" dirty="0" smtClean="0"/>
              <a:t>Trace Malicious Input</a:t>
            </a:r>
          </a:p>
          <a:p>
            <a:pPr lvl="1">
              <a:buFontTx/>
              <a:buChar char="•"/>
            </a:pPr>
            <a:r>
              <a:rPr lang="en-US" dirty="0" smtClean="0"/>
              <a:t>Analyze a Module</a:t>
            </a:r>
          </a:p>
          <a:p>
            <a:pPr lvl="1">
              <a:buFontTx/>
              <a:buChar char="•"/>
            </a:pPr>
            <a:r>
              <a:rPr lang="en-US" dirty="0" smtClean="0"/>
              <a:t>Analyze a Class or Object</a:t>
            </a:r>
          </a:p>
          <a:p>
            <a:pPr lvl="1">
              <a:buFontTx/>
              <a:buChar char="•"/>
            </a:pPr>
            <a:r>
              <a:rPr lang="en-US" dirty="0" smtClean="0"/>
              <a:t>Trace Black Box Hits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 Class, Module, 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Look at all code associated with an entity, walk all dependencies to understand purpose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Document any potential problems associated with the object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Determine starting point based on what you can chew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Malicious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Start at input routines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Track how validation routines reduce the set of possible data at any given point.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Pay special attention to data transformation routines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Trace data flows looking for how “tainted data” is used.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Specific Vulnerabilities &amp; Categories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Static vs. Dynamic Testing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Testing Spectrums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Automated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9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Black Box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Using a live running instance of the site, fuzz test various vectors.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If a vector proves to be “interesting” review the source code in that area and find out what it’s doing.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Don’t let your method dictate the testing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Be careful about rabbit holes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Example Hybrid Approach</a:t>
            </a:r>
          </a:p>
          <a:p>
            <a:pPr lvl="1"/>
            <a:r>
              <a:rPr lang="en-US" dirty="0" smtClean="0"/>
              <a:t>Find all Utility functions and look at those first</a:t>
            </a:r>
          </a:p>
          <a:p>
            <a:pPr lvl="1"/>
            <a:r>
              <a:rPr lang="en-US" dirty="0" smtClean="0"/>
              <a:t>Look at any input modules to see if “dangerous” conditions for utility functions can be reached by various inputs.</a:t>
            </a:r>
          </a:p>
          <a:p>
            <a:pPr lvl="1"/>
            <a:r>
              <a:rPr lang="en-US" dirty="0" smtClean="0"/>
              <a:t>Watch for things that should have been utility functions but weren’t for some reason.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181600"/>
            <a:ext cx="7391400" cy="762000"/>
          </a:xfrm>
        </p:spPr>
        <p:txBody>
          <a:bodyPr/>
          <a:lstStyle/>
          <a:p>
            <a:r>
              <a:rPr lang="en-US" dirty="0" smtClean="0"/>
              <a:t>Supporting Tools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Static analysis tools for automated scanning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be helpful in finding low hanging fruit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Numerous False Positives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Missing Vulnerability Categories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Code relationship displays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IDE’s for reading code: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Eclipse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Visual Studio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Xcode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Textmate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2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Language Specific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Colorization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Context Sensitive Editing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API Help &amp; Documentation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Jump to declaration, Show all references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Language </a:t>
            </a:r>
            <a:r>
              <a:rPr lang="en-US" dirty="0" err="1" smtClean="0"/>
              <a:t>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One IDE to rule them all!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Focused Tooling For: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Searching Code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Navigating Code and Projects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Reading Code (Syntax Highlighting)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Graphing Support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Scripting Support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Reviewing Code is one of the best approaches to use in finding and mitigating security issues.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Reviewing code can be very difficult and time consuming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Practice is awesome– Do it.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Lots of resources to help:</a:t>
            </a:r>
          </a:p>
          <a:p>
            <a:pPr lvl="1">
              <a:buFontTx/>
              <a:buChar char="•"/>
            </a:pPr>
            <a:r>
              <a:rPr lang="en-US" dirty="0" smtClean="0"/>
              <a:t>TOSSA</a:t>
            </a:r>
          </a:p>
          <a:p>
            <a:pPr lvl="1">
              <a:buFontTx/>
              <a:buChar char="•"/>
            </a:pPr>
            <a:r>
              <a:rPr lang="en-US" dirty="0" smtClean="0"/>
              <a:t>SDL &amp; Microsoft has Primers</a:t>
            </a:r>
          </a:p>
          <a:p>
            <a:pPr lvl="1">
              <a:buFontTx/>
              <a:buChar char="•"/>
            </a:pPr>
            <a:r>
              <a:rPr lang="en-US" dirty="0" smtClean="0"/>
              <a:t>OWASP has </a:t>
            </a:r>
            <a:r>
              <a:rPr lang="en-US" dirty="0" smtClean="0"/>
              <a:t>numerous articles &amp; free </a:t>
            </a:r>
            <a:r>
              <a:rPr lang="en-US" dirty="0" err="1" smtClean="0"/>
              <a:t>ebook</a:t>
            </a:r>
            <a:r>
              <a:rPr lang="en-US" dirty="0" smtClean="0"/>
              <a:t> online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Dino D. &amp; Dan Guido have free video courses online</a:t>
            </a:r>
          </a:p>
          <a:p>
            <a:pPr lvl="1"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181600"/>
            <a:ext cx="7391400" cy="762000"/>
          </a:xfrm>
        </p:spPr>
        <p:txBody>
          <a:bodyPr/>
          <a:lstStyle/>
          <a:p>
            <a:r>
              <a:rPr lang="en-US" dirty="0" smtClean="0"/>
              <a:t>QA?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Book on the Market.  Period</a:t>
            </a:r>
            <a:endParaRPr lang="en-US" dirty="0"/>
          </a:p>
        </p:txBody>
      </p:sp>
      <p:pic>
        <p:nvPicPr>
          <p:cNvPr id="4" name="Content Placeholder 3" descr="SoftwareSecurityAssessment_Cove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2671" r="-62671"/>
          <a:stretch>
            <a:fillRect/>
          </a:stretch>
        </p:blipFill>
        <p:spPr>
          <a:xfrm>
            <a:off x="533400" y="1066800"/>
            <a:ext cx="8229600" cy="48307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181600"/>
            <a:ext cx="7391400" cy="762000"/>
          </a:xfrm>
        </p:spPr>
        <p:txBody>
          <a:bodyPr/>
          <a:lstStyle/>
          <a:p>
            <a:r>
              <a:rPr lang="en-US" dirty="0" smtClean="0"/>
              <a:t>Why Review Code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Review Code</a:t>
            </a:r>
            <a:endParaRPr lang="en-US" dirty="0"/>
          </a:p>
        </p:txBody>
      </p:sp>
      <p:pic>
        <p:nvPicPr>
          <p:cNvPr id="4" name="Picture 3" descr="benefits_reducecos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6781800" cy="497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Code reviewing is like finding an unknown quantity of needles in various haystacks.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 order to be successful in finding vulnerabilities you are required to know: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bit about programming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bit about security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bit about finding stuff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Dynamic vs. Static Analysis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181600"/>
            <a:ext cx="7391400" cy="762000"/>
          </a:xfrm>
        </p:spPr>
        <p:txBody>
          <a:bodyPr/>
          <a:lstStyle/>
          <a:p>
            <a:r>
              <a:rPr lang="en-US" dirty="0" smtClean="0"/>
              <a:t>Tactics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“It is a mistake to think that combination is solely a matter of talent, and that it cannot be acquired”</a:t>
            </a:r>
            <a:br>
              <a:rPr lang="en-US" dirty="0" smtClean="0"/>
            </a:br>
            <a:r>
              <a:rPr lang="en-US" dirty="0" smtClean="0"/>
              <a:t>-- Richard </a:t>
            </a:r>
            <a:r>
              <a:rPr lang="en-US" dirty="0" err="1" smtClean="0"/>
              <a:t>Reti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Chess-Tac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892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_PPT_Template_v1.0">
  <a:themeElements>
    <a:clrScheme name="Trustwave Color Scheme">
      <a:dk1>
        <a:sysClr val="windowText" lastClr="000000"/>
      </a:dk1>
      <a:lt1>
        <a:sysClr val="window" lastClr="FFFFFF"/>
      </a:lt1>
      <a:dk2>
        <a:srgbClr val="005596"/>
      </a:dk2>
      <a:lt2>
        <a:srgbClr val="008852"/>
      </a:lt2>
      <a:accent1>
        <a:srgbClr val="005596"/>
      </a:accent1>
      <a:accent2>
        <a:srgbClr val="008852"/>
      </a:accent2>
      <a:accent3>
        <a:srgbClr val="808285"/>
      </a:accent3>
      <a:accent4>
        <a:srgbClr val="BFBFBF"/>
      </a:accent4>
      <a:accent5>
        <a:srgbClr val="FF0000"/>
      </a:accent5>
      <a:accent6>
        <a:srgbClr val="005596"/>
      </a:accent6>
      <a:hlink>
        <a:srgbClr val="27A1FF"/>
      </a:hlink>
      <a:folHlink>
        <a:srgbClr val="F2F2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Training_PPT_Template_v1.0</Template>
  <TotalTime>17143</TotalTime>
  <Words>1297</Words>
  <Application>Microsoft Macintosh PowerPoint</Application>
  <PresentationFormat>Letter Paper (8.5x11 in)</PresentationFormat>
  <Paragraphs>384</Paragraphs>
  <Slides>37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Training_PPT_Template_v1.0</vt:lpstr>
      <vt:lpstr>Code Review Strategies</vt:lpstr>
      <vt:lpstr>Agenda</vt:lpstr>
      <vt:lpstr>Anti-Agenda</vt:lpstr>
      <vt:lpstr>Best Book on the Market.  Period</vt:lpstr>
      <vt:lpstr>Why Review Code</vt:lpstr>
      <vt:lpstr>Why Review Code</vt:lpstr>
      <vt:lpstr>Code Review 101</vt:lpstr>
      <vt:lpstr>Tactics</vt:lpstr>
      <vt:lpstr>Tactics</vt:lpstr>
      <vt:lpstr>Preparation Tactics</vt:lpstr>
      <vt:lpstr>Working Tactics</vt:lpstr>
      <vt:lpstr>Tracking Grids</vt:lpstr>
      <vt:lpstr>Review Tactics</vt:lpstr>
      <vt:lpstr>Strategies</vt:lpstr>
      <vt:lpstr>Strategies</vt:lpstr>
      <vt:lpstr>Choosing a Strategy</vt:lpstr>
      <vt:lpstr>Brute Force</vt:lpstr>
      <vt:lpstr>Candidate Point Analysis</vt:lpstr>
      <vt:lpstr>Lexical Analysis (Security by Grep)</vt:lpstr>
      <vt:lpstr>Blackbox Candidate Points</vt:lpstr>
      <vt:lpstr>Design Generalization (DG)</vt:lpstr>
      <vt:lpstr>Modeling the System</vt:lpstr>
      <vt:lpstr>Hypothesis Testing</vt:lpstr>
      <vt:lpstr>Derived Purpose &amp; Function</vt:lpstr>
      <vt:lpstr>Design Conformity</vt:lpstr>
      <vt:lpstr>Defense Gap Modeling</vt:lpstr>
      <vt:lpstr>Comprehensive Code Review</vt:lpstr>
      <vt:lpstr>Analyzing a Class, Module, or Algorithm</vt:lpstr>
      <vt:lpstr>Tracing Malicious Input</vt:lpstr>
      <vt:lpstr>Tracing Black Box hits</vt:lpstr>
      <vt:lpstr>Hybrid Approaches</vt:lpstr>
      <vt:lpstr>Supporting Tools</vt:lpstr>
      <vt:lpstr>Supporting Tools</vt:lpstr>
      <vt:lpstr>Using Language Specific IDE</vt:lpstr>
      <vt:lpstr>Ignoring Language IDEs</vt:lpstr>
      <vt:lpstr>Summary</vt:lpstr>
      <vt:lpstr>QA?</vt:lpstr>
    </vt:vector>
  </TitlesOfParts>
  <Company>Trustwave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 Nida</dc:creator>
  <cp:lastModifiedBy>Andrew Wilson</cp:lastModifiedBy>
  <cp:revision>138</cp:revision>
  <dcterms:created xsi:type="dcterms:W3CDTF">2010-10-25T06:00:47Z</dcterms:created>
  <dcterms:modified xsi:type="dcterms:W3CDTF">2010-11-16T18:28:07Z</dcterms:modified>
</cp:coreProperties>
</file>