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5" r:id="rId3"/>
    <p:sldId id="278" r:id="rId4"/>
    <p:sldId id="279" r:id="rId5"/>
    <p:sldId id="280" r:id="rId6"/>
    <p:sldId id="283" r:id="rId7"/>
    <p:sldId id="301" r:id="rId8"/>
    <p:sldId id="302" r:id="rId9"/>
    <p:sldId id="303" r:id="rId10"/>
    <p:sldId id="276" r:id="rId11"/>
    <p:sldId id="291" r:id="rId12"/>
    <p:sldId id="286" r:id="rId13"/>
    <p:sldId id="287" r:id="rId14"/>
    <p:sldId id="285" r:id="rId15"/>
    <p:sldId id="288" r:id="rId16"/>
    <p:sldId id="282" r:id="rId17"/>
    <p:sldId id="292" r:id="rId18"/>
    <p:sldId id="293" r:id="rId19"/>
    <p:sldId id="296" r:id="rId20"/>
    <p:sldId id="294" r:id="rId21"/>
    <p:sldId id="297" r:id="rId22"/>
    <p:sldId id="298" r:id="rId23"/>
    <p:sldId id="300" r:id="rId24"/>
    <p:sldId id="299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xmlns:mc="http://schemas.openxmlformats.org/markup-compatibility/2006" xmlns:a14="http://schemas.microsoft.com/office/drawing/2010/main" val="95AD95" mc:Ignorable=""/>
    <a:srgbClr xmlns:mc="http://schemas.openxmlformats.org/markup-compatibility/2006" xmlns:a14="http://schemas.microsoft.com/office/drawing/2010/main" val="66FF99" mc:Ignorable="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79" autoAdjust="0"/>
  </p:normalViewPr>
  <p:slideViewPr>
    <p:cSldViewPr>
      <p:cViewPr varScale="1">
        <p:scale>
          <a:sx n="60" d="100"/>
          <a:sy n="60" d="100"/>
        </p:scale>
        <p:origin x="-6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0CA244-774C-4DD5-9E8E-6CD9FFFC1B82}" type="doc">
      <dgm:prSet loTypeId="urn:microsoft.com/office/officeart/2005/8/layout/venn3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13B9102-FB37-485E-9798-CC88184BAA62}">
      <dgm:prSet phldrT="[Text]"/>
      <dgm:spPr/>
      <dgm:t>
        <a:bodyPr/>
        <a:lstStyle/>
        <a:p>
          <a:r>
            <a:rPr lang="en-US" dirty="0" smtClean="0"/>
            <a:t>Attack Detection:</a:t>
          </a:r>
          <a:endParaRPr lang="en-US" dirty="0"/>
        </a:p>
      </dgm:t>
    </dgm:pt>
    <dgm:pt modelId="{4A76250A-B857-40FC-8F7E-4DE736B04DE4}" type="parTrans" cxnId="{A09EAFDD-4234-4BE0-9F36-2649357450D4}">
      <dgm:prSet/>
      <dgm:spPr/>
      <dgm:t>
        <a:bodyPr/>
        <a:lstStyle/>
        <a:p>
          <a:endParaRPr lang="en-US"/>
        </a:p>
      </dgm:t>
    </dgm:pt>
    <dgm:pt modelId="{22F9EBE7-F395-49DF-B17D-F631E328F31B}" type="sibTrans" cxnId="{A09EAFDD-4234-4BE0-9F36-2649357450D4}">
      <dgm:prSet/>
      <dgm:spPr/>
      <dgm:t>
        <a:bodyPr/>
        <a:lstStyle/>
        <a:p>
          <a:endParaRPr lang="en-US"/>
        </a:p>
      </dgm:t>
    </dgm:pt>
    <dgm:pt modelId="{E486773C-9ECC-4187-9306-09A02EF5CAD3}">
      <dgm:prSet phldrT="[Text]"/>
      <dgm:spPr/>
      <dgm:t>
        <a:bodyPr/>
        <a:lstStyle/>
        <a:p>
          <a:r>
            <a:rPr lang="en-US" dirty="0" smtClean="0"/>
            <a:t>Policy Enforcement:</a:t>
          </a:r>
          <a:endParaRPr lang="en-US" dirty="0"/>
        </a:p>
      </dgm:t>
    </dgm:pt>
    <dgm:pt modelId="{8637EFE2-7E62-4532-A9E1-6D9FC3AC731A}" type="parTrans" cxnId="{13269FC9-7D4F-4859-83A8-8C86733FE955}">
      <dgm:prSet/>
      <dgm:spPr/>
      <dgm:t>
        <a:bodyPr/>
        <a:lstStyle/>
        <a:p>
          <a:endParaRPr lang="en-US"/>
        </a:p>
      </dgm:t>
    </dgm:pt>
    <dgm:pt modelId="{23C25579-DB67-4E45-BEA4-609A09F1039A}" type="sibTrans" cxnId="{13269FC9-7D4F-4859-83A8-8C86733FE955}">
      <dgm:prSet/>
      <dgm:spPr/>
      <dgm:t>
        <a:bodyPr/>
        <a:lstStyle/>
        <a:p>
          <a:endParaRPr lang="en-US"/>
        </a:p>
      </dgm:t>
    </dgm:pt>
    <dgm:pt modelId="{A4C6DFA3-D6BD-4590-AE0B-73A11698873E}">
      <dgm:prSet phldrT="[Text]"/>
      <dgm:spPr/>
      <dgm:t>
        <a:bodyPr/>
        <a:lstStyle/>
        <a:p>
          <a:r>
            <a:rPr lang="en-US" dirty="0" smtClean="0"/>
            <a:t>Anti-Virus</a:t>
          </a:r>
          <a:endParaRPr lang="en-US" dirty="0"/>
        </a:p>
      </dgm:t>
    </dgm:pt>
    <dgm:pt modelId="{D1105A0E-D5F8-466C-BD0F-60B4214F635F}" type="parTrans" cxnId="{B6F3CF2D-EAA8-4FB2-BD1B-F5DA56B22CE6}">
      <dgm:prSet/>
      <dgm:spPr/>
      <dgm:t>
        <a:bodyPr/>
        <a:lstStyle/>
        <a:p>
          <a:endParaRPr lang="en-US"/>
        </a:p>
      </dgm:t>
    </dgm:pt>
    <dgm:pt modelId="{7D8D43E9-F5DB-4660-84EF-765135038591}" type="sibTrans" cxnId="{B6F3CF2D-EAA8-4FB2-BD1B-F5DA56B22CE6}">
      <dgm:prSet/>
      <dgm:spPr/>
      <dgm:t>
        <a:bodyPr/>
        <a:lstStyle/>
        <a:p>
          <a:endParaRPr lang="en-US"/>
        </a:p>
      </dgm:t>
    </dgm:pt>
    <dgm:pt modelId="{71F0728C-2304-448E-91B1-F7F20DB8E5E2}">
      <dgm:prSet phldrT="[Text]"/>
      <dgm:spPr/>
      <dgm:t>
        <a:bodyPr/>
        <a:lstStyle/>
        <a:p>
          <a:r>
            <a:rPr lang="en-US" dirty="0" smtClean="0"/>
            <a:t>IDS/IPS</a:t>
          </a:r>
          <a:endParaRPr lang="en-US" dirty="0"/>
        </a:p>
      </dgm:t>
    </dgm:pt>
    <dgm:pt modelId="{F8BD2041-9BBF-47DB-8EF8-846CA771FF4A}" type="parTrans" cxnId="{F5E34623-965F-415D-A9D1-FDB28F7A6EB5}">
      <dgm:prSet/>
      <dgm:spPr/>
      <dgm:t>
        <a:bodyPr/>
        <a:lstStyle/>
        <a:p>
          <a:endParaRPr lang="en-US"/>
        </a:p>
      </dgm:t>
    </dgm:pt>
    <dgm:pt modelId="{02A31F92-E3DC-44B0-8F2A-7EB4C0BAF3AA}" type="sibTrans" cxnId="{F5E34623-965F-415D-A9D1-FDB28F7A6EB5}">
      <dgm:prSet/>
      <dgm:spPr/>
      <dgm:t>
        <a:bodyPr/>
        <a:lstStyle/>
        <a:p>
          <a:endParaRPr lang="en-US"/>
        </a:p>
      </dgm:t>
    </dgm:pt>
    <dgm:pt modelId="{E286756B-7541-4CFA-BCBF-0ACDD468AFD7}">
      <dgm:prSet phldrT="[Text]"/>
      <dgm:spPr/>
      <dgm:t>
        <a:bodyPr/>
        <a:lstStyle/>
        <a:p>
          <a:r>
            <a:rPr lang="en-US" dirty="0" smtClean="0"/>
            <a:t>Firewall</a:t>
          </a:r>
          <a:endParaRPr lang="en-US" dirty="0"/>
        </a:p>
      </dgm:t>
    </dgm:pt>
    <dgm:pt modelId="{D8F4BA41-55A2-49FC-9C34-FEF2A96C55C7}" type="parTrans" cxnId="{3D443B39-03FD-46B3-A2A9-484F75E70C99}">
      <dgm:prSet/>
      <dgm:spPr/>
      <dgm:t>
        <a:bodyPr/>
        <a:lstStyle/>
        <a:p>
          <a:endParaRPr lang="en-US"/>
        </a:p>
      </dgm:t>
    </dgm:pt>
    <dgm:pt modelId="{9BD2C108-2EF9-4FD0-B4C0-F8997A48B3EF}" type="sibTrans" cxnId="{3D443B39-03FD-46B3-A2A9-484F75E70C99}">
      <dgm:prSet/>
      <dgm:spPr/>
      <dgm:t>
        <a:bodyPr/>
        <a:lstStyle/>
        <a:p>
          <a:endParaRPr lang="en-US"/>
        </a:p>
      </dgm:t>
    </dgm:pt>
    <dgm:pt modelId="{94CAAD89-0242-48C7-891B-B5727D5250E7}">
      <dgm:prSet phldrT="[Text]"/>
      <dgm:spPr/>
      <dgm:t>
        <a:bodyPr/>
        <a:lstStyle/>
        <a:p>
          <a:r>
            <a:rPr lang="en-US" dirty="0" smtClean="0"/>
            <a:t>NAC</a:t>
          </a:r>
          <a:endParaRPr lang="en-US" dirty="0"/>
        </a:p>
      </dgm:t>
    </dgm:pt>
    <dgm:pt modelId="{BCD544CA-C34E-448F-8C2D-F5623C3AADE3}" type="parTrans" cxnId="{CA64BFF3-4699-43F0-B2C3-0C3C24DD660D}">
      <dgm:prSet/>
      <dgm:spPr/>
      <dgm:t>
        <a:bodyPr/>
        <a:lstStyle/>
        <a:p>
          <a:endParaRPr lang="en-US"/>
        </a:p>
      </dgm:t>
    </dgm:pt>
    <dgm:pt modelId="{CD4107E2-7933-4215-B707-588F58866FC7}" type="sibTrans" cxnId="{CA64BFF3-4699-43F0-B2C3-0C3C24DD660D}">
      <dgm:prSet/>
      <dgm:spPr/>
      <dgm:t>
        <a:bodyPr/>
        <a:lstStyle/>
        <a:p>
          <a:endParaRPr lang="en-US"/>
        </a:p>
      </dgm:t>
    </dgm:pt>
    <dgm:pt modelId="{2A691EF9-63C3-472F-9292-9A33601F1FC4}">
      <dgm:prSet phldrT="[Text]"/>
      <dgm:spPr/>
      <dgm:t>
        <a:bodyPr/>
        <a:lstStyle/>
        <a:p>
          <a:r>
            <a:rPr lang="en-US" dirty="0" smtClean="0"/>
            <a:t>Scanners</a:t>
          </a:r>
        </a:p>
      </dgm:t>
    </dgm:pt>
    <dgm:pt modelId="{03E6B2DA-7390-4D9E-976D-81328CD4C5F2}" type="parTrans" cxnId="{B086C0F5-9993-4764-AE1D-0AC66AB92F66}">
      <dgm:prSet/>
      <dgm:spPr/>
      <dgm:t>
        <a:bodyPr/>
        <a:lstStyle/>
        <a:p>
          <a:endParaRPr lang="en-US"/>
        </a:p>
      </dgm:t>
    </dgm:pt>
    <dgm:pt modelId="{16ED4DDC-676C-422B-9CD8-825FC4D3EF56}" type="sibTrans" cxnId="{B086C0F5-9993-4764-AE1D-0AC66AB92F66}">
      <dgm:prSet/>
      <dgm:spPr/>
      <dgm:t>
        <a:bodyPr/>
        <a:lstStyle/>
        <a:p>
          <a:endParaRPr lang="en-US"/>
        </a:p>
      </dgm:t>
    </dgm:pt>
    <dgm:pt modelId="{C77AEC31-FC2C-43D2-B0A9-520E4AABE56B}">
      <dgm:prSet phldrT="[Text]"/>
      <dgm:spPr/>
      <dgm:t>
        <a:bodyPr/>
        <a:lstStyle/>
        <a:p>
          <a:r>
            <a:rPr lang="en-US" dirty="0" smtClean="0"/>
            <a:t>Anti-Malware</a:t>
          </a:r>
          <a:endParaRPr lang="en-US" dirty="0"/>
        </a:p>
      </dgm:t>
    </dgm:pt>
    <dgm:pt modelId="{473DD24A-9244-4F46-A1F1-F6561F61DA45}" type="parTrans" cxnId="{69FFAB04-99D6-42D2-8872-31B7C95DD264}">
      <dgm:prSet/>
      <dgm:spPr/>
      <dgm:t>
        <a:bodyPr/>
        <a:lstStyle/>
        <a:p>
          <a:endParaRPr lang="en-US"/>
        </a:p>
      </dgm:t>
    </dgm:pt>
    <dgm:pt modelId="{AC8A0BF0-7ABD-4F3F-9AA4-D327F36D1A80}" type="sibTrans" cxnId="{69FFAB04-99D6-42D2-8872-31B7C95DD264}">
      <dgm:prSet/>
      <dgm:spPr/>
      <dgm:t>
        <a:bodyPr/>
        <a:lstStyle/>
        <a:p>
          <a:endParaRPr lang="en-US"/>
        </a:p>
      </dgm:t>
    </dgm:pt>
    <dgm:pt modelId="{13B71D7A-DCDA-4FC2-96C5-2FA67B89E251}" type="pres">
      <dgm:prSet presAssocID="{210CA244-774C-4DD5-9E8E-6CD9FFFC1B8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AE2948-72AF-4CE7-9F75-E40C80A8EA0D}" type="pres">
      <dgm:prSet presAssocID="{313B9102-FB37-485E-9798-CC88184BAA62}" presName="Name5" presStyleLbl="venn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96C807-8FC3-4D4F-88CD-CF6B08378F4A}" type="pres">
      <dgm:prSet presAssocID="{22F9EBE7-F395-49DF-B17D-F631E328F31B}" presName="space" presStyleCnt="0"/>
      <dgm:spPr/>
    </dgm:pt>
    <dgm:pt modelId="{14DE12DC-E173-49D4-B9B7-1E49B630B293}" type="pres">
      <dgm:prSet presAssocID="{E486773C-9ECC-4187-9306-09A02EF5CAD3}" presName="Name5" presStyleLbl="venn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D31799-CBB9-47FE-80A4-1E83FE811C04}" type="presOf" srcId="{C77AEC31-FC2C-43D2-B0A9-520E4AABE56B}" destId="{4EAE2948-72AF-4CE7-9F75-E40C80A8EA0D}" srcOrd="0" destOrd="2" presId="urn:microsoft.com/office/officeart/2005/8/layout/venn3"/>
    <dgm:cxn modelId="{C813D53B-82C9-48CD-B6C3-0BF0A90C7EAA}" type="presOf" srcId="{E286756B-7541-4CFA-BCBF-0ACDD468AFD7}" destId="{14DE12DC-E173-49D4-B9B7-1E49B630B293}" srcOrd="0" destOrd="1" presId="urn:microsoft.com/office/officeart/2005/8/layout/venn3"/>
    <dgm:cxn modelId="{F5E34623-965F-415D-A9D1-FDB28F7A6EB5}" srcId="{313B9102-FB37-485E-9798-CC88184BAA62}" destId="{71F0728C-2304-448E-91B1-F7F20DB8E5E2}" srcOrd="2" destOrd="0" parTransId="{F8BD2041-9BBF-47DB-8EF8-846CA771FF4A}" sibTransId="{02A31F92-E3DC-44B0-8F2A-7EB4C0BAF3AA}"/>
    <dgm:cxn modelId="{B6F3CF2D-EAA8-4FB2-BD1B-F5DA56B22CE6}" srcId="{313B9102-FB37-485E-9798-CC88184BAA62}" destId="{A4C6DFA3-D6BD-4590-AE0B-73A11698873E}" srcOrd="0" destOrd="0" parTransId="{D1105A0E-D5F8-466C-BD0F-60B4214F635F}" sibTransId="{7D8D43E9-F5DB-4660-84EF-765135038591}"/>
    <dgm:cxn modelId="{EE988974-C8CE-48B0-9039-4F762091F974}" type="presOf" srcId="{94CAAD89-0242-48C7-891B-B5727D5250E7}" destId="{14DE12DC-E173-49D4-B9B7-1E49B630B293}" srcOrd="0" destOrd="2" presId="urn:microsoft.com/office/officeart/2005/8/layout/venn3"/>
    <dgm:cxn modelId="{6073A6DB-47C2-4600-BDD8-FA7348610845}" type="presOf" srcId="{E486773C-9ECC-4187-9306-09A02EF5CAD3}" destId="{14DE12DC-E173-49D4-B9B7-1E49B630B293}" srcOrd="0" destOrd="0" presId="urn:microsoft.com/office/officeart/2005/8/layout/venn3"/>
    <dgm:cxn modelId="{13269FC9-7D4F-4859-83A8-8C86733FE955}" srcId="{210CA244-774C-4DD5-9E8E-6CD9FFFC1B82}" destId="{E486773C-9ECC-4187-9306-09A02EF5CAD3}" srcOrd="1" destOrd="0" parTransId="{8637EFE2-7E62-4532-A9E1-6D9FC3AC731A}" sibTransId="{23C25579-DB67-4E45-BEA4-609A09F1039A}"/>
    <dgm:cxn modelId="{69FFAB04-99D6-42D2-8872-31B7C95DD264}" srcId="{313B9102-FB37-485E-9798-CC88184BAA62}" destId="{C77AEC31-FC2C-43D2-B0A9-520E4AABE56B}" srcOrd="1" destOrd="0" parTransId="{473DD24A-9244-4F46-A1F1-F6561F61DA45}" sibTransId="{AC8A0BF0-7ABD-4F3F-9AA4-D327F36D1A80}"/>
    <dgm:cxn modelId="{B086C0F5-9993-4764-AE1D-0AC66AB92F66}" srcId="{E486773C-9ECC-4187-9306-09A02EF5CAD3}" destId="{2A691EF9-63C3-472F-9292-9A33601F1FC4}" srcOrd="2" destOrd="0" parTransId="{03E6B2DA-7390-4D9E-976D-81328CD4C5F2}" sibTransId="{16ED4DDC-676C-422B-9CD8-825FC4D3EF56}"/>
    <dgm:cxn modelId="{CA64BFF3-4699-43F0-B2C3-0C3C24DD660D}" srcId="{E486773C-9ECC-4187-9306-09A02EF5CAD3}" destId="{94CAAD89-0242-48C7-891B-B5727D5250E7}" srcOrd="1" destOrd="0" parTransId="{BCD544CA-C34E-448F-8C2D-F5623C3AADE3}" sibTransId="{CD4107E2-7933-4215-B707-588F58866FC7}"/>
    <dgm:cxn modelId="{AB97D028-E267-46E5-8571-020770719496}" type="presOf" srcId="{210CA244-774C-4DD5-9E8E-6CD9FFFC1B82}" destId="{13B71D7A-DCDA-4FC2-96C5-2FA67B89E251}" srcOrd="0" destOrd="0" presId="urn:microsoft.com/office/officeart/2005/8/layout/venn3"/>
    <dgm:cxn modelId="{B835987B-27A4-4E9F-B2B0-7D82EA420378}" type="presOf" srcId="{2A691EF9-63C3-472F-9292-9A33601F1FC4}" destId="{14DE12DC-E173-49D4-B9B7-1E49B630B293}" srcOrd="0" destOrd="3" presId="urn:microsoft.com/office/officeart/2005/8/layout/venn3"/>
    <dgm:cxn modelId="{7BFB4B42-A71E-45B8-8CDE-9CB7F62A0EFD}" type="presOf" srcId="{71F0728C-2304-448E-91B1-F7F20DB8E5E2}" destId="{4EAE2948-72AF-4CE7-9F75-E40C80A8EA0D}" srcOrd="0" destOrd="3" presId="urn:microsoft.com/office/officeart/2005/8/layout/venn3"/>
    <dgm:cxn modelId="{F2CD0B56-0D96-4FD8-8EAD-C65FC08E3E19}" type="presOf" srcId="{A4C6DFA3-D6BD-4590-AE0B-73A11698873E}" destId="{4EAE2948-72AF-4CE7-9F75-E40C80A8EA0D}" srcOrd="0" destOrd="1" presId="urn:microsoft.com/office/officeart/2005/8/layout/venn3"/>
    <dgm:cxn modelId="{3D443B39-03FD-46B3-A2A9-484F75E70C99}" srcId="{E486773C-9ECC-4187-9306-09A02EF5CAD3}" destId="{E286756B-7541-4CFA-BCBF-0ACDD468AFD7}" srcOrd="0" destOrd="0" parTransId="{D8F4BA41-55A2-49FC-9C34-FEF2A96C55C7}" sibTransId="{9BD2C108-2EF9-4FD0-B4C0-F8997A48B3EF}"/>
    <dgm:cxn modelId="{60BC40B2-D9C5-44F3-AAAE-659F3E8C0EEA}" type="presOf" srcId="{313B9102-FB37-485E-9798-CC88184BAA62}" destId="{4EAE2948-72AF-4CE7-9F75-E40C80A8EA0D}" srcOrd="0" destOrd="0" presId="urn:microsoft.com/office/officeart/2005/8/layout/venn3"/>
    <dgm:cxn modelId="{A09EAFDD-4234-4BE0-9F36-2649357450D4}" srcId="{210CA244-774C-4DD5-9E8E-6CD9FFFC1B82}" destId="{313B9102-FB37-485E-9798-CC88184BAA62}" srcOrd="0" destOrd="0" parTransId="{4A76250A-B857-40FC-8F7E-4DE736B04DE4}" sibTransId="{22F9EBE7-F395-49DF-B17D-F631E328F31B}"/>
    <dgm:cxn modelId="{F8498491-C6EE-4AEB-9E9D-379370E7C920}" type="presParOf" srcId="{13B71D7A-DCDA-4FC2-96C5-2FA67B89E251}" destId="{4EAE2948-72AF-4CE7-9F75-E40C80A8EA0D}" srcOrd="0" destOrd="0" presId="urn:microsoft.com/office/officeart/2005/8/layout/venn3"/>
    <dgm:cxn modelId="{920572B4-7629-495D-BE48-D9EED0C8A38F}" type="presParOf" srcId="{13B71D7A-DCDA-4FC2-96C5-2FA67B89E251}" destId="{1796C807-8FC3-4D4F-88CD-CF6B08378F4A}" srcOrd="1" destOrd="0" presId="urn:microsoft.com/office/officeart/2005/8/layout/venn3"/>
    <dgm:cxn modelId="{F6F333E0-87D5-4BA8-8331-CC767A4B0801}" type="presParOf" srcId="{13B71D7A-DCDA-4FC2-96C5-2FA67B89E251}" destId="{14DE12DC-E173-49D4-B9B7-1E49B630B293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D4D04A-833B-48AE-A743-5B7CA91BF9AF}" type="doc">
      <dgm:prSet loTypeId="urn:microsoft.com/office/officeart/2005/8/layout/arrow3" loCatId="relationship" qsTypeId="urn:microsoft.com/office/officeart/2005/8/quickstyle/simple1" qsCatId="simple" csTypeId="urn:microsoft.com/office/officeart/2005/8/colors/accent6_3" csCatId="accent6"/>
      <dgm:spPr/>
      <dgm:t>
        <a:bodyPr/>
        <a:lstStyle/>
        <a:p>
          <a:endParaRPr lang="en-US"/>
        </a:p>
      </dgm:t>
    </dgm:pt>
    <dgm:pt modelId="{D903B190-7F2E-4285-9A85-1464FB2E7830}">
      <dgm:prSet/>
      <dgm:spPr/>
      <dgm:t>
        <a:bodyPr/>
        <a:lstStyle/>
        <a:p>
          <a:pPr rtl="0"/>
          <a:r>
            <a:rPr lang="en-US" smtClean="0"/>
            <a:t>It’s a firewall isn’t it? So it must be a policy enforcer.</a:t>
          </a:r>
          <a:endParaRPr lang="en-US"/>
        </a:p>
      </dgm:t>
    </dgm:pt>
    <dgm:pt modelId="{03915D78-EC95-4546-9478-4B8E7A516DAD}" type="parTrans" cxnId="{FF61AFDB-8B05-4F64-A1A5-16AC79A19DCD}">
      <dgm:prSet/>
      <dgm:spPr/>
      <dgm:t>
        <a:bodyPr/>
        <a:lstStyle/>
        <a:p>
          <a:endParaRPr lang="en-US"/>
        </a:p>
      </dgm:t>
    </dgm:pt>
    <dgm:pt modelId="{BA6B0C0B-F0EE-4CC7-8CDE-CB5CE41DCE95}" type="sibTrans" cxnId="{FF61AFDB-8B05-4F64-A1A5-16AC79A19DCD}">
      <dgm:prSet/>
      <dgm:spPr/>
      <dgm:t>
        <a:bodyPr/>
        <a:lstStyle/>
        <a:p>
          <a:endParaRPr lang="en-US"/>
        </a:p>
      </dgm:t>
    </dgm:pt>
    <dgm:pt modelId="{98DBFCE3-3BB2-45D3-B7FA-B307A98D2FB6}">
      <dgm:prSet/>
      <dgm:spPr/>
      <dgm:t>
        <a:bodyPr/>
        <a:lstStyle/>
        <a:p>
          <a:pPr rtl="0"/>
          <a:r>
            <a:rPr lang="en-US" smtClean="0"/>
            <a:t>But it does signatures, so it is probably an attack detector.</a:t>
          </a:r>
          <a:endParaRPr lang="en-US"/>
        </a:p>
      </dgm:t>
    </dgm:pt>
    <dgm:pt modelId="{C503CBB2-555F-46E5-A4FC-582160B817DA}" type="parTrans" cxnId="{C9519F21-BA42-4284-AC8B-458B4AF8A600}">
      <dgm:prSet/>
      <dgm:spPr/>
      <dgm:t>
        <a:bodyPr/>
        <a:lstStyle/>
        <a:p>
          <a:endParaRPr lang="en-US"/>
        </a:p>
      </dgm:t>
    </dgm:pt>
    <dgm:pt modelId="{889446C7-528A-48D4-8E7A-E0DF7EB91D3D}" type="sibTrans" cxnId="{C9519F21-BA42-4284-AC8B-458B4AF8A600}">
      <dgm:prSet/>
      <dgm:spPr/>
      <dgm:t>
        <a:bodyPr/>
        <a:lstStyle/>
        <a:p>
          <a:endParaRPr lang="en-US"/>
        </a:p>
      </dgm:t>
    </dgm:pt>
    <dgm:pt modelId="{16CA8F14-CF53-47F6-91C4-62C6AC23AD0B}" type="pres">
      <dgm:prSet presAssocID="{01D4D04A-833B-48AE-A743-5B7CA91BF9A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C4C131-7BC7-49FD-8208-215EDF5632F5}" type="pres">
      <dgm:prSet presAssocID="{01D4D04A-833B-48AE-A743-5B7CA91BF9AF}" presName="divider" presStyleLbl="fgShp" presStyleIdx="0" presStyleCnt="1"/>
      <dgm:spPr/>
    </dgm:pt>
    <dgm:pt modelId="{48B1283C-9755-4F34-BA73-0C49B4B7BE6E}" type="pres">
      <dgm:prSet presAssocID="{D903B190-7F2E-4285-9A85-1464FB2E7830}" presName="downArrow" presStyleLbl="node1" presStyleIdx="0" presStyleCnt="2"/>
      <dgm:spPr/>
    </dgm:pt>
    <dgm:pt modelId="{8BBA7D2F-69D3-4E9D-9236-A18F23BF5CEB}" type="pres">
      <dgm:prSet presAssocID="{D903B190-7F2E-4285-9A85-1464FB2E7830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AB29F2-777F-4D9F-9A0D-DB0EAC4B58B4}" type="pres">
      <dgm:prSet presAssocID="{98DBFCE3-3BB2-45D3-B7FA-B307A98D2FB6}" presName="upArrow" presStyleLbl="node1" presStyleIdx="1" presStyleCnt="2"/>
      <dgm:spPr/>
    </dgm:pt>
    <dgm:pt modelId="{2DBAD14A-A474-43AF-A3E5-1F486A9851EF}" type="pres">
      <dgm:prSet presAssocID="{98DBFCE3-3BB2-45D3-B7FA-B307A98D2FB6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E359DA-4034-403F-9E6D-FAB2C5B57ADC}" type="presOf" srcId="{01D4D04A-833B-48AE-A743-5B7CA91BF9AF}" destId="{16CA8F14-CF53-47F6-91C4-62C6AC23AD0B}" srcOrd="0" destOrd="0" presId="urn:microsoft.com/office/officeart/2005/8/layout/arrow3"/>
    <dgm:cxn modelId="{C9519F21-BA42-4284-AC8B-458B4AF8A600}" srcId="{01D4D04A-833B-48AE-A743-5B7CA91BF9AF}" destId="{98DBFCE3-3BB2-45D3-B7FA-B307A98D2FB6}" srcOrd="1" destOrd="0" parTransId="{C503CBB2-555F-46E5-A4FC-582160B817DA}" sibTransId="{889446C7-528A-48D4-8E7A-E0DF7EB91D3D}"/>
    <dgm:cxn modelId="{F9000C8D-B59D-4D68-B513-3ABE1BABFE66}" type="presOf" srcId="{98DBFCE3-3BB2-45D3-B7FA-B307A98D2FB6}" destId="{2DBAD14A-A474-43AF-A3E5-1F486A9851EF}" srcOrd="0" destOrd="0" presId="urn:microsoft.com/office/officeart/2005/8/layout/arrow3"/>
    <dgm:cxn modelId="{FF61AFDB-8B05-4F64-A1A5-16AC79A19DCD}" srcId="{01D4D04A-833B-48AE-A743-5B7CA91BF9AF}" destId="{D903B190-7F2E-4285-9A85-1464FB2E7830}" srcOrd="0" destOrd="0" parTransId="{03915D78-EC95-4546-9478-4B8E7A516DAD}" sibTransId="{BA6B0C0B-F0EE-4CC7-8CDE-CB5CE41DCE95}"/>
    <dgm:cxn modelId="{9EA12E3E-5098-4000-AD2B-937BE4D0AB59}" type="presOf" srcId="{D903B190-7F2E-4285-9A85-1464FB2E7830}" destId="{8BBA7D2F-69D3-4E9D-9236-A18F23BF5CEB}" srcOrd="0" destOrd="0" presId="urn:microsoft.com/office/officeart/2005/8/layout/arrow3"/>
    <dgm:cxn modelId="{A22B5E6D-4C49-472A-8E99-A3D5269B375F}" type="presParOf" srcId="{16CA8F14-CF53-47F6-91C4-62C6AC23AD0B}" destId="{A6C4C131-7BC7-49FD-8208-215EDF5632F5}" srcOrd="0" destOrd="0" presId="urn:microsoft.com/office/officeart/2005/8/layout/arrow3"/>
    <dgm:cxn modelId="{6B473FE8-AD5A-48A6-AE12-D0FCC9E0462A}" type="presParOf" srcId="{16CA8F14-CF53-47F6-91C4-62C6AC23AD0B}" destId="{48B1283C-9755-4F34-BA73-0C49B4B7BE6E}" srcOrd="1" destOrd="0" presId="urn:microsoft.com/office/officeart/2005/8/layout/arrow3"/>
    <dgm:cxn modelId="{C9ABDB93-D854-4B27-871B-BC70729EEA67}" type="presParOf" srcId="{16CA8F14-CF53-47F6-91C4-62C6AC23AD0B}" destId="{8BBA7D2F-69D3-4E9D-9236-A18F23BF5CEB}" srcOrd="2" destOrd="0" presId="urn:microsoft.com/office/officeart/2005/8/layout/arrow3"/>
    <dgm:cxn modelId="{178B18F3-CB8C-4D66-957C-A5E25C6F41E3}" type="presParOf" srcId="{16CA8F14-CF53-47F6-91C4-62C6AC23AD0B}" destId="{C0AB29F2-777F-4D9F-9A0D-DB0EAC4B58B4}" srcOrd="3" destOrd="0" presId="urn:microsoft.com/office/officeart/2005/8/layout/arrow3"/>
    <dgm:cxn modelId="{5C30E7EC-2218-4536-83E5-0F9861A9E346}" type="presParOf" srcId="{16CA8F14-CF53-47F6-91C4-62C6AC23AD0B}" destId="{2DBAD14A-A474-43AF-A3E5-1F486A9851E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683FE2-8A96-4200-A8A5-378BA42FEE09}" type="doc">
      <dgm:prSet loTypeId="urn:microsoft.com/office/officeart/2005/8/layout/vList3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A3A678F-C6C3-4475-895F-2CA381F43A2E}">
      <dgm:prSet/>
      <dgm:spPr/>
      <dgm:t>
        <a:bodyPr/>
        <a:lstStyle/>
        <a:p>
          <a:pPr rtl="0"/>
          <a:r>
            <a:rPr lang="en-US" smtClean="0"/>
            <a:t>Intimate understanding of HTTP </a:t>
          </a:r>
          <a:endParaRPr lang="en-US"/>
        </a:p>
      </dgm:t>
    </dgm:pt>
    <dgm:pt modelId="{04CBCD6A-8ADF-4AE7-9A8D-050EDDAFBD00}" type="parTrans" cxnId="{A2D4E7C9-F205-4515-99F7-57322AEC2778}">
      <dgm:prSet/>
      <dgm:spPr/>
      <dgm:t>
        <a:bodyPr/>
        <a:lstStyle/>
        <a:p>
          <a:endParaRPr lang="en-US"/>
        </a:p>
      </dgm:t>
    </dgm:pt>
    <dgm:pt modelId="{D46D80DC-FEEB-46D3-A4FC-8EA91F93D7A8}" type="sibTrans" cxnId="{A2D4E7C9-F205-4515-99F7-57322AEC2778}">
      <dgm:prSet/>
      <dgm:spPr/>
      <dgm:t>
        <a:bodyPr/>
        <a:lstStyle/>
        <a:p>
          <a:endParaRPr lang="en-US"/>
        </a:p>
      </dgm:t>
    </dgm:pt>
    <dgm:pt modelId="{A2AEA04E-9224-4D68-A232-61DCDE292FAE}">
      <dgm:prSet/>
      <dgm:spPr/>
      <dgm:t>
        <a:bodyPr/>
        <a:lstStyle/>
        <a:p>
          <a:pPr rtl="0"/>
          <a:r>
            <a:rPr lang="en-US" smtClean="0"/>
            <a:t>A positive security model</a:t>
          </a:r>
          <a:endParaRPr lang="en-US"/>
        </a:p>
      </dgm:t>
    </dgm:pt>
    <dgm:pt modelId="{F5470B09-6A1B-4EA2-9717-75261D44FB5B}" type="parTrans" cxnId="{72763828-D254-4342-9CE2-CBD74DAC543D}">
      <dgm:prSet/>
      <dgm:spPr/>
      <dgm:t>
        <a:bodyPr/>
        <a:lstStyle/>
        <a:p>
          <a:endParaRPr lang="en-US"/>
        </a:p>
      </dgm:t>
    </dgm:pt>
    <dgm:pt modelId="{9776E903-4A7A-49B9-9644-C8F27D73B435}" type="sibTrans" cxnId="{72763828-D254-4342-9CE2-CBD74DAC543D}">
      <dgm:prSet/>
      <dgm:spPr/>
      <dgm:t>
        <a:bodyPr/>
        <a:lstStyle/>
        <a:p>
          <a:endParaRPr lang="en-US"/>
        </a:p>
      </dgm:t>
    </dgm:pt>
    <dgm:pt modelId="{80BD5111-D419-4AC9-9EEB-31E821EBB561}">
      <dgm:prSet/>
      <dgm:spPr/>
      <dgm:t>
        <a:bodyPr/>
        <a:lstStyle/>
        <a:p>
          <a:pPr rtl="0"/>
          <a:r>
            <a:rPr lang="en-US" smtClean="0"/>
            <a:t>Application layer rules </a:t>
          </a:r>
          <a:endParaRPr lang="en-US"/>
        </a:p>
      </dgm:t>
    </dgm:pt>
    <dgm:pt modelId="{0FBFB2AD-5AC5-4D21-B775-2C9E4DBD7B76}" type="parTrans" cxnId="{F63F7781-5FDA-4EAA-B78A-FE8FD566E056}">
      <dgm:prSet/>
      <dgm:spPr/>
      <dgm:t>
        <a:bodyPr/>
        <a:lstStyle/>
        <a:p>
          <a:endParaRPr lang="en-US"/>
        </a:p>
      </dgm:t>
    </dgm:pt>
    <dgm:pt modelId="{581EDEA2-5CD4-49AF-BC7D-715CF7DB8720}" type="sibTrans" cxnId="{F63F7781-5FDA-4EAA-B78A-FE8FD566E056}">
      <dgm:prSet/>
      <dgm:spPr/>
      <dgm:t>
        <a:bodyPr/>
        <a:lstStyle/>
        <a:p>
          <a:endParaRPr lang="en-US"/>
        </a:p>
      </dgm:t>
    </dgm:pt>
    <dgm:pt modelId="{F0B913D7-15EA-44E5-87D4-936F6058DA58}">
      <dgm:prSet/>
      <dgm:spPr/>
      <dgm:t>
        <a:bodyPr/>
        <a:lstStyle/>
        <a:p>
          <a:pPr rtl="0"/>
          <a:r>
            <a:rPr lang="en-US" smtClean="0"/>
            <a:t>Session based protection </a:t>
          </a:r>
          <a:endParaRPr lang="en-US"/>
        </a:p>
      </dgm:t>
    </dgm:pt>
    <dgm:pt modelId="{01CB29C1-1877-4F9B-BC88-DF9DAB228C51}" type="parTrans" cxnId="{CFCB5D68-CF96-45D2-A2D9-E54742F6DC97}">
      <dgm:prSet/>
      <dgm:spPr/>
      <dgm:t>
        <a:bodyPr/>
        <a:lstStyle/>
        <a:p>
          <a:endParaRPr lang="en-US"/>
        </a:p>
      </dgm:t>
    </dgm:pt>
    <dgm:pt modelId="{84143366-5DE8-4DF0-A56C-FC499D055BDB}" type="sibTrans" cxnId="{CFCB5D68-CF96-45D2-A2D9-E54742F6DC97}">
      <dgm:prSet/>
      <dgm:spPr/>
      <dgm:t>
        <a:bodyPr/>
        <a:lstStyle/>
        <a:p>
          <a:endParaRPr lang="en-US"/>
        </a:p>
      </dgm:t>
    </dgm:pt>
    <dgm:pt modelId="{BF641D64-7AFA-43D6-B52E-BB24E4DDE02F}">
      <dgm:prSet/>
      <dgm:spPr/>
      <dgm:t>
        <a:bodyPr/>
        <a:lstStyle/>
        <a:p>
          <a:pPr rtl="0"/>
          <a:r>
            <a:rPr lang="en-US" smtClean="0"/>
            <a:t>Fine grained policy management</a:t>
          </a:r>
          <a:endParaRPr lang="en-US"/>
        </a:p>
      </dgm:t>
    </dgm:pt>
    <dgm:pt modelId="{A6523174-E6A5-4FC9-9829-71DC27246EE2}" type="parTrans" cxnId="{D30E9FEE-63A4-4BA6-A398-3C127D89846E}">
      <dgm:prSet/>
      <dgm:spPr/>
      <dgm:t>
        <a:bodyPr/>
        <a:lstStyle/>
        <a:p>
          <a:endParaRPr lang="en-US"/>
        </a:p>
      </dgm:t>
    </dgm:pt>
    <dgm:pt modelId="{17D127C5-62B7-464B-9FF2-84AFDD9F5856}" type="sibTrans" cxnId="{D30E9FEE-63A4-4BA6-A398-3C127D89846E}">
      <dgm:prSet/>
      <dgm:spPr/>
      <dgm:t>
        <a:bodyPr/>
        <a:lstStyle/>
        <a:p>
          <a:endParaRPr lang="en-US"/>
        </a:p>
      </dgm:t>
    </dgm:pt>
    <dgm:pt modelId="{A2189623-0E6A-4C86-BCD5-3B2D95F714C3}" type="pres">
      <dgm:prSet presAssocID="{48683FE2-8A96-4200-A8A5-378BA42FEE0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C1F136-06BB-4512-9B4D-CF7BE57E576C}" type="pres">
      <dgm:prSet presAssocID="{CA3A678F-C6C3-4475-895F-2CA381F43A2E}" presName="composite" presStyleCnt="0"/>
      <dgm:spPr/>
    </dgm:pt>
    <dgm:pt modelId="{04FAC6B2-5794-4DF3-80DB-E9CE37378D2A}" type="pres">
      <dgm:prSet presAssocID="{CA3A678F-C6C3-4475-895F-2CA381F43A2E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26234FB-12A9-4AF6-A3C1-F5D9D9A2B71D}" type="pres">
      <dgm:prSet presAssocID="{CA3A678F-C6C3-4475-895F-2CA381F43A2E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65E870-80C7-4105-9126-B99C7BF8070E}" type="pres">
      <dgm:prSet presAssocID="{D46D80DC-FEEB-46D3-A4FC-8EA91F93D7A8}" presName="spacing" presStyleCnt="0"/>
      <dgm:spPr/>
    </dgm:pt>
    <dgm:pt modelId="{E3AE7853-0365-4D0F-8F6E-FB2869F05F06}" type="pres">
      <dgm:prSet presAssocID="{A2AEA04E-9224-4D68-A232-61DCDE292FAE}" presName="composite" presStyleCnt="0"/>
      <dgm:spPr/>
    </dgm:pt>
    <dgm:pt modelId="{07E3945E-F18F-4C8B-9815-CEC17B453A5C}" type="pres">
      <dgm:prSet presAssocID="{A2AEA04E-9224-4D68-A232-61DCDE292FAE}" presName="imgShp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E0DB38D-2FAB-4FCC-B364-06997DC0A12A}" type="pres">
      <dgm:prSet presAssocID="{A2AEA04E-9224-4D68-A232-61DCDE292FAE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7CD38A-A75A-462C-A81F-368A8FD3A67D}" type="pres">
      <dgm:prSet presAssocID="{9776E903-4A7A-49B9-9644-C8F27D73B435}" presName="spacing" presStyleCnt="0"/>
      <dgm:spPr/>
    </dgm:pt>
    <dgm:pt modelId="{18BBB682-736C-4D83-8AB1-483E85881AB4}" type="pres">
      <dgm:prSet presAssocID="{80BD5111-D419-4AC9-9EEB-31E821EBB561}" presName="composite" presStyleCnt="0"/>
      <dgm:spPr/>
    </dgm:pt>
    <dgm:pt modelId="{AF3C7EE1-E840-458C-968A-240A3758CF1E}" type="pres">
      <dgm:prSet presAssocID="{80BD5111-D419-4AC9-9EEB-31E821EBB561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7F747A8-0E6E-4D62-AB73-1925B0DA0CA2}" type="pres">
      <dgm:prSet presAssocID="{80BD5111-D419-4AC9-9EEB-31E821EBB561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184A34-87CA-473C-9ACC-E3549F54938F}" type="pres">
      <dgm:prSet presAssocID="{581EDEA2-5CD4-49AF-BC7D-715CF7DB8720}" presName="spacing" presStyleCnt="0"/>
      <dgm:spPr/>
    </dgm:pt>
    <dgm:pt modelId="{09122235-AD6A-42E7-8DF5-C1CF133C4D26}" type="pres">
      <dgm:prSet presAssocID="{F0B913D7-15EA-44E5-87D4-936F6058DA58}" presName="composite" presStyleCnt="0"/>
      <dgm:spPr/>
    </dgm:pt>
    <dgm:pt modelId="{BB2C18B9-6226-4797-949E-A05047B628C9}" type="pres">
      <dgm:prSet presAssocID="{F0B913D7-15EA-44E5-87D4-936F6058DA58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AC7ACED-A1DB-429B-A215-0EB0638658EB}" type="pres">
      <dgm:prSet presAssocID="{F0B913D7-15EA-44E5-87D4-936F6058DA58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C66859-D422-4033-A83F-0D7AAB48E8A0}" type="pres">
      <dgm:prSet presAssocID="{84143366-5DE8-4DF0-A56C-FC499D055BDB}" presName="spacing" presStyleCnt="0"/>
      <dgm:spPr/>
    </dgm:pt>
    <dgm:pt modelId="{4548BA27-E6E6-4556-A188-CD92E5EFF50B}" type="pres">
      <dgm:prSet presAssocID="{BF641D64-7AFA-43D6-B52E-BB24E4DDE02F}" presName="composite" presStyleCnt="0"/>
      <dgm:spPr/>
    </dgm:pt>
    <dgm:pt modelId="{DC7B940B-0CE1-4F40-AD98-0193722E313F}" type="pres">
      <dgm:prSet presAssocID="{BF641D64-7AFA-43D6-B52E-BB24E4DDE02F}" presName="imgShp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FB181D91-0077-4794-944A-692461422E31}" type="pres">
      <dgm:prSet presAssocID="{BF641D64-7AFA-43D6-B52E-BB24E4DDE02F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675B05-135B-4CE1-97D8-851D6680E8FD}" type="presOf" srcId="{BF641D64-7AFA-43D6-B52E-BB24E4DDE02F}" destId="{FB181D91-0077-4794-944A-692461422E31}" srcOrd="0" destOrd="0" presId="urn:microsoft.com/office/officeart/2005/8/layout/vList3"/>
    <dgm:cxn modelId="{72763828-D254-4342-9CE2-CBD74DAC543D}" srcId="{48683FE2-8A96-4200-A8A5-378BA42FEE09}" destId="{A2AEA04E-9224-4D68-A232-61DCDE292FAE}" srcOrd="1" destOrd="0" parTransId="{F5470B09-6A1B-4EA2-9717-75261D44FB5B}" sibTransId="{9776E903-4A7A-49B9-9644-C8F27D73B435}"/>
    <dgm:cxn modelId="{D30E9FEE-63A4-4BA6-A398-3C127D89846E}" srcId="{48683FE2-8A96-4200-A8A5-378BA42FEE09}" destId="{BF641D64-7AFA-43D6-B52E-BB24E4DDE02F}" srcOrd="4" destOrd="0" parTransId="{A6523174-E6A5-4FC9-9829-71DC27246EE2}" sibTransId="{17D127C5-62B7-464B-9FF2-84AFDD9F5856}"/>
    <dgm:cxn modelId="{5B2787A2-B40A-45F6-8DE9-046379C8C5A0}" type="presOf" srcId="{48683FE2-8A96-4200-A8A5-378BA42FEE09}" destId="{A2189623-0E6A-4C86-BCD5-3B2D95F714C3}" srcOrd="0" destOrd="0" presId="urn:microsoft.com/office/officeart/2005/8/layout/vList3"/>
    <dgm:cxn modelId="{CFCB5D68-CF96-45D2-A2D9-E54742F6DC97}" srcId="{48683FE2-8A96-4200-A8A5-378BA42FEE09}" destId="{F0B913D7-15EA-44E5-87D4-936F6058DA58}" srcOrd="3" destOrd="0" parTransId="{01CB29C1-1877-4F9B-BC88-DF9DAB228C51}" sibTransId="{84143366-5DE8-4DF0-A56C-FC499D055BDB}"/>
    <dgm:cxn modelId="{A2C11720-2DC7-4EF2-9EBA-D90E3EA2E846}" type="presOf" srcId="{F0B913D7-15EA-44E5-87D4-936F6058DA58}" destId="{7AC7ACED-A1DB-429B-A215-0EB0638658EB}" srcOrd="0" destOrd="0" presId="urn:microsoft.com/office/officeart/2005/8/layout/vList3"/>
    <dgm:cxn modelId="{2C90FA7D-E61E-475E-86EF-17AAAB590C8C}" type="presOf" srcId="{CA3A678F-C6C3-4475-895F-2CA381F43A2E}" destId="{D26234FB-12A9-4AF6-A3C1-F5D9D9A2B71D}" srcOrd="0" destOrd="0" presId="urn:microsoft.com/office/officeart/2005/8/layout/vList3"/>
    <dgm:cxn modelId="{A2D4E7C9-F205-4515-99F7-57322AEC2778}" srcId="{48683FE2-8A96-4200-A8A5-378BA42FEE09}" destId="{CA3A678F-C6C3-4475-895F-2CA381F43A2E}" srcOrd="0" destOrd="0" parTransId="{04CBCD6A-8ADF-4AE7-9A8D-050EDDAFBD00}" sibTransId="{D46D80DC-FEEB-46D3-A4FC-8EA91F93D7A8}"/>
    <dgm:cxn modelId="{F63F7781-5FDA-4EAA-B78A-FE8FD566E056}" srcId="{48683FE2-8A96-4200-A8A5-378BA42FEE09}" destId="{80BD5111-D419-4AC9-9EEB-31E821EBB561}" srcOrd="2" destOrd="0" parTransId="{0FBFB2AD-5AC5-4D21-B775-2C9E4DBD7B76}" sibTransId="{581EDEA2-5CD4-49AF-BC7D-715CF7DB8720}"/>
    <dgm:cxn modelId="{7716C400-057C-443D-A4D8-9A530377CA0B}" type="presOf" srcId="{A2AEA04E-9224-4D68-A232-61DCDE292FAE}" destId="{3E0DB38D-2FAB-4FCC-B364-06997DC0A12A}" srcOrd="0" destOrd="0" presId="urn:microsoft.com/office/officeart/2005/8/layout/vList3"/>
    <dgm:cxn modelId="{8DAB3F58-6DE7-45FC-8159-D78494ECFA3E}" type="presOf" srcId="{80BD5111-D419-4AC9-9EEB-31E821EBB561}" destId="{17F747A8-0E6E-4D62-AB73-1925B0DA0CA2}" srcOrd="0" destOrd="0" presId="urn:microsoft.com/office/officeart/2005/8/layout/vList3"/>
    <dgm:cxn modelId="{729FCB04-56A3-48C9-BEDC-6853BFB3ED80}" type="presParOf" srcId="{A2189623-0E6A-4C86-BCD5-3B2D95F714C3}" destId="{BBC1F136-06BB-4512-9B4D-CF7BE57E576C}" srcOrd="0" destOrd="0" presId="urn:microsoft.com/office/officeart/2005/8/layout/vList3"/>
    <dgm:cxn modelId="{EFAAADCC-4ED2-447F-A105-EB0E89C08BA8}" type="presParOf" srcId="{BBC1F136-06BB-4512-9B4D-CF7BE57E576C}" destId="{04FAC6B2-5794-4DF3-80DB-E9CE37378D2A}" srcOrd="0" destOrd="0" presId="urn:microsoft.com/office/officeart/2005/8/layout/vList3"/>
    <dgm:cxn modelId="{5B77CEC1-EBE3-4B9D-B809-E946CDD73D04}" type="presParOf" srcId="{BBC1F136-06BB-4512-9B4D-CF7BE57E576C}" destId="{D26234FB-12A9-4AF6-A3C1-F5D9D9A2B71D}" srcOrd="1" destOrd="0" presId="urn:microsoft.com/office/officeart/2005/8/layout/vList3"/>
    <dgm:cxn modelId="{1F313E27-4387-49C2-A8F3-2BFDE0A2748A}" type="presParOf" srcId="{A2189623-0E6A-4C86-BCD5-3B2D95F714C3}" destId="{6665E870-80C7-4105-9126-B99C7BF8070E}" srcOrd="1" destOrd="0" presId="urn:microsoft.com/office/officeart/2005/8/layout/vList3"/>
    <dgm:cxn modelId="{332BC7ED-F230-4E78-9E61-42F86A5A0D24}" type="presParOf" srcId="{A2189623-0E6A-4C86-BCD5-3B2D95F714C3}" destId="{E3AE7853-0365-4D0F-8F6E-FB2869F05F06}" srcOrd="2" destOrd="0" presId="urn:microsoft.com/office/officeart/2005/8/layout/vList3"/>
    <dgm:cxn modelId="{703F3999-0DBE-42E2-BD86-DBA0306C4936}" type="presParOf" srcId="{E3AE7853-0365-4D0F-8F6E-FB2869F05F06}" destId="{07E3945E-F18F-4C8B-9815-CEC17B453A5C}" srcOrd="0" destOrd="0" presId="urn:microsoft.com/office/officeart/2005/8/layout/vList3"/>
    <dgm:cxn modelId="{EC3D1E38-6D88-4BCC-9838-DBE72CB82AC6}" type="presParOf" srcId="{E3AE7853-0365-4D0F-8F6E-FB2869F05F06}" destId="{3E0DB38D-2FAB-4FCC-B364-06997DC0A12A}" srcOrd="1" destOrd="0" presId="urn:microsoft.com/office/officeart/2005/8/layout/vList3"/>
    <dgm:cxn modelId="{4590C9CE-AC57-4418-9544-EFBC1446E5B2}" type="presParOf" srcId="{A2189623-0E6A-4C86-BCD5-3B2D95F714C3}" destId="{6B7CD38A-A75A-462C-A81F-368A8FD3A67D}" srcOrd="3" destOrd="0" presId="urn:microsoft.com/office/officeart/2005/8/layout/vList3"/>
    <dgm:cxn modelId="{11346A56-2451-4AAA-99EA-806AC6CF7E7B}" type="presParOf" srcId="{A2189623-0E6A-4C86-BCD5-3B2D95F714C3}" destId="{18BBB682-736C-4D83-8AB1-483E85881AB4}" srcOrd="4" destOrd="0" presId="urn:microsoft.com/office/officeart/2005/8/layout/vList3"/>
    <dgm:cxn modelId="{59029221-CFAF-4D58-8B63-C2C809243E1B}" type="presParOf" srcId="{18BBB682-736C-4D83-8AB1-483E85881AB4}" destId="{AF3C7EE1-E840-458C-968A-240A3758CF1E}" srcOrd="0" destOrd="0" presId="urn:microsoft.com/office/officeart/2005/8/layout/vList3"/>
    <dgm:cxn modelId="{E74E6115-9C11-4E44-9330-9C249907C082}" type="presParOf" srcId="{18BBB682-736C-4D83-8AB1-483E85881AB4}" destId="{17F747A8-0E6E-4D62-AB73-1925B0DA0CA2}" srcOrd="1" destOrd="0" presId="urn:microsoft.com/office/officeart/2005/8/layout/vList3"/>
    <dgm:cxn modelId="{9BF049A4-3BAE-45B6-94F0-8893BA81A487}" type="presParOf" srcId="{A2189623-0E6A-4C86-BCD5-3B2D95F714C3}" destId="{5E184A34-87CA-473C-9ACC-E3549F54938F}" srcOrd="5" destOrd="0" presId="urn:microsoft.com/office/officeart/2005/8/layout/vList3"/>
    <dgm:cxn modelId="{297AB655-6BDF-48D0-817C-A3B92F5F0F59}" type="presParOf" srcId="{A2189623-0E6A-4C86-BCD5-3B2D95F714C3}" destId="{09122235-AD6A-42E7-8DF5-C1CF133C4D26}" srcOrd="6" destOrd="0" presId="urn:microsoft.com/office/officeart/2005/8/layout/vList3"/>
    <dgm:cxn modelId="{72D5C32E-2474-4E93-A75A-96277E933A9C}" type="presParOf" srcId="{09122235-AD6A-42E7-8DF5-C1CF133C4D26}" destId="{BB2C18B9-6226-4797-949E-A05047B628C9}" srcOrd="0" destOrd="0" presId="urn:microsoft.com/office/officeart/2005/8/layout/vList3"/>
    <dgm:cxn modelId="{202DCCD7-148F-490A-90E4-70C4E758343A}" type="presParOf" srcId="{09122235-AD6A-42E7-8DF5-C1CF133C4D26}" destId="{7AC7ACED-A1DB-429B-A215-0EB0638658EB}" srcOrd="1" destOrd="0" presId="urn:microsoft.com/office/officeart/2005/8/layout/vList3"/>
    <dgm:cxn modelId="{088AE3BC-27C4-4668-B272-C51D762E4F2A}" type="presParOf" srcId="{A2189623-0E6A-4C86-BCD5-3B2D95F714C3}" destId="{EEC66859-D422-4033-A83F-0D7AAB48E8A0}" srcOrd="7" destOrd="0" presId="urn:microsoft.com/office/officeart/2005/8/layout/vList3"/>
    <dgm:cxn modelId="{51D95946-1442-4084-8683-92F347988CAF}" type="presParOf" srcId="{A2189623-0E6A-4C86-BCD5-3B2D95F714C3}" destId="{4548BA27-E6E6-4556-A188-CD92E5EFF50B}" srcOrd="8" destOrd="0" presId="urn:microsoft.com/office/officeart/2005/8/layout/vList3"/>
    <dgm:cxn modelId="{7E18ADAC-B979-466B-B458-D50A3A16030B}" type="presParOf" srcId="{4548BA27-E6E6-4556-A188-CD92E5EFF50B}" destId="{DC7B940B-0CE1-4F40-AD98-0193722E313F}" srcOrd="0" destOrd="0" presId="urn:microsoft.com/office/officeart/2005/8/layout/vList3"/>
    <dgm:cxn modelId="{4CF299F1-F578-4399-AD23-8B9BB0BF8464}" type="presParOf" srcId="{4548BA27-E6E6-4556-A188-CD92E5EFF50B}" destId="{FB181D91-0077-4794-944A-692461422E3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EA3A84-2FB1-4C2E-B103-32A4A6892BD8}" type="doc">
      <dgm:prSet loTypeId="urn:microsoft.com/office/officeart/2005/8/layout/arrow6" loCatId="relationship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3BA02203-9926-46E0-8C84-DA2F82EA9140}">
      <dgm:prSet/>
      <dgm:spPr/>
      <dgm:t>
        <a:bodyPr/>
        <a:lstStyle/>
        <a:p>
          <a:pPr rtl="0"/>
          <a:r>
            <a:rPr lang="en-US" smtClean="0"/>
            <a:t>Pros:</a:t>
          </a:r>
          <a:endParaRPr lang="en-US"/>
        </a:p>
      </dgm:t>
    </dgm:pt>
    <dgm:pt modelId="{43BA2907-AFD9-4807-BCDA-85452678B67C}" type="parTrans" cxnId="{76742EA2-EE43-461B-BF2A-FB89705944E9}">
      <dgm:prSet/>
      <dgm:spPr/>
      <dgm:t>
        <a:bodyPr/>
        <a:lstStyle/>
        <a:p>
          <a:endParaRPr lang="en-US"/>
        </a:p>
      </dgm:t>
    </dgm:pt>
    <dgm:pt modelId="{338A5050-D864-4AA0-A57D-7A093D7CFDFE}" type="sibTrans" cxnId="{76742EA2-EE43-461B-BF2A-FB89705944E9}">
      <dgm:prSet/>
      <dgm:spPr/>
      <dgm:t>
        <a:bodyPr/>
        <a:lstStyle/>
        <a:p>
          <a:endParaRPr lang="en-US"/>
        </a:p>
      </dgm:t>
    </dgm:pt>
    <dgm:pt modelId="{2513B44B-90FF-4F09-B859-B3C28EC39176}">
      <dgm:prSet/>
      <dgm:spPr/>
      <dgm:t>
        <a:bodyPr/>
        <a:lstStyle/>
        <a:p>
          <a:pPr rtl="0"/>
          <a:r>
            <a:rPr lang="en-US" smtClean="0"/>
            <a:t>Unified access control</a:t>
          </a:r>
          <a:endParaRPr lang="en-US"/>
        </a:p>
      </dgm:t>
    </dgm:pt>
    <dgm:pt modelId="{7EDDB38F-EABA-480C-8BB3-BDABCB6BF897}" type="parTrans" cxnId="{6DB109BD-F8AB-4C37-99E6-63DB7213E95F}">
      <dgm:prSet/>
      <dgm:spPr/>
      <dgm:t>
        <a:bodyPr/>
        <a:lstStyle/>
        <a:p>
          <a:endParaRPr lang="en-US"/>
        </a:p>
      </dgm:t>
    </dgm:pt>
    <dgm:pt modelId="{DBB6E6FD-D0D3-40DE-A326-950C7FB68969}" type="sibTrans" cxnId="{6DB109BD-F8AB-4C37-99E6-63DB7213E95F}">
      <dgm:prSet/>
      <dgm:spPr/>
      <dgm:t>
        <a:bodyPr/>
        <a:lstStyle/>
        <a:p>
          <a:endParaRPr lang="en-US"/>
        </a:p>
      </dgm:t>
    </dgm:pt>
    <dgm:pt modelId="{76FB325E-B4B4-4C51-9683-968D504891CB}">
      <dgm:prSet/>
      <dgm:spPr/>
      <dgm:t>
        <a:bodyPr/>
        <a:lstStyle/>
        <a:p>
          <a:pPr rtl="0"/>
          <a:r>
            <a:rPr lang="en-US" smtClean="0"/>
            <a:t>Security for 3</a:t>
          </a:r>
          <a:r>
            <a:rPr lang="en-US" baseline="30000" smtClean="0"/>
            <a:t>rd</a:t>
          </a:r>
          <a:r>
            <a:rPr lang="en-US" smtClean="0"/>
            <a:t> party code</a:t>
          </a:r>
          <a:endParaRPr lang="en-US"/>
        </a:p>
      </dgm:t>
    </dgm:pt>
    <dgm:pt modelId="{87F2F518-A833-4E29-A353-FE01F6B932F7}" type="parTrans" cxnId="{93BE1C6B-C530-4DF1-A4CF-79C4684ADA06}">
      <dgm:prSet/>
      <dgm:spPr/>
      <dgm:t>
        <a:bodyPr/>
        <a:lstStyle/>
        <a:p>
          <a:endParaRPr lang="en-US"/>
        </a:p>
      </dgm:t>
    </dgm:pt>
    <dgm:pt modelId="{CFAB072E-754C-46C0-9A69-3C7D7AA9C2CA}" type="sibTrans" cxnId="{93BE1C6B-C530-4DF1-A4CF-79C4684ADA06}">
      <dgm:prSet/>
      <dgm:spPr/>
      <dgm:t>
        <a:bodyPr/>
        <a:lstStyle/>
        <a:p>
          <a:endParaRPr lang="en-US"/>
        </a:p>
      </dgm:t>
    </dgm:pt>
    <dgm:pt modelId="{537BBD6B-DFFF-4981-BB8F-EC50711A9447}">
      <dgm:prSet/>
      <dgm:spPr/>
      <dgm:t>
        <a:bodyPr/>
        <a:lstStyle/>
        <a:p>
          <a:pPr rtl="0"/>
          <a:r>
            <a:rPr lang="en-US" smtClean="0"/>
            <a:t>Cons:</a:t>
          </a:r>
          <a:endParaRPr lang="en-US"/>
        </a:p>
      </dgm:t>
    </dgm:pt>
    <dgm:pt modelId="{9775F31C-9245-48C5-820B-729ED4137274}" type="parTrans" cxnId="{1DA31F39-2E60-415A-8508-F8F1567E0ACB}">
      <dgm:prSet/>
      <dgm:spPr/>
      <dgm:t>
        <a:bodyPr/>
        <a:lstStyle/>
        <a:p>
          <a:endParaRPr lang="en-US"/>
        </a:p>
      </dgm:t>
    </dgm:pt>
    <dgm:pt modelId="{31E3AC26-197B-4A92-88EA-8922239F0EBF}" type="sibTrans" cxnId="{1DA31F39-2E60-415A-8508-F8F1567E0ACB}">
      <dgm:prSet/>
      <dgm:spPr/>
      <dgm:t>
        <a:bodyPr/>
        <a:lstStyle/>
        <a:p>
          <a:endParaRPr lang="en-US"/>
        </a:p>
      </dgm:t>
    </dgm:pt>
    <dgm:pt modelId="{0B463735-D7CA-44C1-B047-8D8F0293C916}">
      <dgm:prSet/>
      <dgm:spPr/>
      <dgm:t>
        <a:bodyPr/>
        <a:lstStyle/>
        <a:p>
          <a:pPr rtl="0"/>
          <a:r>
            <a:rPr lang="en-US" smtClean="0"/>
            <a:t>Double bandwidth</a:t>
          </a:r>
          <a:endParaRPr lang="en-US"/>
        </a:p>
      </dgm:t>
    </dgm:pt>
    <dgm:pt modelId="{AB683C2B-0FFD-45DC-BE86-74118FC57A95}" type="parTrans" cxnId="{F8234145-8741-44AD-873E-EF861E0B9874}">
      <dgm:prSet/>
      <dgm:spPr/>
      <dgm:t>
        <a:bodyPr/>
        <a:lstStyle/>
        <a:p>
          <a:endParaRPr lang="en-US"/>
        </a:p>
      </dgm:t>
    </dgm:pt>
    <dgm:pt modelId="{B582FCDB-2E7B-44B8-BC20-7E3A7F97029E}" type="sibTrans" cxnId="{F8234145-8741-44AD-873E-EF861E0B9874}">
      <dgm:prSet/>
      <dgm:spPr/>
      <dgm:t>
        <a:bodyPr/>
        <a:lstStyle/>
        <a:p>
          <a:endParaRPr lang="en-US"/>
        </a:p>
      </dgm:t>
    </dgm:pt>
    <dgm:pt modelId="{E51EF106-85DF-4B5F-BA4E-22905F4A91CE}">
      <dgm:prSet/>
      <dgm:spPr/>
      <dgm:t>
        <a:bodyPr/>
        <a:lstStyle/>
        <a:p>
          <a:pPr rtl="0"/>
          <a:r>
            <a:rPr lang="en-US" dirty="0" smtClean="0"/>
            <a:t>Hard to create positive  security rules</a:t>
          </a:r>
          <a:endParaRPr lang="en-US" dirty="0"/>
        </a:p>
      </dgm:t>
    </dgm:pt>
    <dgm:pt modelId="{CADD9448-DA0C-438E-9533-A7CB86018C36}" type="parTrans" cxnId="{1EE24EE2-D2EF-4BDA-94D3-CB86DDBC871D}">
      <dgm:prSet/>
      <dgm:spPr/>
      <dgm:t>
        <a:bodyPr/>
        <a:lstStyle/>
        <a:p>
          <a:endParaRPr lang="en-US"/>
        </a:p>
      </dgm:t>
    </dgm:pt>
    <dgm:pt modelId="{DCD01463-4FD8-4164-85D1-3100BBB54030}" type="sibTrans" cxnId="{1EE24EE2-D2EF-4BDA-94D3-CB86DDBC871D}">
      <dgm:prSet/>
      <dgm:spPr/>
      <dgm:t>
        <a:bodyPr/>
        <a:lstStyle/>
        <a:p>
          <a:endParaRPr lang="en-US"/>
        </a:p>
      </dgm:t>
    </dgm:pt>
    <dgm:pt modelId="{16743AAA-504B-4F22-9543-2822DC105C7E}" type="pres">
      <dgm:prSet presAssocID="{8AEA3A84-2FB1-4C2E-B103-32A4A6892BD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E086E9-2A5C-4F30-95B6-04A6E8530B86}" type="pres">
      <dgm:prSet presAssocID="{8AEA3A84-2FB1-4C2E-B103-32A4A6892BD8}" presName="ribbon" presStyleLbl="node1" presStyleIdx="0" presStyleCnt="1"/>
      <dgm:spPr/>
    </dgm:pt>
    <dgm:pt modelId="{CE408AAE-A7BC-4063-B456-44F2BD3D285C}" type="pres">
      <dgm:prSet presAssocID="{8AEA3A84-2FB1-4C2E-B103-32A4A6892BD8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42D380-D2A0-40B5-95E9-06233E9F4DD3}" type="pres">
      <dgm:prSet presAssocID="{8AEA3A84-2FB1-4C2E-B103-32A4A6892BD8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59E2D0-C3CA-40CB-981E-41AC9554EDD9}" type="presOf" srcId="{0B463735-D7CA-44C1-B047-8D8F0293C916}" destId="{E942D380-D2A0-40B5-95E9-06233E9F4DD3}" srcOrd="0" destOrd="1" presId="urn:microsoft.com/office/officeart/2005/8/layout/arrow6"/>
    <dgm:cxn modelId="{93BE1C6B-C530-4DF1-A4CF-79C4684ADA06}" srcId="{3BA02203-9926-46E0-8C84-DA2F82EA9140}" destId="{76FB325E-B4B4-4C51-9683-968D504891CB}" srcOrd="1" destOrd="0" parTransId="{87F2F518-A833-4E29-A353-FE01F6B932F7}" sibTransId="{CFAB072E-754C-46C0-9A69-3C7D7AA9C2CA}"/>
    <dgm:cxn modelId="{76742EA2-EE43-461B-BF2A-FB89705944E9}" srcId="{8AEA3A84-2FB1-4C2E-B103-32A4A6892BD8}" destId="{3BA02203-9926-46E0-8C84-DA2F82EA9140}" srcOrd="0" destOrd="0" parTransId="{43BA2907-AFD9-4807-BCDA-85452678B67C}" sibTransId="{338A5050-D864-4AA0-A57D-7A093D7CFDFE}"/>
    <dgm:cxn modelId="{1DA31F39-2E60-415A-8508-F8F1567E0ACB}" srcId="{8AEA3A84-2FB1-4C2E-B103-32A4A6892BD8}" destId="{537BBD6B-DFFF-4981-BB8F-EC50711A9447}" srcOrd="1" destOrd="0" parTransId="{9775F31C-9245-48C5-820B-729ED4137274}" sibTransId="{31E3AC26-197B-4A92-88EA-8922239F0EBF}"/>
    <dgm:cxn modelId="{183C3A39-91C6-4022-A19E-ED02DAEC8D79}" type="presOf" srcId="{537BBD6B-DFFF-4981-BB8F-EC50711A9447}" destId="{E942D380-D2A0-40B5-95E9-06233E9F4DD3}" srcOrd="0" destOrd="0" presId="urn:microsoft.com/office/officeart/2005/8/layout/arrow6"/>
    <dgm:cxn modelId="{44703E2C-B7EB-4DBF-948A-D929504FF9A8}" type="presOf" srcId="{3BA02203-9926-46E0-8C84-DA2F82EA9140}" destId="{CE408AAE-A7BC-4063-B456-44F2BD3D285C}" srcOrd="0" destOrd="0" presId="urn:microsoft.com/office/officeart/2005/8/layout/arrow6"/>
    <dgm:cxn modelId="{48F255FD-B927-49C3-8225-CDF0A5353EC9}" type="presOf" srcId="{E51EF106-85DF-4B5F-BA4E-22905F4A91CE}" destId="{E942D380-D2A0-40B5-95E9-06233E9F4DD3}" srcOrd="0" destOrd="2" presId="urn:microsoft.com/office/officeart/2005/8/layout/arrow6"/>
    <dgm:cxn modelId="{AF5B86D5-B6F6-4C82-AA6A-CCBD19E1FAEF}" type="presOf" srcId="{76FB325E-B4B4-4C51-9683-968D504891CB}" destId="{CE408AAE-A7BC-4063-B456-44F2BD3D285C}" srcOrd="0" destOrd="2" presId="urn:microsoft.com/office/officeart/2005/8/layout/arrow6"/>
    <dgm:cxn modelId="{F8234145-8741-44AD-873E-EF861E0B9874}" srcId="{537BBD6B-DFFF-4981-BB8F-EC50711A9447}" destId="{0B463735-D7CA-44C1-B047-8D8F0293C916}" srcOrd="0" destOrd="0" parTransId="{AB683C2B-0FFD-45DC-BE86-74118FC57A95}" sibTransId="{B582FCDB-2E7B-44B8-BC20-7E3A7F97029E}"/>
    <dgm:cxn modelId="{3396463A-556C-420D-B6FD-D10449F43DE0}" type="presOf" srcId="{8AEA3A84-2FB1-4C2E-B103-32A4A6892BD8}" destId="{16743AAA-504B-4F22-9543-2822DC105C7E}" srcOrd="0" destOrd="0" presId="urn:microsoft.com/office/officeart/2005/8/layout/arrow6"/>
    <dgm:cxn modelId="{9ED318E2-B176-49F2-A621-D850F30227FF}" type="presOf" srcId="{2513B44B-90FF-4F09-B859-B3C28EC39176}" destId="{CE408AAE-A7BC-4063-B456-44F2BD3D285C}" srcOrd="0" destOrd="1" presId="urn:microsoft.com/office/officeart/2005/8/layout/arrow6"/>
    <dgm:cxn modelId="{6DB109BD-F8AB-4C37-99E6-63DB7213E95F}" srcId="{3BA02203-9926-46E0-8C84-DA2F82EA9140}" destId="{2513B44B-90FF-4F09-B859-B3C28EC39176}" srcOrd="0" destOrd="0" parTransId="{7EDDB38F-EABA-480C-8BB3-BDABCB6BF897}" sibTransId="{DBB6E6FD-D0D3-40DE-A326-950C7FB68969}"/>
    <dgm:cxn modelId="{1EE24EE2-D2EF-4BDA-94D3-CB86DDBC871D}" srcId="{537BBD6B-DFFF-4981-BB8F-EC50711A9447}" destId="{E51EF106-85DF-4B5F-BA4E-22905F4A91CE}" srcOrd="1" destOrd="0" parTransId="{CADD9448-DA0C-438E-9533-A7CB86018C36}" sibTransId="{DCD01463-4FD8-4164-85D1-3100BBB54030}"/>
    <dgm:cxn modelId="{FA1B3FFB-0283-4703-BAF4-E8FF7F029A93}" type="presParOf" srcId="{16743AAA-504B-4F22-9543-2822DC105C7E}" destId="{C6E086E9-2A5C-4F30-95B6-04A6E8530B86}" srcOrd="0" destOrd="0" presId="urn:microsoft.com/office/officeart/2005/8/layout/arrow6"/>
    <dgm:cxn modelId="{1C09E9AD-A567-43FB-97B2-8D9C2C133D15}" type="presParOf" srcId="{16743AAA-504B-4F22-9543-2822DC105C7E}" destId="{CE408AAE-A7BC-4063-B456-44F2BD3D285C}" srcOrd="1" destOrd="0" presId="urn:microsoft.com/office/officeart/2005/8/layout/arrow6"/>
    <dgm:cxn modelId="{EDFAF240-92B8-4EEE-B15F-B0A6E69F44B3}" type="presParOf" srcId="{16743AAA-504B-4F22-9543-2822DC105C7E}" destId="{E942D380-D2A0-40B5-95E9-06233E9F4DD3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EA3A84-2FB1-4C2E-B103-32A4A6892BD8}" type="doc">
      <dgm:prSet loTypeId="urn:microsoft.com/office/officeart/2005/8/layout/arrow6" loCatId="relationship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3BA02203-9926-46E0-8C84-DA2F82EA9140}">
      <dgm:prSet/>
      <dgm:spPr/>
      <dgm:t>
        <a:bodyPr/>
        <a:lstStyle/>
        <a:p>
          <a:pPr rtl="0"/>
          <a:r>
            <a:rPr lang="en-US" smtClean="0"/>
            <a:t>Pros:</a:t>
          </a:r>
          <a:endParaRPr lang="en-US"/>
        </a:p>
      </dgm:t>
    </dgm:pt>
    <dgm:pt modelId="{43BA2907-AFD9-4807-BCDA-85452678B67C}" type="parTrans" cxnId="{76742EA2-EE43-461B-BF2A-FB89705944E9}">
      <dgm:prSet/>
      <dgm:spPr/>
      <dgm:t>
        <a:bodyPr/>
        <a:lstStyle/>
        <a:p>
          <a:endParaRPr lang="en-US"/>
        </a:p>
      </dgm:t>
    </dgm:pt>
    <dgm:pt modelId="{338A5050-D864-4AA0-A57D-7A093D7CFDFE}" type="sibTrans" cxnId="{76742EA2-EE43-461B-BF2A-FB89705944E9}">
      <dgm:prSet/>
      <dgm:spPr/>
      <dgm:t>
        <a:bodyPr/>
        <a:lstStyle/>
        <a:p>
          <a:endParaRPr lang="en-US"/>
        </a:p>
      </dgm:t>
    </dgm:pt>
    <dgm:pt modelId="{2513B44B-90FF-4F09-B859-B3C28EC39176}">
      <dgm:prSet/>
      <dgm:spPr/>
      <dgm:t>
        <a:bodyPr/>
        <a:lstStyle/>
        <a:p>
          <a:pPr rtl="0"/>
          <a:r>
            <a:rPr lang="en-US" dirty="0" smtClean="0"/>
            <a:t>Very easy deployment.</a:t>
          </a:r>
          <a:endParaRPr lang="en-US" dirty="0"/>
        </a:p>
      </dgm:t>
    </dgm:pt>
    <dgm:pt modelId="{7EDDB38F-EABA-480C-8BB3-BDABCB6BF897}" type="parTrans" cxnId="{6DB109BD-F8AB-4C37-99E6-63DB7213E95F}">
      <dgm:prSet/>
      <dgm:spPr/>
      <dgm:t>
        <a:bodyPr/>
        <a:lstStyle/>
        <a:p>
          <a:endParaRPr lang="en-US"/>
        </a:p>
      </dgm:t>
    </dgm:pt>
    <dgm:pt modelId="{DBB6E6FD-D0D3-40DE-A326-950C7FB68969}" type="sibTrans" cxnId="{6DB109BD-F8AB-4C37-99E6-63DB7213E95F}">
      <dgm:prSet/>
      <dgm:spPr/>
      <dgm:t>
        <a:bodyPr/>
        <a:lstStyle/>
        <a:p>
          <a:endParaRPr lang="en-US"/>
        </a:p>
      </dgm:t>
    </dgm:pt>
    <dgm:pt modelId="{76FB325E-B4B4-4C51-9683-968D504891CB}">
      <dgm:prSet/>
      <dgm:spPr/>
      <dgm:t>
        <a:bodyPr/>
        <a:lstStyle/>
        <a:p>
          <a:pPr rtl="0"/>
          <a:r>
            <a:rPr lang="en-US" dirty="0" smtClean="0"/>
            <a:t>Fast signature updates.</a:t>
          </a:r>
          <a:endParaRPr lang="en-US" dirty="0"/>
        </a:p>
      </dgm:t>
    </dgm:pt>
    <dgm:pt modelId="{87F2F518-A833-4E29-A353-FE01F6B932F7}" type="parTrans" cxnId="{93BE1C6B-C530-4DF1-A4CF-79C4684ADA06}">
      <dgm:prSet/>
      <dgm:spPr/>
      <dgm:t>
        <a:bodyPr/>
        <a:lstStyle/>
        <a:p>
          <a:endParaRPr lang="en-US"/>
        </a:p>
      </dgm:t>
    </dgm:pt>
    <dgm:pt modelId="{CFAB072E-754C-46C0-9A69-3C7D7AA9C2CA}" type="sibTrans" cxnId="{93BE1C6B-C530-4DF1-A4CF-79C4684ADA06}">
      <dgm:prSet/>
      <dgm:spPr/>
      <dgm:t>
        <a:bodyPr/>
        <a:lstStyle/>
        <a:p>
          <a:endParaRPr lang="en-US"/>
        </a:p>
      </dgm:t>
    </dgm:pt>
    <dgm:pt modelId="{537BBD6B-DFFF-4981-BB8F-EC50711A9447}">
      <dgm:prSet/>
      <dgm:spPr/>
      <dgm:t>
        <a:bodyPr/>
        <a:lstStyle/>
        <a:p>
          <a:pPr rtl="0"/>
          <a:r>
            <a:rPr lang="en-US" smtClean="0"/>
            <a:t>Cons:</a:t>
          </a:r>
          <a:endParaRPr lang="en-US"/>
        </a:p>
      </dgm:t>
    </dgm:pt>
    <dgm:pt modelId="{9775F31C-9245-48C5-820B-729ED4137274}" type="parTrans" cxnId="{1DA31F39-2E60-415A-8508-F8F1567E0ACB}">
      <dgm:prSet/>
      <dgm:spPr/>
      <dgm:t>
        <a:bodyPr/>
        <a:lstStyle/>
        <a:p>
          <a:endParaRPr lang="en-US"/>
        </a:p>
      </dgm:t>
    </dgm:pt>
    <dgm:pt modelId="{31E3AC26-197B-4A92-88EA-8922239F0EBF}" type="sibTrans" cxnId="{1DA31F39-2E60-415A-8508-F8F1567E0ACB}">
      <dgm:prSet/>
      <dgm:spPr/>
      <dgm:t>
        <a:bodyPr/>
        <a:lstStyle/>
        <a:p>
          <a:endParaRPr lang="en-US"/>
        </a:p>
      </dgm:t>
    </dgm:pt>
    <dgm:pt modelId="{0B463735-D7CA-44C1-B047-8D8F0293C916}">
      <dgm:prSet/>
      <dgm:spPr/>
      <dgm:t>
        <a:bodyPr/>
        <a:lstStyle/>
        <a:p>
          <a:pPr rtl="0"/>
          <a:r>
            <a:rPr lang="en-US" dirty="0" smtClean="0"/>
            <a:t>Double bandwidth</a:t>
          </a:r>
          <a:endParaRPr lang="en-US" dirty="0"/>
        </a:p>
      </dgm:t>
    </dgm:pt>
    <dgm:pt modelId="{AB683C2B-0FFD-45DC-BE86-74118FC57A95}" type="parTrans" cxnId="{F8234145-8741-44AD-873E-EF861E0B9874}">
      <dgm:prSet/>
      <dgm:spPr/>
      <dgm:t>
        <a:bodyPr/>
        <a:lstStyle/>
        <a:p>
          <a:endParaRPr lang="en-US"/>
        </a:p>
      </dgm:t>
    </dgm:pt>
    <dgm:pt modelId="{B582FCDB-2E7B-44B8-BC20-7E3A7F97029E}" type="sibTrans" cxnId="{F8234145-8741-44AD-873E-EF861E0B9874}">
      <dgm:prSet/>
      <dgm:spPr/>
      <dgm:t>
        <a:bodyPr/>
        <a:lstStyle/>
        <a:p>
          <a:endParaRPr lang="en-US"/>
        </a:p>
      </dgm:t>
    </dgm:pt>
    <dgm:pt modelId="{E51EF106-85DF-4B5F-BA4E-22905F4A91CE}">
      <dgm:prSet/>
      <dgm:spPr/>
      <dgm:t>
        <a:bodyPr/>
        <a:lstStyle/>
        <a:p>
          <a:pPr rtl="0"/>
          <a:r>
            <a:rPr lang="en-US" dirty="0" smtClean="0"/>
            <a:t>Preventing direct access</a:t>
          </a:r>
          <a:endParaRPr lang="en-US" dirty="0"/>
        </a:p>
      </dgm:t>
    </dgm:pt>
    <dgm:pt modelId="{CADD9448-DA0C-438E-9533-A7CB86018C36}" type="parTrans" cxnId="{1EE24EE2-D2EF-4BDA-94D3-CB86DDBC871D}">
      <dgm:prSet/>
      <dgm:spPr/>
      <dgm:t>
        <a:bodyPr/>
        <a:lstStyle/>
        <a:p>
          <a:endParaRPr lang="en-US"/>
        </a:p>
      </dgm:t>
    </dgm:pt>
    <dgm:pt modelId="{DCD01463-4FD8-4164-85D1-3100BBB54030}" type="sibTrans" cxnId="{1EE24EE2-D2EF-4BDA-94D3-CB86DDBC871D}">
      <dgm:prSet/>
      <dgm:spPr/>
      <dgm:t>
        <a:bodyPr/>
        <a:lstStyle/>
        <a:p>
          <a:endParaRPr lang="en-US"/>
        </a:p>
      </dgm:t>
    </dgm:pt>
    <dgm:pt modelId="{FC664B2E-BAD6-4B66-9A90-F4A61F70003E}">
      <dgm:prSet/>
      <dgm:spPr/>
      <dgm:t>
        <a:bodyPr/>
        <a:lstStyle/>
        <a:p>
          <a:pPr rtl="0"/>
          <a:r>
            <a:rPr lang="en-US" dirty="0" smtClean="0"/>
            <a:t>Might be the only solution for a </a:t>
          </a:r>
          <a:r>
            <a:rPr lang="en-US" dirty="0" err="1" smtClean="0"/>
            <a:t>SaaS</a:t>
          </a:r>
          <a:endParaRPr lang="en-US" dirty="0"/>
        </a:p>
      </dgm:t>
    </dgm:pt>
    <dgm:pt modelId="{781F986C-8667-4498-A7CC-CBCF34A35500}" type="parTrans" cxnId="{46183173-C84F-4AB5-9E20-73BDBAD3E325}">
      <dgm:prSet/>
      <dgm:spPr/>
    </dgm:pt>
    <dgm:pt modelId="{2CFF0737-2942-4439-AB23-F1C2036E4C25}" type="sibTrans" cxnId="{46183173-C84F-4AB5-9E20-73BDBAD3E325}">
      <dgm:prSet/>
      <dgm:spPr/>
    </dgm:pt>
    <dgm:pt modelId="{16743AAA-504B-4F22-9543-2822DC105C7E}" type="pres">
      <dgm:prSet presAssocID="{8AEA3A84-2FB1-4C2E-B103-32A4A6892BD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E086E9-2A5C-4F30-95B6-04A6E8530B86}" type="pres">
      <dgm:prSet presAssocID="{8AEA3A84-2FB1-4C2E-B103-32A4A6892BD8}" presName="ribbon" presStyleLbl="node1" presStyleIdx="0" presStyleCnt="1"/>
      <dgm:spPr/>
    </dgm:pt>
    <dgm:pt modelId="{CE408AAE-A7BC-4063-B456-44F2BD3D285C}" type="pres">
      <dgm:prSet presAssocID="{8AEA3A84-2FB1-4C2E-B103-32A4A6892BD8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42D380-D2A0-40B5-95E9-06233E9F4DD3}" type="pres">
      <dgm:prSet presAssocID="{8AEA3A84-2FB1-4C2E-B103-32A4A6892BD8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742EA2-EE43-461B-BF2A-FB89705944E9}" srcId="{8AEA3A84-2FB1-4C2E-B103-32A4A6892BD8}" destId="{3BA02203-9926-46E0-8C84-DA2F82EA9140}" srcOrd="0" destOrd="0" parTransId="{43BA2907-AFD9-4807-BCDA-85452678B67C}" sibTransId="{338A5050-D864-4AA0-A57D-7A093D7CFDFE}"/>
    <dgm:cxn modelId="{0A3CC88E-16DA-44F6-99E6-423362E46FA1}" type="presOf" srcId="{8AEA3A84-2FB1-4C2E-B103-32A4A6892BD8}" destId="{16743AAA-504B-4F22-9543-2822DC105C7E}" srcOrd="0" destOrd="0" presId="urn:microsoft.com/office/officeart/2005/8/layout/arrow6"/>
    <dgm:cxn modelId="{93BE1C6B-C530-4DF1-A4CF-79C4684ADA06}" srcId="{3BA02203-9926-46E0-8C84-DA2F82EA9140}" destId="{76FB325E-B4B4-4C51-9683-968D504891CB}" srcOrd="1" destOrd="0" parTransId="{87F2F518-A833-4E29-A353-FE01F6B932F7}" sibTransId="{CFAB072E-754C-46C0-9A69-3C7D7AA9C2CA}"/>
    <dgm:cxn modelId="{81E2FCE1-096C-4F83-A8D3-BAEE07E170C0}" type="presOf" srcId="{0B463735-D7CA-44C1-B047-8D8F0293C916}" destId="{E942D380-D2A0-40B5-95E9-06233E9F4DD3}" srcOrd="0" destOrd="1" presId="urn:microsoft.com/office/officeart/2005/8/layout/arrow6"/>
    <dgm:cxn modelId="{8A71DC48-DF32-4085-916B-6E429162A9DE}" type="presOf" srcId="{FC664B2E-BAD6-4B66-9A90-F4A61F70003E}" destId="{CE408AAE-A7BC-4063-B456-44F2BD3D285C}" srcOrd="0" destOrd="3" presId="urn:microsoft.com/office/officeart/2005/8/layout/arrow6"/>
    <dgm:cxn modelId="{1DA31F39-2E60-415A-8508-F8F1567E0ACB}" srcId="{8AEA3A84-2FB1-4C2E-B103-32A4A6892BD8}" destId="{537BBD6B-DFFF-4981-BB8F-EC50711A9447}" srcOrd="1" destOrd="0" parTransId="{9775F31C-9245-48C5-820B-729ED4137274}" sibTransId="{31E3AC26-197B-4A92-88EA-8922239F0EBF}"/>
    <dgm:cxn modelId="{45497DD3-C220-4C01-83FC-A53FD48D9C3F}" type="presOf" srcId="{76FB325E-B4B4-4C51-9683-968D504891CB}" destId="{CE408AAE-A7BC-4063-B456-44F2BD3D285C}" srcOrd="0" destOrd="2" presId="urn:microsoft.com/office/officeart/2005/8/layout/arrow6"/>
    <dgm:cxn modelId="{161B3DD6-0B61-4B7E-82FF-A6E43255616D}" type="presOf" srcId="{E51EF106-85DF-4B5F-BA4E-22905F4A91CE}" destId="{E942D380-D2A0-40B5-95E9-06233E9F4DD3}" srcOrd="0" destOrd="2" presId="urn:microsoft.com/office/officeart/2005/8/layout/arrow6"/>
    <dgm:cxn modelId="{F8234145-8741-44AD-873E-EF861E0B9874}" srcId="{537BBD6B-DFFF-4981-BB8F-EC50711A9447}" destId="{0B463735-D7CA-44C1-B047-8D8F0293C916}" srcOrd="0" destOrd="0" parTransId="{AB683C2B-0FFD-45DC-BE86-74118FC57A95}" sibTransId="{B582FCDB-2E7B-44B8-BC20-7E3A7F97029E}"/>
    <dgm:cxn modelId="{657C808F-86E3-4341-A7B2-FC0F21DDC09D}" type="presOf" srcId="{2513B44B-90FF-4F09-B859-B3C28EC39176}" destId="{CE408AAE-A7BC-4063-B456-44F2BD3D285C}" srcOrd="0" destOrd="1" presId="urn:microsoft.com/office/officeart/2005/8/layout/arrow6"/>
    <dgm:cxn modelId="{46183173-C84F-4AB5-9E20-73BDBAD3E325}" srcId="{3BA02203-9926-46E0-8C84-DA2F82EA9140}" destId="{FC664B2E-BAD6-4B66-9A90-F4A61F70003E}" srcOrd="2" destOrd="0" parTransId="{781F986C-8667-4498-A7CC-CBCF34A35500}" sibTransId="{2CFF0737-2942-4439-AB23-F1C2036E4C25}"/>
    <dgm:cxn modelId="{4029EDAA-641A-4019-AC64-B4B732F8CB9E}" type="presOf" srcId="{537BBD6B-DFFF-4981-BB8F-EC50711A9447}" destId="{E942D380-D2A0-40B5-95E9-06233E9F4DD3}" srcOrd="0" destOrd="0" presId="urn:microsoft.com/office/officeart/2005/8/layout/arrow6"/>
    <dgm:cxn modelId="{6DB109BD-F8AB-4C37-99E6-63DB7213E95F}" srcId="{3BA02203-9926-46E0-8C84-DA2F82EA9140}" destId="{2513B44B-90FF-4F09-B859-B3C28EC39176}" srcOrd="0" destOrd="0" parTransId="{7EDDB38F-EABA-480C-8BB3-BDABCB6BF897}" sibTransId="{DBB6E6FD-D0D3-40DE-A326-950C7FB68969}"/>
    <dgm:cxn modelId="{4FB02450-9DCA-4F91-822A-12DDFC748F04}" type="presOf" srcId="{3BA02203-9926-46E0-8C84-DA2F82EA9140}" destId="{CE408AAE-A7BC-4063-B456-44F2BD3D285C}" srcOrd="0" destOrd="0" presId="urn:microsoft.com/office/officeart/2005/8/layout/arrow6"/>
    <dgm:cxn modelId="{1EE24EE2-D2EF-4BDA-94D3-CB86DDBC871D}" srcId="{537BBD6B-DFFF-4981-BB8F-EC50711A9447}" destId="{E51EF106-85DF-4B5F-BA4E-22905F4A91CE}" srcOrd="1" destOrd="0" parTransId="{CADD9448-DA0C-438E-9533-A7CB86018C36}" sibTransId="{DCD01463-4FD8-4164-85D1-3100BBB54030}"/>
    <dgm:cxn modelId="{5C73763D-2037-429D-9594-6B36BEE0AD72}" type="presParOf" srcId="{16743AAA-504B-4F22-9543-2822DC105C7E}" destId="{C6E086E9-2A5C-4F30-95B6-04A6E8530B86}" srcOrd="0" destOrd="0" presId="urn:microsoft.com/office/officeart/2005/8/layout/arrow6"/>
    <dgm:cxn modelId="{F0FEDBA1-22A5-41C0-A2C3-932893A9FD21}" type="presParOf" srcId="{16743AAA-504B-4F22-9543-2822DC105C7E}" destId="{CE408AAE-A7BC-4063-B456-44F2BD3D285C}" srcOrd="1" destOrd="0" presId="urn:microsoft.com/office/officeart/2005/8/layout/arrow6"/>
    <dgm:cxn modelId="{B52EBD24-DB8D-4465-80DB-81464BBFD1A3}" type="presParOf" srcId="{16743AAA-504B-4F22-9543-2822DC105C7E}" destId="{E942D380-D2A0-40B5-95E9-06233E9F4DD3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EA3A84-2FB1-4C2E-B103-32A4A6892BD8}" type="doc">
      <dgm:prSet loTypeId="urn:microsoft.com/office/officeart/2005/8/layout/arrow6" loCatId="relationship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3BA02203-9926-46E0-8C84-DA2F82EA9140}">
      <dgm:prSet/>
      <dgm:spPr/>
      <dgm:t>
        <a:bodyPr/>
        <a:lstStyle/>
        <a:p>
          <a:pPr rtl="0"/>
          <a:r>
            <a:rPr lang="en-US" smtClean="0"/>
            <a:t>Pros:</a:t>
          </a:r>
          <a:endParaRPr lang="en-US"/>
        </a:p>
      </dgm:t>
    </dgm:pt>
    <dgm:pt modelId="{43BA2907-AFD9-4807-BCDA-85452678B67C}" type="parTrans" cxnId="{76742EA2-EE43-461B-BF2A-FB89705944E9}">
      <dgm:prSet/>
      <dgm:spPr/>
      <dgm:t>
        <a:bodyPr/>
        <a:lstStyle/>
        <a:p>
          <a:endParaRPr lang="en-US"/>
        </a:p>
      </dgm:t>
    </dgm:pt>
    <dgm:pt modelId="{338A5050-D864-4AA0-A57D-7A093D7CFDFE}" type="sibTrans" cxnId="{76742EA2-EE43-461B-BF2A-FB89705944E9}">
      <dgm:prSet/>
      <dgm:spPr/>
      <dgm:t>
        <a:bodyPr/>
        <a:lstStyle/>
        <a:p>
          <a:endParaRPr lang="en-US"/>
        </a:p>
      </dgm:t>
    </dgm:pt>
    <dgm:pt modelId="{2513B44B-90FF-4F09-B859-B3C28EC39176}">
      <dgm:prSet/>
      <dgm:spPr/>
      <dgm:t>
        <a:bodyPr/>
        <a:lstStyle/>
        <a:p>
          <a:pPr rtl="0"/>
          <a:r>
            <a:rPr lang="en-US" dirty="0" smtClean="0"/>
            <a:t>No Bandwidth Overhead</a:t>
          </a:r>
          <a:endParaRPr lang="en-US" dirty="0"/>
        </a:p>
      </dgm:t>
    </dgm:pt>
    <dgm:pt modelId="{7EDDB38F-EABA-480C-8BB3-BDABCB6BF897}" type="parTrans" cxnId="{6DB109BD-F8AB-4C37-99E6-63DB7213E95F}">
      <dgm:prSet/>
      <dgm:spPr/>
      <dgm:t>
        <a:bodyPr/>
        <a:lstStyle/>
        <a:p>
          <a:endParaRPr lang="en-US"/>
        </a:p>
      </dgm:t>
    </dgm:pt>
    <dgm:pt modelId="{DBB6E6FD-D0D3-40DE-A326-950C7FB68969}" type="sibTrans" cxnId="{6DB109BD-F8AB-4C37-99E6-63DB7213E95F}">
      <dgm:prSet/>
      <dgm:spPr/>
      <dgm:t>
        <a:bodyPr/>
        <a:lstStyle/>
        <a:p>
          <a:endParaRPr lang="en-US"/>
        </a:p>
      </dgm:t>
    </dgm:pt>
    <dgm:pt modelId="{537BBD6B-DFFF-4981-BB8F-EC50711A9447}">
      <dgm:prSet/>
      <dgm:spPr/>
      <dgm:t>
        <a:bodyPr/>
        <a:lstStyle/>
        <a:p>
          <a:pPr rtl="0"/>
          <a:r>
            <a:rPr lang="en-US" smtClean="0"/>
            <a:t>Cons:</a:t>
          </a:r>
          <a:endParaRPr lang="en-US"/>
        </a:p>
      </dgm:t>
    </dgm:pt>
    <dgm:pt modelId="{9775F31C-9245-48C5-820B-729ED4137274}" type="parTrans" cxnId="{1DA31F39-2E60-415A-8508-F8F1567E0ACB}">
      <dgm:prSet/>
      <dgm:spPr/>
      <dgm:t>
        <a:bodyPr/>
        <a:lstStyle/>
        <a:p>
          <a:endParaRPr lang="en-US"/>
        </a:p>
      </dgm:t>
    </dgm:pt>
    <dgm:pt modelId="{31E3AC26-197B-4A92-88EA-8922239F0EBF}" type="sibTrans" cxnId="{1DA31F39-2E60-415A-8508-F8F1567E0ACB}">
      <dgm:prSet/>
      <dgm:spPr/>
      <dgm:t>
        <a:bodyPr/>
        <a:lstStyle/>
        <a:p>
          <a:endParaRPr lang="en-US"/>
        </a:p>
      </dgm:t>
    </dgm:pt>
    <dgm:pt modelId="{0B463735-D7CA-44C1-B047-8D8F0293C916}">
      <dgm:prSet/>
      <dgm:spPr/>
      <dgm:t>
        <a:bodyPr/>
        <a:lstStyle/>
        <a:p>
          <a:pPr rtl="0"/>
          <a:r>
            <a:rPr lang="en-US" dirty="0" smtClean="0"/>
            <a:t>Might be harder to deploy</a:t>
          </a:r>
          <a:endParaRPr lang="en-US" dirty="0"/>
        </a:p>
      </dgm:t>
    </dgm:pt>
    <dgm:pt modelId="{AB683C2B-0FFD-45DC-BE86-74118FC57A95}" type="parTrans" cxnId="{F8234145-8741-44AD-873E-EF861E0B9874}">
      <dgm:prSet/>
      <dgm:spPr/>
      <dgm:t>
        <a:bodyPr/>
        <a:lstStyle/>
        <a:p>
          <a:endParaRPr lang="en-US"/>
        </a:p>
      </dgm:t>
    </dgm:pt>
    <dgm:pt modelId="{B582FCDB-2E7B-44B8-BC20-7E3A7F97029E}" type="sibTrans" cxnId="{F8234145-8741-44AD-873E-EF861E0B9874}">
      <dgm:prSet/>
      <dgm:spPr/>
      <dgm:t>
        <a:bodyPr/>
        <a:lstStyle/>
        <a:p>
          <a:endParaRPr lang="en-US"/>
        </a:p>
      </dgm:t>
    </dgm:pt>
    <dgm:pt modelId="{FC664B2E-BAD6-4B66-9A90-F4A61F70003E}">
      <dgm:prSet/>
      <dgm:spPr/>
      <dgm:t>
        <a:bodyPr/>
        <a:lstStyle/>
        <a:p>
          <a:pPr rtl="0"/>
          <a:endParaRPr lang="en-US" dirty="0"/>
        </a:p>
      </dgm:t>
    </dgm:pt>
    <dgm:pt modelId="{781F986C-8667-4498-A7CC-CBCF34A35500}" type="parTrans" cxnId="{46183173-C84F-4AB5-9E20-73BDBAD3E325}">
      <dgm:prSet/>
      <dgm:spPr/>
    </dgm:pt>
    <dgm:pt modelId="{2CFF0737-2942-4439-AB23-F1C2036E4C25}" type="sibTrans" cxnId="{46183173-C84F-4AB5-9E20-73BDBAD3E325}">
      <dgm:prSet/>
      <dgm:spPr/>
    </dgm:pt>
    <dgm:pt modelId="{16743AAA-504B-4F22-9543-2822DC105C7E}" type="pres">
      <dgm:prSet presAssocID="{8AEA3A84-2FB1-4C2E-B103-32A4A6892BD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E086E9-2A5C-4F30-95B6-04A6E8530B86}" type="pres">
      <dgm:prSet presAssocID="{8AEA3A84-2FB1-4C2E-B103-32A4A6892BD8}" presName="ribbon" presStyleLbl="node1" presStyleIdx="0" presStyleCnt="1"/>
      <dgm:spPr/>
    </dgm:pt>
    <dgm:pt modelId="{CE408AAE-A7BC-4063-B456-44F2BD3D285C}" type="pres">
      <dgm:prSet presAssocID="{8AEA3A84-2FB1-4C2E-B103-32A4A6892BD8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42D380-D2A0-40B5-95E9-06233E9F4DD3}" type="pres">
      <dgm:prSet presAssocID="{8AEA3A84-2FB1-4C2E-B103-32A4A6892BD8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742EA2-EE43-461B-BF2A-FB89705944E9}" srcId="{8AEA3A84-2FB1-4C2E-B103-32A4A6892BD8}" destId="{3BA02203-9926-46E0-8C84-DA2F82EA9140}" srcOrd="0" destOrd="0" parTransId="{43BA2907-AFD9-4807-BCDA-85452678B67C}" sibTransId="{338A5050-D864-4AA0-A57D-7A093D7CFDFE}"/>
    <dgm:cxn modelId="{33A3B7AD-C7E3-4E10-974A-1553D6BEAE15}" type="presOf" srcId="{0B463735-D7CA-44C1-B047-8D8F0293C916}" destId="{E942D380-D2A0-40B5-95E9-06233E9F4DD3}" srcOrd="0" destOrd="1" presId="urn:microsoft.com/office/officeart/2005/8/layout/arrow6"/>
    <dgm:cxn modelId="{1DA31F39-2E60-415A-8508-F8F1567E0ACB}" srcId="{8AEA3A84-2FB1-4C2E-B103-32A4A6892BD8}" destId="{537BBD6B-DFFF-4981-BB8F-EC50711A9447}" srcOrd="1" destOrd="0" parTransId="{9775F31C-9245-48C5-820B-729ED4137274}" sibTransId="{31E3AC26-197B-4A92-88EA-8922239F0EBF}"/>
    <dgm:cxn modelId="{F8234145-8741-44AD-873E-EF861E0B9874}" srcId="{537BBD6B-DFFF-4981-BB8F-EC50711A9447}" destId="{0B463735-D7CA-44C1-B047-8D8F0293C916}" srcOrd="0" destOrd="0" parTransId="{AB683C2B-0FFD-45DC-BE86-74118FC57A95}" sibTransId="{B582FCDB-2E7B-44B8-BC20-7E3A7F97029E}"/>
    <dgm:cxn modelId="{0CE4EA38-C93D-4947-83B6-7413DFBCF353}" type="presOf" srcId="{8AEA3A84-2FB1-4C2E-B103-32A4A6892BD8}" destId="{16743AAA-504B-4F22-9543-2822DC105C7E}" srcOrd="0" destOrd="0" presId="urn:microsoft.com/office/officeart/2005/8/layout/arrow6"/>
    <dgm:cxn modelId="{46183173-C84F-4AB5-9E20-73BDBAD3E325}" srcId="{3BA02203-9926-46E0-8C84-DA2F82EA9140}" destId="{FC664B2E-BAD6-4B66-9A90-F4A61F70003E}" srcOrd="1" destOrd="0" parTransId="{781F986C-8667-4498-A7CC-CBCF34A35500}" sibTransId="{2CFF0737-2942-4439-AB23-F1C2036E4C25}"/>
    <dgm:cxn modelId="{23028942-9A7F-4AD2-8107-0FE807A79569}" type="presOf" srcId="{2513B44B-90FF-4F09-B859-B3C28EC39176}" destId="{CE408AAE-A7BC-4063-B456-44F2BD3D285C}" srcOrd="0" destOrd="1" presId="urn:microsoft.com/office/officeart/2005/8/layout/arrow6"/>
    <dgm:cxn modelId="{D631794A-4745-422A-A7F0-E7F75F328652}" type="presOf" srcId="{3BA02203-9926-46E0-8C84-DA2F82EA9140}" destId="{CE408AAE-A7BC-4063-B456-44F2BD3D285C}" srcOrd="0" destOrd="0" presId="urn:microsoft.com/office/officeart/2005/8/layout/arrow6"/>
    <dgm:cxn modelId="{571F274A-EBA4-4D37-8CF6-B59FEB2D4FF7}" type="presOf" srcId="{537BBD6B-DFFF-4981-BB8F-EC50711A9447}" destId="{E942D380-D2A0-40B5-95E9-06233E9F4DD3}" srcOrd="0" destOrd="0" presId="urn:microsoft.com/office/officeart/2005/8/layout/arrow6"/>
    <dgm:cxn modelId="{6DB109BD-F8AB-4C37-99E6-63DB7213E95F}" srcId="{3BA02203-9926-46E0-8C84-DA2F82EA9140}" destId="{2513B44B-90FF-4F09-B859-B3C28EC39176}" srcOrd="0" destOrd="0" parTransId="{7EDDB38F-EABA-480C-8BB3-BDABCB6BF897}" sibTransId="{DBB6E6FD-D0D3-40DE-A326-950C7FB68969}"/>
    <dgm:cxn modelId="{F9FE7835-6917-4424-B567-9B76B5903E44}" type="presOf" srcId="{FC664B2E-BAD6-4B66-9A90-F4A61F70003E}" destId="{CE408AAE-A7BC-4063-B456-44F2BD3D285C}" srcOrd="0" destOrd="2" presId="urn:microsoft.com/office/officeart/2005/8/layout/arrow6"/>
    <dgm:cxn modelId="{665CD743-2850-4685-BE86-838960A66F5A}" type="presParOf" srcId="{16743AAA-504B-4F22-9543-2822DC105C7E}" destId="{C6E086E9-2A5C-4F30-95B6-04A6E8530B86}" srcOrd="0" destOrd="0" presId="urn:microsoft.com/office/officeart/2005/8/layout/arrow6"/>
    <dgm:cxn modelId="{09E984DF-0502-4086-94DF-1B613A567348}" type="presParOf" srcId="{16743AAA-504B-4F22-9543-2822DC105C7E}" destId="{CE408AAE-A7BC-4063-B456-44F2BD3D285C}" srcOrd="1" destOrd="0" presId="urn:microsoft.com/office/officeart/2005/8/layout/arrow6"/>
    <dgm:cxn modelId="{3514AC84-F36F-45A4-8C9F-1A0C26F933C7}" type="presParOf" srcId="{16743AAA-504B-4F22-9543-2822DC105C7E}" destId="{E942D380-D2A0-40B5-95E9-06233E9F4DD3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AE2948-72AF-4CE7-9F75-E40C80A8EA0D}">
      <dsp:nvSpPr>
        <dsp:cNvPr id="0" name=""/>
        <dsp:cNvSpPr/>
      </dsp:nvSpPr>
      <dsp:spPr>
        <a:xfrm>
          <a:off x="5681" y="323731"/>
          <a:ext cx="4033777" cy="4033777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1992" tIns="43180" rIns="221992" bIns="43180" numCol="1" spcCol="1270" anchor="ctr" anchorCtr="1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Attack Detection:</a:t>
          </a:r>
          <a:endParaRPr lang="en-US" sz="34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Anti-Virus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Anti-Malware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IDS/IPS</a:t>
          </a:r>
          <a:endParaRPr lang="en-US" sz="2700" kern="1200" dirty="0"/>
        </a:p>
      </dsp:txBody>
      <dsp:txXfrm>
        <a:off x="596414" y="914464"/>
        <a:ext cx="2852311" cy="2852311"/>
      </dsp:txXfrm>
    </dsp:sp>
    <dsp:sp modelId="{14DE12DC-E173-49D4-B9B7-1E49B630B293}">
      <dsp:nvSpPr>
        <dsp:cNvPr id="0" name=""/>
        <dsp:cNvSpPr/>
      </dsp:nvSpPr>
      <dsp:spPr>
        <a:xfrm>
          <a:off x="3232703" y="323731"/>
          <a:ext cx="4033777" cy="4033777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4400000"/>
                <a:satOff val="-60003"/>
                <a:lumOff val="50001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-14400000"/>
                <a:satOff val="-60003"/>
                <a:lumOff val="50001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-14400000"/>
                <a:satOff val="-60003"/>
                <a:lumOff val="50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1992" tIns="43180" rIns="221992" bIns="43180" numCol="1" spcCol="1270" anchor="ctr" anchorCtr="1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Policy Enforcement:</a:t>
          </a:r>
          <a:endParaRPr lang="en-US" sz="34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Firewall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NAC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Scanners</a:t>
          </a:r>
        </a:p>
      </dsp:txBody>
      <dsp:txXfrm>
        <a:off x="3823436" y="914464"/>
        <a:ext cx="2852311" cy="28523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4C131-7BC7-49FD-8208-215EDF5632F5}">
      <dsp:nvSpPr>
        <dsp:cNvPr id="0" name=""/>
        <dsp:cNvSpPr/>
      </dsp:nvSpPr>
      <dsp:spPr>
        <a:xfrm rot="21300000">
          <a:off x="19666" y="1692703"/>
          <a:ext cx="6369403" cy="729392"/>
        </a:xfrm>
        <a:prstGeom prst="mathMinus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B1283C-9755-4F34-BA73-0C49B4B7BE6E}">
      <dsp:nvSpPr>
        <dsp:cNvPr id="0" name=""/>
        <dsp:cNvSpPr/>
      </dsp:nvSpPr>
      <dsp:spPr>
        <a:xfrm>
          <a:off x="769048" y="205740"/>
          <a:ext cx="1922621" cy="1645920"/>
        </a:xfrm>
        <a:prstGeom prst="downArrow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BA7D2F-69D3-4E9D-9236-A18F23BF5CEB}">
      <dsp:nvSpPr>
        <dsp:cNvPr id="0" name=""/>
        <dsp:cNvSpPr/>
      </dsp:nvSpPr>
      <dsp:spPr>
        <a:xfrm>
          <a:off x="3396630" y="0"/>
          <a:ext cx="2050795" cy="1728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It’s a firewall isn’t it? So it must be a policy enforcer.</a:t>
          </a:r>
          <a:endParaRPr lang="en-US" sz="2100" kern="1200"/>
        </a:p>
      </dsp:txBody>
      <dsp:txXfrm>
        <a:off x="3396630" y="0"/>
        <a:ext cx="2050795" cy="1728216"/>
      </dsp:txXfrm>
    </dsp:sp>
    <dsp:sp modelId="{C0AB29F2-777F-4D9F-9A0D-DB0EAC4B58B4}">
      <dsp:nvSpPr>
        <dsp:cNvPr id="0" name=""/>
        <dsp:cNvSpPr/>
      </dsp:nvSpPr>
      <dsp:spPr>
        <a:xfrm>
          <a:off x="3717067" y="2263140"/>
          <a:ext cx="1922621" cy="1645920"/>
        </a:xfrm>
        <a:prstGeom prst="upArrow">
          <a:avLst/>
        </a:prstGeom>
        <a:solidFill>
          <a:schemeClr val="accent6">
            <a:shade val="80000"/>
            <a:hueOff val="0"/>
            <a:satOff val="-23478"/>
            <a:lumOff val="304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AD14A-A474-43AF-A3E5-1F486A9851EF}">
      <dsp:nvSpPr>
        <dsp:cNvPr id="0" name=""/>
        <dsp:cNvSpPr/>
      </dsp:nvSpPr>
      <dsp:spPr>
        <a:xfrm>
          <a:off x="961310" y="2386584"/>
          <a:ext cx="2050795" cy="1728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But it does signatures, so it is probably an attack detector.</a:t>
          </a:r>
          <a:endParaRPr lang="en-US" sz="2100" kern="1200"/>
        </a:p>
      </dsp:txBody>
      <dsp:txXfrm>
        <a:off x="961310" y="2386584"/>
        <a:ext cx="2050795" cy="17282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234FB-12A9-4AF6-A3C1-F5D9D9A2B71D}">
      <dsp:nvSpPr>
        <dsp:cNvPr id="0" name=""/>
        <dsp:cNvSpPr/>
      </dsp:nvSpPr>
      <dsp:spPr>
        <a:xfrm rot="10800000">
          <a:off x="1239357" y="2293"/>
          <a:ext cx="4261810" cy="663576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619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Intimate understanding of HTTP </a:t>
          </a:r>
          <a:endParaRPr lang="en-US" sz="2100" kern="1200"/>
        </a:p>
      </dsp:txBody>
      <dsp:txXfrm rot="10800000">
        <a:off x="1405251" y="2293"/>
        <a:ext cx="4095916" cy="663576"/>
      </dsp:txXfrm>
    </dsp:sp>
    <dsp:sp modelId="{04FAC6B2-5794-4DF3-80DB-E9CE37378D2A}">
      <dsp:nvSpPr>
        <dsp:cNvPr id="0" name=""/>
        <dsp:cNvSpPr/>
      </dsp:nvSpPr>
      <dsp:spPr>
        <a:xfrm>
          <a:off x="907569" y="2293"/>
          <a:ext cx="663576" cy="66357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0DB38D-2FAB-4FCC-B364-06997DC0A12A}">
      <dsp:nvSpPr>
        <dsp:cNvPr id="0" name=""/>
        <dsp:cNvSpPr/>
      </dsp:nvSpPr>
      <dsp:spPr>
        <a:xfrm rot="10800000">
          <a:off x="1239357" y="863952"/>
          <a:ext cx="4261810" cy="663576"/>
        </a:xfrm>
        <a:prstGeom prst="homePlate">
          <a:avLst/>
        </a:prstGeom>
        <a:solidFill>
          <a:schemeClr val="accent2">
            <a:shade val="80000"/>
            <a:hueOff val="0"/>
            <a:satOff val="-2770"/>
            <a:lumOff val="71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619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A positive security model</a:t>
          </a:r>
          <a:endParaRPr lang="en-US" sz="2100" kern="1200"/>
        </a:p>
      </dsp:txBody>
      <dsp:txXfrm rot="10800000">
        <a:off x="1405251" y="863952"/>
        <a:ext cx="4095916" cy="663576"/>
      </dsp:txXfrm>
    </dsp:sp>
    <dsp:sp modelId="{07E3945E-F18F-4C8B-9815-CEC17B453A5C}">
      <dsp:nvSpPr>
        <dsp:cNvPr id="0" name=""/>
        <dsp:cNvSpPr/>
      </dsp:nvSpPr>
      <dsp:spPr>
        <a:xfrm>
          <a:off x="907569" y="863952"/>
          <a:ext cx="663576" cy="66357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F747A8-0E6E-4D62-AB73-1925B0DA0CA2}">
      <dsp:nvSpPr>
        <dsp:cNvPr id="0" name=""/>
        <dsp:cNvSpPr/>
      </dsp:nvSpPr>
      <dsp:spPr>
        <a:xfrm rot="10800000">
          <a:off x="1239357" y="1725611"/>
          <a:ext cx="4261810" cy="663576"/>
        </a:xfrm>
        <a:prstGeom prst="homePlate">
          <a:avLst/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619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Application layer rules </a:t>
          </a:r>
          <a:endParaRPr lang="en-US" sz="2100" kern="1200"/>
        </a:p>
      </dsp:txBody>
      <dsp:txXfrm rot="10800000">
        <a:off x="1405251" y="1725611"/>
        <a:ext cx="4095916" cy="663576"/>
      </dsp:txXfrm>
    </dsp:sp>
    <dsp:sp modelId="{AF3C7EE1-E840-458C-968A-240A3758CF1E}">
      <dsp:nvSpPr>
        <dsp:cNvPr id="0" name=""/>
        <dsp:cNvSpPr/>
      </dsp:nvSpPr>
      <dsp:spPr>
        <a:xfrm>
          <a:off x="907569" y="1725611"/>
          <a:ext cx="663576" cy="66357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7ACED-A1DB-429B-A215-0EB0638658EB}">
      <dsp:nvSpPr>
        <dsp:cNvPr id="0" name=""/>
        <dsp:cNvSpPr/>
      </dsp:nvSpPr>
      <dsp:spPr>
        <a:xfrm rot="10800000">
          <a:off x="1239357" y="2587270"/>
          <a:ext cx="4261810" cy="663576"/>
        </a:xfrm>
        <a:prstGeom prst="homePlate">
          <a:avLst/>
        </a:prstGeom>
        <a:solidFill>
          <a:schemeClr val="accent2">
            <a:shade val="80000"/>
            <a:hueOff val="0"/>
            <a:satOff val="-8311"/>
            <a:lumOff val="213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619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Session based protection </a:t>
          </a:r>
          <a:endParaRPr lang="en-US" sz="2100" kern="1200"/>
        </a:p>
      </dsp:txBody>
      <dsp:txXfrm rot="10800000">
        <a:off x="1405251" y="2587270"/>
        <a:ext cx="4095916" cy="663576"/>
      </dsp:txXfrm>
    </dsp:sp>
    <dsp:sp modelId="{BB2C18B9-6226-4797-949E-A05047B628C9}">
      <dsp:nvSpPr>
        <dsp:cNvPr id="0" name=""/>
        <dsp:cNvSpPr/>
      </dsp:nvSpPr>
      <dsp:spPr>
        <a:xfrm>
          <a:off x="907569" y="2587270"/>
          <a:ext cx="663576" cy="66357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181D91-0077-4794-944A-692461422E31}">
      <dsp:nvSpPr>
        <dsp:cNvPr id="0" name=""/>
        <dsp:cNvSpPr/>
      </dsp:nvSpPr>
      <dsp:spPr>
        <a:xfrm rot="10800000">
          <a:off x="1239357" y="3448929"/>
          <a:ext cx="4261810" cy="663576"/>
        </a:xfrm>
        <a:prstGeom prst="homePlate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619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Fine grained policy management</a:t>
          </a:r>
          <a:endParaRPr lang="en-US" sz="2100" kern="1200"/>
        </a:p>
      </dsp:txBody>
      <dsp:txXfrm rot="10800000">
        <a:off x="1405251" y="3448929"/>
        <a:ext cx="4095916" cy="663576"/>
      </dsp:txXfrm>
    </dsp:sp>
    <dsp:sp modelId="{DC7B940B-0CE1-4F40-AD98-0193722E313F}">
      <dsp:nvSpPr>
        <dsp:cNvPr id="0" name=""/>
        <dsp:cNvSpPr/>
      </dsp:nvSpPr>
      <dsp:spPr>
        <a:xfrm>
          <a:off x="907569" y="3448929"/>
          <a:ext cx="663576" cy="663576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086E9-2A5C-4F30-95B6-04A6E8530B86}">
      <dsp:nvSpPr>
        <dsp:cNvPr id="0" name=""/>
        <dsp:cNvSpPr/>
      </dsp:nvSpPr>
      <dsp:spPr>
        <a:xfrm>
          <a:off x="0" y="225027"/>
          <a:ext cx="7344816" cy="2937926"/>
        </a:xfrm>
        <a:prstGeom prst="leftRightRibb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xmlns:mc="http://schemas.openxmlformats.org/markup-compatibility/2006" xmlns:a14="http://schemas.microsoft.com/office/drawing/2010/main" val="000000" mc:Ignorable="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E408AAE-A7BC-4063-B456-44F2BD3D285C}">
      <dsp:nvSpPr>
        <dsp:cNvPr id="0" name=""/>
        <dsp:cNvSpPr/>
      </dsp:nvSpPr>
      <dsp:spPr>
        <a:xfrm>
          <a:off x="881377" y="739164"/>
          <a:ext cx="2423789" cy="1439583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xmlns:mc="http://schemas.openxmlformats.org/markup-compatibility/2006" xmlns:a14="http://schemas.microsoft.com/office/drawing/2010/main" val="000000" mc:Ignorable="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Pros:</a:t>
          </a:r>
          <a:endParaRPr lang="en-US" sz="24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Unified access control</a:t>
          </a:r>
          <a:endParaRPr lang="en-US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Security for 3</a:t>
          </a:r>
          <a:r>
            <a:rPr lang="en-US" sz="1900" kern="1200" baseline="30000" smtClean="0"/>
            <a:t>rd</a:t>
          </a:r>
          <a:r>
            <a:rPr lang="en-US" sz="1900" kern="1200" smtClean="0"/>
            <a:t> party code</a:t>
          </a:r>
          <a:endParaRPr lang="en-US" sz="1900" kern="1200"/>
        </a:p>
      </dsp:txBody>
      <dsp:txXfrm>
        <a:off x="881377" y="739164"/>
        <a:ext cx="2423789" cy="1439583"/>
      </dsp:txXfrm>
    </dsp:sp>
    <dsp:sp modelId="{E942D380-D2A0-40B5-95E9-06233E9F4DD3}">
      <dsp:nvSpPr>
        <dsp:cNvPr id="0" name=""/>
        <dsp:cNvSpPr/>
      </dsp:nvSpPr>
      <dsp:spPr>
        <a:xfrm>
          <a:off x="3672408" y="1209232"/>
          <a:ext cx="2864478" cy="1439583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xmlns:mc="http://schemas.openxmlformats.org/markup-compatibility/2006" xmlns:a14="http://schemas.microsoft.com/office/drawing/2010/main" val="000000" mc:Ignorable="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Cons:</a:t>
          </a:r>
          <a:endParaRPr lang="en-US" sz="24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Double bandwidth</a:t>
          </a:r>
          <a:endParaRPr lang="en-US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Hard to create positive  security rules</a:t>
          </a:r>
          <a:endParaRPr lang="en-US" sz="1900" kern="1200" dirty="0"/>
        </a:p>
      </dsp:txBody>
      <dsp:txXfrm>
        <a:off x="3672408" y="1209232"/>
        <a:ext cx="2864478" cy="14395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086E9-2A5C-4F30-95B6-04A6E8530B86}">
      <dsp:nvSpPr>
        <dsp:cNvPr id="0" name=""/>
        <dsp:cNvSpPr/>
      </dsp:nvSpPr>
      <dsp:spPr>
        <a:xfrm>
          <a:off x="0" y="225027"/>
          <a:ext cx="7344816" cy="2937926"/>
        </a:xfrm>
        <a:prstGeom prst="leftRightRibb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xmlns:mc="http://schemas.openxmlformats.org/markup-compatibility/2006" xmlns:a14="http://schemas.microsoft.com/office/drawing/2010/main" val="000000" mc:Ignorable="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E408AAE-A7BC-4063-B456-44F2BD3D285C}">
      <dsp:nvSpPr>
        <dsp:cNvPr id="0" name=""/>
        <dsp:cNvSpPr/>
      </dsp:nvSpPr>
      <dsp:spPr>
        <a:xfrm>
          <a:off x="881377" y="739164"/>
          <a:ext cx="2423789" cy="1439583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xmlns:mc="http://schemas.openxmlformats.org/markup-compatibility/2006" xmlns:a14="http://schemas.microsoft.com/office/drawing/2010/main" val="000000" mc:Ignorable="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Pros:</a:t>
          </a:r>
          <a:endParaRPr lang="en-US" sz="20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Very easy deployment.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Fast signature updates.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Might be the only solution for a </a:t>
          </a:r>
          <a:r>
            <a:rPr lang="en-US" sz="1600" kern="1200" dirty="0" err="1" smtClean="0"/>
            <a:t>SaaS</a:t>
          </a:r>
          <a:endParaRPr lang="en-US" sz="1600" kern="1200" dirty="0"/>
        </a:p>
      </dsp:txBody>
      <dsp:txXfrm>
        <a:off x="881377" y="739164"/>
        <a:ext cx="2423789" cy="1439583"/>
      </dsp:txXfrm>
    </dsp:sp>
    <dsp:sp modelId="{E942D380-D2A0-40B5-95E9-06233E9F4DD3}">
      <dsp:nvSpPr>
        <dsp:cNvPr id="0" name=""/>
        <dsp:cNvSpPr/>
      </dsp:nvSpPr>
      <dsp:spPr>
        <a:xfrm>
          <a:off x="3672408" y="1209232"/>
          <a:ext cx="2864478" cy="1439583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xmlns:mc="http://schemas.openxmlformats.org/markup-compatibility/2006" xmlns:a14="http://schemas.microsoft.com/office/drawing/2010/main" val="000000" mc:Ignorable="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Cons:</a:t>
          </a:r>
          <a:endParaRPr lang="en-US" sz="20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Double bandwidth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Preventing direct access</a:t>
          </a:r>
          <a:endParaRPr lang="en-US" sz="1600" kern="1200" dirty="0"/>
        </a:p>
      </dsp:txBody>
      <dsp:txXfrm>
        <a:off x="3672408" y="1209232"/>
        <a:ext cx="2864478" cy="14395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086E9-2A5C-4F30-95B6-04A6E8530B86}">
      <dsp:nvSpPr>
        <dsp:cNvPr id="0" name=""/>
        <dsp:cNvSpPr/>
      </dsp:nvSpPr>
      <dsp:spPr>
        <a:xfrm>
          <a:off x="0" y="225027"/>
          <a:ext cx="7344816" cy="2937926"/>
        </a:xfrm>
        <a:prstGeom prst="leftRightRibb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xmlns:mc="http://schemas.openxmlformats.org/markup-compatibility/2006" xmlns:a14="http://schemas.microsoft.com/office/drawing/2010/main" val="000000" mc:Ignorable="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E408AAE-A7BC-4063-B456-44F2BD3D285C}">
      <dsp:nvSpPr>
        <dsp:cNvPr id="0" name=""/>
        <dsp:cNvSpPr/>
      </dsp:nvSpPr>
      <dsp:spPr>
        <a:xfrm>
          <a:off x="881377" y="739164"/>
          <a:ext cx="2423789" cy="1439583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xmlns:mc="http://schemas.openxmlformats.org/markup-compatibility/2006" xmlns:a14="http://schemas.microsoft.com/office/drawing/2010/main" val="000000" mc:Ignorable="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Pros:</a:t>
          </a:r>
          <a:endParaRPr lang="en-US" sz="24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No Bandwidth Overhead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kern="1200" dirty="0"/>
        </a:p>
      </dsp:txBody>
      <dsp:txXfrm>
        <a:off x="881377" y="739164"/>
        <a:ext cx="2423789" cy="1439583"/>
      </dsp:txXfrm>
    </dsp:sp>
    <dsp:sp modelId="{E942D380-D2A0-40B5-95E9-06233E9F4DD3}">
      <dsp:nvSpPr>
        <dsp:cNvPr id="0" name=""/>
        <dsp:cNvSpPr/>
      </dsp:nvSpPr>
      <dsp:spPr>
        <a:xfrm>
          <a:off x="3672408" y="1209232"/>
          <a:ext cx="2864478" cy="1439583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xmlns:mc="http://schemas.openxmlformats.org/markup-compatibility/2006" xmlns:a14="http://schemas.microsoft.com/office/drawing/2010/main" val="000000" mc:Ignorable="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Cons:</a:t>
          </a:r>
          <a:endParaRPr lang="en-US" sz="24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Might be harder to deploy</a:t>
          </a:r>
          <a:endParaRPr lang="en-US" sz="1900" kern="1200" dirty="0"/>
        </a:p>
      </dsp:txBody>
      <dsp:txXfrm>
        <a:off x="3672408" y="1209232"/>
        <a:ext cx="2864478" cy="14395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3F8D7-6636-45FD-A028-BE6986469DED}" type="datetimeFigureOut">
              <a:rPr lang="en-US" smtClean="0"/>
              <a:t>1/16/2010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D6F3B-14AD-4914-9E48-541D82076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62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9D92D9E-E229-4016-8F87-2BEAEE347602}" type="datetimeFigureOut">
              <a:rPr lang="en-US"/>
              <a:pPr>
                <a:defRPr/>
              </a:pPr>
              <a:t>1/16/2010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50FD2D3-9D58-4B64-9DBA-28EB206A7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2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FD2D3-9D58-4B64-9DBA-28EB206A7D8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56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FD2D3-9D58-4B64-9DBA-28EB206A7D8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66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FD2D3-9D58-4B64-9DBA-28EB206A7D8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96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FD2D3-9D58-4B64-9DBA-28EB206A7D8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70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FD2D3-9D58-4B64-9DBA-28EB206A7D8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62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FD2D3-9D58-4B64-9DBA-28EB206A7D8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70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FD2D3-9D58-4B64-9DBA-28EB206A7D8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62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FD2D3-9D58-4B64-9DBA-28EB206A7D8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98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FD2D3-9D58-4B64-9DBA-28EB206A7D8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700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FD2D3-9D58-4B64-9DBA-28EB206A7D8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62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FD2D3-9D58-4B64-9DBA-28EB206A7D8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70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FD2D3-9D58-4B64-9DBA-28EB206A7D8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193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FD2D3-9D58-4B64-9DBA-28EB206A7D8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281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FD2D3-9D58-4B64-9DBA-28EB206A7D8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700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FD2D3-9D58-4B64-9DBA-28EB206A7D8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4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FD2D3-9D58-4B64-9DBA-28EB206A7D8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784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FD2D3-9D58-4B64-9DBA-28EB206A7D8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64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Also:</a:t>
            </a:r>
          </a:p>
          <a:p>
            <a:r>
              <a:rPr lang="en-US" dirty="0" smtClean="0"/>
              <a:t>Positive</a:t>
            </a:r>
            <a:r>
              <a:rPr lang="en-US" baseline="0" dirty="0" smtClean="0"/>
              <a:t> vs. negative security</a:t>
            </a:r>
          </a:p>
          <a:p>
            <a:r>
              <a:rPr lang="en-US" baseline="0" dirty="0" smtClean="0"/>
              <a:t>Block by default vs. allow by default.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FD2D3-9D58-4B64-9DBA-28EB206A7D8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65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FD2D3-9D58-4B64-9DBA-28EB206A7D8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7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lines</a:t>
            </a:r>
            <a:r>
              <a:rPr lang="en-US" baseline="0" dirty="0" smtClean="0"/>
              <a:t> are policy while other attacks.</a:t>
            </a:r>
          </a:p>
          <a:p>
            <a:r>
              <a:rPr lang="en-US" baseline="0" dirty="0" smtClean="0"/>
              <a:t>And for so cheap….</a:t>
            </a:r>
          </a:p>
          <a:p>
            <a:r>
              <a:rPr lang="en-US" baseline="0" dirty="0" smtClean="0"/>
              <a:t>Also depends on deployment.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FD2D3-9D58-4B64-9DBA-28EB206A7D8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37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FD2D3-9D58-4B64-9DBA-28EB206A7D8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99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FD2D3-9D58-4B64-9DBA-28EB206A7D8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33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FD2D3-9D58-4B64-9DBA-28EB206A7D8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27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FD2D3-9D58-4B64-9DBA-28EB206A7D8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27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36"/>
          <p:cNvSpPr txBox="1">
            <a:spLocks noChangeArrowheads="1"/>
          </p:cNvSpPr>
          <p:nvPr/>
        </p:nvSpPr>
        <p:spPr bwMode="auto">
          <a:xfrm>
            <a:off x="5003800" y="5949950"/>
            <a:ext cx="31670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b="1">
                <a:solidFill>
                  <a:srgbClr xmlns:mc="http://schemas.openxmlformats.org/markup-compatibility/2006" xmlns:a14="http://schemas.microsoft.com/office/drawing/2010/main" val="95AD95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Century Gothic" pitchFamily="34" charset="0"/>
              </a:rPr>
              <a:t>www</a:t>
            </a:r>
            <a:r>
              <a:rPr lang="en-US" sz="3000" b="1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Century Gothic" pitchFamily="34" charset="0"/>
              </a:rPr>
              <a:t>.</a:t>
            </a:r>
            <a:r>
              <a:rPr lang="en-US" sz="3000" b="1">
                <a:solidFill>
                  <a:srgbClr xmlns:mc="http://schemas.openxmlformats.org/markup-compatibility/2006" xmlns:a14="http://schemas.microsoft.com/office/drawing/2010/main" val="95AD95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Century Gothic" pitchFamily="34" charset="0"/>
              </a:rPr>
              <a:t>xiom</a:t>
            </a:r>
            <a:r>
              <a:rPr lang="en-US" sz="3000" b="1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Century Gothic" pitchFamily="34" charset="0"/>
              </a:rPr>
              <a:t>.</a:t>
            </a:r>
            <a:r>
              <a:rPr lang="en-US" sz="3000" b="1">
                <a:solidFill>
                  <a:srgbClr xmlns:mc="http://schemas.openxmlformats.org/markup-compatibility/2006" xmlns:a14="http://schemas.microsoft.com/office/drawing/2010/main" val="95AD95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C0C0C0" mc:Ignorable=""/>
                  </a:outerShdw>
                </a:effectLst>
                <a:latin typeface="Century Gothic" pitchFamily="34" charset="0"/>
              </a:rPr>
              <a:t>com</a:t>
            </a:r>
          </a:p>
        </p:txBody>
      </p:sp>
      <p:pic>
        <p:nvPicPr>
          <p:cNvPr id="5" name="Picture 1040" descr="xiom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05263"/>
            <a:ext cx="3455988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684213" y="1989138"/>
            <a:ext cx="6096000" cy="1371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3076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3505200" cy="1905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3749F-AA83-4E04-8BC7-C05FF3A46999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9370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F0EA7-CDAB-4973-8B11-212758A7DECF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1491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6938" y="765175"/>
            <a:ext cx="1763712" cy="52657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765175"/>
            <a:ext cx="5140325" cy="52657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41C31-406E-46EE-98B6-2251A27BDF06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218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9CCF2-E7BA-4D85-AFCA-589A2DAD7B5A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674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774C4-2E94-4685-A4F8-2867D91BDE9B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51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916113"/>
            <a:ext cx="31273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3988" y="1916113"/>
            <a:ext cx="31289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CD963-8598-436B-AFFA-2F88FA623FFC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908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9BE6B-46BB-4728-A5BA-D59B0A3AF05F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874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A4A72-A333-4DDE-9349-C722E73497D7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3357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56633-917D-45BA-B4B2-28E87A2659FE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187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709F0-6441-47AD-982A-C9E1153ED88A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812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38F2A-9AFF-42F8-AAE4-9F5A3DE0C269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181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5175"/>
            <a:ext cx="70548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16113"/>
            <a:ext cx="64087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Times New Roman" pitchFamily="18" charset="0"/>
              </a:defRPr>
            </a:lvl1pPr>
          </a:lstStyle>
          <a:p>
            <a:pPr>
              <a:defRPr/>
            </a:pPr>
            <a:fld id="{0BF061CB-D442-42A3-95FC-32B4702C20C0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1" name="Group 12"/>
          <p:cNvGrpSpPr>
            <a:grpSpLocks/>
          </p:cNvGrpSpPr>
          <p:nvPr/>
        </p:nvGrpSpPr>
        <p:grpSpPr bwMode="auto">
          <a:xfrm rot="5400000">
            <a:off x="7052469" y="2891632"/>
            <a:ext cx="3095625" cy="712787"/>
            <a:chOff x="4265" y="2650"/>
            <a:chExt cx="1950" cy="449"/>
          </a:xfrm>
        </p:grpSpPr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4265" y="2654"/>
              <a:ext cx="195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>
                  <a:solidFill>
                    <a:srgbClr xmlns:mc="http://schemas.openxmlformats.org/markup-compatibility/2006" xmlns:a14="http://schemas.microsoft.com/office/drawing/2010/main" val="95AD95" mc:Ignorable=""/>
                  </a:solidFill>
                  <a:effectLst>
                    <a:outerShdw blurRad="38100" dist="38100" dir="2700000" algn="tl">
                      <a:srgbClr xmlns:mc="http://schemas.openxmlformats.org/markup-compatibility/2006" xmlns:a14="http://schemas.microsoft.com/office/drawing/2010/main" val="C0C0C0" mc:Ignorable=""/>
                    </a:outerShdw>
                  </a:effectLst>
                  <a:latin typeface="Century Gothic" pitchFamily="34" charset="0"/>
                </a:rPr>
                <a:t>www</a:t>
              </a:r>
              <a:r>
                <a:rPr lang="en-US" sz="3000" b="1">
                  <a:effectLst>
                    <a:outerShdw blurRad="38100" dist="38100" dir="2700000" algn="tl">
                      <a:srgbClr xmlns:mc="http://schemas.openxmlformats.org/markup-compatibility/2006" xmlns:a14="http://schemas.microsoft.com/office/drawing/2010/main" val="C0C0C0" mc:Ignorable=""/>
                    </a:outerShdw>
                  </a:effectLst>
                  <a:latin typeface="Century Gothic" pitchFamily="34" charset="0"/>
                </a:rPr>
                <a:t>.</a:t>
              </a:r>
              <a:r>
                <a:rPr lang="en-US" sz="3000" b="1">
                  <a:solidFill>
                    <a:srgbClr xmlns:mc="http://schemas.openxmlformats.org/markup-compatibility/2006" xmlns:a14="http://schemas.microsoft.com/office/drawing/2010/main" val="95AD95" mc:Ignorable=""/>
                  </a:solidFill>
                  <a:effectLst>
                    <a:outerShdw blurRad="38100" dist="38100" dir="2700000" algn="tl">
                      <a:srgbClr xmlns:mc="http://schemas.openxmlformats.org/markup-compatibility/2006" xmlns:a14="http://schemas.microsoft.com/office/drawing/2010/main" val="C0C0C0" mc:Ignorable=""/>
                    </a:outerShdw>
                  </a:effectLst>
                  <a:latin typeface="Century Gothic" pitchFamily="34" charset="0"/>
                </a:rPr>
                <a:t>        </a:t>
              </a:r>
              <a:r>
                <a:rPr lang="en-US" sz="3000" b="1">
                  <a:effectLst>
                    <a:outerShdw blurRad="38100" dist="38100" dir="2700000" algn="tl">
                      <a:srgbClr xmlns:mc="http://schemas.openxmlformats.org/markup-compatibility/2006" xmlns:a14="http://schemas.microsoft.com/office/drawing/2010/main" val="C0C0C0" mc:Ignorable=""/>
                    </a:outerShdw>
                  </a:effectLst>
                  <a:latin typeface="Century Gothic" pitchFamily="34" charset="0"/>
                </a:rPr>
                <a:t>.</a:t>
              </a:r>
              <a:r>
                <a:rPr lang="en-US" sz="3000" b="1">
                  <a:solidFill>
                    <a:srgbClr xmlns:mc="http://schemas.openxmlformats.org/markup-compatibility/2006" xmlns:a14="http://schemas.microsoft.com/office/drawing/2010/main" val="95AD95" mc:Ignorable=""/>
                  </a:solidFill>
                  <a:effectLst>
                    <a:outerShdw blurRad="38100" dist="38100" dir="2700000" algn="tl">
                      <a:srgbClr xmlns:mc="http://schemas.openxmlformats.org/markup-compatibility/2006" xmlns:a14="http://schemas.microsoft.com/office/drawing/2010/main" val="C0C0C0" mc:Ignorable=""/>
                    </a:outerShdw>
                  </a:effectLst>
                  <a:latin typeface="Century Gothic" pitchFamily="34" charset="0"/>
                </a:rPr>
                <a:t>com</a:t>
              </a:r>
            </a:p>
          </p:txBody>
        </p:sp>
        <p:pic>
          <p:nvPicPr>
            <p:cNvPr id="2" name="Picture 10" descr="xiom logo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" y="2650"/>
              <a:ext cx="771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 Unicode MS" pitchFamily="34" charset="-128"/>
          <a:cs typeface="David" pitchFamily="2" charset="-79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 Unicode MS" pitchFamily="34" charset="-128"/>
          <a:cs typeface="David" pitchFamily="2" charset="-79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 Unicode MS" pitchFamily="34" charset="-128"/>
          <a:cs typeface="David" pitchFamily="2" charset="-79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 Unicode MS" pitchFamily="34" charset="-128"/>
          <a:cs typeface="David" pitchFamily="2" charset="-79"/>
        </a:defRPr>
      </a:lvl5pPr>
      <a:lvl6pPr marL="457200" algn="r" rtl="1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 Unicode MS" pitchFamily="34" charset="-128"/>
          <a:cs typeface="David" pitchFamily="2" charset="-79"/>
        </a:defRPr>
      </a:lvl6pPr>
      <a:lvl7pPr marL="914400" algn="r" rtl="1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 Unicode MS" pitchFamily="34" charset="-128"/>
          <a:cs typeface="David" pitchFamily="2" charset="-79"/>
        </a:defRPr>
      </a:lvl7pPr>
      <a:lvl8pPr marL="1371600" algn="r" rtl="1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 Unicode MS" pitchFamily="34" charset="-128"/>
          <a:cs typeface="David" pitchFamily="2" charset="-79"/>
        </a:defRPr>
      </a:lvl8pPr>
      <a:lvl9pPr marL="1828800" algn="r" rtl="1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 Unicode MS" pitchFamily="34" charset="-128"/>
          <a:cs typeface="David" pitchFamily="2" charset="-79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wmf"/><Relationship Id="rId5" Type="http://schemas.openxmlformats.org/officeDocument/2006/relationships/image" Target="../media/image12.png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wmf"/><Relationship Id="rId5" Type="http://schemas.openxmlformats.org/officeDocument/2006/relationships/image" Target="../media/image12.png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wmf"/><Relationship Id="rId4" Type="http://schemas.openxmlformats.org/officeDocument/2006/relationships/image" Target="../media/image18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cap="none" dirty="0" smtClean="0"/>
              <a:t>WAFs in the Cloud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 new direction for WAFs?</a:t>
            </a: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785813" y="1571625"/>
            <a:ext cx="38576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Ofer </a:t>
            </a:r>
            <a:r>
              <a:rPr lang="en-US" dirty="0" smtClean="0"/>
              <a:t>Shezaf</a:t>
            </a:r>
            <a:br>
              <a:rPr lang="en-US" dirty="0" smtClean="0"/>
            </a:br>
            <a:r>
              <a:rPr lang="en-US" sz="1600" dirty="0" smtClean="0"/>
              <a:t>January 2010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Role Can a WAF Play in the Cloud?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40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Menu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Enterprise Security Gateway</a:t>
            </a:r>
          </a:p>
          <a:p>
            <a:r>
              <a:rPr lang="en-US" dirty="0" smtClean="0"/>
              <a:t>WAF as a service</a:t>
            </a:r>
          </a:p>
          <a:p>
            <a:pPr lvl="1"/>
            <a:r>
              <a:rPr lang="en-US" dirty="0" smtClean="0"/>
              <a:t>For protecting a data center</a:t>
            </a:r>
          </a:p>
          <a:p>
            <a:pPr lvl="1"/>
            <a:r>
              <a:rPr lang="en-US" dirty="0" smtClean="0"/>
              <a:t>For protecting </a:t>
            </a:r>
            <a:r>
              <a:rPr lang="en-US" dirty="0" err="1" smtClean="0"/>
              <a:t>SaaS</a:t>
            </a:r>
            <a:endParaRPr lang="en-US" dirty="0" smtClean="0"/>
          </a:p>
          <a:p>
            <a:r>
              <a:rPr lang="en-US" dirty="0" smtClean="0"/>
              <a:t>WAF for a cloud deployment</a:t>
            </a:r>
          </a:p>
          <a:p>
            <a:pPr lvl="1"/>
            <a:r>
              <a:rPr lang="en-US" dirty="0" smtClean="0"/>
              <a:t>Host Based</a:t>
            </a:r>
          </a:p>
          <a:p>
            <a:pPr lvl="1"/>
            <a:r>
              <a:rPr lang="en-US" dirty="0" smtClean="0"/>
              <a:t>Infrastructure Based</a:t>
            </a:r>
          </a:p>
          <a:p>
            <a:r>
              <a:rPr lang="en-US" dirty="0" smtClean="0"/>
              <a:t>WAF stubs</a:t>
            </a:r>
          </a:p>
          <a:p>
            <a:pPr lvl="1"/>
            <a:r>
              <a:rPr lang="en-US" dirty="0" smtClean="0"/>
              <a:t>For a data center</a:t>
            </a:r>
          </a:p>
          <a:p>
            <a:pPr lvl="1"/>
            <a:r>
              <a:rPr lang="en-US" dirty="0" smtClean="0"/>
              <a:t>For a cloud deployment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656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82" name="Picture 490" descr="C:\Program Files\Microsoft Office\MEDIA\CAGCAT10\j0235319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940" y="3150730"/>
            <a:ext cx="3563445" cy="363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Security Gateway</a:t>
            </a:r>
            <a:endParaRPr lang="en-US" dirty="0"/>
          </a:p>
        </p:txBody>
      </p:sp>
      <p:pic>
        <p:nvPicPr>
          <p:cNvPr id="33796" name="Picture 4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60" y="4581128"/>
            <a:ext cx="1301880" cy="132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2184400" y="1785963"/>
            <a:ext cx="3312368" cy="221974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xmlns:mc="http://schemas.openxmlformats.org/markup-compatibility/2006" xmlns:a14="http://schemas.microsoft.com/office/drawing/2010/main" val="FFBE7D" mc:Ignorable=""/>
          </a:solidFill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>
            <a:outerShdw dist="107763" dir="2700000" algn="ctr" rotWithShape="0">
              <a:srgbClr xmlns:mc="http://schemas.openxmlformats.org/markup-compatibility/2006" xmlns:a14="http://schemas.microsoft.com/office/drawing/2010/main" val="808080" mc:Ignorable="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793" name="Group 37"/>
          <p:cNvGrpSpPr>
            <a:grpSpLocks noChangeAspect="1"/>
          </p:cNvGrpSpPr>
          <p:nvPr/>
        </p:nvGrpSpPr>
        <p:grpSpPr bwMode="auto">
          <a:xfrm>
            <a:off x="3491370" y="2125893"/>
            <a:ext cx="1173159" cy="1514485"/>
            <a:chOff x="4195" y="2840"/>
            <a:chExt cx="739" cy="954"/>
          </a:xfrm>
        </p:grpSpPr>
        <p:sp>
          <p:nvSpPr>
            <p:cNvPr id="33798" name="AutoShape 36"/>
            <p:cNvSpPr>
              <a:spLocks noChangeAspect="1" noChangeArrowheads="1" noTextEdit="1"/>
            </p:cNvSpPr>
            <p:nvPr/>
          </p:nvSpPr>
          <p:spPr bwMode="auto">
            <a:xfrm>
              <a:off x="4195" y="2840"/>
              <a:ext cx="739" cy="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3800" name="Group 238"/>
            <p:cNvGrpSpPr>
              <a:grpSpLocks/>
            </p:cNvGrpSpPr>
            <p:nvPr/>
          </p:nvGrpSpPr>
          <p:grpSpPr bwMode="auto">
            <a:xfrm>
              <a:off x="4198" y="2843"/>
              <a:ext cx="610" cy="948"/>
              <a:chOff x="4198" y="2843"/>
              <a:chExt cx="610" cy="948"/>
            </a:xfrm>
          </p:grpSpPr>
          <p:sp>
            <p:nvSpPr>
              <p:cNvPr id="34050" name="Freeform 38"/>
              <p:cNvSpPr>
                <a:spLocks/>
              </p:cNvSpPr>
              <p:nvPr/>
            </p:nvSpPr>
            <p:spPr bwMode="auto">
              <a:xfrm>
                <a:off x="4198" y="2843"/>
                <a:ext cx="610" cy="948"/>
              </a:xfrm>
              <a:custGeom>
                <a:avLst/>
                <a:gdLst>
                  <a:gd name="T0" fmla="*/ 316 w 610"/>
                  <a:gd name="T1" fmla="*/ 0 h 948"/>
                  <a:gd name="T2" fmla="*/ 0 w 610"/>
                  <a:gd name="T3" fmla="*/ 185 h 948"/>
                  <a:gd name="T4" fmla="*/ 0 w 610"/>
                  <a:gd name="T5" fmla="*/ 780 h 948"/>
                  <a:gd name="T6" fmla="*/ 290 w 610"/>
                  <a:gd name="T7" fmla="*/ 948 h 948"/>
                  <a:gd name="T8" fmla="*/ 295 w 610"/>
                  <a:gd name="T9" fmla="*/ 948 h 948"/>
                  <a:gd name="T10" fmla="*/ 295 w 610"/>
                  <a:gd name="T11" fmla="*/ 948 h 948"/>
                  <a:gd name="T12" fmla="*/ 298 w 610"/>
                  <a:gd name="T13" fmla="*/ 948 h 948"/>
                  <a:gd name="T14" fmla="*/ 304 w 610"/>
                  <a:gd name="T15" fmla="*/ 945 h 948"/>
                  <a:gd name="T16" fmla="*/ 348 w 610"/>
                  <a:gd name="T17" fmla="*/ 919 h 948"/>
                  <a:gd name="T18" fmla="*/ 610 w 610"/>
                  <a:gd name="T19" fmla="*/ 767 h 948"/>
                  <a:gd name="T20" fmla="*/ 610 w 610"/>
                  <a:gd name="T21" fmla="*/ 172 h 948"/>
                  <a:gd name="T22" fmla="*/ 316 w 610"/>
                  <a:gd name="T23" fmla="*/ 0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0" h="948">
                    <a:moveTo>
                      <a:pt x="316" y="0"/>
                    </a:moveTo>
                    <a:lnTo>
                      <a:pt x="0" y="185"/>
                    </a:lnTo>
                    <a:lnTo>
                      <a:pt x="0" y="780"/>
                    </a:lnTo>
                    <a:lnTo>
                      <a:pt x="290" y="948"/>
                    </a:lnTo>
                    <a:lnTo>
                      <a:pt x="295" y="948"/>
                    </a:lnTo>
                    <a:lnTo>
                      <a:pt x="295" y="948"/>
                    </a:lnTo>
                    <a:lnTo>
                      <a:pt x="298" y="948"/>
                    </a:lnTo>
                    <a:lnTo>
                      <a:pt x="304" y="945"/>
                    </a:lnTo>
                    <a:lnTo>
                      <a:pt x="348" y="919"/>
                    </a:lnTo>
                    <a:lnTo>
                      <a:pt x="610" y="767"/>
                    </a:lnTo>
                    <a:lnTo>
                      <a:pt x="610" y="172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51" name="Freeform 39"/>
              <p:cNvSpPr>
                <a:spLocks/>
              </p:cNvSpPr>
              <p:nvPr/>
            </p:nvSpPr>
            <p:spPr bwMode="auto">
              <a:xfrm>
                <a:off x="4213" y="3440"/>
                <a:ext cx="579" cy="336"/>
              </a:xfrm>
              <a:custGeom>
                <a:avLst/>
                <a:gdLst>
                  <a:gd name="T0" fmla="*/ 0 w 579"/>
                  <a:gd name="T1" fmla="*/ 175 h 336"/>
                  <a:gd name="T2" fmla="*/ 301 w 579"/>
                  <a:gd name="T3" fmla="*/ 0 h 336"/>
                  <a:gd name="T4" fmla="*/ 579 w 579"/>
                  <a:gd name="T5" fmla="*/ 162 h 336"/>
                  <a:gd name="T6" fmla="*/ 280 w 579"/>
                  <a:gd name="T7" fmla="*/ 336 h 336"/>
                  <a:gd name="T8" fmla="*/ 0 w 579"/>
                  <a:gd name="T9" fmla="*/ 175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9" h="336">
                    <a:moveTo>
                      <a:pt x="0" y="175"/>
                    </a:moveTo>
                    <a:lnTo>
                      <a:pt x="301" y="0"/>
                    </a:lnTo>
                    <a:lnTo>
                      <a:pt x="579" y="162"/>
                    </a:lnTo>
                    <a:lnTo>
                      <a:pt x="280" y="336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52" name="Freeform 40"/>
              <p:cNvSpPr>
                <a:spLocks/>
              </p:cNvSpPr>
              <p:nvPr/>
            </p:nvSpPr>
            <p:spPr bwMode="auto">
              <a:xfrm>
                <a:off x="4213" y="2861"/>
                <a:ext cx="301" cy="754"/>
              </a:xfrm>
              <a:custGeom>
                <a:avLst/>
                <a:gdLst>
                  <a:gd name="T0" fmla="*/ 0 w 301"/>
                  <a:gd name="T1" fmla="*/ 175 h 754"/>
                  <a:gd name="T2" fmla="*/ 301 w 301"/>
                  <a:gd name="T3" fmla="*/ 0 h 754"/>
                  <a:gd name="T4" fmla="*/ 301 w 301"/>
                  <a:gd name="T5" fmla="*/ 579 h 754"/>
                  <a:gd name="T6" fmla="*/ 0 w 301"/>
                  <a:gd name="T7" fmla="*/ 754 h 754"/>
                  <a:gd name="T8" fmla="*/ 0 w 301"/>
                  <a:gd name="T9" fmla="*/ 175 h 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754">
                    <a:moveTo>
                      <a:pt x="0" y="175"/>
                    </a:moveTo>
                    <a:lnTo>
                      <a:pt x="301" y="0"/>
                    </a:lnTo>
                    <a:lnTo>
                      <a:pt x="301" y="579"/>
                    </a:lnTo>
                    <a:lnTo>
                      <a:pt x="0" y="754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53" name="Freeform 41"/>
              <p:cNvSpPr>
                <a:spLocks/>
              </p:cNvSpPr>
              <p:nvPr/>
            </p:nvSpPr>
            <p:spPr bwMode="auto">
              <a:xfrm>
                <a:off x="4505" y="3511"/>
                <a:ext cx="275" cy="196"/>
              </a:xfrm>
              <a:custGeom>
                <a:avLst/>
                <a:gdLst>
                  <a:gd name="T0" fmla="*/ 0 w 275"/>
                  <a:gd name="T1" fmla="*/ 160 h 196"/>
                  <a:gd name="T2" fmla="*/ 275 w 275"/>
                  <a:gd name="T3" fmla="*/ 0 h 196"/>
                  <a:gd name="T4" fmla="*/ 275 w 275"/>
                  <a:gd name="T5" fmla="*/ 37 h 196"/>
                  <a:gd name="T6" fmla="*/ 0 w 275"/>
                  <a:gd name="T7" fmla="*/ 196 h 196"/>
                  <a:gd name="T8" fmla="*/ 0 w 275"/>
                  <a:gd name="T9" fmla="*/ 16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96">
                    <a:moveTo>
                      <a:pt x="0" y="160"/>
                    </a:moveTo>
                    <a:lnTo>
                      <a:pt x="275" y="0"/>
                    </a:lnTo>
                    <a:lnTo>
                      <a:pt x="275" y="37"/>
                    </a:lnTo>
                    <a:lnTo>
                      <a:pt x="0" y="196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54" name="Freeform 42"/>
              <p:cNvSpPr>
                <a:spLocks/>
              </p:cNvSpPr>
              <p:nvPr/>
            </p:nvSpPr>
            <p:spPr bwMode="auto">
              <a:xfrm>
                <a:off x="4266" y="3372"/>
                <a:ext cx="514" cy="299"/>
              </a:xfrm>
              <a:custGeom>
                <a:avLst/>
                <a:gdLst>
                  <a:gd name="T0" fmla="*/ 0 w 514"/>
                  <a:gd name="T1" fmla="*/ 160 h 299"/>
                  <a:gd name="T2" fmla="*/ 273 w 514"/>
                  <a:gd name="T3" fmla="*/ 0 h 299"/>
                  <a:gd name="T4" fmla="*/ 514 w 514"/>
                  <a:gd name="T5" fmla="*/ 139 h 299"/>
                  <a:gd name="T6" fmla="*/ 239 w 514"/>
                  <a:gd name="T7" fmla="*/ 299 h 299"/>
                  <a:gd name="T8" fmla="*/ 0 w 514"/>
                  <a:gd name="T9" fmla="*/ 16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299">
                    <a:moveTo>
                      <a:pt x="0" y="160"/>
                    </a:moveTo>
                    <a:lnTo>
                      <a:pt x="273" y="0"/>
                    </a:lnTo>
                    <a:lnTo>
                      <a:pt x="514" y="139"/>
                    </a:lnTo>
                    <a:lnTo>
                      <a:pt x="239" y="299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55" name="Freeform 43"/>
              <p:cNvSpPr>
                <a:spLocks/>
              </p:cNvSpPr>
              <p:nvPr/>
            </p:nvSpPr>
            <p:spPr bwMode="auto">
              <a:xfrm>
                <a:off x="4266" y="3532"/>
                <a:ext cx="239" cy="175"/>
              </a:xfrm>
              <a:custGeom>
                <a:avLst/>
                <a:gdLst>
                  <a:gd name="T0" fmla="*/ 239 w 239"/>
                  <a:gd name="T1" fmla="*/ 139 h 175"/>
                  <a:gd name="T2" fmla="*/ 239 w 239"/>
                  <a:gd name="T3" fmla="*/ 175 h 175"/>
                  <a:gd name="T4" fmla="*/ 0 w 239"/>
                  <a:gd name="T5" fmla="*/ 36 h 175"/>
                  <a:gd name="T6" fmla="*/ 0 w 239"/>
                  <a:gd name="T7" fmla="*/ 0 h 175"/>
                  <a:gd name="T8" fmla="*/ 239 w 239"/>
                  <a:gd name="T9" fmla="*/ 13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75">
                    <a:moveTo>
                      <a:pt x="239" y="139"/>
                    </a:moveTo>
                    <a:lnTo>
                      <a:pt x="239" y="175"/>
                    </a:lnTo>
                    <a:lnTo>
                      <a:pt x="0" y="36"/>
                    </a:lnTo>
                    <a:lnTo>
                      <a:pt x="0" y="0"/>
                    </a:lnTo>
                    <a:lnTo>
                      <a:pt x="239" y="139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40404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56" name="Freeform 44"/>
              <p:cNvSpPr>
                <a:spLocks/>
              </p:cNvSpPr>
              <p:nvPr/>
            </p:nvSpPr>
            <p:spPr bwMode="auto">
              <a:xfrm>
                <a:off x="4282" y="3548"/>
                <a:ext cx="81" cy="58"/>
              </a:xfrm>
              <a:custGeom>
                <a:avLst/>
                <a:gdLst>
                  <a:gd name="T0" fmla="*/ 0 w 81"/>
                  <a:gd name="T1" fmla="*/ 13 h 58"/>
                  <a:gd name="T2" fmla="*/ 0 w 81"/>
                  <a:gd name="T3" fmla="*/ 0 h 58"/>
                  <a:gd name="T4" fmla="*/ 81 w 81"/>
                  <a:gd name="T5" fmla="*/ 47 h 58"/>
                  <a:gd name="T6" fmla="*/ 81 w 81"/>
                  <a:gd name="T7" fmla="*/ 58 h 58"/>
                  <a:gd name="T8" fmla="*/ 0 w 81"/>
                  <a:gd name="T9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8">
                    <a:moveTo>
                      <a:pt x="0" y="13"/>
                    </a:moveTo>
                    <a:lnTo>
                      <a:pt x="0" y="0"/>
                    </a:lnTo>
                    <a:lnTo>
                      <a:pt x="81" y="47"/>
                    </a:lnTo>
                    <a:lnTo>
                      <a:pt x="81" y="5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57" name="Freeform 45"/>
              <p:cNvSpPr>
                <a:spLocks/>
              </p:cNvSpPr>
              <p:nvPr/>
            </p:nvSpPr>
            <p:spPr bwMode="auto">
              <a:xfrm>
                <a:off x="4282" y="3548"/>
                <a:ext cx="2" cy="13"/>
              </a:xfrm>
              <a:custGeom>
                <a:avLst/>
                <a:gdLst>
                  <a:gd name="T0" fmla="*/ 0 w 2"/>
                  <a:gd name="T1" fmla="*/ 13 h 13"/>
                  <a:gd name="T2" fmla="*/ 2 w 2"/>
                  <a:gd name="T3" fmla="*/ 12 h 13"/>
                  <a:gd name="T4" fmla="*/ 2 w 2"/>
                  <a:gd name="T5" fmla="*/ 2 h 13"/>
                  <a:gd name="T6" fmla="*/ 0 w 2"/>
                  <a:gd name="T7" fmla="*/ 0 h 13"/>
                  <a:gd name="T8" fmla="*/ 0 w 2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3">
                    <a:moveTo>
                      <a:pt x="0" y="13"/>
                    </a:moveTo>
                    <a:lnTo>
                      <a:pt x="2" y="1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58" name="Freeform 46"/>
              <p:cNvSpPr>
                <a:spLocks/>
              </p:cNvSpPr>
              <p:nvPr/>
            </p:nvSpPr>
            <p:spPr bwMode="auto">
              <a:xfrm>
                <a:off x="4282" y="3560"/>
                <a:ext cx="81" cy="46"/>
              </a:xfrm>
              <a:custGeom>
                <a:avLst/>
                <a:gdLst>
                  <a:gd name="T0" fmla="*/ 81 w 81"/>
                  <a:gd name="T1" fmla="*/ 46 h 46"/>
                  <a:gd name="T2" fmla="*/ 81 w 81"/>
                  <a:gd name="T3" fmla="*/ 45 h 46"/>
                  <a:gd name="T4" fmla="*/ 2 w 81"/>
                  <a:gd name="T5" fmla="*/ 0 h 46"/>
                  <a:gd name="T6" fmla="*/ 0 w 81"/>
                  <a:gd name="T7" fmla="*/ 1 h 46"/>
                  <a:gd name="T8" fmla="*/ 81 w 81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6">
                    <a:moveTo>
                      <a:pt x="81" y="46"/>
                    </a:moveTo>
                    <a:lnTo>
                      <a:pt x="81" y="45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81" y="4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59" name="Freeform 47"/>
              <p:cNvSpPr>
                <a:spLocks/>
              </p:cNvSpPr>
              <p:nvPr/>
            </p:nvSpPr>
            <p:spPr bwMode="auto">
              <a:xfrm>
                <a:off x="4494" y="3671"/>
                <a:ext cx="7" cy="28"/>
              </a:xfrm>
              <a:custGeom>
                <a:avLst/>
                <a:gdLst>
                  <a:gd name="T0" fmla="*/ 0 w 7"/>
                  <a:gd name="T1" fmla="*/ 24 h 28"/>
                  <a:gd name="T2" fmla="*/ 0 w 7"/>
                  <a:gd name="T3" fmla="*/ 0 h 28"/>
                  <a:gd name="T4" fmla="*/ 7 w 7"/>
                  <a:gd name="T5" fmla="*/ 3 h 28"/>
                  <a:gd name="T6" fmla="*/ 7 w 7"/>
                  <a:gd name="T7" fmla="*/ 28 h 28"/>
                  <a:gd name="T8" fmla="*/ 0 w 7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8">
                    <a:moveTo>
                      <a:pt x="0" y="24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60" name="Rectangle 48"/>
              <p:cNvSpPr>
                <a:spLocks noChangeArrowheads="1"/>
              </p:cNvSpPr>
              <p:nvPr/>
            </p:nvSpPr>
            <p:spPr bwMode="auto">
              <a:xfrm>
                <a:off x="4494" y="3671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61" name="Freeform 49"/>
              <p:cNvSpPr>
                <a:spLocks/>
              </p:cNvSpPr>
              <p:nvPr/>
            </p:nvSpPr>
            <p:spPr bwMode="auto">
              <a:xfrm>
                <a:off x="4494" y="3695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2 h 4"/>
                  <a:gd name="T4" fmla="*/ 2 w 7"/>
                  <a:gd name="T5" fmla="*/ 0 h 4"/>
                  <a:gd name="T6" fmla="*/ 0 w 7"/>
                  <a:gd name="T7" fmla="*/ 0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62" name="Freeform 50"/>
              <p:cNvSpPr>
                <a:spLocks/>
              </p:cNvSpPr>
              <p:nvPr/>
            </p:nvSpPr>
            <p:spPr bwMode="auto">
              <a:xfrm>
                <a:off x="4486" y="3665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4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63" name="Freeform 51"/>
              <p:cNvSpPr>
                <a:spLocks/>
              </p:cNvSpPr>
              <p:nvPr/>
            </p:nvSpPr>
            <p:spPr bwMode="auto">
              <a:xfrm>
                <a:off x="4486" y="3665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6 h 26"/>
                  <a:gd name="T4" fmla="*/ 2 w 2"/>
                  <a:gd name="T5" fmla="*/ 1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6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64" name="Freeform 52"/>
              <p:cNvSpPr>
                <a:spLocks/>
              </p:cNvSpPr>
              <p:nvPr/>
            </p:nvSpPr>
            <p:spPr bwMode="auto">
              <a:xfrm>
                <a:off x="4486" y="3691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65" name="Freeform 53"/>
              <p:cNvSpPr>
                <a:spLocks/>
              </p:cNvSpPr>
              <p:nvPr/>
            </p:nvSpPr>
            <p:spPr bwMode="auto">
              <a:xfrm>
                <a:off x="4476" y="3660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66" name="Freeform 54"/>
              <p:cNvSpPr>
                <a:spLocks/>
              </p:cNvSpPr>
              <p:nvPr/>
            </p:nvSpPr>
            <p:spPr bwMode="auto">
              <a:xfrm>
                <a:off x="4476" y="3660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6 h 26"/>
                  <a:gd name="T4" fmla="*/ 2 w 2"/>
                  <a:gd name="T5" fmla="*/ 1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6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67" name="Freeform 55"/>
              <p:cNvSpPr>
                <a:spLocks/>
              </p:cNvSpPr>
              <p:nvPr/>
            </p:nvSpPr>
            <p:spPr bwMode="auto">
              <a:xfrm>
                <a:off x="4476" y="3686"/>
                <a:ext cx="7" cy="3"/>
              </a:xfrm>
              <a:custGeom>
                <a:avLst/>
                <a:gdLst>
                  <a:gd name="T0" fmla="*/ 7 w 7"/>
                  <a:gd name="T1" fmla="*/ 3 h 3"/>
                  <a:gd name="T2" fmla="*/ 7 w 7"/>
                  <a:gd name="T3" fmla="*/ 1 h 3"/>
                  <a:gd name="T4" fmla="*/ 2 w 7"/>
                  <a:gd name="T5" fmla="*/ 0 h 3"/>
                  <a:gd name="T6" fmla="*/ 0 w 7"/>
                  <a:gd name="T7" fmla="*/ 0 h 3"/>
                  <a:gd name="T8" fmla="*/ 7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3"/>
                    </a:moveTo>
                    <a:lnTo>
                      <a:pt x="7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68" name="Freeform 56"/>
              <p:cNvSpPr>
                <a:spLocks/>
              </p:cNvSpPr>
              <p:nvPr/>
            </p:nvSpPr>
            <p:spPr bwMode="auto">
              <a:xfrm>
                <a:off x="4468" y="3655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69" name="Freeform 57"/>
              <p:cNvSpPr>
                <a:spLocks/>
              </p:cNvSpPr>
              <p:nvPr/>
            </p:nvSpPr>
            <p:spPr bwMode="auto">
              <a:xfrm>
                <a:off x="4468" y="3655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70" name="Freeform 58"/>
              <p:cNvSpPr>
                <a:spLocks/>
              </p:cNvSpPr>
              <p:nvPr/>
            </p:nvSpPr>
            <p:spPr bwMode="auto">
              <a:xfrm>
                <a:off x="4468" y="3679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71" name="Freeform 59"/>
              <p:cNvSpPr>
                <a:spLocks/>
              </p:cNvSpPr>
              <p:nvPr/>
            </p:nvSpPr>
            <p:spPr bwMode="auto">
              <a:xfrm>
                <a:off x="4460" y="3650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72" name="Freeform 60"/>
              <p:cNvSpPr>
                <a:spLocks/>
              </p:cNvSpPr>
              <p:nvPr/>
            </p:nvSpPr>
            <p:spPr bwMode="auto">
              <a:xfrm>
                <a:off x="4460" y="3650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0 w 2"/>
                  <a:gd name="T3" fmla="*/ 24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0" y="2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73" name="Freeform 61"/>
              <p:cNvSpPr>
                <a:spLocks/>
              </p:cNvSpPr>
              <p:nvPr/>
            </p:nvSpPr>
            <p:spPr bwMode="auto">
              <a:xfrm>
                <a:off x="4460" y="3674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4 h 5"/>
                  <a:gd name="T4" fmla="*/ 0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74" name="Freeform 62"/>
              <p:cNvSpPr>
                <a:spLocks/>
              </p:cNvSpPr>
              <p:nvPr/>
            </p:nvSpPr>
            <p:spPr bwMode="auto">
              <a:xfrm>
                <a:off x="4450" y="3645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75" name="Freeform 63"/>
              <p:cNvSpPr>
                <a:spLocks/>
              </p:cNvSpPr>
              <p:nvPr/>
            </p:nvSpPr>
            <p:spPr bwMode="auto">
              <a:xfrm>
                <a:off x="4450" y="3645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76" name="Freeform 64"/>
              <p:cNvSpPr>
                <a:spLocks/>
              </p:cNvSpPr>
              <p:nvPr/>
            </p:nvSpPr>
            <p:spPr bwMode="auto">
              <a:xfrm>
                <a:off x="4450" y="3669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4 h 5"/>
                  <a:gd name="T4" fmla="*/ 2 w 7"/>
                  <a:gd name="T5" fmla="*/ 0 h 5"/>
                  <a:gd name="T6" fmla="*/ 0 w 7"/>
                  <a:gd name="T7" fmla="*/ 2 h 5"/>
                  <a:gd name="T8" fmla="*/ 7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4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77" name="Freeform 65"/>
              <p:cNvSpPr>
                <a:spLocks/>
              </p:cNvSpPr>
              <p:nvPr/>
            </p:nvSpPr>
            <p:spPr bwMode="auto">
              <a:xfrm>
                <a:off x="4442" y="3640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4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78" name="Freeform 66"/>
              <p:cNvSpPr>
                <a:spLocks/>
              </p:cNvSpPr>
              <p:nvPr/>
            </p:nvSpPr>
            <p:spPr bwMode="auto">
              <a:xfrm>
                <a:off x="4442" y="3640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79" name="Freeform 67"/>
              <p:cNvSpPr>
                <a:spLocks/>
              </p:cNvSpPr>
              <p:nvPr/>
            </p:nvSpPr>
            <p:spPr bwMode="auto">
              <a:xfrm>
                <a:off x="4442" y="3665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5 w 5"/>
                  <a:gd name="T3" fmla="*/ 3 h 4"/>
                  <a:gd name="T4" fmla="*/ 2 w 5"/>
                  <a:gd name="T5" fmla="*/ 0 h 4"/>
                  <a:gd name="T6" fmla="*/ 0 w 5"/>
                  <a:gd name="T7" fmla="*/ 1 h 4"/>
                  <a:gd name="T8" fmla="*/ 5 w 5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80" name="Freeform 68"/>
              <p:cNvSpPr>
                <a:spLocks/>
              </p:cNvSpPr>
              <p:nvPr/>
            </p:nvSpPr>
            <p:spPr bwMode="auto">
              <a:xfrm>
                <a:off x="4433" y="3636"/>
                <a:ext cx="6" cy="29"/>
              </a:xfrm>
              <a:custGeom>
                <a:avLst/>
                <a:gdLst>
                  <a:gd name="T0" fmla="*/ 0 w 6"/>
                  <a:gd name="T1" fmla="*/ 25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5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81" name="Freeform 69"/>
              <p:cNvSpPr>
                <a:spLocks/>
              </p:cNvSpPr>
              <p:nvPr/>
            </p:nvSpPr>
            <p:spPr bwMode="auto">
              <a:xfrm>
                <a:off x="4433" y="3636"/>
                <a:ext cx="1" cy="25"/>
              </a:xfrm>
              <a:custGeom>
                <a:avLst/>
                <a:gdLst>
                  <a:gd name="T0" fmla="*/ 0 w 1"/>
                  <a:gd name="T1" fmla="*/ 25 h 25"/>
                  <a:gd name="T2" fmla="*/ 1 w 1"/>
                  <a:gd name="T3" fmla="*/ 24 h 25"/>
                  <a:gd name="T4" fmla="*/ 1 w 1"/>
                  <a:gd name="T5" fmla="*/ 0 h 25"/>
                  <a:gd name="T6" fmla="*/ 0 w 1"/>
                  <a:gd name="T7" fmla="*/ 0 h 25"/>
                  <a:gd name="T8" fmla="*/ 0 w 1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1" y="2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82" name="Freeform 70"/>
              <p:cNvSpPr>
                <a:spLocks/>
              </p:cNvSpPr>
              <p:nvPr/>
            </p:nvSpPr>
            <p:spPr bwMode="auto">
              <a:xfrm>
                <a:off x="4433" y="3660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1 h 5"/>
                  <a:gd name="T4" fmla="*/ 1 w 6"/>
                  <a:gd name="T5" fmla="*/ 0 h 5"/>
                  <a:gd name="T6" fmla="*/ 0 w 6"/>
                  <a:gd name="T7" fmla="*/ 1 h 5"/>
                  <a:gd name="T8" fmla="*/ 6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83" name="Freeform 71"/>
              <p:cNvSpPr>
                <a:spLocks/>
              </p:cNvSpPr>
              <p:nvPr/>
            </p:nvSpPr>
            <p:spPr bwMode="auto">
              <a:xfrm>
                <a:off x="4425" y="3631"/>
                <a:ext cx="4" cy="27"/>
              </a:xfrm>
              <a:custGeom>
                <a:avLst/>
                <a:gdLst>
                  <a:gd name="T0" fmla="*/ 0 w 4"/>
                  <a:gd name="T1" fmla="*/ 24 h 27"/>
                  <a:gd name="T2" fmla="*/ 0 w 4"/>
                  <a:gd name="T3" fmla="*/ 0 h 27"/>
                  <a:gd name="T4" fmla="*/ 4 w 4"/>
                  <a:gd name="T5" fmla="*/ 3 h 27"/>
                  <a:gd name="T6" fmla="*/ 4 w 4"/>
                  <a:gd name="T7" fmla="*/ 27 h 27"/>
                  <a:gd name="T8" fmla="*/ 0 w 4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7">
                    <a:moveTo>
                      <a:pt x="0" y="24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84" name="Rectangle 72"/>
              <p:cNvSpPr>
                <a:spLocks noChangeArrowheads="1"/>
              </p:cNvSpPr>
              <p:nvPr/>
            </p:nvSpPr>
            <p:spPr bwMode="auto">
              <a:xfrm>
                <a:off x="4425" y="3631"/>
                <a:ext cx="1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85" name="Freeform 73"/>
              <p:cNvSpPr>
                <a:spLocks/>
              </p:cNvSpPr>
              <p:nvPr/>
            </p:nvSpPr>
            <p:spPr bwMode="auto">
              <a:xfrm>
                <a:off x="4425" y="3655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2 h 3"/>
                  <a:gd name="T4" fmla="*/ 1 w 4"/>
                  <a:gd name="T5" fmla="*/ 0 h 3"/>
                  <a:gd name="T6" fmla="*/ 0 w 4"/>
                  <a:gd name="T7" fmla="*/ 0 h 3"/>
                  <a:gd name="T8" fmla="*/ 4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86" name="Freeform 74"/>
              <p:cNvSpPr>
                <a:spLocks/>
              </p:cNvSpPr>
              <p:nvPr/>
            </p:nvSpPr>
            <p:spPr bwMode="auto">
              <a:xfrm>
                <a:off x="4417" y="3626"/>
                <a:ext cx="4" cy="27"/>
              </a:xfrm>
              <a:custGeom>
                <a:avLst/>
                <a:gdLst>
                  <a:gd name="T0" fmla="*/ 0 w 4"/>
                  <a:gd name="T1" fmla="*/ 24 h 27"/>
                  <a:gd name="T2" fmla="*/ 0 w 4"/>
                  <a:gd name="T3" fmla="*/ 0 h 27"/>
                  <a:gd name="T4" fmla="*/ 4 w 4"/>
                  <a:gd name="T5" fmla="*/ 3 h 27"/>
                  <a:gd name="T6" fmla="*/ 4 w 4"/>
                  <a:gd name="T7" fmla="*/ 27 h 27"/>
                  <a:gd name="T8" fmla="*/ 0 w 4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7">
                    <a:moveTo>
                      <a:pt x="0" y="24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87" name="Rectangle 75"/>
              <p:cNvSpPr>
                <a:spLocks noChangeArrowheads="1"/>
              </p:cNvSpPr>
              <p:nvPr/>
            </p:nvSpPr>
            <p:spPr bwMode="auto">
              <a:xfrm>
                <a:off x="4417" y="3626"/>
                <a:ext cx="1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88" name="Freeform 76"/>
              <p:cNvSpPr>
                <a:spLocks/>
              </p:cNvSpPr>
              <p:nvPr/>
            </p:nvSpPr>
            <p:spPr bwMode="auto">
              <a:xfrm>
                <a:off x="4417" y="3650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2 h 3"/>
                  <a:gd name="T4" fmla="*/ 1 w 4"/>
                  <a:gd name="T5" fmla="*/ 0 h 3"/>
                  <a:gd name="T6" fmla="*/ 0 w 4"/>
                  <a:gd name="T7" fmla="*/ 0 h 3"/>
                  <a:gd name="T8" fmla="*/ 4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89" name="Freeform 77"/>
              <p:cNvSpPr>
                <a:spLocks/>
              </p:cNvSpPr>
              <p:nvPr/>
            </p:nvSpPr>
            <p:spPr bwMode="auto">
              <a:xfrm>
                <a:off x="4407" y="3619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4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90" name="Freeform 78"/>
              <p:cNvSpPr>
                <a:spLocks/>
              </p:cNvSpPr>
              <p:nvPr/>
            </p:nvSpPr>
            <p:spPr bwMode="auto">
              <a:xfrm>
                <a:off x="4407" y="3619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6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91" name="Freeform 79"/>
              <p:cNvSpPr>
                <a:spLocks/>
              </p:cNvSpPr>
              <p:nvPr/>
            </p:nvSpPr>
            <p:spPr bwMode="auto">
              <a:xfrm>
                <a:off x="4407" y="3645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2 h 3"/>
                  <a:gd name="T4" fmla="*/ 1 w 6"/>
                  <a:gd name="T5" fmla="*/ 0 h 3"/>
                  <a:gd name="T6" fmla="*/ 0 w 6"/>
                  <a:gd name="T7" fmla="*/ 0 h 3"/>
                  <a:gd name="T8" fmla="*/ 6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92" name="Freeform 80"/>
              <p:cNvSpPr>
                <a:spLocks/>
              </p:cNvSpPr>
              <p:nvPr/>
            </p:nvSpPr>
            <p:spPr bwMode="auto">
              <a:xfrm>
                <a:off x="4399" y="3615"/>
                <a:ext cx="5" cy="29"/>
              </a:xfrm>
              <a:custGeom>
                <a:avLst/>
                <a:gdLst>
                  <a:gd name="T0" fmla="*/ 0 w 5"/>
                  <a:gd name="T1" fmla="*/ 25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93" name="Freeform 81"/>
              <p:cNvSpPr>
                <a:spLocks/>
              </p:cNvSpPr>
              <p:nvPr/>
            </p:nvSpPr>
            <p:spPr bwMode="auto">
              <a:xfrm>
                <a:off x="4399" y="3615"/>
                <a:ext cx="1" cy="25"/>
              </a:xfrm>
              <a:custGeom>
                <a:avLst/>
                <a:gdLst>
                  <a:gd name="T0" fmla="*/ 0 w 1"/>
                  <a:gd name="T1" fmla="*/ 25 h 25"/>
                  <a:gd name="T2" fmla="*/ 1 w 1"/>
                  <a:gd name="T3" fmla="*/ 25 h 25"/>
                  <a:gd name="T4" fmla="*/ 1 w 1"/>
                  <a:gd name="T5" fmla="*/ 1 h 25"/>
                  <a:gd name="T6" fmla="*/ 0 w 1"/>
                  <a:gd name="T7" fmla="*/ 0 h 25"/>
                  <a:gd name="T8" fmla="*/ 0 w 1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1" y="25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94" name="Freeform 82"/>
              <p:cNvSpPr>
                <a:spLocks/>
              </p:cNvSpPr>
              <p:nvPr/>
            </p:nvSpPr>
            <p:spPr bwMode="auto">
              <a:xfrm>
                <a:off x="4399" y="3640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5 w 5"/>
                  <a:gd name="T3" fmla="*/ 2 h 4"/>
                  <a:gd name="T4" fmla="*/ 1 w 5"/>
                  <a:gd name="T5" fmla="*/ 0 h 4"/>
                  <a:gd name="T6" fmla="*/ 0 w 5"/>
                  <a:gd name="T7" fmla="*/ 0 h 4"/>
                  <a:gd name="T8" fmla="*/ 5 w 5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5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95" name="Freeform 83"/>
              <p:cNvSpPr>
                <a:spLocks/>
              </p:cNvSpPr>
              <p:nvPr/>
            </p:nvSpPr>
            <p:spPr bwMode="auto">
              <a:xfrm>
                <a:off x="4268" y="3535"/>
                <a:ext cx="13" cy="18"/>
              </a:xfrm>
              <a:custGeom>
                <a:avLst/>
                <a:gdLst>
                  <a:gd name="T0" fmla="*/ 13 w 13"/>
                  <a:gd name="T1" fmla="*/ 8 h 18"/>
                  <a:gd name="T2" fmla="*/ 13 w 13"/>
                  <a:gd name="T3" fmla="*/ 18 h 18"/>
                  <a:gd name="T4" fmla="*/ 0 w 13"/>
                  <a:gd name="T5" fmla="*/ 10 h 18"/>
                  <a:gd name="T6" fmla="*/ 0 w 13"/>
                  <a:gd name="T7" fmla="*/ 0 h 18"/>
                  <a:gd name="T8" fmla="*/ 13 w 13"/>
                  <a:gd name="T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13" y="8"/>
                    </a:moveTo>
                    <a:lnTo>
                      <a:pt x="13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96" name="Freeform 84"/>
              <p:cNvSpPr>
                <a:spLocks/>
              </p:cNvSpPr>
              <p:nvPr/>
            </p:nvSpPr>
            <p:spPr bwMode="auto">
              <a:xfrm>
                <a:off x="4279" y="3545"/>
                <a:ext cx="2" cy="8"/>
              </a:xfrm>
              <a:custGeom>
                <a:avLst/>
                <a:gdLst>
                  <a:gd name="T0" fmla="*/ 0 w 2"/>
                  <a:gd name="T1" fmla="*/ 0 h 8"/>
                  <a:gd name="T2" fmla="*/ 2 w 2"/>
                  <a:gd name="T3" fmla="*/ 0 h 8"/>
                  <a:gd name="T4" fmla="*/ 2 w 2"/>
                  <a:gd name="T5" fmla="*/ 6 h 8"/>
                  <a:gd name="T6" fmla="*/ 0 w 2"/>
                  <a:gd name="T7" fmla="*/ 8 h 8"/>
                  <a:gd name="T8" fmla="*/ 0 w 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0" y="0"/>
                    </a:moveTo>
                    <a:lnTo>
                      <a:pt x="2" y="0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725A14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97" name="Freeform 85"/>
              <p:cNvSpPr>
                <a:spLocks/>
              </p:cNvSpPr>
              <p:nvPr/>
            </p:nvSpPr>
            <p:spPr bwMode="auto">
              <a:xfrm>
                <a:off x="4266" y="3537"/>
                <a:ext cx="15" cy="8"/>
              </a:xfrm>
              <a:custGeom>
                <a:avLst/>
                <a:gdLst>
                  <a:gd name="T0" fmla="*/ 0 w 15"/>
                  <a:gd name="T1" fmla="*/ 2 h 8"/>
                  <a:gd name="T2" fmla="*/ 2 w 15"/>
                  <a:gd name="T3" fmla="*/ 0 h 8"/>
                  <a:gd name="T4" fmla="*/ 15 w 15"/>
                  <a:gd name="T5" fmla="*/ 8 h 8"/>
                  <a:gd name="T6" fmla="*/ 13 w 15"/>
                  <a:gd name="T7" fmla="*/ 8 h 8"/>
                  <a:gd name="T8" fmla="*/ 0 w 15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0" y="2"/>
                    </a:moveTo>
                    <a:lnTo>
                      <a:pt x="2" y="0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98" name="Freeform 86"/>
              <p:cNvSpPr>
                <a:spLocks/>
              </p:cNvSpPr>
              <p:nvPr/>
            </p:nvSpPr>
            <p:spPr bwMode="auto">
              <a:xfrm>
                <a:off x="4266" y="3539"/>
                <a:ext cx="13" cy="14"/>
              </a:xfrm>
              <a:custGeom>
                <a:avLst/>
                <a:gdLst>
                  <a:gd name="T0" fmla="*/ 13 w 13"/>
                  <a:gd name="T1" fmla="*/ 6 h 14"/>
                  <a:gd name="T2" fmla="*/ 13 w 13"/>
                  <a:gd name="T3" fmla="*/ 14 h 14"/>
                  <a:gd name="T4" fmla="*/ 0 w 13"/>
                  <a:gd name="T5" fmla="*/ 8 h 14"/>
                  <a:gd name="T6" fmla="*/ 0 w 13"/>
                  <a:gd name="T7" fmla="*/ 0 h 14"/>
                  <a:gd name="T8" fmla="*/ 13 w 13"/>
                  <a:gd name="T9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13" y="6"/>
                    </a:moveTo>
                    <a:lnTo>
                      <a:pt x="13" y="1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99" name="Freeform 87"/>
              <p:cNvSpPr>
                <a:spLocks/>
              </p:cNvSpPr>
              <p:nvPr/>
            </p:nvSpPr>
            <p:spPr bwMode="auto">
              <a:xfrm>
                <a:off x="4505" y="3461"/>
                <a:ext cx="275" cy="196"/>
              </a:xfrm>
              <a:custGeom>
                <a:avLst/>
                <a:gdLst>
                  <a:gd name="T0" fmla="*/ 0 w 275"/>
                  <a:gd name="T1" fmla="*/ 158 h 196"/>
                  <a:gd name="T2" fmla="*/ 275 w 275"/>
                  <a:gd name="T3" fmla="*/ 0 h 196"/>
                  <a:gd name="T4" fmla="*/ 275 w 275"/>
                  <a:gd name="T5" fmla="*/ 35 h 196"/>
                  <a:gd name="T6" fmla="*/ 0 w 275"/>
                  <a:gd name="T7" fmla="*/ 196 h 196"/>
                  <a:gd name="T8" fmla="*/ 0 w 275"/>
                  <a:gd name="T9" fmla="*/ 158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96">
                    <a:moveTo>
                      <a:pt x="0" y="158"/>
                    </a:moveTo>
                    <a:lnTo>
                      <a:pt x="275" y="0"/>
                    </a:lnTo>
                    <a:lnTo>
                      <a:pt x="275" y="35"/>
                    </a:lnTo>
                    <a:lnTo>
                      <a:pt x="0" y="196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00" name="Freeform 88"/>
              <p:cNvSpPr>
                <a:spLocks/>
              </p:cNvSpPr>
              <p:nvPr/>
            </p:nvSpPr>
            <p:spPr bwMode="auto">
              <a:xfrm>
                <a:off x="4266" y="3322"/>
                <a:ext cx="514" cy="297"/>
              </a:xfrm>
              <a:custGeom>
                <a:avLst/>
                <a:gdLst>
                  <a:gd name="T0" fmla="*/ 0 w 514"/>
                  <a:gd name="T1" fmla="*/ 160 h 297"/>
                  <a:gd name="T2" fmla="*/ 273 w 514"/>
                  <a:gd name="T3" fmla="*/ 0 h 297"/>
                  <a:gd name="T4" fmla="*/ 514 w 514"/>
                  <a:gd name="T5" fmla="*/ 139 h 297"/>
                  <a:gd name="T6" fmla="*/ 239 w 514"/>
                  <a:gd name="T7" fmla="*/ 297 h 297"/>
                  <a:gd name="T8" fmla="*/ 0 w 514"/>
                  <a:gd name="T9" fmla="*/ 16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297">
                    <a:moveTo>
                      <a:pt x="0" y="160"/>
                    </a:moveTo>
                    <a:lnTo>
                      <a:pt x="273" y="0"/>
                    </a:lnTo>
                    <a:lnTo>
                      <a:pt x="514" y="139"/>
                    </a:lnTo>
                    <a:lnTo>
                      <a:pt x="239" y="297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01" name="Freeform 89"/>
              <p:cNvSpPr>
                <a:spLocks/>
              </p:cNvSpPr>
              <p:nvPr/>
            </p:nvSpPr>
            <p:spPr bwMode="auto">
              <a:xfrm>
                <a:off x="4266" y="3482"/>
                <a:ext cx="239" cy="175"/>
              </a:xfrm>
              <a:custGeom>
                <a:avLst/>
                <a:gdLst>
                  <a:gd name="T0" fmla="*/ 239 w 239"/>
                  <a:gd name="T1" fmla="*/ 137 h 175"/>
                  <a:gd name="T2" fmla="*/ 239 w 239"/>
                  <a:gd name="T3" fmla="*/ 175 h 175"/>
                  <a:gd name="T4" fmla="*/ 0 w 239"/>
                  <a:gd name="T5" fmla="*/ 36 h 175"/>
                  <a:gd name="T6" fmla="*/ 0 w 239"/>
                  <a:gd name="T7" fmla="*/ 0 h 175"/>
                  <a:gd name="T8" fmla="*/ 239 w 239"/>
                  <a:gd name="T9" fmla="*/ 137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75">
                    <a:moveTo>
                      <a:pt x="239" y="137"/>
                    </a:moveTo>
                    <a:lnTo>
                      <a:pt x="239" y="175"/>
                    </a:lnTo>
                    <a:lnTo>
                      <a:pt x="0" y="36"/>
                    </a:lnTo>
                    <a:lnTo>
                      <a:pt x="0" y="0"/>
                    </a:lnTo>
                    <a:lnTo>
                      <a:pt x="239" y="137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40404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02" name="Freeform 90"/>
              <p:cNvSpPr>
                <a:spLocks/>
              </p:cNvSpPr>
              <p:nvPr/>
            </p:nvSpPr>
            <p:spPr bwMode="auto">
              <a:xfrm>
                <a:off x="4282" y="3498"/>
                <a:ext cx="81" cy="58"/>
              </a:xfrm>
              <a:custGeom>
                <a:avLst/>
                <a:gdLst>
                  <a:gd name="T0" fmla="*/ 0 w 81"/>
                  <a:gd name="T1" fmla="*/ 11 h 58"/>
                  <a:gd name="T2" fmla="*/ 0 w 81"/>
                  <a:gd name="T3" fmla="*/ 0 h 58"/>
                  <a:gd name="T4" fmla="*/ 81 w 81"/>
                  <a:gd name="T5" fmla="*/ 45 h 58"/>
                  <a:gd name="T6" fmla="*/ 81 w 81"/>
                  <a:gd name="T7" fmla="*/ 58 h 58"/>
                  <a:gd name="T8" fmla="*/ 0 w 81"/>
                  <a:gd name="T9" fmla="*/ 1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8">
                    <a:moveTo>
                      <a:pt x="0" y="11"/>
                    </a:moveTo>
                    <a:lnTo>
                      <a:pt x="0" y="0"/>
                    </a:lnTo>
                    <a:lnTo>
                      <a:pt x="81" y="45"/>
                    </a:lnTo>
                    <a:lnTo>
                      <a:pt x="81" y="5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03" name="Rectangle 91"/>
              <p:cNvSpPr>
                <a:spLocks noChangeArrowheads="1"/>
              </p:cNvSpPr>
              <p:nvPr/>
            </p:nvSpPr>
            <p:spPr bwMode="auto">
              <a:xfrm>
                <a:off x="4282" y="3498"/>
                <a:ext cx="2" cy="11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04" name="Freeform 92"/>
              <p:cNvSpPr>
                <a:spLocks/>
              </p:cNvSpPr>
              <p:nvPr/>
            </p:nvSpPr>
            <p:spPr bwMode="auto">
              <a:xfrm>
                <a:off x="4282" y="3509"/>
                <a:ext cx="81" cy="47"/>
              </a:xfrm>
              <a:custGeom>
                <a:avLst/>
                <a:gdLst>
                  <a:gd name="T0" fmla="*/ 81 w 81"/>
                  <a:gd name="T1" fmla="*/ 47 h 47"/>
                  <a:gd name="T2" fmla="*/ 81 w 81"/>
                  <a:gd name="T3" fmla="*/ 46 h 47"/>
                  <a:gd name="T4" fmla="*/ 2 w 81"/>
                  <a:gd name="T5" fmla="*/ 0 h 47"/>
                  <a:gd name="T6" fmla="*/ 0 w 81"/>
                  <a:gd name="T7" fmla="*/ 0 h 47"/>
                  <a:gd name="T8" fmla="*/ 81 w 81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7">
                    <a:moveTo>
                      <a:pt x="81" y="47"/>
                    </a:moveTo>
                    <a:lnTo>
                      <a:pt x="81" y="46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81" y="47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05" name="Freeform 93"/>
              <p:cNvSpPr>
                <a:spLocks/>
              </p:cNvSpPr>
              <p:nvPr/>
            </p:nvSpPr>
            <p:spPr bwMode="auto">
              <a:xfrm>
                <a:off x="4494" y="3619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4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06" name="Freeform 94"/>
              <p:cNvSpPr>
                <a:spLocks/>
              </p:cNvSpPr>
              <p:nvPr/>
            </p:nvSpPr>
            <p:spPr bwMode="auto">
              <a:xfrm>
                <a:off x="4494" y="3619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07" name="Freeform 95"/>
              <p:cNvSpPr>
                <a:spLocks/>
              </p:cNvSpPr>
              <p:nvPr/>
            </p:nvSpPr>
            <p:spPr bwMode="auto">
              <a:xfrm>
                <a:off x="4494" y="3644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3 h 4"/>
                  <a:gd name="T4" fmla="*/ 2 w 7"/>
                  <a:gd name="T5" fmla="*/ 0 h 4"/>
                  <a:gd name="T6" fmla="*/ 0 w 7"/>
                  <a:gd name="T7" fmla="*/ 1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08" name="Freeform 96"/>
              <p:cNvSpPr>
                <a:spLocks/>
              </p:cNvSpPr>
              <p:nvPr/>
            </p:nvSpPr>
            <p:spPr bwMode="auto">
              <a:xfrm>
                <a:off x="4486" y="3615"/>
                <a:ext cx="5" cy="29"/>
              </a:xfrm>
              <a:custGeom>
                <a:avLst/>
                <a:gdLst>
                  <a:gd name="T0" fmla="*/ 0 w 5"/>
                  <a:gd name="T1" fmla="*/ 25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09" name="Freeform 97"/>
              <p:cNvSpPr>
                <a:spLocks/>
              </p:cNvSpPr>
              <p:nvPr/>
            </p:nvSpPr>
            <p:spPr bwMode="auto">
              <a:xfrm>
                <a:off x="4486" y="3615"/>
                <a:ext cx="2" cy="25"/>
              </a:xfrm>
              <a:custGeom>
                <a:avLst/>
                <a:gdLst>
                  <a:gd name="T0" fmla="*/ 0 w 2"/>
                  <a:gd name="T1" fmla="*/ 25 h 25"/>
                  <a:gd name="T2" fmla="*/ 2 w 2"/>
                  <a:gd name="T3" fmla="*/ 24 h 25"/>
                  <a:gd name="T4" fmla="*/ 2 w 2"/>
                  <a:gd name="T5" fmla="*/ 1 h 25"/>
                  <a:gd name="T6" fmla="*/ 0 w 2"/>
                  <a:gd name="T7" fmla="*/ 0 h 25"/>
                  <a:gd name="T8" fmla="*/ 0 w 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">
                    <a:moveTo>
                      <a:pt x="0" y="25"/>
                    </a:moveTo>
                    <a:lnTo>
                      <a:pt x="2" y="2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10" name="Freeform 98"/>
              <p:cNvSpPr>
                <a:spLocks/>
              </p:cNvSpPr>
              <p:nvPr/>
            </p:nvSpPr>
            <p:spPr bwMode="auto">
              <a:xfrm>
                <a:off x="4486" y="3639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11" name="Freeform 99"/>
              <p:cNvSpPr>
                <a:spLocks/>
              </p:cNvSpPr>
              <p:nvPr/>
            </p:nvSpPr>
            <p:spPr bwMode="auto">
              <a:xfrm>
                <a:off x="4476" y="3610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12" name="Freeform 100"/>
              <p:cNvSpPr>
                <a:spLocks/>
              </p:cNvSpPr>
              <p:nvPr/>
            </p:nvSpPr>
            <p:spPr bwMode="auto">
              <a:xfrm>
                <a:off x="4476" y="3610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1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13" name="Freeform 101"/>
              <p:cNvSpPr>
                <a:spLocks/>
              </p:cNvSpPr>
              <p:nvPr/>
            </p:nvSpPr>
            <p:spPr bwMode="auto">
              <a:xfrm>
                <a:off x="4476" y="3634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2 w 7"/>
                  <a:gd name="T5" fmla="*/ 0 h 5"/>
                  <a:gd name="T6" fmla="*/ 0 w 7"/>
                  <a:gd name="T7" fmla="*/ 2 h 5"/>
                  <a:gd name="T8" fmla="*/ 7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14" name="Freeform 102"/>
              <p:cNvSpPr>
                <a:spLocks/>
              </p:cNvSpPr>
              <p:nvPr/>
            </p:nvSpPr>
            <p:spPr bwMode="auto">
              <a:xfrm>
                <a:off x="4468" y="3605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15" name="Freeform 103"/>
              <p:cNvSpPr>
                <a:spLocks/>
              </p:cNvSpPr>
              <p:nvPr/>
            </p:nvSpPr>
            <p:spPr bwMode="auto">
              <a:xfrm>
                <a:off x="4468" y="3605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16" name="Freeform 104"/>
              <p:cNvSpPr>
                <a:spLocks/>
              </p:cNvSpPr>
              <p:nvPr/>
            </p:nvSpPr>
            <p:spPr bwMode="auto">
              <a:xfrm>
                <a:off x="4468" y="3629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17" name="Freeform 105"/>
              <p:cNvSpPr>
                <a:spLocks/>
              </p:cNvSpPr>
              <p:nvPr/>
            </p:nvSpPr>
            <p:spPr bwMode="auto">
              <a:xfrm>
                <a:off x="4460" y="3600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18" name="Freeform 106"/>
              <p:cNvSpPr>
                <a:spLocks/>
              </p:cNvSpPr>
              <p:nvPr/>
            </p:nvSpPr>
            <p:spPr bwMode="auto">
              <a:xfrm>
                <a:off x="4460" y="3600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0 w 2"/>
                  <a:gd name="T3" fmla="*/ 24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0" y="2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19" name="Freeform 107"/>
              <p:cNvSpPr>
                <a:spLocks/>
              </p:cNvSpPr>
              <p:nvPr/>
            </p:nvSpPr>
            <p:spPr bwMode="auto">
              <a:xfrm>
                <a:off x="4460" y="3624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2 h 5"/>
                  <a:gd name="T4" fmla="*/ 0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20" name="Freeform 108"/>
              <p:cNvSpPr>
                <a:spLocks/>
              </p:cNvSpPr>
              <p:nvPr/>
            </p:nvSpPr>
            <p:spPr bwMode="auto">
              <a:xfrm>
                <a:off x="4450" y="3595"/>
                <a:ext cx="7" cy="28"/>
              </a:xfrm>
              <a:custGeom>
                <a:avLst/>
                <a:gdLst>
                  <a:gd name="T0" fmla="*/ 0 w 7"/>
                  <a:gd name="T1" fmla="*/ 24 h 28"/>
                  <a:gd name="T2" fmla="*/ 0 w 7"/>
                  <a:gd name="T3" fmla="*/ 0 h 28"/>
                  <a:gd name="T4" fmla="*/ 7 w 7"/>
                  <a:gd name="T5" fmla="*/ 3 h 28"/>
                  <a:gd name="T6" fmla="*/ 7 w 7"/>
                  <a:gd name="T7" fmla="*/ 28 h 28"/>
                  <a:gd name="T8" fmla="*/ 0 w 7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8">
                    <a:moveTo>
                      <a:pt x="0" y="24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21" name="Rectangle 109"/>
              <p:cNvSpPr>
                <a:spLocks noChangeArrowheads="1"/>
              </p:cNvSpPr>
              <p:nvPr/>
            </p:nvSpPr>
            <p:spPr bwMode="auto">
              <a:xfrm>
                <a:off x="4450" y="3595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22" name="Freeform 110"/>
              <p:cNvSpPr>
                <a:spLocks/>
              </p:cNvSpPr>
              <p:nvPr/>
            </p:nvSpPr>
            <p:spPr bwMode="auto">
              <a:xfrm>
                <a:off x="4450" y="3619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2 h 4"/>
                  <a:gd name="T4" fmla="*/ 2 w 7"/>
                  <a:gd name="T5" fmla="*/ 0 h 4"/>
                  <a:gd name="T6" fmla="*/ 0 w 7"/>
                  <a:gd name="T7" fmla="*/ 0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23" name="Freeform 111"/>
              <p:cNvSpPr>
                <a:spLocks/>
              </p:cNvSpPr>
              <p:nvPr/>
            </p:nvSpPr>
            <p:spPr bwMode="auto">
              <a:xfrm>
                <a:off x="4442" y="3590"/>
                <a:ext cx="5" cy="28"/>
              </a:xfrm>
              <a:custGeom>
                <a:avLst/>
                <a:gdLst>
                  <a:gd name="T0" fmla="*/ 0 w 5"/>
                  <a:gd name="T1" fmla="*/ 25 h 28"/>
                  <a:gd name="T2" fmla="*/ 0 w 5"/>
                  <a:gd name="T3" fmla="*/ 0 h 28"/>
                  <a:gd name="T4" fmla="*/ 5 w 5"/>
                  <a:gd name="T5" fmla="*/ 3 h 28"/>
                  <a:gd name="T6" fmla="*/ 5 w 5"/>
                  <a:gd name="T7" fmla="*/ 28 h 28"/>
                  <a:gd name="T8" fmla="*/ 0 w 5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8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8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24" name="Rectangle 112"/>
              <p:cNvSpPr>
                <a:spLocks noChangeArrowheads="1"/>
              </p:cNvSpPr>
              <p:nvPr/>
            </p:nvSpPr>
            <p:spPr bwMode="auto">
              <a:xfrm>
                <a:off x="4442" y="3590"/>
                <a:ext cx="2" cy="25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25" name="Freeform 113"/>
              <p:cNvSpPr>
                <a:spLocks/>
              </p:cNvSpPr>
              <p:nvPr/>
            </p:nvSpPr>
            <p:spPr bwMode="auto">
              <a:xfrm>
                <a:off x="4442" y="3615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26" name="Freeform 114"/>
              <p:cNvSpPr>
                <a:spLocks/>
              </p:cNvSpPr>
              <p:nvPr/>
            </p:nvSpPr>
            <p:spPr bwMode="auto">
              <a:xfrm>
                <a:off x="4433" y="3584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27" name="Freeform 115"/>
              <p:cNvSpPr>
                <a:spLocks/>
              </p:cNvSpPr>
              <p:nvPr/>
            </p:nvSpPr>
            <p:spPr bwMode="auto">
              <a:xfrm>
                <a:off x="4433" y="3584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6 h 26"/>
                  <a:gd name="T4" fmla="*/ 1 w 1"/>
                  <a:gd name="T5" fmla="*/ 1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6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28" name="Freeform 116"/>
              <p:cNvSpPr>
                <a:spLocks/>
              </p:cNvSpPr>
              <p:nvPr/>
            </p:nvSpPr>
            <p:spPr bwMode="auto">
              <a:xfrm>
                <a:off x="4433" y="3610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1 h 3"/>
                  <a:gd name="T4" fmla="*/ 1 w 6"/>
                  <a:gd name="T5" fmla="*/ 0 h 3"/>
                  <a:gd name="T6" fmla="*/ 0 w 6"/>
                  <a:gd name="T7" fmla="*/ 0 h 3"/>
                  <a:gd name="T8" fmla="*/ 6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29" name="Freeform 117"/>
              <p:cNvSpPr>
                <a:spLocks/>
              </p:cNvSpPr>
              <p:nvPr/>
            </p:nvSpPr>
            <p:spPr bwMode="auto">
              <a:xfrm>
                <a:off x="4425" y="3579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30" name="Freeform 118"/>
              <p:cNvSpPr>
                <a:spLocks/>
              </p:cNvSpPr>
              <p:nvPr/>
            </p:nvSpPr>
            <p:spPr bwMode="auto">
              <a:xfrm>
                <a:off x="4425" y="3579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6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31" name="Freeform 119"/>
              <p:cNvSpPr>
                <a:spLocks/>
              </p:cNvSpPr>
              <p:nvPr/>
            </p:nvSpPr>
            <p:spPr bwMode="auto">
              <a:xfrm>
                <a:off x="4425" y="3605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1 h 3"/>
                  <a:gd name="T4" fmla="*/ 1 w 4"/>
                  <a:gd name="T5" fmla="*/ 0 h 3"/>
                  <a:gd name="T6" fmla="*/ 0 w 4"/>
                  <a:gd name="T7" fmla="*/ 0 h 3"/>
                  <a:gd name="T8" fmla="*/ 4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32" name="Freeform 120"/>
              <p:cNvSpPr>
                <a:spLocks/>
              </p:cNvSpPr>
              <p:nvPr/>
            </p:nvSpPr>
            <p:spPr bwMode="auto">
              <a:xfrm>
                <a:off x="4417" y="3574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33" name="Freeform 121"/>
              <p:cNvSpPr>
                <a:spLocks/>
              </p:cNvSpPr>
              <p:nvPr/>
            </p:nvSpPr>
            <p:spPr bwMode="auto">
              <a:xfrm>
                <a:off x="4417" y="3574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34" name="Freeform 122"/>
              <p:cNvSpPr>
                <a:spLocks/>
              </p:cNvSpPr>
              <p:nvPr/>
            </p:nvSpPr>
            <p:spPr bwMode="auto">
              <a:xfrm>
                <a:off x="4417" y="3598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4 h 5"/>
                  <a:gd name="T4" fmla="*/ 1 w 4"/>
                  <a:gd name="T5" fmla="*/ 0 h 5"/>
                  <a:gd name="T6" fmla="*/ 0 w 4"/>
                  <a:gd name="T7" fmla="*/ 2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4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35" name="Freeform 123"/>
              <p:cNvSpPr>
                <a:spLocks/>
              </p:cNvSpPr>
              <p:nvPr/>
            </p:nvSpPr>
            <p:spPr bwMode="auto">
              <a:xfrm>
                <a:off x="4407" y="3569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36" name="Freeform 124"/>
              <p:cNvSpPr>
                <a:spLocks/>
              </p:cNvSpPr>
              <p:nvPr/>
            </p:nvSpPr>
            <p:spPr bwMode="auto">
              <a:xfrm>
                <a:off x="4407" y="3569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37" name="Freeform 125"/>
              <p:cNvSpPr>
                <a:spLocks/>
              </p:cNvSpPr>
              <p:nvPr/>
            </p:nvSpPr>
            <p:spPr bwMode="auto">
              <a:xfrm>
                <a:off x="4407" y="3593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4 h 5"/>
                  <a:gd name="T4" fmla="*/ 1 w 6"/>
                  <a:gd name="T5" fmla="*/ 0 h 5"/>
                  <a:gd name="T6" fmla="*/ 0 w 6"/>
                  <a:gd name="T7" fmla="*/ 2 h 5"/>
                  <a:gd name="T8" fmla="*/ 6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4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38" name="Freeform 126"/>
              <p:cNvSpPr>
                <a:spLocks/>
              </p:cNvSpPr>
              <p:nvPr/>
            </p:nvSpPr>
            <p:spPr bwMode="auto">
              <a:xfrm>
                <a:off x="4399" y="3564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4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39" name="Freeform 127"/>
              <p:cNvSpPr>
                <a:spLocks/>
              </p:cNvSpPr>
              <p:nvPr/>
            </p:nvSpPr>
            <p:spPr bwMode="auto">
              <a:xfrm>
                <a:off x="4399" y="3564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5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5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40" name="Freeform 128"/>
              <p:cNvSpPr>
                <a:spLocks/>
              </p:cNvSpPr>
              <p:nvPr/>
            </p:nvSpPr>
            <p:spPr bwMode="auto">
              <a:xfrm>
                <a:off x="4399" y="3589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5 w 5"/>
                  <a:gd name="T3" fmla="*/ 3 h 4"/>
                  <a:gd name="T4" fmla="*/ 1 w 5"/>
                  <a:gd name="T5" fmla="*/ 0 h 4"/>
                  <a:gd name="T6" fmla="*/ 0 w 5"/>
                  <a:gd name="T7" fmla="*/ 1 h 4"/>
                  <a:gd name="T8" fmla="*/ 5 w 5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5" y="3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41" name="Freeform 129"/>
              <p:cNvSpPr>
                <a:spLocks/>
              </p:cNvSpPr>
              <p:nvPr/>
            </p:nvSpPr>
            <p:spPr bwMode="auto">
              <a:xfrm>
                <a:off x="4268" y="3485"/>
                <a:ext cx="13" cy="18"/>
              </a:xfrm>
              <a:custGeom>
                <a:avLst/>
                <a:gdLst>
                  <a:gd name="T0" fmla="*/ 13 w 13"/>
                  <a:gd name="T1" fmla="*/ 8 h 18"/>
                  <a:gd name="T2" fmla="*/ 13 w 13"/>
                  <a:gd name="T3" fmla="*/ 18 h 18"/>
                  <a:gd name="T4" fmla="*/ 0 w 13"/>
                  <a:gd name="T5" fmla="*/ 10 h 18"/>
                  <a:gd name="T6" fmla="*/ 0 w 13"/>
                  <a:gd name="T7" fmla="*/ 0 h 18"/>
                  <a:gd name="T8" fmla="*/ 13 w 13"/>
                  <a:gd name="T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13" y="8"/>
                    </a:moveTo>
                    <a:lnTo>
                      <a:pt x="13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42" name="Freeform 130"/>
              <p:cNvSpPr>
                <a:spLocks/>
              </p:cNvSpPr>
              <p:nvPr/>
            </p:nvSpPr>
            <p:spPr bwMode="auto">
              <a:xfrm>
                <a:off x="4279" y="3493"/>
                <a:ext cx="2" cy="10"/>
              </a:xfrm>
              <a:custGeom>
                <a:avLst/>
                <a:gdLst>
                  <a:gd name="T0" fmla="*/ 0 w 2"/>
                  <a:gd name="T1" fmla="*/ 2 h 10"/>
                  <a:gd name="T2" fmla="*/ 2 w 2"/>
                  <a:gd name="T3" fmla="*/ 0 h 10"/>
                  <a:gd name="T4" fmla="*/ 2 w 2"/>
                  <a:gd name="T5" fmla="*/ 8 h 10"/>
                  <a:gd name="T6" fmla="*/ 0 w 2"/>
                  <a:gd name="T7" fmla="*/ 10 h 10"/>
                  <a:gd name="T8" fmla="*/ 0 w 2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0" y="2"/>
                    </a:moveTo>
                    <a:lnTo>
                      <a:pt x="2" y="0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725A14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43" name="Freeform 131"/>
              <p:cNvSpPr>
                <a:spLocks/>
              </p:cNvSpPr>
              <p:nvPr/>
            </p:nvSpPr>
            <p:spPr bwMode="auto">
              <a:xfrm>
                <a:off x="4266" y="3487"/>
                <a:ext cx="15" cy="8"/>
              </a:xfrm>
              <a:custGeom>
                <a:avLst/>
                <a:gdLst>
                  <a:gd name="T0" fmla="*/ 0 w 15"/>
                  <a:gd name="T1" fmla="*/ 1 h 8"/>
                  <a:gd name="T2" fmla="*/ 2 w 15"/>
                  <a:gd name="T3" fmla="*/ 0 h 8"/>
                  <a:gd name="T4" fmla="*/ 15 w 15"/>
                  <a:gd name="T5" fmla="*/ 6 h 8"/>
                  <a:gd name="T6" fmla="*/ 13 w 15"/>
                  <a:gd name="T7" fmla="*/ 8 h 8"/>
                  <a:gd name="T8" fmla="*/ 0 w 15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0" y="1"/>
                    </a:moveTo>
                    <a:lnTo>
                      <a:pt x="2" y="0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44" name="Freeform 132"/>
              <p:cNvSpPr>
                <a:spLocks/>
              </p:cNvSpPr>
              <p:nvPr/>
            </p:nvSpPr>
            <p:spPr bwMode="auto">
              <a:xfrm>
                <a:off x="4266" y="3488"/>
                <a:ext cx="13" cy="15"/>
              </a:xfrm>
              <a:custGeom>
                <a:avLst/>
                <a:gdLst>
                  <a:gd name="T0" fmla="*/ 13 w 13"/>
                  <a:gd name="T1" fmla="*/ 7 h 15"/>
                  <a:gd name="T2" fmla="*/ 13 w 13"/>
                  <a:gd name="T3" fmla="*/ 15 h 15"/>
                  <a:gd name="T4" fmla="*/ 0 w 13"/>
                  <a:gd name="T5" fmla="*/ 7 h 15"/>
                  <a:gd name="T6" fmla="*/ 0 w 13"/>
                  <a:gd name="T7" fmla="*/ 0 h 15"/>
                  <a:gd name="T8" fmla="*/ 13 w 13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13" y="7"/>
                    </a:moveTo>
                    <a:lnTo>
                      <a:pt x="13" y="15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45" name="Freeform 133"/>
              <p:cNvSpPr>
                <a:spLocks/>
              </p:cNvSpPr>
              <p:nvPr/>
            </p:nvSpPr>
            <p:spPr bwMode="auto">
              <a:xfrm>
                <a:off x="4505" y="3409"/>
                <a:ext cx="275" cy="197"/>
              </a:xfrm>
              <a:custGeom>
                <a:avLst/>
                <a:gdLst>
                  <a:gd name="T0" fmla="*/ 0 w 275"/>
                  <a:gd name="T1" fmla="*/ 160 h 197"/>
                  <a:gd name="T2" fmla="*/ 275 w 275"/>
                  <a:gd name="T3" fmla="*/ 0 h 197"/>
                  <a:gd name="T4" fmla="*/ 275 w 275"/>
                  <a:gd name="T5" fmla="*/ 37 h 197"/>
                  <a:gd name="T6" fmla="*/ 0 w 275"/>
                  <a:gd name="T7" fmla="*/ 197 h 197"/>
                  <a:gd name="T8" fmla="*/ 0 w 275"/>
                  <a:gd name="T9" fmla="*/ 16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97">
                    <a:moveTo>
                      <a:pt x="0" y="160"/>
                    </a:moveTo>
                    <a:lnTo>
                      <a:pt x="275" y="0"/>
                    </a:lnTo>
                    <a:lnTo>
                      <a:pt x="275" y="37"/>
                    </a:lnTo>
                    <a:lnTo>
                      <a:pt x="0" y="197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46" name="Freeform 134"/>
              <p:cNvSpPr>
                <a:spLocks/>
              </p:cNvSpPr>
              <p:nvPr/>
            </p:nvSpPr>
            <p:spPr bwMode="auto">
              <a:xfrm>
                <a:off x="4266" y="3272"/>
                <a:ext cx="514" cy="297"/>
              </a:xfrm>
              <a:custGeom>
                <a:avLst/>
                <a:gdLst>
                  <a:gd name="T0" fmla="*/ 0 w 514"/>
                  <a:gd name="T1" fmla="*/ 158 h 297"/>
                  <a:gd name="T2" fmla="*/ 273 w 514"/>
                  <a:gd name="T3" fmla="*/ 0 h 297"/>
                  <a:gd name="T4" fmla="*/ 514 w 514"/>
                  <a:gd name="T5" fmla="*/ 137 h 297"/>
                  <a:gd name="T6" fmla="*/ 239 w 514"/>
                  <a:gd name="T7" fmla="*/ 297 h 297"/>
                  <a:gd name="T8" fmla="*/ 0 w 514"/>
                  <a:gd name="T9" fmla="*/ 158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297">
                    <a:moveTo>
                      <a:pt x="0" y="158"/>
                    </a:moveTo>
                    <a:lnTo>
                      <a:pt x="273" y="0"/>
                    </a:lnTo>
                    <a:lnTo>
                      <a:pt x="514" y="137"/>
                    </a:lnTo>
                    <a:lnTo>
                      <a:pt x="239" y="297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47" name="Freeform 135"/>
              <p:cNvSpPr>
                <a:spLocks/>
              </p:cNvSpPr>
              <p:nvPr/>
            </p:nvSpPr>
            <p:spPr bwMode="auto">
              <a:xfrm>
                <a:off x="4266" y="3430"/>
                <a:ext cx="239" cy="176"/>
              </a:xfrm>
              <a:custGeom>
                <a:avLst/>
                <a:gdLst>
                  <a:gd name="T0" fmla="*/ 239 w 239"/>
                  <a:gd name="T1" fmla="*/ 139 h 176"/>
                  <a:gd name="T2" fmla="*/ 239 w 239"/>
                  <a:gd name="T3" fmla="*/ 176 h 176"/>
                  <a:gd name="T4" fmla="*/ 0 w 239"/>
                  <a:gd name="T5" fmla="*/ 37 h 176"/>
                  <a:gd name="T6" fmla="*/ 0 w 239"/>
                  <a:gd name="T7" fmla="*/ 0 h 176"/>
                  <a:gd name="T8" fmla="*/ 239 w 239"/>
                  <a:gd name="T9" fmla="*/ 139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76">
                    <a:moveTo>
                      <a:pt x="239" y="139"/>
                    </a:moveTo>
                    <a:lnTo>
                      <a:pt x="239" y="176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239" y="139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40404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48" name="Freeform 136"/>
              <p:cNvSpPr>
                <a:spLocks/>
              </p:cNvSpPr>
              <p:nvPr/>
            </p:nvSpPr>
            <p:spPr bwMode="auto">
              <a:xfrm>
                <a:off x="4282" y="3446"/>
                <a:ext cx="81" cy="59"/>
              </a:xfrm>
              <a:custGeom>
                <a:avLst/>
                <a:gdLst>
                  <a:gd name="T0" fmla="*/ 0 w 81"/>
                  <a:gd name="T1" fmla="*/ 13 h 59"/>
                  <a:gd name="T2" fmla="*/ 0 w 81"/>
                  <a:gd name="T3" fmla="*/ 0 h 59"/>
                  <a:gd name="T4" fmla="*/ 81 w 81"/>
                  <a:gd name="T5" fmla="*/ 47 h 59"/>
                  <a:gd name="T6" fmla="*/ 81 w 81"/>
                  <a:gd name="T7" fmla="*/ 59 h 59"/>
                  <a:gd name="T8" fmla="*/ 0 w 81"/>
                  <a:gd name="T9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9">
                    <a:moveTo>
                      <a:pt x="0" y="13"/>
                    </a:moveTo>
                    <a:lnTo>
                      <a:pt x="0" y="0"/>
                    </a:lnTo>
                    <a:lnTo>
                      <a:pt x="81" y="47"/>
                    </a:lnTo>
                    <a:lnTo>
                      <a:pt x="81" y="5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49" name="Freeform 137"/>
              <p:cNvSpPr>
                <a:spLocks/>
              </p:cNvSpPr>
              <p:nvPr/>
            </p:nvSpPr>
            <p:spPr bwMode="auto">
              <a:xfrm>
                <a:off x="4282" y="3446"/>
                <a:ext cx="2" cy="13"/>
              </a:xfrm>
              <a:custGeom>
                <a:avLst/>
                <a:gdLst>
                  <a:gd name="T0" fmla="*/ 0 w 2"/>
                  <a:gd name="T1" fmla="*/ 13 h 13"/>
                  <a:gd name="T2" fmla="*/ 2 w 2"/>
                  <a:gd name="T3" fmla="*/ 12 h 13"/>
                  <a:gd name="T4" fmla="*/ 2 w 2"/>
                  <a:gd name="T5" fmla="*/ 2 h 13"/>
                  <a:gd name="T6" fmla="*/ 0 w 2"/>
                  <a:gd name="T7" fmla="*/ 0 h 13"/>
                  <a:gd name="T8" fmla="*/ 0 w 2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3">
                    <a:moveTo>
                      <a:pt x="0" y="13"/>
                    </a:moveTo>
                    <a:lnTo>
                      <a:pt x="2" y="1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50" name="Freeform 138"/>
              <p:cNvSpPr>
                <a:spLocks/>
              </p:cNvSpPr>
              <p:nvPr/>
            </p:nvSpPr>
            <p:spPr bwMode="auto">
              <a:xfrm>
                <a:off x="4282" y="3458"/>
                <a:ext cx="81" cy="47"/>
              </a:xfrm>
              <a:custGeom>
                <a:avLst/>
                <a:gdLst>
                  <a:gd name="T0" fmla="*/ 81 w 81"/>
                  <a:gd name="T1" fmla="*/ 47 h 47"/>
                  <a:gd name="T2" fmla="*/ 81 w 81"/>
                  <a:gd name="T3" fmla="*/ 45 h 47"/>
                  <a:gd name="T4" fmla="*/ 2 w 81"/>
                  <a:gd name="T5" fmla="*/ 0 h 47"/>
                  <a:gd name="T6" fmla="*/ 0 w 81"/>
                  <a:gd name="T7" fmla="*/ 1 h 47"/>
                  <a:gd name="T8" fmla="*/ 81 w 81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7">
                    <a:moveTo>
                      <a:pt x="81" y="47"/>
                    </a:moveTo>
                    <a:lnTo>
                      <a:pt x="81" y="45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81" y="47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51" name="Freeform 139"/>
              <p:cNvSpPr>
                <a:spLocks/>
              </p:cNvSpPr>
              <p:nvPr/>
            </p:nvSpPr>
            <p:spPr bwMode="auto">
              <a:xfrm>
                <a:off x="4494" y="3569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52" name="Freeform 140"/>
              <p:cNvSpPr>
                <a:spLocks/>
              </p:cNvSpPr>
              <p:nvPr/>
            </p:nvSpPr>
            <p:spPr bwMode="auto">
              <a:xfrm>
                <a:off x="4494" y="3569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53" name="Freeform 141"/>
              <p:cNvSpPr>
                <a:spLocks/>
              </p:cNvSpPr>
              <p:nvPr/>
            </p:nvSpPr>
            <p:spPr bwMode="auto">
              <a:xfrm>
                <a:off x="4494" y="3593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4 h 5"/>
                  <a:gd name="T4" fmla="*/ 2 w 7"/>
                  <a:gd name="T5" fmla="*/ 0 h 5"/>
                  <a:gd name="T6" fmla="*/ 0 w 7"/>
                  <a:gd name="T7" fmla="*/ 2 h 5"/>
                  <a:gd name="T8" fmla="*/ 7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4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54" name="Freeform 142"/>
              <p:cNvSpPr>
                <a:spLocks/>
              </p:cNvSpPr>
              <p:nvPr/>
            </p:nvSpPr>
            <p:spPr bwMode="auto">
              <a:xfrm>
                <a:off x="4486" y="3564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4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55" name="Freeform 143"/>
              <p:cNvSpPr>
                <a:spLocks/>
              </p:cNvSpPr>
              <p:nvPr/>
            </p:nvSpPr>
            <p:spPr bwMode="auto">
              <a:xfrm>
                <a:off x="4486" y="3564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56" name="Freeform 144"/>
              <p:cNvSpPr>
                <a:spLocks/>
              </p:cNvSpPr>
              <p:nvPr/>
            </p:nvSpPr>
            <p:spPr bwMode="auto">
              <a:xfrm>
                <a:off x="4486" y="3589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5 w 5"/>
                  <a:gd name="T3" fmla="*/ 1 h 4"/>
                  <a:gd name="T4" fmla="*/ 2 w 5"/>
                  <a:gd name="T5" fmla="*/ 0 h 4"/>
                  <a:gd name="T6" fmla="*/ 0 w 5"/>
                  <a:gd name="T7" fmla="*/ 1 h 4"/>
                  <a:gd name="T8" fmla="*/ 5 w 5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57" name="Freeform 145"/>
              <p:cNvSpPr>
                <a:spLocks/>
              </p:cNvSpPr>
              <p:nvPr/>
            </p:nvSpPr>
            <p:spPr bwMode="auto">
              <a:xfrm>
                <a:off x="4476" y="3560"/>
                <a:ext cx="7" cy="27"/>
              </a:xfrm>
              <a:custGeom>
                <a:avLst/>
                <a:gdLst>
                  <a:gd name="T0" fmla="*/ 0 w 7"/>
                  <a:gd name="T1" fmla="*/ 24 h 27"/>
                  <a:gd name="T2" fmla="*/ 0 w 7"/>
                  <a:gd name="T3" fmla="*/ 0 h 27"/>
                  <a:gd name="T4" fmla="*/ 7 w 7"/>
                  <a:gd name="T5" fmla="*/ 3 h 27"/>
                  <a:gd name="T6" fmla="*/ 7 w 7"/>
                  <a:gd name="T7" fmla="*/ 27 h 27"/>
                  <a:gd name="T8" fmla="*/ 0 w 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7">
                    <a:moveTo>
                      <a:pt x="0" y="24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58" name="Rectangle 146"/>
              <p:cNvSpPr>
                <a:spLocks noChangeArrowheads="1"/>
              </p:cNvSpPr>
              <p:nvPr/>
            </p:nvSpPr>
            <p:spPr bwMode="auto">
              <a:xfrm>
                <a:off x="4476" y="3560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59" name="Freeform 147"/>
              <p:cNvSpPr>
                <a:spLocks/>
              </p:cNvSpPr>
              <p:nvPr/>
            </p:nvSpPr>
            <p:spPr bwMode="auto">
              <a:xfrm>
                <a:off x="4476" y="3584"/>
                <a:ext cx="7" cy="3"/>
              </a:xfrm>
              <a:custGeom>
                <a:avLst/>
                <a:gdLst>
                  <a:gd name="T0" fmla="*/ 7 w 7"/>
                  <a:gd name="T1" fmla="*/ 3 h 3"/>
                  <a:gd name="T2" fmla="*/ 7 w 7"/>
                  <a:gd name="T3" fmla="*/ 1 h 3"/>
                  <a:gd name="T4" fmla="*/ 2 w 7"/>
                  <a:gd name="T5" fmla="*/ 0 h 3"/>
                  <a:gd name="T6" fmla="*/ 0 w 7"/>
                  <a:gd name="T7" fmla="*/ 0 h 3"/>
                  <a:gd name="T8" fmla="*/ 7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3"/>
                    </a:moveTo>
                    <a:lnTo>
                      <a:pt x="7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60" name="Freeform 148"/>
              <p:cNvSpPr>
                <a:spLocks/>
              </p:cNvSpPr>
              <p:nvPr/>
            </p:nvSpPr>
            <p:spPr bwMode="auto">
              <a:xfrm>
                <a:off x="4468" y="3555"/>
                <a:ext cx="5" cy="27"/>
              </a:xfrm>
              <a:custGeom>
                <a:avLst/>
                <a:gdLst>
                  <a:gd name="T0" fmla="*/ 0 w 5"/>
                  <a:gd name="T1" fmla="*/ 24 h 27"/>
                  <a:gd name="T2" fmla="*/ 0 w 5"/>
                  <a:gd name="T3" fmla="*/ 0 h 27"/>
                  <a:gd name="T4" fmla="*/ 5 w 5"/>
                  <a:gd name="T5" fmla="*/ 3 h 27"/>
                  <a:gd name="T6" fmla="*/ 5 w 5"/>
                  <a:gd name="T7" fmla="*/ 27 h 27"/>
                  <a:gd name="T8" fmla="*/ 0 w 5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7">
                    <a:moveTo>
                      <a:pt x="0" y="24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61" name="Rectangle 149"/>
              <p:cNvSpPr>
                <a:spLocks noChangeArrowheads="1"/>
              </p:cNvSpPr>
              <p:nvPr/>
            </p:nvSpPr>
            <p:spPr bwMode="auto">
              <a:xfrm>
                <a:off x="4468" y="3555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62" name="Freeform 150"/>
              <p:cNvSpPr>
                <a:spLocks/>
              </p:cNvSpPr>
              <p:nvPr/>
            </p:nvSpPr>
            <p:spPr bwMode="auto">
              <a:xfrm>
                <a:off x="4468" y="3579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2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63" name="Freeform 151"/>
              <p:cNvSpPr>
                <a:spLocks/>
              </p:cNvSpPr>
              <p:nvPr/>
            </p:nvSpPr>
            <p:spPr bwMode="auto">
              <a:xfrm>
                <a:off x="4460" y="3548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64" name="Freeform 152"/>
              <p:cNvSpPr>
                <a:spLocks/>
              </p:cNvSpPr>
              <p:nvPr/>
            </p:nvSpPr>
            <p:spPr bwMode="auto">
              <a:xfrm>
                <a:off x="4460" y="3548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0 w 2"/>
                  <a:gd name="T3" fmla="*/ 26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0" y="2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65" name="Freeform 153"/>
              <p:cNvSpPr>
                <a:spLocks/>
              </p:cNvSpPr>
              <p:nvPr/>
            </p:nvSpPr>
            <p:spPr bwMode="auto">
              <a:xfrm>
                <a:off x="4460" y="3574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2 h 3"/>
                  <a:gd name="T4" fmla="*/ 0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66" name="Freeform 154"/>
              <p:cNvSpPr>
                <a:spLocks/>
              </p:cNvSpPr>
              <p:nvPr/>
            </p:nvSpPr>
            <p:spPr bwMode="auto">
              <a:xfrm>
                <a:off x="4450" y="3543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4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67" name="Freeform 155"/>
              <p:cNvSpPr>
                <a:spLocks/>
              </p:cNvSpPr>
              <p:nvPr/>
            </p:nvSpPr>
            <p:spPr bwMode="auto">
              <a:xfrm>
                <a:off x="4450" y="3543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6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68" name="Freeform 156"/>
              <p:cNvSpPr>
                <a:spLocks/>
              </p:cNvSpPr>
              <p:nvPr/>
            </p:nvSpPr>
            <p:spPr bwMode="auto">
              <a:xfrm>
                <a:off x="4450" y="3569"/>
                <a:ext cx="7" cy="3"/>
              </a:xfrm>
              <a:custGeom>
                <a:avLst/>
                <a:gdLst>
                  <a:gd name="T0" fmla="*/ 7 w 7"/>
                  <a:gd name="T1" fmla="*/ 3 h 3"/>
                  <a:gd name="T2" fmla="*/ 7 w 7"/>
                  <a:gd name="T3" fmla="*/ 2 h 3"/>
                  <a:gd name="T4" fmla="*/ 2 w 7"/>
                  <a:gd name="T5" fmla="*/ 0 h 3"/>
                  <a:gd name="T6" fmla="*/ 0 w 7"/>
                  <a:gd name="T7" fmla="*/ 0 h 3"/>
                  <a:gd name="T8" fmla="*/ 7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3"/>
                    </a:moveTo>
                    <a:lnTo>
                      <a:pt x="7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69" name="Freeform 157"/>
              <p:cNvSpPr>
                <a:spLocks/>
              </p:cNvSpPr>
              <p:nvPr/>
            </p:nvSpPr>
            <p:spPr bwMode="auto">
              <a:xfrm>
                <a:off x="4442" y="3539"/>
                <a:ext cx="5" cy="29"/>
              </a:xfrm>
              <a:custGeom>
                <a:avLst/>
                <a:gdLst>
                  <a:gd name="T0" fmla="*/ 0 w 5"/>
                  <a:gd name="T1" fmla="*/ 25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70" name="Freeform 158"/>
              <p:cNvSpPr>
                <a:spLocks/>
              </p:cNvSpPr>
              <p:nvPr/>
            </p:nvSpPr>
            <p:spPr bwMode="auto">
              <a:xfrm>
                <a:off x="4442" y="3539"/>
                <a:ext cx="2" cy="25"/>
              </a:xfrm>
              <a:custGeom>
                <a:avLst/>
                <a:gdLst>
                  <a:gd name="T0" fmla="*/ 0 w 2"/>
                  <a:gd name="T1" fmla="*/ 25 h 25"/>
                  <a:gd name="T2" fmla="*/ 2 w 2"/>
                  <a:gd name="T3" fmla="*/ 24 h 25"/>
                  <a:gd name="T4" fmla="*/ 2 w 2"/>
                  <a:gd name="T5" fmla="*/ 1 h 25"/>
                  <a:gd name="T6" fmla="*/ 0 w 2"/>
                  <a:gd name="T7" fmla="*/ 0 h 25"/>
                  <a:gd name="T8" fmla="*/ 0 w 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">
                    <a:moveTo>
                      <a:pt x="0" y="25"/>
                    </a:moveTo>
                    <a:lnTo>
                      <a:pt x="2" y="2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71" name="Freeform 159"/>
              <p:cNvSpPr>
                <a:spLocks/>
              </p:cNvSpPr>
              <p:nvPr/>
            </p:nvSpPr>
            <p:spPr bwMode="auto">
              <a:xfrm>
                <a:off x="4442" y="3563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72" name="Freeform 160"/>
              <p:cNvSpPr>
                <a:spLocks/>
              </p:cNvSpPr>
              <p:nvPr/>
            </p:nvSpPr>
            <p:spPr bwMode="auto">
              <a:xfrm>
                <a:off x="4433" y="3534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73" name="Freeform 161"/>
              <p:cNvSpPr>
                <a:spLocks/>
              </p:cNvSpPr>
              <p:nvPr/>
            </p:nvSpPr>
            <p:spPr bwMode="auto">
              <a:xfrm>
                <a:off x="4433" y="3534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1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74" name="Freeform 162"/>
              <p:cNvSpPr>
                <a:spLocks/>
              </p:cNvSpPr>
              <p:nvPr/>
            </p:nvSpPr>
            <p:spPr bwMode="auto">
              <a:xfrm>
                <a:off x="4433" y="3558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3 h 5"/>
                  <a:gd name="T4" fmla="*/ 1 w 6"/>
                  <a:gd name="T5" fmla="*/ 0 h 5"/>
                  <a:gd name="T6" fmla="*/ 0 w 6"/>
                  <a:gd name="T7" fmla="*/ 2 h 5"/>
                  <a:gd name="T8" fmla="*/ 6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75" name="Freeform 163"/>
              <p:cNvSpPr>
                <a:spLocks/>
              </p:cNvSpPr>
              <p:nvPr/>
            </p:nvSpPr>
            <p:spPr bwMode="auto">
              <a:xfrm>
                <a:off x="4425" y="3529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76" name="Freeform 164"/>
              <p:cNvSpPr>
                <a:spLocks/>
              </p:cNvSpPr>
              <p:nvPr/>
            </p:nvSpPr>
            <p:spPr bwMode="auto">
              <a:xfrm>
                <a:off x="4425" y="3529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1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77" name="Freeform 165"/>
              <p:cNvSpPr>
                <a:spLocks/>
              </p:cNvSpPr>
              <p:nvPr/>
            </p:nvSpPr>
            <p:spPr bwMode="auto">
              <a:xfrm>
                <a:off x="4425" y="3553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3 h 5"/>
                  <a:gd name="T4" fmla="*/ 1 w 4"/>
                  <a:gd name="T5" fmla="*/ 0 h 5"/>
                  <a:gd name="T6" fmla="*/ 0 w 4"/>
                  <a:gd name="T7" fmla="*/ 2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78" name="Freeform 166"/>
              <p:cNvSpPr>
                <a:spLocks/>
              </p:cNvSpPr>
              <p:nvPr/>
            </p:nvSpPr>
            <p:spPr bwMode="auto">
              <a:xfrm>
                <a:off x="4417" y="3524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79" name="Freeform 167"/>
              <p:cNvSpPr>
                <a:spLocks/>
              </p:cNvSpPr>
              <p:nvPr/>
            </p:nvSpPr>
            <p:spPr bwMode="auto">
              <a:xfrm>
                <a:off x="4417" y="3524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0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80" name="Freeform 168"/>
              <p:cNvSpPr>
                <a:spLocks/>
              </p:cNvSpPr>
              <p:nvPr/>
            </p:nvSpPr>
            <p:spPr bwMode="auto">
              <a:xfrm>
                <a:off x="4417" y="3548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3 h 5"/>
                  <a:gd name="T4" fmla="*/ 1 w 4"/>
                  <a:gd name="T5" fmla="*/ 0 h 5"/>
                  <a:gd name="T6" fmla="*/ 0 w 4"/>
                  <a:gd name="T7" fmla="*/ 2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81" name="Freeform 169"/>
              <p:cNvSpPr>
                <a:spLocks/>
              </p:cNvSpPr>
              <p:nvPr/>
            </p:nvSpPr>
            <p:spPr bwMode="auto">
              <a:xfrm>
                <a:off x="4407" y="3519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82" name="Freeform 170"/>
              <p:cNvSpPr>
                <a:spLocks/>
              </p:cNvSpPr>
              <p:nvPr/>
            </p:nvSpPr>
            <p:spPr bwMode="auto">
              <a:xfrm>
                <a:off x="4407" y="3519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0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83" name="Freeform 171"/>
              <p:cNvSpPr>
                <a:spLocks/>
              </p:cNvSpPr>
              <p:nvPr/>
            </p:nvSpPr>
            <p:spPr bwMode="auto">
              <a:xfrm>
                <a:off x="4407" y="3543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2 h 5"/>
                  <a:gd name="T4" fmla="*/ 1 w 6"/>
                  <a:gd name="T5" fmla="*/ 0 h 5"/>
                  <a:gd name="T6" fmla="*/ 0 w 6"/>
                  <a:gd name="T7" fmla="*/ 2 h 5"/>
                  <a:gd name="T8" fmla="*/ 6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84" name="Freeform 172"/>
              <p:cNvSpPr>
                <a:spLocks/>
              </p:cNvSpPr>
              <p:nvPr/>
            </p:nvSpPr>
            <p:spPr bwMode="auto">
              <a:xfrm>
                <a:off x="4399" y="3514"/>
                <a:ext cx="5" cy="28"/>
              </a:xfrm>
              <a:custGeom>
                <a:avLst/>
                <a:gdLst>
                  <a:gd name="T0" fmla="*/ 0 w 5"/>
                  <a:gd name="T1" fmla="*/ 25 h 28"/>
                  <a:gd name="T2" fmla="*/ 0 w 5"/>
                  <a:gd name="T3" fmla="*/ 0 h 28"/>
                  <a:gd name="T4" fmla="*/ 5 w 5"/>
                  <a:gd name="T5" fmla="*/ 4 h 28"/>
                  <a:gd name="T6" fmla="*/ 5 w 5"/>
                  <a:gd name="T7" fmla="*/ 28 h 28"/>
                  <a:gd name="T8" fmla="*/ 0 w 5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8">
                    <a:moveTo>
                      <a:pt x="0" y="25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28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85" name="Rectangle 173"/>
              <p:cNvSpPr>
                <a:spLocks noChangeArrowheads="1"/>
              </p:cNvSpPr>
              <p:nvPr/>
            </p:nvSpPr>
            <p:spPr bwMode="auto">
              <a:xfrm>
                <a:off x="4399" y="3514"/>
                <a:ext cx="1" cy="25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86" name="Freeform 174"/>
              <p:cNvSpPr>
                <a:spLocks/>
              </p:cNvSpPr>
              <p:nvPr/>
            </p:nvSpPr>
            <p:spPr bwMode="auto">
              <a:xfrm>
                <a:off x="4399" y="3539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1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87" name="Freeform 175"/>
              <p:cNvSpPr>
                <a:spLocks/>
              </p:cNvSpPr>
              <p:nvPr/>
            </p:nvSpPr>
            <p:spPr bwMode="auto">
              <a:xfrm>
                <a:off x="4268" y="3435"/>
                <a:ext cx="13" cy="18"/>
              </a:xfrm>
              <a:custGeom>
                <a:avLst/>
                <a:gdLst>
                  <a:gd name="T0" fmla="*/ 13 w 13"/>
                  <a:gd name="T1" fmla="*/ 8 h 18"/>
                  <a:gd name="T2" fmla="*/ 13 w 13"/>
                  <a:gd name="T3" fmla="*/ 18 h 18"/>
                  <a:gd name="T4" fmla="*/ 0 w 13"/>
                  <a:gd name="T5" fmla="*/ 10 h 18"/>
                  <a:gd name="T6" fmla="*/ 0 w 13"/>
                  <a:gd name="T7" fmla="*/ 0 h 18"/>
                  <a:gd name="T8" fmla="*/ 13 w 13"/>
                  <a:gd name="T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13" y="8"/>
                    </a:moveTo>
                    <a:lnTo>
                      <a:pt x="13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88" name="Freeform 176"/>
              <p:cNvSpPr>
                <a:spLocks/>
              </p:cNvSpPr>
              <p:nvPr/>
            </p:nvSpPr>
            <p:spPr bwMode="auto">
              <a:xfrm>
                <a:off x="4279" y="3443"/>
                <a:ext cx="2" cy="8"/>
              </a:xfrm>
              <a:custGeom>
                <a:avLst/>
                <a:gdLst>
                  <a:gd name="T0" fmla="*/ 0 w 2"/>
                  <a:gd name="T1" fmla="*/ 2 h 8"/>
                  <a:gd name="T2" fmla="*/ 2 w 2"/>
                  <a:gd name="T3" fmla="*/ 0 h 8"/>
                  <a:gd name="T4" fmla="*/ 2 w 2"/>
                  <a:gd name="T5" fmla="*/ 8 h 8"/>
                  <a:gd name="T6" fmla="*/ 0 w 2"/>
                  <a:gd name="T7" fmla="*/ 8 h 8"/>
                  <a:gd name="T8" fmla="*/ 0 w 2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2" y="0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725A14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89" name="Freeform 177"/>
              <p:cNvSpPr>
                <a:spLocks/>
              </p:cNvSpPr>
              <p:nvPr/>
            </p:nvSpPr>
            <p:spPr bwMode="auto">
              <a:xfrm>
                <a:off x="4266" y="3437"/>
                <a:ext cx="15" cy="8"/>
              </a:xfrm>
              <a:custGeom>
                <a:avLst/>
                <a:gdLst>
                  <a:gd name="T0" fmla="*/ 0 w 15"/>
                  <a:gd name="T1" fmla="*/ 0 h 8"/>
                  <a:gd name="T2" fmla="*/ 2 w 15"/>
                  <a:gd name="T3" fmla="*/ 0 h 8"/>
                  <a:gd name="T4" fmla="*/ 15 w 15"/>
                  <a:gd name="T5" fmla="*/ 6 h 8"/>
                  <a:gd name="T6" fmla="*/ 13 w 15"/>
                  <a:gd name="T7" fmla="*/ 8 h 8"/>
                  <a:gd name="T8" fmla="*/ 0 w 15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lnTo>
                      <a:pt x="2" y="0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90" name="Freeform 178"/>
              <p:cNvSpPr>
                <a:spLocks/>
              </p:cNvSpPr>
              <p:nvPr/>
            </p:nvSpPr>
            <p:spPr bwMode="auto">
              <a:xfrm>
                <a:off x="4266" y="3437"/>
                <a:ext cx="13" cy="14"/>
              </a:xfrm>
              <a:custGeom>
                <a:avLst/>
                <a:gdLst>
                  <a:gd name="T0" fmla="*/ 13 w 13"/>
                  <a:gd name="T1" fmla="*/ 8 h 14"/>
                  <a:gd name="T2" fmla="*/ 13 w 13"/>
                  <a:gd name="T3" fmla="*/ 14 h 14"/>
                  <a:gd name="T4" fmla="*/ 0 w 13"/>
                  <a:gd name="T5" fmla="*/ 8 h 14"/>
                  <a:gd name="T6" fmla="*/ 0 w 13"/>
                  <a:gd name="T7" fmla="*/ 0 h 14"/>
                  <a:gd name="T8" fmla="*/ 13 w 13"/>
                  <a:gd name="T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lnTo>
                      <a:pt x="13" y="1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91" name="Freeform 179"/>
              <p:cNvSpPr>
                <a:spLocks/>
              </p:cNvSpPr>
              <p:nvPr/>
            </p:nvSpPr>
            <p:spPr bwMode="auto">
              <a:xfrm>
                <a:off x="4505" y="3359"/>
                <a:ext cx="275" cy="196"/>
              </a:xfrm>
              <a:custGeom>
                <a:avLst/>
                <a:gdLst>
                  <a:gd name="T0" fmla="*/ 0 w 275"/>
                  <a:gd name="T1" fmla="*/ 160 h 196"/>
                  <a:gd name="T2" fmla="*/ 275 w 275"/>
                  <a:gd name="T3" fmla="*/ 0 h 196"/>
                  <a:gd name="T4" fmla="*/ 275 w 275"/>
                  <a:gd name="T5" fmla="*/ 37 h 196"/>
                  <a:gd name="T6" fmla="*/ 0 w 275"/>
                  <a:gd name="T7" fmla="*/ 196 h 196"/>
                  <a:gd name="T8" fmla="*/ 0 w 275"/>
                  <a:gd name="T9" fmla="*/ 16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96">
                    <a:moveTo>
                      <a:pt x="0" y="160"/>
                    </a:moveTo>
                    <a:lnTo>
                      <a:pt x="275" y="0"/>
                    </a:lnTo>
                    <a:lnTo>
                      <a:pt x="275" y="37"/>
                    </a:lnTo>
                    <a:lnTo>
                      <a:pt x="0" y="196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92" name="Freeform 180"/>
              <p:cNvSpPr>
                <a:spLocks/>
              </p:cNvSpPr>
              <p:nvPr/>
            </p:nvSpPr>
            <p:spPr bwMode="auto">
              <a:xfrm>
                <a:off x="4266" y="3220"/>
                <a:ext cx="514" cy="299"/>
              </a:xfrm>
              <a:custGeom>
                <a:avLst/>
                <a:gdLst>
                  <a:gd name="T0" fmla="*/ 0 w 514"/>
                  <a:gd name="T1" fmla="*/ 160 h 299"/>
                  <a:gd name="T2" fmla="*/ 273 w 514"/>
                  <a:gd name="T3" fmla="*/ 0 h 299"/>
                  <a:gd name="T4" fmla="*/ 514 w 514"/>
                  <a:gd name="T5" fmla="*/ 139 h 299"/>
                  <a:gd name="T6" fmla="*/ 239 w 514"/>
                  <a:gd name="T7" fmla="*/ 299 h 299"/>
                  <a:gd name="T8" fmla="*/ 0 w 514"/>
                  <a:gd name="T9" fmla="*/ 16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299">
                    <a:moveTo>
                      <a:pt x="0" y="160"/>
                    </a:moveTo>
                    <a:lnTo>
                      <a:pt x="273" y="0"/>
                    </a:lnTo>
                    <a:lnTo>
                      <a:pt x="514" y="139"/>
                    </a:lnTo>
                    <a:lnTo>
                      <a:pt x="239" y="299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93" name="Freeform 181"/>
              <p:cNvSpPr>
                <a:spLocks/>
              </p:cNvSpPr>
              <p:nvPr/>
            </p:nvSpPr>
            <p:spPr bwMode="auto">
              <a:xfrm>
                <a:off x="4266" y="3380"/>
                <a:ext cx="239" cy="175"/>
              </a:xfrm>
              <a:custGeom>
                <a:avLst/>
                <a:gdLst>
                  <a:gd name="T0" fmla="*/ 239 w 239"/>
                  <a:gd name="T1" fmla="*/ 139 h 175"/>
                  <a:gd name="T2" fmla="*/ 239 w 239"/>
                  <a:gd name="T3" fmla="*/ 175 h 175"/>
                  <a:gd name="T4" fmla="*/ 0 w 239"/>
                  <a:gd name="T5" fmla="*/ 36 h 175"/>
                  <a:gd name="T6" fmla="*/ 0 w 239"/>
                  <a:gd name="T7" fmla="*/ 0 h 175"/>
                  <a:gd name="T8" fmla="*/ 239 w 239"/>
                  <a:gd name="T9" fmla="*/ 13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75">
                    <a:moveTo>
                      <a:pt x="239" y="139"/>
                    </a:moveTo>
                    <a:lnTo>
                      <a:pt x="239" y="175"/>
                    </a:lnTo>
                    <a:lnTo>
                      <a:pt x="0" y="36"/>
                    </a:lnTo>
                    <a:lnTo>
                      <a:pt x="0" y="0"/>
                    </a:lnTo>
                    <a:lnTo>
                      <a:pt x="239" y="139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40404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94" name="Freeform 182"/>
              <p:cNvSpPr>
                <a:spLocks/>
              </p:cNvSpPr>
              <p:nvPr/>
            </p:nvSpPr>
            <p:spPr bwMode="auto">
              <a:xfrm>
                <a:off x="4282" y="3396"/>
                <a:ext cx="81" cy="58"/>
              </a:xfrm>
              <a:custGeom>
                <a:avLst/>
                <a:gdLst>
                  <a:gd name="T0" fmla="*/ 0 w 81"/>
                  <a:gd name="T1" fmla="*/ 12 h 58"/>
                  <a:gd name="T2" fmla="*/ 0 w 81"/>
                  <a:gd name="T3" fmla="*/ 0 h 58"/>
                  <a:gd name="T4" fmla="*/ 81 w 81"/>
                  <a:gd name="T5" fmla="*/ 47 h 58"/>
                  <a:gd name="T6" fmla="*/ 81 w 81"/>
                  <a:gd name="T7" fmla="*/ 58 h 58"/>
                  <a:gd name="T8" fmla="*/ 0 w 81"/>
                  <a:gd name="T9" fmla="*/ 1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8">
                    <a:moveTo>
                      <a:pt x="0" y="12"/>
                    </a:moveTo>
                    <a:lnTo>
                      <a:pt x="0" y="0"/>
                    </a:lnTo>
                    <a:lnTo>
                      <a:pt x="81" y="47"/>
                    </a:lnTo>
                    <a:lnTo>
                      <a:pt x="81" y="5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95" name="Freeform 183"/>
              <p:cNvSpPr>
                <a:spLocks/>
              </p:cNvSpPr>
              <p:nvPr/>
            </p:nvSpPr>
            <p:spPr bwMode="auto">
              <a:xfrm>
                <a:off x="4282" y="3396"/>
                <a:ext cx="2" cy="12"/>
              </a:xfrm>
              <a:custGeom>
                <a:avLst/>
                <a:gdLst>
                  <a:gd name="T0" fmla="*/ 0 w 2"/>
                  <a:gd name="T1" fmla="*/ 12 h 12"/>
                  <a:gd name="T2" fmla="*/ 2 w 2"/>
                  <a:gd name="T3" fmla="*/ 12 h 12"/>
                  <a:gd name="T4" fmla="*/ 2 w 2"/>
                  <a:gd name="T5" fmla="*/ 2 h 12"/>
                  <a:gd name="T6" fmla="*/ 0 w 2"/>
                  <a:gd name="T7" fmla="*/ 0 h 12"/>
                  <a:gd name="T8" fmla="*/ 0 w 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2">
                    <a:moveTo>
                      <a:pt x="0" y="12"/>
                    </a:moveTo>
                    <a:lnTo>
                      <a:pt x="2" y="1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96" name="Freeform 184"/>
              <p:cNvSpPr>
                <a:spLocks/>
              </p:cNvSpPr>
              <p:nvPr/>
            </p:nvSpPr>
            <p:spPr bwMode="auto">
              <a:xfrm>
                <a:off x="4282" y="3408"/>
                <a:ext cx="81" cy="46"/>
              </a:xfrm>
              <a:custGeom>
                <a:avLst/>
                <a:gdLst>
                  <a:gd name="T0" fmla="*/ 81 w 81"/>
                  <a:gd name="T1" fmla="*/ 46 h 46"/>
                  <a:gd name="T2" fmla="*/ 81 w 81"/>
                  <a:gd name="T3" fmla="*/ 45 h 46"/>
                  <a:gd name="T4" fmla="*/ 2 w 81"/>
                  <a:gd name="T5" fmla="*/ 0 h 46"/>
                  <a:gd name="T6" fmla="*/ 0 w 81"/>
                  <a:gd name="T7" fmla="*/ 0 h 46"/>
                  <a:gd name="T8" fmla="*/ 81 w 81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6">
                    <a:moveTo>
                      <a:pt x="81" y="46"/>
                    </a:moveTo>
                    <a:lnTo>
                      <a:pt x="81" y="4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81" y="4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97" name="Freeform 185"/>
              <p:cNvSpPr>
                <a:spLocks/>
              </p:cNvSpPr>
              <p:nvPr/>
            </p:nvSpPr>
            <p:spPr bwMode="auto">
              <a:xfrm>
                <a:off x="4494" y="3519"/>
                <a:ext cx="7" cy="28"/>
              </a:xfrm>
              <a:custGeom>
                <a:avLst/>
                <a:gdLst>
                  <a:gd name="T0" fmla="*/ 0 w 7"/>
                  <a:gd name="T1" fmla="*/ 24 h 28"/>
                  <a:gd name="T2" fmla="*/ 0 w 7"/>
                  <a:gd name="T3" fmla="*/ 0 h 28"/>
                  <a:gd name="T4" fmla="*/ 7 w 7"/>
                  <a:gd name="T5" fmla="*/ 3 h 28"/>
                  <a:gd name="T6" fmla="*/ 7 w 7"/>
                  <a:gd name="T7" fmla="*/ 28 h 28"/>
                  <a:gd name="T8" fmla="*/ 0 w 7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8">
                    <a:moveTo>
                      <a:pt x="0" y="24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98" name="Rectangle 186"/>
              <p:cNvSpPr>
                <a:spLocks noChangeArrowheads="1"/>
              </p:cNvSpPr>
              <p:nvPr/>
            </p:nvSpPr>
            <p:spPr bwMode="auto">
              <a:xfrm>
                <a:off x="4494" y="3519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99" name="Freeform 187"/>
              <p:cNvSpPr>
                <a:spLocks/>
              </p:cNvSpPr>
              <p:nvPr/>
            </p:nvSpPr>
            <p:spPr bwMode="auto">
              <a:xfrm>
                <a:off x="4494" y="3543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2 h 4"/>
                  <a:gd name="T4" fmla="*/ 2 w 7"/>
                  <a:gd name="T5" fmla="*/ 0 h 4"/>
                  <a:gd name="T6" fmla="*/ 0 w 7"/>
                  <a:gd name="T7" fmla="*/ 0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0" name="Freeform 188"/>
              <p:cNvSpPr>
                <a:spLocks/>
              </p:cNvSpPr>
              <p:nvPr/>
            </p:nvSpPr>
            <p:spPr bwMode="auto">
              <a:xfrm>
                <a:off x="4486" y="3513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1" name="Freeform 189"/>
              <p:cNvSpPr>
                <a:spLocks/>
              </p:cNvSpPr>
              <p:nvPr/>
            </p:nvSpPr>
            <p:spPr bwMode="auto">
              <a:xfrm>
                <a:off x="4486" y="3513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6 h 26"/>
                  <a:gd name="T4" fmla="*/ 2 w 2"/>
                  <a:gd name="T5" fmla="*/ 1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6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2" name="Freeform 190"/>
              <p:cNvSpPr>
                <a:spLocks/>
              </p:cNvSpPr>
              <p:nvPr/>
            </p:nvSpPr>
            <p:spPr bwMode="auto">
              <a:xfrm>
                <a:off x="4486" y="3539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3" name="Freeform 191"/>
              <p:cNvSpPr>
                <a:spLocks/>
              </p:cNvSpPr>
              <p:nvPr/>
            </p:nvSpPr>
            <p:spPr bwMode="auto">
              <a:xfrm>
                <a:off x="4476" y="3508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4" name="Freeform 192"/>
              <p:cNvSpPr>
                <a:spLocks/>
              </p:cNvSpPr>
              <p:nvPr/>
            </p:nvSpPr>
            <p:spPr bwMode="auto">
              <a:xfrm>
                <a:off x="4476" y="3508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6 h 26"/>
                  <a:gd name="T4" fmla="*/ 2 w 2"/>
                  <a:gd name="T5" fmla="*/ 1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6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5" name="Freeform 193"/>
              <p:cNvSpPr>
                <a:spLocks/>
              </p:cNvSpPr>
              <p:nvPr/>
            </p:nvSpPr>
            <p:spPr bwMode="auto">
              <a:xfrm>
                <a:off x="4476" y="3534"/>
                <a:ext cx="7" cy="3"/>
              </a:xfrm>
              <a:custGeom>
                <a:avLst/>
                <a:gdLst>
                  <a:gd name="T0" fmla="*/ 7 w 7"/>
                  <a:gd name="T1" fmla="*/ 3 h 3"/>
                  <a:gd name="T2" fmla="*/ 7 w 7"/>
                  <a:gd name="T3" fmla="*/ 1 h 3"/>
                  <a:gd name="T4" fmla="*/ 2 w 7"/>
                  <a:gd name="T5" fmla="*/ 0 h 3"/>
                  <a:gd name="T6" fmla="*/ 0 w 7"/>
                  <a:gd name="T7" fmla="*/ 0 h 3"/>
                  <a:gd name="T8" fmla="*/ 7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3"/>
                    </a:moveTo>
                    <a:lnTo>
                      <a:pt x="7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6" name="Freeform 194"/>
              <p:cNvSpPr>
                <a:spLocks/>
              </p:cNvSpPr>
              <p:nvPr/>
            </p:nvSpPr>
            <p:spPr bwMode="auto">
              <a:xfrm>
                <a:off x="4468" y="3503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7" name="Freeform 195"/>
              <p:cNvSpPr>
                <a:spLocks/>
              </p:cNvSpPr>
              <p:nvPr/>
            </p:nvSpPr>
            <p:spPr bwMode="auto">
              <a:xfrm>
                <a:off x="4468" y="3503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8" name="Freeform 196"/>
              <p:cNvSpPr>
                <a:spLocks/>
              </p:cNvSpPr>
              <p:nvPr/>
            </p:nvSpPr>
            <p:spPr bwMode="auto">
              <a:xfrm>
                <a:off x="4468" y="3527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9" name="Freeform 197"/>
              <p:cNvSpPr>
                <a:spLocks/>
              </p:cNvSpPr>
              <p:nvPr/>
            </p:nvSpPr>
            <p:spPr bwMode="auto">
              <a:xfrm>
                <a:off x="4460" y="3498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10" name="Freeform 198"/>
              <p:cNvSpPr>
                <a:spLocks/>
              </p:cNvSpPr>
              <p:nvPr/>
            </p:nvSpPr>
            <p:spPr bwMode="auto">
              <a:xfrm>
                <a:off x="4460" y="3498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0 w 2"/>
                  <a:gd name="T3" fmla="*/ 24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0" y="2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11" name="Freeform 199"/>
              <p:cNvSpPr>
                <a:spLocks/>
              </p:cNvSpPr>
              <p:nvPr/>
            </p:nvSpPr>
            <p:spPr bwMode="auto">
              <a:xfrm>
                <a:off x="4460" y="3522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4 h 5"/>
                  <a:gd name="T4" fmla="*/ 0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12" name="Freeform 200"/>
              <p:cNvSpPr>
                <a:spLocks/>
              </p:cNvSpPr>
              <p:nvPr/>
            </p:nvSpPr>
            <p:spPr bwMode="auto">
              <a:xfrm>
                <a:off x="4450" y="3493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13" name="Freeform 201"/>
              <p:cNvSpPr>
                <a:spLocks/>
              </p:cNvSpPr>
              <p:nvPr/>
            </p:nvSpPr>
            <p:spPr bwMode="auto">
              <a:xfrm>
                <a:off x="4450" y="3493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14" name="Freeform 202"/>
              <p:cNvSpPr>
                <a:spLocks/>
              </p:cNvSpPr>
              <p:nvPr/>
            </p:nvSpPr>
            <p:spPr bwMode="auto">
              <a:xfrm>
                <a:off x="4450" y="3518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3 h 4"/>
                  <a:gd name="T4" fmla="*/ 2 w 7"/>
                  <a:gd name="T5" fmla="*/ 0 h 4"/>
                  <a:gd name="T6" fmla="*/ 0 w 7"/>
                  <a:gd name="T7" fmla="*/ 1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15" name="Freeform 203"/>
              <p:cNvSpPr>
                <a:spLocks/>
              </p:cNvSpPr>
              <p:nvPr/>
            </p:nvSpPr>
            <p:spPr bwMode="auto">
              <a:xfrm>
                <a:off x="4442" y="3488"/>
                <a:ext cx="5" cy="30"/>
              </a:xfrm>
              <a:custGeom>
                <a:avLst/>
                <a:gdLst>
                  <a:gd name="T0" fmla="*/ 0 w 5"/>
                  <a:gd name="T1" fmla="*/ 26 h 30"/>
                  <a:gd name="T2" fmla="*/ 0 w 5"/>
                  <a:gd name="T3" fmla="*/ 0 h 30"/>
                  <a:gd name="T4" fmla="*/ 5 w 5"/>
                  <a:gd name="T5" fmla="*/ 4 h 30"/>
                  <a:gd name="T6" fmla="*/ 5 w 5"/>
                  <a:gd name="T7" fmla="*/ 30 h 30"/>
                  <a:gd name="T8" fmla="*/ 0 w 5"/>
                  <a:gd name="T9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0">
                    <a:moveTo>
                      <a:pt x="0" y="26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3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16" name="Freeform 204"/>
              <p:cNvSpPr>
                <a:spLocks/>
              </p:cNvSpPr>
              <p:nvPr/>
            </p:nvSpPr>
            <p:spPr bwMode="auto">
              <a:xfrm>
                <a:off x="4442" y="3488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17" name="Freeform 205"/>
              <p:cNvSpPr>
                <a:spLocks/>
              </p:cNvSpPr>
              <p:nvPr/>
            </p:nvSpPr>
            <p:spPr bwMode="auto">
              <a:xfrm>
                <a:off x="4442" y="3513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18" name="Freeform 206"/>
              <p:cNvSpPr>
                <a:spLocks/>
              </p:cNvSpPr>
              <p:nvPr/>
            </p:nvSpPr>
            <p:spPr bwMode="auto">
              <a:xfrm>
                <a:off x="4433" y="3484"/>
                <a:ext cx="6" cy="29"/>
              </a:xfrm>
              <a:custGeom>
                <a:avLst/>
                <a:gdLst>
                  <a:gd name="T0" fmla="*/ 0 w 6"/>
                  <a:gd name="T1" fmla="*/ 25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5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19" name="Freeform 207"/>
              <p:cNvSpPr>
                <a:spLocks/>
              </p:cNvSpPr>
              <p:nvPr/>
            </p:nvSpPr>
            <p:spPr bwMode="auto">
              <a:xfrm>
                <a:off x="4433" y="3484"/>
                <a:ext cx="1" cy="25"/>
              </a:xfrm>
              <a:custGeom>
                <a:avLst/>
                <a:gdLst>
                  <a:gd name="T0" fmla="*/ 0 w 1"/>
                  <a:gd name="T1" fmla="*/ 25 h 25"/>
                  <a:gd name="T2" fmla="*/ 1 w 1"/>
                  <a:gd name="T3" fmla="*/ 24 h 25"/>
                  <a:gd name="T4" fmla="*/ 1 w 1"/>
                  <a:gd name="T5" fmla="*/ 0 h 25"/>
                  <a:gd name="T6" fmla="*/ 0 w 1"/>
                  <a:gd name="T7" fmla="*/ 0 h 25"/>
                  <a:gd name="T8" fmla="*/ 0 w 1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1" y="2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20" name="Freeform 208"/>
              <p:cNvSpPr>
                <a:spLocks/>
              </p:cNvSpPr>
              <p:nvPr/>
            </p:nvSpPr>
            <p:spPr bwMode="auto">
              <a:xfrm>
                <a:off x="4433" y="3508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1 h 5"/>
                  <a:gd name="T4" fmla="*/ 1 w 6"/>
                  <a:gd name="T5" fmla="*/ 0 h 5"/>
                  <a:gd name="T6" fmla="*/ 0 w 6"/>
                  <a:gd name="T7" fmla="*/ 1 h 5"/>
                  <a:gd name="T8" fmla="*/ 6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21" name="Freeform 209"/>
              <p:cNvSpPr>
                <a:spLocks/>
              </p:cNvSpPr>
              <p:nvPr/>
            </p:nvSpPr>
            <p:spPr bwMode="auto">
              <a:xfrm>
                <a:off x="4425" y="3479"/>
                <a:ext cx="4" cy="27"/>
              </a:xfrm>
              <a:custGeom>
                <a:avLst/>
                <a:gdLst>
                  <a:gd name="T0" fmla="*/ 0 w 4"/>
                  <a:gd name="T1" fmla="*/ 24 h 27"/>
                  <a:gd name="T2" fmla="*/ 0 w 4"/>
                  <a:gd name="T3" fmla="*/ 0 h 27"/>
                  <a:gd name="T4" fmla="*/ 4 w 4"/>
                  <a:gd name="T5" fmla="*/ 3 h 27"/>
                  <a:gd name="T6" fmla="*/ 4 w 4"/>
                  <a:gd name="T7" fmla="*/ 27 h 27"/>
                  <a:gd name="T8" fmla="*/ 0 w 4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7">
                    <a:moveTo>
                      <a:pt x="0" y="24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22" name="Rectangle 210"/>
              <p:cNvSpPr>
                <a:spLocks noChangeArrowheads="1"/>
              </p:cNvSpPr>
              <p:nvPr/>
            </p:nvSpPr>
            <p:spPr bwMode="auto">
              <a:xfrm>
                <a:off x="4425" y="3479"/>
                <a:ext cx="1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23" name="Freeform 211"/>
              <p:cNvSpPr>
                <a:spLocks/>
              </p:cNvSpPr>
              <p:nvPr/>
            </p:nvSpPr>
            <p:spPr bwMode="auto">
              <a:xfrm>
                <a:off x="4425" y="3503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2 h 3"/>
                  <a:gd name="T4" fmla="*/ 1 w 4"/>
                  <a:gd name="T5" fmla="*/ 0 h 3"/>
                  <a:gd name="T6" fmla="*/ 0 w 4"/>
                  <a:gd name="T7" fmla="*/ 0 h 3"/>
                  <a:gd name="T8" fmla="*/ 4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24" name="Freeform 212"/>
              <p:cNvSpPr>
                <a:spLocks/>
              </p:cNvSpPr>
              <p:nvPr/>
            </p:nvSpPr>
            <p:spPr bwMode="auto">
              <a:xfrm>
                <a:off x="4417" y="3474"/>
                <a:ext cx="4" cy="27"/>
              </a:xfrm>
              <a:custGeom>
                <a:avLst/>
                <a:gdLst>
                  <a:gd name="T0" fmla="*/ 0 w 4"/>
                  <a:gd name="T1" fmla="*/ 24 h 27"/>
                  <a:gd name="T2" fmla="*/ 0 w 4"/>
                  <a:gd name="T3" fmla="*/ 0 h 27"/>
                  <a:gd name="T4" fmla="*/ 4 w 4"/>
                  <a:gd name="T5" fmla="*/ 3 h 27"/>
                  <a:gd name="T6" fmla="*/ 4 w 4"/>
                  <a:gd name="T7" fmla="*/ 27 h 27"/>
                  <a:gd name="T8" fmla="*/ 0 w 4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7">
                    <a:moveTo>
                      <a:pt x="0" y="24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25" name="Rectangle 213"/>
              <p:cNvSpPr>
                <a:spLocks noChangeArrowheads="1"/>
              </p:cNvSpPr>
              <p:nvPr/>
            </p:nvSpPr>
            <p:spPr bwMode="auto">
              <a:xfrm>
                <a:off x="4417" y="3474"/>
                <a:ext cx="1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26" name="Freeform 214"/>
              <p:cNvSpPr>
                <a:spLocks/>
              </p:cNvSpPr>
              <p:nvPr/>
            </p:nvSpPr>
            <p:spPr bwMode="auto">
              <a:xfrm>
                <a:off x="4417" y="3498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2 h 3"/>
                  <a:gd name="T4" fmla="*/ 1 w 4"/>
                  <a:gd name="T5" fmla="*/ 0 h 3"/>
                  <a:gd name="T6" fmla="*/ 0 w 4"/>
                  <a:gd name="T7" fmla="*/ 0 h 3"/>
                  <a:gd name="T8" fmla="*/ 4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27" name="Freeform 215"/>
              <p:cNvSpPr>
                <a:spLocks/>
              </p:cNvSpPr>
              <p:nvPr/>
            </p:nvSpPr>
            <p:spPr bwMode="auto">
              <a:xfrm>
                <a:off x="4407" y="3467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4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28" name="Freeform 216"/>
              <p:cNvSpPr>
                <a:spLocks/>
              </p:cNvSpPr>
              <p:nvPr/>
            </p:nvSpPr>
            <p:spPr bwMode="auto">
              <a:xfrm>
                <a:off x="4407" y="3467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6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29" name="Freeform 217"/>
              <p:cNvSpPr>
                <a:spLocks/>
              </p:cNvSpPr>
              <p:nvPr/>
            </p:nvSpPr>
            <p:spPr bwMode="auto">
              <a:xfrm>
                <a:off x="4407" y="3493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2 h 3"/>
                  <a:gd name="T4" fmla="*/ 1 w 6"/>
                  <a:gd name="T5" fmla="*/ 0 h 3"/>
                  <a:gd name="T6" fmla="*/ 0 w 6"/>
                  <a:gd name="T7" fmla="*/ 0 h 3"/>
                  <a:gd name="T8" fmla="*/ 6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0" name="Freeform 218"/>
              <p:cNvSpPr>
                <a:spLocks/>
              </p:cNvSpPr>
              <p:nvPr/>
            </p:nvSpPr>
            <p:spPr bwMode="auto">
              <a:xfrm>
                <a:off x="4399" y="3463"/>
                <a:ext cx="5" cy="29"/>
              </a:xfrm>
              <a:custGeom>
                <a:avLst/>
                <a:gdLst>
                  <a:gd name="T0" fmla="*/ 0 w 5"/>
                  <a:gd name="T1" fmla="*/ 25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1" name="Freeform 219"/>
              <p:cNvSpPr>
                <a:spLocks/>
              </p:cNvSpPr>
              <p:nvPr/>
            </p:nvSpPr>
            <p:spPr bwMode="auto">
              <a:xfrm>
                <a:off x="4399" y="3463"/>
                <a:ext cx="1" cy="25"/>
              </a:xfrm>
              <a:custGeom>
                <a:avLst/>
                <a:gdLst>
                  <a:gd name="T0" fmla="*/ 0 w 1"/>
                  <a:gd name="T1" fmla="*/ 25 h 25"/>
                  <a:gd name="T2" fmla="*/ 1 w 1"/>
                  <a:gd name="T3" fmla="*/ 25 h 25"/>
                  <a:gd name="T4" fmla="*/ 1 w 1"/>
                  <a:gd name="T5" fmla="*/ 1 h 25"/>
                  <a:gd name="T6" fmla="*/ 0 w 1"/>
                  <a:gd name="T7" fmla="*/ 0 h 25"/>
                  <a:gd name="T8" fmla="*/ 0 w 1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1" y="25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2" name="Freeform 220"/>
              <p:cNvSpPr>
                <a:spLocks/>
              </p:cNvSpPr>
              <p:nvPr/>
            </p:nvSpPr>
            <p:spPr bwMode="auto">
              <a:xfrm>
                <a:off x="4399" y="3488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5 w 5"/>
                  <a:gd name="T3" fmla="*/ 2 h 4"/>
                  <a:gd name="T4" fmla="*/ 1 w 5"/>
                  <a:gd name="T5" fmla="*/ 0 h 4"/>
                  <a:gd name="T6" fmla="*/ 0 w 5"/>
                  <a:gd name="T7" fmla="*/ 0 h 4"/>
                  <a:gd name="T8" fmla="*/ 5 w 5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5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3" name="Freeform 221"/>
              <p:cNvSpPr>
                <a:spLocks/>
              </p:cNvSpPr>
              <p:nvPr/>
            </p:nvSpPr>
            <p:spPr bwMode="auto">
              <a:xfrm>
                <a:off x="4268" y="3383"/>
                <a:ext cx="13" cy="18"/>
              </a:xfrm>
              <a:custGeom>
                <a:avLst/>
                <a:gdLst>
                  <a:gd name="T0" fmla="*/ 13 w 13"/>
                  <a:gd name="T1" fmla="*/ 8 h 18"/>
                  <a:gd name="T2" fmla="*/ 13 w 13"/>
                  <a:gd name="T3" fmla="*/ 18 h 18"/>
                  <a:gd name="T4" fmla="*/ 0 w 13"/>
                  <a:gd name="T5" fmla="*/ 10 h 18"/>
                  <a:gd name="T6" fmla="*/ 0 w 13"/>
                  <a:gd name="T7" fmla="*/ 0 h 18"/>
                  <a:gd name="T8" fmla="*/ 13 w 13"/>
                  <a:gd name="T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13" y="8"/>
                    </a:moveTo>
                    <a:lnTo>
                      <a:pt x="13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4" name="Freeform 222"/>
              <p:cNvSpPr>
                <a:spLocks/>
              </p:cNvSpPr>
              <p:nvPr/>
            </p:nvSpPr>
            <p:spPr bwMode="auto">
              <a:xfrm>
                <a:off x="4279" y="3393"/>
                <a:ext cx="2" cy="8"/>
              </a:xfrm>
              <a:custGeom>
                <a:avLst/>
                <a:gdLst>
                  <a:gd name="T0" fmla="*/ 0 w 2"/>
                  <a:gd name="T1" fmla="*/ 0 h 8"/>
                  <a:gd name="T2" fmla="*/ 2 w 2"/>
                  <a:gd name="T3" fmla="*/ 0 h 8"/>
                  <a:gd name="T4" fmla="*/ 2 w 2"/>
                  <a:gd name="T5" fmla="*/ 6 h 8"/>
                  <a:gd name="T6" fmla="*/ 0 w 2"/>
                  <a:gd name="T7" fmla="*/ 8 h 8"/>
                  <a:gd name="T8" fmla="*/ 0 w 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0" y="0"/>
                    </a:moveTo>
                    <a:lnTo>
                      <a:pt x="2" y="0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725A14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5" name="Freeform 223"/>
              <p:cNvSpPr>
                <a:spLocks/>
              </p:cNvSpPr>
              <p:nvPr/>
            </p:nvSpPr>
            <p:spPr bwMode="auto">
              <a:xfrm>
                <a:off x="4266" y="3385"/>
                <a:ext cx="15" cy="8"/>
              </a:xfrm>
              <a:custGeom>
                <a:avLst/>
                <a:gdLst>
                  <a:gd name="T0" fmla="*/ 0 w 15"/>
                  <a:gd name="T1" fmla="*/ 2 h 8"/>
                  <a:gd name="T2" fmla="*/ 2 w 15"/>
                  <a:gd name="T3" fmla="*/ 0 h 8"/>
                  <a:gd name="T4" fmla="*/ 15 w 15"/>
                  <a:gd name="T5" fmla="*/ 8 h 8"/>
                  <a:gd name="T6" fmla="*/ 13 w 15"/>
                  <a:gd name="T7" fmla="*/ 8 h 8"/>
                  <a:gd name="T8" fmla="*/ 0 w 15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0" y="2"/>
                    </a:moveTo>
                    <a:lnTo>
                      <a:pt x="2" y="0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6" name="Freeform 224"/>
              <p:cNvSpPr>
                <a:spLocks/>
              </p:cNvSpPr>
              <p:nvPr/>
            </p:nvSpPr>
            <p:spPr bwMode="auto">
              <a:xfrm>
                <a:off x="4266" y="3387"/>
                <a:ext cx="13" cy="14"/>
              </a:xfrm>
              <a:custGeom>
                <a:avLst/>
                <a:gdLst>
                  <a:gd name="T0" fmla="*/ 13 w 13"/>
                  <a:gd name="T1" fmla="*/ 6 h 14"/>
                  <a:gd name="T2" fmla="*/ 13 w 13"/>
                  <a:gd name="T3" fmla="*/ 14 h 14"/>
                  <a:gd name="T4" fmla="*/ 0 w 13"/>
                  <a:gd name="T5" fmla="*/ 8 h 14"/>
                  <a:gd name="T6" fmla="*/ 0 w 13"/>
                  <a:gd name="T7" fmla="*/ 0 h 14"/>
                  <a:gd name="T8" fmla="*/ 13 w 13"/>
                  <a:gd name="T9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13" y="6"/>
                    </a:moveTo>
                    <a:lnTo>
                      <a:pt x="13" y="1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7" name="Freeform 225"/>
              <p:cNvSpPr>
                <a:spLocks/>
              </p:cNvSpPr>
              <p:nvPr/>
            </p:nvSpPr>
            <p:spPr bwMode="auto">
              <a:xfrm>
                <a:off x="4505" y="3309"/>
                <a:ext cx="275" cy="196"/>
              </a:xfrm>
              <a:custGeom>
                <a:avLst/>
                <a:gdLst>
                  <a:gd name="T0" fmla="*/ 0 w 275"/>
                  <a:gd name="T1" fmla="*/ 158 h 196"/>
                  <a:gd name="T2" fmla="*/ 275 w 275"/>
                  <a:gd name="T3" fmla="*/ 0 h 196"/>
                  <a:gd name="T4" fmla="*/ 275 w 275"/>
                  <a:gd name="T5" fmla="*/ 35 h 196"/>
                  <a:gd name="T6" fmla="*/ 0 w 275"/>
                  <a:gd name="T7" fmla="*/ 196 h 196"/>
                  <a:gd name="T8" fmla="*/ 0 w 275"/>
                  <a:gd name="T9" fmla="*/ 158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96">
                    <a:moveTo>
                      <a:pt x="0" y="158"/>
                    </a:moveTo>
                    <a:lnTo>
                      <a:pt x="275" y="0"/>
                    </a:lnTo>
                    <a:lnTo>
                      <a:pt x="275" y="35"/>
                    </a:lnTo>
                    <a:lnTo>
                      <a:pt x="0" y="196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8" name="Freeform 226"/>
              <p:cNvSpPr>
                <a:spLocks/>
              </p:cNvSpPr>
              <p:nvPr/>
            </p:nvSpPr>
            <p:spPr bwMode="auto">
              <a:xfrm>
                <a:off x="4266" y="3170"/>
                <a:ext cx="514" cy="297"/>
              </a:xfrm>
              <a:custGeom>
                <a:avLst/>
                <a:gdLst>
                  <a:gd name="T0" fmla="*/ 0 w 514"/>
                  <a:gd name="T1" fmla="*/ 158 h 297"/>
                  <a:gd name="T2" fmla="*/ 273 w 514"/>
                  <a:gd name="T3" fmla="*/ 0 h 297"/>
                  <a:gd name="T4" fmla="*/ 514 w 514"/>
                  <a:gd name="T5" fmla="*/ 139 h 297"/>
                  <a:gd name="T6" fmla="*/ 239 w 514"/>
                  <a:gd name="T7" fmla="*/ 297 h 297"/>
                  <a:gd name="T8" fmla="*/ 0 w 514"/>
                  <a:gd name="T9" fmla="*/ 158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297">
                    <a:moveTo>
                      <a:pt x="0" y="158"/>
                    </a:moveTo>
                    <a:lnTo>
                      <a:pt x="273" y="0"/>
                    </a:lnTo>
                    <a:lnTo>
                      <a:pt x="514" y="139"/>
                    </a:lnTo>
                    <a:lnTo>
                      <a:pt x="239" y="297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9" name="Freeform 227"/>
              <p:cNvSpPr>
                <a:spLocks/>
              </p:cNvSpPr>
              <p:nvPr/>
            </p:nvSpPr>
            <p:spPr bwMode="auto">
              <a:xfrm>
                <a:off x="4266" y="3328"/>
                <a:ext cx="239" cy="177"/>
              </a:xfrm>
              <a:custGeom>
                <a:avLst/>
                <a:gdLst>
                  <a:gd name="T0" fmla="*/ 239 w 239"/>
                  <a:gd name="T1" fmla="*/ 139 h 177"/>
                  <a:gd name="T2" fmla="*/ 239 w 239"/>
                  <a:gd name="T3" fmla="*/ 177 h 177"/>
                  <a:gd name="T4" fmla="*/ 0 w 239"/>
                  <a:gd name="T5" fmla="*/ 38 h 177"/>
                  <a:gd name="T6" fmla="*/ 0 w 239"/>
                  <a:gd name="T7" fmla="*/ 0 h 177"/>
                  <a:gd name="T8" fmla="*/ 239 w 239"/>
                  <a:gd name="T9" fmla="*/ 139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77">
                    <a:moveTo>
                      <a:pt x="239" y="139"/>
                    </a:moveTo>
                    <a:lnTo>
                      <a:pt x="239" y="177"/>
                    </a:lnTo>
                    <a:lnTo>
                      <a:pt x="0" y="38"/>
                    </a:lnTo>
                    <a:lnTo>
                      <a:pt x="0" y="0"/>
                    </a:lnTo>
                    <a:lnTo>
                      <a:pt x="239" y="139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40404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40" name="Freeform 228"/>
              <p:cNvSpPr>
                <a:spLocks/>
              </p:cNvSpPr>
              <p:nvPr/>
            </p:nvSpPr>
            <p:spPr bwMode="auto">
              <a:xfrm>
                <a:off x="4282" y="3346"/>
                <a:ext cx="81" cy="58"/>
              </a:xfrm>
              <a:custGeom>
                <a:avLst/>
                <a:gdLst>
                  <a:gd name="T0" fmla="*/ 0 w 81"/>
                  <a:gd name="T1" fmla="*/ 11 h 58"/>
                  <a:gd name="T2" fmla="*/ 0 w 81"/>
                  <a:gd name="T3" fmla="*/ 0 h 58"/>
                  <a:gd name="T4" fmla="*/ 81 w 81"/>
                  <a:gd name="T5" fmla="*/ 45 h 58"/>
                  <a:gd name="T6" fmla="*/ 81 w 81"/>
                  <a:gd name="T7" fmla="*/ 58 h 58"/>
                  <a:gd name="T8" fmla="*/ 0 w 81"/>
                  <a:gd name="T9" fmla="*/ 1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8">
                    <a:moveTo>
                      <a:pt x="0" y="11"/>
                    </a:moveTo>
                    <a:lnTo>
                      <a:pt x="0" y="0"/>
                    </a:lnTo>
                    <a:lnTo>
                      <a:pt x="81" y="45"/>
                    </a:lnTo>
                    <a:lnTo>
                      <a:pt x="81" y="5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41" name="Rectangle 229"/>
              <p:cNvSpPr>
                <a:spLocks noChangeArrowheads="1"/>
              </p:cNvSpPr>
              <p:nvPr/>
            </p:nvSpPr>
            <p:spPr bwMode="auto">
              <a:xfrm>
                <a:off x="4282" y="3346"/>
                <a:ext cx="2" cy="11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42" name="Freeform 230"/>
              <p:cNvSpPr>
                <a:spLocks/>
              </p:cNvSpPr>
              <p:nvPr/>
            </p:nvSpPr>
            <p:spPr bwMode="auto">
              <a:xfrm>
                <a:off x="4282" y="3357"/>
                <a:ext cx="81" cy="47"/>
              </a:xfrm>
              <a:custGeom>
                <a:avLst/>
                <a:gdLst>
                  <a:gd name="T0" fmla="*/ 81 w 81"/>
                  <a:gd name="T1" fmla="*/ 47 h 47"/>
                  <a:gd name="T2" fmla="*/ 81 w 81"/>
                  <a:gd name="T3" fmla="*/ 46 h 47"/>
                  <a:gd name="T4" fmla="*/ 2 w 81"/>
                  <a:gd name="T5" fmla="*/ 0 h 47"/>
                  <a:gd name="T6" fmla="*/ 0 w 81"/>
                  <a:gd name="T7" fmla="*/ 0 h 47"/>
                  <a:gd name="T8" fmla="*/ 81 w 81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7">
                    <a:moveTo>
                      <a:pt x="81" y="47"/>
                    </a:moveTo>
                    <a:lnTo>
                      <a:pt x="81" y="46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81" y="47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43" name="Freeform 231"/>
              <p:cNvSpPr>
                <a:spLocks/>
              </p:cNvSpPr>
              <p:nvPr/>
            </p:nvSpPr>
            <p:spPr bwMode="auto">
              <a:xfrm>
                <a:off x="4494" y="3467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4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44" name="Freeform 232"/>
              <p:cNvSpPr>
                <a:spLocks/>
              </p:cNvSpPr>
              <p:nvPr/>
            </p:nvSpPr>
            <p:spPr bwMode="auto">
              <a:xfrm>
                <a:off x="4494" y="3467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45" name="Freeform 233"/>
              <p:cNvSpPr>
                <a:spLocks/>
              </p:cNvSpPr>
              <p:nvPr/>
            </p:nvSpPr>
            <p:spPr bwMode="auto">
              <a:xfrm>
                <a:off x="4494" y="3492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3 h 4"/>
                  <a:gd name="T4" fmla="*/ 2 w 7"/>
                  <a:gd name="T5" fmla="*/ 0 h 4"/>
                  <a:gd name="T6" fmla="*/ 0 w 7"/>
                  <a:gd name="T7" fmla="*/ 1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46" name="Freeform 234"/>
              <p:cNvSpPr>
                <a:spLocks/>
              </p:cNvSpPr>
              <p:nvPr/>
            </p:nvSpPr>
            <p:spPr bwMode="auto">
              <a:xfrm>
                <a:off x="4486" y="3463"/>
                <a:ext cx="5" cy="29"/>
              </a:xfrm>
              <a:custGeom>
                <a:avLst/>
                <a:gdLst>
                  <a:gd name="T0" fmla="*/ 0 w 5"/>
                  <a:gd name="T1" fmla="*/ 25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47" name="Freeform 235"/>
              <p:cNvSpPr>
                <a:spLocks/>
              </p:cNvSpPr>
              <p:nvPr/>
            </p:nvSpPr>
            <p:spPr bwMode="auto">
              <a:xfrm>
                <a:off x="4486" y="3463"/>
                <a:ext cx="2" cy="25"/>
              </a:xfrm>
              <a:custGeom>
                <a:avLst/>
                <a:gdLst>
                  <a:gd name="T0" fmla="*/ 0 w 2"/>
                  <a:gd name="T1" fmla="*/ 25 h 25"/>
                  <a:gd name="T2" fmla="*/ 2 w 2"/>
                  <a:gd name="T3" fmla="*/ 24 h 25"/>
                  <a:gd name="T4" fmla="*/ 2 w 2"/>
                  <a:gd name="T5" fmla="*/ 1 h 25"/>
                  <a:gd name="T6" fmla="*/ 0 w 2"/>
                  <a:gd name="T7" fmla="*/ 0 h 25"/>
                  <a:gd name="T8" fmla="*/ 0 w 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">
                    <a:moveTo>
                      <a:pt x="0" y="25"/>
                    </a:moveTo>
                    <a:lnTo>
                      <a:pt x="2" y="2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48" name="Freeform 236"/>
              <p:cNvSpPr>
                <a:spLocks/>
              </p:cNvSpPr>
              <p:nvPr/>
            </p:nvSpPr>
            <p:spPr bwMode="auto">
              <a:xfrm>
                <a:off x="4486" y="3487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49" name="Freeform 237"/>
              <p:cNvSpPr>
                <a:spLocks/>
              </p:cNvSpPr>
              <p:nvPr/>
            </p:nvSpPr>
            <p:spPr bwMode="auto">
              <a:xfrm>
                <a:off x="4476" y="3458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801" name="Group 439"/>
            <p:cNvGrpSpPr>
              <a:grpSpLocks/>
            </p:cNvGrpSpPr>
            <p:nvPr/>
          </p:nvGrpSpPr>
          <p:grpSpPr bwMode="auto">
            <a:xfrm>
              <a:off x="4266" y="2966"/>
              <a:ext cx="514" cy="521"/>
              <a:chOff x="4266" y="2966"/>
              <a:chExt cx="514" cy="521"/>
            </a:xfrm>
          </p:grpSpPr>
          <p:sp>
            <p:nvSpPr>
              <p:cNvPr id="33850" name="Freeform 239"/>
              <p:cNvSpPr>
                <a:spLocks/>
              </p:cNvSpPr>
              <p:nvPr/>
            </p:nvSpPr>
            <p:spPr bwMode="auto">
              <a:xfrm>
                <a:off x="4476" y="3458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1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1" name="Freeform 240"/>
              <p:cNvSpPr>
                <a:spLocks/>
              </p:cNvSpPr>
              <p:nvPr/>
            </p:nvSpPr>
            <p:spPr bwMode="auto">
              <a:xfrm>
                <a:off x="4476" y="3482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2 w 7"/>
                  <a:gd name="T5" fmla="*/ 0 h 5"/>
                  <a:gd name="T6" fmla="*/ 0 w 7"/>
                  <a:gd name="T7" fmla="*/ 2 h 5"/>
                  <a:gd name="T8" fmla="*/ 7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2" name="Freeform 241"/>
              <p:cNvSpPr>
                <a:spLocks/>
              </p:cNvSpPr>
              <p:nvPr/>
            </p:nvSpPr>
            <p:spPr bwMode="auto">
              <a:xfrm>
                <a:off x="4468" y="3453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3" name="Freeform 242"/>
              <p:cNvSpPr>
                <a:spLocks/>
              </p:cNvSpPr>
              <p:nvPr/>
            </p:nvSpPr>
            <p:spPr bwMode="auto">
              <a:xfrm>
                <a:off x="4468" y="3453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4" name="Freeform 243"/>
              <p:cNvSpPr>
                <a:spLocks/>
              </p:cNvSpPr>
              <p:nvPr/>
            </p:nvSpPr>
            <p:spPr bwMode="auto">
              <a:xfrm>
                <a:off x="4468" y="3477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5" name="Freeform 244"/>
              <p:cNvSpPr>
                <a:spLocks/>
              </p:cNvSpPr>
              <p:nvPr/>
            </p:nvSpPr>
            <p:spPr bwMode="auto">
              <a:xfrm>
                <a:off x="4460" y="3448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6" name="Freeform 245"/>
              <p:cNvSpPr>
                <a:spLocks/>
              </p:cNvSpPr>
              <p:nvPr/>
            </p:nvSpPr>
            <p:spPr bwMode="auto">
              <a:xfrm>
                <a:off x="4460" y="3448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0 w 2"/>
                  <a:gd name="T3" fmla="*/ 24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0" y="2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7" name="Freeform 246"/>
              <p:cNvSpPr>
                <a:spLocks/>
              </p:cNvSpPr>
              <p:nvPr/>
            </p:nvSpPr>
            <p:spPr bwMode="auto">
              <a:xfrm>
                <a:off x="4460" y="3472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2 h 5"/>
                  <a:gd name="T4" fmla="*/ 0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8" name="Freeform 247"/>
              <p:cNvSpPr>
                <a:spLocks/>
              </p:cNvSpPr>
              <p:nvPr/>
            </p:nvSpPr>
            <p:spPr bwMode="auto">
              <a:xfrm>
                <a:off x="4450" y="3443"/>
                <a:ext cx="7" cy="28"/>
              </a:xfrm>
              <a:custGeom>
                <a:avLst/>
                <a:gdLst>
                  <a:gd name="T0" fmla="*/ 0 w 7"/>
                  <a:gd name="T1" fmla="*/ 24 h 28"/>
                  <a:gd name="T2" fmla="*/ 0 w 7"/>
                  <a:gd name="T3" fmla="*/ 0 h 28"/>
                  <a:gd name="T4" fmla="*/ 7 w 7"/>
                  <a:gd name="T5" fmla="*/ 3 h 28"/>
                  <a:gd name="T6" fmla="*/ 7 w 7"/>
                  <a:gd name="T7" fmla="*/ 28 h 28"/>
                  <a:gd name="T8" fmla="*/ 0 w 7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8">
                    <a:moveTo>
                      <a:pt x="0" y="24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9" name="Rectangle 248"/>
              <p:cNvSpPr>
                <a:spLocks noChangeArrowheads="1"/>
              </p:cNvSpPr>
              <p:nvPr/>
            </p:nvSpPr>
            <p:spPr bwMode="auto">
              <a:xfrm>
                <a:off x="4450" y="3443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60" name="Freeform 249"/>
              <p:cNvSpPr>
                <a:spLocks/>
              </p:cNvSpPr>
              <p:nvPr/>
            </p:nvSpPr>
            <p:spPr bwMode="auto">
              <a:xfrm>
                <a:off x="4450" y="3467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2 h 4"/>
                  <a:gd name="T4" fmla="*/ 2 w 7"/>
                  <a:gd name="T5" fmla="*/ 0 h 4"/>
                  <a:gd name="T6" fmla="*/ 0 w 7"/>
                  <a:gd name="T7" fmla="*/ 0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61" name="Freeform 250"/>
              <p:cNvSpPr>
                <a:spLocks/>
              </p:cNvSpPr>
              <p:nvPr/>
            </p:nvSpPr>
            <p:spPr bwMode="auto">
              <a:xfrm>
                <a:off x="4442" y="3438"/>
                <a:ext cx="5" cy="28"/>
              </a:xfrm>
              <a:custGeom>
                <a:avLst/>
                <a:gdLst>
                  <a:gd name="T0" fmla="*/ 0 w 5"/>
                  <a:gd name="T1" fmla="*/ 25 h 28"/>
                  <a:gd name="T2" fmla="*/ 0 w 5"/>
                  <a:gd name="T3" fmla="*/ 0 h 28"/>
                  <a:gd name="T4" fmla="*/ 5 w 5"/>
                  <a:gd name="T5" fmla="*/ 4 h 28"/>
                  <a:gd name="T6" fmla="*/ 5 w 5"/>
                  <a:gd name="T7" fmla="*/ 28 h 28"/>
                  <a:gd name="T8" fmla="*/ 0 w 5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8">
                    <a:moveTo>
                      <a:pt x="0" y="25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28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62" name="Rectangle 251"/>
              <p:cNvSpPr>
                <a:spLocks noChangeArrowheads="1"/>
              </p:cNvSpPr>
              <p:nvPr/>
            </p:nvSpPr>
            <p:spPr bwMode="auto">
              <a:xfrm>
                <a:off x="4442" y="3438"/>
                <a:ext cx="2" cy="25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63" name="Freeform 252"/>
              <p:cNvSpPr>
                <a:spLocks/>
              </p:cNvSpPr>
              <p:nvPr/>
            </p:nvSpPr>
            <p:spPr bwMode="auto">
              <a:xfrm>
                <a:off x="4442" y="3463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64" name="Freeform 253"/>
              <p:cNvSpPr>
                <a:spLocks/>
              </p:cNvSpPr>
              <p:nvPr/>
            </p:nvSpPr>
            <p:spPr bwMode="auto">
              <a:xfrm>
                <a:off x="4433" y="3432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65" name="Freeform 254"/>
              <p:cNvSpPr>
                <a:spLocks/>
              </p:cNvSpPr>
              <p:nvPr/>
            </p:nvSpPr>
            <p:spPr bwMode="auto">
              <a:xfrm>
                <a:off x="4433" y="3432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6 h 26"/>
                  <a:gd name="T4" fmla="*/ 1 w 1"/>
                  <a:gd name="T5" fmla="*/ 1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6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66" name="Freeform 255"/>
              <p:cNvSpPr>
                <a:spLocks/>
              </p:cNvSpPr>
              <p:nvPr/>
            </p:nvSpPr>
            <p:spPr bwMode="auto">
              <a:xfrm>
                <a:off x="4433" y="3458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1 h 3"/>
                  <a:gd name="T4" fmla="*/ 1 w 6"/>
                  <a:gd name="T5" fmla="*/ 0 h 3"/>
                  <a:gd name="T6" fmla="*/ 0 w 6"/>
                  <a:gd name="T7" fmla="*/ 0 h 3"/>
                  <a:gd name="T8" fmla="*/ 6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67" name="Freeform 256"/>
              <p:cNvSpPr>
                <a:spLocks/>
              </p:cNvSpPr>
              <p:nvPr/>
            </p:nvSpPr>
            <p:spPr bwMode="auto">
              <a:xfrm>
                <a:off x="4425" y="3427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68" name="Freeform 257"/>
              <p:cNvSpPr>
                <a:spLocks/>
              </p:cNvSpPr>
              <p:nvPr/>
            </p:nvSpPr>
            <p:spPr bwMode="auto">
              <a:xfrm>
                <a:off x="4425" y="3427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69" name="Freeform 258"/>
              <p:cNvSpPr>
                <a:spLocks/>
              </p:cNvSpPr>
              <p:nvPr/>
            </p:nvSpPr>
            <p:spPr bwMode="auto">
              <a:xfrm>
                <a:off x="4425" y="3451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3 h 5"/>
                  <a:gd name="T4" fmla="*/ 1 w 4"/>
                  <a:gd name="T5" fmla="*/ 0 h 5"/>
                  <a:gd name="T6" fmla="*/ 0 w 4"/>
                  <a:gd name="T7" fmla="*/ 2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70" name="Freeform 259"/>
              <p:cNvSpPr>
                <a:spLocks/>
              </p:cNvSpPr>
              <p:nvPr/>
            </p:nvSpPr>
            <p:spPr bwMode="auto">
              <a:xfrm>
                <a:off x="4417" y="3422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71" name="Freeform 260"/>
              <p:cNvSpPr>
                <a:spLocks/>
              </p:cNvSpPr>
              <p:nvPr/>
            </p:nvSpPr>
            <p:spPr bwMode="auto">
              <a:xfrm>
                <a:off x="4417" y="3422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72" name="Freeform 261"/>
              <p:cNvSpPr>
                <a:spLocks/>
              </p:cNvSpPr>
              <p:nvPr/>
            </p:nvSpPr>
            <p:spPr bwMode="auto">
              <a:xfrm>
                <a:off x="4417" y="3446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4 h 5"/>
                  <a:gd name="T4" fmla="*/ 1 w 4"/>
                  <a:gd name="T5" fmla="*/ 0 h 5"/>
                  <a:gd name="T6" fmla="*/ 0 w 4"/>
                  <a:gd name="T7" fmla="*/ 2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4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73" name="Freeform 262"/>
              <p:cNvSpPr>
                <a:spLocks/>
              </p:cNvSpPr>
              <p:nvPr/>
            </p:nvSpPr>
            <p:spPr bwMode="auto">
              <a:xfrm>
                <a:off x="4407" y="3417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74" name="Freeform 263"/>
              <p:cNvSpPr>
                <a:spLocks/>
              </p:cNvSpPr>
              <p:nvPr/>
            </p:nvSpPr>
            <p:spPr bwMode="auto">
              <a:xfrm>
                <a:off x="4407" y="3417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5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5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75" name="Freeform 264"/>
              <p:cNvSpPr>
                <a:spLocks/>
              </p:cNvSpPr>
              <p:nvPr/>
            </p:nvSpPr>
            <p:spPr bwMode="auto">
              <a:xfrm>
                <a:off x="4407" y="3442"/>
                <a:ext cx="6" cy="4"/>
              </a:xfrm>
              <a:custGeom>
                <a:avLst/>
                <a:gdLst>
                  <a:gd name="T0" fmla="*/ 6 w 6"/>
                  <a:gd name="T1" fmla="*/ 4 h 4"/>
                  <a:gd name="T2" fmla="*/ 6 w 6"/>
                  <a:gd name="T3" fmla="*/ 3 h 4"/>
                  <a:gd name="T4" fmla="*/ 1 w 6"/>
                  <a:gd name="T5" fmla="*/ 0 h 4"/>
                  <a:gd name="T6" fmla="*/ 0 w 6"/>
                  <a:gd name="T7" fmla="*/ 1 h 4"/>
                  <a:gd name="T8" fmla="*/ 6 w 6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6" y="3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76" name="Freeform 265"/>
              <p:cNvSpPr>
                <a:spLocks/>
              </p:cNvSpPr>
              <p:nvPr/>
            </p:nvSpPr>
            <p:spPr bwMode="auto">
              <a:xfrm>
                <a:off x="4399" y="3412"/>
                <a:ext cx="5" cy="30"/>
              </a:xfrm>
              <a:custGeom>
                <a:avLst/>
                <a:gdLst>
                  <a:gd name="T0" fmla="*/ 0 w 5"/>
                  <a:gd name="T1" fmla="*/ 26 h 30"/>
                  <a:gd name="T2" fmla="*/ 0 w 5"/>
                  <a:gd name="T3" fmla="*/ 0 h 30"/>
                  <a:gd name="T4" fmla="*/ 5 w 5"/>
                  <a:gd name="T5" fmla="*/ 4 h 30"/>
                  <a:gd name="T6" fmla="*/ 5 w 5"/>
                  <a:gd name="T7" fmla="*/ 30 h 30"/>
                  <a:gd name="T8" fmla="*/ 0 w 5"/>
                  <a:gd name="T9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0">
                    <a:moveTo>
                      <a:pt x="0" y="26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3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77" name="Freeform 266"/>
              <p:cNvSpPr>
                <a:spLocks/>
              </p:cNvSpPr>
              <p:nvPr/>
            </p:nvSpPr>
            <p:spPr bwMode="auto">
              <a:xfrm>
                <a:off x="4399" y="3412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5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5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78" name="Freeform 267"/>
              <p:cNvSpPr>
                <a:spLocks/>
              </p:cNvSpPr>
              <p:nvPr/>
            </p:nvSpPr>
            <p:spPr bwMode="auto">
              <a:xfrm>
                <a:off x="4399" y="3437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1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79" name="Freeform 268"/>
              <p:cNvSpPr>
                <a:spLocks/>
              </p:cNvSpPr>
              <p:nvPr/>
            </p:nvSpPr>
            <p:spPr bwMode="auto">
              <a:xfrm>
                <a:off x="4268" y="3333"/>
                <a:ext cx="13" cy="18"/>
              </a:xfrm>
              <a:custGeom>
                <a:avLst/>
                <a:gdLst>
                  <a:gd name="T0" fmla="*/ 13 w 13"/>
                  <a:gd name="T1" fmla="*/ 8 h 18"/>
                  <a:gd name="T2" fmla="*/ 13 w 13"/>
                  <a:gd name="T3" fmla="*/ 18 h 18"/>
                  <a:gd name="T4" fmla="*/ 0 w 13"/>
                  <a:gd name="T5" fmla="*/ 10 h 18"/>
                  <a:gd name="T6" fmla="*/ 0 w 13"/>
                  <a:gd name="T7" fmla="*/ 0 h 18"/>
                  <a:gd name="T8" fmla="*/ 13 w 13"/>
                  <a:gd name="T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13" y="8"/>
                    </a:moveTo>
                    <a:lnTo>
                      <a:pt x="13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80" name="Freeform 269"/>
              <p:cNvSpPr>
                <a:spLocks/>
              </p:cNvSpPr>
              <p:nvPr/>
            </p:nvSpPr>
            <p:spPr bwMode="auto">
              <a:xfrm>
                <a:off x="4279" y="3341"/>
                <a:ext cx="2" cy="10"/>
              </a:xfrm>
              <a:custGeom>
                <a:avLst/>
                <a:gdLst>
                  <a:gd name="T0" fmla="*/ 0 w 2"/>
                  <a:gd name="T1" fmla="*/ 2 h 10"/>
                  <a:gd name="T2" fmla="*/ 2 w 2"/>
                  <a:gd name="T3" fmla="*/ 0 h 10"/>
                  <a:gd name="T4" fmla="*/ 2 w 2"/>
                  <a:gd name="T5" fmla="*/ 8 h 10"/>
                  <a:gd name="T6" fmla="*/ 0 w 2"/>
                  <a:gd name="T7" fmla="*/ 10 h 10"/>
                  <a:gd name="T8" fmla="*/ 0 w 2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0" y="2"/>
                    </a:moveTo>
                    <a:lnTo>
                      <a:pt x="2" y="0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725A14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81" name="Freeform 270"/>
              <p:cNvSpPr>
                <a:spLocks/>
              </p:cNvSpPr>
              <p:nvPr/>
            </p:nvSpPr>
            <p:spPr bwMode="auto">
              <a:xfrm>
                <a:off x="4266" y="3335"/>
                <a:ext cx="15" cy="8"/>
              </a:xfrm>
              <a:custGeom>
                <a:avLst/>
                <a:gdLst>
                  <a:gd name="T0" fmla="*/ 0 w 15"/>
                  <a:gd name="T1" fmla="*/ 1 h 8"/>
                  <a:gd name="T2" fmla="*/ 2 w 15"/>
                  <a:gd name="T3" fmla="*/ 0 h 8"/>
                  <a:gd name="T4" fmla="*/ 15 w 15"/>
                  <a:gd name="T5" fmla="*/ 6 h 8"/>
                  <a:gd name="T6" fmla="*/ 13 w 15"/>
                  <a:gd name="T7" fmla="*/ 8 h 8"/>
                  <a:gd name="T8" fmla="*/ 0 w 15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0" y="1"/>
                    </a:moveTo>
                    <a:lnTo>
                      <a:pt x="2" y="0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82" name="Freeform 271"/>
              <p:cNvSpPr>
                <a:spLocks/>
              </p:cNvSpPr>
              <p:nvPr/>
            </p:nvSpPr>
            <p:spPr bwMode="auto">
              <a:xfrm>
                <a:off x="4266" y="3336"/>
                <a:ext cx="13" cy="15"/>
              </a:xfrm>
              <a:custGeom>
                <a:avLst/>
                <a:gdLst>
                  <a:gd name="T0" fmla="*/ 13 w 13"/>
                  <a:gd name="T1" fmla="*/ 7 h 15"/>
                  <a:gd name="T2" fmla="*/ 13 w 13"/>
                  <a:gd name="T3" fmla="*/ 15 h 15"/>
                  <a:gd name="T4" fmla="*/ 0 w 13"/>
                  <a:gd name="T5" fmla="*/ 7 h 15"/>
                  <a:gd name="T6" fmla="*/ 0 w 13"/>
                  <a:gd name="T7" fmla="*/ 0 h 15"/>
                  <a:gd name="T8" fmla="*/ 13 w 13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13" y="7"/>
                    </a:moveTo>
                    <a:lnTo>
                      <a:pt x="13" y="15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83" name="Freeform 272"/>
              <p:cNvSpPr>
                <a:spLocks/>
              </p:cNvSpPr>
              <p:nvPr/>
            </p:nvSpPr>
            <p:spPr bwMode="auto">
              <a:xfrm>
                <a:off x="4505" y="3257"/>
                <a:ext cx="275" cy="196"/>
              </a:xfrm>
              <a:custGeom>
                <a:avLst/>
                <a:gdLst>
                  <a:gd name="T0" fmla="*/ 0 w 275"/>
                  <a:gd name="T1" fmla="*/ 160 h 196"/>
                  <a:gd name="T2" fmla="*/ 275 w 275"/>
                  <a:gd name="T3" fmla="*/ 0 h 196"/>
                  <a:gd name="T4" fmla="*/ 275 w 275"/>
                  <a:gd name="T5" fmla="*/ 37 h 196"/>
                  <a:gd name="T6" fmla="*/ 0 w 275"/>
                  <a:gd name="T7" fmla="*/ 196 h 196"/>
                  <a:gd name="T8" fmla="*/ 0 w 275"/>
                  <a:gd name="T9" fmla="*/ 16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96">
                    <a:moveTo>
                      <a:pt x="0" y="160"/>
                    </a:moveTo>
                    <a:lnTo>
                      <a:pt x="275" y="0"/>
                    </a:lnTo>
                    <a:lnTo>
                      <a:pt x="275" y="37"/>
                    </a:lnTo>
                    <a:lnTo>
                      <a:pt x="0" y="196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84" name="Freeform 273"/>
              <p:cNvSpPr>
                <a:spLocks/>
              </p:cNvSpPr>
              <p:nvPr/>
            </p:nvSpPr>
            <p:spPr bwMode="auto">
              <a:xfrm>
                <a:off x="4266" y="3118"/>
                <a:ext cx="514" cy="299"/>
              </a:xfrm>
              <a:custGeom>
                <a:avLst/>
                <a:gdLst>
                  <a:gd name="T0" fmla="*/ 0 w 514"/>
                  <a:gd name="T1" fmla="*/ 160 h 299"/>
                  <a:gd name="T2" fmla="*/ 273 w 514"/>
                  <a:gd name="T3" fmla="*/ 0 h 299"/>
                  <a:gd name="T4" fmla="*/ 514 w 514"/>
                  <a:gd name="T5" fmla="*/ 139 h 299"/>
                  <a:gd name="T6" fmla="*/ 239 w 514"/>
                  <a:gd name="T7" fmla="*/ 299 h 299"/>
                  <a:gd name="T8" fmla="*/ 0 w 514"/>
                  <a:gd name="T9" fmla="*/ 16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299">
                    <a:moveTo>
                      <a:pt x="0" y="160"/>
                    </a:moveTo>
                    <a:lnTo>
                      <a:pt x="273" y="0"/>
                    </a:lnTo>
                    <a:lnTo>
                      <a:pt x="514" y="139"/>
                    </a:lnTo>
                    <a:lnTo>
                      <a:pt x="239" y="299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85" name="Freeform 274"/>
              <p:cNvSpPr>
                <a:spLocks/>
              </p:cNvSpPr>
              <p:nvPr/>
            </p:nvSpPr>
            <p:spPr bwMode="auto">
              <a:xfrm>
                <a:off x="4266" y="3278"/>
                <a:ext cx="239" cy="175"/>
              </a:xfrm>
              <a:custGeom>
                <a:avLst/>
                <a:gdLst>
                  <a:gd name="T0" fmla="*/ 239 w 239"/>
                  <a:gd name="T1" fmla="*/ 139 h 175"/>
                  <a:gd name="T2" fmla="*/ 239 w 239"/>
                  <a:gd name="T3" fmla="*/ 175 h 175"/>
                  <a:gd name="T4" fmla="*/ 0 w 239"/>
                  <a:gd name="T5" fmla="*/ 37 h 175"/>
                  <a:gd name="T6" fmla="*/ 0 w 239"/>
                  <a:gd name="T7" fmla="*/ 0 h 175"/>
                  <a:gd name="T8" fmla="*/ 239 w 239"/>
                  <a:gd name="T9" fmla="*/ 13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75">
                    <a:moveTo>
                      <a:pt x="239" y="139"/>
                    </a:moveTo>
                    <a:lnTo>
                      <a:pt x="239" y="175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239" y="139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40404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86" name="Freeform 275"/>
              <p:cNvSpPr>
                <a:spLocks/>
              </p:cNvSpPr>
              <p:nvPr/>
            </p:nvSpPr>
            <p:spPr bwMode="auto">
              <a:xfrm>
                <a:off x="4282" y="3294"/>
                <a:ext cx="81" cy="59"/>
              </a:xfrm>
              <a:custGeom>
                <a:avLst/>
                <a:gdLst>
                  <a:gd name="T0" fmla="*/ 0 w 81"/>
                  <a:gd name="T1" fmla="*/ 13 h 59"/>
                  <a:gd name="T2" fmla="*/ 0 w 81"/>
                  <a:gd name="T3" fmla="*/ 0 h 59"/>
                  <a:gd name="T4" fmla="*/ 81 w 81"/>
                  <a:gd name="T5" fmla="*/ 47 h 59"/>
                  <a:gd name="T6" fmla="*/ 81 w 81"/>
                  <a:gd name="T7" fmla="*/ 59 h 59"/>
                  <a:gd name="T8" fmla="*/ 0 w 81"/>
                  <a:gd name="T9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9">
                    <a:moveTo>
                      <a:pt x="0" y="13"/>
                    </a:moveTo>
                    <a:lnTo>
                      <a:pt x="0" y="0"/>
                    </a:lnTo>
                    <a:lnTo>
                      <a:pt x="81" y="47"/>
                    </a:lnTo>
                    <a:lnTo>
                      <a:pt x="81" y="5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87" name="Freeform 276"/>
              <p:cNvSpPr>
                <a:spLocks/>
              </p:cNvSpPr>
              <p:nvPr/>
            </p:nvSpPr>
            <p:spPr bwMode="auto">
              <a:xfrm>
                <a:off x="4282" y="3294"/>
                <a:ext cx="2" cy="13"/>
              </a:xfrm>
              <a:custGeom>
                <a:avLst/>
                <a:gdLst>
                  <a:gd name="T0" fmla="*/ 0 w 2"/>
                  <a:gd name="T1" fmla="*/ 13 h 13"/>
                  <a:gd name="T2" fmla="*/ 2 w 2"/>
                  <a:gd name="T3" fmla="*/ 12 h 13"/>
                  <a:gd name="T4" fmla="*/ 2 w 2"/>
                  <a:gd name="T5" fmla="*/ 2 h 13"/>
                  <a:gd name="T6" fmla="*/ 0 w 2"/>
                  <a:gd name="T7" fmla="*/ 0 h 13"/>
                  <a:gd name="T8" fmla="*/ 0 w 2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3">
                    <a:moveTo>
                      <a:pt x="0" y="13"/>
                    </a:moveTo>
                    <a:lnTo>
                      <a:pt x="2" y="1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88" name="Freeform 277"/>
              <p:cNvSpPr>
                <a:spLocks/>
              </p:cNvSpPr>
              <p:nvPr/>
            </p:nvSpPr>
            <p:spPr bwMode="auto">
              <a:xfrm>
                <a:off x="4282" y="3306"/>
                <a:ext cx="81" cy="47"/>
              </a:xfrm>
              <a:custGeom>
                <a:avLst/>
                <a:gdLst>
                  <a:gd name="T0" fmla="*/ 81 w 81"/>
                  <a:gd name="T1" fmla="*/ 47 h 47"/>
                  <a:gd name="T2" fmla="*/ 81 w 81"/>
                  <a:gd name="T3" fmla="*/ 45 h 47"/>
                  <a:gd name="T4" fmla="*/ 2 w 81"/>
                  <a:gd name="T5" fmla="*/ 0 h 47"/>
                  <a:gd name="T6" fmla="*/ 0 w 81"/>
                  <a:gd name="T7" fmla="*/ 1 h 47"/>
                  <a:gd name="T8" fmla="*/ 81 w 81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7">
                    <a:moveTo>
                      <a:pt x="81" y="47"/>
                    </a:moveTo>
                    <a:lnTo>
                      <a:pt x="81" y="45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81" y="47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89" name="Freeform 278"/>
              <p:cNvSpPr>
                <a:spLocks/>
              </p:cNvSpPr>
              <p:nvPr/>
            </p:nvSpPr>
            <p:spPr bwMode="auto">
              <a:xfrm>
                <a:off x="4494" y="3417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0" name="Freeform 279"/>
              <p:cNvSpPr>
                <a:spLocks/>
              </p:cNvSpPr>
              <p:nvPr/>
            </p:nvSpPr>
            <p:spPr bwMode="auto">
              <a:xfrm>
                <a:off x="4494" y="3417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1" name="Freeform 280"/>
              <p:cNvSpPr>
                <a:spLocks/>
              </p:cNvSpPr>
              <p:nvPr/>
            </p:nvSpPr>
            <p:spPr bwMode="auto">
              <a:xfrm>
                <a:off x="4494" y="3442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3 h 4"/>
                  <a:gd name="T4" fmla="*/ 2 w 7"/>
                  <a:gd name="T5" fmla="*/ 0 h 4"/>
                  <a:gd name="T6" fmla="*/ 0 w 7"/>
                  <a:gd name="T7" fmla="*/ 1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2" name="Freeform 281"/>
              <p:cNvSpPr>
                <a:spLocks/>
              </p:cNvSpPr>
              <p:nvPr/>
            </p:nvSpPr>
            <p:spPr bwMode="auto">
              <a:xfrm>
                <a:off x="4486" y="3412"/>
                <a:ext cx="5" cy="30"/>
              </a:xfrm>
              <a:custGeom>
                <a:avLst/>
                <a:gdLst>
                  <a:gd name="T0" fmla="*/ 0 w 5"/>
                  <a:gd name="T1" fmla="*/ 26 h 30"/>
                  <a:gd name="T2" fmla="*/ 0 w 5"/>
                  <a:gd name="T3" fmla="*/ 0 h 30"/>
                  <a:gd name="T4" fmla="*/ 5 w 5"/>
                  <a:gd name="T5" fmla="*/ 4 h 30"/>
                  <a:gd name="T6" fmla="*/ 5 w 5"/>
                  <a:gd name="T7" fmla="*/ 30 h 30"/>
                  <a:gd name="T8" fmla="*/ 0 w 5"/>
                  <a:gd name="T9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0">
                    <a:moveTo>
                      <a:pt x="0" y="26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3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3" name="Freeform 282"/>
              <p:cNvSpPr>
                <a:spLocks/>
              </p:cNvSpPr>
              <p:nvPr/>
            </p:nvSpPr>
            <p:spPr bwMode="auto">
              <a:xfrm>
                <a:off x="4486" y="3412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4" name="Freeform 283"/>
              <p:cNvSpPr>
                <a:spLocks/>
              </p:cNvSpPr>
              <p:nvPr/>
            </p:nvSpPr>
            <p:spPr bwMode="auto">
              <a:xfrm>
                <a:off x="4486" y="3437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1 h 5"/>
                  <a:gd name="T4" fmla="*/ 2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5" name="Freeform 284"/>
              <p:cNvSpPr>
                <a:spLocks/>
              </p:cNvSpPr>
              <p:nvPr/>
            </p:nvSpPr>
            <p:spPr bwMode="auto">
              <a:xfrm>
                <a:off x="4476" y="3408"/>
                <a:ext cx="7" cy="27"/>
              </a:xfrm>
              <a:custGeom>
                <a:avLst/>
                <a:gdLst>
                  <a:gd name="T0" fmla="*/ 0 w 7"/>
                  <a:gd name="T1" fmla="*/ 24 h 27"/>
                  <a:gd name="T2" fmla="*/ 0 w 7"/>
                  <a:gd name="T3" fmla="*/ 0 h 27"/>
                  <a:gd name="T4" fmla="*/ 7 w 7"/>
                  <a:gd name="T5" fmla="*/ 3 h 27"/>
                  <a:gd name="T6" fmla="*/ 7 w 7"/>
                  <a:gd name="T7" fmla="*/ 27 h 27"/>
                  <a:gd name="T8" fmla="*/ 0 w 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7">
                    <a:moveTo>
                      <a:pt x="0" y="24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6" name="Rectangle 285"/>
              <p:cNvSpPr>
                <a:spLocks noChangeArrowheads="1"/>
              </p:cNvSpPr>
              <p:nvPr/>
            </p:nvSpPr>
            <p:spPr bwMode="auto">
              <a:xfrm>
                <a:off x="4476" y="3408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7" name="Freeform 286"/>
              <p:cNvSpPr>
                <a:spLocks/>
              </p:cNvSpPr>
              <p:nvPr/>
            </p:nvSpPr>
            <p:spPr bwMode="auto">
              <a:xfrm>
                <a:off x="4476" y="3432"/>
                <a:ext cx="7" cy="3"/>
              </a:xfrm>
              <a:custGeom>
                <a:avLst/>
                <a:gdLst>
                  <a:gd name="T0" fmla="*/ 7 w 7"/>
                  <a:gd name="T1" fmla="*/ 3 h 3"/>
                  <a:gd name="T2" fmla="*/ 7 w 7"/>
                  <a:gd name="T3" fmla="*/ 1 h 3"/>
                  <a:gd name="T4" fmla="*/ 2 w 7"/>
                  <a:gd name="T5" fmla="*/ 0 h 3"/>
                  <a:gd name="T6" fmla="*/ 0 w 7"/>
                  <a:gd name="T7" fmla="*/ 0 h 3"/>
                  <a:gd name="T8" fmla="*/ 7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3"/>
                    </a:moveTo>
                    <a:lnTo>
                      <a:pt x="7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8" name="Freeform 287"/>
              <p:cNvSpPr>
                <a:spLocks/>
              </p:cNvSpPr>
              <p:nvPr/>
            </p:nvSpPr>
            <p:spPr bwMode="auto">
              <a:xfrm>
                <a:off x="4468" y="3403"/>
                <a:ext cx="5" cy="27"/>
              </a:xfrm>
              <a:custGeom>
                <a:avLst/>
                <a:gdLst>
                  <a:gd name="T0" fmla="*/ 0 w 5"/>
                  <a:gd name="T1" fmla="*/ 24 h 27"/>
                  <a:gd name="T2" fmla="*/ 0 w 5"/>
                  <a:gd name="T3" fmla="*/ 0 h 27"/>
                  <a:gd name="T4" fmla="*/ 5 w 5"/>
                  <a:gd name="T5" fmla="*/ 3 h 27"/>
                  <a:gd name="T6" fmla="*/ 5 w 5"/>
                  <a:gd name="T7" fmla="*/ 27 h 27"/>
                  <a:gd name="T8" fmla="*/ 0 w 5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7">
                    <a:moveTo>
                      <a:pt x="0" y="24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9" name="Rectangle 288"/>
              <p:cNvSpPr>
                <a:spLocks noChangeArrowheads="1"/>
              </p:cNvSpPr>
              <p:nvPr/>
            </p:nvSpPr>
            <p:spPr bwMode="auto">
              <a:xfrm>
                <a:off x="4468" y="3403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0" name="Freeform 289"/>
              <p:cNvSpPr>
                <a:spLocks/>
              </p:cNvSpPr>
              <p:nvPr/>
            </p:nvSpPr>
            <p:spPr bwMode="auto">
              <a:xfrm>
                <a:off x="4468" y="3427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2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1" name="Freeform 290"/>
              <p:cNvSpPr>
                <a:spLocks/>
              </p:cNvSpPr>
              <p:nvPr/>
            </p:nvSpPr>
            <p:spPr bwMode="auto">
              <a:xfrm>
                <a:off x="4460" y="3396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2" name="Freeform 291"/>
              <p:cNvSpPr>
                <a:spLocks/>
              </p:cNvSpPr>
              <p:nvPr/>
            </p:nvSpPr>
            <p:spPr bwMode="auto">
              <a:xfrm>
                <a:off x="4460" y="3396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0 w 2"/>
                  <a:gd name="T3" fmla="*/ 26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0" y="2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3" name="Freeform 292"/>
              <p:cNvSpPr>
                <a:spLocks/>
              </p:cNvSpPr>
              <p:nvPr/>
            </p:nvSpPr>
            <p:spPr bwMode="auto">
              <a:xfrm>
                <a:off x="4460" y="3422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2 h 3"/>
                  <a:gd name="T4" fmla="*/ 0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4" name="Freeform 293"/>
              <p:cNvSpPr>
                <a:spLocks/>
              </p:cNvSpPr>
              <p:nvPr/>
            </p:nvSpPr>
            <p:spPr bwMode="auto">
              <a:xfrm>
                <a:off x="4450" y="3391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4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5" name="Freeform 294"/>
              <p:cNvSpPr>
                <a:spLocks/>
              </p:cNvSpPr>
              <p:nvPr/>
            </p:nvSpPr>
            <p:spPr bwMode="auto">
              <a:xfrm>
                <a:off x="4450" y="3391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6" name="Freeform 295"/>
              <p:cNvSpPr>
                <a:spLocks/>
              </p:cNvSpPr>
              <p:nvPr/>
            </p:nvSpPr>
            <p:spPr bwMode="auto">
              <a:xfrm>
                <a:off x="4450" y="3416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3 h 4"/>
                  <a:gd name="T4" fmla="*/ 2 w 7"/>
                  <a:gd name="T5" fmla="*/ 0 h 4"/>
                  <a:gd name="T6" fmla="*/ 0 w 7"/>
                  <a:gd name="T7" fmla="*/ 1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7" name="Freeform 296"/>
              <p:cNvSpPr>
                <a:spLocks/>
              </p:cNvSpPr>
              <p:nvPr/>
            </p:nvSpPr>
            <p:spPr bwMode="auto">
              <a:xfrm>
                <a:off x="4442" y="3387"/>
                <a:ext cx="5" cy="29"/>
              </a:xfrm>
              <a:custGeom>
                <a:avLst/>
                <a:gdLst>
                  <a:gd name="T0" fmla="*/ 0 w 5"/>
                  <a:gd name="T1" fmla="*/ 25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8" name="Freeform 297"/>
              <p:cNvSpPr>
                <a:spLocks/>
              </p:cNvSpPr>
              <p:nvPr/>
            </p:nvSpPr>
            <p:spPr bwMode="auto">
              <a:xfrm>
                <a:off x="4442" y="3387"/>
                <a:ext cx="2" cy="25"/>
              </a:xfrm>
              <a:custGeom>
                <a:avLst/>
                <a:gdLst>
                  <a:gd name="T0" fmla="*/ 0 w 2"/>
                  <a:gd name="T1" fmla="*/ 25 h 25"/>
                  <a:gd name="T2" fmla="*/ 2 w 2"/>
                  <a:gd name="T3" fmla="*/ 24 h 25"/>
                  <a:gd name="T4" fmla="*/ 2 w 2"/>
                  <a:gd name="T5" fmla="*/ 1 h 25"/>
                  <a:gd name="T6" fmla="*/ 0 w 2"/>
                  <a:gd name="T7" fmla="*/ 0 h 25"/>
                  <a:gd name="T8" fmla="*/ 0 w 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">
                    <a:moveTo>
                      <a:pt x="0" y="25"/>
                    </a:moveTo>
                    <a:lnTo>
                      <a:pt x="2" y="2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9" name="Freeform 298"/>
              <p:cNvSpPr>
                <a:spLocks/>
              </p:cNvSpPr>
              <p:nvPr/>
            </p:nvSpPr>
            <p:spPr bwMode="auto">
              <a:xfrm>
                <a:off x="4442" y="3411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10" name="Freeform 299"/>
              <p:cNvSpPr>
                <a:spLocks/>
              </p:cNvSpPr>
              <p:nvPr/>
            </p:nvSpPr>
            <p:spPr bwMode="auto">
              <a:xfrm>
                <a:off x="4433" y="3382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11" name="Freeform 300"/>
              <p:cNvSpPr>
                <a:spLocks/>
              </p:cNvSpPr>
              <p:nvPr/>
            </p:nvSpPr>
            <p:spPr bwMode="auto">
              <a:xfrm>
                <a:off x="4433" y="3382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1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12" name="Freeform 301"/>
              <p:cNvSpPr>
                <a:spLocks/>
              </p:cNvSpPr>
              <p:nvPr/>
            </p:nvSpPr>
            <p:spPr bwMode="auto">
              <a:xfrm>
                <a:off x="4433" y="3406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3 h 5"/>
                  <a:gd name="T4" fmla="*/ 1 w 6"/>
                  <a:gd name="T5" fmla="*/ 0 h 5"/>
                  <a:gd name="T6" fmla="*/ 0 w 6"/>
                  <a:gd name="T7" fmla="*/ 2 h 5"/>
                  <a:gd name="T8" fmla="*/ 6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13" name="Freeform 302"/>
              <p:cNvSpPr>
                <a:spLocks/>
              </p:cNvSpPr>
              <p:nvPr/>
            </p:nvSpPr>
            <p:spPr bwMode="auto">
              <a:xfrm>
                <a:off x="4425" y="3377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14" name="Freeform 303"/>
              <p:cNvSpPr>
                <a:spLocks/>
              </p:cNvSpPr>
              <p:nvPr/>
            </p:nvSpPr>
            <p:spPr bwMode="auto">
              <a:xfrm>
                <a:off x="4425" y="3377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1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15" name="Freeform 304"/>
              <p:cNvSpPr>
                <a:spLocks/>
              </p:cNvSpPr>
              <p:nvPr/>
            </p:nvSpPr>
            <p:spPr bwMode="auto">
              <a:xfrm>
                <a:off x="4425" y="3401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3 h 5"/>
                  <a:gd name="T4" fmla="*/ 1 w 4"/>
                  <a:gd name="T5" fmla="*/ 0 h 5"/>
                  <a:gd name="T6" fmla="*/ 0 w 4"/>
                  <a:gd name="T7" fmla="*/ 2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16" name="Freeform 305"/>
              <p:cNvSpPr>
                <a:spLocks/>
              </p:cNvSpPr>
              <p:nvPr/>
            </p:nvSpPr>
            <p:spPr bwMode="auto">
              <a:xfrm>
                <a:off x="4417" y="3372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17" name="Freeform 306"/>
              <p:cNvSpPr>
                <a:spLocks/>
              </p:cNvSpPr>
              <p:nvPr/>
            </p:nvSpPr>
            <p:spPr bwMode="auto">
              <a:xfrm>
                <a:off x="4417" y="3372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0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18" name="Freeform 307"/>
              <p:cNvSpPr>
                <a:spLocks/>
              </p:cNvSpPr>
              <p:nvPr/>
            </p:nvSpPr>
            <p:spPr bwMode="auto">
              <a:xfrm>
                <a:off x="4417" y="3396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3 h 5"/>
                  <a:gd name="T4" fmla="*/ 1 w 4"/>
                  <a:gd name="T5" fmla="*/ 0 h 5"/>
                  <a:gd name="T6" fmla="*/ 0 w 4"/>
                  <a:gd name="T7" fmla="*/ 2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19" name="Freeform 308"/>
              <p:cNvSpPr>
                <a:spLocks/>
              </p:cNvSpPr>
              <p:nvPr/>
            </p:nvSpPr>
            <p:spPr bwMode="auto">
              <a:xfrm>
                <a:off x="4407" y="3367"/>
                <a:ext cx="6" cy="29"/>
              </a:xfrm>
              <a:custGeom>
                <a:avLst/>
                <a:gdLst>
                  <a:gd name="T0" fmla="*/ 0 w 6"/>
                  <a:gd name="T1" fmla="*/ 24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4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20" name="Rectangle 309"/>
              <p:cNvSpPr>
                <a:spLocks noChangeArrowheads="1"/>
              </p:cNvSpPr>
              <p:nvPr/>
            </p:nvSpPr>
            <p:spPr bwMode="auto">
              <a:xfrm>
                <a:off x="4407" y="3367"/>
                <a:ext cx="1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21" name="Freeform 310"/>
              <p:cNvSpPr>
                <a:spLocks/>
              </p:cNvSpPr>
              <p:nvPr/>
            </p:nvSpPr>
            <p:spPr bwMode="auto">
              <a:xfrm>
                <a:off x="4407" y="3391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2 h 5"/>
                  <a:gd name="T4" fmla="*/ 1 w 6"/>
                  <a:gd name="T5" fmla="*/ 0 h 5"/>
                  <a:gd name="T6" fmla="*/ 0 w 6"/>
                  <a:gd name="T7" fmla="*/ 0 h 5"/>
                  <a:gd name="T8" fmla="*/ 6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22" name="Freeform 311"/>
              <p:cNvSpPr>
                <a:spLocks/>
              </p:cNvSpPr>
              <p:nvPr/>
            </p:nvSpPr>
            <p:spPr bwMode="auto">
              <a:xfrm>
                <a:off x="4399" y="3362"/>
                <a:ext cx="5" cy="28"/>
              </a:xfrm>
              <a:custGeom>
                <a:avLst/>
                <a:gdLst>
                  <a:gd name="T0" fmla="*/ 0 w 5"/>
                  <a:gd name="T1" fmla="*/ 25 h 28"/>
                  <a:gd name="T2" fmla="*/ 0 w 5"/>
                  <a:gd name="T3" fmla="*/ 0 h 28"/>
                  <a:gd name="T4" fmla="*/ 5 w 5"/>
                  <a:gd name="T5" fmla="*/ 4 h 28"/>
                  <a:gd name="T6" fmla="*/ 5 w 5"/>
                  <a:gd name="T7" fmla="*/ 28 h 28"/>
                  <a:gd name="T8" fmla="*/ 0 w 5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8">
                    <a:moveTo>
                      <a:pt x="0" y="25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28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23" name="Rectangle 312"/>
              <p:cNvSpPr>
                <a:spLocks noChangeArrowheads="1"/>
              </p:cNvSpPr>
              <p:nvPr/>
            </p:nvSpPr>
            <p:spPr bwMode="auto">
              <a:xfrm>
                <a:off x="4399" y="3362"/>
                <a:ext cx="1" cy="25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24" name="Freeform 313"/>
              <p:cNvSpPr>
                <a:spLocks/>
              </p:cNvSpPr>
              <p:nvPr/>
            </p:nvSpPr>
            <p:spPr bwMode="auto">
              <a:xfrm>
                <a:off x="4399" y="3387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1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25" name="Freeform 314"/>
              <p:cNvSpPr>
                <a:spLocks/>
              </p:cNvSpPr>
              <p:nvPr/>
            </p:nvSpPr>
            <p:spPr bwMode="auto">
              <a:xfrm>
                <a:off x="4268" y="3283"/>
                <a:ext cx="13" cy="18"/>
              </a:xfrm>
              <a:custGeom>
                <a:avLst/>
                <a:gdLst>
                  <a:gd name="T0" fmla="*/ 13 w 13"/>
                  <a:gd name="T1" fmla="*/ 8 h 18"/>
                  <a:gd name="T2" fmla="*/ 13 w 13"/>
                  <a:gd name="T3" fmla="*/ 18 h 18"/>
                  <a:gd name="T4" fmla="*/ 0 w 13"/>
                  <a:gd name="T5" fmla="*/ 10 h 18"/>
                  <a:gd name="T6" fmla="*/ 0 w 13"/>
                  <a:gd name="T7" fmla="*/ 0 h 18"/>
                  <a:gd name="T8" fmla="*/ 13 w 13"/>
                  <a:gd name="T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13" y="8"/>
                    </a:moveTo>
                    <a:lnTo>
                      <a:pt x="13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26" name="Freeform 315"/>
              <p:cNvSpPr>
                <a:spLocks/>
              </p:cNvSpPr>
              <p:nvPr/>
            </p:nvSpPr>
            <p:spPr bwMode="auto">
              <a:xfrm>
                <a:off x="4279" y="3291"/>
                <a:ext cx="2" cy="8"/>
              </a:xfrm>
              <a:custGeom>
                <a:avLst/>
                <a:gdLst>
                  <a:gd name="T0" fmla="*/ 0 w 2"/>
                  <a:gd name="T1" fmla="*/ 2 h 8"/>
                  <a:gd name="T2" fmla="*/ 2 w 2"/>
                  <a:gd name="T3" fmla="*/ 0 h 8"/>
                  <a:gd name="T4" fmla="*/ 2 w 2"/>
                  <a:gd name="T5" fmla="*/ 8 h 8"/>
                  <a:gd name="T6" fmla="*/ 0 w 2"/>
                  <a:gd name="T7" fmla="*/ 8 h 8"/>
                  <a:gd name="T8" fmla="*/ 0 w 2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2" y="0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725A14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27" name="Freeform 316"/>
              <p:cNvSpPr>
                <a:spLocks/>
              </p:cNvSpPr>
              <p:nvPr/>
            </p:nvSpPr>
            <p:spPr bwMode="auto">
              <a:xfrm>
                <a:off x="4266" y="3283"/>
                <a:ext cx="15" cy="10"/>
              </a:xfrm>
              <a:custGeom>
                <a:avLst/>
                <a:gdLst>
                  <a:gd name="T0" fmla="*/ 0 w 15"/>
                  <a:gd name="T1" fmla="*/ 2 h 10"/>
                  <a:gd name="T2" fmla="*/ 2 w 15"/>
                  <a:gd name="T3" fmla="*/ 0 h 10"/>
                  <a:gd name="T4" fmla="*/ 15 w 15"/>
                  <a:gd name="T5" fmla="*/ 8 h 10"/>
                  <a:gd name="T6" fmla="*/ 13 w 15"/>
                  <a:gd name="T7" fmla="*/ 10 h 10"/>
                  <a:gd name="T8" fmla="*/ 0 w 1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0">
                    <a:moveTo>
                      <a:pt x="0" y="2"/>
                    </a:moveTo>
                    <a:lnTo>
                      <a:pt x="2" y="0"/>
                    </a:lnTo>
                    <a:lnTo>
                      <a:pt x="15" y="8"/>
                    </a:lnTo>
                    <a:lnTo>
                      <a:pt x="13" y="1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28" name="Freeform 317"/>
              <p:cNvSpPr>
                <a:spLocks/>
              </p:cNvSpPr>
              <p:nvPr/>
            </p:nvSpPr>
            <p:spPr bwMode="auto">
              <a:xfrm>
                <a:off x="4266" y="3285"/>
                <a:ext cx="13" cy="14"/>
              </a:xfrm>
              <a:custGeom>
                <a:avLst/>
                <a:gdLst>
                  <a:gd name="T0" fmla="*/ 13 w 13"/>
                  <a:gd name="T1" fmla="*/ 8 h 14"/>
                  <a:gd name="T2" fmla="*/ 13 w 13"/>
                  <a:gd name="T3" fmla="*/ 14 h 14"/>
                  <a:gd name="T4" fmla="*/ 0 w 13"/>
                  <a:gd name="T5" fmla="*/ 8 h 14"/>
                  <a:gd name="T6" fmla="*/ 0 w 13"/>
                  <a:gd name="T7" fmla="*/ 0 h 14"/>
                  <a:gd name="T8" fmla="*/ 13 w 13"/>
                  <a:gd name="T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lnTo>
                      <a:pt x="13" y="1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29" name="Freeform 318"/>
              <p:cNvSpPr>
                <a:spLocks/>
              </p:cNvSpPr>
              <p:nvPr/>
            </p:nvSpPr>
            <p:spPr bwMode="auto">
              <a:xfrm>
                <a:off x="4505" y="3207"/>
                <a:ext cx="275" cy="196"/>
              </a:xfrm>
              <a:custGeom>
                <a:avLst/>
                <a:gdLst>
                  <a:gd name="T0" fmla="*/ 0 w 275"/>
                  <a:gd name="T1" fmla="*/ 160 h 196"/>
                  <a:gd name="T2" fmla="*/ 275 w 275"/>
                  <a:gd name="T3" fmla="*/ 0 h 196"/>
                  <a:gd name="T4" fmla="*/ 275 w 275"/>
                  <a:gd name="T5" fmla="*/ 37 h 196"/>
                  <a:gd name="T6" fmla="*/ 0 w 275"/>
                  <a:gd name="T7" fmla="*/ 196 h 196"/>
                  <a:gd name="T8" fmla="*/ 0 w 275"/>
                  <a:gd name="T9" fmla="*/ 16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96">
                    <a:moveTo>
                      <a:pt x="0" y="160"/>
                    </a:moveTo>
                    <a:lnTo>
                      <a:pt x="275" y="0"/>
                    </a:lnTo>
                    <a:lnTo>
                      <a:pt x="275" y="37"/>
                    </a:lnTo>
                    <a:lnTo>
                      <a:pt x="0" y="196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30" name="Freeform 319"/>
              <p:cNvSpPr>
                <a:spLocks/>
              </p:cNvSpPr>
              <p:nvPr/>
            </p:nvSpPr>
            <p:spPr bwMode="auto">
              <a:xfrm>
                <a:off x="4266" y="3068"/>
                <a:ext cx="514" cy="299"/>
              </a:xfrm>
              <a:custGeom>
                <a:avLst/>
                <a:gdLst>
                  <a:gd name="T0" fmla="*/ 0 w 514"/>
                  <a:gd name="T1" fmla="*/ 160 h 299"/>
                  <a:gd name="T2" fmla="*/ 273 w 514"/>
                  <a:gd name="T3" fmla="*/ 0 h 299"/>
                  <a:gd name="T4" fmla="*/ 514 w 514"/>
                  <a:gd name="T5" fmla="*/ 139 h 299"/>
                  <a:gd name="T6" fmla="*/ 239 w 514"/>
                  <a:gd name="T7" fmla="*/ 299 h 299"/>
                  <a:gd name="T8" fmla="*/ 0 w 514"/>
                  <a:gd name="T9" fmla="*/ 16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299">
                    <a:moveTo>
                      <a:pt x="0" y="160"/>
                    </a:moveTo>
                    <a:lnTo>
                      <a:pt x="273" y="0"/>
                    </a:lnTo>
                    <a:lnTo>
                      <a:pt x="514" y="139"/>
                    </a:lnTo>
                    <a:lnTo>
                      <a:pt x="239" y="299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31" name="Freeform 320"/>
              <p:cNvSpPr>
                <a:spLocks/>
              </p:cNvSpPr>
              <p:nvPr/>
            </p:nvSpPr>
            <p:spPr bwMode="auto">
              <a:xfrm>
                <a:off x="4266" y="3228"/>
                <a:ext cx="239" cy="175"/>
              </a:xfrm>
              <a:custGeom>
                <a:avLst/>
                <a:gdLst>
                  <a:gd name="T0" fmla="*/ 239 w 239"/>
                  <a:gd name="T1" fmla="*/ 139 h 175"/>
                  <a:gd name="T2" fmla="*/ 239 w 239"/>
                  <a:gd name="T3" fmla="*/ 175 h 175"/>
                  <a:gd name="T4" fmla="*/ 0 w 239"/>
                  <a:gd name="T5" fmla="*/ 36 h 175"/>
                  <a:gd name="T6" fmla="*/ 0 w 239"/>
                  <a:gd name="T7" fmla="*/ 0 h 175"/>
                  <a:gd name="T8" fmla="*/ 239 w 239"/>
                  <a:gd name="T9" fmla="*/ 13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75">
                    <a:moveTo>
                      <a:pt x="239" y="139"/>
                    </a:moveTo>
                    <a:lnTo>
                      <a:pt x="239" y="175"/>
                    </a:lnTo>
                    <a:lnTo>
                      <a:pt x="0" y="36"/>
                    </a:lnTo>
                    <a:lnTo>
                      <a:pt x="0" y="0"/>
                    </a:lnTo>
                    <a:lnTo>
                      <a:pt x="239" y="139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40404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32" name="Freeform 321"/>
              <p:cNvSpPr>
                <a:spLocks/>
              </p:cNvSpPr>
              <p:nvPr/>
            </p:nvSpPr>
            <p:spPr bwMode="auto">
              <a:xfrm>
                <a:off x="4282" y="3244"/>
                <a:ext cx="81" cy="58"/>
              </a:xfrm>
              <a:custGeom>
                <a:avLst/>
                <a:gdLst>
                  <a:gd name="T0" fmla="*/ 0 w 81"/>
                  <a:gd name="T1" fmla="*/ 12 h 58"/>
                  <a:gd name="T2" fmla="*/ 0 w 81"/>
                  <a:gd name="T3" fmla="*/ 0 h 58"/>
                  <a:gd name="T4" fmla="*/ 81 w 81"/>
                  <a:gd name="T5" fmla="*/ 46 h 58"/>
                  <a:gd name="T6" fmla="*/ 81 w 81"/>
                  <a:gd name="T7" fmla="*/ 58 h 58"/>
                  <a:gd name="T8" fmla="*/ 0 w 81"/>
                  <a:gd name="T9" fmla="*/ 1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8">
                    <a:moveTo>
                      <a:pt x="0" y="12"/>
                    </a:moveTo>
                    <a:lnTo>
                      <a:pt x="0" y="0"/>
                    </a:lnTo>
                    <a:lnTo>
                      <a:pt x="81" y="46"/>
                    </a:lnTo>
                    <a:lnTo>
                      <a:pt x="81" y="5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33" name="Rectangle 322"/>
              <p:cNvSpPr>
                <a:spLocks noChangeArrowheads="1"/>
              </p:cNvSpPr>
              <p:nvPr/>
            </p:nvSpPr>
            <p:spPr bwMode="auto">
              <a:xfrm>
                <a:off x="4282" y="3244"/>
                <a:ext cx="2" cy="12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34" name="Freeform 323"/>
              <p:cNvSpPr>
                <a:spLocks/>
              </p:cNvSpPr>
              <p:nvPr/>
            </p:nvSpPr>
            <p:spPr bwMode="auto">
              <a:xfrm>
                <a:off x="4282" y="3256"/>
                <a:ext cx="81" cy="46"/>
              </a:xfrm>
              <a:custGeom>
                <a:avLst/>
                <a:gdLst>
                  <a:gd name="T0" fmla="*/ 81 w 81"/>
                  <a:gd name="T1" fmla="*/ 46 h 46"/>
                  <a:gd name="T2" fmla="*/ 81 w 81"/>
                  <a:gd name="T3" fmla="*/ 45 h 46"/>
                  <a:gd name="T4" fmla="*/ 2 w 81"/>
                  <a:gd name="T5" fmla="*/ 0 h 46"/>
                  <a:gd name="T6" fmla="*/ 0 w 81"/>
                  <a:gd name="T7" fmla="*/ 0 h 46"/>
                  <a:gd name="T8" fmla="*/ 81 w 81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6">
                    <a:moveTo>
                      <a:pt x="81" y="46"/>
                    </a:moveTo>
                    <a:lnTo>
                      <a:pt x="81" y="4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81" y="4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35" name="Freeform 324"/>
              <p:cNvSpPr>
                <a:spLocks/>
              </p:cNvSpPr>
              <p:nvPr/>
            </p:nvSpPr>
            <p:spPr bwMode="auto">
              <a:xfrm>
                <a:off x="4494" y="3366"/>
                <a:ext cx="7" cy="29"/>
              </a:xfrm>
              <a:custGeom>
                <a:avLst/>
                <a:gdLst>
                  <a:gd name="T0" fmla="*/ 0 w 7"/>
                  <a:gd name="T1" fmla="*/ 25 h 29"/>
                  <a:gd name="T2" fmla="*/ 0 w 7"/>
                  <a:gd name="T3" fmla="*/ 0 h 29"/>
                  <a:gd name="T4" fmla="*/ 7 w 7"/>
                  <a:gd name="T5" fmla="*/ 4 h 29"/>
                  <a:gd name="T6" fmla="*/ 7 w 7"/>
                  <a:gd name="T7" fmla="*/ 29 h 29"/>
                  <a:gd name="T8" fmla="*/ 0 w 7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5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7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36" name="Freeform 325"/>
              <p:cNvSpPr>
                <a:spLocks/>
              </p:cNvSpPr>
              <p:nvPr/>
            </p:nvSpPr>
            <p:spPr bwMode="auto">
              <a:xfrm>
                <a:off x="4494" y="3366"/>
                <a:ext cx="2" cy="25"/>
              </a:xfrm>
              <a:custGeom>
                <a:avLst/>
                <a:gdLst>
                  <a:gd name="T0" fmla="*/ 0 w 2"/>
                  <a:gd name="T1" fmla="*/ 25 h 25"/>
                  <a:gd name="T2" fmla="*/ 2 w 2"/>
                  <a:gd name="T3" fmla="*/ 25 h 25"/>
                  <a:gd name="T4" fmla="*/ 2 w 2"/>
                  <a:gd name="T5" fmla="*/ 1 h 25"/>
                  <a:gd name="T6" fmla="*/ 0 w 2"/>
                  <a:gd name="T7" fmla="*/ 0 h 25"/>
                  <a:gd name="T8" fmla="*/ 0 w 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">
                    <a:moveTo>
                      <a:pt x="0" y="25"/>
                    </a:moveTo>
                    <a:lnTo>
                      <a:pt x="2" y="2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37" name="Freeform 326"/>
              <p:cNvSpPr>
                <a:spLocks/>
              </p:cNvSpPr>
              <p:nvPr/>
            </p:nvSpPr>
            <p:spPr bwMode="auto">
              <a:xfrm>
                <a:off x="4494" y="3391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2 h 4"/>
                  <a:gd name="T4" fmla="*/ 2 w 7"/>
                  <a:gd name="T5" fmla="*/ 0 h 4"/>
                  <a:gd name="T6" fmla="*/ 0 w 7"/>
                  <a:gd name="T7" fmla="*/ 0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38" name="Freeform 327"/>
              <p:cNvSpPr>
                <a:spLocks/>
              </p:cNvSpPr>
              <p:nvPr/>
            </p:nvSpPr>
            <p:spPr bwMode="auto">
              <a:xfrm>
                <a:off x="4486" y="3361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39" name="Freeform 328"/>
              <p:cNvSpPr>
                <a:spLocks/>
              </p:cNvSpPr>
              <p:nvPr/>
            </p:nvSpPr>
            <p:spPr bwMode="auto">
              <a:xfrm>
                <a:off x="4486" y="3361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6 h 26"/>
                  <a:gd name="T4" fmla="*/ 2 w 2"/>
                  <a:gd name="T5" fmla="*/ 1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6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40" name="Freeform 329"/>
              <p:cNvSpPr>
                <a:spLocks/>
              </p:cNvSpPr>
              <p:nvPr/>
            </p:nvSpPr>
            <p:spPr bwMode="auto">
              <a:xfrm>
                <a:off x="4486" y="3387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41" name="Freeform 330"/>
              <p:cNvSpPr>
                <a:spLocks/>
              </p:cNvSpPr>
              <p:nvPr/>
            </p:nvSpPr>
            <p:spPr bwMode="auto">
              <a:xfrm>
                <a:off x="4476" y="3356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42" name="Freeform 331"/>
              <p:cNvSpPr>
                <a:spLocks/>
              </p:cNvSpPr>
              <p:nvPr/>
            </p:nvSpPr>
            <p:spPr bwMode="auto">
              <a:xfrm>
                <a:off x="4476" y="3356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1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43" name="Freeform 332"/>
              <p:cNvSpPr>
                <a:spLocks/>
              </p:cNvSpPr>
              <p:nvPr/>
            </p:nvSpPr>
            <p:spPr bwMode="auto">
              <a:xfrm>
                <a:off x="4476" y="3380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2 w 7"/>
                  <a:gd name="T5" fmla="*/ 0 h 5"/>
                  <a:gd name="T6" fmla="*/ 0 w 7"/>
                  <a:gd name="T7" fmla="*/ 2 h 5"/>
                  <a:gd name="T8" fmla="*/ 7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44" name="Freeform 333"/>
              <p:cNvSpPr>
                <a:spLocks/>
              </p:cNvSpPr>
              <p:nvPr/>
            </p:nvSpPr>
            <p:spPr bwMode="auto">
              <a:xfrm>
                <a:off x="4468" y="3351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45" name="Freeform 334"/>
              <p:cNvSpPr>
                <a:spLocks/>
              </p:cNvSpPr>
              <p:nvPr/>
            </p:nvSpPr>
            <p:spPr bwMode="auto">
              <a:xfrm>
                <a:off x="4468" y="3351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46" name="Freeform 335"/>
              <p:cNvSpPr>
                <a:spLocks/>
              </p:cNvSpPr>
              <p:nvPr/>
            </p:nvSpPr>
            <p:spPr bwMode="auto">
              <a:xfrm>
                <a:off x="4468" y="3375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47" name="Freeform 336"/>
              <p:cNvSpPr>
                <a:spLocks/>
              </p:cNvSpPr>
              <p:nvPr/>
            </p:nvSpPr>
            <p:spPr bwMode="auto">
              <a:xfrm>
                <a:off x="4460" y="3346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48" name="Freeform 337"/>
              <p:cNvSpPr>
                <a:spLocks/>
              </p:cNvSpPr>
              <p:nvPr/>
            </p:nvSpPr>
            <p:spPr bwMode="auto">
              <a:xfrm>
                <a:off x="4460" y="3346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0 w 2"/>
                  <a:gd name="T3" fmla="*/ 24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0" y="2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49" name="Freeform 338"/>
              <p:cNvSpPr>
                <a:spLocks/>
              </p:cNvSpPr>
              <p:nvPr/>
            </p:nvSpPr>
            <p:spPr bwMode="auto">
              <a:xfrm>
                <a:off x="4460" y="3370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4 h 5"/>
                  <a:gd name="T4" fmla="*/ 0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50" name="Freeform 339"/>
              <p:cNvSpPr>
                <a:spLocks/>
              </p:cNvSpPr>
              <p:nvPr/>
            </p:nvSpPr>
            <p:spPr bwMode="auto">
              <a:xfrm>
                <a:off x="4450" y="3341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51" name="Freeform 340"/>
              <p:cNvSpPr>
                <a:spLocks/>
              </p:cNvSpPr>
              <p:nvPr/>
            </p:nvSpPr>
            <p:spPr bwMode="auto">
              <a:xfrm>
                <a:off x="4450" y="3341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52" name="Freeform 341"/>
              <p:cNvSpPr>
                <a:spLocks/>
              </p:cNvSpPr>
              <p:nvPr/>
            </p:nvSpPr>
            <p:spPr bwMode="auto">
              <a:xfrm>
                <a:off x="4450" y="3366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3 h 4"/>
                  <a:gd name="T4" fmla="*/ 2 w 7"/>
                  <a:gd name="T5" fmla="*/ 0 h 4"/>
                  <a:gd name="T6" fmla="*/ 0 w 7"/>
                  <a:gd name="T7" fmla="*/ 1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53" name="Freeform 342"/>
              <p:cNvSpPr>
                <a:spLocks/>
              </p:cNvSpPr>
              <p:nvPr/>
            </p:nvSpPr>
            <p:spPr bwMode="auto">
              <a:xfrm>
                <a:off x="4442" y="3336"/>
                <a:ext cx="5" cy="30"/>
              </a:xfrm>
              <a:custGeom>
                <a:avLst/>
                <a:gdLst>
                  <a:gd name="T0" fmla="*/ 0 w 5"/>
                  <a:gd name="T1" fmla="*/ 26 h 30"/>
                  <a:gd name="T2" fmla="*/ 0 w 5"/>
                  <a:gd name="T3" fmla="*/ 0 h 30"/>
                  <a:gd name="T4" fmla="*/ 5 w 5"/>
                  <a:gd name="T5" fmla="*/ 4 h 30"/>
                  <a:gd name="T6" fmla="*/ 5 w 5"/>
                  <a:gd name="T7" fmla="*/ 30 h 30"/>
                  <a:gd name="T8" fmla="*/ 0 w 5"/>
                  <a:gd name="T9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0">
                    <a:moveTo>
                      <a:pt x="0" y="26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3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54" name="Freeform 343"/>
              <p:cNvSpPr>
                <a:spLocks/>
              </p:cNvSpPr>
              <p:nvPr/>
            </p:nvSpPr>
            <p:spPr bwMode="auto">
              <a:xfrm>
                <a:off x="4442" y="3336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55" name="Freeform 344"/>
              <p:cNvSpPr>
                <a:spLocks/>
              </p:cNvSpPr>
              <p:nvPr/>
            </p:nvSpPr>
            <p:spPr bwMode="auto">
              <a:xfrm>
                <a:off x="4442" y="3361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1 h 5"/>
                  <a:gd name="T4" fmla="*/ 2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56" name="Freeform 345"/>
              <p:cNvSpPr>
                <a:spLocks/>
              </p:cNvSpPr>
              <p:nvPr/>
            </p:nvSpPr>
            <p:spPr bwMode="auto">
              <a:xfrm>
                <a:off x="4433" y="3332"/>
                <a:ext cx="6" cy="29"/>
              </a:xfrm>
              <a:custGeom>
                <a:avLst/>
                <a:gdLst>
                  <a:gd name="T0" fmla="*/ 0 w 6"/>
                  <a:gd name="T1" fmla="*/ 24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4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57" name="Rectangle 346"/>
              <p:cNvSpPr>
                <a:spLocks noChangeArrowheads="1"/>
              </p:cNvSpPr>
              <p:nvPr/>
            </p:nvSpPr>
            <p:spPr bwMode="auto">
              <a:xfrm>
                <a:off x="4433" y="3332"/>
                <a:ext cx="1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58" name="Freeform 347"/>
              <p:cNvSpPr>
                <a:spLocks/>
              </p:cNvSpPr>
              <p:nvPr/>
            </p:nvSpPr>
            <p:spPr bwMode="auto">
              <a:xfrm>
                <a:off x="4433" y="3356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1 h 5"/>
                  <a:gd name="T4" fmla="*/ 1 w 6"/>
                  <a:gd name="T5" fmla="*/ 0 h 5"/>
                  <a:gd name="T6" fmla="*/ 0 w 6"/>
                  <a:gd name="T7" fmla="*/ 0 h 5"/>
                  <a:gd name="T8" fmla="*/ 6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59" name="Freeform 348"/>
              <p:cNvSpPr>
                <a:spLocks/>
              </p:cNvSpPr>
              <p:nvPr/>
            </p:nvSpPr>
            <p:spPr bwMode="auto">
              <a:xfrm>
                <a:off x="4425" y="3327"/>
                <a:ext cx="4" cy="27"/>
              </a:xfrm>
              <a:custGeom>
                <a:avLst/>
                <a:gdLst>
                  <a:gd name="T0" fmla="*/ 0 w 4"/>
                  <a:gd name="T1" fmla="*/ 24 h 27"/>
                  <a:gd name="T2" fmla="*/ 0 w 4"/>
                  <a:gd name="T3" fmla="*/ 0 h 27"/>
                  <a:gd name="T4" fmla="*/ 4 w 4"/>
                  <a:gd name="T5" fmla="*/ 3 h 27"/>
                  <a:gd name="T6" fmla="*/ 4 w 4"/>
                  <a:gd name="T7" fmla="*/ 27 h 27"/>
                  <a:gd name="T8" fmla="*/ 0 w 4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7">
                    <a:moveTo>
                      <a:pt x="0" y="24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60" name="Rectangle 349"/>
              <p:cNvSpPr>
                <a:spLocks noChangeArrowheads="1"/>
              </p:cNvSpPr>
              <p:nvPr/>
            </p:nvSpPr>
            <p:spPr bwMode="auto">
              <a:xfrm>
                <a:off x="4425" y="3327"/>
                <a:ext cx="1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61" name="Freeform 350"/>
              <p:cNvSpPr>
                <a:spLocks/>
              </p:cNvSpPr>
              <p:nvPr/>
            </p:nvSpPr>
            <p:spPr bwMode="auto">
              <a:xfrm>
                <a:off x="4425" y="3351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2 h 3"/>
                  <a:gd name="T4" fmla="*/ 1 w 4"/>
                  <a:gd name="T5" fmla="*/ 0 h 3"/>
                  <a:gd name="T6" fmla="*/ 0 w 4"/>
                  <a:gd name="T7" fmla="*/ 0 h 3"/>
                  <a:gd name="T8" fmla="*/ 4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62" name="Freeform 351"/>
              <p:cNvSpPr>
                <a:spLocks/>
              </p:cNvSpPr>
              <p:nvPr/>
            </p:nvSpPr>
            <p:spPr bwMode="auto">
              <a:xfrm>
                <a:off x="4417" y="3320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5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5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63" name="Freeform 352"/>
              <p:cNvSpPr>
                <a:spLocks/>
              </p:cNvSpPr>
              <p:nvPr/>
            </p:nvSpPr>
            <p:spPr bwMode="auto">
              <a:xfrm>
                <a:off x="4417" y="3320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6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64" name="Freeform 353"/>
              <p:cNvSpPr>
                <a:spLocks/>
              </p:cNvSpPr>
              <p:nvPr/>
            </p:nvSpPr>
            <p:spPr bwMode="auto">
              <a:xfrm>
                <a:off x="4417" y="3346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2 h 3"/>
                  <a:gd name="T4" fmla="*/ 1 w 4"/>
                  <a:gd name="T5" fmla="*/ 0 h 3"/>
                  <a:gd name="T6" fmla="*/ 0 w 4"/>
                  <a:gd name="T7" fmla="*/ 0 h 3"/>
                  <a:gd name="T8" fmla="*/ 4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65" name="Freeform 354"/>
              <p:cNvSpPr>
                <a:spLocks/>
              </p:cNvSpPr>
              <p:nvPr/>
            </p:nvSpPr>
            <p:spPr bwMode="auto">
              <a:xfrm>
                <a:off x="4407" y="3315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4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66" name="Freeform 355"/>
              <p:cNvSpPr>
                <a:spLocks/>
              </p:cNvSpPr>
              <p:nvPr/>
            </p:nvSpPr>
            <p:spPr bwMode="auto">
              <a:xfrm>
                <a:off x="4407" y="3315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6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67" name="Freeform 356"/>
              <p:cNvSpPr>
                <a:spLocks/>
              </p:cNvSpPr>
              <p:nvPr/>
            </p:nvSpPr>
            <p:spPr bwMode="auto">
              <a:xfrm>
                <a:off x="4407" y="3341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2 h 3"/>
                  <a:gd name="T4" fmla="*/ 1 w 6"/>
                  <a:gd name="T5" fmla="*/ 0 h 3"/>
                  <a:gd name="T6" fmla="*/ 0 w 6"/>
                  <a:gd name="T7" fmla="*/ 0 h 3"/>
                  <a:gd name="T8" fmla="*/ 6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68" name="Freeform 357"/>
              <p:cNvSpPr>
                <a:spLocks/>
              </p:cNvSpPr>
              <p:nvPr/>
            </p:nvSpPr>
            <p:spPr bwMode="auto">
              <a:xfrm>
                <a:off x="4399" y="3311"/>
                <a:ext cx="5" cy="29"/>
              </a:xfrm>
              <a:custGeom>
                <a:avLst/>
                <a:gdLst>
                  <a:gd name="T0" fmla="*/ 0 w 5"/>
                  <a:gd name="T1" fmla="*/ 25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69" name="Freeform 358"/>
              <p:cNvSpPr>
                <a:spLocks/>
              </p:cNvSpPr>
              <p:nvPr/>
            </p:nvSpPr>
            <p:spPr bwMode="auto">
              <a:xfrm>
                <a:off x="4399" y="3311"/>
                <a:ext cx="1" cy="25"/>
              </a:xfrm>
              <a:custGeom>
                <a:avLst/>
                <a:gdLst>
                  <a:gd name="T0" fmla="*/ 0 w 1"/>
                  <a:gd name="T1" fmla="*/ 25 h 25"/>
                  <a:gd name="T2" fmla="*/ 1 w 1"/>
                  <a:gd name="T3" fmla="*/ 24 h 25"/>
                  <a:gd name="T4" fmla="*/ 1 w 1"/>
                  <a:gd name="T5" fmla="*/ 1 h 25"/>
                  <a:gd name="T6" fmla="*/ 0 w 1"/>
                  <a:gd name="T7" fmla="*/ 0 h 25"/>
                  <a:gd name="T8" fmla="*/ 0 w 1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1" y="24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70" name="Freeform 359"/>
              <p:cNvSpPr>
                <a:spLocks/>
              </p:cNvSpPr>
              <p:nvPr/>
            </p:nvSpPr>
            <p:spPr bwMode="auto">
              <a:xfrm>
                <a:off x="4399" y="3335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1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71" name="Freeform 360"/>
              <p:cNvSpPr>
                <a:spLocks/>
              </p:cNvSpPr>
              <p:nvPr/>
            </p:nvSpPr>
            <p:spPr bwMode="auto">
              <a:xfrm>
                <a:off x="4268" y="3231"/>
                <a:ext cx="13" cy="18"/>
              </a:xfrm>
              <a:custGeom>
                <a:avLst/>
                <a:gdLst>
                  <a:gd name="T0" fmla="*/ 13 w 13"/>
                  <a:gd name="T1" fmla="*/ 8 h 18"/>
                  <a:gd name="T2" fmla="*/ 13 w 13"/>
                  <a:gd name="T3" fmla="*/ 18 h 18"/>
                  <a:gd name="T4" fmla="*/ 0 w 13"/>
                  <a:gd name="T5" fmla="*/ 10 h 18"/>
                  <a:gd name="T6" fmla="*/ 0 w 13"/>
                  <a:gd name="T7" fmla="*/ 0 h 18"/>
                  <a:gd name="T8" fmla="*/ 13 w 13"/>
                  <a:gd name="T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13" y="8"/>
                    </a:moveTo>
                    <a:lnTo>
                      <a:pt x="13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72" name="Freeform 361"/>
              <p:cNvSpPr>
                <a:spLocks/>
              </p:cNvSpPr>
              <p:nvPr/>
            </p:nvSpPr>
            <p:spPr bwMode="auto">
              <a:xfrm>
                <a:off x="4279" y="3241"/>
                <a:ext cx="2" cy="8"/>
              </a:xfrm>
              <a:custGeom>
                <a:avLst/>
                <a:gdLst>
                  <a:gd name="T0" fmla="*/ 0 w 2"/>
                  <a:gd name="T1" fmla="*/ 0 h 8"/>
                  <a:gd name="T2" fmla="*/ 2 w 2"/>
                  <a:gd name="T3" fmla="*/ 0 h 8"/>
                  <a:gd name="T4" fmla="*/ 2 w 2"/>
                  <a:gd name="T5" fmla="*/ 6 h 8"/>
                  <a:gd name="T6" fmla="*/ 0 w 2"/>
                  <a:gd name="T7" fmla="*/ 8 h 8"/>
                  <a:gd name="T8" fmla="*/ 0 w 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0" y="0"/>
                    </a:moveTo>
                    <a:lnTo>
                      <a:pt x="2" y="0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725A14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73" name="Freeform 362"/>
              <p:cNvSpPr>
                <a:spLocks/>
              </p:cNvSpPr>
              <p:nvPr/>
            </p:nvSpPr>
            <p:spPr bwMode="auto">
              <a:xfrm>
                <a:off x="4266" y="3233"/>
                <a:ext cx="15" cy="8"/>
              </a:xfrm>
              <a:custGeom>
                <a:avLst/>
                <a:gdLst>
                  <a:gd name="T0" fmla="*/ 0 w 15"/>
                  <a:gd name="T1" fmla="*/ 2 h 8"/>
                  <a:gd name="T2" fmla="*/ 2 w 15"/>
                  <a:gd name="T3" fmla="*/ 0 h 8"/>
                  <a:gd name="T4" fmla="*/ 15 w 15"/>
                  <a:gd name="T5" fmla="*/ 8 h 8"/>
                  <a:gd name="T6" fmla="*/ 13 w 15"/>
                  <a:gd name="T7" fmla="*/ 8 h 8"/>
                  <a:gd name="T8" fmla="*/ 0 w 15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0" y="2"/>
                    </a:moveTo>
                    <a:lnTo>
                      <a:pt x="2" y="0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74" name="Freeform 363"/>
              <p:cNvSpPr>
                <a:spLocks/>
              </p:cNvSpPr>
              <p:nvPr/>
            </p:nvSpPr>
            <p:spPr bwMode="auto">
              <a:xfrm>
                <a:off x="4266" y="3235"/>
                <a:ext cx="13" cy="14"/>
              </a:xfrm>
              <a:custGeom>
                <a:avLst/>
                <a:gdLst>
                  <a:gd name="T0" fmla="*/ 13 w 13"/>
                  <a:gd name="T1" fmla="*/ 6 h 14"/>
                  <a:gd name="T2" fmla="*/ 13 w 13"/>
                  <a:gd name="T3" fmla="*/ 14 h 14"/>
                  <a:gd name="T4" fmla="*/ 0 w 13"/>
                  <a:gd name="T5" fmla="*/ 8 h 14"/>
                  <a:gd name="T6" fmla="*/ 0 w 13"/>
                  <a:gd name="T7" fmla="*/ 0 h 14"/>
                  <a:gd name="T8" fmla="*/ 13 w 13"/>
                  <a:gd name="T9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13" y="6"/>
                    </a:moveTo>
                    <a:lnTo>
                      <a:pt x="13" y="1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75" name="Freeform 364"/>
              <p:cNvSpPr>
                <a:spLocks/>
              </p:cNvSpPr>
              <p:nvPr/>
            </p:nvSpPr>
            <p:spPr bwMode="auto">
              <a:xfrm>
                <a:off x="4505" y="3157"/>
                <a:ext cx="275" cy="196"/>
              </a:xfrm>
              <a:custGeom>
                <a:avLst/>
                <a:gdLst>
                  <a:gd name="T0" fmla="*/ 0 w 275"/>
                  <a:gd name="T1" fmla="*/ 158 h 196"/>
                  <a:gd name="T2" fmla="*/ 275 w 275"/>
                  <a:gd name="T3" fmla="*/ 0 h 196"/>
                  <a:gd name="T4" fmla="*/ 275 w 275"/>
                  <a:gd name="T5" fmla="*/ 35 h 196"/>
                  <a:gd name="T6" fmla="*/ 0 w 275"/>
                  <a:gd name="T7" fmla="*/ 196 h 196"/>
                  <a:gd name="T8" fmla="*/ 0 w 275"/>
                  <a:gd name="T9" fmla="*/ 158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96">
                    <a:moveTo>
                      <a:pt x="0" y="158"/>
                    </a:moveTo>
                    <a:lnTo>
                      <a:pt x="275" y="0"/>
                    </a:lnTo>
                    <a:lnTo>
                      <a:pt x="275" y="35"/>
                    </a:lnTo>
                    <a:lnTo>
                      <a:pt x="0" y="196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76" name="Freeform 365"/>
              <p:cNvSpPr>
                <a:spLocks/>
              </p:cNvSpPr>
              <p:nvPr/>
            </p:nvSpPr>
            <p:spPr bwMode="auto">
              <a:xfrm>
                <a:off x="4266" y="3018"/>
                <a:ext cx="514" cy="297"/>
              </a:xfrm>
              <a:custGeom>
                <a:avLst/>
                <a:gdLst>
                  <a:gd name="T0" fmla="*/ 0 w 514"/>
                  <a:gd name="T1" fmla="*/ 158 h 297"/>
                  <a:gd name="T2" fmla="*/ 273 w 514"/>
                  <a:gd name="T3" fmla="*/ 0 h 297"/>
                  <a:gd name="T4" fmla="*/ 514 w 514"/>
                  <a:gd name="T5" fmla="*/ 139 h 297"/>
                  <a:gd name="T6" fmla="*/ 239 w 514"/>
                  <a:gd name="T7" fmla="*/ 297 h 297"/>
                  <a:gd name="T8" fmla="*/ 0 w 514"/>
                  <a:gd name="T9" fmla="*/ 158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297">
                    <a:moveTo>
                      <a:pt x="0" y="158"/>
                    </a:moveTo>
                    <a:lnTo>
                      <a:pt x="273" y="0"/>
                    </a:lnTo>
                    <a:lnTo>
                      <a:pt x="514" y="139"/>
                    </a:lnTo>
                    <a:lnTo>
                      <a:pt x="239" y="297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77" name="Freeform 366"/>
              <p:cNvSpPr>
                <a:spLocks/>
              </p:cNvSpPr>
              <p:nvPr/>
            </p:nvSpPr>
            <p:spPr bwMode="auto">
              <a:xfrm>
                <a:off x="4266" y="3176"/>
                <a:ext cx="239" cy="177"/>
              </a:xfrm>
              <a:custGeom>
                <a:avLst/>
                <a:gdLst>
                  <a:gd name="T0" fmla="*/ 239 w 239"/>
                  <a:gd name="T1" fmla="*/ 139 h 177"/>
                  <a:gd name="T2" fmla="*/ 239 w 239"/>
                  <a:gd name="T3" fmla="*/ 177 h 177"/>
                  <a:gd name="T4" fmla="*/ 0 w 239"/>
                  <a:gd name="T5" fmla="*/ 38 h 177"/>
                  <a:gd name="T6" fmla="*/ 0 w 239"/>
                  <a:gd name="T7" fmla="*/ 0 h 177"/>
                  <a:gd name="T8" fmla="*/ 239 w 239"/>
                  <a:gd name="T9" fmla="*/ 139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77">
                    <a:moveTo>
                      <a:pt x="239" y="139"/>
                    </a:moveTo>
                    <a:lnTo>
                      <a:pt x="239" y="177"/>
                    </a:lnTo>
                    <a:lnTo>
                      <a:pt x="0" y="38"/>
                    </a:lnTo>
                    <a:lnTo>
                      <a:pt x="0" y="0"/>
                    </a:lnTo>
                    <a:lnTo>
                      <a:pt x="239" y="139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40404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78" name="Freeform 367"/>
              <p:cNvSpPr>
                <a:spLocks/>
              </p:cNvSpPr>
              <p:nvPr/>
            </p:nvSpPr>
            <p:spPr bwMode="auto">
              <a:xfrm>
                <a:off x="4282" y="3194"/>
                <a:ext cx="81" cy="58"/>
              </a:xfrm>
              <a:custGeom>
                <a:avLst/>
                <a:gdLst>
                  <a:gd name="T0" fmla="*/ 0 w 81"/>
                  <a:gd name="T1" fmla="*/ 11 h 58"/>
                  <a:gd name="T2" fmla="*/ 0 w 81"/>
                  <a:gd name="T3" fmla="*/ 0 h 58"/>
                  <a:gd name="T4" fmla="*/ 81 w 81"/>
                  <a:gd name="T5" fmla="*/ 45 h 58"/>
                  <a:gd name="T6" fmla="*/ 81 w 81"/>
                  <a:gd name="T7" fmla="*/ 58 h 58"/>
                  <a:gd name="T8" fmla="*/ 0 w 81"/>
                  <a:gd name="T9" fmla="*/ 1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8">
                    <a:moveTo>
                      <a:pt x="0" y="11"/>
                    </a:moveTo>
                    <a:lnTo>
                      <a:pt x="0" y="0"/>
                    </a:lnTo>
                    <a:lnTo>
                      <a:pt x="81" y="45"/>
                    </a:lnTo>
                    <a:lnTo>
                      <a:pt x="81" y="5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79" name="Freeform 368"/>
              <p:cNvSpPr>
                <a:spLocks/>
              </p:cNvSpPr>
              <p:nvPr/>
            </p:nvSpPr>
            <p:spPr bwMode="auto">
              <a:xfrm>
                <a:off x="4282" y="3194"/>
                <a:ext cx="2" cy="11"/>
              </a:xfrm>
              <a:custGeom>
                <a:avLst/>
                <a:gdLst>
                  <a:gd name="T0" fmla="*/ 0 w 2"/>
                  <a:gd name="T1" fmla="*/ 11 h 11"/>
                  <a:gd name="T2" fmla="*/ 2 w 2"/>
                  <a:gd name="T3" fmla="*/ 10 h 11"/>
                  <a:gd name="T4" fmla="*/ 2 w 2"/>
                  <a:gd name="T5" fmla="*/ 0 h 11"/>
                  <a:gd name="T6" fmla="*/ 0 w 2"/>
                  <a:gd name="T7" fmla="*/ 0 h 11"/>
                  <a:gd name="T8" fmla="*/ 0 w 2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1">
                    <a:moveTo>
                      <a:pt x="0" y="11"/>
                    </a:moveTo>
                    <a:lnTo>
                      <a:pt x="2" y="1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80" name="Freeform 369"/>
              <p:cNvSpPr>
                <a:spLocks/>
              </p:cNvSpPr>
              <p:nvPr/>
            </p:nvSpPr>
            <p:spPr bwMode="auto">
              <a:xfrm>
                <a:off x="4282" y="3204"/>
                <a:ext cx="81" cy="48"/>
              </a:xfrm>
              <a:custGeom>
                <a:avLst/>
                <a:gdLst>
                  <a:gd name="T0" fmla="*/ 81 w 81"/>
                  <a:gd name="T1" fmla="*/ 48 h 48"/>
                  <a:gd name="T2" fmla="*/ 81 w 81"/>
                  <a:gd name="T3" fmla="*/ 45 h 48"/>
                  <a:gd name="T4" fmla="*/ 2 w 81"/>
                  <a:gd name="T5" fmla="*/ 0 h 48"/>
                  <a:gd name="T6" fmla="*/ 0 w 81"/>
                  <a:gd name="T7" fmla="*/ 1 h 48"/>
                  <a:gd name="T8" fmla="*/ 81 w 81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8">
                    <a:moveTo>
                      <a:pt x="81" y="48"/>
                    </a:moveTo>
                    <a:lnTo>
                      <a:pt x="81" y="45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81" y="4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81" name="Freeform 370"/>
              <p:cNvSpPr>
                <a:spLocks/>
              </p:cNvSpPr>
              <p:nvPr/>
            </p:nvSpPr>
            <p:spPr bwMode="auto">
              <a:xfrm>
                <a:off x="4494" y="3315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4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82" name="Freeform 371"/>
              <p:cNvSpPr>
                <a:spLocks/>
              </p:cNvSpPr>
              <p:nvPr/>
            </p:nvSpPr>
            <p:spPr bwMode="auto">
              <a:xfrm>
                <a:off x="4494" y="3315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83" name="Freeform 372"/>
              <p:cNvSpPr>
                <a:spLocks/>
              </p:cNvSpPr>
              <p:nvPr/>
            </p:nvSpPr>
            <p:spPr bwMode="auto">
              <a:xfrm>
                <a:off x="4494" y="3340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3 h 4"/>
                  <a:gd name="T4" fmla="*/ 2 w 7"/>
                  <a:gd name="T5" fmla="*/ 0 h 4"/>
                  <a:gd name="T6" fmla="*/ 0 w 7"/>
                  <a:gd name="T7" fmla="*/ 1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84" name="Freeform 373"/>
              <p:cNvSpPr>
                <a:spLocks/>
              </p:cNvSpPr>
              <p:nvPr/>
            </p:nvSpPr>
            <p:spPr bwMode="auto">
              <a:xfrm>
                <a:off x="4486" y="3311"/>
                <a:ext cx="5" cy="29"/>
              </a:xfrm>
              <a:custGeom>
                <a:avLst/>
                <a:gdLst>
                  <a:gd name="T0" fmla="*/ 0 w 5"/>
                  <a:gd name="T1" fmla="*/ 25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85" name="Freeform 374"/>
              <p:cNvSpPr>
                <a:spLocks/>
              </p:cNvSpPr>
              <p:nvPr/>
            </p:nvSpPr>
            <p:spPr bwMode="auto">
              <a:xfrm>
                <a:off x="4486" y="3311"/>
                <a:ext cx="2" cy="25"/>
              </a:xfrm>
              <a:custGeom>
                <a:avLst/>
                <a:gdLst>
                  <a:gd name="T0" fmla="*/ 0 w 2"/>
                  <a:gd name="T1" fmla="*/ 25 h 25"/>
                  <a:gd name="T2" fmla="*/ 2 w 2"/>
                  <a:gd name="T3" fmla="*/ 24 h 25"/>
                  <a:gd name="T4" fmla="*/ 2 w 2"/>
                  <a:gd name="T5" fmla="*/ 1 h 25"/>
                  <a:gd name="T6" fmla="*/ 0 w 2"/>
                  <a:gd name="T7" fmla="*/ 0 h 25"/>
                  <a:gd name="T8" fmla="*/ 0 w 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">
                    <a:moveTo>
                      <a:pt x="0" y="25"/>
                    </a:moveTo>
                    <a:lnTo>
                      <a:pt x="2" y="2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86" name="Freeform 375"/>
              <p:cNvSpPr>
                <a:spLocks/>
              </p:cNvSpPr>
              <p:nvPr/>
            </p:nvSpPr>
            <p:spPr bwMode="auto">
              <a:xfrm>
                <a:off x="4486" y="3335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87" name="Freeform 376"/>
              <p:cNvSpPr>
                <a:spLocks/>
              </p:cNvSpPr>
              <p:nvPr/>
            </p:nvSpPr>
            <p:spPr bwMode="auto">
              <a:xfrm>
                <a:off x="4476" y="3306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88" name="Freeform 377"/>
              <p:cNvSpPr>
                <a:spLocks/>
              </p:cNvSpPr>
              <p:nvPr/>
            </p:nvSpPr>
            <p:spPr bwMode="auto">
              <a:xfrm>
                <a:off x="4476" y="3306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89" name="Freeform 378"/>
              <p:cNvSpPr>
                <a:spLocks/>
              </p:cNvSpPr>
              <p:nvPr/>
            </p:nvSpPr>
            <p:spPr bwMode="auto">
              <a:xfrm>
                <a:off x="4476" y="3330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2 w 7"/>
                  <a:gd name="T5" fmla="*/ 0 h 5"/>
                  <a:gd name="T6" fmla="*/ 0 w 7"/>
                  <a:gd name="T7" fmla="*/ 2 h 5"/>
                  <a:gd name="T8" fmla="*/ 7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90" name="Freeform 379"/>
              <p:cNvSpPr>
                <a:spLocks/>
              </p:cNvSpPr>
              <p:nvPr/>
            </p:nvSpPr>
            <p:spPr bwMode="auto">
              <a:xfrm>
                <a:off x="4468" y="3301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91" name="Freeform 380"/>
              <p:cNvSpPr>
                <a:spLocks/>
              </p:cNvSpPr>
              <p:nvPr/>
            </p:nvSpPr>
            <p:spPr bwMode="auto">
              <a:xfrm>
                <a:off x="4468" y="3301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92" name="Freeform 381"/>
              <p:cNvSpPr>
                <a:spLocks/>
              </p:cNvSpPr>
              <p:nvPr/>
            </p:nvSpPr>
            <p:spPr bwMode="auto">
              <a:xfrm>
                <a:off x="4468" y="3325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2 h 5"/>
                  <a:gd name="T4" fmla="*/ 2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93" name="Freeform 382"/>
              <p:cNvSpPr>
                <a:spLocks/>
              </p:cNvSpPr>
              <p:nvPr/>
            </p:nvSpPr>
            <p:spPr bwMode="auto">
              <a:xfrm>
                <a:off x="4460" y="3296"/>
                <a:ext cx="5" cy="29"/>
              </a:xfrm>
              <a:custGeom>
                <a:avLst/>
                <a:gdLst>
                  <a:gd name="T0" fmla="*/ 0 w 5"/>
                  <a:gd name="T1" fmla="*/ 24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4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94" name="Freeform 383"/>
              <p:cNvSpPr>
                <a:spLocks/>
              </p:cNvSpPr>
              <p:nvPr/>
            </p:nvSpPr>
            <p:spPr bwMode="auto">
              <a:xfrm>
                <a:off x="4460" y="3296"/>
                <a:ext cx="2" cy="24"/>
              </a:xfrm>
              <a:custGeom>
                <a:avLst/>
                <a:gdLst>
                  <a:gd name="T0" fmla="*/ 0 w 2"/>
                  <a:gd name="T1" fmla="*/ 24 h 24"/>
                  <a:gd name="T2" fmla="*/ 0 w 2"/>
                  <a:gd name="T3" fmla="*/ 24 h 24"/>
                  <a:gd name="T4" fmla="*/ 2 w 2"/>
                  <a:gd name="T5" fmla="*/ 0 h 24"/>
                  <a:gd name="T6" fmla="*/ 0 w 2"/>
                  <a:gd name="T7" fmla="*/ 0 h 24"/>
                  <a:gd name="T8" fmla="*/ 0 w 2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">
                    <a:moveTo>
                      <a:pt x="0" y="24"/>
                    </a:moveTo>
                    <a:lnTo>
                      <a:pt x="0" y="2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95" name="Freeform 384"/>
              <p:cNvSpPr>
                <a:spLocks/>
              </p:cNvSpPr>
              <p:nvPr/>
            </p:nvSpPr>
            <p:spPr bwMode="auto">
              <a:xfrm>
                <a:off x="4460" y="3320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2 h 5"/>
                  <a:gd name="T4" fmla="*/ 0 w 5"/>
                  <a:gd name="T5" fmla="*/ 0 h 5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96" name="Freeform 385"/>
              <p:cNvSpPr>
                <a:spLocks/>
              </p:cNvSpPr>
              <p:nvPr/>
            </p:nvSpPr>
            <p:spPr bwMode="auto">
              <a:xfrm>
                <a:off x="4450" y="3291"/>
                <a:ext cx="7" cy="28"/>
              </a:xfrm>
              <a:custGeom>
                <a:avLst/>
                <a:gdLst>
                  <a:gd name="T0" fmla="*/ 0 w 7"/>
                  <a:gd name="T1" fmla="*/ 24 h 28"/>
                  <a:gd name="T2" fmla="*/ 0 w 7"/>
                  <a:gd name="T3" fmla="*/ 0 h 28"/>
                  <a:gd name="T4" fmla="*/ 7 w 7"/>
                  <a:gd name="T5" fmla="*/ 3 h 28"/>
                  <a:gd name="T6" fmla="*/ 7 w 7"/>
                  <a:gd name="T7" fmla="*/ 28 h 28"/>
                  <a:gd name="T8" fmla="*/ 0 w 7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8">
                    <a:moveTo>
                      <a:pt x="0" y="24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97" name="Rectangle 386"/>
              <p:cNvSpPr>
                <a:spLocks noChangeArrowheads="1"/>
              </p:cNvSpPr>
              <p:nvPr/>
            </p:nvSpPr>
            <p:spPr bwMode="auto">
              <a:xfrm>
                <a:off x="4450" y="3291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98" name="Freeform 387"/>
              <p:cNvSpPr>
                <a:spLocks/>
              </p:cNvSpPr>
              <p:nvPr/>
            </p:nvSpPr>
            <p:spPr bwMode="auto">
              <a:xfrm>
                <a:off x="4450" y="3315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2 h 4"/>
                  <a:gd name="T4" fmla="*/ 2 w 7"/>
                  <a:gd name="T5" fmla="*/ 0 h 4"/>
                  <a:gd name="T6" fmla="*/ 0 w 7"/>
                  <a:gd name="T7" fmla="*/ 0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99" name="Freeform 388"/>
              <p:cNvSpPr>
                <a:spLocks/>
              </p:cNvSpPr>
              <p:nvPr/>
            </p:nvSpPr>
            <p:spPr bwMode="auto">
              <a:xfrm>
                <a:off x="4442" y="3285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5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00" name="Freeform 389"/>
              <p:cNvSpPr>
                <a:spLocks/>
              </p:cNvSpPr>
              <p:nvPr/>
            </p:nvSpPr>
            <p:spPr bwMode="auto">
              <a:xfrm>
                <a:off x="4442" y="3285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6 h 26"/>
                  <a:gd name="T4" fmla="*/ 2 w 2"/>
                  <a:gd name="T5" fmla="*/ 1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6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01" name="Freeform 390"/>
              <p:cNvSpPr>
                <a:spLocks/>
              </p:cNvSpPr>
              <p:nvPr/>
            </p:nvSpPr>
            <p:spPr bwMode="auto">
              <a:xfrm>
                <a:off x="4442" y="3311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02" name="Freeform 391"/>
              <p:cNvSpPr>
                <a:spLocks/>
              </p:cNvSpPr>
              <p:nvPr/>
            </p:nvSpPr>
            <p:spPr bwMode="auto">
              <a:xfrm>
                <a:off x="4433" y="3280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03" name="Freeform 392"/>
              <p:cNvSpPr>
                <a:spLocks/>
              </p:cNvSpPr>
              <p:nvPr/>
            </p:nvSpPr>
            <p:spPr bwMode="auto">
              <a:xfrm>
                <a:off x="4433" y="3280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6 h 26"/>
                  <a:gd name="T4" fmla="*/ 1 w 1"/>
                  <a:gd name="T5" fmla="*/ 1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6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04" name="Freeform 393"/>
              <p:cNvSpPr>
                <a:spLocks/>
              </p:cNvSpPr>
              <p:nvPr/>
            </p:nvSpPr>
            <p:spPr bwMode="auto">
              <a:xfrm>
                <a:off x="4433" y="3306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1 h 3"/>
                  <a:gd name="T4" fmla="*/ 1 w 6"/>
                  <a:gd name="T5" fmla="*/ 0 h 3"/>
                  <a:gd name="T6" fmla="*/ 0 w 6"/>
                  <a:gd name="T7" fmla="*/ 0 h 3"/>
                  <a:gd name="T8" fmla="*/ 6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05" name="Freeform 394"/>
              <p:cNvSpPr>
                <a:spLocks/>
              </p:cNvSpPr>
              <p:nvPr/>
            </p:nvSpPr>
            <p:spPr bwMode="auto">
              <a:xfrm>
                <a:off x="4425" y="3275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06" name="Freeform 395"/>
              <p:cNvSpPr>
                <a:spLocks/>
              </p:cNvSpPr>
              <p:nvPr/>
            </p:nvSpPr>
            <p:spPr bwMode="auto">
              <a:xfrm>
                <a:off x="4425" y="3275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07" name="Freeform 396"/>
              <p:cNvSpPr>
                <a:spLocks/>
              </p:cNvSpPr>
              <p:nvPr/>
            </p:nvSpPr>
            <p:spPr bwMode="auto">
              <a:xfrm>
                <a:off x="4425" y="3299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3 h 5"/>
                  <a:gd name="T4" fmla="*/ 1 w 4"/>
                  <a:gd name="T5" fmla="*/ 0 h 5"/>
                  <a:gd name="T6" fmla="*/ 0 w 4"/>
                  <a:gd name="T7" fmla="*/ 2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08" name="Freeform 397"/>
              <p:cNvSpPr>
                <a:spLocks/>
              </p:cNvSpPr>
              <p:nvPr/>
            </p:nvSpPr>
            <p:spPr bwMode="auto">
              <a:xfrm>
                <a:off x="4417" y="3270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09" name="Freeform 398"/>
              <p:cNvSpPr>
                <a:spLocks/>
              </p:cNvSpPr>
              <p:nvPr/>
            </p:nvSpPr>
            <p:spPr bwMode="auto">
              <a:xfrm>
                <a:off x="4417" y="3270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10" name="Freeform 399"/>
              <p:cNvSpPr>
                <a:spLocks/>
              </p:cNvSpPr>
              <p:nvPr/>
            </p:nvSpPr>
            <p:spPr bwMode="auto">
              <a:xfrm>
                <a:off x="4417" y="3294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4 h 5"/>
                  <a:gd name="T4" fmla="*/ 1 w 4"/>
                  <a:gd name="T5" fmla="*/ 0 h 5"/>
                  <a:gd name="T6" fmla="*/ 0 w 4"/>
                  <a:gd name="T7" fmla="*/ 2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4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11" name="Freeform 400"/>
              <p:cNvSpPr>
                <a:spLocks/>
              </p:cNvSpPr>
              <p:nvPr/>
            </p:nvSpPr>
            <p:spPr bwMode="auto">
              <a:xfrm>
                <a:off x="4407" y="3265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12" name="Freeform 401"/>
              <p:cNvSpPr>
                <a:spLocks/>
              </p:cNvSpPr>
              <p:nvPr/>
            </p:nvSpPr>
            <p:spPr bwMode="auto">
              <a:xfrm>
                <a:off x="4407" y="3265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5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5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13" name="Freeform 402"/>
              <p:cNvSpPr>
                <a:spLocks/>
              </p:cNvSpPr>
              <p:nvPr/>
            </p:nvSpPr>
            <p:spPr bwMode="auto">
              <a:xfrm>
                <a:off x="4407" y="3290"/>
                <a:ext cx="6" cy="4"/>
              </a:xfrm>
              <a:custGeom>
                <a:avLst/>
                <a:gdLst>
                  <a:gd name="T0" fmla="*/ 6 w 6"/>
                  <a:gd name="T1" fmla="*/ 4 h 4"/>
                  <a:gd name="T2" fmla="*/ 6 w 6"/>
                  <a:gd name="T3" fmla="*/ 3 h 4"/>
                  <a:gd name="T4" fmla="*/ 1 w 6"/>
                  <a:gd name="T5" fmla="*/ 0 h 4"/>
                  <a:gd name="T6" fmla="*/ 0 w 6"/>
                  <a:gd name="T7" fmla="*/ 1 h 4"/>
                  <a:gd name="T8" fmla="*/ 6 w 6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6" y="3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14" name="Freeform 403"/>
              <p:cNvSpPr>
                <a:spLocks/>
              </p:cNvSpPr>
              <p:nvPr/>
            </p:nvSpPr>
            <p:spPr bwMode="auto">
              <a:xfrm>
                <a:off x="4399" y="3260"/>
                <a:ext cx="5" cy="30"/>
              </a:xfrm>
              <a:custGeom>
                <a:avLst/>
                <a:gdLst>
                  <a:gd name="T0" fmla="*/ 0 w 5"/>
                  <a:gd name="T1" fmla="*/ 26 h 30"/>
                  <a:gd name="T2" fmla="*/ 0 w 5"/>
                  <a:gd name="T3" fmla="*/ 0 h 30"/>
                  <a:gd name="T4" fmla="*/ 5 w 5"/>
                  <a:gd name="T5" fmla="*/ 4 h 30"/>
                  <a:gd name="T6" fmla="*/ 5 w 5"/>
                  <a:gd name="T7" fmla="*/ 30 h 30"/>
                  <a:gd name="T8" fmla="*/ 0 w 5"/>
                  <a:gd name="T9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0">
                    <a:moveTo>
                      <a:pt x="0" y="26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3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15" name="Freeform 404"/>
              <p:cNvSpPr>
                <a:spLocks/>
              </p:cNvSpPr>
              <p:nvPr/>
            </p:nvSpPr>
            <p:spPr bwMode="auto">
              <a:xfrm>
                <a:off x="4399" y="3260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5 h 26"/>
                  <a:gd name="T4" fmla="*/ 1 w 1"/>
                  <a:gd name="T5" fmla="*/ 0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5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16" name="Freeform 405"/>
              <p:cNvSpPr>
                <a:spLocks/>
              </p:cNvSpPr>
              <p:nvPr/>
            </p:nvSpPr>
            <p:spPr bwMode="auto">
              <a:xfrm>
                <a:off x="4399" y="3285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1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17" name="Freeform 406"/>
              <p:cNvSpPr>
                <a:spLocks/>
              </p:cNvSpPr>
              <p:nvPr/>
            </p:nvSpPr>
            <p:spPr bwMode="auto">
              <a:xfrm>
                <a:off x="4268" y="3181"/>
                <a:ext cx="13" cy="18"/>
              </a:xfrm>
              <a:custGeom>
                <a:avLst/>
                <a:gdLst>
                  <a:gd name="T0" fmla="*/ 13 w 13"/>
                  <a:gd name="T1" fmla="*/ 8 h 18"/>
                  <a:gd name="T2" fmla="*/ 13 w 13"/>
                  <a:gd name="T3" fmla="*/ 18 h 18"/>
                  <a:gd name="T4" fmla="*/ 0 w 13"/>
                  <a:gd name="T5" fmla="*/ 10 h 18"/>
                  <a:gd name="T6" fmla="*/ 0 w 13"/>
                  <a:gd name="T7" fmla="*/ 0 h 18"/>
                  <a:gd name="T8" fmla="*/ 13 w 13"/>
                  <a:gd name="T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13" y="8"/>
                    </a:moveTo>
                    <a:lnTo>
                      <a:pt x="13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18" name="Freeform 407"/>
              <p:cNvSpPr>
                <a:spLocks/>
              </p:cNvSpPr>
              <p:nvPr/>
            </p:nvSpPr>
            <p:spPr bwMode="auto">
              <a:xfrm>
                <a:off x="4279" y="3189"/>
                <a:ext cx="2" cy="10"/>
              </a:xfrm>
              <a:custGeom>
                <a:avLst/>
                <a:gdLst>
                  <a:gd name="T0" fmla="*/ 0 w 2"/>
                  <a:gd name="T1" fmla="*/ 2 h 10"/>
                  <a:gd name="T2" fmla="*/ 2 w 2"/>
                  <a:gd name="T3" fmla="*/ 0 h 10"/>
                  <a:gd name="T4" fmla="*/ 2 w 2"/>
                  <a:gd name="T5" fmla="*/ 8 h 10"/>
                  <a:gd name="T6" fmla="*/ 0 w 2"/>
                  <a:gd name="T7" fmla="*/ 10 h 10"/>
                  <a:gd name="T8" fmla="*/ 0 w 2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0" y="2"/>
                    </a:moveTo>
                    <a:lnTo>
                      <a:pt x="2" y="0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725A14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19" name="Freeform 408"/>
              <p:cNvSpPr>
                <a:spLocks/>
              </p:cNvSpPr>
              <p:nvPr/>
            </p:nvSpPr>
            <p:spPr bwMode="auto">
              <a:xfrm>
                <a:off x="4266" y="3183"/>
                <a:ext cx="15" cy="8"/>
              </a:xfrm>
              <a:custGeom>
                <a:avLst/>
                <a:gdLst>
                  <a:gd name="T0" fmla="*/ 0 w 15"/>
                  <a:gd name="T1" fmla="*/ 1 h 8"/>
                  <a:gd name="T2" fmla="*/ 2 w 15"/>
                  <a:gd name="T3" fmla="*/ 0 h 8"/>
                  <a:gd name="T4" fmla="*/ 15 w 15"/>
                  <a:gd name="T5" fmla="*/ 6 h 8"/>
                  <a:gd name="T6" fmla="*/ 13 w 15"/>
                  <a:gd name="T7" fmla="*/ 8 h 8"/>
                  <a:gd name="T8" fmla="*/ 0 w 15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0" y="1"/>
                    </a:moveTo>
                    <a:lnTo>
                      <a:pt x="2" y="0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20" name="Freeform 409"/>
              <p:cNvSpPr>
                <a:spLocks/>
              </p:cNvSpPr>
              <p:nvPr/>
            </p:nvSpPr>
            <p:spPr bwMode="auto">
              <a:xfrm>
                <a:off x="4266" y="3184"/>
                <a:ext cx="13" cy="15"/>
              </a:xfrm>
              <a:custGeom>
                <a:avLst/>
                <a:gdLst>
                  <a:gd name="T0" fmla="*/ 13 w 13"/>
                  <a:gd name="T1" fmla="*/ 7 h 15"/>
                  <a:gd name="T2" fmla="*/ 13 w 13"/>
                  <a:gd name="T3" fmla="*/ 15 h 15"/>
                  <a:gd name="T4" fmla="*/ 0 w 13"/>
                  <a:gd name="T5" fmla="*/ 7 h 15"/>
                  <a:gd name="T6" fmla="*/ 0 w 13"/>
                  <a:gd name="T7" fmla="*/ 0 h 15"/>
                  <a:gd name="T8" fmla="*/ 13 w 13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13" y="7"/>
                    </a:moveTo>
                    <a:lnTo>
                      <a:pt x="13" y="15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21" name="Freeform 410"/>
              <p:cNvSpPr>
                <a:spLocks/>
              </p:cNvSpPr>
              <p:nvPr/>
            </p:nvSpPr>
            <p:spPr bwMode="auto">
              <a:xfrm>
                <a:off x="4505" y="3105"/>
                <a:ext cx="275" cy="196"/>
              </a:xfrm>
              <a:custGeom>
                <a:avLst/>
                <a:gdLst>
                  <a:gd name="T0" fmla="*/ 0 w 275"/>
                  <a:gd name="T1" fmla="*/ 160 h 196"/>
                  <a:gd name="T2" fmla="*/ 275 w 275"/>
                  <a:gd name="T3" fmla="*/ 0 h 196"/>
                  <a:gd name="T4" fmla="*/ 275 w 275"/>
                  <a:gd name="T5" fmla="*/ 37 h 196"/>
                  <a:gd name="T6" fmla="*/ 0 w 275"/>
                  <a:gd name="T7" fmla="*/ 196 h 196"/>
                  <a:gd name="T8" fmla="*/ 0 w 275"/>
                  <a:gd name="T9" fmla="*/ 16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96">
                    <a:moveTo>
                      <a:pt x="0" y="160"/>
                    </a:moveTo>
                    <a:lnTo>
                      <a:pt x="275" y="0"/>
                    </a:lnTo>
                    <a:lnTo>
                      <a:pt x="275" y="37"/>
                    </a:lnTo>
                    <a:lnTo>
                      <a:pt x="0" y="196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22" name="Freeform 411"/>
              <p:cNvSpPr>
                <a:spLocks/>
              </p:cNvSpPr>
              <p:nvPr/>
            </p:nvSpPr>
            <p:spPr bwMode="auto">
              <a:xfrm>
                <a:off x="4266" y="2966"/>
                <a:ext cx="514" cy="299"/>
              </a:xfrm>
              <a:custGeom>
                <a:avLst/>
                <a:gdLst>
                  <a:gd name="T0" fmla="*/ 0 w 514"/>
                  <a:gd name="T1" fmla="*/ 160 h 299"/>
                  <a:gd name="T2" fmla="*/ 273 w 514"/>
                  <a:gd name="T3" fmla="*/ 0 h 299"/>
                  <a:gd name="T4" fmla="*/ 514 w 514"/>
                  <a:gd name="T5" fmla="*/ 139 h 299"/>
                  <a:gd name="T6" fmla="*/ 239 w 514"/>
                  <a:gd name="T7" fmla="*/ 299 h 299"/>
                  <a:gd name="T8" fmla="*/ 0 w 514"/>
                  <a:gd name="T9" fmla="*/ 16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299">
                    <a:moveTo>
                      <a:pt x="0" y="160"/>
                    </a:moveTo>
                    <a:lnTo>
                      <a:pt x="273" y="0"/>
                    </a:lnTo>
                    <a:lnTo>
                      <a:pt x="514" y="139"/>
                    </a:lnTo>
                    <a:lnTo>
                      <a:pt x="239" y="299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23" name="Freeform 412"/>
              <p:cNvSpPr>
                <a:spLocks/>
              </p:cNvSpPr>
              <p:nvPr/>
            </p:nvSpPr>
            <p:spPr bwMode="auto">
              <a:xfrm>
                <a:off x="4266" y="3126"/>
                <a:ext cx="239" cy="175"/>
              </a:xfrm>
              <a:custGeom>
                <a:avLst/>
                <a:gdLst>
                  <a:gd name="T0" fmla="*/ 239 w 239"/>
                  <a:gd name="T1" fmla="*/ 139 h 175"/>
                  <a:gd name="T2" fmla="*/ 239 w 239"/>
                  <a:gd name="T3" fmla="*/ 175 h 175"/>
                  <a:gd name="T4" fmla="*/ 0 w 239"/>
                  <a:gd name="T5" fmla="*/ 37 h 175"/>
                  <a:gd name="T6" fmla="*/ 0 w 239"/>
                  <a:gd name="T7" fmla="*/ 0 h 175"/>
                  <a:gd name="T8" fmla="*/ 239 w 239"/>
                  <a:gd name="T9" fmla="*/ 13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75">
                    <a:moveTo>
                      <a:pt x="239" y="139"/>
                    </a:moveTo>
                    <a:lnTo>
                      <a:pt x="239" y="175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239" y="139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40404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24" name="Freeform 413"/>
              <p:cNvSpPr>
                <a:spLocks/>
              </p:cNvSpPr>
              <p:nvPr/>
            </p:nvSpPr>
            <p:spPr bwMode="auto">
              <a:xfrm>
                <a:off x="4282" y="3142"/>
                <a:ext cx="81" cy="59"/>
              </a:xfrm>
              <a:custGeom>
                <a:avLst/>
                <a:gdLst>
                  <a:gd name="T0" fmla="*/ 0 w 81"/>
                  <a:gd name="T1" fmla="*/ 13 h 59"/>
                  <a:gd name="T2" fmla="*/ 0 w 81"/>
                  <a:gd name="T3" fmla="*/ 0 h 59"/>
                  <a:gd name="T4" fmla="*/ 81 w 81"/>
                  <a:gd name="T5" fmla="*/ 47 h 59"/>
                  <a:gd name="T6" fmla="*/ 81 w 81"/>
                  <a:gd name="T7" fmla="*/ 59 h 59"/>
                  <a:gd name="T8" fmla="*/ 0 w 81"/>
                  <a:gd name="T9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9">
                    <a:moveTo>
                      <a:pt x="0" y="13"/>
                    </a:moveTo>
                    <a:lnTo>
                      <a:pt x="0" y="0"/>
                    </a:lnTo>
                    <a:lnTo>
                      <a:pt x="81" y="47"/>
                    </a:lnTo>
                    <a:lnTo>
                      <a:pt x="81" y="5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25" name="Freeform 414"/>
              <p:cNvSpPr>
                <a:spLocks/>
              </p:cNvSpPr>
              <p:nvPr/>
            </p:nvSpPr>
            <p:spPr bwMode="auto">
              <a:xfrm>
                <a:off x="4282" y="3142"/>
                <a:ext cx="2" cy="13"/>
              </a:xfrm>
              <a:custGeom>
                <a:avLst/>
                <a:gdLst>
                  <a:gd name="T0" fmla="*/ 0 w 2"/>
                  <a:gd name="T1" fmla="*/ 13 h 13"/>
                  <a:gd name="T2" fmla="*/ 2 w 2"/>
                  <a:gd name="T3" fmla="*/ 12 h 13"/>
                  <a:gd name="T4" fmla="*/ 2 w 2"/>
                  <a:gd name="T5" fmla="*/ 2 h 13"/>
                  <a:gd name="T6" fmla="*/ 0 w 2"/>
                  <a:gd name="T7" fmla="*/ 0 h 13"/>
                  <a:gd name="T8" fmla="*/ 0 w 2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3">
                    <a:moveTo>
                      <a:pt x="0" y="13"/>
                    </a:moveTo>
                    <a:lnTo>
                      <a:pt x="2" y="1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26" name="Freeform 415"/>
              <p:cNvSpPr>
                <a:spLocks/>
              </p:cNvSpPr>
              <p:nvPr/>
            </p:nvSpPr>
            <p:spPr bwMode="auto">
              <a:xfrm>
                <a:off x="4282" y="3154"/>
                <a:ext cx="81" cy="47"/>
              </a:xfrm>
              <a:custGeom>
                <a:avLst/>
                <a:gdLst>
                  <a:gd name="T0" fmla="*/ 81 w 81"/>
                  <a:gd name="T1" fmla="*/ 47 h 47"/>
                  <a:gd name="T2" fmla="*/ 81 w 81"/>
                  <a:gd name="T3" fmla="*/ 45 h 47"/>
                  <a:gd name="T4" fmla="*/ 2 w 81"/>
                  <a:gd name="T5" fmla="*/ 0 h 47"/>
                  <a:gd name="T6" fmla="*/ 0 w 81"/>
                  <a:gd name="T7" fmla="*/ 1 h 47"/>
                  <a:gd name="T8" fmla="*/ 81 w 81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7">
                    <a:moveTo>
                      <a:pt x="81" y="47"/>
                    </a:moveTo>
                    <a:lnTo>
                      <a:pt x="81" y="45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81" y="47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27" name="Freeform 416"/>
              <p:cNvSpPr>
                <a:spLocks/>
              </p:cNvSpPr>
              <p:nvPr/>
            </p:nvSpPr>
            <p:spPr bwMode="auto">
              <a:xfrm>
                <a:off x="4494" y="3265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28" name="Freeform 417"/>
              <p:cNvSpPr>
                <a:spLocks/>
              </p:cNvSpPr>
              <p:nvPr/>
            </p:nvSpPr>
            <p:spPr bwMode="auto">
              <a:xfrm>
                <a:off x="4494" y="3265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29" name="Freeform 418"/>
              <p:cNvSpPr>
                <a:spLocks/>
              </p:cNvSpPr>
              <p:nvPr/>
            </p:nvSpPr>
            <p:spPr bwMode="auto">
              <a:xfrm>
                <a:off x="4494" y="3290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1 h 4"/>
                  <a:gd name="T4" fmla="*/ 2 w 7"/>
                  <a:gd name="T5" fmla="*/ 0 h 4"/>
                  <a:gd name="T6" fmla="*/ 0 w 7"/>
                  <a:gd name="T7" fmla="*/ 1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30" name="Freeform 419"/>
              <p:cNvSpPr>
                <a:spLocks/>
              </p:cNvSpPr>
              <p:nvPr/>
            </p:nvSpPr>
            <p:spPr bwMode="auto">
              <a:xfrm>
                <a:off x="4486" y="3260"/>
                <a:ext cx="5" cy="28"/>
              </a:xfrm>
              <a:custGeom>
                <a:avLst/>
                <a:gdLst>
                  <a:gd name="T0" fmla="*/ 0 w 5"/>
                  <a:gd name="T1" fmla="*/ 25 h 28"/>
                  <a:gd name="T2" fmla="*/ 0 w 5"/>
                  <a:gd name="T3" fmla="*/ 0 h 28"/>
                  <a:gd name="T4" fmla="*/ 5 w 5"/>
                  <a:gd name="T5" fmla="*/ 4 h 28"/>
                  <a:gd name="T6" fmla="*/ 5 w 5"/>
                  <a:gd name="T7" fmla="*/ 28 h 28"/>
                  <a:gd name="T8" fmla="*/ 0 w 5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8">
                    <a:moveTo>
                      <a:pt x="0" y="25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28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31" name="Rectangle 420"/>
              <p:cNvSpPr>
                <a:spLocks noChangeArrowheads="1"/>
              </p:cNvSpPr>
              <p:nvPr/>
            </p:nvSpPr>
            <p:spPr bwMode="auto">
              <a:xfrm>
                <a:off x="4486" y="3260"/>
                <a:ext cx="2" cy="25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32" name="Freeform 421"/>
              <p:cNvSpPr>
                <a:spLocks/>
              </p:cNvSpPr>
              <p:nvPr/>
            </p:nvSpPr>
            <p:spPr bwMode="auto">
              <a:xfrm>
                <a:off x="4486" y="3285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33" name="Freeform 422"/>
              <p:cNvSpPr>
                <a:spLocks/>
              </p:cNvSpPr>
              <p:nvPr/>
            </p:nvSpPr>
            <p:spPr bwMode="auto">
              <a:xfrm>
                <a:off x="4476" y="3256"/>
                <a:ext cx="7" cy="27"/>
              </a:xfrm>
              <a:custGeom>
                <a:avLst/>
                <a:gdLst>
                  <a:gd name="T0" fmla="*/ 0 w 7"/>
                  <a:gd name="T1" fmla="*/ 24 h 27"/>
                  <a:gd name="T2" fmla="*/ 0 w 7"/>
                  <a:gd name="T3" fmla="*/ 0 h 27"/>
                  <a:gd name="T4" fmla="*/ 7 w 7"/>
                  <a:gd name="T5" fmla="*/ 3 h 27"/>
                  <a:gd name="T6" fmla="*/ 7 w 7"/>
                  <a:gd name="T7" fmla="*/ 27 h 27"/>
                  <a:gd name="T8" fmla="*/ 0 w 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7">
                    <a:moveTo>
                      <a:pt x="0" y="24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34" name="Rectangle 423"/>
              <p:cNvSpPr>
                <a:spLocks noChangeArrowheads="1"/>
              </p:cNvSpPr>
              <p:nvPr/>
            </p:nvSpPr>
            <p:spPr bwMode="auto">
              <a:xfrm>
                <a:off x="4476" y="3256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35" name="Freeform 424"/>
              <p:cNvSpPr>
                <a:spLocks/>
              </p:cNvSpPr>
              <p:nvPr/>
            </p:nvSpPr>
            <p:spPr bwMode="auto">
              <a:xfrm>
                <a:off x="4476" y="3280"/>
                <a:ext cx="7" cy="3"/>
              </a:xfrm>
              <a:custGeom>
                <a:avLst/>
                <a:gdLst>
                  <a:gd name="T0" fmla="*/ 7 w 7"/>
                  <a:gd name="T1" fmla="*/ 3 h 3"/>
                  <a:gd name="T2" fmla="*/ 7 w 7"/>
                  <a:gd name="T3" fmla="*/ 1 h 3"/>
                  <a:gd name="T4" fmla="*/ 2 w 7"/>
                  <a:gd name="T5" fmla="*/ 0 h 3"/>
                  <a:gd name="T6" fmla="*/ 0 w 7"/>
                  <a:gd name="T7" fmla="*/ 0 h 3"/>
                  <a:gd name="T8" fmla="*/ 7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3"/>
                    </a:moveTo>
                    <a:lnTo>
                      <a:pt x="7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36" name="Freeform 425"/>
              <p:cNvSpPr>
                <a:spLocks/>
              </p:cNvSpPr>
              <p:nvPr/>
            </p:nvSpPr>
            <p:spPr bwMode="auto">
              <a:xfrm>
                <a:off x="4468" y="3249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37" name="Freeform 426"/>
              <p:cNvSpPr>
                <a:spLocks/>
              </p:cNvSpPr>
              <p:nvPr/>
            </p:nvSpPr>
            <p:spPr bwMode="auto">
              <a:xfrm>
                <a:off x="4468" y="3249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6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38" name="Freeform 427"/>
              <p:cNvSpPr>
                <a:spLocks/>
              </p:cNvSpPr>
              <p:nvPr/>
            </p:nvSpPr>
            <p:spPr bwMode="auto">
              <a:xfrm>
                <a:off x="4468" y="3275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2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39" name="Freeform 428"/>
              <p:cNvSpPr>
                <a:spLocks/>
              </p:cNvSpPr>
              <p:nvPr/>
            </p:nvSpPr>
            <p:spPr bwMode="auto">
              <a:xfrm>
                <a:off x="4460" y="3244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40" name="Freeform 429"/>
              <p:cNvSpPr>
                <a:spLocks/>
              </p:cNvSpPr>
              <p:nvPr/>
            </p:nvSpPr>
            <p:spPr bwMode="auto">
              <a:xfrm>
                <a:off x="4460" y="3244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0 w 2"/>
                  <a:gd name="T3" fmla="*/ 26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0" y="2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41" name="Freeform 430"/>
              <p:cNvSpPr>
                <a:spLocks/>
              </p:cNvSpPr>
              <p:nvPr/>
            </p:nvSpPr>
            <p:spPr bwMode="auto">
              <a:xfrm>
                <a:off x="4460" y="3270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2 h 3"/>
                  <a:gd name="T4" fmla="*/ 0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42" name="Freeform 431"/>
              <p:cNvSpPr>
                <a:spLocks/>
              </p:cNvSpPr>
              <p:nvPr/>
            </p:nvSpPr>
            <p:spPr bwMode="auto">
              <a:xfrm>
                <a:off x="4450" y="3239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4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43" name="Freeform 432"/>
              <p:cNvSpPr>
                <a:spLocks/>
              </p:cNvSpPr>
              <p:nvPr/>
            </p:nvSpPr>
            <p:spPr bwMode="auto">
              <a:xfrm>
                <a:off x="4450" y="3239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44" name="Freeform 433"/>
              <p:cNvSpPr>
                <a:spLocks/>
              </p:cNvSpPr>
              <p:nvPr/>
            </p:nvSpPr>
            <p:spPr bwMode="auto">
              <a:xfrm>
                <a:off x="4450" y="3264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3 h 4"/>
                  <a:gd name="T4" fmla="*/ 2 w 7"/>
                  <a:gd name="T5" fmla="*/ 0 h 4"/>
                  <a:gd name="T6" fmla="*/ 0 w 7"/>
                  <a:gd name="T7" fmla="*/ 1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45" name="Freeform 434"/>
              <p:cNvSpPr>
                <a:spLocks/>
              </p:cNvSpPr>
              <p:nvPr/>
            </p:nvSpPr>
            <p:spPr bwMode="auto">
              <a:xfrm>
                <a:off x="4442" y="3235"/>
                <a:ext cx="5" cy="29"/>
              </a:xfrm>
              <a:custGeom>
                <a:avLst/>
                <a:gdLst>
                  <a:gd name="T0" fmla="*/ 0 w 5"/>
                  <a:gd name="T1" fmla="*/ 25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46" name="Freeform 435"/>
              <p:cNvSpPr>
                <a:spLocks/>
              </p:cNvSpPr>
              <p:nvPr/>
            </p:nvSpPr>
            <p:spPr bwMode="auto">
              <a:xfrm>
                <a:off x="4442" y="3235"/>
                <a:ext cx="2" cy="25"/>
              </a:xfrm>
              <a:custGeom>
                <a:avLst/>
                <a:gdLst>
                  <a:gd name="T0" fmla="*/ 0 w 2"/>
                  <a:gd name="T1" fmla="*/ 25 h 25"/>
                  <a:gd name="T2" fmla="*/ 2 w 2"/>
                  <a:gd name="T3" fmla="*/ 24 h 25"/>
                  <a:gd name="T4" fmla="*/ 2 w 2"/>
                  <a:gd name="T5" fmla="*/ 1 h 25"/>
                  <a:gd name="T6" fmla="*/ 0 w 2"/>
                  <a:gd name="T7" fmla="*/ 0 h 25"/>
                  <a:gd name="T8" fmla="*/ 0 w 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">
                    <a:moveTo>
                      <a:pt x="0" y="25"/>
                    </a:moveTo>
                    <a:lnTo>
                      <a:pt x="2" y="2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47" name="Freeform 436"/>
              <p:cNvSpPr>
                <a:spLocks/>
              </p:cNvSpPr>
              <p:nvPr/>
            </p:nvSpPr>
            <p:spPr bwMode="auto">
              <a:xfrm>
                <a:off x="4442" y="3259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48" name="Freeform 437"/>
              <p:cNvSpPr>
                <a:spLocks/>
              </p:cNvSpPr>
              <p:nvPr/>
            </p:nvSpPr>
            <p:spPr bwMode="auto">
              <a:xfrm>
                <a:off x="4433" y="3230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49" name="Freeform 438"/>
              <p:cNvSpPr>
                <a:spLocks/>
              </p:cNvSpPr>
              <p:nvPr/>
            </p:nvSpPr>
            <p:spPr bwMode="auto">
              <a:xfrm>
                <a:off x="4433" y="3230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1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3802" name="Freeform 440"/>
            <p:cNvSpPr>
              <a:spLocks/>
            </p:cNvSpPr>
            <p:nvPr/>
          </p:nvSpPr>
          <p:spPr bwMode="auto">
            <a:xfrm>
              <a:off x="4433" y="3254"/>
              <a:ext cx="6" cy="5"/>
            </a:xfrm>
            <a:custGeom>
              <a:avLst/>
              <a:gdLst>
                <a:gd name="T0" fmla="*/ 6 w 6"/>
                <a:gd name="T1" fmla="*/ 5 h 5"/>
                <a:gd name="T2" fmla="*/ 6 w 6"/>
                <a:gd name="T3" fmla="*/ 3 h 5"/>
                <a:gd name="T4" fmla="*/ 1 w 6"/>
                <a:gd name="T5" fmla="*/ 0 h 5"/>
                <a:gd name="T6" fmla="*/ 0 w 6"/>
                <a:gd name="T7" fmla="*/ 2 h 5"/>
                <a:gd name="T8" fmla="*/ 6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5"/>
                  </a:moveTo>
                  <a:lnTo>
                    <a:pt x="6" y="3"/>
                  </a:lnTo>
                  <a:lnTo>
                    <a:pt x="1" y="0"/>
                  </a:lnTo>
                  <a:lnTo>
                    <a:pt x="0" y="2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2626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3" name="Freeform 441"/>
            <p:cNvSpPr>
              <a:spLocks/>
            </p:cNvSpPr>
            <p:nvPr/>
          </p:nvSpPr>
          <p:spPr bwMode="auto">
            <a:xfrm>
              <a:off x="4425" y="3225"/>
              <a:ext cx="4" cy="29"/>
            </a:xfrm>
            <a:custGeom>
              <a:avLst/>
              <a:gdLst>
                <a:gd name="T0" fmla="*/ 0 w 4"/>
                <a:gd name="T1" fmla="*/ 26 h 29"/>
                <a:gd name="T2" fmla="*/ 0 w 4"/>
                <a:gd name="T3" fmla="*/ 0 h 29"/>
                <a:gd name="T4" fmla="*/ 4 w 4"/>
                <a:gd name="T5" fmla="*/ 3 h 29"/>
                <a:gd name="T6" fmla="*/ 4 w 4"/>
                <a:gd name="T7" fmla="*/ 29 h 29"/>
                <a:gd name="T8" fmla="*/ 0 w 4"/>
                <a:gd name="T9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9">
                  <a:moveTo>
                    <a:pt x="0" y="26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4" y="29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00000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4" name="Freeform 442"/>
            <p:cNvSpPr>
              <a:spLocks/>
            </p:cNvSpPr>
            <p:nvPr/>
          </p:nvSpPr>
          <p:spPr bwMode="auto">
            <a:xfrm>
              <a:off x="4425" y="3225"/>
              <a:ext cx="1" cy="26"/>
            </a:xfrm>
            <a:custGeom>
              <a:avLst/>
              <a:gdLst>
                <a:gd name="T0" fmla="*/ 0 w 1"/>
                <a:gd name="T1" fmla="*/ 26 h 26"/>
                <a:gd name="T2" fmla="*/ 1 w 1"/>
                <a:gd name="T3" fmla="*/ 24 h 26"/>
                <a:gd name="T4" fmla="*/ 1 w 1"/>
                <a:gd name="T5" fmla="*/ 0 h 26"/>
                <a:gd name="T6" fmla="*/ 0 w 1"/>
                <a:gd name="T7" fmla="*/ 0 h 26"/>
                <a:gd name="T8" fmla="*/ 0 w 1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6">
                  <a:moveTo>
                    <a:pt x="0" y="26"/>
                  </a:moveTo>
                  <a:lnTo>
                    <a:pt x="1" y="24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80808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5" name="Freeform 443"/>
            <p:cNvSpPr>
              <a:spLocks/>
            </p:cNvSpPr>
            <p:nvPr/>
          </p:nvSpPr>
          <p:spPr bwMode="auto">
            <a:xfrm>
              <a:off x="4425" y="3249"/>
              <a:ext cx="4" cy="5"/>
            </a:xfrm>
            <a:custGeom>
              <a:avLst/>
              <a:gdLst>
                <a:gd name="T0" fmla="*/ 4 w 4"/>
                <a:gd name="T1" fmla="*/ 5 h 5"/>
                <a:gd name="T2" fmla="*/ 4 w 4"/>
                <a:gd name="T3" fmla="*/ 3 h 5"/>
                <a:gd name="T4" fmla="*/ 1 w 4"/>
                <a:gd name="T5" fmla="*/ 0 h 5"/>
                <a:gd name="T6" fmla="*/ 0 w 4"/>
                <a:gd name="T7" fmla="*/ 2 h 5"/>
                <a:gd name="T8" fmla="*/ 4 w 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lnTo>
                    <a:pt x="4" y="3"/>
                  </a:lnTo>
                  <a:lnTo>
                    <a:pt x="1" y="0"/>
                  </a:lnTo>
                  <a:lnTo>
                    <a:pt x="0" y="2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2626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6" name="Freeform 444"/>
            <p:cNvSpPr>
              <a:spLocks/>
            </p:cNvSpPr>
            <p:nvPr/>
          </p:nvSpPr>
          <p:spPr bwMode="auto">
            <a:xfrm>
              <a:off x="4417" y="3220"/>
              <a:ext cx="4" cy="29"/>
            </a:xfrm>
            <a:custGeom>
              <a:avLst/>
              <a:gdLst>
                <a:gd name="T0" fmla="*/ 0 w 4"/>
                <a:gd name="T1" fmla="*/ 26 h 29"/>
                <a:gd name="T2" fmla="*/ 0 w 4"/>
                <a:gd name="T3" fmla="*/ 0 h 29"/>
                <a:gd name="T4" fmla="*/ 4 w 4"/>
                <a:gd name="T5" fmla="*/ 3 h 29"/>
                <a:gd name="T6" fmla="*/ 4 w 4"/>
                <a:gd name="T7" fmla="*/ 29 h 29"/>
                <a:gd name="T8" fmla="*/ 0 w 4"/>
                <a:gd name="T9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9">
                  <a:moveTo>
                    <a:pt x="0" y="26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4" y="29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00000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7" name="Freeform 445"/>
            <p:cNvSpPr>
              <a:spLocks/>
            </p:cNvSpPr>
            <p:nvPr/>
          </p:nvSpPr>
          <p:spPr bwMode="auto">
            <a:xfrm>
              <a:off x="4417" y="3220"/>
              <a:ext cx="1" cy="26"/>
            </a:xfrm>
            <a:custGeom>
              <a:avLst/>
              <a:gdLst>
                <a:gd name="T0" fmla="*/ 0 w 1"/>
                <a:gd name="T1" fmla="*/ 26 h 26"/>
                <a:gd name="T2" fmla="*/ 1 w 1"/>
                <a:gd name="T3" fmla="*/ 24 h 26"/>
                <a:gd name="T4" fmla="*/ 1 w 1"/>
                <a:gd name="T5" fmla="*/ 0 h 26"/>
                <a:gd name="T6" fmla="*/ 0 w 1"/>
                <a:gd name="T7" fmla="*/ 0 h 26"/>
                <a:gd name="T8" fmla="*/ 0 w 1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6">
                  <a:moveTo>
                    <a:pt x="0" y="26"/>
                  </a:moveTo>
                  <a:lnTo>
                    <a:pt x="1" y="24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80808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8" name="Freeform 446"/>
            <p:cNvSpPr>
              <a:spLocks/>
            </p:cNvSpPr>
            <p:nvPr/>
          </p:nvSpPr>
          <p:spPr bwMode="auto">
            <a:xfrm>
              <a:off x="4417" y="3244"/>
              <a:ext cx="4" cy="5"/>
            </a:xfrm>
            <a:custGeom>
              <a:avLst/>
              <a:gdLst>
                <a:gd name="T0" fmla="*/ 4 w 4"/>
                <a:gd name="T1" fmla="*/ 5 h 5"/>
                <a:gd name="T2" fmla="*/ 4 w 4"/>
                <a:gd name="T3" fmla="*/ 2 h 5"/>
                <a:gd name="T4" fmla="*/ 1 w 4"/>
                <a:gd name="T5" fmla="*/ 0 h 5"/>
                <a:gd name="T6" fmla="*/ 0 w 4"/>
                <a:gd name="T7" fmla="*/ 2 h 5"/>
                <a:gd name="T8" fmla="*/ 4 w 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lnTo>
                    <a:pt x="4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2626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9" name="Freeform 447"/>
            <p:cNvSpPr>
              <a:spLocks/>
            </p:cNvSpPr>
            <p:nvPr/>
          </p:nvSpPr>
          <p:spPr bwMode="auto">
            <a:xfrm>
              <a:off x="4407" y="3215"/>
              <a:ext cx="6" cy="28"/>
            </a:xfrm>
            <a:custGeom>
              <a:avLst/>
              <a:gdLst>
                <a:gd name="T0" fmla="*/ 0 w 6"/>
                <a:gd name="T1" fmla="*/ 24 h 28"/>
                <a:gd name="T2" fmla="*/ 0 w 6"/>
                <a:gd name="T3" fmla="*/ 0 h 28"/>
                <a:gd name="T4" fmla="*/ 6 w 6"/>
                <a:gd name="T5" fmla="*/ 3 h 28"/>
                <a:gd name="T6" fmla="*/ 6 w 6"/>
                <a:gd name="T7" fmla="*/ 28 h 28"/>
                <a:gd name="T8" fmla="*/ 0 w 6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8">
                  <a:moveTo>
                    <a:pt x="0" y="24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6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00000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0" name="Rectangle 448"/>
            <p:cNvSpPr>
              <a:spLocks noChangeArrowheads="1"/>
            </p:cNvSpPr>
            <p:nvPr/>
          </p:nvSpPr>
          <p:spPr bwMode="auto">
            <a:xfrm>
              <a:off x="4407" y="3215"/>
              <a:ext cx="1" cy="24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80808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1" name="Freeform 449"/>
            <p:cNvSpPr>
              <a:spLocks/>
            </p:cNvSpPr>
            <p:nvPr/>
          </p:nvSpPr>
          <p:spPr bwMode="auto">
            <a:xfrm>
              <a:off x="4407" y="3239"/>
              <a:ext cx="6" cy="4"/>
            </a:xfrm>
            <a:custGeom>
              <a:avLst/>
              <a:gdLst>
                <a:gd name="T0" fmla="*/ 6 w 6"/>
                <a:gd name="T1" fmla="*/ 4 h 4"/>
                <a:gd name="T2" fmla="*/ 6 w 6"/>
                <a:gd name="T3" fmla="*/ 2 h 4"/>
                <a:gd name="T4" fmla="*/ 1 w 6"/>
                <a:gd name="T5" fmla="*/ 0 h 4"/>
                <a:gd name="T6" fmla="*/ 0 w 6"/>
                <a:gd name="T7" fmla="*/ 0 h 4"/>
                <a:gd name="T8" fmla="*/ 6 w 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6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2626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2" name="Freeform 450"/>
            <p:cNvSpPr>
              <a:spLocks/>
            </p:cNvSpPr>
            <p:nvPr/>
          </p:nvSpPr>
          <p:spPr bwMode="auto">
            <a:xfrm>
              <a:off x="4399" y="3210"/>
              <a:ext cx="5" cy="28"/>
            </a:xfrm>
            <a:custGeom>
              <a:avLst/>
              <a:gdLst>
                <a:gd name="T0" fmla="*/ 0 w 5"/>
                <a:gd name="T1" fmla="*/ 25 h 28"/>
                <a:gd name="T2" fmla="*/ 0 w 5"/>
                <a:gd name="T3" fmla="*/ 0 h 28"/>
                <a:gd name="T4" fmla="*/ 5 w 5"/>
                <a:gd name="T5" fmla="*/ 4 h 28"/>
                <a:gd name="T6" fmla="*/ 5 w 5"/>
                <a:gd name="T7" fmla="*/ 28 h 28"/>
                <a:gd name="T8" fmla="*/ 0 w 5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8">
                  <a:moveTo>
                    <a:pt x="0" y="25"/>
                  </a:moveTo>
                  <a:lnTo>
                    <a:pt x="0" y="0"/>
                  </a:lnTo>
                  <a:lnTo>
                    <a:pt x="5" y="4"/>
                  </a:lnTo>
                  <a:lnTo>
                    <a:pt x="5" y="28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00000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3" name="Rectangle 451"/>
            <p:cNvSpPr>
              <a:spLocks noChangeArrowheads="1"/>
            </p:cNvSpPr>
            <p:nvPr/>
          </p:nvSpPr>
          <p:spPr bwMode="auto">
            <a:xfrm>
              <a:off x="4399" y="3210"/>
              <a:ext cx="1" cy="25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80808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4" name="Freeform 452"/>
            <p:cNvSpPr>
              <a:spLocks/>
            </p:cNvSpPr>
            <p:nvPr/>
          </p:nvSpPr>
          <p:spPr bwMode="auto">
            <a:xfrm>
              <a:off x="4399" y="3235"/>
              <a:ext cx="5" cy="3"/>
            </a:xfrm>
            <a:custGeom>
              <a:avLst/>
              <a:gdLst>
                <a:gd name="T0" fmla="*/ 5 w 5"/>
                <a:gd name="T1" fmla="*/ 3 h 3"/>
                <a:gd name="T2" fmla="*/ 5 w 5"/>
                <a:gd name="T3" fmla="*/ 1 h 3"/>
                <a:gd name="T4" fmla="*/ 1 w 5"/>
                <a:gd name="T5" fmla="*/ 0 h 3"/>
                <a:gd name="T6" fmla="*/ 0 w 5"/>
                <a:gd name="T7" fmla="*/ 0 h 3"/>
                <a:gd name="T8" fmla="*/ 5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5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2626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5" name="Freeform 453"/>
            <p:cNvSpPr>
              <a:spLocks/>
            </p:cNvSpPr>
            <p:nvPr/>
          </p:nvSpPr>
          <p:spPr bwMode="auto">
            <a:xfrm>
              <a:off x="4268" y="3131"/>
              <a:ext cx="13" cy="18"/>
            </a:xfrm>
            <a:custGeom>
              <a:avLst/>
              <a:gdLst>
                <a:gd name="T0" fmla="*/ 13 w 13"/>
                <a:gd name="T1" fmla="*/ 8 h 18"/>
                <a:gd name="T2" fmla="*/ 13 w 13"/>
                <a:gd name="T3" fmla="*/ 18 h 18"/>
                <a:gd name="T4" fmla="*/ 0 w 13"/>
                <a:gd name="T5" fmla="*/ 10 h 18"/>
                <a:gd name="T6" fmla="*/ 0 w 13"/>
                <a:gd name="T7" fmla="*/ 0 h 18"/>
                <a:gd name="T8" fmla="*/ 13 w 13"/>
                <a:gd name="T9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8">
                  <a:moveTo>
                    <a:pt x="13" y="8"/>
                  </a:moveTo>
                  <a:lnTo>
                    <a:pt x="13" y="18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00000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6" name="Freeform 454"/>
            <p:cNvSpPr>
              <a:spLocks/>
            </p:cNvSpPr>
            <p:nvPr/>
          </p:nvSpPr>
          <p:spPr bwMode="auto">
            <a:xfrm>
              <a:off x="4279" y="3139"/>
              <a:ext cx="2" cy="8"/>
            </a:xfrm>
            <a:custGeom>
              <a:avLst/>
              <a:gdLst>
                <a:gd name="T0" fmla="*/ 0 w 2"/>
                <a:gd name="T1" fmla="*/ 2 h 8"/>
                <a:gd name="T2" fmla="*/ 2 w 2"/>
                <a:gd name="T3" fmla="*/ 0 h 8"/>
                <a:gd name="T4" fmla="*/ 2 w 2"/>
                <a:gd name="T5" fmla="*/ 8 h 8"/>
                <a:gd name="T6" fmla="*/ 0 w 2"/>
                <a:gd name="T7" fmla="*/ 8 h 8"/>
                <a:gd name="T8" fmla="*/ 0 w 2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8">
                  <a:moveTo>
                    <a:pt x="0" y="2"/>
                  </a:moveTo>
                  <a:lnTo>
                    <a:pt x="2" y="0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725A14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7" name="Freeform 455"/>
            <p:cNvSpPr>
              <a:spLocks/>
            </p:cNvSpPr>
            <p:nvPr/>
          </p:nvSpPr>
          <p:spPr bwMode="auto">
            <a:xfrm>
              <a:off x="4266" y="3131"/>
              <a:ext cx="15" cy="10"/>
            </a:xfrm>
            <a:custGeom>
              <a:avLst/>
              <a:gdLst>
                <a:gd name="T0" fmla="*/ 0 w 15"/>
                <a:gd name="T1" fmla="*/ 2 h 10"/>
                <a:gd name="T2" fmla="*/ 2 w 15"/>
                <a:gd name="T3" fmla="*/ 0 h 10"/>
                <a:gd name="T4" fmla="*/ 15 w 15"/>
                <a:gd name="T5" fmla="*/ 8 h 10"/>
                <a:gd name="T6" fmla="*/ 13 w 15"/>
                <a:gd name="T7" fmla="*/ 10 h 10"/>
                <a:gd name="T8" fmla="*/ 0 w 15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0">
                  <a:moveTo>
                    <a:pt x="0" y="2"/>
                  </a:moveTo>
                  <a:lnTo>
                    <a:pt x="2" y="0"/>
                  </a:lnTo>
                  <a:lnTo>
                    <a:pt x="15" y="8"/>
                  </a:lnTo>
                  <a:lnTo>
                    <a:pt x="13" y="1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E1B1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8" name="Freeform 456"/>
            <p:cNvSpPr>
              <a:spLocks/>
            </p:cNvSpPr>
            <p:nvPr/>
          </p:nvSpPr>
          <p:spPr bwMode="auto">
            <a:xfrm>
              <a:off x="4266" y="3133"/>
              <a:ext cx="13" cy="14"/>
            </a:xfrm>
            <a:custGeom>
              <a:avLst/>
              <a:gdLst>
                <a:gd name="T0" fmla="*/ 13 w 13"/>
                <a:gd name="T1" fmla="*/ 8 h 14"/>
                <a:gd name="T2" fmla="*/ 13 w 13"/>
                <a:gd name="T3" fmla="*/ 14 h 14"/>
                <a:gd name="T4" fmla="*/ 0 w 13"/>
                <a:gd name="T5" fmla="*/ 8 h 14"/>
                <a:gd name="T6" fmla="*/ 0 w 13"/>
                <a:gd name="T7" fmla="*/ 0 h 14"/>
                <a:gd name="T8" fmla="*/ 13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3" y="8"/>
                  </a:moveTo>
                  <a:lnTo>
                    <a:pt x="13" y="14"/>
                  </a:lnTo>
                  <a:lnTo>
                    <a:pt x="0" y="8"/>
                  </a:lnTo>
                  <a:lnTo>
                    <a:pt x="0" y="0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E1B1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9" name="Freeform 457"/>
            <p:cNvSpPr>
              <a:spLocks/>
            </p:cNvSpPr>
            <p:nvPr/>
          </p:nvSpPr>
          <p:spPr bwMode="auto">
            <a:xfrm>
              <a:off x="4493" y="3023"/>
              <a:ext cx="299" cy="753"/>
            </a:xfrm>
            <a:custGeom>
              <a:avLst/>
              <a:gdLst>
                <a:gd name="T0" fmla="*/ 0 w 299"/>
                <a:gd name="T1" fmla="*/ 174 h 753"/>
                <a:gd name="T2" fmla="*/ 299 w 299"/>
                <a:gd name="T3" fmla="*/ 0 h 753"/>
                <a:gd name="T4" fmla="*/ 299 w 299"/>
                <a:gd name="T5" fmla="*/ 579 h 753"/>
                <a:gd name="T6" fmla="*/ 0 w 299"/>
                <a:gd name="T7" fmla="*/ 753 h 753"/>
                <a:gd name="T8" fmla="*/ 0 w 299"/>
                <a:gd name="T9" fmla="*/ 174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753">
                  <a:moveTo>
                    <a:pt x="0" y="174"/>
                  </a:moveTo>
                  <a:lnTo>
                    <a:pt x="299" y="0"/>
                  </a:lnTo>
                  <a:lnTo>
                    <a:pt x="299" y="579"/>
                  </a:lnTo>
                  <a:lnTo>
                    <a:pt x="0" y="753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0D0D0D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0" name="Freeform 458"/>
            <p:cNvSpPr>
              <a:spLocks/>
            </p:cNvSpPr>
            <p:nvPr/>
          </p:nvSpPr>
          <p:spPr bwMode="auto">
            <a:xfrm>
              <a:off x="4493" y="3196"/>
              <a:ext cx="3" cy="580"/>
            </a:xfrm>
            <a:custGeom>
              <a:avLst/>
              <a:gdLst>
                <a:gd name="T0" fmla="*/ 0 w 3"/>
                <a:gd name="T1" fmla="*/ 1 h 580"/>
                <a:gd name="T2" fmla="*/ 3 w 3"/>
                <a:gd name="T3" fmla="*/ 0 h 580"/>
                <a:gd name="T4" fmla="*/ 3 w 3"/>
                <a:gd name="T5" fmla="*/ 579 h 580"/>
                <a:gd name="T6" fmla="*/ 0 w 3"/>
                <a:gd name="T7" fmla="*/ 580 h 580"/>
                <a:gd name="T8" fmla="*/ 0 w 3"/>
                <a:gd name="T9" fmla="*/ 1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80">
                  <a:moveTo>
                    <a:pt x="0" y="1"/>
                  </a:moveTo>
                  <a:lnTo>
                    <a:pt x="3" y="0"/>
                  </a:lnTo>
                  <a:lnTo>
                    <a:pt x="3" y="579"/>
                  </a:lnTo>
                  <a:lnTo>
                    <a:pt x="0" y="58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1A1A1A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1" name="Freeform 459"/>
            <p:cNvSpPr>
              <a:spLocks/>
            </p:cNvSpPr>
            <p:nvPr/>
          </p:nvSpPr>
          <p:spPr bwMode="auto">
            <a:xfrm>
              <a:off x="4255" y="3089"/>
              <a:ext cx="8" cy="517"/>
            </a:xfrm>
            <a:custGeom>
              <a:avLst/>
              <a:gdLst>
                <a:gd name="T0" fmla="*/ 1 w 8"/>
                <a:gd name="T1" fmla="*/ 5 h 517"/>
                <a:gd name="T2" fmla="*/ 8 w 8"/>
                <a:gd name="T3" fmla="*/ 0 h 517"/>
                <a:gd name="T4" fmla="*/ 8 w 8"/>
                <a:gd name="T5" fmla="*/ 511 h 517"/>
                <a:gd name="T6" fmla="*/ 0 w 8"/>
                <a:gd name="T7" fmla="*/ 517 h 517"/>
                <a:gd name="T8" fmla="*/ 1 w 8"/>
                <a:gd name="T9" fmla="*/ 5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17">
                  <a:moveTo>
                    <a:pt x="1" y="5"/>
                  </a:moveTo>
                  <a:lnTo>
                    <a:pt x="8" y="0"/>
                  </a:lnTo>
                  <a:lnTo>
                    <a:pt x="8" y="511"/>
                  </a:lnTo>
                  <a:lnTo>
                    <a:pt x="0" y="517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00000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2" name="Freeform 460"/>
            <p:cNvSpPr>
              <a:spLocks/>
            </p:cNvSpPr>
            <p:nvPr/>
          </p:nvSpPr>
          <p:spPr bwMode="auto">
            <a:xfrm>
              <a:off x="4213" y="2861"/>
              <a:ext cx="579" cy="336"/>
            </a:xfrm>
            <a:custGeom>
              <a:avLst/>
              <a:gdLst>
                <a:gd name="T0" fmla="*/ 0 w 579"/>
                <a:gd name="T1" fmla="*/ 175 h 336"/>
                <a:gd name="T2" fmla="*/ 301 w 579"/>
                <a:gd name="T3" fmla="*/ 0 h 336"/>
                <a:gd name="T4" fmla="*/ 579 w 579"/>
                <a:gd name="T5" fmla="*/ 162 h 336"/>
                <a:gd name="T6" fmla="*/ 280 w 579"/>
                <a:gd name="T7" fmla="*/ 336 h 336"/>
                <a:gd name="T8" fmla="*/ 0 w 579"/>
                <a:gd name="T9" fmla="*/ 175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9" h="336">
                  <a:moveTo>
                    <a:pt x="0" y="175"/>
                  </a:moveTo>
                  <a:lnTo>
                    <a:pt x="301" y="0"/>
                  </a:lnTo>
                  <a:lnTo>
                    <a:pt x="579" y="162"/>
                  </a:lnTo>
                  <a:lnTo>
                    <a:pt x="280" y="336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2626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3" name="Freeform 461"/>
            <p:cNvSpPr>
              <a:spLocks/>
            </p:cNvSpPr>
            <p:nvPr/>
          </p:nvSpPr>
          <p:spPr bwMode="auto">
            <a:xfrm>
              <a:off x="4213" y="3034"/>
              <a:ext cx="283" cy="163"/>
            </a:xfrm>
            <a:custGeom>
              <a:avLst/>
              <a:gdLst>
                <a:gd name="T0" fmla="*/ 0 w 283"/>
                <a:gd name="T1" fmla="*/ 2 h 163"/>
                <a:gd name="T2" fmla="*/ 3 w 283"/>
                <a:gd name="T3" fmla="*/ 0 h 163"/>
                <a:gd name="T4" fmla="*/ 283 w 283"/>
                <a:gd name="T5" fmla="*/ 162 h 163"/>
                <a:gd name="T6" fmla="*/ 280 w 283"/>
                <a:gd name="T7" fmla="*/ 163 h 163"/>
                <a:gd name="T8" fmla="*/ 0 w 283"/>
                <a:gd name="T9" fmla="*/ 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163">
                  <a:moveTo>
                    <a:pt x="0" y="2"/>
                  </a:moveTo>
                  <a:lnTo>
                    <a:pt x="3" y="0"/>
                  </a:lnTo>
                  <a:lnTo>
                    <a:pt x="283" y="162"/>
                  </a:lnTo>
                  <a:lnTo>
                    <a:pt x="280" y="16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66666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4" name="Freeform 462"/>
            <p:cNvSpPr>
              <a:spLocks/>
            </p:cNvSpPr>
            <p:nvPr/>
          </p:nvSpPr>
          <p:spPr bwMode="auto">
            <a:xfrm>
              <a:off x="4255" y="3600"/>
              <a:ext cx="187" cy="110"/>
            </a:xfrm>
            <a:custGeom>
              <a:avLst/>
              <a:gdLst>
                <a:gd name="T0" fmla="*/ 0 w 187"/>
                <a:gd name="T1" fmla="*/ 6 h 110"/>
                <a:gd name="T2" fmla="*/ 8 w 187"/>
                <a:gd name="T3" fmla="*/ 0 h 110"/>
                <a:gd name="T4" fmla="*/ 187 w 187"/>
                <a:gd name="T5" fmla="*/ 105 h 110"/>
                <a:gd name="T6" fmla="*/ 181 w 187"/>
                <a:gd name="T7" fmla="*/ 110 h 110"/>
                <a:gd name="T8" fmla="*/ 0 w 187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10">
                  <a:moveTo>
                    <a:pt x="0" y="6"/>
                  </a:moveTo>
                  <a:lnTo>
                    <a:pt x="8" y="0"/>
                  </a:lnTo>
                  <a:lnTo>
                    <a:pt x="187" y="105"/>
                  </a:lnTo>
                  <a:lnTo>
                    <a:pt x="181" y="1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2626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5" name="Freeform 463"/>
            <p:cNvSpPr>
              <a:spLocks noEditPoints="1"/>
            </p:cNvSpPr>
            <p:nvPr/>
          </p:nvSpPr>
          <p:spPr bwMode="auto">
            <a:xfrm>
              <a:off x="4213" y="3036"/>
              <a:ext cx="280" cy="740"/>
            </a:xfrm>
            <a:custGeom>
              <a:avLst/>
              <a:gdLst>
                <a:gd name="T0" fmla="*/ 0 w 280"/>
                <a:gd name="T1" fmla="*/ 0 h 740"/>
                <a:gd name="T2" fmla="*/ 0 w 280"/>
                <a:gd name="T3" fmla="*/ 579 h 740"/>
                <a:gd name="T4" fmla="*/ 280 w 280"/>
                <a:gd name="T5" fmla="*/ 740 h 740"/>
                <a:gd name="T6" fmla="*/ 280 w 280"/>
                <a:gd name="T7" fmla="*/ 161 h 740"/>
                <a:gd name="T8" fmla="*/ 0 w 280"/>
                <a:gd name="T9" fmla="*/ 0 h 740"/>
                <a:gd name="T10" fmla="*/ 223 w 280"/>
                <a:gd name="T11" fmla="*/ 674 h 740"/>
                <a:gd name="T12" fmla="*/ 42 w 280"/>
                <a:gd name="T13" fmla="*/ 570 h 740"/>
                <a:gd name="T14" fmla="*/ 43 w 280"/>
                <a:gd name="T15" fmla="*/ 58 h 740"/>
                <a:gd name="T16" fmla="*/ 223 w 280"/>
                <a:gd name="T17" fmla="*/ 161 h 740"/>
                <a:gd name="T18" fmla="*/ 223 w 280"/>
                <a:gd name="T19" fmla="*/ 67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0" h="740">
                  <a:moveTo>
                    <a:pt x="0" y="0"/>
                  </a:moveTo>
                  <a:lnTo>
                    <a:pt x="0" y="579"/>
                  </a:lnTo>
                  <a:lnTo>
                    <a:pt x="280" y="740"/>
                  </a:lnTo>
                  <a:lnTo>
                    <a:pt x="280" y="161"/>
                  </a:lnTo>
                  <a:lnTo>
                    <a:pt x="0" y="0"/>
                  </a:lnTo>
                  <a:close/>
                  <a:moveTo>
                    <a:pt x="223" y="674"/>
                  </a:moveTo>
                  <a:lnTo>
                    <a:pt x="42" y="570"/>
                  </a:lnTo>
                  <a:lnTo>
                    <a:pt x="43" y="58"/>
                  </a:lnTo>
                  <a:lnTo>
                    <a:pt x="223" y="161"/>
                  </a:lnTo>
                  <a:lnTo>
                    <a:pt x="223" y="674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40404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6" name="Freeform 464"/>
            <p:cNvSpPr>
              <a:spLocks/>
            </p:cNvSpPr>
            <p:nvPr/>
          </p:nvSpPr>
          <p:spPr bwMode="auto">
            <a:xfrm>
              <a:off x="4316" y="3105"/>
              <a:ext cx="62" cy="45"/>
            </a:xfrm>
            <a:custGeom>
              <a:avLst/>
              <a:gdLst>
                <a:gd name="T0" fmla="*/ 62 w 62"/>
                <a:gd name="T1" fmla="*/ 36 h 45"/>
                <a:gd name="T2" fmla="*/ 62 w 62"/>
                <a:gd name="T3" fmla="*/ 45 h 45"/>
                <a:gd name="T4" fmla="*/ 0 w 62"/>
                <a:gd name="T5" fmla="*/ 10 h 45"/>
                <a:gd name="T6" fmla="*/ 0 w 62"/>
                <a:gd name="T7" fmla="*/ 0 h 45"/>
                <a:gd name="T8" fmla="*/ 62 w 62"/>
                <a:gd name="T9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5">
                  <a:moveTo>
                    <a:pt x="62" y="36"/>
                  </a:moveTo>
                  <a:lnTo>
                    <a:pt x="62" y="45"/>
                  </a:lnTo>
                  <a:lnTo>
                    <a:pt x="0" y="10"/>
                  </a:lnTo>
                  <a:lnTo>
                    <a:pt x="0" y="0"/>
                  </a:lnTo>
                  <a:lnTo>
                    <a:pt x="62" y="36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E1B1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7" name="Freeform 465"/>
            <p:cNvSpPr>
              <a:spLocks/>
            </p:cNvSpPr>
            <p:nvPr/>
          </p:nvSpPr>
          <p:spPr bwMode="auto">
            <a:xfrm>
              <a:off x="4316" y="3104"/>
              <a:ext cx="65" cy="37"/>
            </a:xfrm>
            <a:custGeom>
              <a:avLst/>
              <a:gdLst>
                <a:gd name="T0" fmla="*/ 0 w 65"/>
                <a:gd name="T1" fmla="*/ 1 h 37"/>
                <a:gd name="T2" fmla="*/ 5 w 65"/>
                <a:gd name="T3" fmla="*/ 0 h 37"/>
                <a:gd name="T4" fmla="*/ 65 w 65"/>
                <a:gd name="T5" fmla="*/ 35 h 37"/>
                <a:gd name="T6" fmla="*/ 62 w 65"/>
                <a:gd name="T7" fmla="*/ 37 h 37"/>
                <a:gd name="T8" fmla="*/ 0 w 65"/>
                <a:gd name="T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37">
                  <a:moveTo>
                    <a:pt x="0" y="1"/>
                  </a:moveTo>
                  <a:lnTo>
                    <a:pt x="5" y="0"/>
                  </a:lnTo>
                  <a:lnTo>
                    <a:pt x="65" y="35"/>
                  </a:lnTo>
                  <a:lnTo>
                    <a:pt x="62" y="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FD63D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8" name="Freeform 466"/>
            <p:cNvSpPr>
              <a:spLocks/>
            </p:cNvSpPr>
            <p:nvPr/>
          </p:nvSpPr>
          <p:spPr bwMode="auto">
            <a:xfrm>
              <a:off x="4378" y="3139"/>
              <a:ext cx="3" cy="11"/>
            </a:xfrm>
            <a:custGeom>
              <a:avLst/>
              <a:gdLst>
                <a:gd name="T0" fmla="*/ 0 w 3"/>
                <a:gd name="T1" fmla="*/ 2 h 11"/>
                <a:gd name="T2" fmla="*/ 3 w 3"/>
                <a:gd name="T3" fmla="*/ 0 h 11"/>
                <a:gd name="T4" fmla="*/ 3 w 3"/>
                <a:gd name="T5" fmla="*/ 10 h 11"/>
                <a:gd name="T6" fmla="*/ 0 w 3"/>
                <a:gd name="T7" fmla="*/ 11 h 11"/>
                <a:gd name="T8" fmla="*/ 0 w 3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1">
                  <a:moveTo>
                    <a:pt x="0" y="2"/>
                  </a:moveTo>
                  <a:lnTo>
                    <a:pt x="3" y="0"/>
                  </a:lnTo>
                  <a:lnTo>
                    <a:pt x="3" y="10"/>
                  </a:lnTo>
                  <a:lnTo>
                    <a:pt x="0" y="1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B38212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9" name="Freeform 467"/>
            <p:cNvSpPr>
              <a:spLocks/>
            </p:cNvSpPr>
            <p:nvPr/>
          </p:nvSpPr>
          <p:spPr bwMode="auto">
            <a:xfrm>
              <a:off x="4552" y="3361"/>
              <a:ext cx="379" cy="378"/>
            </a:xfrm>
            <a:custGeom>
              <a:avLst/>
              <a:gdLst>
                <a:gd name="T0" fmla="*/ 190 w 379"/>
                <a:gd name="T1" fmla="*/ 0 h 378"/>
                <a:gd name="T2" fmla="*/ 152 w 379"/>
                <a:gd name="T3" fmla="*/ 3 h 378"/>
                <a:gd name="T4" fmla="*/ 117 w 379"/>
                <a:gd name="T5" fmla="*/ 14 h 378"/>
                <a:gd name="T6" fmla="*/ 84 w 379"/>
                <a:gd name="T7" fmla="*/ 32 h 378"/>
                <a:gd name="T8" fmla="*/ 55 w 379"/>
                <a:gd name="T9" fmla="*/ 55 h 378"/>
                <a:gd name="T10" fmla="*/ 33 w 379"/>
                <a:gd name="T11" fmla="*/ 82 h 378"/>
                <a:gd name="T12" fmla="*/ 15 w 379"/>
                <a:gd name="T13" fmla="*/ 114 h 378"/>
                <a:gd name="T14" fmla="*/ 4 w 379"/>
                <a:gd name="T15" fmla="*/ 150 h 378"/>
                <a:gd name="T16" fmla="*/ 0 w 379"/>
                <a:gd name="T17" fmla="*/ 189 h 378"/>
                <a:gd name="T18" fmla="*/ 2 w 379"/>
                <a:gd name="T19" fmla="*/ 208 h 378"/>
                <a:gd name="T20" fmla="*/ 8 w 379"/>
                <a:gd name="T21" fmla="*/ 245 h 378"/>
                <a:gd name="T22" fmla="*/ 23 w 379"/>
                <a:gd name="T23" fmla="*/ 279 h 378"/>
                <a:gd name="T24" fmla="*/ 44 w 379"/>
                <a:gd name="T25" fmla="*/ 308 h 378"/>
                <a:gd name="T26" fmla="*/ 70 w 379"/>
                <a:gd name="T27" fmla="*/ 334 h 378"/>
                <a:gd name="T28" fmla="*/ 99 w 379"/>
                <a:gd name="T29" fmla="*/ 355 h 378"/>
                <a:gd name="T30" fmla="*/ 133 w 379"/>
                <a:gd name="T31" fmla="*/ 370 h 378"/>
                <a:gd name="T32" fmla="*/ 170 w 379"/>
                <a:gd name="T33" fmla="*/ 376 h 378"/>
                <a:gd name="T34" fmla="*/ 190 w 379"/>
                <a:gd name="T35" fmla="*/ 378 h 378"/>
                <a:gd name="T36" fmla="*/ 228 w 379"/>
                <a:gd name="T37" fmla="*/ 375 h 378"/>
                <a:gd name="T38" fmla="*/ 264 w 379"/>
                <a:gd name="T39" fmla="*/ 363 h 378"/>
                <a:gd name="T40" fmla="*/ 296 w 379"/>
                <a:gd name="T41" fmla="*/ 346 h 378"/>
                <a:gd name="T42" fmla="*/ 324 w 379"/>
                <a:gd name="T43" fmla="*/ 323 h 378"/>
                <a:gd name="T44" fmla="*/ 346 w 379"/>
                <a:gd name="T45" fmla="*/ 294 h 378"/>
                <a:gd name="T46" fmla="*/ 364 w 379"/>
                <a:gd name="T47" fmla="*/ 262 h 378"/>
                <a:gd name="T48" fmla="*/ 376 w 379"/>
                <a:gd name="T49" fmla="*/ 226 h 378"/>
                <a:gd name="T50" fmla="*/ 379 w 379"/>
                <a:gd name="T51" fmla="*/ 189 h 378"/>
                <a:gd name="T52" fmla="*/ 379 w 379"/>
                <a:gd name="T53" fmla="*/ 169 h 378"/>
                <a:gd name="T54" fmla="*/ 371 w 379"/>
                <a:gd name="T55" fmla="*/ 132 h 378"/>
                <a:gd name="T56" fmla="*/ 356 w 379"/>
                <a:gd name="T57" fmla="*/ 98 h 378"/>
                <a:gd name="T58" fmla="*/ 335 w 379"/>
                <a:gd name="T59" fmla="*/ 68 h 378"/>
                <a:gd name="T60" fmla="*/ 311 w 379"/>
                <a:gd name="T61" fmla="*/ 43 h 378"/>
                <a:gd name="T62" fmla="*/ 280 w 379"/>
                <a:gd name="T63" fmla="*/ 22 h 378"/>
                <a:gd name="T64" fmla="*/ 246 w 379"/>
                <a:gd name="T65" fmla="*/ 8 h 378"/>
                <a:gd name="T66" fmla="*/ 209 w 379"/>
                <a:gd name="T67" fmla="*/ 0 h 378"/>
                <a:gd name="T68" fmla="*/ 190 w 379"/>
                <a:gd name="T69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9" h="378">
                  <a:moveTo>
                    <a:pt x="190" y="0"/>
                  </a:moveTo>
                  <a:lnTo>
                    <a:pt x="190" y="0"/>
                  </a:lnTo>
                  <a:lnTo>
                    <a:pt x="170" y="0"/>
                  </a:lnTo>
                  <a:lnTo>
                    <a:pt x="152" y="3"/>
                  </a:lnTo>
                  <a:lnTo>
                    <a:pt x="133" y="8"/>
                  </a:lnTo>
                  <a:lnTo>
                    <a:pt x="117" y="14"/>
                  </a:lnTo>
                  <a:lnTo>
                    <a:pt x="99" y="22"/>
                  </a:lnTo>
                  <a:lnTo>
                    <a:pt x="84" y="32"/>
                  </a:lnTo>
                  <a:lnTo>
                    <a:pt x="70" y="43"/>
                  </a:lnTo>
                  <a:lnTo>
                    <a:pt x="55" y="55"/>
                  </a:lnTo>
                  <a:lnTo>
                    <a:pt x="44" y="68"/>
                  </a:lnTo>
                  <a:lnTo>
                    <a:pt x="33" y="82"/>
                  </a:lnTo>
                  <a:lnTo>
                    <a:pt x="23" y="98"/>
                  </a:lnTo>
                  <a:lnTo>
                    <a:pt x="15" y="114"/>
                  </a:lnTo>
                  <a:lnTo>
                    <a:pt x="8" y="132"/>
                  </a:lnTo>
                  <a:lnTo>
                    <a:pt x="4" y="150"/>
                  </a:lnTo>
                  <a:lnTo>
                    <a:pt x="2" y="169"/>
                  </a:lnTo>
                  <a:lnTo>
                    <a:pt x="0" y="189"/>
                  </a:lnTo>
                  <a:lnTo>
                    <a:pt x="0" y="189"/>
                  </a:lnTo>
                  <a:lnTo>
                    <a:pt x="2" y="208"/>
                  </a:lnTo>
                  <a:lnTo>
                    <a:pt x="4" y="226"/>
                  </a:lnTo>
                  <a:lnTo>
                    <a:pt x="8" y="245"/>
                  </a:lnTo>
                  <a:lnTo>
                    <a:pt x="15" y="262"/>
                  </a:lnTo>
                  <a:lnTo>
                    <a:pt x="23" y="279"/>
                  </a:lnTo>
                  <a:lnTo>
                    <a:pt x="33" y="294"/>
                  </a:lnTo>
                  <a:lnTo>
                    <a:pt x="44" y="308"/>
                  </a:lnTo>
                  <a:lnTo>
                    <a:pt x="55" y="323"/>
                  </a:lnTo>
                  <a:lnTo>
                    <a:pt x="70" y="334"/>
                  </a:lnTo>
                  <a:lnTo>
                    <a:pt x="84" y="346"/>
                  </a:lnTo>
                  <a:lnTo>
                    <a:pt x="99" y="355"/>
                  </a:lnTo>
                  <a:lnTo>
                    <a:pt x="117" y="363"/>
                  </a:lnTo>
                  <a:lnTo>
                    <a:pt x="133" y="370"/>
                  </a:lnTo>
                  <a:lnTo>
                    <a:pt x="152" y="375"/>
                  </a:lnTo>
                  <a:lnTo>
                    <a:pt x="170" y="376"/>
                  </a:lnTo>
                  <a:lnTo>
                    <a:pt x="190" y="378"/>
                  </a:lnTo>
                  <a:lnTo>
                    <a:pt x="190" y="378"/>
                  </a:lnTo>
                  <a:lnTo>
                    <a:pt x="209" y="376"/>
                  </a:lnTo>
                  <a:lnTo>
                    <a:pt x="228" y="375"/>
                  </a:lnTo>
                  <a:lnTo>
                    <a:pt x="246" y="370"/>
                  </a:lnTo>
                  <a:lnTo>
                    <a:pt x="264" y="363"/>
                  </a:lnTo>
                  <a:lnTo>
                    <a:pt x="280" y="355"/>
                  </a:lnTo>
                  <a:lnTo>
                    <a:pt x="296" y="346"/>
                  </a:lnTo>
                  <a:lnTo>
                    <a:pt x="311" y="334"/>
                  </a:lnTo>
                  <a:lnTo>
                    <a:pt x="324" y="323"/>
                  </a:lnTo>
                  <a:lnTo>
                    <a:pt x="335" y="308"/>
                  </a:lnTo>
                  <a:lnTo>
                    <a:pt x="346" y="294"/>
                  </a:lnTo>
                  <a:lnTo>
                    <a:pt x="356" y="279"/>
                  </a:lnTo>
                  <a:lnTo>
                    <a:pt x="364" y="262"/>
                  </a:lnTo>
                  <a:lnTo>
                    <a:pt x="371" y="245"/>
                  </a:lnTo>
                  <a:lnTo>
                    <a:pt x="376" y="226"/>
                  </a:lnTo>
                  <a:lnTo>
                    <a:pt x="379" y="208"/>
                  </a:lnTo>
                  <a:lnTo>
                    <a:pt x="379" y="189"/>
                  </a:lnTo>
                  <a:lnTo>
                    <a:pt x="379" y="189"/>
                  </a:lnTo>
                  <a:lnTo>
                    <a:pt x="379" y="169"/>
                  </a:lnTo>
                  <a:lnTo>
                    <a:pt x="376" y="150"/>
                  </a:lnTo>
                  <a:lnTo>
                    <a:pt x="371" y="132"/>
                  </a:lnTo>
                  <a:lnTo>
                    <a:pt x="364" y="114"/>
                  </a:lnTo>
                  <a:lnTo>
                    <a:pt x="356" y="98"/>
                  </a:lnTo>
                  <a:lnTo>
                    <a:pt x="346" y="82"/>
                  </a:lnTo>
                  <a:lnTo>
                    <a:pt x="335" y="68"/>
                  </a:lnTo>
                  <a:lnTo>
                    <a:pt x="324" y="55"/>
                  </a:lnTo>
                  <a:lnTo>
                    <a:pt x="311" y="43"/>
                  </a:lnTo>
                  <a:lnTo>
                    <a:pt x="296" y="32"/>
                  </a:lnTo>
                  <a:lnTo>
                    <a:pt x="280" y="22"/>
                  </a:lnTo>
                  <a:lnTo>
                    <a:pt x="264" y="14"/>
                  </a:lnTo>
                  <a:lnTo>
                    <a:pt x="246" y="8"/>
                  </a:lnTo>
                  <a:lnTo>
                    <a:pt x="228" y="3"/>
                  </a:lnTo>
                  <a:lnTo>
                    <a:pt x="209" y="0"/>
                  </a:lnTo>
                  <a:lnTo>
                    <a:pt x="190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00000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0" name="Freeform 468"/>
            <p:cNvSpPr>
              <a:spLocks/>
            </p:cNvSpPr>
            <p:nvPr/>
          </p:nvSpPr>
          <p:spPr bwMode="auto">
            <a:xfrm>
              <a:off x="4567" y="3375"/>
              <a:ext cx="349" cy="349"/>
            </a:xfrm>
            <a:custGeom>
              <a:avLst/>
              <a:gdLst>
                <a:gd name="T0" fmla="*/ 349 w 349"/>
                <a:gd name="T1" fmla="*/ 175 h 349"/>
                <a:gd name="T2" fmla="*/ 346 w 349"/>
                <a:gd name="T3" fmla="*/ 210 h 349"/>
                <a:gd name="T4" fmla="*/ 336 w 349"/>
                <a:gd name="T5" fmla="*/ 243 h 349"/>
                <a:gd name="T6" fmla="*/ 320 w 349"/>
                <a:gd name="T7" fmla="*/ 272 h 349"/>
                <a:gd name="T8" fmla="*/ 297 w 349"/>
                <a:gd name="T9" fmla="*/ 298 h 349"/>
                <a:gd name="T10" fmla="*/ 272 w 349"/>
                <a:gd name="T11" fmla="*/ 319 h 349"/>
                <a:gd name="T12" fmla="*/ 242 w 349"/>
                <a:gd name="T13" fmla="*/ 335 h 349"/>
                <a:gd name="T14" fmla="*/ 210 w 349"/>
                <a:gd name="T15" fmla="*/ 346 h 349"/>
                <a:gd name="T16" fmla="*/ 175 w 349"/>
                <a:gd name="T17" fmla="*/ 349 h 349"/>
                <a:gd name="T18" fmla="*/ 157 w 349"/>
                <a:gd name="T19" fmla="*/ 348 h 349"/>
                <a:gd name="T20" fmla="*/ 123 w 349"/>
                <a:gd name="T21" fmla="*/ 341 h 349"/>
                <a:gd name="T22" fmla="*/ 92 w 349"/>
                <a:gd name="T23" fmla="*/ 328 h 349"/>
                <a:gd name="T24" fmla="*/ 63 w 349"/>
                <a:gd name="T25" fmla="*/ 309 h 349"/>
                <a:gd name="T26" fmla="*/ 40 w 349"/>
                <a:gd name="T27" fmla="*/ 286 h 349"/>
                <a:gd name="T28" fmla="*/ 21 w 349"/>
                <a:gd name="T29" fmla="*/ 257 h 349"/>
                <a:gd name="T30" fmla="*/ 8 w 349"/>
                <a:gd name="T31" fmla="*/ 227 h 349"/>
                <a:gd name="T32" fmla="*/ 2 w 349"/>
                <a:gd name="T33" fmla="*/ 193 h 349"/>
                <a:gd name="T34" fmla="*/ 0 w 349"/>
                <a:gd name="T35" fmla="*/ 175 h 349"/>
                <a:gd name="T36" fmla="*/ 3 w 349"/>
                <a:gd name="T37" fmla="*/ 139 h 349"/>
                <a:gd name="T38" fmla="*/ 14 w 349"/>
                <a:gd name="T39" fmla="*/ 107 h 349"/>
                <a:gd name="T40" fmla="*/ 31 w 349"/>
                <a:gd name="T41" fmla="*/ 78 h 349"/>
                <a:gd name="T42" fmla="*/ 52 w 349"/>
                <a:gd name="T43" fmla="*/ 52 h 349"/>
                <a:gd name="T44" fmla="*/ 78 w 349"/>
                <a:gd name="T45" fmla="*/ 29 h 349"/>
                <a:gd name="T46" fmla="*/ 107 w 349"/>
                <a:gd name="T47" fmla="*/ 15 h 349"/>
                <a:gd name="T48" fmla="*/ 139 w 349"/>
                <a:gd name="T49" fmla="*/ 3 h 349"/>
                <a:gd name="T50" fmla="*/ 175 w 349"/>
                <a:gd name="T51" fmla="*/ 0 h 349"/>
                <a:gd name="T52" fmla="*/ 192 w 349"/>
                <a:gd name="T53" fmla="*/ 2 h 349"/>
                <a:gd name="T54" fmla="*/ 226 w 349"/>
                <a:gd name="T55" fmla="*/ 8 h 349"/>
                <a:gd name="T56" fmla="*/ 259 w 349"/>
                <a:gd name="T57" fmla="*/ 21 h 349"/>
                <a:gd name="T58" fmla="*/ 286 w 349"/>
                <a:gd name="T59" fmla="*/ 41 h 349"/>
                <a:gd name="T60" fmla="*/ 309 w 349"/>
                <a:gd name="T61" fmla="*/ 63 h 349"/>
                <a:gd name="T62" fmla="*/ 328 w 349"/>
                <a:gd name="T63" fmla="*/ 91 h 349"/>
                <a:gd name="T64" fmla="*/ 341 w 349"/>
                <a:gd name="T65" fmla="*/ 123 h 349"/>
                <a:gd name="T66" fmla="*/ 348 w 349"/>
                <a:gd name="T67" fmla="*/ 157 h 349"/>
                <a:gd name="T68" fmla="*/ 349 w 349"/>
                <a:gd name="T69" fmla="*/ 175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9" h="349">
                  <a:moveTo>
                    <a:pt x="349" y="175"/>
                  </a:moveTo>
                  <a:lnTo>
                    <a:pt x="349" y="175"/>
                  </a:lnTo>
                  <a:lnTo>
                    <a:pt x="348" y="193"/>
                  </a:lnTo>
                  <a:lnTo>
                    <a:pt x="346" y="210"/>
                  </a:lnTo>
                  <a:lnTo>
                    <a:pt x="341" y="227"/>
                  </a:lnTo>
                  <a:lnTo>
                    <a:pt x="336" y="243"/>
                  </a:lnTo>
                  <a:lnTo>
                    <a:pt x="328" y="257"/>
                  </a:lnTo>
                  <a:lnTo>
                    <a:pt x="320" y="272"/>
                  </a:lnTo>
                  <a:lnTo>
                    <a:pt x="309" y="286"/>
                  </a:lnTo>
                  <a:lnTo>
                    <a:pt x="297" y="298"/>
                  </a:lnTo>
                  <a:lnTo>
                    <a:pt x="286" y="309"/>
                  </a:lnTo>
                  <a:lnTo>
                    <a:pt x="272" y="319"/>
                  </a:lnTo>
                  <a:lnTo>
                    <a:pt x="259" y="328"/>
                  </a:lnTo>
                  <a:lnTo>
                    <a:pt x="242" y="335"/>
                  </a:lnTo>
                  <a:lnTo>
                    <a:pt x="226" y="341"/>
                  </a:lnTo>
                  <a:lnTo>
                    <a:pt x="210" y="346"/>
                  </a:lnTo>
                  <a:lnTo>
                    <a:pt x="192" y="348"/>
                  </a:lnTo>
                  <a:lnTo>
                    <a:pt x="175" y="349"/>
                  </a:lnTo>
                  <a:lnTo>
                    <a:pt x="175" y="349"/>
                  </a:lnTo>
                  <a:lnTo>
                    <a:pt x="157" y="348"/>
                  </a:lnTo>
                  <a:lnTo>
                    <a:pt x="139" y="346"/>
                  </a:lnTo>
                  <a:lnTo>
                    <a:pt x="123" y="341"/>
                  </a:lnTo>
                  <a:lnTo>
                    <a:pt x="107" y="335"/>
                  </a:lnTo>
                  <a:lnTo>
                    <a:pt x="92" y="328"/>
                  </a:lnTo>
                  <a:lnTo>
                    <a:pt x="78" y="319"/>
                  </a:lnTo>
                  <a:lnTo>
                    <a:pt x="63" y="309"/>
                  </a:lnTo>
                  <a:lnTo>
                    <a:pt x="52" y="298"/>
                  </a:lnTo>
                  <a:lnTo>
                    <a:pt x="40" y="286"/>
                  </a:lnTo>
                  <a:lnTo>
                    <a:pt x="31" y="272"/>
                  </a:lnTo>
                  <a:lnTo>
                    <a:pt x="21" y="257"/>
                  </a:lnTo>
                  <a:lnTo>
                    <a:pt x="14" y="243"/>
                  </a:lnTo>
                  <a:lnTo>
                    <a:pt x="8" y="227"/>
                  </a:lnTo>
                  <a:lnTo>
                    <a:pt x="3" y="210"/>
                  </a:lnTo>
                  <a:lnTo>
                    <a:pt x="2" y="193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2" y="157"/>
                  </a:lnTo>
                  <a:lnTo>
                    <a:pt x="3" y="139"/>
                  </a:lnTo>
                  <a:lnTo>
                    <a:pt x="8" y="123"/>
                  </a:lnTo>
                  <a:lnTo>
                    <a:pt x="14" y="107"/>
                  </a:lnTo>
                  <a:lnTo>
                    <a:pt x="21" y="91"/>
                  </a:lnTo>
                  <a:lnTo>
                    <a:pt x="31" y="78"/>
                  </a:lnTo>
                  <a:lnTo>
                    <a:pt x="40" y="63"/>
                  </a:lnTo>
                  <a:lnTo>
                    <a:pt x="52" y="52"/>
                  </a:lnTo>
                  <a:lnTo>
                    <a:pt x="63" y="41"/>
                  </a:lnTo>
                  <a:lnTo>
                    <a:pt x="78" y="29"/>
                  </a:lnTo>
                  <a:lnTo>
                    <a:pt x="92" y="21"/>
                  </a:lnTo>
                  <a:lnTo>
                    <a:pt x="107" y="15"/>
                  </a:lnTo>
                  <a:lnTo>
                    <a:pt x="123" y="8"/>
                  </a:lnTo>
                  <a:lnTo>
                    <a:pt x="139" y="3"/>
                  </a:lnTo>
                  <a:lnTo>
                    <a:pt x="157" y="2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92" y="2"/>
                  </a:lnTo>
                  <a:lnTo>
                    <a:pt x="210" y="3"/>
                  </a:lnTo>
                  <a:lnTo>
                    <a:pt x="226" y="8"/>
                  </a:lnTo>
                  <a:lnTo>
                    <a:pt x="242" y="15"/>
                  </a:lnTo>
                  <a:lnTo>
                    <a:pt x="259" y="21"/>
                  </a:lnTo>
                  <a:lnTo>
                    <a:pt x="272" y="29"/>
                  </a:lnTo>
                  <a:lnTo>
                    <a:pt x="286" y="41"/>
                  </a:lnTo>
                  <a:lnTo>
                    <a:pt x="297" y="52"/>
                  </a:lnTo>
                  <a:lnTo>
                    <a:pt x="309" y="63"/>
                  </a:lnTo>
                  <a:lnTo>
                    <a:pt x="320" y="78"/>
                  </a:lnTo>
                  <a:lnTo>
                    <a:pt x="328" y="91"/>
                  </a:lnTo>
                  <a:lnTo>
                    <a:pt x="336" y="107"/>
                  </a:lnTo>
                  <a:lnTo>
                    <a:pt x="341" y="123"/>
                  </a:lnTo>
                  <a:lnTo>
                    <a:pt x="346" y="139"/>
                  </a:lnTo>
                  <a:lnTo>
                    <a:pt x="348" y="157"/>
                  </a:lnTo>
                  <a:lnTo>
                    <a:pt x="349" y="175"/>
                  </a:lnTo>
                  <a:lnTo>
                    <a:pt x="349" y="175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4575B4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1" name="Freeform 469"/>
            <p:cNvSpPr>
              <a:spLocks/>
            </p:cNvSpPr>
            <p:nvPr/>
          </p:nvSpPr>
          <p:spPr bwMode="auto">
            <a:xfrm>
              <a:off x="4590" y="3380"/>
              <a:ext cx="274" cy="223"/>
            </a:xfrm>
            <a:custGeom>
              <a:avLst/>
              <a:gdLst>
                <a:gd name="T0" fmla="*/ 271 w 274"/>
                <a:gd name="T1" fmla="*/ 78 h 223"/>
                <a:gd name="T2" fmla="*/ 274 w 274"/>
                <a:gd name="T3" fmla="*/ 99 h 223"/>
                <a:gd name="T4" fmla="*/ 271 w 274"/>
                <a:gd name="T5" fmla="*/ 121 h 223"/>
                <a:gd name="T6" fmla="*/ 265 w 274"/>
                <a:gd name="T7" fmla="*/ 142 h 223"/>
                <a:gd name="T8" fmla="*/ 252 w 274"/>
                <a:gd name="T9" fmla="*/ 162 h 223"/>
                <a:gd name="T10" fmla="*/ 236 w 274"/>
                <a:gd name="T11" fmla="*/ 181 h 223"/>
                <a:gd name="T12" fmla="*/ 215 w 274"/>
                <a:gd name="T13" fmla="*/ 196 h 223"/>
                <a:gd name="T14" fmla="*/ 190 w 274"/>
                <a:gd name="T15" fmla="*/ 209 h 223"/>
                <a:gd name="T16" fmla="*/ 165 w 274"/>
                <a:gd name="T17" fmla="*/ 218 h 223"/>
                <a:gd name="T18" fmla="*/ 150 w 274"/>
                <a:gd name="T19" fmla="*/ 222 h 223"/>
                <a:gd name="T20" fmla="*/ 122 w 274"/>
                <a:gd name="T21" fmla="*/ 223 h 223"/>
                <a:gd name="T22" fmla="*/ 97 w 274"/>
                <a:gd name="T23" fmla="*/ 222 h 223"/>
                <a:gd name="T24" fmla="*/ 72 w 274"/>
                <a:gd name="T25" fmla="*/ 215 h 223"/>
                <a:gd name="T26" fmla="*/ 51 w 274"/>
                <a:gd name="T27" fmla="*/ 205 h 223"/>
                <a:gd name="T28" fmla="*/ 32 w 274"/>
                <a:gd name="T29" fmla="*/ 192 h 223"/>
                <a:gd name="T30" fmla="*/ 17 w 274"/>
                <a:gd name="T31" fmla="*/ 176 h 223"/>
                <a:gd name="T32" fmla="*/ 6 w 274"/>
                <a:gd name="T33" fmla="*/ 157 h 223"/>
                <a:gd name="T34" fmla="*/ 3 w 274"/>
                <a:gd name="T35" fmla="*/ 147 h 223"/>
                <a:gd name="T36" fmla="*/ 0 w 274"/>
                <a:gd name="T37" fmla="*/ 125 h 223"/>
                <a:gd name="T38" fmla="*/ 3 w 274"/>
                <a:gd name="T39" fmla="*/ 102 h 223"/>
                <a:gd name="T40" fmla="*/ 11 w 274"/>
                <a:gd name="T41" fmla="*/ 81 h 223"/>
                <a:gd name="T42" fmla="*/ 22 w 274"/>
                <a:gd name="T43" fmla="*/ 62 h 223"/>
                <a:gd name="T44" fmla="*/ 40 w 274"/>
                <a:gd name="T45" fmla="*/ 44 h 223"/>
                <a:gd name="T46" fmla="*/ 59 w 274"/>
                <a:gd name="T47" fmla="*/ 28 h 223"/>
                <a:gd name="T48" fmla="*/ 84 w 274"/>
                <a:gd name="T49" fmla="*/ 15 h 223"/>
                <a:gd name="T50" fmla="*/ 110 w 274"/>
                <a:gd name="T51" fmla="*/ 7 h 223"/>
                <a:gd name="T52" fmla="*/ 124 w 274"/>
                <a:gd name="T53" fmla="*/ 3 h 223"/>
                <a:gd name="T54" fmla="*/ 152 w 274"/>
                <a:gd name="T55" fmla="*/ 0 h 223"/>
                <a:gd name="T56" fmla="*/ 177 w 274"/>
                <a:gd name="T57" fmla="*/ 2 h 223"/>
                <a:gd name="T58" fmla="*/ 202 w 274"/>
                <a:gd name="T59" fmla="*/ 8 h 223"/>
                <a:gd name="T60" fmla="*/ 224 w 274"/>
                <a:gd name="T61" fmla="*/ 18 h 223"/>
                <a:gd name="T62" fmla="*/ 242 w 274"/>
                <a:gd name="T63" fmla="*/ 31 h 223"/>
                <a:gd name="T64" fmla="*/ 258 w 274"/>
                <a:gd name="T65" fmla="*/ 47 h 223"/>
                <a:gd name="T66" fmla="*/ 268 w 274"/>
                <a:gd name="T67" fmla="*/ 66 h 223"/>
                <a:gd name="T68" fmla="*/ 271 w 274"/>
                <a:gd name="T69" fmla="*/ 7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4" h="223">
                  <a:moveTo>
                    <a:pt x="271" y="78"/>
                  </a:moveTo>
                  <a:lnTo>
                    <a:pt x="271" y="78"/>
                  </a:lnTo>
                  <a:lnTo>
                    <a:pt x="274" y="89"/>
                  </a:lnTo>
                  <a:lnTo>
                    <a:pt x="274" y="99"/>
                  </a:lnTo>
                  <a:lnTo>
                    <a:pt x="274" y="110"/>
                  </a:lnTo>
                  <a:lnTo>
                    <a:pt x="271" y="121"/>
                  </a:lnTo>
                  <a:lnTo>
                    <a:pt x="268" y="133"/>
                  </a:lnTo>
                  <a:lnTo>
                    <a:pt x="265" y="142"/>
                  </a:lnTo>
                  <a:lnTo>
                    <a:pt x="258" y="152"/>
                  </a:lnTo>
                  <a:lnTo>
                    <a:pt x="252" y="162"/>
                  </a:lnTo>
                  <a:lnTo>
                    <a:pt x="244" y="171"/>
                  </a:lnTo>
                  <a:lnTo>
                    <a:pt x="236" y="181"/>
                  </a:lnTo>
                  <a:lnTo>
                    <a:pt x="226" y="189"/>
                  </a:lnTo>
                  <a:lnTo>
                    <a:pt x="215" y="196"/>
                  </a:lnTo>
                  <a:lnTo>
                    <a:pt x="203" y="202"/>
                  </a:lnTo>
                  <a:lnTo>
                    <a:pt x="190" y="209"/>
                  </a:lnTo>
                  <a:lnTo>
                    <a:pt x="177" y="213"/>
                  </a:lnTo>
                  <a:lnTo>
                    <a:pt x="165" y="218"/>
                  </a:lnTo>
                  <a:lnTo>
                    <a:pt x="165" y="218"/>
                  </a:lnTo>
                  <a:lnTo>
                    <a:pt x="150" y="222"/>
                  </a:lnTo>
                  <a:lnTo>
                    <a:pt x="137" y="223"/>
                  </a:lnTo>
                  <a:lnTo>
                    <a:pt x="122" y="223"/>
                  </a:lnTo>
                  <a:lnTo>
                    <a:pt x="110" y="223"/>
                  </a:lnTo>
                  <a:lnTo>
                    <a:pt x="97" y="222"/>
                  </a:lnTo>
                  <a:lnTo>
                    <a:pt x="85" y="220"/>
                  </a:lnTo>
                  <a:lnTo>
                    <a:pt x="72" y="215"/>
                  </a:lnTo>
                  <a:lnTo>
                    <a:pt x="61" y="212"/>
                  </a:lnTo>
                  <a:lnTo>
                    <a:pt x="51" y="205"/>
                  </a:lnTo>
                  <a:lnTo>
                    <a:pt x="40" y="201"/>
                  </a:lnTo>
                  <a:lnTo>
                    <a:pt x="32" y="192"/>
                  </a:lnTo>
                  <a:lnTo>
                    <a:pt x="24" y="186"/>
                  </a:lnTo>
                  <a:lnTo>
                    <a:pt x="17" y="176"/>
                  </a:lnTo>
                  <a:lnTo>
                    <a:pt x="11" y="167"/>
                  </a:lnTo>
                  <a:lnTo>
                    <a:pt x="6" y="157"/>
                  </a:lnTo>
                  <a:lnTo>
                    <a:pt x="3" y="147"/>
                  </a:lnTo>
                  <a:lnTo>
                    <a:pt x="3" y="147"/>
                  </a:lnTo>
                  <a:lnTo>
                    <a:pt x="1" y="136"/>
                  </a:lnTo>
                  <a:lnTo>
                    <a:pt x="0" y="125"/>
                  </a:lnTo>
                  <a:lnTo>
                    <a:pt x="1" y="113"/>
                  </a:lnTo>
                  <a:lnTo>
                    <a:pt x="3" y="102"/>
                  </a:lnTo>
                  <a:lnTo>
                    <a:pt x="6" y="92"/>
                  </a:lnTo>
                  <a:lnTo>
                    <a:pt x="11" y="81"/>
                  </a:lnTo>
                  <a:lnTo>
                    <a:pt x="16" y="71"/>
                  </a:lnTo>
                  <a:lnTo>
                    <a:pt x="22" y="62"/>
                  </a:lnTo>
                  <a:lnTo>
                    <a:pt x="30" y="52"/>
                  </a:lnTo>
                  <a:lnTo>
                    <a:pt x="40" y="44"/>
                  </a:lnTo>
                  <a:lnTo>
                    <a:pt x="50" y="36"/>
                  </a:lnTo>
                  <a:lnTo>
                    <a:pt x="59" y="28"/>
                  </a:lnTo>
                  <a:lnTo>
                    <a:pt x="71" y="21"/>
                  </a:lnTo>
                  <a:lnTo>
                    <a:pt x="84" y="15"/>
                  </a:lnTo>
                  <a:lnTo>
                    <a:pt x="97" y="10"/>
                  </a:lnTo>
                  <a:lnTo>
                    <a:pt x="110" y="7"/>
                  </a:lnTo>
                  <a:lnTo>
                    <a:pt x="110" y="7"/>
                  </a:lnTo>
                  <a:lnTo>
                    <a:pt x="124" y="3"/>
                  </a:lnTo>
                  <a:lnTo>
                    <a:pt x="137" y="2"/>
                  </a:lnTo>
                  <a:lnTo>
                    <a:pt x="152" y="0"/>
                  </a:lnTo>
                  <a:lnTo>
                    <a:pt x="165" y="0"/>
                  </a:lnTo>
                  <a:lnTo>
                    <a:pt x="177" y="2"/>
                  </a:lnTo>
                  <a:lnTo>
                    <a:pt x="190" y="5"/>
                  </a:lnTo>
                  <a:lnTo>
                    <a:pt x="202" y="8"/>
                  </a:lnTo>
                  <a:lnTo>
                    <a:pt x="213" y="13"/>
                  </a:lnTo>
                  <a:lnTo>
                    <a:pt x="224" y="18"/>
                  </a:lnTo>
                  <a:lnTo>
                    <a:pt x="234" y="24"/>
                  </a:lnTo>
                  <a:lnTo>
                    <a:pt x="242" y="31"/>
                  </a:lnTo>
                  <a:lnTo>
                    <a:pt x="250" y="39"/>
                  </a:lnTo>
                  <a:lnTo>
                    <a:pt x="258" y="47"/>
                  </a:lnTo>
                  <a:lnTo>
                    <a:pt x="263" y="57"/>
                  </a:lnTo>
                  <a:lnTo>
                    <a:pt x="268" y="66"/>
                  </a:lnTo>
                  <a:lnTo>
                    <a:pt x="271" y="78"/>
                  </a:lnTo>
                  <a:lnTo>
                    <a:pt x="271" y="78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5C7BB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2" name="Freeform 470"/>
            <p:cNvSpPr>
              <a:spLocks/>
            </p:cNvSpPr>
            <p:nvPr/>
          </p:nvSpPr>
          <p:spPr bwMode="auto">
            <a:xfrm>
              <a:off x="4609" y="3466"/>
              <a:ext cx="307" cy="258"/>
            </a:xfrm>
            <a:custGeom>
              <a:avLst/>
              <a:gdLst>
                <a:gd name="T0" fmla="*/ 286 w 307"/>
                <a:gd name="T1" fmla="*/ 0 h 258"/>
                <a:gd name="T2" fmla="*/ 286 w 307"/>
                <a:gd name="T3" fmla="*/ 0 h 258"/>
                <a:gd name="T4" fmla="*/ 288 w 307"/>
                <a:gd name="T5" fmla="*/ 13 h 258"/>
                <a:gd name="T6" fmla="*/ 289 w 307"/>
                <a:gd name="T7" fmla="*/ 27 h 258"/>
                <a:gd name="T8" fmla="*/ 289 w 307"/>
                <a:gd name="T9" fmla="*/ 27 h 258"/>
                <a:gd name="T10" fmla="*/ 288 w 307"/>
                <a:gd name="T11" fmla="*/ 45 h 258"/>
                <a:gd name="T12" fmla="*/ 285 w 307"/>
                <a:gd name="T13" fmla="*/ 61 h 258"/>
                <a:gd name="T14" fmla="*/ 278 w 307"/>
                <a:gd name="T15" fmla="*/ 79 h 258"/>
                <a:gd name="T16" fmla="*/ 270 w 307"/>
                <a:gd name="T17" fmla="*/ 94 h 258"/>
                <a:gd name="T18" fmla="*/ 260 w 307"/>
                <a:gd name="T19" fmla="*/ 110 h 258"/>
                <a:gd name="T20" fmla="*/ 247 w 307"/>
                <a:gd name="T21" fmla="*/ 124 h 258"/>
                <a:gd name="T22" fmla="*/ 234 w 307"/>
                <a:gd name="T23" fmla="*/ 137 h 258"/>
                <a:gd name="T24" fmla="*/ 218 w 307"/>
                <a:gd name="T25" fmla="*/ 149 h 258"/>
                <a:gd name="T26" fmla="*/ 202 w 307"/>
                <a:gd name="T27" fmla="*/ 160 h 258"/>
                <a:gd name="T28" fmla="*/ 183 w 307"/>
                <a:gd name="T29" fmla="*/ 170 h 258"/>
                <a:gd name="T30" fmla="*/ 163 w 307"/>
                <a:gd name="T31" fmla="*/ 179 h 258"/>
                <a:gd name="T32" fmla="*/ 142 w 307"/>
                <a:gd name="T33" fmla="*/ 186 h 258"/>
                <a:gd name="T34" fmla="*/ 121 w 307"/>
                <a:gd name="T35" fmla="*/ 192 h 258"/>
                <a:gd name="T36" fmla="*/ 99 w 307"/>
                <a:gd name="T37" fmla="*/ 197 h 258"/>
                <a:gd name="T38" fmla="*/ 74 w 307"/>
                <a:gd name="T39" fmla="*/ 199 h 258"/>
                <a:gd name="T40" fmla="*/ 50 w 307"/>
                <a:gd name="T41" fmla="*/ 200 h 258"/>
                <a:gd name="T42" fmla="*/ 50 w 307"/>
                <a:gd name="T43" fmla="*/ 200 h 258"/>
                <a:gd name="T44" fmla="*/ 24 w 307"/>
                <a:gd name="T45" fmla="*/ 199 h 258"/>
                <a:gd name="T46" fmla="*/ 0 w 307"/>
                <a:gd name="T47" fmla="*/ 195 h 258"/>
                <a:gd name="T48" fmla="*/ 0 w 307"/>
                <a:gd name="T49" fmla="*/ 195 h 258"/>
                <a:gd name="T50" fmla="*/ 11 w 307"/>
                <a:gd name="T51" fmla="*/ 210 h 258"/>
                <a:gd name="T52" fmla="*/ 26 w 307"/>
                <a:gd name="T53" fmla="*/ 221 h 258"/>
                <a:gd name="T54" fmla="*/ 42 w 307"/>
                <a:gd name="T55" fmla="*/ 233 h 258"/>
                <a:gd name="T56" fmla="*/ 58 w 307"/>
                <a:gd name="T57" fmla="*/ 241 h 258"/>
                <a:gd name="T58" fmla="*/ 76 w 307"/>
                <a:gd name="T59" fmla="*/ 249 h 258"/>
                <a:gd name="T60" fmla="*/ 94 w 307"/>
                <a:gd name="T61" fmla="*/ 254 h 258"/>
                <a:gd name="T62" fmla="*/ 113 w 307"/>
                <a:gd name="T63" fmla="*/ 257 h 258"/>
                <a:gd name="T64" fmla="*/ 133 w 307"/>
                <a:gd name="T65" fmla="*/ 258 h 258"/>
                <a:gd name="T66" fmla="*/ 133 w 307"/>
                <a:gd name="T67" fmla="*/ 258 h 258"/>
                <a:gd name="T68" fmla="*/ 150 w 307"/>
                <a:gd name="T69" fmla="*/ 257 h 258"/>
                <a:gd name="T70" fmla="*/ 168 w 307"/>
                <a:gd name="T71" fmla="*/ 255 h 258"/>
                <a:gd name="T72" fmla="*/ 184 w 307"/>
                <a:gd name="T73" fmla="*/ 250 h 258"/>
                <a:gd name="T74" fmla="*/ 200 w 307"/>
                <a:gd name="T75" fmla="*/ 244 h 258"/>
                <a:gd name="T76" fmla="*/ 217 w 307"/>
                <a:gd name="T77" fmla="*/ 237 h 258"/>
                <a:gd name="T78" fmla="*/ 230 w 307"/>
                <a:gd name="T79" fmla="*/ 228 h 258"/>
                <a:gd name="T80" fmla="*/ 244 w 307"/>
                <a:gd name="T81" fmla="*/ 218 h 258"/>
                <a:gd name="T82" fmla="*/ 255 w 307"/>
                <a:gd name="T83" fmla="*/ 207 h 258"/>
                <a:gd name="T84" fmla="*/ 267 w 307"/>
                <a:gd name="T85" fmla="*/ 195 h 258"/>
                <a:gd name="T86" fmla="*/ 278 w 307"/>
                <a:gd name="T87" fmla="*/ 181 h 258"/>
                <a:gd name="T88" fmla="*/ 286 w 307"/>
                <a:gd name="T89" fmla="*/ 166 h 258"/>
                <a:gd name="T90" fmla="*/ 294 w 307"/>
                <a:gd name="T91" fmla="*/ 152 h 258"/>
                <a:gd name="T92" fmla="*/ 299 w 307"/>
                <a:gd name="T93" fmla="*/ 136 h 258"/>
                <a:gd name="T94" fmla="*/ 304 w 307"/>
                <a:gd name="T95" fmla="*/ 119 h 258"/>
                <a:gd name="T96" fmla="*/ 306 w 307"/>
                <a:gd name="T97" fmla="*/ 102 h 258"/>
                <a:gd name="T98" fmla="*/ 307 w 307"/>
                <a:gd name="T99" fmla="*/ 84 h 258"/>
                <a:gd name="T100" fmla="*/ 307 w 307"/>
                <a:gd name="T101" fmla="*/ 84 h 258"/>
                <a:gd name="T102" fmla="*/ 306 w 307"/>
                <a:gd name="T103" fmla="*/ 61 h 258"/>
                <a:gd name="T104" fmla="*/ 302 w 307"/>
                <a:gd name="T105" fmla="*/ 40 h 258"/>
                <a:gd name="T106" fmla="*/ 294 w 307"/>
                <a:gd name="T107" fmla="*/ 19 h 258"/>
                <a:gd name="T108" fmla="*/ 286 w 307"/>
                <a:gd name="T109" fmla="*/ 0 h 258"/>
                <a:gd name="T110" fmla="*/ 286 w 307"/>
                <a:gd name="T111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7" h="258">
                  <a:moveTo>
                    <a:pt x="286" y="0"/>
                  </a:moveTo>
                  <a:lnTo>
                    <a:pt x="286" y="0"/>
                  </a:lnTo>
                  <a:lnTo>
                    <a:pt x="288" y="13"/>
                  </a:lnTo>
                  <a:lnTo>
                    <a:pt x="289" y="27"/>
                  </a:lnTo>
                  <a:lnTo>
                    <a:pt x="289" y="27"/>
                  </a:lnTo>
                  <a:lnTo>
                    <a:pt x="288" y="45"/>
                  </a:lnTo>
                  <a:lnTo>
                    <a:pt x="285" y="61"/>
                  </a:lnTo>
                  <a:lnTo>
                    <a:pt x="278" y="79"/>
                  </a:lnTo>
                  <a:lnTo>
                    <a:pt x="270" y="94"/>
                  </a:lnTo>
                  <a:lnTo>
                    <a:pt x="260" y="110"/>
                  </a:lnTo>
                  <a:lnTo>
                    <a:pt x="247" y="124"/>
                  </a:lnTo>
                  <a:lnTo>
                    <a:pt x="234" y="137"/>
                  </a:lnTo>
                  <a:lnTo>
                    <a:pt x="218" y="149"/>
                  </a:lnTo>
                  <a:lnTo>
                    <a:pt x="202" y="160"/>
                  </a:lnTo>
                  <a:lnTo>
                    <a:pt x="183" y="170"/>
                  </a:lnTo>
                  <a:lnTo>
                    <a:pt x="163" y="179"/>
                  </a:lnTo>
                  <a:lnTo>
                    <a:pt x="142" y="186"/>
                  </a:lnTo>
                  <a:lnTo>
                    <a:pt x="121" y="192"/>
                  </a:lnTo>
                  <a:lnTo>
                    <a:pt x="99" y="197"/>
                  </a:lnTo>
                  <a:lnTo>
                    <a:pt x="74" y="199"/>
                  </a:lnTo>
                  <a:lnTo>
                    <a:pt x="50" y="200"/>
                  </a:lnTo>
                  <a:lnTo>
                    <a:pt x="50" y="200"/>
                  </a:lnTo>
                  <a:lnTo>
                    <a:pt x="24" y="199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11" y="210"/>
                  </a:lnTo>
                  <a:lnTo>
                    <a:pt x="26" y="221"/>
                  </a:lnTo>
                  <a:lnTo>
                    <a:pt x="42" y="233"/>
                  </a:lnTo>
                  <a:lnTo>
                    <a:pt x="58" y="241"/>
                  </a:lnTo>
                  <a:lnTo>
                    <a:pt x="76" y="249"/>
                  </a:lnTo>
                  <a:lnTo>
                    <a:pt x="94" y="254"/>
                  </a:lnTo>
                  <a:lnTo>
                    <a:pt x="113" y="257"/>
                  </a:lnTo>
                  <a:lnTo>
                    <a:pt x="133" y="258"/>
                  </a:lnTo>
                  <a:lnTo>
                    <a:pt x="133" y="258"/>
                  </a:lnTo>
                  <a:lnTo>
                    <a:pt x="150" y="257"/>
                  </a:lnTo>
                  <a:lnTo>
                    <a:pt x="168" y="255"/>
                  </a:lnTo>
                  <a:lnTo>
                    <a:pt x="184" y="250"/>
                  </a:lnTo>
                  <a:lnTo>
                    <a:pt x="200" y="244"/>
                  </a:lnTo>
                  <a:lnTo>
                    <a:pt x="217" y="237"/>
                  </a:lnTo>
                  <a:lnTo>
                    <a:pt x="230" y="228"/>
                  </a:lnTo>
                  <a:lnTo>
                    <a:pt x="244" y="218"/>
                  </a:lnTo>
                  <a:lnTo>
                    <a:pt x="255" y="207"/>
                  </a:lnTo>
                  <a:lnTo>
                    <a:pt x="267" y="195"/>
                  </a:lnTo>
                  <a:lnTo>
                    <a:pt x="278" y="181"/>
                  </a:lnTo>
                  <a:lnTo>
                    <a:pt x="286" y="166"/>
                  </a:lnTo>
                  <a:lnTo>
                    <a:pt x="294" y="152"/>
                  </a:lnTo>
                  <a:lnTo>
                    <a:pt x="299" y="136"/>
                  </a:lnTo>
                  <a:lnTo>
                    <a:pt x="304" y="119"/>
                  </a:lnTo>
                  <a:lnTo>
                    <a:pt x="306" y="102"/>
                  </a:lnTo>
                  <a:lnTo>
                    <a:pt x="307" y="84"/>
                  </a:lnTo>
                  <a:lnTo>
                    <a:pt x="307" y="84"/>
                  </a:lnTo>
                  <a:lnTo>
                    <a:pt x="306" y="61"/>
                  </a:lnTo>
                  <a:lnTo>
                    <a:pt x="302" y="40"/>
                  </a:lnTo>
                  <a:lnTo>
                    <a:pt x="294" y="19"/>
                  </a:lnTo>
                  <a:lnTo>
                    <a:pt x="286" y="0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0A50A1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3" name="Freeform 471"/>
            <p:cNvSpPr>
              <a:spLocks/>
            </p:cNvSpPr>
            <p:nvPr/>
          </p:nvSpPr>
          <p:spPr bwMode="auto">
            <a:xfrm>
              <a:off x="4667" y="3391"/>
              <a:ext cx="149" cy="33"/>
            </a:xfrm>
            <a:custGeom>
              <a:avLst/>
              <a:gdLst>
                <a:gd name="T0" fmla="*/ 147 w 149"/>
                <a:gd name="T1" fmla="*/ 0 h 33"/>
                <a:gd name="T2" fmla="*/ 147 w 149"/>
                <a:gd name="T3" fmla="*/ 0 h 33"/>
                <a:gd name="T4" fmla="*/ 146 w 149"/>
                <a:gd name="T5" fmla="*/ 5 h 33"/>
                <a:gd name="T6" fmla="*/ 141 w 149"/>
                <a:gd name="T7" fmla="*/ 12 h 33"/>
                <a:gd name="T8" fmla="*/ 134 w 149"/>
                <a:gd name="T9" fmla="*/ 17 h 33"/>
                <a:gd name="T10" fmla="*/ 125 w 149"/>
                <a:gd name="T11" fmla="*/ 21 h 33"/>
                <a:gd name="T12" fmla="*/ 115 w 149"/>
                <a:gd name="T13" fmla="*/ 25 h 33"/>
                <a:gd name="T14" fmla="*/ 102 w 149"/>
                <a:gd name="T15" fmla="*/ 28 h 33"/>
                <a:gd name="T16" fmla="*/ 88 w 149"/>
                <a:gd name="T17" fmla="*/ 29 h 33"/>
                <a:gd name="T18" fmla="*/ 73 w 149"/>
                <a:gd name="T19" fmla="*/ 29 h 33"/>
                <a:gd name="T20" fmla="*/ 73 w 149"/>
                <a:gd name="T21" fmla="*/ 29 h 33"/>
                <a:gd name="T22" fmla="*/ 58 w 149"/>
                <a:gd name="T23" fmla="*/ 29 h 33"/>
                <a:gd name="T24" fmla="*/ 45 w 149"/>
                <a:gd name="T25" fmla="*/ 28 h 33"/>
                <a:gd name="T26" fmla="*/ 33 w 149"/>
                <a:gd name="T27" fmla="*/ 25 h 33"/>
                <a:gd name="T28" fmla="*/ 23 w 149"/>
                <a:gd name="T29" fmla="*/ 21 h 33"/>
                <a:gd name="T30" fmla="*/ 13 w 149"/>
                <a:gd name="T31" fmla="*/ 17 h 33"/>
                <a:gd name="T32" fmla="*/ 7 w 149"/>
                <a:gd name="T33" fmla="*/ 12 h 33"/>
                <a:gd name="T34" fmla="*/ 2 w 149"/>
                <a:gd name="T35" fmla="*/ 7 h 33"/>
                <a:gd name="T36" fmla="*/ 2 w 149"/>
                <a:gd name="T37" fmla="*/ 0 h 33"/>
                <a:gd name="T38" fmla="*/ 0 w 149"/>
                <a:gd name="T39" fmla="*/ 2 h 33"/>
                <a:gd name="T40" fmla="*/ 0 w 149"/>
                <a:gd name="T41" fmla="*/ 2 h 33"/>
                <a:gd name="T42" fmla="*/ 0 w 149"/>
                <a:gd name="T43" fmla="*/ 8 h 33"/>
                <a:gd name="T44" fmla="*/ 5 w 149"/>
                <a:gd name="T45" fmla="*/ 13 h 33"/>
                <a:gd name="T46" fmla="*/ 12 w 149"/>
                <a:gd name="T47" fmla="*/ 18 h 33"/>
                <a:gd name="T48" fmla="*/ 21 w 149"/>
                <a:gd name="T49" fmla="*/ 23 h 33"/>
                <a:gd name="T50" fmla="*/ 33 w 149"/>
                <a:gd name="T51" fmla="*/ 28 h 33"/>
                <a:gd name="T52" fmla="*/ 44 w 149"/>
                <a:gd name="T53" fmla="*/ 29 h 33"/>
                <a:gd name="T54" fmla="*/ 58 w 149"/>
                <a:gd name="T55" fmla="*/ 31 h 33"/>
                <a:gd name="T56" fmla="*/ 73 w 149"/>
                <a:gd name="T57" fmla="*/ 33 h 33"/>
                <a:gd name="T58" fmla="*/ 73 w 149"/>
                <a:gd name="T59" fmla="*/ 33 h 33"/>
                <a:gd name="T60" fmla="*/ 89 w 149"/>
                <a:gd name="T61" fmla="*/ 31 h 33"/>
                <a:gd name="T62" fmla="*/ 102 w 149"/>
                <a:gd name="T63" fmla="*/ 29 h 33"/>
                <a:gd name="T64" fmla="*/ 115 w 149"/>
                <a:gd name="T65" fmla="*/ 26 h 33"/>
                <a:gd name="T66" fmla="*/ 126 w 149"/>
                <a:gd name="T67" fmla="*/ 23 h 33"/>
                <a:gd name="T68" fmla="*/ 136 w 149"/>
                <a:gd name="T69" fmla="*/ 18 h 33"/>
                <a:gd name="T70" fmla="*/ 142 w 149"/>
                <a:gd name="T71" fmla="*/ 13 h 33"/>
                <a:gd name="T72" fmla="*/ 147 w 149"/>
                <a:gd name="T73" fmla="*/ 7 h 33"/>
                <a:gd name="T74" fmla="*/ 149 w 149"/>
                <a:gd name="T75" fmla="*/ 0 h 33"/>
                <a:gd name="T76" fmla="*/ 147 w 149"/>
                <a:gd name="T7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9" h="33">
                  <a:moveTo>
                    <a:pt x="147" y="0"/>
                  </a:moveTo>
                  <a:lnTo>
                    <a:pt x="147" y="0"/>
                  </a:lnTo>
                  <a:lnTo>
                    <a:pt x="146" y="5"/>
                  </a:lnTo>
                  <a:lnTo>
                    <a:pt x="141" y="12"/>
                  </a:lnTo>
                  <a:lnTo>
                    <a:pt x="134" y="17"/>
                  </a:lnTo>
                  <a:lnTo>
                    <a:pt x="125" y="21"/>
                  </a:lnTo>
                  <a:lnTo>
                    <a:pt x="115" y="25"/>
                  </a:lnTo>
                  <a:lnTo>
                    <a:pt x="102" y="28"/>
                  </a:lnTo>
                  <a:lnTo>
                    <a:pt x="88" y="29"/>
                  </a:lnTo>
                  <a:lnTo>
                    <a:pt x="73" y="29"/>
                  </a:lnTo>
                  <a:lnTo>
                    <a:pt x="73" y="29"/>
                  </a:lnTo>
                  <a:lnTo>
                    <a:pt x="58" y="29"/>
                  </a:lnTo>
                  <a:lnTo>
                    <a:pt x="45" y="28"/>
                  </a:lnTo>
                  <a:lnTo>
                    <a:pt x="33" y="25"/>
                  </a:lnTo>
                  <a:lnTo>
                    <a:pt x="23" y="21"/>
                  </a:lnTo>
                  <a:lnTo>
                    <a:pt x="13" y="17"/>
                  </a:lnTo>
                  <a:lnTo>
                    <a:pt x="7" y="12"/>
                  </a:lnTo>
                  <a:lnTo>
                    <a:pt x="2" y="7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8"/>
                  </a:lnTo>
                  <a:lnTo>
                    <a:pt x="5" y="13"/>
                  </a:lnTo>
                  <a:lnTo>
                    <a:pt x="12" y="18"/>
                  </a:lnTo>
                  <a:lnTo>
                    <a:pt x="21" y="23"/>
                  </a:lnTo>
                  <a:lnTo>
                    <a:pt x="33" y="28"/>
                  </a:lnTo>
                  <a:lnTo>
                    <a:pt x="44" y="29"/>
                  </a:lnTo>
                  <a:lnTo>
                    <a:pt x="58" y="31"/>
                  </a:lnTo>
                  <a:lnTo>
                    <a:pt x="73" y="33"/>
                  </a:lnTo>
                  <a:lnTo>
                    <a:pt x="73" y="33"/>
                  </a:lnTo>
                  <a:lnTo>
                    <a:pt x="89" y="31"/>
                  </a:lnTo>
                  <a:lnTo>
                    <a:pt x="102" y="29"/>
                  </a:lnTo>
                  <a:lnTo>
                    <a:pt x="115" y="26"/>
                  </a:lnTo>
                  <a:lnTo>
                    <a:pt x="126" y="23"/>
                  </a:lnTo>
                  <a:lnTo>
                    <a:pt x="136" y="18"/>
                  </a:lnTo>
                  <a:lnTo>
                    <a:pt x="142" y="13"/>
                  </a:lnTo>
                  <a:lnTo>
                    <a:pt x="147" y="7"/>
                  </a:lnTo>
                  <a:lnTo>
                    <a:pt x="149" y="0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8699C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4" name="Freeform 472"/>
            <p:cNvSpPr>
              <a:spLocks/>
            </p:cNvSpPr>
            <p:nvPr/>
          </p:nvSpPr>
          <p:spPr bwMode="auto">
            <a:xfrm>
              <a:off x="4590" y="3463"/>
              <a:ext cx="302" cy="64"/>
            </a:xfrm>
            <a:custGeom>
              <a:avLst/>
              <a:gdLst>
                <a:gd name="T0" fmla="*/ 299 w 302"/>
                <a:gd name="T1" fmla="*/ 1 h 64"/>
                <a:gd name="T2" fmla="*/ 299 w 302"/>
                <a:gd name="T3" fmla="*/ 1 h 64"/>
                <a:gd name="T4" fmla="*/ 299 w 302"/>
                <a:gd name="T5" fmla="*/ 8 h 64"/>
                <a:gd name="T6" fmla="*/ 295 w 302"/>
                <a:gd name="T7" fmla="*/ 12 h 64"/>
                <a:gd name="T8" fmla="*/ 292 w 302"/>
                <a:gd name="T9" fmla="*/ 19 h 64"/>
                <a:gd name="T10" fmla="*/ 287 w 302"/>
                <a:gd name="T11" fmla="*/ 24 h 64"/>
                <a:gd name="T12" fmla="*/ 273 w 302"/>
                <a:gd name="T13" fmla="*/ 35 h 64"/>
                <a:gd name="T14" fmla="*/ 255 w 302"/>
                <a:gd name="T15" fmla="*/ 43 h 64"/>
                <a:gd name="T16" fmla="*/ 234 w 302"/>
                <a:gd name="T17" fmla="*/ 51 h 64"/>
                <a:gd name="T18" fmla="*/ 208 w 302"/>
                <a:gd name="T19" fmla="*/ 56 h 64"/>
                <a:gd name="T20" fmla="*/ 181 w 302"/>
                <a:gd name="T21" fmla="*/ 59 h 64"/>
                <a:gd name="T22" fmla="*/ 150 w 302"/>
                <a:gd name="T23" fmla="*/ 61 h 64"/>
                <a:gd name="T24" fmla="*/ 150 w 302"/>
                <a:gd name="T25" fmla="*/ 61 h 64"/>
                <a:gd name="T26" fmla="*/ 121 w 302"/>
                <a:gd name="T27" fmla="*/ 59 h 64"/>
                <a:gd name="T28" fmla="*/ 93 w 302"/>
                <a:gd name="T29" fmla="*/ 56 h 64"/>
                <a:gd name="T30" fmla="*/ 67 w 302"/>
                <a:gd name="T31" fmla="*/ 50 h 64"/>
                <a:gd name="T32" fmla="*/ 45 w 302"/>
                <a:gd name="T33" fmla="*/ 43 h 64"/>
                <a:gd name="T34" fmla="*/ 27 w 302"/>
                <a:gd name="T35" fmla="*/ 33 h 64"/>
                <a:gd name="T36" fmla="*/ 13 w 302"/>
                <a:gd name="T37" fmla="*/ 24 h 64"/>
                <a:gd name="T38" fmla="*/ 8 w 302"/>
                <a:gd name="T39" fmla="*/ 17 h 64"/>
                <a:gd name="T40" fmla="*/ 4 w 302"/>
                <a:gd name="T41" fmla="*/ 11 h 64"/>
                <a:gd name="T42" fmla="*/ 1 w 302"/>
                <a:gd name="T43" fmla="*/ 6 h 64"/>
                <a:gd name="T44" fmla="*/ 1 w 302"/>
                <a:gd name="T45" fmla="*/ 0 h 64"/>
                <a:gd name="T46" fmla="*/ 0 w 302"/>
                <a:gd name="T47" fmla="*/ 1 h 64"/>
                <a:gd name="T48" fmla="*/ 0 w 302"/>
                <a:gd name="T49" fmla="*/ 1 h 64"/>
                <a:gd name="T50" fmla="*/ 1 w 302"/>
                <a:gd name="T51" fmla="*/ 8 h 64"/>
                <a:gd name="T52" fmla="*/ 3 w 302"/>
                <a:gd name="T53" fmla="*/ 14 h 64"/>
                <a:gd name="T54" fmla="*/ 6 w 302"/>
                <a:gd name="T55" fmla="*/ 19 h 64"/>
                <a:gd name="T56" fmla="*/ 13 w 302"/>
                <a:gd name="T57" fmla="*/ 25 h 64"/>
                <a:gd name="T58" fmla="*/ 17 w 302"/>
                <a:gd name="T59" fmla="*/ 30 h 64"/>
                <a:gd name="T60" fmla="*/ 25 w 302"/>
                <a:gd name="T61" fmla="*/ 35 h 64"/>
                <a:gd name="T62" fmla="*/ 43 w 302"/>
                <a:gd name="T63" fmla="*/ 45 h 64"/>
                <a:gd name="T64" fmla="*/ 66 w 302"/>
                <a:gd name="T65" fmla="*/ 53 h 64"/>
                <a:gd name="T66" fmla="*/ 92 w 302"/>
                <a:gd name="T67" fmla="*/ 59 h 64"/>
                <a:gd name="T68" fmla="*/ 121 w 302"/>
                <a:gd name="T69" fmla="*/ 63 h 64"/>
                <a:gd name="T70" fmla="*/ 150 w 302"/>
                <a:gd name="T71" fmla="*/ 64 h 64"/>
                <a:gd name="T72" fmla="*/ 150 w 302"/>
                <a:gd name="T73" fmla="*/ 64 h 64"/>
                <a:gd name="T74" fmla="*/ 181 w 302"/>
                <a:gd name="T75" fmla="*/ 63 h 64"/>
                <a:gd name="T76" fmla="*/ 210 w 302"/>
                <a:gd name="T77" fmla="*/ 59 h 64"/>
                <a:gd name="T78" fmla="*/ 234 w 302"/>
                <a:gd name="T79" fmla="*/ 53 h 64"/>
                <a:gd name="T80" fmla="*/ 257 w 302"/>
                <a:gd name="T81" fmla="*/ 45 h 64"/>
                <a:gd name="T82" fmla="*/ 276 w 302"/>
                <a:gd name="T83" fmla="*/ 35 h 64"/>
                <a:gd name="T84" fmla="*/ 283 w 302"/>
                <a:gd name="T85" fmla="*/ 30 h 64"/>
                <a:gd name="T86" fmla="*/ 289 w 302"/>
                <a:gd name="T87" fmla="*/ 25 h 64"/>
                <a:gd name="T88" fmla="*/ 294 w 302"/>
                <a:gd name="T89" fmla="*/ 19 h 64"/>
                <a:gd name="T90" fmla="*/ 299 w 302"/>
                <a:gd name="T91" fmla="*/ 14 h 64"/>
                <a:gd name="T92" fmla="*/ 300 w 302"/>
                <a:gd name="T93" fmla="*/ 8 h 64"/>
                <a:gd name="T94" fmla="*/ 302 w 302"/>
                <a:gd name="T95" fmla="*/ 1 h 64"/>
                <a:gd name="T96" fmla="*/ 299 w 302"/>
                <a:gd name="T97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2" h="64">
                  <a:moveTo>
                    <a:pt x="299" y="1"/>
                  </a:moveTo>
                  <a:lnTo>
                    <a:pt x="299" y="1"/>
                  </a:lnTo>
                  <a:lnTo>
                    <a:pt x="299" y="8"/>
                  </a:lnTo>
                  <a:lnTo>
                    <a:pt x="295" y="12"/>
                  </a:lnTo>
                  <a:lnTo>
                    <a:pt x="292" y="19"/>
                  </a:lnTo>
                  <a:lnTo>
                    <a:pt x="287" y="24"/>
                  </a:lnTo>
                  <a:lnTo>
                    <a:pt x="273" y="35"/>
                  </a:lnTo>
                  <a:lnTo>
                    <a:pt x="255" y="43"/>
                  </a:lnTo>
                  <a:lnTo>
                    <a:pt x="234" y="51"/>
                  </a:lnTo>
                  <a:lnTo>
                    <a:pt x="208" y="56"/>
                  </a:lnTo>
                  <a:lnTo>
                    <a:pt x="181" y="59"/>
                  </a:lnTo>
                  <a:lnTo>
                    <a:pt x="150" y="61"/>
                  </a:lnTo>
                  <a:lnTo>
                    <a:pt x="150" y="61"/>
                  </a:lnTo>
                  <a:lnTo>
                    <a:pt x="121" y="59"/>
                  </a:lnTo>
                  <a:lnTo>
                    <a:pt x="93" y="56"/>
                  </a:lnTo>
                  <a:lnTo>
                    <a:pt x="67" y="50"/>
                  </a:lnTo>
                  <a:lnTo>
                    <a:pt x="45" y="43"/>
                  </a:lnTo>
                  <a:lnTo>
                    <a:pt x="27" y="33"/>
                  </a:lnTo>
                  <a:lnTo>
                    <a:pt x="13" y="24"/>
                  </a:lnTo>
                  <a:lnTo>
                    <a:pt x="8" y="17"/>
                  </a:lnTo>
                  <a:lnTo>
                    <a:pt x="4" y="11"/>
                  </a:lnTo>
                  <a:lnTo>
                    <a:pt x="1" y="6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8"/>
                  </a:lnTo>
                  <a:lnTo>
                    <a:pt x="3" y="14"/>
                  </a:lnTo>
                  <a:lnTo>
                    <a:pt x="6" y="19"/>
                  </a:lnTo>
                  <a:lnTo>
                    <a:pt x="13" y="25"/>
                  </a:lnTo>
                  <a:lnTo>
                    <a:pt x="17" y="30"/>
                  </a:lnTo>
                  <a:lnTo>
                    <a:pt x="25" y="35"/>
                  </a:lnTo>
                  <a:lnTo>
                    <a:pt x="43" y="45"/>
                  </a:lnTo>
                  <a:lnTo>
                    <a:pt x="66" y="53"/>
                  </a:lnTo>
                  <a:lnTo>
                    <a:pt x="92" y="59"/>
                  </a:lnTo>
                  <a:lnTo>
                    <a:pt x="121" y="63"/>
                  </a:lnTo>
                  <a:lnTo>
                    <a:pt x="150" y="64"/>
                  </a:lnTo>
                  <a:lnTo>
                    <a:pt x="150" y="64"/>
                  </a:lnTo>
                  <a:lnTo>
                    <a:pt x="181" y="63"/>
                  </a:lnTo>
                  <a:lnTo>
                    <a:pt x="210" y="59"/>
                  </a:lnTo>
                  <a:lnTo>
                    <a:pt x="234" y="53"/>
                  </a:lnTo>
                  <a:lnTo>
                    <a:pt x="257" y="45"/>
                  </a:lnTo>
                  <a:lnTo>
                    <a:pt x="276" y="35"/>
                  </a:lnTo>
                  <a:lnTo>
                    <a:pt x="283" y="30"/>
                  </a:lnTo>
                  <a:lnTo>
                    <a:pt x="289" y="25"/>
                  </a:lnTo>
                  <a:lnTo>
                    <a:pt x="294" y="19"/>
                  </a:lnTo>
                  <a:lnTo>
                    <a:pt x="299" y="14"/>
                  </a:lnTo>
                  <a:lnTo>
                    <a:pt x="300" y="8"/>
                  </a:lnTo>
                  <a:lnTo>
                    <a:pt x="302" y="1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8699C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5" name="Freeform 473"/>
            <p:cNvSpPr>
              <a:spLocks/>
            </p:cNvSpPr>
            <p:nvPr/>
          </p:nvSpPr>
          <p:spPr bwMode="auto">
            <a:xfrm>
              <a:off x="4567" y="3547"/>
              <a:ext cx="349" cy="87"/>
            </a:xfrm>
            <a:custGeom>
              <a:avLst/>
              <a:gdLst>
                <a:gd name="T0" fmla="*/ 349 w 349"/>
                <a:gd name="T1" fmla="*/ 11 h 87"/>
                <a:gd name="T2" fmla="*/ 349 w 349"/>
                <a:gd name="T3" fmla="*/ 11 h 87"/>
                <a:gd name="T4" fmla="*/ 348 w 349"/>
                <a:gd name="T5" fmla="*/ 19 h 87"/>
                <a:gd name="T6" fmla="*/ 346 w 349"/>
                <a:gd name="T7" fmla="*/ 25 h 87"/>
                <a:gd name="T8" fmla="*/ 341 w 349"/>
                <a:gd name="T9" fmla="*/ 32 h 87"/>
                <a:gd name="T10" fmla="*/ 335 w 349"/>
                <a:gd name="T11" fmla="*/ 38 h 87"/>
                <a:gd name="T12" fmla="*/ 328 w 349"/>
                <a:gd name="T13" fmla="*/ 45 h 87"/>
                <a:gd name="T14" fmla="*/ 318 w 349"/>
                <a:gd name="T15" fmla="*/ 51 h 87"/>
                <a:gd name="T16" fmla="*/ 297 w 349"/>
                <a:gd name="T17" fmla="*/ 63 h 87"/>
                <a:gd name="T18" fmla="*/ 272 w 349"/>
                <a:gd name="T19" fmla="*/ 72 h 87"/>
                <a:gd name="T20" fmla="*/ 242 w 349"/>
                <a:gd name="T21" fmla="*/ 79 h 87"/>
                <a:gd name="T22" fmla="*/ 210 w 349"/>
                <a:gd name="T23" fmla="*/ 84 h 87"/>
                <a:gd name="T24" fmla="*/ 175 w 349"/>
                <a:gd name="T25" fmla="*/ 85 h 87"/>
                <a:gd name="T26" fmla="*/ 175 w 349"/>
                <a:gd name="T27" fmla="*/ 85 h 87"/>
                <a:gd name="T28" fmla="*/ 141 w 349"/>
                <a:gd name="T29" fmla="*/ 84 h 87"/>
                <a:gd name="T30" fmla="*/ 108 w 349"/>
                <a:gd name="T31" fmla="*/ 79 h 87"/>
                <a:gd name="T32" fmla="*/ 79 w 349"/>
                <a:gd name="T33" fmla="*/ 72 h 87"/>
                <a:gd name="T34" fmla="*/ 53 w 349"/>
                <a:gd name="T35" fmla="*/ 64 h 87"/>
                <a:gd name="T36" fmla="*/ 32 w 349"/>
                <a:gd name="T37" fmla="*/ 55 h 87"/>
                <a:gd name="T38" fmla="*/ 23 w 349"/>
                <a:gd name="T39" fmla="*/ 48 h 87"/>
                <a:gd name="T40" fmla="*/ 16 w 349"/>
                <a:gd name="T41" fmla="*/ 42 h 87"/>
                <a:gd name="T42" fmla="*/ 10 w 349"/>
                <a:gd name="T43" fmla="*/ 35 h 87"/>
                <a:gd name="T44" fmla="*/ 5 w 349"/>
                <a:gd name="T45" fmla="*/ 29 h 87"/>
                <a:gd name="T46" fmla="*/ 3 w 349"/>
                <a:gd name="T47" fmla="*/ 22 h 87"/>
                <a:gd name="T48" fmla="*/ 2 w 349"/>
                <a:gd name="T49" fmla="*/ 16 h 87"/>
                <a:gd name="T50" fmla="*/ 0 w 349"/>
                <a:gd name="T51" fmla="*/ 0 h 87"/>
                <a:gd name="T52" fmla="*/ 2 w 349"/>
                <a:gd name="T53" fmla="*/ 16 h 87"/>
                <a:gd name="T54" fmla="*/ 2 w 349"/>
                <a:gd name="T55" fmla="*/ 16 h 87"/>
                <a:gd name="T56" fmla="*/ 2 w 349"/>
                <a:gd name="T57" fmla="*/ 22 h 87"/>
                <a:gd name="T58" fmla="*/ 5 w 349"/>
                <a:gd name="T59" fmla="*/ 30 h 87"/>
                <a:gd name="T60" fmla="*/ 8 w 349"/>
                <a:gd name="T61" fmla="*/ 37 h 87"/>
                <a:gd name="T62" fmla="*/ 14 w 349"/>
                <a:gd name="T63" fmla="*/ 43 h 87"/>
                <a:gd name="T64" fmla="*/ 23 w 349"/>
                <a:gd name="T65" fmla="*/ 50 h 87"/>
                <a:gd name="T66" fmla="*/ 31 w 349"/>
                <a:gd name="T67" fmla="*/ 55 h 87"/>
                <a:gd name="T68" fmla="*/ 52 w 349"/>
                <a:gd name="T69" fmla="*/ 66 h 87"/>
                <a:gd name="T70" fmla="*/ 78 w 349"/>
                <a:gd name="T71" fmla="*/ 74 h 87"/>
                <a:gd name="T72" fmla="*/ 107 w 349"/>
                <a:gd name="T73" fmla="*/ 82 h 87"/>
                <a:gd name="T74" fmla="*/ 141 w 349"/>
                <a:gd name="T75" fmla="*/ 85 h 87"/>
                <a:gd name="T76" fmla="*/ 175 w 349"/>
                <a:gd name="T77" fmla="*/ 87 h 87"/>
                <a:gd name="T78" fmla="*/ 175 w 349"/>
                <a:gd name="T79" fmla="*/ 87 h 87"/>
                <a:gd name="T80" fmla="*/ 210 w 349"/>
                <a:gd name="T81" fmla="*/ 85 h 87"/>
                <a:gd name="T82" fmla="*/ 242 w 349"/>
                <a:gd name="T83" fmla="*/ 82 h 87"/>
                <a:gd name="T84" fmla="*/ 272 w 349"/>
                <a:gd name="T85" fmla="*/ 76 h 87"/>
                <a:gd name="T86" fmla="*/ 297 w 349"/>
                <a:gd name="T87" fmla="*/ 66 h 87"/>
                <a:gd name="T88" fmla="*/ 318 w 349"/>
                <a:gd name="T89" fmla="*/ 56 h 87"/>
                <a:gd name="T90" fmla="*/ 328 w 349"/>
                <a:gd name="T91" fmla="*/ 50 h 87"/>
                <a:gd name="T92" fmla="*/ 335 w 349"/>
                <a:gd name="T93" fmla="*/ 43 h 87"/>
                <a:gd name="T94" fmla="*/ 341 w 349"/>
                <a:gd name="T95" fmla="*/ 37 h 87"/>
                <a:gd name="T96" fmla="*/ 346 w 349"/>
                <a:gd name="T97" fmla="*/ 30 h 87"/>
                <a:gd name="T98" fmla="*/ 348 w 349"/>
                <a:gd name="T99" fmla="*/ 22 h 87"/>
                <a:gd name="T100" fmla="*/ 349 w 349"/>
                <a:gd name="T101" fmla="*/ 16 h 87"/>
                <a:gd name="T102" fmla="*/ 349 w 349"/>
                <a:gd name="T103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9" h="87">
                  <a:moveTo>
                    <a:pt x="349" y="11"/>
                  </a:moveTo>
                  <a:lnTo>
                    <a:pt x="349" y="11"/>
                  </a:lnTo>
                  <a:lnTo>
                    <a:pt x="348" y="19"/>
                  </a:lnTo>
                  <a:lnTo>
                    <a:pt x="346" y="25"/>
                  </a:lnTo>
                  <a:lnTo>
                    <a:pt x="341" y="32"/>
                  </a:lnTo>
                  <a:lnTo>
                    <a:pt x="335" y="38"/>
                  </a:lnTo>
                  <a:lnTo>
                    <a:pt x="328" y="45"/>
                  </a:lnTo>
                  <a:lnTo>
                    <a:pt x="318" y="51"/>
                  </a:lnTo>
                  <a:lnTo>
                    <a:pt x="297" y="63"/>
                  </a:lnTo>
                  <a:lnTo>
                    <a:pt x="272" y="72"/>
                  </a:lnTo>
                  <a:lnTo>
                    <a:pt x="242" y="79"/>
                  </a:lnTo>
                  <a:lnTo>
                    <a:pt x="210" y="84"/>
                  </a:lnTo>
                  <a:lnTo>
                    <a:pt x="175" y="85"/>
                  </a:lnTo>
                  <a:lnTo>
                    <a:pt x="175" y="85"/>
                  </a:lnTo>
                  <a:lnTo>
                    <a:pt x="141" y="84"/>
                  </a:lnTo>
                  <a:lnTo>
                    <a:pt x="108" y="79"/>
                  </a:lnTo>
                  <a:lnTo>
                    <a:pt x="79" y="72"/>
                  </a:lnTo>
                  <a:lnTo>
                    <a:pt x="53" y="64"/>
                  </a:lnTo>
                  <a:lnTo>
                    <a:pt x="32" y="55"/>
                  </a:lnTo>
                  <a:lnTo>
                    <a:pt x="23" y="48"/>
                  </a:lnTo>
                  <a:lnTo>
                    <a:pt x="16" y="42"/>
                  </a:lnTo>
                  <a:lnTo>
                    <a:pt x="10" y="35"/>
                  </a:lnTo>
                  <a:lnTo>
                    <a:pt x="5" y="29"/>
                  </a:lnTo>
                  <a:lnTo>
                    <a:pt x="3" y="22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22"/>
                  </a:lnTo>
                  <a:lnTo>
                    <a:pt x="5" y="30"/>
                  </a:lnTo>
                  <a:lnTo>
                    <a:pt x="8" y="37"/>
                  </a:lnTo>
                  <a:lnTo>
                    <a:pt x="14" y="43"/>
                  </a:lnTo>
                  <a:lnTo>
                    <a:pt x="23" y="50"/>
                  </a:lnTo>
                  <a:lnTo>
                    <a:pt x="31" y="55"/>
                  </a:lnTo>
                  <a:lnTo>
                    <a:pt x="52" y="66"/>
                  </a:lnTo>
                  <a:lnTo>
                    <a:pt x="78" y="74"/>
                  </a:lnTo>
                  <a:lnTo>
                    <a:pt x="107" y="82"/>
                  </a:lnTo>
                  <a:lnTo>
                    <a:pt x="141" y="85"/>
                  </a:lnTo>
                  <a:lnTo>
                    <a:pt x="175" y="87"/>
                  </a:lnTo>
                  <a:lnTo>
                    <a:pt x="175" y="87"/>
                  </a:lnTo>
                  <a:lnTo>
                    <a:pt x="210" y="85"/>
                  </a:lnTo>
                  <a:lnTo>
                    <a:pt x="242" y="82"/>
                  </a:lnTo>
                  <a:lnTo>
                    <a:pt x="272" y="76"/>
                  </a:lnTo>
                  <a:lnTo>
                    <a:pt x="297" y="66"/>
                  </a:lnTo>
                  <a:lnTo>
                    <a:pt x="318" y="56"/>
                  </a:lnTo>
                  <a:lnTo>
                    <a:pt x="328" y="50"/>
                  </a:lnTo>
                  <a:lnTo>
                    <a:pt x="335" y="43"/>
                  </a:lnTo>
                  <a:lnTo>
                    <a:pt x="341" y="37"/>
                  </a:lnTo>
                  <a:lnTo>
                    <a:pt x="346" y="30"/>
                  </a:lnTo>
                  <a:lnTo>
                    <a:pt x="348" y="22"/>
                  </a:lnTo>
                  <a:lnTo>
                    <a:pt x="349" y="16"/>
                  </a:lnTo>
                  <a:lnTo>
                    <a:pt x="349" y="11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8699C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6" name="Freeform 474"/>
            <p:cNvSpPr>
              <a:spLocks/>
            </p:cNvSpPr>
            <p:nvPr/>
          </p:nvSpPr>
          <p:spPr bwMode="auto">
            <a:xfrm>
              <a:off x="4604" y="3650"/>
              <a:ext cx="280" cy="58"/>
            </a:xfrm>
            <a:custGeom>
              <a:avLst/>
              <a:gdLst>
                <a:gd name="T0" fmla="*/ 136 w 280"/>
                <a:gd name="T1" fmla="*/ 55 h 58"/>
                <a:gd name="T2" fmla="*/ 136 w 280"/>
                <a:gd name="T3" fmla="*/ 55 h 58"/>
                <a:gd name="T4" fmla="*/ 115 w 280"/>
                <a:gd name="T5" fmla="*/ 55 h 58"/>
                <a:gd name="T6" fmla="*/ 94 w 280"/>
                <a:gd name="T7" fmla="*/ 52 h 58"/>
                <a:gd name="T8" fmla="*/ 75 w 280"/>
                <a:gd name="T9" fmla="*/ 47 h 58"/>
                <a:gd name="T10" fmla="*/ 57 w 280"/>
                <a:gd name="T11" fmla="*/ 42 h 58"/>
                <a:gd name="T12" fmla="*/ 39 w 280"/>
                <a:gd name="T13" fmla="*/ 34 h 58"/>
                <a:gd name="T14" fmla="*/ 24 w 280"/>
                <a:gd name="T15" fmla="*/ 26 h 58"/>
                <a:gd name="T16" fmla="*/ 11 w 280"/>
                <a:gd name="T17" fmla="*/ 18 h 58"/>
                <a:gd name="T18" fmla="*/ 0 w 280"/>
                <a:gd name="T19" fmla="*/ 7 h 58"/>
                <a:gd name="T20" fmla="*/ 3 w 280"/>
                <a:gd name="T21" fmla="*/ 11 h 58"/>
                <a:gd name="T22" fmla="*/ 3 w 280"/>
                <a:gd name="T23" fmla="*/ 11 h 58"/>
                <a:gd name="T24" fmla="*/ 15 w 280"/>
                <a:gd name="T25" fmla="*/ 21 h 58"/>
                <a:gd name="T26" fmla="*/ 26 w 280"/>
                <a:gd name="T27" fmla="*/ 31 h 58"/>
                <a:gd name="T28" fmla="*/ 41 w 280"/>
                <a:gd name="T29" fmla="*/ 39 h 58"/>
                <a:gd name="T30" fmla="*/ 58 w 280"/>
                <a:gd name="T31" fmla="*/ 45 h 58"/>
                <a:gd name="T32" fmla="*/ 76 w 280"/>
                <a:gd name="T33" fmla="*/ 50 h 58"/>
                <a:gd name="T34" fmla="*/ 96 w 280"/>
                <a:gd name="T35" fmla="*/ 55 h 58"/>
                <a:gd name="T36" fmla="*/ 115 w 280"/>
                <a:gd name="T37" fmla="*/ 57 h 58"/>
                <a:gd name="T38" fmla="*/ 136 w 280"/>
                <a:gd name="T39" fmla="*/ 58 h 58"/>
                <a:gd name="T40" fmla="*/ 136 w 280"/>
                <a:gd name="T41" fmla="*/ 58 h 58"/>
                <a:gd name="T42" fmla="*/ 160 w 280"/>
                <a:gd name="T43" fmla="*/ 57 h 58"/>
                <a:gd name="T44" fmla="*/ 183 w 280"/>
                <a:gd name="T45" fmla="*/ 53 h 58"/>
                <a:gd name="T46" fmla="*/ 204 w 280"/>
                <a:gd name="T47" fmla="*/ 50 h 58"/>
                <a:gd name="T48" fmla="*/ 223 w 280"/>
                <a:gd name="T49" fmla="*/ 44 h 58"/>
                <a:gd name="T50" fmla="*/ 241 w 280"/>
                <a:gd name="T51" fmla="*/ 36 h 58"/>
                <a:gd name="T52" fmla="*/ 256 w 280"/>
                <a:gd name="T53" fmla="*/ 26 h 58"/>
                <a:gd name="T54" fmla="*/ 269 w 280"/>
                <a:gd name="T55" fmla="*/ 16 h 58"/>
                <a:gd name="T56" fmla="*/ 278 w 280"/>
                <a:gd name="T57" fmla="*/ 3 h 58"/>
                <a:gd name="T58" fmla="*/ 280 w 280"/>
                <a:gd name="T59" fmla="*/ 0 h 58"/>
                <a:gd name="T60" fmla="*/ 280 w 280"/>
                <a:gd name="T61" fmla="*/ 0 h 58"/>
                <a:gd name="T62" fmla="*/ 272 w 280"/>
                <a:gd name="T63" fmla="*/ 11 h 58"/>
                <a:gd name="T64" fmla="*/ 259 w 280"/>
                <a:gd name="T65" fmla="*/ 23 h 58"/>
                <a:gd name="T66" fmla="*/ 243 w 280"/>
                <a:gd name="T67" fmla="*/ 32 h 58"/>
                <a:gd name="T68" fmla="*/ 225 w 280"/>
                <a:gd name="T69" fmla="*/ 41 h 58"/>
                <a:gd name="T70" fmla="*/ 205 w 280"/>
                <a:gd name="T71" fmla="*/ 47 h 58"/>
                <a:gd name="T72" fmla="*/ 183 w 280"/>
                <a:gd name="T73" fmla="*/ 52 h 58"/>
                <a:gd name="T74" fmla="*/ 160 w 280"/>
                <a:gd name="T75" fmla="*/ 55 h 58"/>
                <a:gd name="T76" fmla="*/ 136 w 280"/>
                <a:gd name="T77" fmla="*/ 55 h 58"/>
                <a:gd name="T78" fmla="*/ 136 w 280"/>
                <a:gd name="T79" fmla="*/ 5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0" h="58">
                  <a:moveTo>
                    <a:pt x="136" y="55"/>
                  </a:moveTo>
                  <a:lnTo>
                    <a:pt x="136" y="55"/>
                  </a:lnTo>
                  <a:lnTo>
                    <a:pt x="115" y="55"/>
                  </a:lnTo>
                  <a:lnTo>
                    <a:pt x="94" y="52"/>
                  </a:lnTo>
                  <a:lnTo>
                    <a:pt x="75" y="47"/>
                  </a:lnTo>
                  <a:lnTo>
                    <a:pt x="57" y="42"/>
                  </a:lnTo>
                  <a:lnTo>
                    <a:pt x="39" y="34"/>
                  </a:lnTo>
                  <a:lnTo>
                    <a:pt x="24" y="26"/>
                  </a:lnTo>
                  <a:lnTo>
                    <a:pt x="11" y="18"/>
                  </a:lnTo>
                  <a:lnTo>
                    <a:pt x="0" y="7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15" y="21"/>
                  </a:lnTo>
                  <a:lnTo>
                    <a:pt x="26" y="31"/>
                  </a:lnTo>
                  <a:lnTo>
                    <a:pt x="41" y="39"/>
                  </a:lnTo>
                  <a:lnTo>
                    <a:pt x="58" y="45"/>
                  </a:lnTo>
                  <a:lnTo>
                    <a:pt x="76" y="50"/>
                  </a:lnTo>
                  <a:lnTo>
                    <a:pt x="96" y="55"/>
                  </a:lnTo>
                  <a:lnTo>
                    <a:pt x="115" y="57"/>
                  </a:lnTo>
                  <a:lnTo>
                    <a:pt x="136" y="58"/>
                  </a:lnTo>
                  <a:lnTo>
                    <a:pt x="136" y="58"/>
                  </a:lnTo>
                  <a:lnTo>
                    <a:pt x="160" y="57"/>
                  </a:lnTo>
                  <a:lnTo>
                    <a:pt x="183" y="53"/>
                  </a:lnTo>
                  <a:lnTo>
                    <a:pt x="204" y="50"/>
                  </a:lnTo>
                  <a:lnTo>
                    <a:pt x="223" y="44"/>
                  </a:lnTo>
                  <a:lnTo>
                    <a:pt x="241" y="36"/>
                  </a:lnTo>
                  <a:lnTo>
                    <a:pt x="256" y="26"/>
                  </a:lnTo>
                  <a:lnTo>
                    <a:pt x="269" y="16"/>
                  </a:lnTo>
                  <a:lnTo>
                    <a:pt x="278" y="3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72" y="11"/>
                  </a:lnTo>
                  <a:lnTo>
                    <a:pt x="259" y="23"/>
                  </a:lnTo>
                  <a:lnTo>
                    <a:pt x="243" y="32"/>
                  </a:lnTo>
                  <a:lnTo>
                    <a:pt x="225" y="41"/>
                  </a:lnTo>
                  <a:lnTo>
                    <a:pt x="205" y="47"/>
                  </a:lnTo>
                  <a:lnTo>
                    <a:pt x="183" y="52"/>
                  </a:lnTo>
                  <a:lnTo>
                    <a:pt x="160" y="55"/>
                  </a:lnTo>
                  <a:lnTo>
                    <a:pt x="136" y="55"/>
                  </a:lnTo>
                  <a:lnTo>
                    <a:pt x="136" y="55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8699C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7" name="Freeform 475"/>
            <p:cNvSpPr>
              <a:spLocks/>
            </p:cNvSpPr>
            <p:nvPr/>
          </p:nvSpPr>
          <p:spPr bwMode="auto">
            <a:xfrm>
              <a:off x="4696" y="3566"/>
              <a:ext cx="157" cy="97"/>
            </a:xfrm>
            <a:custGeom>
              <a:avLst/>
              <a:gdLst>
                <a:gd name="T0" fmla="*/ 0 w 157"/>
                <a:gd name="T1" fmla="*/ 37 h 97"/>
                <a:gd name="T2" fmla="*/ 0 w 157"/>
                <a:gd name="T3" fmla="*/ 37 h 97"/>
                <a:gd name="T4" fmla="*/ 2 w 157"/>
                <a:gd name="T5" fmla="*/ 47 h 97"/>
                <a:gd name="T6" fmla="*/ 2 w 157"/>
                <a:gd name="T7" fmla="*/ 47 h 97"/>
                <a:gd name="T8" fmla="*/ 4 w 157"/>
                <a:gd name="T9" fmla="*/ 53 h 97"/>
                <a:gd name="T10" fmla="*/ 7 w 157"/>
                <a:gd name="T11" fmla="*/ 60 h 97"/>
                <a:gd name="T12" fmla="*/ 8 w 157"/>
                <a:gd name="T13" fmla="*/ 66 h 97"/>
                <a:gd name="T14" fmla="*/ 8 w 157"/>
                <a:gd name="T15" fmla="*/ 70 h 97"/>
                <a:gd name="T16" fmla="*/ 7 w 157"/>
                <a:gd name="T17" fmla="*/ 73 h 97"/>
                <a:gd name="T18" fmla="*/ 7 w 157"/>
                <a:gd name="T19" fmla="*/ 73 h 97"/>
                <a:gd name="T20" fmla="*/ 5 w 157"/>
                <a:gd name="T21" fmla="*/ 74 h 97"/>
                <a:gd name="T22" fmla="*/ 2 w 157"/>
                <a:gd name="T23" fmla="*/ 78 h 97"/>
                <a:gd name="T24" fmla="*/ 2 w 157"/>
                <a:gd name="T25" fmla="*/ 78 h 97"/>
                <a:gd name="T26" fmla="*/ 2 w 157"/>
                <a:gd name="T27" fmla="*/ 81 h 97"/>
                <a:gd name="T28" fmla="*/ 4 w 157"/>
                <a:gd name="T29" fmla="*/ 86 h 97"/>
                <a:gd name="T30" fmla="*/ 4 w 157"/>
                <a:gd name="T31" fmla="*/ 86 h 97"/>
                <a:gd name="T32" fmla="*/ 2 w 157"/>
                <a:gd name="T33" fmla="*/ 89 h 97"/>
                <a:gd name="T34" fmla="*/ 2 w 157"/>
                <a:gd name="T35" fmla="*/ 94 h 97"/>
                <a:gd name="T36" fmla="*/ 2 w 157"/>
                <a:gd name="T37" fmla="*/ 94 h 97"/>
                <a:gd name="T38" fmla="*/ 2 w 157"/>
                <a:gd name="T39" fmla="*/ 97 h 97"/>
                <a:gd name="T40" fmla="*/ 2 w 157"/>
                <a:gd name="T41" fmla="*/ 97 h 97"/>
                <a:gd name="T42" fmla="*/ 23 w 157"/>
                <a:gd name="T43" fmla="*/ 94 h 97"/>
                <a:gd name="T44" fmla="*/ 42 w 157"/>
                <a:gd name="T45" fmla="*/ 91 h 97"/>
                <a:gd name="T46" fmla="*/ 60 w 157"/>
                <a:gd name="T47" fmla="*/ 84 h 97"/>
                <a:gd name="T48" fmla="*/ 78 w 157"/>
                <a:gd name="T49" fmla="*/ 78 h 97"/>
                <a:gd name="T50" fmla="*/ 96 w 157"/>
                <a:gd name="T51" fmla="*/ 71 h 97"/>
                <a:gd name="T52" fmla="*/ 112 w 157"/>
                <a:gd name="T53" fmla="*/ 63 h 97"/>
                <a:gd name="T54" fmla="*/ 126 w 157"/>
                <a:gd name="T55" fmla="*/ 53 h 97"/>
                <a:gd name="T56" fmla="*/ 139 w 157"/>
                <a:gd name="T57" fmla="*/ 44 h 97"/>
                <a:gd name="T58" fmla="*/ 139 w 157"/>
                <a:gd name="T59" fmla="*/ 44 h 97"/>
                <a:gd name="T60" fmla="*/ 144 w 157"/>
                <a:gd name="T61" fmla="*/ 39 h 97"/>
                <a:gd name="T62" fmla="*/ 144 w 157"/>
                <a:gd name="T63" fmla="*/ 39 h 97"/>
                <a:gd name="T64" fmla="*/ 147 w 157"/>
                <a:gd name="T65" fmla="*/ 32 h 97"/>
                <a:gd name="T66" fmla="*/ 152 w 157"/>
                <a:gd name="T67" fmla="*/ 23 h 97"/>
                <a:gd name="T68" fmla="*/ 152 w 157"/>
                <a:gd name="T69" fmla="*/ 23 h 97"/>
                <a:gd name="T70" fmla="*/ 156 w 157"/>
                <a:gd name="T71" fmla="*/ 19 h 97"/>
                <a:gd name="T72" fmla="*/ 157 w 157"/>
                <a:gd name="T73" fmla="*/ 16 h 97"/>
                <a:gd name="T74" fmla="*/ 157 w 157"/>
                <a:gd name="T75" fmla="*/ 16 h 97"/>
                <a:gd name="T76" fmla="*/ 151 w 157"/>
                <a:gd name="T77" fmla="*/ 18 h 97"/>
                <a:gd name="T78" fmla="*/ 143 w 157"/>
                <a:gd name="T79" fmla="*/ 18 h 97"/>
                <a:gd name="T80" fmla="*/ 143 w 157"/>
                <a:gd name="T81" fmla="*/ 18 h 97"/>
                <a:gd name="T82" fmla="*/ 138 w 157"/>
                <a:gd name="T83" fmla="*/ 18 h 97"/>
                <a:gd name="T84" fmla="*/ 135 w 157"/>
                <a:gd name="T85" fmla="*/ 18 h 97"/>
                <a:gd name="T86" fmla="*/ 133 w 157"/>
                <a:gd name="T87" fmla="*/ 16 h 97"/>
                <a:gd name="T88" fmla="*/ 133 w 157"/>
                <a:gd name="T89" fmla="*/ 16 h 97"/>
                <a:gd name="T90" fmla="*/ 131 w 157"/>
                <a:gd name="T91" fmla="*/ 15 h 97"/>
                <a:gd name="T92" fmla="*/ 130 w 157"/>
                <a:gd name="T93" fmla="*/ 11 h 97"/>
                <a:gd name="T94" fmla="*/ 130 w 157"/>
                <a:gd name="T95" fmla="*/ 11 h 97"/>
                <a:gd name="T96" fmla="*/ 126 w 157"/>
                <a:gd name="T97" fmla="*/ 6 h 97"/>
                <a:gd name="T98" fmla="*/ 123 w 157"/>
                <a:gd name="T99" fmla="*/ 2 h 97"/>
                <a:gd name="T100" fmla="*/ 123 w 157"/>
                <a:gd name="T101" fmla="*/ 2 h 97"/>
                <a:gd name="T102" fmla="*/ 122 w 157"/>
                <a:gd name="T103" fmla="*/ 0 h 97"/>
                <a:gd name="T104" fmla="*/ 122 w 157"/>
                <a:gd name="T105" fmla="*/ 0 h 97"/>
                <a:gd name="T106" fmla="*/ 109 w 157"/>
                <a:gd name="T107" fmla="*/ 10 h 97"/>
                <a:gd name="T108" fmla="*/ 92 w 157"/>
                <a:gd name="T109" fmla="*/ 19 h 97"/>
                <a:gd name="T110" fmla="*/ 76 w 157"/>
                <a:gd name="T111" fmla="*/ 26 h 97"/>
                <a:gd name="T112" fmla="*/ 59 w 157"/>
                <a:gd name="T113" fmla="*/ 32 h 97"/>
                <a:gd name="T114" fmla="*/ 59 w 157"/>
                <a:gd name="T115" fmla="*/ 32 h 97"/>
                <a:gd name="T116" fmla="*/ 44 w 157"/>
                <a:gd name="T117" fmla="*/ 36 h 97"/>
                <a:gd name="T118" fmla="*/ 28 w 157"/>
                <a:gd name="T119" fmla="*/ 37 h 97"/>
                <a:gd name="T120" fmla="*/ 13 w 157"/>
                <a:gd name="T121" fmla="*/ 37 h 97"/>
                <a:gd name="T122" fmla="*/ 0 w 157"/>
                <a:gd name="T123" fmla="*/ 37 h 97"/>
                <a:gd name="T124" fmla="*/ 0 w 157"/>
                <a:gd name="T125" fmla="*/ 3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7" h="97">
                  <a:moveTo>
                    <a:pt x="0" y="37"/>
                  </a:moveTo>
                  <a:lnTo>
                    <a:pt x="0" y="3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4" y="53"/>
                  </a:lnTo>
                  <a:lnTo>
                    <a:pt x="7" y="60"/>
                  </a:lnTo>
                  <a:lnTo>
                    <a:pt x="8" y="66"/>
                  </a:lnTo>
                  <a:lnTo>
                    <a:pt x="8" y="70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5" y="74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81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2" y="89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23" y="94"/>
                  </a:lnTo>
                  <a:lnTo>
                    <a:pt x="42" y="91"/>
                  </a:lnTo>
                  <a:lnTo>
                    <a:pt x="60" y="84"/>
                  </a:lnTo>
                  <a:lnTo>
                    <a:pt x="78" y="78"/>
                  </a:lnTo>
                  <a:lnTo>
                    <a:pt x="96" y="71"/>
                  </a:lnTo>
                  <a:lnTo>
                    <a:pt x="112" y="63"/>
                  </a:lnTo>
                  <a:lnTo>
                    <a:pt x="126" y="53"/>
                  </a:lnTo>
                  <a:lnTo>
                    <a:pt x="139" y="44"/>
                  </a:lnTo>
                  <a:lnTo>
                    <a:pt x="139" y="44"/>
                  </a:lnTo>
                  <a:lnTo>
                    <a:pt x="144" y="39"/>
                  </a:lnTo>
                  <a:lnTo>
                    <a:pt x="144" y="39"/>
                  </a:lnTo>
                  <a:lnTo>
                    <a:pt x="147" y="32"/>
                  </a:lnTo>
                  <a:lnTo>
                    <a:pt x="152" y="23"/>
                  </a:lnTo>
                  <a:lnTo>
                    <a:pt x="152" y="23"/>
                  </a:lnTo>
                  <a:lnTo>
                    <a:pt x="156" y="19"/>
                  </a:lnTo>
                  <a:lnTo>
                    <a:pt x="157" y="16"/>
                  </a:lnTo>
                  <a:lnTo>
                    <a:pt x="157" y="16"/>
                  </a:lnTo>
                  <a:lnTo>
                    <a:pt x="151" y="18"/>
                  </a:lnTo>
                  <a:lnTo>
                    <a:pt x="143" y="18"/>
                  </a:lnTo>
                  <a:lnTo>
                    <a:pt x="143" y="18"/>
                  </a:lnTo>
                  <a:lnTo>
                    <a:pt x="138" y="18"/>
                  </a:lnTo>
                  <a:lnTo>
                    <a:pt x="135" y="18"/>
                  </a:lnTo>
                  <a:lnTo>
                    <a:pt x="133" y="16"/>
                  </a:lnTo>
                  <a:lnTo>
                    <a:pt x="133" y="16"/>
                  </a:lnTo>
                  <a:lnTo>
                    <a:pt x="131" y="15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26" y="6"/>
                  </a:lnTo>
                  <a:lnTo>
                    <a:pt x="123" y="2"/>
                  </a:lnTo>
                  <a:lnTo>
                    <a:pt x="123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09" y="10"/>
                  </a:lnTo>
                  <a:lnTo>
                    <a:pt x="92" y="19"/>
                  </a:lnTo>
                  <a:lnTo>
                    <a:pt x="76" y="26"/>
                  </a:lnTo>
                  <a:lnTo>
                    <a:pt x="59" y="32"/>
                  </a:lnTo>
                  <a:lnTo>
                    <a:pt x="59" y="32"/>
                  </a:lnTo>
                  <a:lnTo>
                    <a:pt x="44" y="36"/>
                  </a:lnTo>
                  <a:lnTo>
                    <a:pt x="28" y="37"/>
                  </a:lnTo>
                  <a:lnTo>
                    <a:pt x="13" y="37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1B280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8" name="Freeform 476"/>
            <p:cNvSpPr>
              <a:spLocks/>
            </p:cNvSpPr>
            <p:nvPr/>
          </p:nvSpPr>
          <p:spPr bwMode="auto">
            <a:xfrm>
              <a:off x="4827" y="3527"/>
              <a:ext cx="54" cy="50"/>
            </a:xfrm>
            <a:custGeom>
              <a:avLst/>
              <a:gdLst>
                <a:gd name="T0" fmla="*/ 0 w 54"/>
                <a:gd name="T1" fmla="*/ 31 h 50"/>
                <a:gd name="T2" fmla="*/ 0 w 54"/>
                <a:gd name="T3" fmla="*/ 31 h 50"/>
                <a:gd name="T4" fmla="*/ 2 w 54"/>
                <a:gd name="T5" fmla="*/ 37 h 50"/>
                <a:gd name="T6" fmla="*/ 4 w 54"/>
                <a:gd name="T7" fmla="*/ 44 h 50"/>
                <a:gd name="T8" fmla="*/ 4 w 54"/>
                <a:gd name="T9" fmla="*/ 44 h 50"/>
                <a:gd name="T10" fmla="*/ 5 w 54"/>
                <a:gd name="T11" fmla="*/ 49 h 50"/>
                <a:gd name="T12" fmla="*/ 7 w 54"/>
                <a:gd name="T13" fmla="*/ 50 h 50"/>
                <a:gd name="T14" fmla="*/ 10 w 54"/>
                <a:gd name="T15" fmla="*/ 50 h 50"/>
                <a:gd name="T16" fmla="*/ 10 w 54"/>
                <a:gd name="T17" fmla="*/ 50 h 50"/>
                <a:gd name="T18" fmla="*/ 12 w 54"/>
                <a:gd name="T19" fmla="*/ 50 h 50"/>
                <a:gd name="T20" fmla="*/ 15 w 54"/>
                <a:gd name="T21" fmla="*/ 49 h 50"/>
                <a:gd name="T22" fmla="*/ 20 w 54"/>
                <a:gd name="T23" fmla="*/ 45 h 50"/>
                <a:gd name="T24" fmla="*/ 20 w 54"/>
                <a:gd name="T25" fmla="*/ 45 h 50"/>
                <a:gd name="T26" fmla="*/ 28 w 54"/>
                <a:gd name="T27" fmla="*/ 42 h 50"/>
                <a:gd name="T28" fmla="*/ 31 w 54"/>
                <a:gd name="T29" fmla="*/ 41 h 50"/>
                <a:gd name="T30" fmla="*/ 33 w 54"/>
                <a:gd name="T31" fmla="*/ 39 h 50"/>
                <a:gd name="T32" fmla="*/ 31 w 54"/>
                <a:gd name="T33" fmla="*/ 36 h 50"/>
                <a:gd name="T34" fmla="*/ 31 w 54"/>
                <a:gd name="T35" fmla="*/ 36 h 50"/>
                <a:gd name="T36" fmla="*/ 36 w 54"/>
                <a:gd name="T37" fmla="*/ 37 h 50"/>
                <a:gd name="T38" fmla="*/ 39 w 54"/>
                <a:gd name="T39" fmla="*/ 37 h 50"/>
                <a:gd name="T40" fmla="*/ 39 w 54"/>
                <a:gd name="T41" fmla="*/ 37 h 50"/>
                <a:gd name="T42" fmla="*/ 42 w 54"/>
                <a:gd name="T43" fmla="*/ 34 h 50"/>
                <a:gd name="T44" fmla="*/ 44 w 54"/>
                <a:gd name="T45" fmla="*/ 33 h 50"/>
                <a:gd name="T46" fmla="*/ 44 w 54"/>
                <a:gd name="T47" fmla="*/ 33 h 50"/>
                <a:gd name="T48" fmla="*/ 49 w 54"/>
                <a:gd name="T49" fmla="*/ 28 h 50"/>
                <a:gd name="T50" fmla="*/ 52 w 54"/>
                <a:gd name="T51" fmla="*/ 24 h 50"/>
                <a:gd name="T52" fmla="*/ 54 w 54"/>
                <a:gd name="T53" fmla="*/ 21 h 50"/>
                <a:gd name="T54" fmla="*/ 54 w 54"/>
                <a:gd name="T55" fmla="*/ 21 h 50"/>
                <a:gd name="T56" fmla="*/ 54 w 54"/>
                <a:gd name="T57" fmla="*/ 20 h 50"/>
                <a:gd name="T58" fmla="*/ 54 w 54"/>
                <a:gd name="T59" fmla="*/ 16 h 50"/>
                <a:gd name="T60" fmla="*/ 49 w 54"/>
                <a:gd name="T61" fmla="*/ 13 h 50"/>
                <a:gd name="T62" fmla="*/ 49 w 54"/>
                <a:gd name="T63" fmla="*/ 13 h 50"/>
                <a:gd name="T64" fmla="*/ 46 w 54"/>
                <a:gd name="T65" fmla="*/ 10 h 50"/>
                <a:gd name="T66" fmla="*/ 46 w 54"/>
                <a:gd name="T67" fmla="*/ 5 h 50"/>
                <a:gd name="T68" fmla="*/ 46 w 54"/>
                <a:gd name="T69" fmla="*/ 5 h 50"/>
                <a:gd name="T70" fmla="*/ 42 w 54"/>
                <a:gd name="T71" fmla="*/ 5 h 50"/>
                <a:gd name="T72" fmla="*/ 39 w 54"/>
                <a:gd name="T73" fmla="*/ 8 h 50"/>
                <a:gd name="T74" fmla="*/ 37 w 54"/>
                <a:gd name="T75" fmla="*/ 10 h 50"/>
                <a:gd name="T76" fmla="*/ 36 w 54"/>
                <a:gd name="T77" fmla="*/ 13 h 50"/>
                <a:gd name="T78" fmla="*/ 36 w 54"/>
                <a:gd name="T79" fmla="*/ 13 h 50"/>
                <a:gd name="T80" fmla="*/ 33 w 54"/>
                <a:gd name="T81" fmla="*/ 13 h 50"/>
                <a:gd name="T82" fmla="*/ 31 w 54"/>
                <a:gd name="T83" fmla="*/ 12 h 50"/>
                <a:gd name="T84" fmla="*/ 29 w 54"/>
                <a:gd name="T85" fmla="*/ 7 h 50"/>
                <a:gd name="T86" fmla="*/ 29 w 54"/>
                <a:gd name="T87" fmla="*/ 7 h 50"/>
                <a:gd name="T88" fmla="*/ 28 w 54"/>
                <a:gd name="T89" fmla="*/ 3 h 50"/>
                <a:gd name="T90" fmla="*/ 25 w 54"/>
                <a:gd name="T91" fmla="*/ 0 h 50"/>
                <a:gd name="T92" fmla="*/ 25 w 54"/>
                <a:gd name="T93" fmla="*/ 0 h 50"/>
                <a:gd name="T94" fmla="*/ 15 w 54"/>
                <a:gd name="T95" fmla="*/ 16 h 50"/>
                <a:gd name="T96" fmla="*/ 0 w 54"/>
                <a:gd name="T97" fmla="*/ 31 h 50"/>
                <a:gd name="T98" fmla="*/ 0 w 54"/>
                <a:gd name="T9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" h="50">
                  <a:moveTo>
                    <a:pt x="0" y="31"/>
                  </a:moveTo>
                  <a:lnTo>
                    <a:pt x="0" y="31"/>
                  </a:lnTo>
                  <a:lnTo>
                    <a:pt x="2" y="37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5" y="49"/>
                  </a:lnTo>
                  <a:lnTo>
                    <a:pt x="7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5" y="49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8" y="42"/>
                  </a:lnTo>
                  <a:lnTo>
                    <a:pt x="31" y="41"/>
                  </a:lnTo>
                  <a:lnTo>
                    <a:pt x="33" y="39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6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42" y="34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49" y="28"/>
                  </a:lnTo>
                  <a:lnTo>
                    <a:pt x="52" y="24"/>
                  </a:lnTo>
                  <a:lnTo>
                    <a:pt x="54" y="21"/>
                  </a:lnTo>
                  <a:lnTo>
                    <a:pt x="54" y="21"/>
                  </a:lnTo>
                  <a:lnTo>
                    <a:pt x="54" y="20"/>
                  </a:lnTo>
                  <a:lnTo>
                    <a:pt x="54" y="16"/>
                  </a:lnTo>
                  <a:lnTo>
                    <a:pt x="49" y="13"/>
                  </a:lnTo>
                  <a:lnTo>
                    <a:pt x="49" y="13"/>
                  </a:lnTo>
                  <a:lnTo>
                    <a:pt x="46" y="10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2" y="5"/>
                  </a:lnTo>
                  <a:lnTo>
                    <a:pt x="39" y="8"/>
                  </a:lnTo>
                  <a:lnTo>
                    <a:pt x="37" y="10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3" y="13"/>
                  </a:lnTo>
                  <a:lnTo>
                    <a:pt x="31" y="12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5" y="16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1B280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9" name="Freeform 477"/>
            <p:cNvSpPr>
              <a:spLocks/>
            </p:cNvSpPr>
            <p:nvPr/>
          </p:nvSpPr>
          <p:spPr bwMode="auto">
            <a:xfrm>
              <a:off x="4829" y="3409"/>
              <a:ext cx="69" cy="125"/>
            </a:xfrm>
            <a:custGeom>
              <a:avLst/>
              <a:gdLst>
                <a:gd name="T0" fmla="*/ 66 w 69"/>
                <a:gd name="T1" fmla="*/ 57 h 125"/>
                <a:gd name="T2" fmla="*/ 66 w 69"/>
                <a:gd name="T3" fmla="*/ 57 h 125"/>
                <a:gd name="T4" fmla="*/ 55 w 69"/>
                <a:gd name="T5" fmla="*/ 41 h 125"/>
                <a:gd name="T6" fmla="*/ 44 w 69"/>
                <a:gd name="T7" fmla="*/ 24 h 125"/>
                <a:gd name="T8" fmla="*/ 44 w 69"/>
                <a:gd name="T9" fmla="*/ 24 h 125"/>
                <a:gd name="T10" fmla="*/ 40 w 69"/>
                <a:gd name="T11" fmla="*/ 23 h 125"/>
                <a:gd name="T12" fmla="*/ 40 w 69"/>
                <a:gd name="T13" fmla="*/ 23 h 125"/>
                <a:gd name="T14" fmla="*/ 24 w 69"/>
                <a:gd name="T15" fmla="*/ 11 h 125"/>
                <a:gd name="T16" fmla="*/ 18 w 69"/>
                <a:gd name="T17" fmla="*/ 7 h 125"/>
                <a:gd name="T18" fmla="*/ 10 w 69"/>
                <a:gd name="T19" fmla="*/ 2 h 125"/>
                <a:gd name="T20" fmla="*/ 10 w 69"/>
                <a:gd name="T21" fmla="*/ 2 h 125"/>
                <a:gd name="T22" fmla="*/ 0 w 69"/>
                <a:gd name="T23" fmla="*/ 0 h 125"/>
                <a:gd name="T24" fmla="*/ 0 w 69"/>
                <a:gd name="T25" fmla="*/ 0 h 125"/>
                <a:gd name="T26" fmla="*/ 11 w 69"/>
                <a:gd name="T27" fmla="*/ 10 h 125"/>
                <a:gd name="T28" fmla="*/ 21 w 69"/>
                <a:gd name="T29" fmla="*/ 21 h 125"/>
                <a:gd name="T30" fmla="*/ 27 w 69"/>
                <a:gd name="T31" fmla="*/ 34 h 125"/>
                <a:gd name="T32" fmla="*/ 32 w 69"/>
                <a:gd name="T33" fmla="*/ 49 h 125"/>
                <a:gd name="T34" fmla="*/ 32 w 69"/>
                <a:gd name="T35" fmla="*/ 49 h 125"/>
                <a:gd name="T36" fmla="*/ 35 w 69"/>
                <a:gd name="T37" fmla="*/ 63 h 125"/>
                <a:gd name="T38" fmla="*/ 35 w 69"/>
                <a:gd name="T39" fmla="*/ 78 h 125"/>
                <a:gd name="T40" fmla="*/ 32 w 69"/>
                <a:gd name="T41" fmla="*/ 92 h 125"/>
                <a:gd name="T42" fmla="*/ 29 w 69"/>
                <a:gd name="T43" fmla="*/ 107 h 125"/>
                <a:gd name="T44" fmla="*/ 29 w 69"/>
                <a:gd name="T45" fmla="*/ 107 h 125"/>
                <a:gd name="T46" fmla="*/ 31 w 69"/>
                <a:gd name="T47" fmla="*/ 113 h 125"/>
                <a:gd name="T48" fmla="*/ 34 w 69"/>
                <a:gd name="T49" fmla="*/ 117 h 125"/>
                <a:gd name="T50" fmla="*/ 37 w 69"/>
                <a:gd name="T51" fmla="*/ 118 h 125"/>
                <a:gd name="T52" fmla="*/ 37 w 69"/>
                <a:gd name="T53" fmla="*/ 118 h 125"/>
                <a:gd name="T54" fmla="*/ 42 w 69"/>
                <a:gd name="T55" fmla="*/ 117 h 125"/>
                <a:gd name="T56" fmla="*/ 42 w 69"/>
                <a:gd name="T57" fmla="*/ 117 h 125"/>
                <a:gd name="T58" fmla="*/ 44 w 69"/>
                <a:gd name="T59" fmla="*/ 118 h 125"/>
                <a:gd name="T60" fmla="*/ 47 w 69"/>
                <a:gd name="T61" fmla="*/ 120 h 125"/>
                <a:gd name="T62" fmla="*/ 47 w 69"/>
                <a:gd name="T63" fmla="*/ 120 h 125"/>
                <a:gd name="T64" fmla="*/ 52 w 69"/>
                <a:gd name="T65" fmla="*/ 123 h 125"/>
                <a:gd name="T66" fmla="*/ 58 w 69"/>
                <a:gd name="T67" fmla="*/ 125 h 125"/>
                <a:gd name="T68" fmla="*/ 58 w 69"/>
                <a:gd name="T69" fmla="*/ 125 h 125"/>
                <a:gd name="T70" fmla="*/ 63 w 69"/>
                <a:gd name="T71" fmla="*/ 125 h 125"/>
                <a:gd name="T72" fmla="*/ 63 w 69"/>
                <a:gd name="T73" fmla="*/ 125 h 125"/>
                <a:gd name="T74" fmla="*/ 68 w 69"/>
                <a:gd name="T75" fmla="*/ 105 h 125"/>
                <a:gd name="T76" fmla="*/ 69 w 69"/>
                <a:gd name="T77" fmla="*/ 84 h 125"/>
                <a:gd name="T78" fmla="*/ 69 w 69"/>
                <a:gd name="T79" fmla="*/ 84 h 125"/>
                <a:gd name="T80" fmla="*/ 68 w 69"/>
                <a:gd name="T81" fmla="*/ 71 h 125"/>
                <a:gd name="T82" fmla="*/ 66 w 69"/>
                <a:gd name="T83" fmla="*/ 57 h 125"/>
                <a:gd name="T84" fmla="*/ 66 w 69"/>
                <a:gd name="T85" fmla="*/ 5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" h="125">
                  <a:moveTo>
                    <a:pt x="66" y="57"/>
                  </a:moveTo>
                  <a:lnTo>
                    <a:pt x="66" y="57"/>
                  </a:lnTo>
                  <a:lnTo>
                    <a:pt x="55" y="41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24" y="11"/>
                  </a:lnTo>
                  <a:lnTo>
                    <a:pt x="18" y="7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" y="10"/>
                  </a:lnTo>
                  <a:lnTo>
                    <a:pt x="21" y="21"/>
                  </a:lnTo>
                  <a:lnTo>
                    <a:pt x="27" y="34"/>
                  </a:lnTo>
                  <a:lnTo>
                    <a:pt x="32" y="49"/>
                  </a:lnTo>
                  <a:lnTo>
                    <a:pt x="32" y="49"/>
                  </a:lnTo>
                  <a:lnTo>
                    <a:pt x="35" y="63"/>
                  </a:lnTo>
                  <a:lnTo>
                    <a:pt x="35" y="78"/>
                  </a:lnTo>
                  <a:lnTo>
                    <a:pt x="32" y="92"/>
                  </a:lnTo>
                  <a:lnTo>
                    <a:pt x="29" y="107"/>
                  </a:lnTo>
                  <a:lnTo>
                    <a:pt x="29" y="107"/>
                  </a:lnTo>
                  <a:lnTo>
                    <a:pt x="31" y="113"/>
                  </a:lnTo>
                  <a:lnTo>
                    <a:pt x="34" y="117"/>
                  </a:lnTo>
                  <a:lnTo>
                    <a:pt x="37" y="118"/>
                  </a:lnTo>
                  <a:lnTo>
                    <a:pt x="37" y="118"/>
                  </a:lnTo>
                  <a:lnTo>
                    <a:pt x="42" y="117"/>
                  </a:lnTo>
                  <a:lnTo>
                    <a:pt x="42" y="117"/>
                  </a:lnTo>
                  <a:lnTo>
                    <a:pt x="44" y="118"/>
                  </a:lnTo>
                  <a:lnTo>
                    <a:pt x="47" y="120"/>
                  </a:lnTo>
                  <a:lnTo>
                    <a:pt x="47" y="120"/>
                  </a:lnTo>
                  <a:lnTo>
                    <a:pt x="52" y="123"/>
                  </a:lnTo>
                  <a:lnTo>
                    <a:pt x="58" y="125"/>
                  </a:lnTo>
                  <a:lnTo>
                    <a:pt x="58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8" y="105"/>
                  </a:lnTo>
                  <a:lnTo>
                    <a:pt x="69" y="84"/>
                  </a:lnTo>
                  <a:lnTo>
                    <a:pt x="69" y="84"/>
                  </a:lnTo>
                  <a:lnTo>
                    <a:pt x="68" y="71"/>
                  </a:lnTo>
                  <a:lnTo>
                    <a:pt x="66" y="57"/>
                  </a:lnTo>
                  <a:lnTo>
                    <a:pt x="66" y="57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1B280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0" name="Freeform 478"/>
            <p:cNvSpPr>
              <a:spLocks/>
            </p:cNvSpPr>
            <p:nvPr/>
          </p:nvSpPr>
          <p:spPr bwMode="auto">
            <a:xfrm>
              <a:off x="4848" y="3509"/>
              <a:ext cx="10" cy="18"/>
            </a:xfrm>
            <a:custGeom>
              <a:avLst/>
              <a:gdLst>
                <a:gd name="T0" fmla="*/ 0 w 10"/>
                <a:gd name="T1" fmla="*/ 2 h 18"/>
                <a:gd name="T2" fmla="*/ 0 w 10"/>
                <a:gd name="T3" fmla="*/ 2 h 18"/>
                <a:gd name="T4" fmla="*/ 0 w 10"/>
                <a:gd name="T5" fmla="*/ 5 h 18"/>
                <a:gd name="T6" fmla="*/ 2 w 10"/>
                <a:gd name="T7" fmla="*/ 10 h 18"/>
                <a:gd name="T8" fmla="*/ 2 w 10"/>
                <a:gd name="T9" fmla="*/ 10 h 18"/>
                <a:gd name="T10" fmla="*/ 2 w 10"/>
                <a:gd name="T11" fmla="*/ 17 h 18"/>
                <a:gd name="T12" fmla="*/ 2 w 10"/>
                <a:gd name="T13" fmla="*/ 17 h 18"/>
                <a:gd name="T14" fmla="*/ 4 w 10"/>
                <a:gd name="T15" fmla="*/ 18 h 18"/>
                <a:gd name="T16" fmla="*/ 4 w 10"/>
                <a:gd name="T17" fmla="*/ 18 h 18"/>
                <a:gd name="T18" fmla="*/ 10 w 10"/>
                <a:gd name="T19" fmla="*/ 7 h 18"/>
                <a:gd name="T20" fmla="*/ 10 w 10"/>
                <a:gd name="T21" fmla="*/ 7 h 18"/>
                <a:gd name="T22" fmla="*/ 8 w 10"/>
                <a:gd name="T23" fmla="*/ 4 h 18"/>
                <a:gd name="T24" fmla="*/ 7 w 10"/>
                <a:gd name="T25" fmla="*/ 2 h 18"/>
                <a:gd name="T26" fmla="*/ 4 w 10"/>
                <a:gd name="T27" fmla="*/ 0 h 18"/>
                <a:gd name="T28" fmla="*/ 0 w 10"/>
                <a:gd name="T29" fmla="*/ 2 h 18"/>
                <a:gd name="T30" fmla="*/ 0 w 10"/>
                <a:gd name="T31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18">
                  <a:moveTo>
                    <a:pt x="0" y="2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5C7BB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1" name="Freeform 479"/>
            <p:cNvSpPr>
              <a:spLocks/>
            </p:cNvSpPr>
            <p:nvPr/>
          </p:nvSpPr>
          <p:spPr bwMode="auto">
            <a:xfrm>
              <a:off x="4842" y="3453"/>
              <a:ext cx="21" cy="39"/>
            </a:xfrm>
            <a:custGeom>
              <a:avLst/>
              <a:gdLst>
                <a:gd name="T0" fmla="*/ 18 w 21"/>
                <a:gd name="T1" fmla="*/ 29 h 39"/>
                <a:gd name="T2" fmla="*/ 18 w 21"/>
                <a:gd name="T3" fmla="*/ 29 h 39"/>
                <a:gd name="T4" fmla="*/ 14 w 21"/>
                <a:gd name="T5" fmla="*/ 14 h 39"/>
                <a:gd name="T6" fmla="*/ 14 w 21"/>
                <a:gd name="T7" fmla="*/ 14 h 39"/>
                <a:gd name="T8" fmla="*/ 14 w 21"/>
                <a:gd name="T9" fmla="*/ 14 h 39"/>
                <a:gd name="T10" fmla="*/ 13 w 21"/>
                <a:gd name="T11" fmla="*/ 13 h 39"/>
                <a:gd name="T12" fmla="*/ 13 w 21"/>
                <a:gd name="T13" fmla="*/ 13 h 39"/>
                <a:gd name="T14" fmla="*/ 10 w 21"/>
                <a:gd name="T15" fmla="*/ 10 h 39"/>
                <a:gd name="T16" fmla="*/ 10 w 21"/>
                <a:gd name="T17" fmla="*/ 11 h 39"/>
                <a:gd name="T18" fmla="*/ 10 w 21"/>
                <a:gd name="T19" fmla="*/ 11 h 39"/>
                <a:gd name="T20" fmla="*/ 13 w 21"/>
                <a:gd name="T21" fmla="*/ 10 h 39"/>
                <a:gd name="T22" fmla="*/ 13 w 21"/>
                <a:gd name="T23" fmla="*/ 8 h 39"/>
                <a:gd name="T24" fmla="*/ 14 w 21"/>
                <a:gd name="T25" fmla="*/ 5 h 39"/>
                <a:gd name="T26" fmla="*/ 14 w 21"/>
                <a:gd name="T27" fmla="*/ 5 h 39"/>
                <a:gd name="T28" fmla="*/ 13 w 21"/>
                <a:gd name="T29" fmla="*/ 1 h 39"/>
                <a:gd name="T30" fmla="*/ 10 w 21"/>
                <a:gd name="T31" fmla="*/ 0 h 39"/>
                <a:gd name="T32" fmla="*/ 10 w 21"/>
                <a:gd name="T33" fmla="*/ 0 h 39"/>
                <a:gd name="T34" fmla="*/ 5 w 21"/>
                <a:gd name="T35" fmla="*/ 0 h 39"/>
                <a:gd name="T36" fmla="*/ 3 w 21"/>
                <a:gd name="T37" fmla="*/ 1 h 39"/>
                <a:gd name="T38" fmla="*/ 1 w 21"/>
                <a:gd name="T39" fmla="*/ 5 h 39"/>
                <a:gd name="T40" fmla="*/ 0 w 21"/>
                <a:gd name="T41" fmla="*/ 8 h 39"/>
                <a:gd name="T42" fmla="*/ 0 w 21"/>
                <a:gd name="T43" fmla="*/ 8 h 39"/>
                <a:gd name="T44" fmla="*/ 1 w 21"/>
                <a:gd name="T45" fmla="*/ 13 h 39"/>
                <a:gd name="T46" fmla="*/ 3 w 21"/>
                <a:gd name="T47" fmla="*/ 16 h 39"/>
                <a:gd name="T48" fmla="*/ 6 w 21"/>
                <a:gd name="T49" fmla="*/ 21 h 39"/>
                <a:gd name="T50" fmla="*/ 6 w 21"/>
                <a:gd name="T51" fmla="*/ 21 h 39"/>
                <a:gd name="T52" fmla="*/ 8 w 21"/>
                <a:gd name="T53" fmla="*/ 24 h 39"/>
                <a:gd name="T54" fmla="*/ 8 w 21"/>
                <a:gd name="T55" fmla="*/ 27 h 39"/>
                <a:gd name="T56" fmla="*/ 6 w 21"/>
                <a:gd name="T57" fmla="*/ 32 h 39"/>
                <a:gd name="T58" fmla="*/ 6 w 21"/>
                <a:gd name="T59" fmla="*/ 32 h 39"/>
                <a:gd name="T60" fmla="*/ 6 w 21"/>
                <a:gd name="T61" fmla="*/ 35 h 39"/>
                <a:gd name="T62" fmla="*/ 10 w 21"/>
                <a:gd name="T63" fmla="*/ 39 h 39"/>
                <a:gd name="T64" fmla="*/ 14 w 21"/>
                <a:gd name="T65" fmla="*/ 39 h 39"/>
                <a:gd name="T66" fmla="*/ 18 w 21"/>
                <a:gd name="T67" fmla="*/ 39 h 39"/>
                <a:gd name="T68" fmla="*/ 18 w 21"/>
                <a:gd name="T69" fmla="*/ 39 h 39"/>
                <a:gd name="T70" fmla="*/ 21 w 21"/>
                <a:gd name="T71" fmla="*/ 37 h 39"/>
                <a:gd name="T72" fmla="*/ 21 w 21"/>
                <a:gd name="T73" fmla="*/ 34 h 39"/>
                <a:gd name="T74" fmla="*/ 18 w 21"/>
                <a:gd name="T75" fmla="*/ 29 h 39"/>
                <a:gd name="T76" fmla="*/ 18 w 21"/>
                <a:gd name="T77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" h="39">
                  <a:moveTo>
                    <a:pt x="18" y="29"/>
                  </a:moveTo>
                  <a:lnTo>
                    <a:pt x="18" y="29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13"/>
                  </a:lnTo>
                  <a:lnTo>
                    <a:pt x="3" y="16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8" y="24"/>
                  </a:lnTo>
                  <a:lnTo>
                    <a:pt x="8" y="27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5"/>
                  </a:lnTo>
                  <a:lnTo>
                    <a:pt x="10" y="39"/>
                  </a:lnTo>
                  <a:lnTo>
                    <a:pt x="14" y="39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21" y="37"/>
                  </a:lnTo>
                  <a:lnTo>
                    <a:pt x="21" y="34"/>
                  </a:lnTo>
                  <a:lnTo>
                    <a:pt x="18" y="29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5C7BB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2" name="Freeform 480"/>
            <p:cNvSpPr>
              <a:spLocks/>
            </p:cNvSpPr>
            <p:nvPr/>
          </p:nvSpPr>
          <p:spPr bwMode="auto">
            <a:xfrm>
              <a:off x="4795" y="3453"/>
              <a:ext cx="32" cy="18"/>
            </a:xfrm>
            <a:custGeom>
              <a:avLst/>
              <a:gdLst>
                <a:gd name="T0" fmla="*/ 23 w 32"/>
                <a:gd name="T1" fmla="*/ 6 h 18"/>
                <a:gd name="T2" fmla="*/ 23 w 32"/>
                <a:gd name="T3" fmla="*/ 6 h 18"/>
                <a:gd name="T4" fmla="*/ 16 w 32"/>
                <a:gd name="T5" fmla="*/ 5 h 18"/>
                <a:gd name="T6" fmla="*/ 16 w 32"/>
                <a:gd name="T7" fmla="*/ 5 h 18"/>
                <a:gd name="T8" fmla="*/ 14 w 32"/>
                <a:gd name="T9" fmla="*/ 5 h 18"/>
                <a:gd name="T10" fmla="*/ 14 w 32"/>
                <a:gd name="T11" fmla="*/ 3 h 18"/>
                <a:gd name="T12" fmla="*/ 14 w 32"/>
                <a:gd name="T13" fmla="*/ 3 h 18"/>
                <a:gd name="T14" fmla="*/ 13 w 32"/>
                <a:gd name="T15" fmla="*/ 1 h 18"/>
                <a:gd name="T16" fmla="*/ 13 w 32"/>
                <a:gd name="T17" fmla="*/ 0 h 18"/>
                <a:gd name="T18" fmla="*/ 13 w 32"/>
                <a:gd name="T19" fmla="*/ 0 h 18"/>
                <a:gd name="T20" fmla="*/ 6 w 32"/>
                <a:gd name="T21" fmla="*/ 0 h 18"/>
                <a:gd name="T22" fmla="*/ 6 w 32"/>
                <a:gd name="T23" fmla="*/ 0 h 18"/>
                <a:gd name="T24" fmla="*/ 0 w 32"/>
                <a:gd name="T25" fmla="*/ 6 h 18"/>
                <a:gd name="T26" fmla="*/ 0 w 32"/>
                <a:gd name="T27" fmla="*/ 6 h 18"/>
                <a:gd name="T28" fmla="*/ 0 w 32"/>
                <a:gd name="T29" fmla="*/ 8 h 18"/>
                <a:gd name="T30" fmla="*/ 0 w 32"/>
                <a:gd name="T31" fmla="*/ 10 h 18"/>
                <a:gd name="T32" fmla="*/ 5 w 32"/>
                <a:gd name="T33" fmla="*/ 11 h 18"/>
                <a:gd name="T34" fmla="*/ 16 w 32"/>
                <a:gd name="T35" fmla="*/ 11 h 18"/>
                <a:gd name="T36" fmla="*/ 16 w 32"/>
                <a:gd name="T37" fmla="*/ 11 h 18"/>
                <a:gd name="T38" fmla="*/ 24 w 32"/>
                <a:gd name="T39" fmla="*/ 16 h 18"/>
                <a:gd name="T40" fmla="*/ 29 w 32"/>
                <a:gd name="T41" fmla="*/ 18 h 18"/>
                <a:gd name="T42" fmla="*/ 31 w 32"/>
                <a:gd name="T43" fmla="*/ 16 h 18"/>
                <a:gd name="T44" fmla="*/ 31 w 32"/>
                <a:gd name="T45" fmla="*/ 14 h 18"/>
                <a:gd name="T46" fmla="*/ 32 w 32"/>
                <a:gd name="T47" fmla="*/ 13 h 18"/>
                <a:gd name="T48" fmla="*/ 32 w 32"/>
                <a:gd name="T49" fmla="*/ 13 h 18"/>
                <a:gd name="T50" fmla="*/ 32 w 32"/>
                <a:gd name="T51" fmla="*/ 10 h 18"/>
                <a:gd name="T52" fmla="*/ 29 w 32"/>
                <a:gd name="T53" fmla="*/ 8 h 18"/>
                <a:gd name="T54" fmla="*/ 23 w 32"/>
                <a:gd name="T55" fmla="*/ 6 h 18"/>
                <a:gd name="T56" fmla="*/ 23 w 32"/>
                <a:gd name="T57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" h="18">
                  <a:moveTo>
                    <a:pt x="23" y="6"/>
                  </a:moveTo>
                  <a:lnTo>
                    <a:pt x="23" y="6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5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24" y="16"/>
                  </a:lnTo>
                  <a:lnTo>
                    <a:pt x="29" y="18"/>
                  </a:lnTo>
                  <a:lnTo>
                    <a:pt x="31" y="16"/>
                  </a:lnTo>
                  <a:lnTo>
                    <a:pt x="31" y="14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0"/>
                  </a:lnTo>
                  <a:lnTo>
                    <a:pt x="29" y="8"/>
                  </a:lnTo>
                  <a:lnTo>
                    <a:pt x="23" y="6"/>
                  </a:lnTo>
                  <a:lnTo>
                    <a:pt x="23" y="6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5C7BB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3" name="Freeform 481"/>
            <p:cNvSpPr>
              <a:spLocks/>
            </p:cNvSpPr>
            <p:nvPr/>
          </p:nvSpPr>
          <p:spPr bwMode="auto">
            <a:xfrm>
              <a:off x="4719" y="3408"/>
              <a:ext cx="16" cy="8"/>
            </a:xfrm>
            <a:custGeom>
              <a:avLst/>
              <a:gdLst>
                <a:gd name="T0" fmla="*/ 5 w 16"/>
                <a:gd name="T1" fmla="*/ 8 h 8"/>
                <a:gd name="T2" fmla="*/ 5 w 16"/>
                <a:gd name="T3" fmla="*/ 8 h 8"/>
                <a:gd name="T4" fmla="*/ 6 w 16"/>
                <a:gd name="T5" fmla="*/ 6 h 8"/>
                <a:gd name="T6" fmla="*/ 6 w 16"/>
                <a:gd name="T7" fmla="*/ 6 h 8"/>
                <a:gd name="T8" fmla="*/ 11 w 16"/>
                <a:gd name="T9" fmla="*/ 6 h 8"/>
                <a:gd name="T10" fmla="*/ 11 w 16"/>
                <a:gd name="T11" fmla="*/ 6 h 8"/>
                <a:gd name="T12" fmla="*/ 14 w 16"/>
                <a:gd name="T13" fmla="*/ 4 h 8"/>
                <a:gd name="T14" fmla="*/ 16 w 16"/>
                <a:gd name="T15" fmla="*/ 3 h 8"/>
                <a:gd name="T16" fmla="*/ 16 w 16"/>
                <a:gd name="T17" fmla="*/ 1 h 8"/>
                <a:gd name="T18" fmla="*/ 16 w 16"/>
                <a:gd name="T19" fmla="*/ 0 h 8"/>
                <a:gd name="T20" fmla="*/ 16 w 16"/>
                <a:gd name="T21" fmla="*/ 0 h 8"/>
                <a:gd name="T22" fmla="*/ 14 w 16"/>
                <a:gd name="T23" fmla="*/ 1 h 8"/>
                <a:gd name="T24" fmla="*/ 11 w 16"/>
                <a:gd name="T25" fmla="*/ 1 h 8"/>
                <a:gd name="T26" fmla="*/ 6 w 16"/>
                <a:gd name="T27" fmla="*/ 1 h 8"/>
                <a:gd name="T28" fmla="*/ 6 w 16"/>
                <a:gd name="T29" fmla="*/ 1 h 8"/>
                <a:gd name="T30" fmla="*/ 5 w 16"/>
                <a:gd name="T31" fmla="*/ 4 h 8"/>
                <a:gd name="T32" fmla="*/ 5 w 16"/>
                <a:gd name="T33" fmla="*/ 4 h 8"/>
                <a:gd name="T34" fmla="*/ 2 w 16"/>
                <a:gd name="T35" fmla="*/ 4 h 8"/>
                <a:gd name="T36" fmla="*/ 0 w 16"/>
                <a:gd name="T37" fmla="*/ 4 h 8"/>
                <a:gd name="T38" fmla="*/ 0 w 16"/>
                <a:gd name="T39" fmla="*/ 4 h 8"/>
                <a:gd name="T40" fmla="*/ 0 w 16"/>
                <a:gd name="T41" fmla="*/ 6 h 8"/>
                <a:gd name="T42" fmla="*/ 2 w 16"/>
                <a:gd name="T43" fmla="*/ 8 h 8"/>
                <a:gd name="T44" fmla="*/ 5 w 16"/>
                <a:gd name="T45" fmla="*/ 8 h 8"/>
                <a:gd name="T46" fmla="*/ 5 w 16"/>
                <a:gd name="T4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" h="8">
                  <a:moveTo>
                    <a:pt x="5" y="8"/>
                  </a:moveTo>
                  <a:lnTo>
                    <a:pt x="5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4" y="4"/>
                  </a:lnTo>
                  <a:lnTo>
                    <a:pt x="16" y="3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3C5912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4" name="Freeform 482"/>
            <p:cNvSpPr>
              <a:spLocks/>
            </p:cNvSpPr>
            <p:nvPr/>
          </p:nvSpPr>
          <p:spPr bwMode="auto">
            <a:xfrm>
              <a:off x="4698" y="3610"/>
              <a:ext cx="137" cy="95"/>
            </a:xfrm>
            <a:custGeom>
              <a:avLst/>
              <a:gdLst>
                <a:gd name="T0" fmla="*/ 6 w 137"/>
                <a:gd name="T1" fmla="*/ 79 h 95"/>
                <a:gd name="T2" fmla="*/ 6 w 137"/>
                <a:gd name="T3" fmla="*/ 79 h 95"/>
                <a:gd name="T4" fmla="*/ 8 w 137"/>
                <a:gd name="T5" fmla="*/ 82 h 95"/>
                <a:gd name="T6" fmla="*/ 11 w 137"/>
                <a:gd name="T7" fmla="*/ 84 h 95"/>
                <a:gd name="T8" fmla="*/ 18 w 137"/>
                <a:gd name="T9" fmla="*/ 87 h 95"/>
                <a:gd name="T10" fmla="*/ 18 w 137"/>
                <a:gd name="T11" fmla="*/ 87 h 95"/>
                <a:gd name="T12" fmla="*/ 37 w 137"/>
                <a:gd name="T13" fmla="*/ 93 h 95"/>
                <a:gd name="T14" fmla="*/ 37 w 137"/>
                <a:gd name="T15" fmla="*/ 93 h 95"/>
                <a:gd name="T16" fmla="*/ 45 w 137"/>
                <a:gd name="T17" fmla="*/ 95 h 95"/>
                <a:gd name="T18" fmla="*/ 50 w 137"/>
                <a:gd name="T19" fmla="*/ 95 h 95"/>
                <a:gd name="T20" fmla="*/ 53 w 137"/>
                <a:gd name="T21" fmla="*/ 93 h 95"/>
                <a:gd name="T22" fmla="*/ 53 w 137"/>
                <a:gd name="T23" fmla="*/ 93 h 95"/>
                <a:gd name="T24" fmla="*/ 55 w 137"/>
                <a:gd name="T25" fmla="*/ 92 h 95"/>
                <a:gd name="T26" fmla="*/ 55 w 137"/>
                <a:gd name="T27" fmla="*/ 89 h 95"/>
                <a:gd name="T28" fmla="*/ 57 w 137"/>
                <a:gd name="T29" fmla="*/ 87 h 95"/>
                <a:gd name="T30" fmla="*/ 58 w 137"/>
                <a:gd name="T31" fmla="*/ 84 h 95"/>
                <a:gd name="T32" fmla="*/ 58 w 137"/>
                <a:gd name="T33" fmla="*/ 84 h 95"/>
                <a:gd name="T34" fmla="*/ 61 w 137"/>
                <a:gd name="T35" fmla="*/ 84 h 95"/>
                <a:gd name="T36" fmla="*/ 66 w 137"/>
                <a:gd name="T37" fmla="*/ 82 h 95"/>
                <a:gd name="T38" fmla="*/ 66 w 137"/>
                <a:gd name="T39" fmla="*/ 82 h 95"/>
                <a:gd name="T40" fmla="*/ 69 w 137"/>
                <a:gd name="T41" fmla="*/ 81 h 95"/>
                <a:gd name="T42" fmla="*/ 69 w 137"/>
                <a:gd name="T43" fmla="*/ 79 h 95"/>
                <a:gd name="T44" fmla="*/ 71 w 137"/>
                <a:gd name="T45" fmla="*/ 74 h 95"/>
                <a:gd name="T46" fmla="*/ 71 w 137"/>
                <a:gd name="T47" fmla="*/ 74 h 95"/>
                <a:gd name="T48" fmla="*/ 74 w 137"/>
                <a:gd name="T49" fmla="*/ 69 h 95"/>
                <a:gd name="T50" fmla="*/ 78 w 137"/>
                <a:gd name="T51" fmla="*/ 68 h 95"/>
                <a:gd name="T52" fmla="*/ 87 w 137"/>
                <a:gd name="T53" fmla="*/ 64 h 95"/>
                <a:gd name="T54" fmla="*/ 87 w 137"/>
                <a:gd name="T55" fmla="*/ 64 h 95"/>
                <a:gd name="T56" fmla="*/ 92 w 137"/>
                <a:gd name="T57" fmla="*/ 61 h 95"/>
                <a:gd name="T58" fmla="*/ 95 w 137"/>
                <a:gd name="T59" fmla="*/ 58 h 95"/>
                <a:gd name="T60" fmla="*/ 99 w 137"/>
                <a:gd name="T61" fmla="*/ 53 h 95"/>
                <a:gd name="T62" fmla="*/ 99 w 137"/>
                <a:gd name="T63" fmla="*/ 47 h 95"/>
                <a:gd name="T64" fmla="*/ 99 w 137"/>
                <a:gd name="T65" fmla="*/ 47 h 95"/>
                <a:gd name="T66" fmla="*/ 97 w 137"/>
                <a:gd name="T67" fmla="*/ 42 h 95"/>
                <a:gd name="T68" fmla="*/ 99 w 137"/>
                <a:gd name="T69" fmla="*/ 38 h 95"/>
                <a:gd name="T70" fmla="*/ 99 w 137"/>
                <a:gd name="T71" fmla="*/ 38 h 95"/>
                <a:gd name="T72" fmla="*/ 102 w 137"/>
                <a:gd name="T73" fmla="*/ 32 h 95"/>
                <a:gd name="T74" fmla="*/ 105 w 137"/>
                <a:gd name="T75" fmla="*/ 27 h 95"/>
                <a:gd name="T76" fmla="*/ 105 w 137"/>
                <a:gd name="T77" fmla="*/ 27 h 95"/>
                <a:gd name="T78" fmla="*/ 110 w 137"/>
                <a:gd name="T79" fmla="*/ 21 h 95"/>
                <a:gd name="T80" fmla="*/ 116 w 137"/>
                <a:gd name="T81" fmla="*/ 16 h 95"/>
                <a:gd name="T82" fmla="*/ 116 w 137"/>
                <a:gd name="T83" fmla="*/ 16 h 95"/>
                <a:gd name="T84" fmla="*/ 128 w 137"/>
                <a:gd name="T85" fmla="*/ 8 h 95"/>
                <a:gd name="T86" fmla="*/ 137 w 137"/>
                <a:gd name="T87" fmla="*/ 0 h 95"/>
                <a:gd name="T88" fmla="*/ 137 w 137"/>
                <a:gd name="T89" fmla="*/ 0 h 95"/>
                <a:gd name="T90" fmla="*/ 124 w 137"/>
                <a:gd name="T91" fmla="*/ 9 h 95"/>
                <a:gd name="T92" fmla="*/ 110 w 137"/>
                <a:gd name="T93" fmla="*/ 19 h 95"/>
                <a:gd name="T94" fmla="*/ 94 w 137"/>
                <a:gd name="T95" fmla="*/ 27 h 95"/>
                <a:gd name="T96" fmla="*/ 76 w 137"/>
                <a:gd name="T97" fmla="*/ 34 h 95"/>
                <a:gd name="T98" fmla="*/ 58 w 137"/>
                <a:gd name="T99" fmla="*/ 40 h 95"/>
                <a:gd name="T100" fmla="*/ 40 w 137"/>
                <a:gd name="T101" fmla="*/ 47 h 95"/>
                <a:gd name="T102" fmla="*/ 21 w 137"/>
                <a:gd name="T103" fmla="*/ 50 h 95"/>
                <a:gd name="T104" fmla="*/ 0 w 137"/>
                <a:gd name="T105" fmla="*/ 53 h 95"/>
                <a:gd name="T106" fmla="*/ 0 w 137"/>
                <a:gd name="T107" fmla="*/ 53 h 95"/>
                <a:gd name="T108" fmla="*/ 3 w 137"/>
                <a:gd name="T109" fmla="*/ 61 h 95"/>
                <a:gd name="T110" fmla="*/ 3 w 137"/>
                <a:gd name="T111" fmla="*/ 61 h 95"/>
                <a:gd name="T112" fmla="*/ 3 w 137"/>
                <a:gd name="T113" fmla="*/ 69 h 95"/>
                <a:gd name="T114" fmla="*/ 5 w 137"/>
                <a:gd name="T115" fmla="*/ 74 h 95"/>
                <a:gd name="T116" fmla="*/ 6 w 137"/>
                <a:gd name="T117" fmla="*/ 79 h 95"/>
                <a:gd name="T118" fmla="*/ 6 w 137"/>
                <a:gd name="T119" fmla="*/ 7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" h="95">
                  <a:moveTo>
                    <a:pt x="6" y="79"/>
                  </a:moveTo>
                  <a:lnTo>
                    <a:pt x="6" y="79"/>
                  </a:lnTo>
                  <a:lnTo>
                    <a:pt x="8" y="82"/>
                  </a:lnTo>
                  <a:lnTo>
                    <a:pt x="11" y="84"/>
                  </a:lnTo>
                  <a:lnTo>
                    <a:pt x="18" y="87"/>
                  </a:lnTo>
                  <a:lnTo>
                    <a:pt x="18" y="87"/>
                  </a:lnTo>
                  <a:lnTo>
                    <a:pt x="37" y="93"/>
                  </a:lnTo>
                  <a:lnTo>
                    <a:pt x="37" y="93"/>
                  </a:lnTo>
                  <a:lnTo>
                    <a:pt x="45" y="95"/>
                  </a:lnTo>
                  <a:lnTo>
                    <a:pt x="50" y="95"/>
                  </a:lnTo>
                  <a:lnTo>
                    <a:pt x="53" y="93"/>
                  </a:lnTo>
                  <a:lnTo>
                    <a:pt x="53" y="93"/>
                  </a:lnTo>
                  <a:lnTo>
                    <a:pt x="55" y="92"/>
                  </a:lnTo>
                  <a:lnTo>
                    <a:pt x="55" y="89"/>
                  </a:lnTo>
                  <a:lnTo>
                    <a:pt x="57" y="87"/>
                  </a:lnTo>
                  <a:lnTo>
                    <a:pt x="58" y="84"/>
                  </a:lnTo>
                  <a:lnTo>
                    <a:pt x="58" y="84"/>
                  </a:lnTo>
                  <a:lnTo>
                    <a:pt x="61" y="8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9" y="81"/>
                  </a:lnTo>
                  <a:lnTo>
                    <a:pt x="69" y="79"/>
                  </a:lnTo>
                  <a:lnTo>
                    <a:pt x="71" y="74"/>
                  </a:lnTo>
                  <a:lnTo>
                    <a:pt x="71" y="74"/>
                  </a:lnTo>
                  <a:lnTo>
                    <a:pt x="74" y="69"/>
                  </a:lnTo>
                  <a:lnTo>
                    <a:pt x="78" y="68"/>
                  </a:lnTo>
                  <a:lnTo>
                    <a:pt x="87" y="64"/>
                  </a:lnTo>
                  <a:lnTo>
                    <a:pt x="87" y="64"/>
                  </a:lnTo>
                  <a:lnTo>
                    <a:pt x="92" y="61"/>
                  </a:lnTo>
                  <a:lnTo>
                    <a:pt x="95" y="58"/>
                  </a:lnTo>
                  <a:lnTo>
                    <a:pt x="99" y="53"/>
                  </a:lnTo>
                  <a:lnTo>
                    <a:pt x="99" y="47"/>
                  </a:lnTo>
                  <a:lnTo>
                    <a:pt x="99" y="47"/>
                  </a:lnTo>
                  <a:lnTo>
                    <a:pt x="97" y="42"/>
                  </a:lnTo>
                  <a:lnTo>
                    <a:pt x="99" y="38"/>
                  </a:lnTo>
                  <a:lnTo>
                    <a:pt x="99" y="38"/>
                  </a:lnTo>
                  <a:lnTo>
                    <a:pt x="102" y="32"/>
                  </a:lnTo>
                  <a:lnTo>
                    <a:pt x="105" y="27"/>
                  </a:lnTo>
                  <a:lnTo>
                    <a:pt x="105" y="27"/>
                  </a:lnTo>
                  <a:lnTo>
                    <a:pt x="110" y="21"/>
                  </a:lnTo>
                  <a:lnTo>
                    <a:pt x="116" y="16"/>
                  </a:lnTo>
                  <a:lnTo>
                    <a:pt x="116" y="16"/>
                  </a:lnTo>
                  <a:lnTo>
                    <a:pt x="128" y="8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24" y="9"/>
                  </a:lnTo>
                  <a:lnTo>
                    <a:pt x="110" y="19"/>
                  </a:lnTo>
                  <a:lnTo>
                    <a:pt x="94" y="27"/>
                  </a:lnTo>
                  <a:lnTo>
                    <a:pt x="76" y="34"/>
                  </a:lnTo>
                  <a:lnTo>
                    <a:pt x="58" y="40"/>
                  </a:lnTo>
                  <a:lnTo>
                    <a:pt x="40" y="47"/>
                  </a:lnTo>
                  <a:lnTo>
                    <a:pt x="21" y="50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69"/>
                  </a:lnTo>
                  <a:lnTo>
                    <a:pt x="5" y="74"/>
                  </a:lnTo>
                  <a:lnTo>
                    <a:pt x="6" y="79"/>
                  </a:lnTo>
                  <a:lnTo>
                    <a:pt x="6" y="79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121C04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5" name="Freeform 483"/>
            <p:cNvSpPr>
              <a:spLocks/>
            </p:cNvSpPr>
            <p:nvPr/>
          </p:nvSpPr>
          <p:spPr bwMode="auto">
            <a:xfrm>
              <a:off x="4892" y="3466"/>
              <a:ext cx="24" cy="102"/>
            </a:xfrm>
            <a:custGeom>
              <a:avLst/>
              <a:gdLst>
                <a:gd name="T0" fmla="*/ 24 w 24"/>
                <a:gd name="T1" fmla="*/ 92 h 102"/>
                <a:gd name="T2" fmla="*/ 24 w 24"/>
                <a:gd name="T3" fmla="*/ 84 h 102"/>
                <a:gd name="T4" fmla="*/ 24 w 24"/>
                <a:gd name="T5" fmla="*/ 76 h 102"/>
                <a:gd name="T6" fmla="*/ 24 w 24"/>
                <a:gd name="T7" fmla="*/ 74 h 102"/>
                <a:gd name="T8" fmla="*/ 24 w 24"/>
                <a:gd name="T9" fmla="*/ 68 h 102"/>
                <a:gd name="T10" fmla="*/ 23 w 24"/>
                <a:gd name="T11" fmla="*/ 68 h 102"/>
                <a:gd name="T12" fmla="*/ 23 w 24"/>
                <a:gd name="T13" fmla="*/ 60 h 102"/>
                <a:gd name="T14" fmla="*/ 23 w 24"/>
                <a:gd name="T15" fmla="*/ 58 h 102"/>
                <a:gd name="T16" fmla="*/ 21 w 24"/>
                <a:gd name="T17" fmla="*/ 52 h 102"/>
                <a:gd name="T18" fmla="*/ 21 w 24"/>
                <a:gd name="T19" fmla="*/ 52 h 102"/>
                <a:gd name="T20" fmla="*/ 19 w 24"/>
                <a:gd name="T21" fmla="*/ 43 h 102"/>
                <a:gd name="T22" fmla="*/ 19 w 24"/>
                <a:gd name="T23" fmla="*/ 42 h 102"/>
                <a:gd name="T24" fmla="*/ 18 w 24"/>
                <a:gd name="T25" fmla="*/ 37 h 102"/>
                <a:gd name="T26" fmla="*/ 18 w 24"/>
                <a:gd name="T27" fmla="*/ 35 h 102"/>
                <a:gd name="T28" fmla="*/ 15 w 24"/>
                <a:gd name="T29" fmla="*/ 29 h 102"/>
                <a:gd name="T30" fmla="*/ 15 w 24"/>
                <a:gd name="T31" fmla="*/ 27 h 102"/>
                <a:gd name="T32" fmla="*/ 13 w 24"/>
                <a:gd name="T33" fmla="*/ 21 h 102"/>
                <a:gd name="T34" fmla="*/ 13 w 24"/>
                <a:gd name="T35" fmla="*/ 21 h 102"/>
                <a:gd name="T36" fmla="*/ 10 w 24"/>
                <a:gd name="T37" fmla="*/ 14 h 102"/>
                <a:gd name="T38" fmla="*/ 10 w 24"/>
                <a:gd name="T39" fmla="*/ 13 h 102"/>
                <a:gd name="T40" fmla="*/ 6 w 24"/>
                <a:gd name="T41" fmla="*/ 6 h 102"/>
                <a:gd name="T42" fmla="*/ 6 w 24"/>
                <a:gd name="T43" fmla="*/ 6 h 102"/>
                <a:gd name="T44" fmla="*/ 3 w 24"/>
                <a:gd name="T45" fmla="*/ 0 h 102"/>
                <a:gd name="T46" fmla="*/ 6 w 24"/>
                <a:gd name="T47" fmla="*/ 27 h 102"/>
                <a:gd name="T48" fmla="*/ 5 w 24"/>
                <a:gd name="T49" fmla="*/ 48 h 102"/>
                <a:gd name="T50" fmla="*/ 0 w 24"/>
                <a:gd name="T51" fmla="*/ 68 h 102"/>
                <a:gd name="T52" fmla="*/ 8 w 24"/>
                <a:gd name="T53" fmla="*/ 71 h 102"/>
                <a:gd name="T54" fmla="*/ 10 w 24"/>
                <a:gd name="T55" fmla="*/ 76 h 102"/>
                <a:gd name="T56" fmla="*/ 13 w 24"/>
                <a:gd name="T57" fmla="*/ 79 h 102"/>
                <a:gd name="T58" fmla="*/ 18 w 24"/>
                <a:gd name="T59" fmla="*/ 84 h 102"/>
                <a:gd name="T60" fmla="*/ 21 w 24"/>
                <a:gd name="T61" fmla="*/ 92 h 102"/>
                <a:gd name="T62" fmla="*/ 23 w 24"/>
                <a:gd name="T63" fmla="*/ 102 h 102"/>
                <a:gd name="T64" fmla="*/ 23 w 24"/>
                <a:gd name="T65" fmla="*/ 100 h 102"/>
                <a:gd name="T66" fmla="*/ 24 w 24"/>
                <a:gd name="T67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" h="102">
                  <a:moveTo>
                    <a:pt x="24" y="92"/>
                  </a:moveTo>
                  <a:lnTo>
                    <a:pt x="24" y="92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3" y="68"/>
                  </a:lnTo>
                  <a:lnTo>
                    <a:pt x="23" y="68"/>
                  </a:lnTo>
                  <a:lnTo>
                    <a:pt x="23" y="60"/>
                  </a:lnTo>
                  <a:lnTo>
                    <a:pt x="23" y="60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14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5" y="4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3" y="69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10" y="76"/>
                  </a:lnTo>
                  <a:lnTo>
                    <a:pt x="13" y="79"/>
                  </a:lnTo>
                  <a:lnTo>
                    <a:pt x="13" y="79"/>
                  </a:lnTo>
                  <a:lnTo>
                    <a:pt x="15" y="81"/>
                  </a:lnTo>
                  <a:lnTo>
                    <a:pt x="18" y="84"/>
                  </a:lnTo>
                  <a:lnTo>
                    <a:pt x="18" y="84"/>
                  </a:lnTo>
                  <a:lnTo>
                    <a:pt x="21" y="92"/>
                  </a:lnTo>
                  <a:lnTo>
                    <a:pt x="23" y="102"/>
                  </a:lnTo>
                  <a:lnTo>
                    <a:pt x="23" y="102"/>
                  </a:lnTo>
                  <a:lnTo>
                    <a:pt x="23" y="100"/>
                  </a:lnTo>
                  <a:lnTo>
                    <a:pt x="23" y="100"/>
                  </a:lnTo>
                  <a:lnTo>
                    <a:pt x="24" y="92"/>
                  </a:lnTo>
                  <a:lnTo>
                    <a:pt x="24" y="9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121C04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6" name="Freeform 484"/>
            <p:cNvSpPr>
              <a:spLocks/>
            </p:cNvSpPr>
            <p:nvPr/>
          </p:nvSpPr>
          <p:spPr bwMode="auto">
            <a:xfrm>
              <a:off x="4695" y="3399"/>
              <a:ext cx="144" cy="85"/>
            </a:xfrm>
            <a:custGeom>
              <a:avLst/>
              <a:gdLst>
                <a:gd name="T0" fmla="*/ 116 w 144"/>
                <a:gd name="T1" fmla="*/ 65 h 85"/>
                <a:gd name="T2" fmla="*/ 100 w 144"/>
                <a:gd name="T3" fmla="*/ 62 h 85"/>
                <a:gd name="T4" fmla="*/ 106 w 144"/>
                <a:gd name="T5" fmla="*/ 54 h 85"/>
                <a:gd name="T6" fmla="*/ 114 w 144"/>
                <a:gd name="T7" fmla="*/ 57 h 85"/>
                <a:gd name="T8" fmla="*/ 116 w 144"/>
                <a:gd name="T9" fmla="*/ 59 h 85"/>
                <a:gd name="T10" fmla="*/ 131 w 144"/>
                <a:gd name="T11" fmla="*/ 64 h 85"/>
                <a:gd name="T12" fmla="*/ 142 w 144"/>
                <a:gd name="T13" fmla="*/ 51 h 85"/>
                <a:gd name="T14" fmla="*/ 136 w 144"/>
                <a:gd name="T15" fmla="*/ 20 h 85"/>
                <a:gd name="T16" fmla="*/ 108 w 144"/>
                <a:gd name="T17" fmla="*/ 4 h 85"/>
                <a:gd name="T18" fmla="*/ 79 w 144"/>
                <a:gd name="T19" fmla="*/ 0 h 85"/>
                <a:gd name="T20" fmla="*/ 69 w 144"/>
                <a:gd name="T21" fmla="*/ 4 h 85"/>
                <a:gd name="T22" fmla="*/ 76 w 144"/>
                <a:gd name="T23" fmla="*/ 12 h 85"/>
                <a:gd name="T24" fmla="*/ 77 w 144"/>
                <a:gd name="T25" fmla="*/ 18 h 85"/>
                <a:gd name="T26" fmla="*/ 84 w 144"/>
                <a:gd name="T27" fmla="*/ 18 h 85"/>
                <a:gd name="T28" fmla="*/ 95 w 144"/>
                <a:gd name="T29" fmla="*/ 18 h 85"/>
                <a:gd name="T30" fmla="*/ 82 w 144"/>
                <a:gd name="T31" fmla="*/ 23 h 85"/>
                <a:gd name="T32" fmla="*/ 63 w 144"/>
                <a:gd name="T33" fmla="*/ 18 h 85"/>
                <a:gd name="T34" fmla="*/ 51 w 144"/>
                <a:gd name="T35" fmla="*/ 21 h 85"/>
                <a:gd name="T36" fmla="*/ 48 w 144"/>
                <a:gd name="T37" fmla="*/ 17 h 85"/>
                <a:gd name="T38" fmla="*/ 50 w 144"/>
                <a:gd name="T39" fmla="*/ 4 h 85"/>
                <a:gd name="T40" fmla="*/ 47 w 144"/>
                <a:gd name="T41" fmla="*/ 10 h 85"/>
                <a:gd name="T42" fmla="*/ 38 w 144"/>
                <a:gd name="T43" fmla="*/ 18 h 85"/>
                <a:gd name="T44" fmla="*/ 38 w 144"/>
                <a:gd name="T45" fmla="*/ 23 h 85"/>
                <a:gd name="T46" fmla="*/ 37 w 144"/>
                <a:gd name="T47" fmla="*/ 26 h 85"/>
                <a:gd name="T48" fmla="*/ 29 w 144"/>
                <a:gd name="T49" fmla="*/ 31 h 85"/>
                <a:gd name="T50" fmla="*/ 24 w 144"/>
                <a:gd name="T51" fmla="*/ 38 h 85"/>
                <a:gd name="T52" fmla="*/ 16 w 144"/>
                <a:gd name="T53" fmla="*/ 38 h 85"/>
                <a:gd name="T54" fmla="*/ 6 w 144"/>
                <a:gd name="T55" fmla="*/ 41 h 85"/>
                <a:gd name="T56" fmla="*/ 0 w 144"/>
                <a:gd name="T57" fmla="*/ 49 h 85"/>
                <a:gd name="T58" fmla="*/ 9 w 144"/>
                <a:gd name="T59" fmla="*/ 57 h 85"/>
                <a:gd name="T60" fmla="*/ 21 w 144"/>
                <a:gd name="T61" fmla="*/ 52 h 85"/>
                <a:gd name="T62" fmla="*/ 37 w 144"/>
                <a:gd name="T63" fmla="*/ 43 h 85"/>
                <a:gd name="T64" fmla="*/ 43 w 144"/>
                <a:gd name="T65" fmla="*/ 44 h 85"/>
                <a:gd name="T66" fmla="*/ 51 w 144"/>
                <a:gd name="T67" fmla="*/ 46 h 85"/>
                <a:gd name="T68" fmla="*/ 53 w 144"/>
                <a:gd name="T69" fmla="*/ 51 h 85"/>
                <a:gd name="T70" fmla="*/ 63 w 144"/>
                <a:gd name="T71" fmla="*/ 60 h 85"/>
                <a:gd name="T72" fmla="*/ 58 w 144"/>
                <a:gd name="T73" fmla="*/ 65 h 85"/>
                <a:gd name="T74" fmla="*/ 56 w 144"/>
                <a:gd name="T75" fmla="*/ 68 h 85"/>
                <a:gd name="T76" fmla="*/ 64 w 144"/>
                <a:gd name="T77" fmla="*/ 67 h 85"/>
                <a:gd name="T78" fmla="*/ 72 w 144"/>
                <a:gd name="T79" fmla="*/ 62 h 85"/>
                <a:gd name="T80" fmla="*/ 63 w 144"/>
                <a:gd name="T81" fmla="*/ 51 h 85"/>
                <a:gd name="T82" fmla="*/ 64 w 144"/>
                <a:gd name="T83" fmla="*/ 43 h 85"/>
                <a:gd name="T84" fmla="*/ 74 w 144"/>
                <a:gd name="T85" fmla="*/ 54 h 85"/>
                <a:gd name="T86" fmla="*/ 77 w 144"/>
                <a:gd name="T87" fmla="*/ 72 h 85"/>
                <a:gd name="T88" fmla="*/ 82 w 144"/>
                <a:gd name="T89" fmla="*/ 72 h 85"/>
                <a:gd name="T90" fmla="*/ 84 w 144"/>
                <a:gd name="T91" fmla="*/ 65 h 85"/>
                <a:gd name="T92" fmla="*/ 93 w 144"/>
                <a:gd name="T93" fmla="*/ 65 h 85"/>
                <a:gd name="T94" fmla="*/ 92 w 144"/>
                <a:gd name="T95" fmla="*/ 72 h 85"/>
                <a:gd name="T96" fmla="*/ 98 w 144"/>
                <a:gd name="T97" fmla="*/ 85 h 85"/>
                <a:gd name="T98" fmla="*/ 105 w 144"/>
                <a:gd name="T99" fmla="*/ 80 h 85"/>
                <a:gd name="T100" fmla="*/ 111 w 144"/>
                <a:gd name="T101" fmla="*/ 83 h 85"/>
                <a:gd name="T102" fmla="*/ 129 w 144"/>
                <a:gd name="T103" fmla="*/ 7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4" h="85">
                  <a:moveTo>
                    <a:pt x="129" y="72"/>
                  </a:moveTo>
                  <a:lnTo>
                    <a:pt x="129" y="72"/>
                  </a:lnTo>
                  <a:lnTo>
                    <a:pt x="121" y="68"/>
                  </a:lnTo>
                  <a:lnTo>
                    <a:pt x="116" y="65"/>
                  </a:lnTo>
                  <a:lnTo>
                    <a:pt x="116" y="65"/>
                  </a:lnTo>
                  <a:lnTo>
                    <a:pt x="105" y="65"/>
                  </a:lnTo>
                  <a:lnTo>
                    <a:pt x="100" y="64"/>
                  </a:lnTo>
                  <a:lnTo>
                    <a:pt x="100" y="62"/>
                  </a:lnTo>
                  <a:lnTo>
                    <a:pt x="100" y="60"/>
                  </a:lnTo>
                  <a:lnTo>
                    <a:pt x="100" y="60"/>
                  </a:lnTo>
                  <a:lnTo>
                    <a:pt x="106" y="54"/>
                  </a:lnTo>
                  <a:lnTo>
                    <a:pt x="106" y="54"/>
                  </a:lnTo>
                  <a:lnTo>
                    <a:pt x="113" y="54"/>
                  </a:lnTo>
                  <a:lnTo>
                    <a:pt x="113" y="54"/>
                  </a:lnTo>
                  <a:lnTo>
                    <a:pt x="113" y="55"/>
                  </a:lnTo>
                  <a:lnTo>
                    <a:pt x="114" y="57"/>
                  </a:lnTo>
                  <a:lnTo>
                    <a:pt x="114" y="57"/>
                  </a:lnTo>
                  <a:lnTo>
                    <a:pt x="114" y="59"/>
                  </a:lnTo>
                  <a:lnTo>
                    <a:pt x="116" y="59"/>
                  </a:lnTo>
                  <a:lnTo>
                    <a:pt x="116" y="59"/>
                  </a:lnTo>
                  <a:lnTo>
                    <a:pt x="123" y="60"/>
                  </a:lnTo>
                  <a:lnTo>
                    <a:pt x="123" y="60"/>
                  </a:lnTo>
                  <a:lnTo>
                    <a:pt x="129" y="62"/>
                  </a:lnTo>
                  <a:lnTo>
                    <a:pt x="131" y="64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7" y="59"/>
                  </a:lnTo>
                  <a:lnTo>
                    <a:pt x="142" y="51"/>
                  </a:lnTo>
                  <a:lnTo>
                    <a:pt x="144" y="44"/>
                  </a:lnTo>
                  <a:lnTo>
                    <a:pt x="144" y="36"/>
                  </a:lnTo>
                  <a:lnTo>
                    <a:pt x="140" y="28"/>
                  </a:lnTo>
                  <a:lnTo>
                    <a:pt x="136" y="20"/>
                  </a:lnTo>
                  <a:lnTo>
                    <a:pt x="129" y="13"/>
                  </a:lnTo>
                  <a:lnTo>
                    <a:pt x="118" y="5"/>
                  </a:lnTo>
                  <a:lnTo>
                    <a:pt x="118" y="5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93" y="2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4" y="0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69" y="4"/>
                  </a:lnTo>
                  <a:lnTo>
                    <a:pt x="69" y="7"/>
                  </a:lnTo>
                  <a:lnTo>
                    <a:pt x="74" y="10"/>
                  </a:lnTo>
                  <a:lnTo>
                    <a:pt x="74" y="10"/>
                  </a:lnTo>
                  <a:lnTo>
                    <a:pt x="76" y="12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76" y="17"/>
                  </a:lnTo>
                  <a:lnTo>
                    <a:pt x="77" y="18"/>
                  </a:lnTo>
                  <a:lnTo>
                    <a:pt x="77" y="18"/>
                  </a:lnTo>
                  <a:lnTo>
                    <a:pt x="82" y="18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90" y="17"/>
                  </a:lnTo>
                  <a:lnTo>
                    <a:pt x="93" y="17"/>
                  </a:lnTo>
                  <a:lnTo>
                    <a:pt x="95" y="18"/>
                  </a:lnTo>
                  <a:lnTo>
                    <a:pt x="95" y="18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2" y="21"/>
                  </a:lnTo>
                  <a:lnTo>
                    <a:pt x="82" y="23"/>
                  </a:lnTo>
                  <a:lnTo>
                    <a:pt x="82" y="23"/>
                  </a:lnTo>
                  <a:lnTo>
                    <a:pt x="71" y="21"/>
                  </a:lnTo>
                  <a:lnTo>
                    <a:pt x="71" y="21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0" y="20"/>
                  </a:lnTo>
                  <a:lnTo>
                    <a:pt x="56" y="21"/>
                  </a:lnTo>
                  <a:lnTo>
                    <a:pt x="51" y="21"/>
                  </a:lnTo>
                  <a:lnTo>
                    <a:pt x="50" y="21"/>
                  </a:lnTo>
                  <a:lnTo>
                    <a:pt x="50" y="21"/>
                  </a:lnTo>
                  <a:lnTo>
                    <a:pt x="48" y="18"/>
                  </a:lnTo>
                  <a:lnTo>
                    <a:pt x="48" y="17"/>
                  </a:lnTo>
                  <a:lnTo>
                    <a:pt x="50" y="12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0" y="4"/>
                  </a:lnTo>
                  <a:lnTo>
                    <a:pt x="48" y="4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10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2" y="17"/>
                  </a:lnTo>
                  <a:lnTo>
                    <a:pt x="38" y="18"/>
                  </a:lnTo>
                  <a:lnTo>
                    <a:pt x="35" y="18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8" y="23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0" y="28"/>
                  </a:lnTo>
                  <a:lnTo>
                    <a:pt x="37" y="26"/>
                  </a:lnTo>
                  <a:lnTo>
                    <a:pt x="34" y="26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9" y="31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6" y="36"/>
                  </a:lnTo>
                  <a:lnTo>
                    <a:pt x="24" y="38"/>
                  </a:lnTo>
                  <a:lnTo>
                    <a:pt x="22" y="39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16" y="38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8" y="38"/>
                  </a:lnTo>
                  <a:lnTo>
                    <a:pt x="6" y="41"/>
                  </a:lnTo>
                  <a:lnTo>
                    <a:pt x="6" y="41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1" y="54"/>
                  </a:lnTo>
                  <a:lnTo>
                    <a:pt x="3" y="55"/>
                  </a:lnTo>
                  <a:lnTo>
                    <a:pt x="9" y="57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32" y="46"/>
                  </a:lnTo>
                  <a:lnTo>
                    <a:pt x="37" y="43"/>
                  </a:lnTo>
                  <a:lnTo>
                    <a:pt x="37" y="43"/>
                  </a:lnTo>
                  <a:lnTo>
                    <a:pt x="40" y="43"/>
                  </a:lnTo>
                  <a:lnTo>
                    <a:pt x="43" y="44"/>
                  </a:lnTo>
                  <a:lnTo>
                    <a:pt x="43" y="44"/>
                  </a:lnTo>
                  <a:lnTo>
                    <a:pt x="47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1" y="46"/>
                  </a:lnTo>
                  <a:lnTo>
                    <a:pt x="53" y="47"/>
                  </a:lnTo>
                  <a:lnTo>
                    <a:pt x="53" y="49"/>
                  </a:lnTo>
                  <a:lnTo>
                    <a:pt x="53" y="51"/>
                  </a:lnTo>
                  <a:lnTo>
                    <a:pt x="53" y="51"/>
                  </a:lnTo>
                  <a:lnTo>
                    <a:pt x="58" y="54"/>
                  </a:lnTo>
                  <a:lnTo>
                    <a:pt x="61" y="57"/>
                  </a:lnTo>
                  <a:lnTo>
                    <a:pt x="61" y="57"/>
                  </a:lnTo>
                  <a:lnTo>
                    <a:pt x="63" y="60"/>
                  </a:lnTo>
                  <a:lnTo>
                    <a:pt x="63" y="64"/>
                  </a:lnTo>
                  <a:lnTo>
                    <a:pt x="63" y="64"/>
                  </a:lnTo>
                  <a:lnTo>
                    <a:pt x="60" y="65"/>
                  </a:lnTo>
                  <a:lnTo>
                    <a:pt x="58" y="65"/>
                  </a:lnTo>
                  <a:lnTo>
                    <a:pt x="51" y="65"/>
                  </a:lnTo>
                  <a:lnTo>
                    <a:pt x="51" y="65"/>
                  </a:lnTo>
                  <a:lnTo>
                    <a:pt x="53" y="67"/>
                  </a:lnTo>
                  <a:lnTo>
                    <a:pt x="56" y="68"/>
                  </a:lnTo>
                  <a:lnTo>
                    <a:pt x="60" y="70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4" y="67"/>
                  </a:lnTo>
                  <a:lnTo>
                    <a:pt x="66" y="64"/>
                  </a:lnTo>
                  <a:lnTo>
                    <a:pt x="68" y="60"/>
                  </a:lnTo>
                  <a:lnTo>
                    <a:pt x="72" y="62"/>
                  </a:lnTo>
                  <a:lnTo>
                    <a:pt x="72" y="62"/>
                  </a:lnTo>
                  <a:lnTo>
                    <a:pt x="71" y="59"/>
                  </a:lnTo>
                  <a:lnTo>
                    <a:pt x="68" y="55"/>
                  </a:lnTo>
                  <a:lnTo>
                    <a:pt x="63" y="51"/>
                  </a:lnTo>
                  <a:lnTo>
                    <a:pt x="63" y="51"/>
                  </a:lnTo>
                  <a:lnTo>
                    <a:pt x="61" y="46"/>
                  </a:lnTo>
                  <a:lnTo>
                    <a:pt x="61" y="44"/>
                  </a:lnTo>
                  <a:lnTo>
                    <a:pt x="64" y="43"/>
                  </a:lnTo>
                  <a:lnTo>
                    <a:pt x="64" y="43"/>
                  </a:lnTo>
                  <a:lnTo>
                    <a:pt x="68" y="44"/>
                  </a:lnTo>
                  <a:lnTo>
                    <a:pt x="69" y="47"/>
                  </a:lnTo>
                  <a:lnTo>
                    <a:pt x="74" y="54"/>
                  </a:lnTo>
                  <a:lnTo>
                    <a:pt x="74" y="54"/>
                  </a:lnTo>
                  <a:lnTo>
                    <a:pt x="76" y="60"/>
                  </a:lnTo>
                  <a:lnTo>
                    <a:pt x="77" y="67"/>
                  </a:lnTo>
                  <a:lnTo>
                    <a:pt x="77" y="67"/>
                  </a:lnTo>
                  <a:lnTo>
                    <a:pt x="77" y="72"/>
                  </a:lnTo>
                  <a:lnTo>
                    <a:pt x="79" y="73"/>
                  </a:lnTo>
                  <a:lnTo>
                    <a:pt x="82" y="75"/>
                  </a:lnTo>
                  <a:lnTo>
                    <a:pt x="82" y="75"/>
                  </a:lnTo>
                  <a:lnTo>
                    <a:pt x="82" y="72"/>
                  </a:lnTo>
                  <a:lnTo>
                    <a:pt x="82" y="68"/>
                  </a:lnTo>
                  <a:lnTo>
                    <a:pt x="82" y="67"/>
                  </a:lnTo>
                  <a:lnTo>
                    <a:pt x="84" y="65"/>
                  </a:lnTo>
                  <a:lnTo>
                    <a:pt x="84" y="65"/>
                  </a:lnTo>
                  <a:lnTo>
                    <a:pt x="89" y="64"/>
                  </a:lnTo>
                  <a:lnTo>
                    <a:pt x="92" y="64"/>
                  </a:lnTo>
                  <a:lnTo>
                    <a:pt x="93" y="65"/>
                  </a:lnTo>
                  <a:lnTo>
                    <a:pt x="93" y="65"/>
                  </a:lnTo>
                  <a:lnTo>
                    <a:pt x="90" y="65"/>
                  </a:lnTo>
                  <a:lnTo>
                    <a:pt x="90" y="67"/>
                  </a:lnTo>
                  <a:lnTo>
                    <a:pt x="92" y="72"/>
                  </a:lnTo>
                  <a:lnTo>
                    <a:pt x="92" y="72"/>
                  </a:lnTo>
                  <a:lnTo>
                    <a:pt x="93" y="76"/>
                  </a:lnTo>
                  <a:lnTo>
                    <a:pt x="95" y="81"/>
                  </a:lnTo>
                  <a:lnTo>
                    <a:pt x="95" y="81"/>
                  </a:lnTo>
                  <a:lnTo>
                    <a:pt x="98" y="85"/>
                  </a:lnTo>
                  <a:lnTo>
                    <a:pt x="100" y="83"/>
                  </a:lnTo>
                  <a:lnTo>
                    <a:pt x="103" y="81"/>
                  </a:lnTo>
                  <a:lnTo>
                    <a:pt x="105" y="80"/>
                  </a:lnTo>
                  <a:lnTo>
                    <a:pt x="105" y="80"/>
                  </a:lnTo>
                  <a:lnTo>
                    <a:pt x="108" y="80"/>
                  </a:lnTo>
                  <a:lnTo>
                    <a:pt x="110" y="81"/>
                  </a:lnTo>
                  <a:lnTo>
                    <a:pt x="110" y="81"/>
                  </a:lnTo>
                  <a:lnTo>
                    <a:pt x="111" y="83"/>
                  </a:lnTo>
                  <a:lnTo>
                    <a:pt x="114" y="83"/>
                  </a:lnTo>
                  <a:lnTo>
                    <a:pt x="114" y="83"/>
                  </a:lnTo>
                  <a:lnTo>
                    <a:pt x="129" y="72"/>
                  </a:lnTo>
                  <a:lnTo>
                    <a:pt x="129" y="7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3C5912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7" name="Freeform 485"/>
            <p:cNvSpPr>
              <a:spLocks noEditPoints="1"/>
            </p:cNvSpPr>
            <p:nvPr/>
          </p:nvSpPr>
          <p:spPr bwMode="auto">
            <a:xfrm>
              <a:off x="4801" y="3404"/>
              <a:ext cx="63" cy="154"/>
            </a:xfrm>
            <a:custGeom>
              <a:avLst/>
              <a:gdLst>
                <a:gd name="T0" fmla="*/ 60 w 63"/>
                <a:gd name="T1" fmla="*/ 54 h 154"/>
                <a:gd name="T2" fmla="*/ 49 w 63"/>
                <a:gd name="T3" fmla="*/ 26 h 154"/>
                <a:gd name="T4" fmla="*/ 28 w 63"/>
                <a:gd name="T5" fmla="*/ 5 h 154"/>
                <a:gd name="T6" fmla="*/ 12 w 63"/>
                <a:gd name="T7" fmla="*/ 0 h 154"/>
                <a:gd name="T8" fmla="*/ 23 w 63"/>
                <a:gd name="T9" fmla="*/ 8 h 154"/>
                <a:gd name="T10" fmla="*/ 34 w 63"/>
                <a:gd name="T11" fmla="*/ 23 h 154"/>
                <a:gd name="T12" fmla="*/ 38 w 63"/>
                <a:gd name="T13" fmla="*/ 39 h 154"/>
                <a:gd name="T14" fmla="*/ 31 w 63"/>
                <a:gd name="T15" fmla="*/ 54 h 154"/>
                <a:gd name="T16" fmla="*/ 26 w 63"/>
                <a:gd name="T17" fmla="*/ 62 h 154"/>
                <a:gd name="T18" fmla="*/ 25 w 63"/>
                <a:gd name="T19" fmla="*/ 63 h 154"/>
                <a:gd name="T20" fmla="*/ 25 w 63"/>
                <a:gd name="T21" fmla="*/ 65 h 154"/>
                <a:gd name="T22" fmla="*/ 23 w 63"/>
                <a:gd name="T23" fmla="*/ 67 h 154"/>
                <a:gd name="T24" fmla="*/ 8 w 63"/>
                <a:gd name="T25" fmla="*/ 78 h 154"/>
                <a:gd name="T26" fmla="*/ 8 w 63"/>
                <a:gd name="T27" fmla="*/ 78 h 154"/>
                <a:gd name="T28" fmla="*/ 13 w 63"/>
                <a:gd name="T29" fmla="*/ 81 h 154"/>
                <a:gd name="T30" fmla="*/ 12 w 63"/>
                <a:gd name="T31" fmla="*/ 88 h 154"/>
                <a:gd name="T32" fmla="*/ 12 w 63"/>
                <a:gd name="T33" fmla="*/ 91 h 154"/>
                <a:gd name="T34" fmla="*/ 4 w 63"/>
                <a:gd name="T35" fmla="*/ 92 h 154"/>
                <a:gd name="T36" fmla="*/ 0 w 63"/>
                <a:gd name="T37" fmla="*/ 94 h 154"/>
                <a:gd name="T38" fmla="*/ 2 w 63"/>
                <a:gd name="T39" fmla="*/ 101 h 154"/>
                <a:gd name="T40" fmla="*/ 2 w 63"/>
                <a:gd name="T41" fmla="*/ 105 h 154"/>
                <a:gd name="T42" fmla="*/ 4 w 63"/>
                <a:gd name="T43" fmla="*/ 110 h 154"/>
                <a:gd name="T44" fmla="*/ 7 w 63"/>
                <a:gd name="T45" fmla="*/ 110 h 154"/>
                <a:gd name="T46" fmla="*/ 8 w 63"/>
                <a:gd name="T47" fmla="*/ 120 h 154"/>
                <a:gd name="T48" fmla="*/ 13 w 63"/>
                <a:gd name="T49" fmla="*/ 125 h 154"/>
                <a:gd name="T50" fmla="*/ 17 w 63"/>
                <a:gd name="T51" fmla="*/ 128 h 154"/>
                <a:gd name="T52" fmla="*/ 15 w 63"/>
                <a:gd name="T53" fmla="*/ 131 h 154"/>
                <a:gd name="T54" fmla="*/ 17 w 63"/>
                <a:gd name="T55" fmla="*/ 138 h 154"/>
                <a:gd name="T56" fmla="*/ 20 w 63"/>
                <a:gd name="T57" fmla="*/ 144 h 154"/>
                <a:gd name="T58" fmla="*/ 23 w 63"/>
                <a:gd name="T59" fmla="*/ 149 h 154"/>
                <a:gd name="T60" fmla="*/ 26 w 63"/>
                <a:gd name="T61" fmla="*/ 154 h 154"/>
                <a:gd name="T62" fmla="*/ 51 w 63"/>
                <a:gd name="T63" fmla="*/ 123 h 154"/>
                <a:gd name="T64" fmla="*/ 49 w 63"/>
                <a:gd name="T65" fmla="*/ 122 h 154"/>
                <a:gd name="T66" fmla="*/ 49 w 63"/>
                <a:gd name="T67" fmla="*/ 115 h 154"/>
                <a:gd name="T68" fmla="*/ 47 w 63"/>
                <a:gd name="T69" fmla="*/ 110 h 154"/>
                <a:gd name="T70" fmla="*/ 47 w 63"/>
                <a:gd name="T71" fmla="*/ 107 h 154"/>
                <a:gd name="T72" fmla="*/ 54 w 63"/>
                <a:gd name="T73" fmla="*/ 107 h 154"/>
                <a:gd name="T74" fmla="*/ 57 w 63"/>
                <a:gd name="T75" fmla="*/ 112 h 154"/>
                <a:gd name="T76" fmla="*/ 60 w 63"/>
                <a:gd name="T77" fmla="*/ 97 h 154"/>
                <a:gd name="T78" fmla="*/ 63 w 63"/>
                <a:gd name="T79" fmla="*/ 68 h 154"/>
                <a:gd name="T80" fmla="*/ 60 w 63"/>
                <a:gd name="T81" fmla="*/ 54 h 154"/>
                <a:gd name="T82" fmla="*/ 59 w 63"/>
                <a:gd name="T83" fmla="*/ 88 h 154"/>
                <a:gd name="T84" fmla="*/ 51 w 63"/>
                <a:gd name="T85" fmla="*/ 88 h 154"/>
                <a:gd name="T86" fmla="*/ 47 w 63"/>
                <a:gd name="T87" fmla="*/ 81 h 154"/>
                <a:gd name="T88" fmla="*/ 49 w 63"/>
                <a:gd name="T89" fmla="*/ 76 h 154"/>
                <a:gd name="T90" fmla="*/ 47 w 63"/>
                <a:gd name="T91" fmla="*/ 70 h 154"/>
                <a:gd name="T92" fmla="*/ 44 w 63"/>
                <a:gd name="T93" fmla="*/ 65 h 154"/>
                <a:gd name="T94" fmla="*/ 41 w 63"/>
                <a:gd name="T95" fmla="*/ 57 h 154"/>
                <a:gd name="T96" fmla="*/ 42 w 63"/>
                <a:gd name="T97" fmla="*/ 54 h 154"/>
                <a:gd name="T98" fmla="*/ 46 w 63"/>
                <a:gd name="T99" fmla="*/ 49 h 154"/>
                <a:gd name="T100" fmla="*/ 51 w 63"/>
                <a:gd name="T101" fmla="*/ 49 h 154"/>
                <a:gd name="T102" fmla="*/ 55 w 63"/>
                <a:gd name="T103" fmla="*/ 54 h 154"/>
                <a:gd name="T104" fmla="*/ 54 w 63"/>
                <a:gd name="T105" fmla="*/ 57 h 154"/>
                <a:gd name="T106" fmla="*/ 51 w 63"/>
                <a:gd name="T107" fmla="*/ 60 h 154"/>
                <a:gd name="T108" fmla="*/ 51 w 63"/>
                <a:gd name="T109" fmla="*/ 59 h 154"/>
                <a:gd name="T110" fmla="*/ 54 w 63"/>
                <a:gd name="T111" fmla="*/ 62 h 154"/>
                <a:gd name="T112" fmla="*/ 55 w 63"/>
                <a:gd name="T113" fmla="*/ 63 h 154"/>
                <a:gd name="T114" fmla="*/ 59 w 63"/>
                <a:gd name="T115" fmla="*/ 78 h 154"/>
                <a:gd name="T116" fmla="*/ 62 w 63"/>
                <a:gd name="T117" fmla="*/ 83 h 154"/>
                <a:gd name="T118" fmla="*/ 59 w 63"/>
                <a:gd name="T119" fmla="*/ 8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" h="154">
                  <a:moveTo>
                    <a:pt x="60" y="54"/>
                  </a:moveTo>
                  <a:lnTo>
                    <a:pt x="60" y="54"/>
                  </a:lnTo>
                  <a:lnTo>
                    <a:pt x="55" y="39"/>
                  </a:lnTo>
                  <a:lnTo>
                    <a:pt x="49" y="26"/>
                  </a:lnTo>
                  <a:lnTo>
                    <a:pt x="39" y="1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3" y="8"/>
                  </a:lnTo>
                  <a:lnTo>
                    <a:pt x="30" y="15"/>
                  </a:lnTo>
                  <a:lnTo>
                    <a:pt x="34" y="23"/>
                  </a:lnTo>
                  <a:lnTo>
                    <a:pt x="38" y="31"/>
                  </a:lnTo>
                  <a:lnTo>
                    <a:pt x="38" y="39"/>
                  </a:lnTo>
                  <a:lnTo>
                    <a:pt x="36" y="46"/>
                  </a:lnTo>
                  <a:lnTo>
                    <a:pt x="31" y="54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5" y="65"/>
                  </a:lnTo>
                  <a:lnTo>
                    <a:pt x="23" y="67"/>
                  </a:lnTo>
                  <a:lnTo>
                    <a:pt x="23" y="67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12" y="78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2" y="88"/>
                  </a:lnTo>
                  <a:lnTo>
                    <a:pt x="12" y="88"/>
                  </a:lnTo>
                  <a:lnTo>
                    <a:pt x="12" y="91"/>
                  </a:lnTo>
                  <a:lnTo>
                    <a:pt x="8" y="91"/>
                  </a:lnTo>
                  <a:lnTo>
                    <a:pt x="4" y="92"/>
                  </a:lnTo>
                  <a:lnTo>
                    <a:pt x="4" y="92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2" y="101"/>
                  </a:lnTo>
                  <a:lnTo>
                    <a:pt x="2" y="101"/>
                  </a:lnTo>
                  <a:lnTo>
                    <a:pt x="2" y="105"/>
                  </a:lnTo>
                  <a:lnTo>
                    <a:pt x="4" y="110"/>
                  </a:lnTo>
                  <a:lnTo>
                    <a:pt x="4" y="110"/>
                  </a:lnTo>
                  <a:lnTo>
                    <a:pt x="7" y="110"/>
                  </a:lnTo>
                  <a:lnTo>
                    <a:pt x="7" y="110"/>
                  </a:lnTo>
                  <a:lnTo>
                    <a:pt x="7" y="115"/>
                  </a:lnTo>
                  <a:lnTo>
                    <a:pt x="8" y="120"/>
                  </a:lnTo>
                  <a:lnTo>
                    <a:pt x="8" y="120"/>
                  </a:lnTo>
                  <a:lnTo>
                    <a:pt x="13" y="125"/>
                  </a:lnTo>
                  <a:lnTo>
                    <a:pt x="15" y="126"/>
                  </a:lnTo>
                  <a:lnTo>
                    <a:pt x="17" y="128"/>
                  </a:lnTo>
                  <a:lnTo>
                    <a:pt x="17" y="128"/>
                  </a:lnTo>
                  <a:lnTo>
                    <a:pt x="15" y="131"/>
                  </a:lnTo>
                  <a:lnTo>
                    <a:pt x="15" y="133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20" y="144"/>
                  </a:lnTo>
                  <a:lnTo>
                    <a:pt x="23" y="149"/>
                  </a:lnTo>
                  <a:lnTo>
                    <a:pt x="23" y="149"/>
                  </a:lnTo>
                  <a:lnTo>
                    <a:pt x="26" y="154"/>
                  </a:lnTo>
                  <a:lnTo>
                    <a:pt x="26" y="154"/>
                  </a:lnTo>
                  <a:lnTo>
                    <a:pt x="41" y="139"/>
                  </a:lnTo>
                  <a:lnTo>
                    <a:pt x="51" y="123"/>
                  </a:lnTo>
                  <a:lnTo>
                    <a:pt x="51" y="123"/>
                  </a:lnTo>
                  <a:lnTo>
                    <a:pt x="49" y="122"/>
                  </a:lnTo>
                  <a:lnTo>
                    <a:pt x="49" y="122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7" y="110"/>
                  </a:lnTo>
                  <a:lnTo>
                    <a:pt x="47" y="107"/>
                  </a:lnTo>
                  <a:lnTo>
                    <a:pt x="47" y="107"/>
                  </a:lnTo>
                  <a:lnTo>
                    <a:pt x="51" y="105"/>
                  </a:lnTo>
                  <a:lnTo>
                    <a:pt x="54" y="107"/>
                  </a:lnTo>
                  <a:lnTo>
                    <a:pt x="55" y="109"/>
                  </a:lnTo>
                  <a:lnTo>
                    <a:pt x="57" y="112"/>
                  </a:lnTo>
                  <a:lnTo>
                    <a:pt x="57" y="112"/>
                  </a:lnTo>
                  <a:lnTo>
                    <a:pt x="60" y="97"/>
                  </a:lnTo>
                  <a:lnTo>
                    <a:pt x="63" y="83"/>
                  </a:lnTo>
                  <a:lnTo>
                    <a:pt x="63" y="68"/>
                  </a:lnTo>
                  <a:lnTo>
                    <a:pt x="60" y="54"/>
                  </a:lnTo>
                  <a:lnTo>
                    <a:pt x="60" y="54"/>
                  </a:lnTo>
                  <a:close/>
                  <a:moveTo>
                    <a:pt x="59" y="88"/>
                  </a:moveTo>
                  <a:lnTo>
                    <a:pt x="59" y="88"/>
                  </a:lnTo>
                  <a:lnTo>
                    <a:pt x="55" y="88"/>
                  </a:lnTo>
                  <a:lnTo>
                    <a:pt x="51" y="88"/>
                  </a:lnTo>
                  <a:lnTo>
                    <a:pt x="47" y="84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49" y="76"/>
                  </a:lnTo>
                  <a:lnTo>
                    <a:pt x="49" y="73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44" y="65"/>
                  </a:lnTo>
                  <a:lnTo>
                    <a:pt x="42" y="62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6" y="4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4" y="50"/>
                  </a:lnTo>
                  <a:lnTo>
                    <a:pt x="55" y="54"/>
                  </a:lnTo>
                  <a:lnTo>
                    <a:pt x="55" y="54"/>
                  </a:lnTo>
                  <a:lnTo>
                    <a:pt x="54" y="57"/>
                  </a:lnTo>
                  <a:lnTo>
                    <a:pt x="54" y="59"/>
                  </a:lnTo>
                  <a:lnTo>
                    <a:pt x="51" y="60"/>
                  </a:lnTo>
                  <a:lnTo>
                    <a:pt x="51" y="59"/>
                  </a:lnTo>
                  <a:lnTo>
                    <a:pt x="51" y="59"/>
                  </a:lnTo>
                  <a:lnTo>
                    <a:pt x="54" y="62"/>
                  </a:lnTo>
                  <a:lnTo>
                    <a:pt x="54" y="62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62" y="83"/>
                  </a:lnTo>
                  <a:lnTo>
                    <a:pt x="62" y="86"/>
                  </a:lnTo>
                  <a:lnTo>
                    <a:pt x="59" y="88"/>
                  </a:lnTo>
                  <a:lnTo>
                    <a:pt x="59" y="88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334B0F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8" name="Freeform 486"/>
            <p:cNvSpPr>
              <a:spLocks/>
            </p:cNvSpPr>
            <p:nvPr/>
          </p:nvSpPr>
          <p:spPr bwMode="auto">
            <a:xfrm>
              <a:off x="4638" y="3495"/>
              <a:ext cx="180" cy="108"/>
            </a:xfrm>
            <a:custGeom>
              <a:avLst/>
              <a:gdLst>
                <a:gd name="T0" fmla="*/ 71 w 180"/>
                <a:gd name="T1" fmla="*/ 18 h 108"/>
                <a:gd name="T2" fmla="*/ 50 w 180"/>
                <a:gd name="T3" fmla="*/ 18 h 108"/>
                <a:gd name="T4" fmla="*/ 15 w 180"/>
                <a:gd name="T5" fmla="*/ 26 h 108"/>
                <a:gd name="T6" fmla="*/ 0 w 180"/>
                <a:gd name="T7" fmla="*/ 34 h 108"/>
                <a:gd name="T8" fmla="*/ 0 w 180"/>
                <a:gd name="T9" fmla="*/ 47 h 108"/>
                <a:gd name="T10" fmla="*/ 3 w 180"/>
                <a:gd name="T11" fmla="*/ 53 h 108"/>
                <a:gd name="T12" fmla="*/ 3 w 180"/>
                <a:gd name="T13" fmla="*/ 58 h 108"/>
                <a:gd name="T14" fmla="*/ 3 w 180"/>
                <a:gd name="T15" fmla="*/ 63 h 108"/>
                <a:gd name="T16" fmla="*/ 7 w 180"/>
                <a:gd name="T17" fmla="*/ 65 h 108"/>
                <a:gd name="T18" fmla="*/ 18 w 180"/>
                <a:gd name="T19" fmla="*/ 68 h 108"/>
                <a:gd name="T20" fmla="*/ 24 w 180"/>
                <a:gd name="T21" fmla="*/ 69 h 108"/>
                <a:gd name="T22" fmla="*/ 32 w 180"/>
                <a:gd name="T23" fmla="*/ 69 h 108"/>
                <a:gd name="T24" fmla="*/ 39 w 180"/>
                <a:gd name="T25" fmla="*/ 71 h 108"/>
                <a:gd name="T26" fmla="*/ 44 w 180"/>
                <a:gd name="T27" fmla="*/ 76 h 108"/>
                <a:gd name="T28" fmla="*/ 47 w 180"/>
                <a:gd name="T29" fmla="*/ 84 h 108"/>
                <a:gd name="T30" fmla="*/ 53 w 180"/>
                <a:gd name="T31" fmla="*/ 84 h 108"/>
                <a:gd name="T32" fmla="*/ 57 w 180"/>
                <a:gd name="T33" fmla="*/ 89 h 108"/>
                <a:gd name="T34" fmla="*/ 55 w 180"/>
                <a:gd name="T35" fmla="*/ 97 h 108"/>
                <a:gd name="T36" fmla="*/ 55 w 180"/>
                <a:gd name="T37" fmla="*/ 100 h 108"/>
                <a:gd name="T38" fmla="*/ 57 w 180"/>
                <a:gd name="T39" fmla="*/ 105 h 108"/>
                <a:gd name="T40" fmla="*/ 58 w 180"/>
                <a:gd name="T41" fmla="*/ 108 h 108"/>
                <a:gd name="T42" fmla="*/ 86 w 180"/>
                <a:gd name="T43" fmla="*/ 108 h 108"/>
                <a:gd name="T44" fmla="*/ 117 w 180"/>
                <a:gd name="T45" fmla="*/ 103 h 108"/>
                <a:gd name="T46" fmla="*/ 134 w 180"/>
                <a:gd name="T47" fmla="*/ 97 h 108"/>
                <a:gd name="T48" fmla="*/ 167 w 180"/>
                <a:gd name="T49" fmla="*/ 81 h 108"/>
                <a:gd name="T50" fmla="*/ 180 w 180"/>
                <a:gd name="T51" fmla="*/ 71 h 108"/>
                <a:gd name="T52" fmla="*/ 175 w 180"/>
                <a:gd name="T53" fmla="*/ 58 h 108"/>
                <a:gd name="T54" fmla="*/ 171 w 180"/>
                <a:gd name="T55" fmla="*/ 48 h 108"/>
                <a:gd name="T56" fmla="*/ 170 w 180"/>
                <a:gd name="T57" fmla="*/ 39 h 108"/>
                <a:gd name="T58" fmla="*/ 163 w 180"/>
                <a:gd name="T59" fmla="*/ 23 h 108"/>
                <a:gd name="T60" fmla="*/ 162 w 180"/>
                <a:gd name="T61" fmla="*/ 16 h 108"/>
                <a:gd name="T62" fmla="*/ 157 w 180"/>
                <a:gd name="T63" fmla="*/ 5 h 108"/>
                <a:gd name="T64" fmla="*/ 150 w 180"/>
                <a:gd name="T65" fmla="*/ 1 h 108"/>
                <a:gd name="T66" fmla="*/ 149 w 180"/>
                <a:gd name="T67" fmla="*/ 0 h 108"/>
                <a:gd name="T68" fmla="*/ 108 w 180"/>
                <a:gd name="T69" fmla="*/ 16 h 108"/>
                <a:gd name="T70" fmla="*/ 79 w 180"/>
                <a:gd name="T71" fmla="*/ 19 h 108"/>
                <a:gd name="T72" fmla="*/ 71 w 180"/>
                <a:gd name="T73" fmla="*/ 1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0" h="108">
                  <a:moveTo>
                    <a:pt x="71" y="18"/>
                  </a:moveTo>
                  <a:lnTo>
                    <a:pt x="71" y="18"/>
                  </a:lnTo>
                  <a:lnTo>
                    <a:pt x="60" y="18"/>
                  </a:lnTo>
                  <a:lnTo>
                    <a:pt x="50" y="18"/>
                  </a:lnTo>
                  <a:lnTo>
                    <a:pt x="32" y="21"/>
                  </a:lnTo>
                  <a:lnTo>
                    <a:pt x="15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3" y="58"/>
                  </a:lnTo>
                  <a:lnTo>
                    <a:pt x="3" y="61"/>
                  </a:lnTo>
                  <a:lnTo>
                    <a:pt x="3" y="63"/>
                  </a:lnTo>
                  <a:lnTo>
                    <a:pt x="3" y="63"/>
                  </a:lnTo>
                  <a:lnTo>
                    <a:pt x="7" y="65"/>
                  </a:lnTo>
                  <a:lnTo>
                    <a:pt x="10" y="6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4" y="69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6" y="69"/>
                  </a:lnTo>
                  <a:lnTo>
                    <a:pt x="39" y="71"/>
                  </a:lnTo>
                  <a:lnTo>
                    <a:pt x="42" y="73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7" y="84"/>
                  </a:lnTo>
                  <a:lnTo>
                    <a:pt x="47" y="84"/>
                  </a:lnTo>
                  <a:lnTo>
                    <a:pt x="53" y="84"/>
                  </a:lnTo>
                  <a:lnTo>
                    <a:pt x="55" y="86"/>
                  </a:lnTo>
                  <a:lnTo>
                    <a:pt x="57" y="89"/>
                  </a:lnTo>
                  <a:lnTo>
                    <a:pt x="57" y="89"/>
                  </a:lnTo>
                  <a:lnTo>
                    <a:pt x="55" y="97"/>
                  </a:lnTo>
                  <a:lnTo>
                    <a:pt x="55" y="97"/>
                  </a:lnTo>
                  <a:lnTo>
                    <a:pt x="55" y="100"/>
                  </a:lnTo>
                  <a:lnTo>
                    <a:pt x="57" y="105"/>
                  </a:lnTo>
                  <a:lnTo>
                    <a:pt x="57" y="105"/>
                  </a:lnTo>
                  <a:lnTo>
                    <a:pt x="58" y="108"/>
                  </a:lnTo>
                  <a:lnTo>
                    <a:pt x="58" y="108"/>
                  </a:lnTo>
                  <a:lnTo>
                    <a:pt x="71" y="108"/>
                  </a:lnTo>
                  <a:lnTo>
                    <a:pt x="86" y="108"/>
                  </a:lnTo>
                  <a:lnTo>
                    <a:pt x="102" y="107"/>
                  </a:lnTo>
                  <a:lnTo>
                    <a:pt x="117" y="103"/>
                  </a:lnTo>
                  <a:lnTo>
                    <a:pt x="117" y="103"/>
                  </a:lnTo>
                  <a:lnTo>
                    <a:pt x="134" y="97"/>
                  </a:lnTo>
                  <a:lnTo>
                    <a:pt x="150" y="90"/>
                  </a:lnTo>
                  <a:lnTo>
                    <a:pt x="167" y="81"/>
                  </a:lnTo>
                  <a:lnTo>
                    <a:pt x="180" y="71"/>
                  </a:lnTo>
                  <a:lnTo>
                    <a:pt x="180" y="71"/>
                  </a:lnTo>
                  <a:lnTo>
                    <a:pt x="178" y="65"/>
                  </a:lnTo>
                  <a:lnTo>
                    <a:pt x="175" y="58"/>
                  </a:lnTo>
                  <a:lnTo>
                    <a:pt x="175" y="58"/>
                  </a:lnTo>
                  <a:lnTo>
                    <a:pt x="171" y="48"/>
                  </a:lnTo>
                  <a:lnTo>
                    <a:pt x="170" y="39"/>
                  </a:lnTo>
                  <a:lnTo>
                    <a:pt x="170" y="39"/>
                  </a:lnTo>
                  <a:lnTo>
                    <a:pt x="167" y="31"/>
                  </a:lnTo>
                  <a:lnTo>
                    <a:pt x="163" y="23"/>
                  </a:lnTo>
                  <a:lnTo>
                    <a:pt x="163" y="23"/>
                  </a:lnTo>
                  <a:lnTo>
                    <a:pt x="162" y="16"/>
                  </a:lnTo>
                  <a:lnTo>
                    <a:pt x="160" y="10"/>
                  </a:lnTo>
                  <a:lnTo>
                    <a:pt x="157" y="5"/>
                  </a:lnTo>
                  <a:lnTo>
                    <a:pt x="150" y="1"/>
                  </a:lnTo>
                  <a:lnTo>
                    <a:pt x="150" y="1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29" y="10"/>
                  </a:lnTo>
                  <a:lnTo>
                    <a:pt x="108" y="16"/>
                  </a:lnTo>
                  <a:lnTo>
                    <a:pt x="87" y="19"/>
                  </a:lnTo>
                  <a:lnTo>
                    <a:pt x="79" y="19"/>
                  </a:lnTo>
                  <a:lnTo>
                    <a:pt x="71" y="18"/>
                  </a:lnTo>
                  <a:lnTo>
                    <a:pt x="71" y="18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334B0F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9" name="Freeform 487"/>
            <p:cNvSpPr>
              <a:spLocks/>
            </p:cNvSpPr>
            <p:nvPr/>
          </p:nvSpPr>
          <p:spPr bwMode="auto">
            <a:xfrm>
              <a:off x="4638" y="3459"/>
              <a:ext cx="149" cy="70"/>
            </a:xfrm>
            <a:custGeom>
              <a:avLst/>
              <a:gdLst>
                <a:gd name="T0" fmla="*/ 133 w 149"/>
                <a:gd name="T1" fmla="*/ 29 h 70"/>
                <a:gd name="T2" fmla="*/ 125 w 149"/>
                <a:gd name="T3" fmla="*/ 26 h 70"/>
                <a:gd name="T4" fmla="*/ 123 w 149"/>
                <a:gd name="T5" fmla="*/ 26 h 70"/>
                <a:gd name="T6" fmla="*/ 120 w 149"/>
                <a:gd name="T7" fmla="*/ 29 h 70"/>
                <a:gd name="T8" fmla="*/ 120 w 149"/>
                <a:gd name="T9" fmla="*/ 34 h 70"/>
                <a:gd name="T10" fmla="*/ 115 w 149"/>
                <a:gd name="T11" fmla="*/ 34 h 70"/>
                <a:gd name="T12" fmla="*/ 108 w 149"/>
                <a:gd name="T13" fmla="*/ 26 h 70"/>
                <a:gd name="T14" fmla="*/ 100 w 149"/>
                <a:gd name="T15" fmla="*/ 21 h 70"/>
                <a:gd name="T16" fmla="*/ 94 w 149"/>
                <a:gd name="T17" fmla="*/ 15 h 70"/>
                <a:gd name="T18" fmla="*/ 94 w 149"/>
                <a:gd name="T19" fmla="*/ 13 h 70"/>
                <a:gd name="T20" fmla="*/ 100 w 149"/>
                <a:gd name="T21" fmla="*/ 8 h 70"/>
                <a:gd name="T22" fmla="*/ 102 w 149"/>
                <a:gd name="T23" fmla="*/ 5 h 70"/>
                <a:gd name="T24" fmla="*/ 100 w 149"/>
                <a:gd name="T25" fmla="*/ 5 h 70"/>
                <a:gd name="T26" fmla="*/ 89 w 149"/>
                <a:gd name="T27" fmla="*/ 4 h 70"/>
                <a:gd name="T28" fmla="*/ 83 w 149"/>
                <a:gd name="T29" fmla="*/ 2 h 70"/>
                <a:gd name="T30" fmla="*/ 74 w 149"/>
                <a:gd name="T31" fmla="*/ 2 h 70"/>
                <a:gd name="T32" fmla="*/ 63 w 149"/>
                <a:gd name="T33" fmla="*/ 0 h 70"/>
                <a:gd name="T34" fmla="*/ 52 w 149"/>
                <a:gd name="T35" fmla="*/ 0 h 70"/>
                <a:gd name="T36" fmla="*/ 45 w 149"/>
                <a:gd name="T37" fmla="*/ 4 h 70"/>
                <a:gd name="T38" fmla="*/ 39 w 149"/>
                <a:gd name="T39" fmla="*/ 8 h 70"/>
                <a:gd name="T40" fmla="*/ 29 w 149"/>
                <a:gd name="T41" fmla="*/ 15 h 70"/>
                <a:gd name="T42" fmla="*/ 26 w 149"/>
                <a:gd name="T43" fmla="*/ 16 h 70"/>
                <a:gd name="T44" fmla="*/ 23 w 149"/>
                <a:gd name="T45" fmla="*/ 23 h 70"/>
                <a:gd name="T46" fmla="*/ 21 w 149"/>
                <a:gd name="T47" fmla="*/ 26 h 70"/>
                <a:gd name="T48" fmla="*/ 11 w 149"/>
                <a:gd name="T49" fmla="*/ 31 h 70"/>
                <a:gd name="T50" fmla="*/ 8 w 149"/>
                <a:gd name="T51" fmla="*/ 36 h 70"/>
                <a:gd name="T52" fmla="*/ 5 w 149"/>
                <a:gd name="T53" fmla="*/ 41 h 70"/>
                <a:gd name="T54" fmla="*/ 0 w 149"/>
                <a:gd name="T55" fmla="*/ 63 h 70"/>
                <a:gd name="T56" fmla="*/ 0 w 149"/>
                <a:gd name="T57" fmla="*/ 70 h 70"/>
                <a:gd name="T58" fmla="*/ 32 w 149"/>
                <a:gd name="T59" fmla="*/ 57 h 70"/>
                <a:gd name="T60" fmla="*/ 60 w 149"/>
                <a:gd name="T61" fmla="*/ 54 h 70"/>
                <a:gd name="T62" fmla="*/ 71 w 149"/>
                <a:gd name="T63" fmla="*/ 54 h 70"/>
                <a:gd name="T64" fmla="*/ 87 w 149"/>
                <a:gd name="T65" fmla="*/ 55 h 70"/>
                <a:gd name="T66" fmla="*/ 129 w 149"/>
                <a:gd name="T67" fmla="*/ 46 h 70"/>
                <a:gd name="T68" fmla="*/ 149 w 149"/>
                <a:gd name="T69" fmla="*/ 36 h 70"/>
                <a:gd name="T70" fmla="*/ 138 w 149"/>
                <a:gd name="T71" fmla="*/ 34 h 70"/>
                <a:gd name="T72" fmla="*/ 134 w 149"/>
                <a:gd name="T73" fmla="*/ 33 h 70"/>
                <a:gd name="T74" fmla="*/ 133 w 149"/>
                <a:gd name="T7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9" h="70">
                  <a:moveTo>
                    <a:pt x="133" y="29"/>
                  </a:moveTo>
                  <a:lnTo>
                    <a:pt x="133" y="29"/>
                  </a:lnTo>
                  <a:lnTo>
                    <a:pt x="128" y="26"/>
                  </a:lnTo>
                  <a:lnTo>
                    <a:pt x="125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1" y="28"/>
                  </a:lnTo>
                  <a:lnTo>
                    <a:pt x="120" y="29"/>
                  </a:lnTo>
                  <a:lnTo>
                    <a:pt x="120" y="34"/>
                  </a:lnTo>
                  <a:lnTo>
                    <a:pt x="120" y="34"/>
                  </a:lnTo>
                  <a:lnTo>
                    <a:pt x="118" y="34"/>
                  </a:lnTo>
                  <a:lnTo>
                    <a:pt x="115" y="34"/>
                  </a:lnTo>
                  <a:lnTo>
                    <a:pt x="112" y="31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0" y="21"/>
                  </a:lnTo>
                  <a:lnTo>
                    <a:pt x="95" y="18"/>
                  </a:lnTo>
                  <a:lnTo>
                    <a:pt x="94" y="15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7" y="12"/>
                  </a:lnTo>
                  <a:lnTo>
                    <a:pt x="100" y="8"/>
                  </a:lnTo>
                  <a:lnTo>
                    <a:pt x="102" y="7"/>
                  </a:lnTo>
                  <a:lnTo>
                    <a:pt x="102" y="5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95" y="4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3" y="2"/>
                  </a:lnTo>
                  <a:lnTo>
                    <a:pt x="74" y="2"/>
                  </a:lnTo>
                  <a:lnTo>
                    <a:pt x="74" y="2"/>
                  </a:lnTo>
                  <a:lnTo>
                    <a:pt x="70" y="2"/>
                  </a:lnTo>
                  <a:lnTo>
                    <a:pt x="63" y="0"/>
                  </a:lnTo>
                  <a:lnTo>
                    <a:pt x="57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5" y="4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4" y="12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16" y="29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8" y="36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5" y="62"/>
                  </a:lnTo>
                  <a:lnTo>
                    <a:pt x="32" y="57"/>
                  </a:lnTo>
                  <a:lnTo>
                    <a:pt x="50" y="54"/>
                  </a:lnTo>
                  <a:lnTo>
                    <a:pt x="60" y="54"/>
                  </a:lnTo>
                  <a:lnTo>
                    <a:pt x="71" y="54"/>
                  </a:lnTo>
                  <a:lnTo>
                    <a:pt x="71" y="54"/>
                  </a:lnTo>
                  <a:lnTo>
                    <a:pt x="79" y="55"/>
                  </a:lnTo>
                  <a:lnTo>
                    <a:pt x="87" y="55"/>
                  </a:lnTo>
                  <a:lnTo>
                    <a:pt x="108" y="52"/>
                  </a:lnTo>
                  <a:lnTo>
                    <a:pt x="129" y="46"/>
                  </a:lnTo>
                  <a:lnTo>
                    <a:pt x="149" y="36"/>
                  </a:lnTo>
                  <a:lnTo>
                    <a:pt x="149" y="36"/>
                  </a:lnTo>
                  <a:lnTo>
                    <a:pt x="142" y="36"/>
                  </a:lnTo>
                  <a:lnTo>
                    <a:pt x="138" y="34"/>
                  </a:lnTo>
                  <a:lnTo>
                    <a:pt x="138" y="34"/>
                  </a:lnTo>
                  <a:lnTo>
                    <a:pt x="134" y="33"/>
                  </a:lnTo>
                  <a:lnTo>
                    <a:pt x="133" y="29"/>
                  </a:lnTo>
                  <a:lnTo>
                    <a:pt x="133" y="29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3C5912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4280" name="Picture 488" descr="C:\Users\Shezaf\AppData\Local\Microsoft\Windows\Temporary Internet Files\Content.IE5\GESPJQGX\MC900434828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507" y="1745196"/>
            <a:ext cx="1150640" cy="115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cxnSp>
        <p:nvCxnSpPr>
          <p:cNvPr id="34251" name="Straight Connector 34250"/>
          <p:cNvCxnSpPr>
            <a:stCxn id="34260" idx="3"/>
            <a:endCxn id="33844" idx="40"/>
          </p:cNvCxnSpPr>
          <p:nvPr/>
        </p:nvCxnSpPr>
        <p:spPr bwMode="auto">
          <a:xfrm flipH="1" flipV="1">
            <a:off x="4474030" y="3373676"/>
            <a:ext cx="1340447" cy="17182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9" name="Straight Connector 498"/>
          <p:cNvCxnSpPr>
            <a:stCxn id="33796" idx="1"/>
            <a:endCxn id="34260" idx="1"/>
          </p:cNvCxnSpPr>
          <p:nvPr/>
        </p:nvCxnSpPr>
        <p:spPr bwMode="auto">
          <a:xfrm flipV="1">
            <a:off x="1913440" y="5091975"/>
            <a:ext cx="3617823" cy="1539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4266" name="Group 34265"/>
          <p:cNvGrpSpPr/>
          <p:nvPr/>
        </p:nvGrpSpPr>
        <p:grpSpPr>
          <a:xfrm>
            <a:off x="5200223" y="3968500"/>
            <a:ext cx="1052183" cy="1643385"/>
            <a:chOff x="4970676" y="4210561"/>
            <a:chExt cx="1052183" cy="1643385"/>
          </a:xfrm>
        </p:grpSpPr>
        <p:pic>
          <p:nvPicPr>
            <p:cNvPr id="33794" name="Picture 2" descr="C:\Users\Shezaf\AppData\Local\Microsoft\Windows\Temporary Internet Files\Content.IE5\CE8KIBQG\MC900424756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0676" y="4210561"/>
              <a:ext cx="1052183" cy="1643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</a:extLst>
          </p:spPr>
        </p:pic>
        <p:sp>
          <p:nvSpPr>
            <p:cNvPr id="34260" name="Rectangle 34259"/>
            <p:cNvSpPr/>
            <p:nvPr/>
          </p:nvSpPr>
          <p:spPr bwMode="auto">
            <a:xfrm>
              <a:off x="5301716" y="5143534"/>
              <a:ext cx="283214" cy="38100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5105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Security Gateway</a:t>
            </a:r>
            <a:endParaRPr lang="en-US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684213" y="1916113"/>
            <a:ext cx="6408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 smtClean="0"/>
              <a:t>Protect in the cloud services through unified security gateway.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06752560"/>
              </p:ext>
            </p:extLst>
          </p:nvPr>
        </p:nvGraphicFramePr>
        <p:xfrm>
          <a:off x="827584" y="2996952"/>
          <a:ext cx="7344816" cy="3387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4989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Cloud"/>
          <p:cNvSpPr>
            <a:spLocks noChangeAspect="1" noEditPoints="1" noChangeArrowheads="1"/>
          </p:cNvSpPr>
          <p:nvPr/>
        </p:nvSpPr>
        <p:spPr bwMode="auto">
          <a:xfrm>
            <a:off x="6444208" y="1040892"/>
            <a:ext cx="2336764" cy="156595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xmlns:mc="http://schemas.openxmlformats.org/markup-compatibility/2006" xmlns:a14="http://schemas.microsoft.com/office/drawing/2010/main" val="FFBE7D" mc:Ignorable=""/>
          </a:solidFill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>
            <a:outerShdw dist="107763" dir="2700000" algn="ctr" rotWithShape="0">
              <a:srgbClr xmlns:mc="http://schemas.openxmlformats.org/markup-compatibility/2006" xmlns:a14="http://schemas.microsoft.com/office/drawing/2010/main" val="808080" mc:Ignorable="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282" name="Picture 490" descr="C:\Program Files\Microsoft Office\MEDIA\CAGCAT10\j0235319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940" y="3150730"/>
            <a:ext cx="3563445" cy="363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WAF as a Service</a:t>
            </a:r>
            <a:endParaRPr lang="en-US" dirty="0"/>
          </a:p>
        </p:txBody>
      </p:sp>
      <p:pic>
        <p:nvPicPr>
          <p:cNvPr id="33796" name="Picture 4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60" y="4581128"/>
            <a:ext cx="1301880" cy="132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2184400" y="1785963"/>
            <a:ext cx="3312368" cy="221974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xmlns:mc="http://schemas.openxmlformats.org/markup-compatibility/2006" xmlns:a14="http://schemas.microsoft.com/office/drawing/2010/main" val="FFBE7D" mc:Ignorable=""/>
          </a:solidFill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>
            <a:outerShdw dist="107763" dir="2700000" algn="ctr" rotWithShape="0">
              <a:srgbClr xmlns:mc="http://schemas.openxmlformats.org/markup-compatibility/2006" xmlns:a14="http://schemas.microsoft.com/office/drawing/2010/main" val="808080" mc:Ignorable="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793" name="Group 37"/>
          <p:cNvGrpSpPr>
            <a:grpSpLocks noChangeAspect="1"/>
          </p:cNvGrpSpPr>
          <p:nvPr/>
        </p:nvGrpSpPr>
        <p:grpSpPr bwMode="auto">
          <a:xfrm>
            <a:off x="6639647" y="4521230"/>
            <a:ext cx="1173159" cy="1514485"/>
            <a:chOff x="4195" y="2840"/>
            <a:chExt cx="739" cy="954"/>
          </a:xfrm>
        </p:grpSpPr>
        <p:sp>
          <p:nvSpPr>
            <p:cNvPr id="33798" name="AutoShape 36"/>
            <p:cNvSpPr>
              <a:spLocks noChangeAspect="1" noChangeArrowheads="1" noTextEdit="1"/>
            </p:cNvSpPr>
            <p:nvPr/>
          </p:nvSpPr>
          <p:spPr bwMode="auto">
            <a:xfrm>
              <a:off x="4195" y="2840"/>
              <a:ext cx="739" cy="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3800" name="Group 238"/>
            <p:cNvGrpSpPr>
              <a:grpSpLocks/>
            </p:cNvGrpSpPr>
            <p:nvPr/>
          </p:nvGrpSpPr>
          <p:grpSpPr bwMode="auto">
            <a:xfrm>
              <a:off x="4198" y="2843"/>
              <a:ext cx="610" cy="948"/>
              <a:chOff x="4198" y="2843"/>
              <a:chExt cx="610" cy="948"/>
            </a:xfrm>
          </p:grpSpPr>
          <p:sp>
            <p:nvSpPr>
              <p:cNvPr id="34050" name="Freeform 38"/>
              <p:cNvSpPr>
                <a:spLocks/>
              </p:cNvSpPr>
              <p:nvPr/>
            </p:nvSpPr>
            <p:spPr bwMode="auto">
              <a:xfrm>
                <a:off x="4198" y="2843"/>
                <a:ext cx="610" cy="948"/>
              </a:xfrm>
              <a:custGeom>
                <a:avLst/>
                <a:gdLst>
                  <a:gd name="T0" fmla="*/ 316 w 610"/>
                  <a:gd name="T1" fmla="*/ 0 h 948"/>
                  <a:gd name="T2" fmla="*/ 0 w 610"/>
                  <a:gd name="T3" fmla="*/ 185 h 948"/>
                  <a:gd name="T4" fmla="*/ 0 w 610"/>
                  <a:gd name="T5" fmla="*/ 780 h 948"/>
                  <a:gd name="T6" fmla="*/ 290 w 610"/>
                  <a:gd name="T7" fmla="*/ 948 h 948"/>
                  <a:gd name="T8" fmla="*/ 295 w 610"/>
                  <a:gd name="T9" fmla="*/ 948 h 948"/>
                  <a:gd name="T10" fmla="*/ 295 w 610"/>
                  <a:gd name="T11" fmla="*/ 948 h 948"/>
                  <a:gd name="T12" fmla="*/ 298 w 610"/>
                  <a:gd name="T13" fmla="*/ 948 h 948"/>
                  <a:gd name="T14" fmla="*/ 304 w 610"/>
                  <a:gd name="T15" fmla="*/ 945 h 948"/>
                  <a:gd name="T16" fmla="*/ 348 w 610"/>
                  <a:gd name="T17" fmla="*/ 919 h 948"/>
                  <a:gd name="T18" fmla="*/ 610 w 610"/>
                  <a:gd name="T19" fmla="*/ 767 h 948"/>
                  <a:gd name="T20" fmla="*/ 610 w 610"/>
                  <a:gd name="T21" fmla="*/ 172 h 948"/>
                  <a:gd name="T22" fmla="*/ 316 w 610"/>
                  <a:gd name="T23" fmla="*/ 0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0" h="948">
                    <a:moveTo>
                      <a:pt x="316" y="0"/>
                    </a:moveTo>
                    <a:lnTo>
                      <a:pt x="0" y="185"/>
                    </a:lnTo>
                    <a:lnTo>
                      <a:pt x="0" y="780"/>
                    </a:lnTo>
                    <a:lnTo>
                      <a:pt x="290" y="948"/>
                    </a:lnTo>
                    <a:lnTo>
                      <a:pt x="295" y="948"/>
                    </a:lnTo>
                    <a:lnTo>
                      <a:pt x="295" y="948"/>
                    </a:lnTo>
                    <a:lnTo>
                      <a:pt x="298" y="948"/>
                    </a:lnTo>
                    <a:lnTo>
                      <a:pt x="304" y="945"/>
                    </a:lnTo>
                    <a:lnTo>
                      <a:pt x="348" y="919"/>
                    </a:lnTo>
                    <a:lnTo>
                      <a:pt x="610" y="767"/>
                    </a:lnTo>
                    <a:lnTo>
                      <a:pt x="610" y="172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51" name="Freeform 39"/>
              <p:cNvSpPr>
                <a:spLocks/>
              </p:cNvSpPr>
              <p:nvPr/>
            </p:nvSpPr>
            <p:spPr bwMode="auto">
              <a:xfrm>
                <a:off x="4213" y="3440"/>
                <a:ext cx="579" cy="336"/>
              </a:xfrm>
              <a:custGeom>
                <a:avLst/>
                <a:gdLst>
                  <a:gd name="T0" fmla="*/ 0 w 579"/>
                  <a:gd name="T1" fmla="*/ 175 h 336"/>
                  <a:gd name="T2" fmla="*/ 301 w 579"/>
                  <a:gd name="T3" fmla="*/ 0 h 336"/>
                  <a:gd name="T4" fmla="*/ 579 w 579"/>
                  <a:gd name="T5" fmla="*/ 162 h 336"/>
                  <a:gd name="T6" fmla="*/ 280 w 579"/>
                  <a:gd name="T7" fmla="*/ 336 h 336"/>
                  <a:gd name="T8" fmla="*/ 0 w 579"/>
                  <a:gd name="T9" fmla="*/ 175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9" h="336">
                    <a:moveTo>
                      <a:pt x="0" y="175"/>
                    </a:moveTo>
                    <a:lnTo>
                      <a:pt x="301" y="0"/>
                    </a:lnTo>
                    <a:lnTo>
                      <a:pt x="579" y="162"/>
                    </a:lnTo>
                    <a:lnTo>
                      <a:pt x="280" y="336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52" name="Freeform 40"/>
              <p:cNvSpPr>
                <a:spLocks/>
              </p:cNvSpPr>
              <p:nvPr/>
            </p:nvSpPr>
            <p:spPr bwMode="auto">
              <a:xfrm>
                <a:off x="4213" y="2861"/>
                <a:ext cx="301" cy="754"/>
              </a:xfrm>
              <a:custGeom>
                <a:avLst/>
                <a:gdLst>
                  <a:gd name="T0" fmla="*/ 0 w 301"/>
                  <a:gd name="T1" fmla="*/ 175 h 754"/>
                  <a:gd name="T2" fmla="*/ 301 w 301"/>
                  <a:gd name="T3" fmla="*/ 0 h 754"/>
                  <a:gd name="T4" fmla="*/ 301 w 301"/>
                  <a:gd name="T5" fmla="*/ 579 h 754"/>
                  <a:gd name="T6" fmla="*/ 0 w 301"/>
                  <a:gd name="T7" fmla="*/ 754 h 754"/>
                  <a:gd name="T8" fmla="*/ 0 w 301"/>
                  <a:gd name="T9" fmla="*/ 175 h 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754">
                    <a:moveTo>
                      <a:pt x="0" y="175"/>
                    </a:moveTo>
                    <a:lnTo>
                      <a:pt x="301" y="0"/>
                    </a:lnTo>
                    <a:lnTo>
                      <a:pt x="301" y="579"/>
                    </a:lnTo>
                    <a:lnTo>
                      <a:pt x="0" y="754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53" name="Freeform 41"/>
              <p:cNvSpPr>
                <a:spLocks/>
              </p:cNvSpPr>
              <p:nvPr/>
            </p:nvSpPr>
            <p:spPr bwMode="auto">
              <a:xfrm>
                <a:off x="4505" y="3511"/>
                <a:ext cx="275" cy="196"/>
              </a:xfrm>
              <a:custGeom>
                <a:avLst/>
                <a:gdLst>
                  <a:gd name="T0" fmla="*/ 0 w 275"/>
                  <a:gd name="T1" fmla="*/ 160 h 196"/>
                  <a:gd name="T2" fmla="*/ 275 w 275"/>
                  <a:gd name="T3" fmla="*/ 0 h 196"/>
                  <a:gd name="T4" fmla="*/ 275 w 275"/>
                  <a:gd name="T5" fmla="*/ 37 h 196"/>
                  <a:gd name="T6" fmla="*/ 0 w 275"/>
                  <a:gd name="T7" fmla="*/ 196 h 196"/>
                  <a:gd name="T8" fmla="*/ 0 w 275"/>
                  <a:gd name="T9" fmla="*/ 16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96">
                    <a:moveTo>
                      <a:pt x="0" y="160"/>
                    </a:moveTo>
                    <a:lnTo>
                      <a:pt x="275" y="0"/>
                    </a:lnTo>
                    <a:lnTo>
                      <a:pt x="275" y="37"/>
                    </a:lnTo>
                    <a:lnTo>
                      <a:pt x="0" y="196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54" name="Freeform 42"/>
              <p:cNvSpPr>
                <a:spLocks/>
              </p:cNvSpPr>
              <p:nvPr/>
            </p:nvSpPr>
            <p:spPr bwMode="auto">
              <a:xfrm>
                <a:off x="4266" y="3372"/>
                <a:ext cx="514" cy="299"/>
              </a:xfrm>
              <a:custGeom>
                <a:avLst/>
                <a:gdLst>
                  <a:gd name="T0" fmla="*/ 0 w 514"/>
                  <a:gd name="T1" fmla="*/ 160 h 299"/>
                  <a:gd name="T2" fmla="*/ 273 w 514"/>
                  <a:gd name="T3" fmla="*/ 0 h 299"/>
                  <a:gd name="T4" fmla="*/ 514 w 514"/>
                  <a:gd name="T5" fmla="*/ 139 h 299"/>
                  <a:gd name="T6" fmla="*/ 239 w 514"/>
                  <a:gd name="T7" fmla="*/ 299 h 299"/>
                  <a:gd name="T8" fmla="*/ 0 w 514"/>
                  <a:gd name="T9" fmla="*/ 16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299">
                    <a:moveTo>
                      <a:pt x="0" y="160"/>
                    </a:moveTo>
                    <a:lnTo>
                      <a:pt x="273" y="0"/>
                    </a:lnTo>
                    <a:lnTo>
                      <a:pt x="514" y="139"/>
                    </a:lnTo>
                    <a:lnTo>
                      <a:pt x="239" y="299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55" name="Freeform 43"/>
              <p:cNvSpPr>
                <a:spLocks/>
              </p:cNvSpPr>
              <p:nvPr/>
            </p:nvSpPr>
            <p:spPr bwMode="auto">
              <a:xfrm>
                <a:off x="4266" y="3532"/>
                <a:ext cx="239" cy="175"/>
              </a:xfrm>
              <a:custGeom>
                <a:avLst/>
                <a:gdLst>
                  <a:gd name="T0" fmla="*/ 239 w 239"/>
                  <a:gd name="T1" fmla="*/ 139 h 175"/>
                  <a:gd name="T2" fmla="*/ 239 w 239"/>
                  <a:gd name="T3" fmla="*/ 175 h 175"/>
                  <a:gd name="T4" fmla="*/ 0 w 239"/>
                  <a:gd name="T5" fmla="*/ 36 h 175"/>
                  <a:gd name="T6" fmla="*/ 0 w 239"/>
                  <a:gd name="T7" fmla="*/ 0 h 175"/>
                  <a:gd name="T8" fmla="*/ 239 w 239"/>
                  <a:gd name="T9" fmla="*/ 13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75">
                    <a:moveTo>
                      <a:pt x="239" y="139"/>
                    </a:moveTo>
                    <a:lnTo>
                      <a:pt x="239" y="175"/>
                    </a:lnTo>
                    <a:lnTo>
                      <a:pt x="0" y="36"/>
                    </a:lnTo>
                    <a:lnTo>
                      <a:pt x="0" y="0"/>
                    </a:lnTo>
                    <a:lnTo>
                      <a:pt x="239" y="139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40404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56" name="Freeform 44"/>
              <p:cNvSpPr>
                <a:spLocks/>
              </p:cNvSpPr>
              <p:nvPr/>
            </p:nvSpPr>
            <p:spPr bwMode="auto">
              <a:xfrm>
                <a:off x="4282" y="3548"/>
                <a:ext cx="81" cy="58"/>
              </a:xfrm>
              <a:custGeom>
                <a:avLst/>
                <a:gdLst>
                  <a:gd name="T0" fmla="*/ 0 w 81"/>
                  <a:gd name="T1" fmla="*/ 13 h 58"/>
                  <a:gd name="T2" fmla="*/ 0 w 81"/>
                  <a:gd name="T3" fmla="*/ 0 h 58"/>
                  <a:gd name="T4" fmla="*/ 81 w 81"/>
                  <a:gd name="T5" fmla="*/ 47 h 58"/>
                  <a:gd name="T6" fmla="*/ 81 w 81"/>
                  <a:gd name="T7" fmla="*/ 58 h 58"/>
                  <a:gd name="T8" fmla="*/ 0 w 81"/>
                  <a:gd name="T9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8">
                    <a:moveTo>
                      <a:pt x="0" y="13"/>
                    </a:moveTo>
                    <a:lnTo>
                      <a:pt x="0" y="0"/>
                    </a:lnTo>
                    <a:lnTo>
                      <a:pt x="81" y="47"/>
                    </a:lnTo>
                    <a:lnTo>
                      <a:pt x="81" y="5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57" name="Freeform 45"/>
              <p:cNvSpPr>
                <a:spLocks/>
              </p:cNvSpPr>
              <p:nvPr/>
            </p:nvSpPr>
            <p:spPr bwMode="auto">
              <a:xfrm>
                <a:off x="4282" y="3548"/>
                <a:ext cx="2" cy="13"/>
              </a:xfrm>
              <a:custGeom>
                <a:avLst/>
                <a:gdLst>
                  <a:gd name="T0" fmla="*/ 0 w 2"/>
                  <a:gd name="T1" fmla="*/ 13 h 13"/>
                  <a:gd name="T2" fmla="*/ 2 w 2"/>
                  <a:gd name="T3" fmla="*/ 12 h 13"/>
                  <a:gd name="T4" fmla="*/ 2 w 2"/>
                  <a:gd name="T5" fmla="*/ 2 h 13"/>
                  <a:gd name="T6" fmla="*/ 0 w 2"/>
                  <a:gd name="T7" fmla="*/ 0 h 13"/>
                  <a:gd name="T8" fmla="*/ 0 w 2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3">
                    <a:moveTo>
                      <a:pt x="0" y="13"/>
                    </a:moveTo>
                    <a:lnTo>
                      <a:pt x="2" y="1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58" name="Freeform 46"/>
              <p:cNvSpPr>
                <a:spLocks/>
              </p:cNvSpPr>
              <p:nvPr/>
            </p:nvSpPr>
            <p:spPr bwMode="auto">
              <a:xfrm>
                <a:off x="4282" y="3560"/>
                <a:ext cx="81" cy="46"/>
              </a:xfrm>
              <a:custGeom>
                <a:avLst/>
                <a:gdLst>
                  <a:gd name="T0" fmla="*/ 81 w 81"/>
                  <a:gd name="T1" fmla="*/ 46 h 46"/>
                  <a:gd name="T2" fmla="*/ 81 w 81"/>
                  <a:gd name="T3" fmla="*/ 45 h 46"/>
                  <a:gd name="T4" fmla="*/ 2 w 81"/>
                  <a:gd name="T5" fmla="*/ 0 h 46"/>
                  <a:gd name="T6" fmla="*/ 0 w 81"/>
                  <a:gd name="T7" fmla="*/ 1 h 46"/>
                  <a:gd name="T8" fmla="*/ 81 w 81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6">
                    <a:moveTo>
                      <a:pt x="81" y="46"/>
                    </a:moveTo>
                    <a:lnTo>
                      <a:pt x="81" y="45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81" y="4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59" name="Freeform 47"/>
              <p:cNvSpPr>
                <a:spLocks/>
              </p:cNvSpPr>
              <p:nvPr/>
            </p:nvSpPr>
            <p:spPr bwMode="auto">
              <a:xfrm>
                <a:off x="4494" y="3671"/>
                <a:ext cx="7" cy="28"/>
              </a:xfrm>
              <a:custGeom>
                <a:avLst/>
                <a:gdLst>
                  <a:gd name="T0" fmla="*/ 0 w 7"/>
                  <a:gd name="T1" fmla="*/ 24 h 28"/>
                  <a:gd name="T2" fmla="*/ 0 w 7"/>
                  <a:gd name="T3" fmla="*/ 0 h 28"/>
                  <a:gd name="T4" fmla="*/ 7 w 7"/>
                  <a:gd name="T5" fmla="*/ 3 h 28"/>
                  <a:gd name="T6" fmla="*/ 7 w 7"/>
                  <a:gd name="T7" fmla="*/ 28 h 28"/>
                  <a:gd name="T8" fmla="*/ 0 w 7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8">
                    <a:moveTo>
                      <a:pt x="0" y="24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60" name="Rectangle 48"/>
              <p:cNvSpPr>
                <a:spLocks noChangeArrowheads="1"/>
              </p:cNvSpPr>
              <p:nvPr/>
            </p:nvSpPr>
            <p:spPr bwMode="auto">
              <a:xfrm>
                <a:off x="4494" y="3671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61" name="Freeform 49"/>
              <p:cNvSpPr>
                <a:spLocks/>
              </p:cNvSpPr>
              <p:nvPr/>
            </p:nvSpPr>
            <p:spPr bwMode="auto">
              <a:xfrm>
                <a:off x="4494" y="3695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2 h 4"/>
                  <a:gd name="T4" fmla="*/ 2 w 7"/>
                  <a:gd name="T5" fmla="*/ 0 h 4"/>
                  <a:gd name="T6" fmla="*/ 0 w 7"/>
                  <a:gd name="T7" fmla="*/ 0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62" name="Freeform 50"/>
              <p:cNvSpPr>
                <a:spLocks/>
              </p:cNvSpPr>
              <p:nvPr/>
            </p:nvSpPr>
            <p:spPr bwMode="auto">
              <a:xfrm>
                <a:off x="4486" y="3665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4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63" name="Freeform 51"/>
              <p:cNvSpPr>
                <a:spLocks/>
              </p:cNvSpPr>
              <p:nvPr/>
            </p:nvSpPr>
            <p:spPr bwMode="auto">
              <a:xfrm>
                <a:off x="4486" y="3665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6 h 26"/>
                  <a:gd name="T4" fmla="*/ 2 w 2"/>
                  <a:gd name="T5" fmla="*/ 1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6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64" name="Freeform 52"/>
              <p:cNvSpPr>
                <a:spLocks/>
              </p:cNvSpPr>
              <p:nvPr/>
            </p:nvSpPr>
            <p:spPr bwMode="auto">
              <a:xfrm>
                <a:off x="4486" y="3691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65" name="Freeform 53"/>
              <p:cNvSpPr>
                <a:spLocks/>
              </p:cNvSpPr>
              <p:nvPr/>
            </p:nvSpPr>
            <p:spPr bwMode="auto">
              <a:xfrm>
                <a:off x="4476" y="3660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66" name="Freeform 54"/>
              <p:cNvSpPr>
                <a:spLocks/>
              </p:cNvSpPr>
              <p:nvPr/>
            </p:nvSpPr>
            <p:spPr bwMode="auto">
              <a:xfrm>
                <a:off x="4476" y="3660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6 h 26"/>
                  <a:gd name="T4" fmla="*/ 2 w 2"/>
                  <a:gd name="T5" fmla="*/ 1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6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67" name="Freeform 55"/>
              <p:cNvSpPr>
                <a:spLocks/>
              </p:cNvSpPr>
              <p:nvPr/>
            </p:nvSpPr>
            <p:spPr bwMode="auto">
              <a:xfrm>
                <a:off x="4476" y="3686"/>
                <a:ext cx="7" cy="3"/>
              </a:xfrm>
              <a:custGeom>
                <a:avLst/>
                <a:gdLst>
                  <a:gd name="T0" fmla="*/ 7 w 7"/>
                  <a:gd name="T1" fmla="*/ 3 h 3"/>
                  <a:gd name="T2" fmla="*/ 7 w 7"/>
                  <a:gd name="T3" fmla="*/ 1 h 3"/>
                  <a:gd name="T4" fmla="*/ 2 w 7"/>
                  <a:gd name="T5" fmla="*/ 0 h 3"/>
                  <a:gd name="T6" fmla="*/ 0 w 7"/>
                  <a:gd name="T7" fmla="*/ 0 h 3"/>
                  <a:gd name="T8" fmla="*/ 7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3"/>
                    </a:moveTo>
                    <a:lnTo>
                      <a:pt x="7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68" name="Freeform 56"/>
              <p:cNvSpPr>
                <a:spLocks/>
              </p:cNvSpPr>
              <p:nvPr/>
            </p:nvSpPr>
            <p:spPr bwMode="auto">
              <a:xfrm>
                <a:off x="4468" y="3655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69" name="Freeform 57"/>
              <p:cNvSpPr>
                <a:spLocks/>
              </p:cNvSpPr>
              <p:nvPr/>
            </p:nvSpPr>
            <p:spPr bwMode="auto">
              <a:xfrm>
                <a:off x="4468" y="3655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70" name="Freeform 58"/>
              <p:cNvSpPr>
                <a:spLocks/>
              </p:cNvSpPr>
              <p:nvPr/>
            </p:nvSpPr>
            <p:spPr bwMode="auto">
              <a:xfrm>
                <a:off x="4468" y="3679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71" name="Freeform 59"/>
              <p:cNvSpPr>
                <a:spLocks/>
              </p:cNvSpPr>
              <p:nvPr/>
            </p:nvSpPr>
            <p:spPr bwMode="auto">
              <a:xfrm>
                <a:off x="4460" y="3650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72" name="Freeform 60"/>
              <p:cNvSpPr>
                <a:spLocks/>
              </p:cNvSpPr>
              <p:nvPr/>
            </p:nvSpPr>
            <p:spPr bwMode="auto">
              <a:xfrm>
                <a:off x="4460" y="3650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0 w 2"/>
                  <a:gd name="T3" fmla="*/ 24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0" y="2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73" name="Freeform 61"/>
              <p:cNvSpPr>
                <a:spLocks/>
              </p:cNvSpPr>
              <p:nvPr/>
            </p:nvSpPr>
            <p:spPr bwMode="auto">
              <a:xfrm>
                <a:off x="4460" y="3674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4 h 5"/>
                  <a:gd name="T4" fmla="*/ 0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74" name="Freeform 62"/>
              <p:cNvSpPr>
                <a:spLocks/>
              </p:cNvSpPr>
              <p:nvPr/>
            </p:nvSpPr>
            <p:spPr bwMode="auto">
              <a:xfrm>
                <a:off x="4450" y="3645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75" name="Freeform 63"/>
              <p:cNvSpPr>
                <a:spLocks/>
              </p:cNvSpPr>
              <p:nvPr/>
            </p:nvSpPr>
            <p:spPr bwMode="auto">
              <a:xfrm>
                <a:off x="4450" y="3645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76" name="Freeform 64"/>
              <p:cNvSpPr>
                <a:spLocks/>
              </p:cNvSpPr>
              <p:nvPr/>
            </p:nvSpPr>
            <p:spPr bwMode="auto">
              <a:xfrm>
                <a:off x="4450" y="3669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4 h 5"/>
                  <a:gd name="T4" fmla="*/ 2 w 7"/>
                  <a:gd name="T5" fmla="*/ 0 h 5"/>
                  <a:gd name="T6" fmla="*/ 0 w 7"/>
                  <a:gd name="T7" fmla="*/ 2 h 5"/>
                  <a:gd name="T8" fmla="*/ 7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4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77" name="Freeform 65"/>
              <p:cNvSpPr>
                <a:spLocks/>
              </p:cNvSpPr>
              <p:nvPr/>
            </p:nvSpPr>
            <p:spPr bwMode="auto">
              <a:xfrm>
                <a:off x="4442" y="3640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4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78" name="Freeform 66"/>
              <p:cNvSpPr>
                <a:spLocks/>
              </p:cNvSpPr>
              <p:nvPr/>
            </p:nvSpPr>
            <p:spPr bwMode="auto">
              <a:xfrm>
                <a:off x="4442" y="3640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79" name="Freeform 67"/>
              <p:cNvSpPr>
                <a:spLocks/>
              </p:cNvSpPr>
              <p:nvPr/>
            </p:nvSpPr>
            <p:spPr bwMode="auto">
              <a:xfrm>
                <a:off x="4442" y="3665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5 w 5"/>
                  <a:gd name="T3" fmla="*/ 3 h 4"/>
                  <a:gd name="T4" fmla="*/ 2 w 5"/>
                  <a:gd name="T5" fmla="*/ 0 h 4"/>
                  <a:gd name="T6" fmla="*/ 0 w 5"/>
                  <a:gd name="T7" fmla="*/ 1 h 4"/>
                  <a:gd name="T8" fmla="*/ 5 w 5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80" name="Freeform 68"/>
              <p:cNvSpPr>
                <a:spLocks/>
              </p:cNvSpPr>
              <p:nvPr/>
            </p:nvSpPr>
            <p:spPr bwMode="auto">
              <a:xfrm>
                <a:off x="4433" y="3636"/>
                <a:ext cx="6" cy="29"/>
              </a:xfrm>
              <a:custGeom>
                <a:avLst/>
                <a:gdLst>
                  <a:gd name="T0" fmla="*/ 0 w 6"/>
                  <a:gd name="T1" fmla="*/ 25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5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81" name="Freeform 69"/>
              <p:cNvSpPr>
                <a:spLocks/>
              </p:cNvSpPr>
              <p:nvPr/>
            </p:nvSpPr>
            <p:spPr bwMode="auto">
              <a:xfrm>
                <a:off x="4433" y="3636"/>
                <a:ext cx="1" cy="25"/>
              </a:xfrm>
              <a:custGeom>
                <a:avLst/>
                <a:gdLst>
                  <a:gd name="T0" fmla="*/ 0 w 1"/>
                  <a:gd name="T1" fmla="*/ 25 h 25"/>
                  <a:gd name="T2" fmla="*/ 1 w 1"/>
                  <a:gd name="T3" fmla="*/ 24 h 25"/>
                  <a:gd name="T4" fmla="*/ 1 w 1"/>
                  <a:gd name="T5" fmla="*/ 0 h 25"/>
                  <a:gd name="T6" fmla="*/ 0 w 1"/>
                  <a:gd name="T7" fmla="*/ 0 h 25"/>
                  <a:gd name="T8" fmla="*/ 0 w 1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1" y="2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82" name="Freeform 70"/>
              <p:cNvSpPr>
                <a:spLocks/>
              </p:cNvSpPr>
              <p:nvPr/>
            </p:nvSpPr>
            <p:spPr bwMode="auto">
              <a:xfrm>
                <a:off x="4433" y="3660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1 h 5"/>
                  <a:gd name="T4" fmla="*/ 1 w 6"/>
                  <a:gd name="T5" fmla="*/ 0 h 5"/>
                  <a:gd name="T6" fmla="*/ 0 w 6"/>
                  <a:gd name="T7" fmla="*/ 1 h 5"/>
                  <a:gd name="T8" fmla="*/ 6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83" name="Freeform 71"/>
              <p:cNvSpPr>
                <a:spLocks/>
              </p:cNvSpPr>
              <p:nvPr/>
            </p:nvSpPr>
            <p:spPr bwMode="auto">
              <a:xfrm>
                <a:off x="4425" y="3631"/>
                <a:ext cx="4" cy="27"/>
              </a:xfrm>
              <a:custGeom>
                <a:avLst/>
                <a:gdLst>
                  <a:gd name="T0" fmla="*/ 0 w 4"/>
                  <a:gd name="T1" fmla="*/ 24 h 27"/>
                  <a:gd name="T2" fmla="*/ 0 w 4"/>
                  <a:gd name="T3" fmla="*/ 0 h 27"/>
                  <a:gd name="T4" fmla="*/ 4 w 4"/>
                  <a:gd name="T5" fmla="*/ 3 h 27"/>
                  <a:gd name="T6" fmla="*/ 4 w 4"/>
                  <a:gd name="T7" fmla="*/ 27 h 27"/>
                  <a:gd name="T8" fmla="*/ 0 w 4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7">
                    <a:moveTo>
                      <a:pt x="0" y="24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84" name="Rectangle 72"/>
              <p:cNvSpPr>
                <a:spLocks noChangeArrowheads="1"/>
              </p:cNvSpPr>
              <p:nvPr/>
            </p:nvSpPr>
            <p:spPr bwMode="auto">
              <a:xfrm>
                <a:off x="4425" y="3631"/>
                <a:ext cx="1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85" name="Freeform 73"/>
              <p:cNvSpPr>
                <a:spLocks/>
              </p:cNvSpPr>
              <p:nvPr/>
            </p:nvSpPr>
            <p:spPr bwMode="auto">
              <a:xfrm>
                <a:off x="4425" y="3655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2 h 3"/>
                  <a:gd name="T4" fmla="*/ 1 w 4"/>
                  <a:gd name="T5" fmla="*/ 0 h 3"/>
                  <a:gd name="T6" fmla="*/ 0 w 4"/>
                  <a:gd name="T7" fmla="*/ 0 h 3"/>
                  <a:gd name="T8" fmla="*/ 4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86" name="Freeform 74"/>
              <p:cNvSpPr>
                <a:spLocks/>
              </p:cNvSpPr>
              <p:nvPr/>
            </p:nvSpPr>
            <p:spPr bwMode="auto">
              <a:xfrm>
                <a:off x="4417" y="3626"/>
                <a:ext cx="4" cy="27"/>
              </a:xfrm>
              <a:custGeom>
                <a:avLst/>
                <a:gdLst>
                  <a:gd name="T0" fmla="*/ 0 w 4"/>
                  <a:gd name="T1" fmla="*/ 24 h 27"/>
                  <a:gd name="T2" fmla="*/ 0 w 4"/>
                  <a:gd name="T3" fmla="*/ 0 h 27"/>
                  <a:gd name="T4" fmla="*/ 4 w 4"/>
                  <a:gd name="T5" fmla="*/ 3 h 27"/>
                  <a:gd name="T6" fmla="*/ 4 w 4"/>
                  <a:gd name="T7" fmla="*/ 27 h 27"/>
                  <a:gd name="T8" fmla="*/ 0 w 4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7">
                    <a:moveTo>
                      <a:pt x="0" y="24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87" name="Rectangle 75"/>
              <p:cNvSpPr>
                <a:spLocks noChangeArrowheads="1"/>
              </p:cNvSpPr>
              <p:nvPr/>
            </p:nvSpPr>
            <p:spPr bwMode="auto">
              <a:xfrm>
                <a:off x="4417" y="3626"/>
                <a:ext cx="1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88" name="Freeform 76"/>
              <p:cNvSpPr>
                <a:spLocks/>
              </p:cNvSpPr>
              <p:nvPr/>
            </p:nvSpPr>
            <p:spPr bwMode="auto">
              <a:xfrm>
                <a:off x="4417" y="3650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2 h 3"/>
                  <a:gd name="T4" fmla="*/ 1 w 4"/>
                  <a:gd name="T5" fmla="*/ 0 h 3"/>
                  <a:gd name="T6" fmla="*/ 0 w 4"/>
                  <a:gd name="T7" fmla="*/ 0 h 3"/>
                  <a:gd name="T8" fmla="*/ 4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89" name="Freeform 77"/>
              <p:cNvSpPr>
                <a:spLocks/>
              </p:cNvSpPr>
              <p:nvPr/>
            </p:nvSpPr>
            <p:spPr bwMode="auto">
              <a:xfrm>
                <a:off x="4407" y="3619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4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90" name="Freeform 78"/>
              <p:cNvSpPr>
                <a:spLocks/>
              </p:cNvSpPr>
              <p:nvPr/>
            </p:nvSpPr>
            <p:spPr bwMode="auto">
              <a:xfrm>
                <a:off x="4407" y="3619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6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91" name="Freeform 79"/>
              <p:cNvSpPr>
                <a:spLocks/>
              </p:cNvSpPr>
              <p:nvPr/>
            </p:nvSpPr>
            <p:spPr bwMode="auto">
              <a:xfrm>
                <a:off x="4407" y="3645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2 h 3"/>
                  <a:gd name="T4" fmla="*/ 1 w 6"/>
                  <a:gd name="T5" fmla="*/ 0 h 3"/>
                  <a:gd name="T6" fmla="*/ 0 w 6"/>
                  <a:gd name="T7" fmla="*/ 0 h 3"/>
                  <a:gd name="T8" fmla="*/ 6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92" name="Freeform 80"/>
              <p:cNvSpPr>
                <a:spLocks/>
              </p:cNvSpPr>
              <p:nvPr/>
            </p:nvSpPr>
            <p:spPr bwMode="auto">
              <a:xfrm>
                <a:off x="4399" y="3615"/>
                <a:ext cx="5" cy="29"/>
              </a:xfrm>
              <a:custGeom>
                <a:avLst/>
                <a:gdLst>
                  <a:gd name="T0" fmla="*/ 0 w 5"/>
                  <a:gd name="T1" fmla="*/ 25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93" name="Freeform 81"/>
              <p:cNvSpPr>
                <a:spLocks/>
              </p:cNvSpPr>
              <p:nvPr/>
            </p:nvSpPr>
            <p:spPr bwMode="auto">
              <a:xfrm>
                <a:off x="4399" y="3615"/>
                <a:ext cx="1" cy="25"/>
              </a:xfrm>
              <a:custGeom>
                <a:avLst/>
                <a:gdLst>
                  <a:gd name="T0" fmla="*/ 0 w 1"/>
                  <a:gd name="T1" fmla="*/ 25 h 25"/>
                  <a:gd name="T2" fmla="*/ 1 w 1"/>
                  <a:gd name="T3" fmla="*/ 25 h 25"/>
                  <a:gd name="T4" fmla="*/ 1 w 1"/>
                  <a:gd name="T5" fmla="*/ 1 h 25"/>
                  <a:gd name="T6" fmla="*/ 0 w 1"/>
                  <a:gd name="T7" fmla="*/ 0 h 25"/>
                  <a:gd name="T8" fmla="*/ 0 w 1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1" y="25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94" name="Freeform 82"/>
              <p:cNvSpPr>
                <a:spLocks/>
              </p:cNvSpPr>
              <p:nvPr/>
            </p:nvSpPr>
            <p:spPr bwMode="auto">
              <a:xfrm>
                <a:off x="4399" y="3640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5 w 5"/>
                  <a:gd name="T3" fmla="*/ 2 h 4"/>
                  <a:gd name="T4" fmla="*/ 1 w 5"/>
                  <a:gd name="T5" fmla="*/ 0 h 4"/>
                  <a:gd name="T6" fmla="*/ 0 w 5"/>
                  <a:gd name="T7" fmla="*/ 0 h 4"/>
                  <a:gd name="T8" fmla="*/ 5 w 5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5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95" name="Freeform 83"/>
              <p:cNvSpPr>
                <a:spLocks/>
              </p:cNvSpPr>
              <p:nvPr/>
            </p:nvSpPr>
            <p:spPr bwMode="auto">
              <a:xfrm>
                <a:off x="4268" y="3535"/>
                <a:ext cx="13" cy="18"/>
              </a:xfrm>
              <a:custGeom>
                <a:avLst/>
                <a:gdLst>
                  <a:gd name="T0" fmla="*/ 13 w 13"/>
                  <a:gd name="T1" fmla="*/ 8 h 18"/>
                  <a:gd name="T2" fmla="*/ 13 w 13"/>
                  <a:gd name="T3" fmla="*/ 18 h 18"/>
                  <a:gd name="T4" fmla="*/ 0 w 13"/>
                  <a:gd name="T5" fmla="*/ 10 h 18"/>
                  <a:gd name="T6" fmla="*/ 0 w 13"/>
                  <a:gd name="T7" fmla="*/ 0 h 18"/>
                  <a:gd name="T8" fmla="*/ 13 w 13"/>
                  <a:gd name="T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13" y="8"/>
                    </a:moveTo>
                    <a:lnTo>
                      <a:pt x="13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96" name="Freeform 84"/>
              <p:cNvSpPr>
                <a:spLocks/>
              </p:cNvSpPr>
              <p:nvPr/>
            </p:nvSpPr>
            <p:spPr bwMode="auto">
              <a:xfrm>
                <a:off x="4279" y="3545"/>
                <a:ext cx="2" cy="8"/>
              </a:xfrm>
              <a:custGeom>
                <a:avLst/>
                <a:gdLst>
                  <a:gd name="T0" fmla="*/ 0 w 2"/>
                  <a:gd name="T1" fmla="*/ 0 h 8"/>
                  <a:gd name="T2" fmla="*/ 2 w 2"/>
                  <a:gd name="T3" fmla="*/ 0 h 8"/>
                  <a:gd name="T4" fmla="*/ 2 w 2"/>
                  <a:gd name="T5" fmla="*/ 6 h 8"/>
                  <a:gd name="T6" fmla="*/ 0 w 2"/>
                  <a:gd name="T7" fmla="*/ 8 h 8"/>
                  <a:gd name="T8" fmla="*/ 0 w 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0" y="0"/>
                    </a:moveTo>
                    <a:lnTo>
                      <a:pt x="2" y="0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725A14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97" name="Freeform 85"/>
              <p:cNvSpPr>
                <a:spLocks/>
              </p:cNvSpPr>
              <p:nvPr/>
            </p:nvSpPr>
            <p:spPr bwMode="auto">
              <a:xfrm>
                <a:off x="4266" y="3537"/>
                <a:ext cx="15" cy="8"/>
              </a:xfrm>
              <a:custGeom>
                <a:avLst/>
                <a:gdLst>
                  <a:gd name="T0" fmla="*/ 0 w 15"/>
                  <a:gd name="T1" fmla="*/ 2 h 8"/>
                  <a:gd name="T2" fmla="*/ 2 w 15"/>
                  <a:gd name="T3" fmla="*/ 0 h 8"/>
                  <a:gd name="T4" fmla="*/ 15 w 15"/>
                  <a:gd name="T5" fmla="*/ 8 h 8"/>
                  <a:gd name="T6" fmla="*/ 13 w 15"/>
                  <a:gd name="T7" fmla="*/ 8 h 8"/>
                  <a:gd name="T8" fmla="*/ 0 w 15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0" y="2"/>
                    </a:moveTo>
                    <a:lnTo>
                      <a:pt x="2" y="0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98" name="Freeform 86"/>
              <p:cNvSpPr>
                <a:spLocks/>
              </p:cNvSpPr>
              <p:nvPr/>
            </p:nvSpPr>
            <p:spPr bwMode="auto">
              <a:xfrm>
                <a:off x="4266" y="3539"/>
                <a:ext cx="13" cy="14"/>
              </a:xfrm>
              <a:custGeom>
                <a:avLst/>
                <a:gdLst>
                  <a:gd name="T0" fmla="*/ 13 w 13"/>
                  <a:gd name="T1" fmla="*/ 6 h 14"/>
                  <a:gd name="T2" fmla="*/ 13 w 13"/>
                  <a:gd name="T3" fmla="*/ 14 h 14"/>
                  <a:gd name="T4" fmla="*/ 0 w 13"/>
                  <a:gd name="T5" fmla="*/ 8 h 14"/>
                  <a:gd name="T6" fmla="*/ 0 w 13"/>
                  <a:gd name="T7" fmla="*/ 0 h 14"/>
                  <a:gd name="T8" fmla="*/ 13 w 13"/>
                  <a:gd name="T9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13" y="6"/>
                    </a:moveTo>
                    <a:lnTo>
                      <a:pt x="13" y="1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99" name="Freeform 87"/>
              <p:cNvSpPr>
                <a:spLocks/>
              </p:cNvSpPr>
              <p:nvPr/>
            </p:nvSpPr>
            <p:spPr bwMode="auto">
              <a:xfrm>
                <a:off x="4505" y="3461"/>
                <a:ext cx="275" cy="196"/>
              </a:xfrm>
              <a:custGeom>
                <a:avLst/>
                <a:gdLst>
                  <a:gd name="T0" fmla="*/ 0 w 275"/>
                  <a:gd name="T1" fmla="*/ 158 h 196"/>
                  <a:gd name="T2" fmla="*/ 275 w 275"/>
                  <a:gd name="T3" fmla="*/ 0 h 196"/>
                  <a:gd name="T4" fmla="*/ 275 w 275"/>
                  <a:gd name="T5" fmla="*/ 35 h 196"/>
                  <a:gd name="T6" fmla="*/ 0 w 275"/>
                  <a:gd name="T7" fmla="*/ 196 h 196"/>
                  <a:gd name="T8" fmla="*/ 0 w 275"/>
                  <a:gd name="T9" fmla="*/ 158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96">
                    <a:moveTo>
                      <a:pt x="0" y="158"/>
                    </a:moveTo>
                    <a:lnTo>
                      <a:pt x="275" y="0"/>
                    </a:lnTo>
                    <a:lnTo>
                      <a:pt x="275" y="35"/>
                    </a:lnTo>
                    <a:lnTo>
                      <a:pt x="0" y="196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00" name="Freeform 88"/>
              <p:cNvSpPr>
                <a:spLocks/>
              </p:cNvSpPr>
              <p:nvPr/>
            </p:nvSpPr>
            <p:spPr bwMode="auto">
              <a:xfrm>
                <a:off x="4266" y="3322"/>
                <a:ext cx="514" cy="297"/>
              </a:xfrm>
              <a:custGeom>
                <a:avLst/>
                <a:gdLst>
                  <a:gd name="T0" fmla="*/ 0 w 514"/>
                  <a:gd name="T1" fmla="*/ 160 h 297"/>
                  <a:gd name="T2" fmla="*/ 273 w 514"/>
                  <a:gd name="T3" fmla="*/ 0 h 297"/>
                  <a:gd name="T4" fmla="*/ 514 w 514"/>
                  <a:gd name="T5" fmla="*/ 139 h 297"/>
                  <a:gd name="T6" fmla="*/ 239 w 514"/>
                  <a:gd name="T7" fmla="*/ 297 h 297"/>
                  <a:gd name="T8" fmla="*/ 0 w 514"/>
                  <a:gd name="T9" fmla="*/ 16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297">
                    <a:moveTo>
                      <a:pt x="0" y="160"/>
                    </a:moveTo>
                    <a:lnTo>
                      <a:pt x="273" y="0"/>
                    </a:lnTo>
                    <a:lnTo>
                      <a:pt x="514" y="139"/>
                    </a:lnTo>
                    <a:lnTo>
                      <a:pt x="239" y="297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01" name="Freeform 89"/>
              <p:cNvSpPr>
                <a:spLocks/>
              </p:cNvSpPr>
              <p:nvPr/>
            </p:nvSpPr>
            <p:spPr bwMode="auto">
              <a:xfrm>
                <a:off x="4266" y="3482"/>
                <a:ext cx="239" cy="175"/>
              </a:xfrm>
              <a:custGeom>
                <a:avLst/>
                <a:gdLst>
                  <a:gd name="T0" fmla="*/ 239 w 239"/>
                  <a:gd name="T1" fmla="*/ 137 h 175"/>
                  <a:gd name="T2" fmla="*/ 239 w 239"/>
                  <a:gd name="T3" fmla="*/ 175 h 175"/>
                  <a:gd name="T4" fmla="*/ 0 w 239"/>
                  <a:gd name="T5" fmla="*/ 36 h 175"/>
                  <a:gd name="T6" fmla="*/ 0 w 239"/>
                  <a:gd name="T7" fmla="*/ 0 h 175"/>
                  <a:gd name="T8" fmla="*/ 239 w 239"/>
                  <a:gd name="T9" fmla="*/ 137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75">
                    <a:moveTo>
                      <a:pt x="239" y="137"/>
                    </a:moveTo>
                    <a:lnTo>
                      <a:pt x="239" y="175"/>
                    </a:lnTo>
                    <a:lnTo>
                      <a:pt x="0" y="36"/>
                    </a:lnTo>
                    <a:lnTo>
                      <a:pt x="0" y="0"/>
                    </a:lnTo>
                    <a:lnTo>
                      <a:pt x="239" y="137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40404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02" name="Freeform 90"/>
              <p:cNvSpPr>
                <a:spLocks/>
              </p:cNvSpPr>
              <p:nvPr/>
            </p:nvSpPr>
            <p:spPr bwMode="auto">
              <a:xfrm>
                <a:off x="4282" y="3498"/>
                <a:ext cx="81" cy="58"/>
              </a:xfrm>
              <a:custGeom>
                <a:avLst/>
                <a:gdLst>
                  <a:gd name="T0" fmla="*/ 0 w 81"/>
                  <a:gd name="T1" fmla="*/ 11 h 58"/>
                  <a:gd name="T2" fmla="*/ 0 w 81"/>
                  <a:gd name="T3" fmla="*/ 0 h 58"/>
                  <a:gd name="T4" fmla="*/ 81 w 81"/>
                  <a:gd name="T5" fmla="*/ 45 h 58"/>
                  <a:gd name="T6" fmla="*/ 81 w 81"/>
                  <a:gd name="T7" fmla="*/ 58 h 58"/>
                  <a:gd name="T8" fmla="*/ 0 w 81"/>
                  <a:gd name="T9" fmla="*/ 1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8">
                    <a:moveTo>
                      <a:pt x="0" y="11"/>
                    </a:moveTo>
                    <a:lnTo>
                      <a:pt x="0" y="0"/>
                    </a:lnTo>
                    <a:lnTo>
                      <a:pt x="81" y="45"/>
                    </a:lnTo>
                    <a:lnTo>
                      <a:pt x="81" y="5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03" name="Rectangle 91"/>
              <p:cNvSpPr>
                <a:spLocks noChangeArrowheads="1"/>
              </p:cNvSpPr>
              <p:nvPr/>
            </p:nvSpPr>
            <p:spPr bwMode="auto">
              <a:xfrm>
                <a:off x="4282" y="3498"/>
                <a:ext cx="2" cy="11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04" name="Freeform 92"/>
              <p:cNvSpPr>
                <a:spLocks/>
              </p:cNvSpPr>
              <p:nvPr/>
            </p:nvSpPr>
            <p:spPr bwMode="auto">
              <a:xfrm>
                <a:off x="4282" y="3509"/>
                <a:ext cx="81" cy="47"/>
              </a:xfrm>
              <a:custGeom>
                <a:avLst/>
                <a:gdLst>
                  <a:gd name="T0" fmla="*/ 81 w 81"/>
                  <a:gd name="T1" fmla="*/ 47 h 47"/>
                  <a:gd name="T2" fmla="*/ 81 w 81"/>
                  <a:gd name="T3" fmla="*/ 46 h 47"/>
                  <a:gd name="T4" fmla="*/ 2 w 81"/>
                  <a:gd name="T5" fmla="*/ 0 h 47"/>
                  <a:gd name="T6" fmla="*/ 0 w 81"/>
                  <a:gd name="T7" fmla="*/ 0 h 47"/>
                  <a:gd name="T8" fmla="*/ 81 w 81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7">
                    <a:moveTo>
                      <a:pt x="81" y="47"/>
                    </a:moveTo>
                    <a:lnTo>
                      <a:pt x="81" y="46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81" y="47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05" name="Freeform 93"/>
              <p:cNvSpPr>
                <a:spLocks/>
              </p:cNvSpPr>
              <p:nvPr/>
            </p:nvSpPr>
            <p:spPr bwMode="auto">
              <a:xfrm>
                <a:off x="4494" y="3619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4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06" name="Freeform 94"/>
              <p:cNvSpPr>
                <a:spLocks/>
              </p:cNvSpPr>
              <p:nvPr/>
            </p:nvSpPr>
            <p:spPr bwMode="auto">
              <a:xfrm>
                <a:off x="4494" y="3619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07" name="Freeform 95"/>
              <p:cNvSpPr>
                <a:spLocks/>
              </p:cNvSpPr>
              <p:nvPr/>
            </p:nvSpPr>
            <p:spPr bwMode="auto">
              <a:xfrm>
                <a:off x="4494" y="3644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3 h 4"/>
                  <a:gd name="T4" fmla="*/ 2 w 7"/>
                  <a:gd name="T5" fmla="*/ 0 h 4"/>
                  <a:gd name="T6" fmla="*/ 0 w 7"/>
                  <a:gd name="T7" fmla="*/ 1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08" name="Freeform 96"/>
              <p:cNvSpPr>
                <a:spLocks/>
              </p:cNvSpPr>
              <p:nvPr/>
            </p:nvSpPr>
            <p:spPr bwMode="auto">
              <a:xfrm>
                <a:off x="4486" y="3615"/>
                <a:ext cx="5" cy="29"/>
              </a:xfrm>
              <a:custGeom>
                <a:avLst/>
                <a:gdLst>
                  <a:gd name="T0" fmla="*/ 0 w 5"/>
                  <a:gd name="T1" fmla="*/ 25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09" name="Freeform 97"/>
              <p:cNvSpPr>
                <a:spLocks/>
              </p:cNvSpPr>
              <p:nvPr/>
            </p:nvSpPr>
            <p:spPr bwMode="auto">
              <a:xfrm>
                <a:off x="4486" y="3615"/>
                <a:ext cx="2" cy="25"/>
              </a:xfrm>
              <a:custGeom>
                <a:avLst/>
                <a:gdLst>
                  <a:gd name="T0" fmla="*/ 0 w 2"/>
                  <a:gd name="T1" fmla="*/ 25 h 25"/>
                  <a:gd name="T2" fmla="*/ 2 w 2"/>
                  <a:gd name="T3" fmla="*/ 24 h 25"/>
                  <a:gd name="T4" fmla="*/ 2 w 2"/>
                  <a:gd name="T5" fmla="*/ 1 h 25"/>
                  <a:gd name="T6" fmla="*/ 0 w 2"/>
                  <a:gd name="T7" fmla="*/ 0 h 25"/>
                  <a:gd name="T8" fmla="*/ 0 w 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">
                    <a:moveTo>
                      <a:pt x="0" y="25"/>
                    </a:moveTo>
                    <a:lnTo>
                      <a:pt x="2" y="2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10" name="Freeform 98"/>
              <p:cNvSpPr>
                <a:spLocks/>
              </p:cNvSpPr>
              <p:nvPr/>
            </p:nvSpPr>
            <p:spPr bwMode="auto">
              <a:xfrm>
                <a:off x="4486" y="3639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11" name="Freeform 99"/>
              <p:cNvSpPr>
                <a:spLocks/>
              </p:cNvSpPr>
              <p:nvPr/>
            </p:nvSpPr>
            <p:spPr bwMode="auto">
              <a:xfrm>
                <a:off x="4476" y="3610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12" name="Freeform 100"/>
              <p:cNvSpPr>
                <a:spLocks/>
              </p:cNvSpPr>
              <p:nvPr/>
            </p:nvSpPr>
            <p:spPr bwMode="auto">
              <a:xfrm>
                <a:off x="4476" y="3610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1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13" name="Freeform 101"/>
              <p:cNvSpPr>
                <a:spLocks/>
              </p:cNvSpPr>
              <p:nvPr/>
            </p:nvSpPr>
            <p:spPr bwMode="auto">
              <a:xfrm>
                <a:off x="4476" y="3634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2 w 7"/>
                  <a:gd name="T5" fmla="*/ 0 h 5"/>
                  <a:gd name="T6" fmla="*/ 0 w 7"/>
                  <a:gd name="T7" fmla="*/ 2 h 5"/>
                  <a:gd name="T8" fmla="*/ 7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14" name="Freeform 102"/>
              <p:cNvSpPr>
                <a:spLocks/>
              </p:cNvSpPr>
              <p:nvPr/>
            </p:nvSpPr>
            <p:spPr bwMode="auto">
              <a:xfrm>
                <a:off x="4468" y="3605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15" name="Freeform 103"/>
              <p:cNvSpPr>
                <a:spLocks/>
              </p:cNvSpPr>
              <p:nvPr/>
            </p:nvSpPr>
            <p:spPr bwMode="auto">
              <a:xfrm>
                <a:off x="4468" y="3605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16" name="Freeform 104"/>
              <p:cNvSpPr>
                <a:spLocks/>
              </p:cNvSpPr>
              <p:nvPr/>
            </p:nvSpPr>
            <p:spPr bwMode="auto">
              <a:xfrm>
                <a:off x="4468" y="3629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17" name="Freeform 105"/>
              <p:cNvSpPr>
                <a:spLocks/>
              </p:cNvSpPr>
              <p:nvPr/>
            </p:nvSpPr>
            <p:spPr bwMode="auto">
              <a:xfrm>
                <a:off x="4460" y="3600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18" name="Freeform 106"/>
              <p:cNvSpPr>
                <a:spLocks/>
              </p:cNvSpPr>
              <p:nvPr/>
            </p:nvSpPr>
            <p:spPr bwMode="auto">
              <a:xfrm>
                <a:off x="4460" y="3600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0 w 2"/>
                  <a:gd name="T3" fmla="*/ 24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0" y="2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19" name="Freeform 107"/>
              <p:cNvSpPr>
                <a:spLocks/>
              </p:cNvSpPr>
              <p:nvPr/>
            </p:nvSpPr>
            <p:spPr bwMode="auto">
              <a:xfrm>
                <a:off x="4460" y="3624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2 h 5"/>
                  <a:gd name="T4" fmla="*/ 0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20" name="Freeform 108"/>
              <p:cNvSpPr>
                <a:spLocks/>
              </p:cNvSpPr>
              <p:nvPr/>
            </p:nvSpPr>
            <p:spPr bwMode="auto">
              <a:xfrm>
                <a:off x="4450" y="3595"/>
                <a:ext cx="7" cy="28"/>
              </a:xfrm>
              <a:custGeom>
                <a:avLst/>
                <a:gdLst>
                  <a:gd name="T0" fmla="*/ 0 w 7"/>
                  <a:gd name="T1" fmla="*/ 24 h 28"/>
                  <a:gd name="T2" fmla="*/ 0 w 7"/>
                  <a:gd name="T3" fmla="*/ 0 h 28"/>
                  <a:gd name="T4" fmla="*/ 7 w 7"/>
                  <a:gd name="T5" fmla="*/ 3 h 28"/>
                  <a:gd name="T6" fmla="*/ 7 w 7"/>
                  <a:gd name="T7" fmla="*/ 28 h 28"/>
                  <a:gd name="T8" fmla="*/ 0 w 7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8">
                    <a:moveTo>
                      <a:pt x="0" y="24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21" name="Rectangle 109"/>
              <p:cNvSpPr>
                <a:spLocks noChangeArrowheads="1"/>
              </p:cNvSpPr>
              <p:nvPr/>
            </p:nvSpPr>
            <p:spPr bwMode="auto">
              <a:xfrm>
                <a:off x="4450" y="3595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22" name="Freeform 110"/>
              <p:cNvSpPr>
                <a:spLocks/>
              </p:cNvSpPr>
              <p:nvPr/>
            </p:nvSpPr>
            <p:spPr bwMode="auto">
              <a:xfrm>
                <a:off x="4450" y="3619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2 h 4"/>
                  <a:gd name="T4" fmla="*/ 2 w 7"/>
                  <a:gd name="T5" fmla="*/ 0 h 4"/>
                  <a:gd name="T6" fmla="*/ 0 w 7"/>
                  <a:gd name="T7" fmla="*/ 0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23" name="Freeform 111"/>
              <p:cNvSpPr>
                <a:spLocks/>
              </p:cNvSpPr>
              <p:nvPr/>
            </p:nvSpPr>
            <p:spPr bwMode="auto">
              <a:xfrm>
                <a:off x="4442" y="3590"/>
                <a:ext cx="5" cy="28"/>
              </a:xfrm>
              <a:custGeom>
                <a:avLst/>
                <a:gdLst>
                  <a:gd name="T0" fmla="*/ 0 w 5"/>
                  <a:gd name="T1" fmla="*/ 25 h 28"/>
                  <a:gd name="T2" fmla="*/ 0 w 5"/>
                  <a:gd name="T3" fmla="*/ 0 h 28"/>
                  <a:gd name="T4" fmla="*/ 5 w 5"/>
                  <a:gd name="T5" fmla="*/ 3 h 28"/>
                  <a:gd name="T6" fmla="*/ 5 w 5"/>
                  <a:gd name="T7" fmla="*/ 28 h 28"/>
                  <a:gd name="T8" fmla="*/ 0 w 5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8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8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24" name="Rectangle 112"/>
              <p:cNvSpPr>
                <a:spLocks noChangeArrowheads="1"/>
              </p:cNvSpPr>
              <p:nvPr/>
            </p:nvSpPr>
            <p:spPr bwMode="auto">
              <a:xfrm>
                <a:off x="4442" y="3590"/>
                <a:ext cx="2" cy="25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25" name="Freeform 113"/>
              <p:cNvSpPr>
                <a:spLocks/>
              </p:cNvSpPr>
              <p:nvPr/>
            </p:nvSpPr>
            <p:spPr bwMode="auto">
              <a:xfrm>
                <a:off x="4442" y="3615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26" name="Freeform 114"/>
              <p:cNvSpPr>
                <a:spLocks/>
              </p:cNvSpPr>
              <p:nvPr/>
            </p:nvSpPr>
            <p:spPr bwMode="auto">
              <a:xfrm>
                <a:off x="4433" y="3584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27" name="Freeform 115"/>
              <p:cNvSpPr>
                <a:spLocks/>
              </p:cNvSpPr>
              <p:nvPr/>
            </p:nvSpPr>
            <p:spPr bwMode="auto">
              <a:xfrm>
                <a:off x="4433" y="3584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6 h 26"/>
                  <a:gd name="T4" fmla="*/ 1 w 1"/>
                  <a:gd name="T5" fmla="*/ 1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6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28" name="Freeform 116"/>
              <p:cNvSpPr>
                <a:spLocks/>
              </p:cNvSpPr>
              <p:nvPr/>
            </p:nvSpPr>
            <p:spPr bwMode="auto">
              <a:xfrm>
                <a:off x="4433" y="3610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1 h 3"/>
                  <a:gd name="T4" fmla="*/ 1 w 6"/>
                  <a:gd name="T5" fmla="*/ 0 h 3"/>
                  <a:gd name="T6" fmla="*/ 0 w 6"/>
                  <a:gd name="T7" fmla="*/ 0 h 3"/>
                  <a:gd name="T8" fmla="*/ 6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29" name="Freeform 117"/>
              <p:cNvSpPr>
                <a:spLocks/>
              </p:cNvSpPr>
              <p:nvPr/>
            </p:nvSpPr>
            <p:spPr bwMode="auto">
              <a:xfrm>
                <a:off x="4425" y="3579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30" name="Freeform 118"/>
              <p:cNvSpPr>
                <a:spLocks/>
              </p:cNvSpPr>
              <p:nvPr/>
            </p:nvSpPr>
            <p:spPr bwMode="auto">
              <a:xfrm>
                <a:off x="4425" y="3579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6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31" name="Freeform 119"/>
              <p:cNvSpPr>
                <a:spLocks/>
              </p:cNvSpPr>
              <p:nvPr/>
            </p:nvSpPr>
            <p:spPr bwMode="auto">
              <a:xfrm>
                <a:off x="4425" y="3605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1 h 3"/>
                  <a:gd name="T4" fmla="*/ 1 w 4"/>
                  <a:gd name="T5" fmla="*/ 0 h 3"/>
                  <a:gd name="T6" fmla="*/ 0 w 4"/>
                  <a:gd name="T7" fmla="*/ 0 h 3"/>
                  <a:gd name="T8" fmla="*/ 4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32" name="Freeform 120"/>
              <p:cNvSpPr>
                <a:spLocks/>
              </p:cNvSpPr>
              <p:nvPr/>
            </p:nvSpPr>
            <p:spPr bwMode="auto">
              <a:xfrm>
                <a:off x="4417" y="3574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33" name="Freeform 121"/>
              <p:cNvSpPr>
                <a:spLocks/>
              </p:cNvSpPr>
              <p:nvPr/>
            </p:nvSpPr>
            <p:spPr bwMode="auto">
              <a:xfrm>
                <a:off x="4417" y="3574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34" name="Freeform 122"/>
              <p:cNvSpPr>
                <a:spLocks/>
              </p:cNvSpPr>
              <p:nvPr/>
            </p:nvSpPr>
            <p:spPr bwMode="auto">
              <a:xfrm>
                <a:off x="4417" y="3598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4 h 5"/>
                  <a:gd name="T4" fmla="*/ 1 w 4"/>
                  <a:gd name="T5" fmla="*/ 0 h 5"/>
                  <a:gd name="T6" fmla="*/ 0 w 4"/>
                  <a:gd name="T7" fmla="*/ 2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4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35" name="Freeform 123"/>
              <p:cNvSpPr>
                <a:spLocks/>
              </p:cNvSpPr>
              <p:nvPr/>
            </p:nvSpPr>
            <p:spPr bwMode="auto">
              <a:xfrm>
                <a:off x="4407" y="3569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36" name="Freeform 124"/>
              <p:cNvSpPr>
                <a:spLocks/>
              </p:cNvSpPr>
              <p:nvPr/>
            </p:nvSpPr>
            <p:spPr bwMode="auto">
              <a:xfrm>
                <a:off x="4407" y="3569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37" name="Freeform 125"/>
              <p:cNvSpPr>
                <a:spLocks/>
              </p:cNvSpPr>
              <p:nvPr/>
            </p:nvSpPr>
            <p:spPr bwMode="auto">
              <a:xfrm>
                <a:off x="4407" y="3593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4 h 5"/>
                  <a:gd name="T4" fmla="*/ 1 w 6"/>
                  <a:gd name="T5" fmla="*/ 0 h 5"/>
                  <a:gd name="T6" fmla="*/ 0 w 6"/>
                  <a:gd name="T7" fmla="*/ 2 h 5"/>
                  <a:gd name="T8" fmla="*/ 6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4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38" name="Freeform 126"/>
              <p:cNvSpPr>
                <a:spLocks/>
              </p:cNvSpPr>
              <p:nvPr/>
            </p:nvSpPr>
            <p:spPr bwMode="auto">
              <a:xfrm>
                <a:off x="4399" y="3564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4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39" name="Freeform 127"/>
              <p:cNvSpPr>
                <a:spLocks/>
              </p:cNvSpPr>
              <p:nvPr/>
            </p:nvSpPr>
            <p:spPr bwMode="auto">
              <a:xfrm>
                <a:off x="4399" y="3564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5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5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40" name="Freeform 128"/>
              <p:cNvSpPr>
                <a:spLocks/>
              </p:cNvSpPr>
              <p:nvPr/>
            </p:nvSpPr>
            <p:spPr bwMode="auto">
              <a:xfrm>
                <a:off x="4399" y="3589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5 w 5"/>
                  <a:gd name="T3" fmla="*/ 3 h 4"/>
                  <a:gd name="T4" fmla="*/ 1 w 5"/>
                  <a:gd name="T5" fmla="*/ 0 h 4"/>
                  <a:gd name="T6" fmla="*/ 0 w 5"/>
                  <a:gd name="T7" fmla="*/ 1 h 4"/>
                  <a:gd name="T8" fmla="*/ 5 w 5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5" y="3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41" name="Freeform 129"/>
              <p:cNvSpPr>
                <a:spLocks/>
              </p:cNvSpPr>
              <p:nvPr/>
            </p:nvSpPr>
            <p:spPr bwMode="auto">
              <a:xfrm>
                <a:off x="4268" y="3485"/>
                <a:ext cx="13" cy="18"/>
              </a:xfrm>
              <a:custGeom>
                <a:avLst/>
                <a:gdLst>
                  <a:gd name="T0" fmla="*/ 13 w 13"/>
                  <a:gd name="T1" fmla="*/ 8 h 18"/>
                  <a:gd name="T2" fmla="*/ 13 w 13"/>
                  <a:gd name="T3" fmla="*/ 18 h 18"/>
                  <a:gd name="T4" fmla="*/ 0 w 13"/>
                  <a:gd name="T5" fmla="*/ 10 h 18"/>
                  <a:gd name="T6" fmla="*/ 0 w 13"/>
                  <a:gd name="T7" fmla="*/ 0 h 18"/>
                  <a:gd name="T8" fmla="*/ 13 w 13"/>
                  <a:gd name="T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13" y="8"/>
                    </a:moveTo>
                    <a:lnTo>
                      <a:pt x="13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42" name="Freeform 130"/>
              <p:cNvSpPr>
                <a:spLocks/>
              </p:cNvSpPr>
              <p:nvPr/>
            </p:nvSpPr>
            <p:spPr bwMode="auto">
              <a:xfrm>
                <a:off x="4279" y="3493"/>
                <a:ext cx="2" cy="10"/>
              </a:xfrm>
              <a:custGeom>
                <a:avLst/>
                <a:gdLst>
                  <a:gd name="T0" fmla="*/ 0 w 2"/>
                  <a:gd name="T1" fmla="*/ 2 h 10"/>
                  <a:gd name="T2" fmla="*/ 2 w 2"/>
                  <a:gd name="T3" fmla="*/ 0 h 10"/>
                  <a:gd name="T4" fmla="*/ 2 w 2"/>
                  <a:gd name="T5" fmla="*/ 8 h 10"/>
                  <a:gd name="T6" fmla="*/ 0 w 2"/>
                  <a:gd name="T7" fmla="*/ 10 h 10"/>
                  <a:gd name="T8" fmla="*/ 0 w 2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0" y="2"/>
                    </a:moveTo>
                    <a:lnTo>
                      <a:pt x="2" y="0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725A14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43" name="Freeform 131"/>
              <p:cNvSpPr>
                <a:spLocks/>
              </p:cNvSpPr>
              <p:nvPr/>
            </p:nvSpPr>
            <p:spPr bwMode="auto">
              <a:xfrm>
                <a:off x="4266" y="3487"/>
                <a:ext cx="15" cy="8"/>
              </a:xfrm>
              <a:custGeom>
                <a:avLst/>
                <a:gdLst>
                  <a:gd name="T0" fmla="*/ 0 w 15"/>
                  <a:gd name="T1" fmla="*/ 1 h 8"/>
                  <a:gd name="T2" fmla="*/ 2 w 15"/>
                  <a:gd name="T3" fmla="*/ 0 h 8"/>
                  <a:gd name="T4" fmla="*/ 15 w 15"/>
                  <a:gd name="T5" fmla="*/ 6 h 8"/>
                  <a:gd name="T6" fmla="*/ 13 w 15"/>
                  <a:gd name="T7" fmla="*/ 8 h 8"/>
                  <a:gd name="T8" fmla="*/ 0 w 15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0" y="1"/>
                    </a:moveTo>
                    <a:lnTo>
                      <a:pt x="2" y="0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44" name="Freeform 132"/>
              <p:cNvSpPr>
                <a:spLocks/>
              </p:cNvSpPr>
              <p:nvPr/>
            </p:nvSpPr>
            <p:spPr bwMode="auto">
              <a:xfrm>
                <a:off x="4266" y="3488"/>
                <a:ext cx="13" cy="15"/>
              </a:xfrm>
              <a:custGeom>
                <a:avLst/>
                <a:gdLst>
                  <a:gd name="T0" fmla="*/ 13 w 13"/>
                  <a:gd name="T1" fmla="*/ 7 h 15"/>
                  <a:gd name="T2" fmla="*/ 13 w 13"/>
                  <a:gd name="T3" fmla="*/ 15 h 15"/>
                  <a:gd name="T4" fmla="*/ 0 w 13"/>
                  <a:gd name="T5" fmla="*/ 7 h 15"/>
                  <a:gd name="T6" fmla="*/ 0 w 13"/>
                  <a:gd name="T7" fmla="*/ 0 h 15"/>
                  <a:gd name="T8" fmla="*/ 13 w 13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13" y="7"/>
                    </a:moveTo>
                    <a:lnTo>
                      <a:pt x="13" y="15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45" name="Freeform 133"/>
              <p:cNvSpPr>
                <a:spLocks/>
              </p:cNvSpPr>
              <p:nvPr/>
            </p:nvSpPr>
            <p:spPr bwMode="auto">
              <a:xfrm>
                <a:off x="4505" y="3409"/>
                <a:ext cx="275" cy="197"/>
              </a:xfrm>
              <a:custGeom>
                <a:avLst/>
                <a:gdLst>
                  <a:gd name="T0" fmla="*/ 0 w 275"/>
                  <a:gd name="T1" fmla="*/ 160 h 197"/>
                  <a:gd name="T2" fmla="*/ 275 w 275"/>
                  <a:gd name="T3" fmla="*/ 0 h 197"/>
                  <a:gd name="T4" fmla="*/ 275 w 275"/>
                  <a:gd name="T5" fmla="*/ 37 h 197"/>
                  <a:gd name="T6" fmla="*/ 0 w 275"/>
                  <a:gd name="T7" fmla="*/ 197 h 197"/>
                  <a:gd name="T8" fmla="*/ 0 w 275"/>
                  <a:gd name="T9" fmla="*/ 16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97">
                    <a:moveTo>
                      <a:pt x="0" y="160"/>
                    </a:moveTo>
                    <a:lnTo>
                      <a:pt x="275" y="0"/>
                    </a:lnTo>
                    <a:lnTo>
                      <a:pt x="275" y="37"/>
                    </a:lnTo>
                    <a:lnTo>
                      <a:pt x="0" y="197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46" name="Freeform 134"/>
              <p:cNvSpPr>
                <a:spLocks/>
              </p:cNvSpPr>
              <p:nvPr/>
            </p:nvSpPr>
            <p:spPr bwMode="auto">
              <a:xfrm>
                <a:off x="4266" y="3272"/>
                <a:ext cx="514" cy="297"/>
              </a:xfrm>
              <a:custGeom>
                <a:avLst/>
                <a:gdLst>
                  <a:gd name="T0" fmla="*/ 0 w 514"/>
                  <a:gd name="T1" fmla="*/ 158 h 297"/>
                  <a:gd name="T2" fmla="*/ 273 w 514"/>
                  <a:gd name="T3" fmla="*/ 0 h 297"/>
                  <a:gd name="T4" fmla="*/ 514 w 514"/>
                  <a:gd name="T5" fmla="*/ 137 h 297"/>
                  <a:gd name="T6" fmla="*/ 239 w 514"/>
                  <a:gd name="T7" fmla="*/ 297 h 297"/>
                  <a:gd name="T8" fmla="*/ 0 w 514"/>
                  <a:gd name="T9" fmla="*/ 158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297">
                    <a:moveTo>
                      <a:pt x="0" y="158"/>
                    </a:moveTo>
                    <a:lnTo>
                      <a:pt x="273" y="0"/>
                    </a:lnTo>
                    <a:lnTo>
                      <a:pt x="514" y="137"/>
                    </a:lnTo>
                    <a:lnTo>
                      <a:pt x="239" y="297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47" name="Freeform 135"/>
              <p:cNvSpPr>
                <a:spLocks/>
              </p:cNvSpPr>
              <p:nvPr/>
            </p:nvSpPr>
            <p:spPr bwMode="auto">
              <a:xfrm>
                <a:off x="4266" y="3430"/>
                <a:ext cx="239" cy="176"/>
              </a:xfrm>
              <a:custGeom>
                <a:avLst/>
                <a:gdLst>
                  <a:gd name="T0" fmla="*/ 239 w 239"/>
                  <a:gd name="T1" fmla="*/ 139 h 176"/>
                  <a:gd name="T2" fmla="*/ 239 w 239"/>
                  <a:gd name="T3" fmla="*/ 176 h 176"/>
                  <a:gd name="T4" fmla="*/ 0 w 239"/>
                  <a:gd name="T5" fmla="*/ 37 h 176"/>
                  <a:gd name="T6" fmla="*/ 0 w 239"/>
                  <a:gd name="T7" fmla="*/ 0 h 176"/>
                  <a:gd name="T8" fmla="*/ 239 w 239"/>
                  <a:gd name="T9" fmla="*/ 139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76">
                    <a:moveTo>
                      <a:pt x="239" y="139"/>
                    </a:moveTo>
                    <a:lnTo>
                      <a:pt x="239" y="176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239" y="139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40404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48" name="Freeform 136"/>
              <p:cNvSpPr>
                <a:spLocks/>
              </p:cNvSpPr>
              <p:nvPr/>
            </p:nvSpPr>
            <p:spPr bwMode="auto">
              <a:xfrm>
                <a:off x="4282" y="3446"/>
                <a:ext cx="81" cy="59"/>
              </a:xfrm>
              <a:custGeom>
                <a:avLst/>
                <a:gdLst>
                  <a:gd name="T0" fmla="*/ 0 w 81"/>
                  <a:gd name="T1" fmla="*/ 13 h 59"/>
                  <a:gd name="T2" fmla="*/ 0 w 81"/>
                  <a:gd name="T3" fmla="*/ 0 h 59"/>
                  <a:gd name="T4" fmla="*/ 81 w 81"/>
                  <a:gd name="T5" fmla="*/ 47 h 59"/>
                  <a:gd name="T6" fmla="*/ 81 w 81"/>
                  <a:gd name="T7" fmla="*/ 59 h 59"/>
                  <a:gd name="T8" fmla="*/ 0 w 81"/>
                  <a:gd name="T9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9">
                    <a:moveTo>
                      <a:pt x="0" y="13"/>
                    </a:moveTo>
                    <a:lnTo>
                      <a:pt x="0" y="0"/>
                    </a:lnTo>
                    <a:lnTo>
                      <a:pt x="81" y="47"/>
                    </a:lnTo>
                    <a:lnTo>
                      <a:pt x="81" y="5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49" name="Freeform 137"/>
              <p:cNvSpPr>
                <a:spLocks/>
              </p:cNvSpPr>
              <p:nvPr/>
            </p:nvSpPr>
            <p:spPr bwMode="auto">
              <a:xfrm>
                <a:off x="4282" y="3446"/>
                <a:ext cx="2" cy="13"/>
              </a:xfrm>
              <a:custGeom>
                <a:avLst/>
                <a:gdLst>
                  <a:gd name="T0" fmla="*/ 0 w 2"/>
                  <a:gd name="T1" fmla="*/ 13 h 13"/>
                  <a:gd name="T2" fmla="*/ 2 w 2"/>
                  <a:gd name="T3" fmla="*/ 12 h 13"/>
                  <a:gd name="T4" fmla="*/ 2 w 2"/>
                  <a:gd name="T5" fmla="*/ 2 h 13"/>
                  <a:gd name="T6" fmla="*/ 0 w 2"/>
                  <a:gd name="T7" fmla="*/ 0 h 13"/>
                  <a:gd name="T8" fmla="*/ 0 w 2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3">
                    <a:moveTo>
                      <a:pt x="0" y="13"/>
                    </a:moveTo>
                    <a:lnTo>
                      <a:pt x="2" y="1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50" name="Freeform 138"/>
              <p:cNvSpPr>
                <a:spLocks/>
              </p:cNvSpPr>
              <p:nvPr/>
            </p:nvSpPr>
            <p:spPr bwMode="auto">
              <a:xfrm>
                <a:off x="4282" y="3458"/>
                <a:ext cx="81" cy="47"/>
              </a:xfrm>
              <a:custGeom>
                <a:avLst/>
                <a:gdLst>
                  <a:gd name="T0" fmla="*/ 81 w 81"/>
                  <a:gd name="T1" fmla="*/ 47 h 47"/>
                  <a:gd name="T2" fmla="*/ 81 w 81"/>
                  <a:gd name="T3" fmla="*/ 45 h 47"/>
                  <a:gd name="T4" fmla="*/ 2 w 81"/>
                  <a:gd name="T5" fmla="*/ 0 h 47"/>
                  <a:gd name="T6" fmla="*/ 0 w 81"/>
                  <a:gd name="T7" fmla="*/ 1 h 47"/>
                  <a:gd name="T8" fmla="*/ 81 w 81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7">
                    <a:moveTo>
                      <a:pt x="81" y="47"/>
                    </a:moveTo>
                    <a:lnTo>
                      <a:pt x="81" y="45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81" y="47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51" name="Freeform 139"/>
              <p:cNvSpPr>
                <a:spLocks/>
              </p:cNvSpPr>
              <p:nvPr/>
            </p:nvSpPr>
            <p:spPr bwMode="auto">
              <a:xfrm>
                <a:off x="4494" y="3569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52" name="Freeform 140"/>
              <p:cNvSpPr>
                <a:spLocks/>
              </p:cNvSpPr>
              <p:nvPr/>
            </p:nvSpPr>
            <p:spPr bwMode="auto">
              <a:xfrm>
                <a:off x="4494" y="3569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53" name="Freeform 141"/>
              <p:cNvSpPr>
                <a:spLocks/>
              </p:cNvSpPr>
              <p:nvPr/>
            </p:nvSpPr>
            <p:spPr bwMode="auto">
              <a:xfrm>
                <a:off x="4494" y="3593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4 h 5"/>
                  <a:gd name="T4" fmla="*/ 2 w 7"/>
                  <a:gd name="T5" fmla="*/ 0 h 5"/>
                  <a:gd name="T6" fmla="*/ 0 w 7"/>
                  <a:gd name="T7" fmla="*/ 2 h 5"/>
                  <a:gd name="T8" fmla="*/ 7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4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54" name="Freeform 142"/>
              <p:cNvSpPr>
                <a:spLocks/>
              </p:cNvSpPr>
              <p:nvPr/>
            </p:nvSpPr>
            <p:spPr bwMode="auto">
              <a:xfrm>
                <a:off x="4486" y="3564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4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55" name="Freeform 143"/>
              <p:cNvSpPr>
                <a:spLocks/>
              </p:cNvSpPr>
              <p:nvPr/>
            </p:nvSpPr>
            <p:spPr bwMode="auto">
              <a:xfrm>
                <a:off x="4486" y="3564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56" name="Freeform 144"/>
              <p:cNvSpPr>
                <a:spLocks/>
              </p:cNvSpPr>
              <p:nvPr/>
            </p:nvSpPr>
            <p:spPr bwMode="auto">
              <a:xfrm>
                <a:off x="4486" y="3589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5 w 5"/>
                  <a:gd name="T3" fmla="*/ 1 h 4"/>
                  <a:gd name="T4" fmla="*/ 2 w 5"/>
                  <a:gd name="T5" fmla="*/ 0 h 4"/>
                  <a:gd name="T6" fmla="*/ 0 w 5"/>
                  <a:gd name="T7" fmla="*/ 1 h 4"/>
                  <a:gd name="T8" fmla="*/ 5 w 5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57" name="Freeform 145"/>
              <p:cNvSpPr>
                <a:spLocks/>
              </p:cNvSpPr>
              <p:nvPr/>
            </p:nvSpPr>
            <p:spPr bwMode="auto">
              <a:xfrm>
                <a:off x="4476" y="3560"/>
                <a:ext cx="7" cy="27"/>
              </a:xfrm>
              <a:custGeom>
                <a:avLst/>
                <a:gdLst>
                  <a:gd name="T0" fmla="*/ 0 w 7"/>
                  <a:gd name="T1" fmla="*/ 24 h 27"/>
                  <a:gd name="T2" fmla="*/ 0 w 7"/>
                  <a:gd name="T3" fmla="*/ 0 h 27"/>
                  <a:gd name="T4" fmla="*/ 7 w 7"/>
                  <a:gd name="T5" fmla="*/ 3 h 27"/>
                  <a:gd name="T6" fmla="*/ 7 w 7"/>
                  <a:gd name="T7" fmla="*/ 27 h 27"/>
                  <a:gd name="T8" fmla="*/ 0 w 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7">
                    <a:moveTo>
                      <a:pt x="0" y="24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58" name="Rectangle 146"/>
              <p:cNvSpPr>
                <a:spLocks noChangeArrowheads="1"/>
              </p:cNvSpPr>
              <p:nvPr/>
            </p:nvSpPr>
            <p:spPr bwMode="auto">
              <a:xfrm>
                <a:off x="4476" y="3560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59" name="Freeform 147"/>
              <p:cNvSpPr>
                <a:spLocks/>
              </p:cNvSpPr>
              <p:nvPr/>
            </p:nvSpPr>
            <p:spPr bwMode="auto">
              <a:xfrm>
                <a:off x="4476" y="3584"/>
                <a:ext cx="7" cy="3"/>
              </a:xfrm>
              <a:custGeom>
                <a:avLst/>
                <a:gdLst>
                  <a:gd name="T0" fmla="*/ 7 w 7"/>
                  <a:gd name="T1" fmla="*/ 3 h 3"/>
                  <a:gd name="T2" fmla="*/ 7 w 7"/>
                  <a:gd name="T3" fmla="*/ 1 h 3"/>
                  <a:gd name="T4" fmla="*/ 2 w 7"/>
                  <a:gd name="T5" fmla="*/ 0 h 3"/>
                  <a:gd name="T6" fmla="*/ 0 w 7"/>
                  <a:gd name="T7" fmla="*/ 0 h 3"/>
                  <a:gd name="T8" fmla="*/ 7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3"/>
                    </a:moveTo>
                    <a:lnTo>
                      <a:pt x="7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60" name="Freeform 148"/>
              <p:cNvSpPr>
                <a:spLocks/>
              </p:cNvSpPr>
              <p:nvPr/>
            </p:nvSpPr>
            <p:spPr bwMode="auto">
              <a:xfrm>
                <a:off x="4468" y="3555"/>
                <a:ext cx="5" cy="27"/>
              </a:xfrm>
              <a:custGeom>
                <a:avLst/>
                <a:gdLst>
                  <a:gd name="T0" fmla="*/ 0 w 5"/>
                  <a:gd name="T1" fmla="*/ 24 h 27"/>
                  <a:gd name="T2" fmla="*/ 0 w 5"/>
                  <a:gd name="T3" fmla="*/ 0 h 27"/>
                  <a:gd name="T4" fmla="*/ 5 w 5"/>
                  <a:gd name="T5" fmla="*/ 3 h 27"/>
                  <a:gd name="T6" fmla="*/ 5 w 5"/>
                  <a:gd name="T7" fmla="*/ 27 h 27"/>
                  <a:gd name="T8" fmla="*/ 0 w 5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7">
                    <a:moveTo>
                      <a:pt x="0" y="24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61" name="Rectangle 149"/>
              <p:cNvSpPr>
                <a:spLocks noChangeArrowheads="1"/>
              </p:cNvSpPr>
              <p:nvPr/>
            </p:nvSpPr>
            <p:spPr bwMode="auto">
              <a:xfrm>
                <a:off x="4468" y="3555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62" name="Freeform 150"/>
              <p:cNvSpPr>
                <a:spLocks/>
              </p:cNvSpPr>
              <p:nvPr/>
            </p:nvSpPr>
            <p:spPr bwMode="auto">
              <a:xfrm>
                <a:off x="4468" y="3579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2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63" name="Freeform 151"/>
              <p:cNvSpPr>
                <a:spLocks/>
              </p:cNvSpPr>
              <p:nvPr/>
            </p:nvSpPr>
            <p:spPr bwMode="auto">
              <a:xfrm>
                <a:off x="4460" y="3548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64" name="Freeform 152"/>
              <p:cNvSpPr>
                <a:spLocks/>
              </p:cNvSpPr>
              <p:nvPr/>
            </p:nvSpPr>
            <p:spPr bwMode="auto">
              <a:xfrm>
                <a:off x="4460" y="3548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0 w 2"/>
                  <a:gd name="T3" fmla="*/ 26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0" y="2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65" name="Freeform 153"/>
              <p:cNvSpPr>
                <a:spLocks/>
              </p:cNvSpPr>
              <p:nvPr/>
            </p:nvSpPr>
            <p:spPr bwMode="auto">
              <a:xfrm>
                <a:off x="4460" y="3574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2 h 3"/>
                  <a:gd name="T4" fmla="*/ 0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66" name="Freeform 154"/>
              <p:cNvSpPr>
                <a:spLocks/>
              </p:cNvSpPr>
              <p:nvPr/>
            </p:nvSpPr>
            <p:spPr bwMode="auto">
              <a:xfrm>
                <a:off x="4450" y="3543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4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67" name="Freeform 155"/>
              <p:cNvSpPr>
                <a:spLocks/>
              </p:cNvSpPr>
              <p:nvPr/>
            </p:nvSpPr>
            <p:spPr bwMode="auto">
              <a:xfrm>
                <a:off x="4450" y="3543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6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68" name="Freeform 156"/>
              <p:cNvSpPr>
                <a:spLocks/>
              </p:cNvSpPr>
              <p:nvPr/>
            </p:nvSpPr>
            <p:spPr bwMode="auto">
              <a:xfrm>
                <a:off x="4450" y="3569"/>
                <a:ext cx="7" cy="3"/>
              </a:xfrm>
              <a:custGeom>
                <a:avLst/>
                <a:gdLst>
                  <a:gd name="T0" fmla="*/ 7 w 7"/>
                  <a:gd name="T1" fmla="*/ 3 h 3"/>
                  <a:gd name="T2" fmla="*/ 7 w 7"/>
                  <a:gd name="T3" fmla="*/ 2 h 3"/>
                  <a:gd name="T4" fmla="*/ 2 w 7"/>
                  <a:gd name="T5" fmla="*/ 0 h 3"/>
                  <a:gd name="T6" fmla="*/ 0 w 7"/>
                  <a:gd name="T7" fmla="*/ 0 h 3"/>
                  <a:gd name="T8" fmla="*/ 7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3"/>
                    </a:moveTo>
                    <a:lnTo>
                      <a:pt x="7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69" name="Freeform 157"/>
              <p:cNvSpPr>
                <a:spLocks/>
              </p:cNvSpPr>
              <p:nvPr/>
            </p:nvSpPr>
            <p:spPr bwMode="auto">
              <a:xfrm>
                <a:off x="4442" y="3539"/>
                <a:ext cx="5" cy="29"/>
              </a:xfrm>
              <a:custGeom>
                <a:avLst/>
                <a:gdLst>
                  <a:gd name="T0" fmla="*/ 0 w 5"/>
                  <a:gd name="T1" fmla="*/ 25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70" name="Freeform 158"/>
              <p:cNvSpPr>
                <a:spLocks/>
              </p:cNvSpPr>
              <p:nvPr/>
            </p:nvSpPr>
            <p:spPr bwMode="auto">
              <a:xfrm>
                <a:off x="4442" y="3539"/>
                <a:ext cx="2" cy="25"/>
              </a:xfrm>
              <a:custGeom>
                <a:avLst/>
                <a:gdLst>
                  <a:gd name="T0" fmla="*/ 0 w 2"/>
                  <a:gd name="T1" fmla="*/ 25 h 25"/>
                  <a:gd name="T2" fmla="*/ 2 w 2"/>
                  <a:gd name="T3" fmla="*/ 24 h 25"/>
                  <a:gd name="T4" fmla="*/ 2 w 2"/>
                  <a:gd name="T5" fmla="*/ 1 h 25"/>
                  <a:gd name="T6" fmla="*/ 0 w 2"/>
                  <a:gd name="T7" fmla="*/ 0 h 25"/>
                  <a:gd name="T8" fmla="*/ 0 w 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">
                    <a:moveTo>
                      <a:pt x="0" y="25"/>
                    </a:moveTo>
                    <a:lnTo>
                      <a:pt x="2" y="2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71" name="Freeform 159"/>
              <p:cNvSpPr>
                <a:spLocks/>
              </p:cNvSpPr>
              <p:nvPr/>
            </p:nvSpPr>
            <p:spPr bwMode="auto">
              <a:xfrm>
                <a:off x="4442" y="3563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72" name="Freeform 160"/>
              <p:cNvSpPr>
                <a:spLocks/>
              </p:cNvSpPr>
              <p:nvPr/>
            </p:nvSpPr>
            <p:spPr bwMode="auto">
              <a:xfrm>
                <a:off x="4433" y="3534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73" name="Freeform 161"/>
              <p:cNvSpPr>
                <a:spLocks/>
              </p:cNvSpPr>
              <p:nvPr/>
            </p:nvSpPr>
            <p:spPr bwMode="auto">
              <a:xfrm>
                <a:off x="4433" y="3534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1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74" name="Freeform 162"/>
              <p:cNvSpPr>
                <a:spLocks/>
              </p:cNvSpPr>
              <p:nvPr/>
            </p:nvSpPr>
            <p:spPr bwMode="auto">
              <a:xfrm>
                <a:off x="4433" y="3558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3 h 5"/>
                  <a:gd name="T4" fmla="*/ 1 w 6"/>
                  <a:gd name="T5" fmla="*/ 0 h 5"/>
                  <a:gd name="T6" fmla="*/ 0 w 6"/>
                  <a:gd name="T7" fmla="*/ 2 h 5"/>
                  <a:gd name="T8" fmla="*/ 6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75" name="Freeform 163"/>
              <p:cNvSpPr>
                <a:spLocks/>
              </p:cNvSpPr>
              <p:nvPr/>
            </p:nvSpPr>
            <p:spPr bwMode="auto">
              <a:xfrm>
                <a:off x="4425" y="3529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76" name="Freeform 164"/>
              <p:cNvSpPr>
                <a:spLocks/>
              </p:cNvSpPr>
              <p:nvPr/>
            </p:nvSpPr>
            <p:spPr bwMode="auto">
              <a:xfrm>
                <a:off x="4425" y="3529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1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77" name="Freeform 165"/>
              <p:cNvSpPr>
                <a:spLocks/>
              </p:cNvSpPr>
              <p:nvPr/>
            </p:nvSpPr>
            <p:spPr bwMode="auto">
              <a:xfrm>
                <a:off x="4425" y="3553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3 h 5"/>
                  <a:gd name="T4" fmla="*/ 1 w 4"/>
                  <a:gd name="T5" fmla="*/ 0 h 5"/>
                  <a:gd name="T6" fmla="*/ 0 w 4"/>
                  <a:gd name="T7" fmla="*/ 2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78" name="Freeform 166"/>
              <p:cNvSpPr>
                <a:spLocks/>
              </p:cNvSpPr>
              <p:nvPr/>
            </p:nvSpPr>
            <p:spPr bwMode="auto">
              <a:xfrm>
                <a:off x="4417" y="3524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79" name="Freeform 167"/>
              <p:cNvSpPr>
                <a:spLocks/>
              </p:cNvSpPr>
              <p:nvPr/>
            </p:nvSpPr>
            <p:spPr bwMode="auto">
              <a:xfrm>
                <a:off x="4417" y="3524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0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80" name="Freeform 168"/>
              <p:cNvSpPr>
                <a:spLocks/>
              </p:cNvSpPr>
              <p:nvPr/>
            </p:nvSpPr>
            <p:spPr bwMode="auto">
              <a:xfrm>
                <a:off x="4417" y="3548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3 h 5"/>
                  <a:gd name="T4" fmla="*/ 1 w 4"/>
                  <a:gd name="T5" fmla="*/ 0 h 5"/>
                  <a:gd name="T6" fmla="*/ 0 w 4"/>
                  <a:gd name="T7" fmla="*/ 2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81" name="Freeform 169"/>
              <p:cNvSpPr>
                <a:spLocks/>
              </p:cNvSpPr>
              <p:nvPr/>
            </p:nvSpPr>
            <p:spPr bwMode="auto">
              <a:xfrm>
                <a:off x="4407" y="3519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82" name="Freeform 170"/>
              <p:cNvSpPr>
                <a:spLocks/>
              </p:cNvSpPr>
              <p:nvPr/>
            </p:nvSpPr>
            <p:spPr bwMode="auto">
              <a:xfrm>
                <a:off x="4407" y="3519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0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83" name="Freeform 171"/>
              <p:cNvSpPr>
                <a:spLocks/>
              </p:cNvSpPr>
              <p:nvPr/>
            </p:nvSpPr>
            <p:spPr bwMode="auto">
              <a:xfrm>
                <a:off x="4407" y="3543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2 h 5"/>
                  <a:gd name="T4" fmla="*/ 1 w 6"/>
                  <a:gd name="T5" fmla="*/ 0 h 5"/>
                  <a:gd name="T6" fmla="*/ 0 w 6"/>
                  <a:gd name="T7" fmla="*/ 2 h 5"/>
                  <a:gd name="T8" fmla="*/ 6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84" name="Freeform 172"/>
              <p:cNvSpPr>
                <a:spLocks/>
              </p:cNvSpPr>
              <p:nvPr/>
            </p:nvSpPr>
            <p:spPr bwMode="auto">
              <a:xfrm>
                <a:off x="4399" y="3514"/>
                <a:ext cx="5" cy="28"/>
              </a:xfrm>
              <a:custGeom>
                <a:avLst/>
                <a:gdLst>
                  <a:gd name="T0" fmla="*/ 0 w 5"/>
                  <a:gd name="T1" fmla="*/ 25 h 28"/>
                  <a:gd name="T2" fmla="*/ 0 w 5"/>
                  <a:gd name="T3" fmla="*/ 0 h 28"/>
                  <a:gd name="T4" fmla="*/ 5 w 5"/>
                  <a:gd name="T5" fmla="*/ 4 h 28"/>
                  <a:gd name="T6" fmla="*/ 5 w 5"/>
                  <a:gd name="T7" fmla="*/ 28 h 28"/>
                  <a:gd name="T8" fmla="*/ 0 w 5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8">
                    <a:moveTo>
                      <a:pt x="0" y="25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28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85" name="Rectangle 173"/>
              <p:cNvSpPr>
                <a:spLocks noChangeArrowheads="1"/>
              </p:cNvSpPr>
              <p:nvPr/>
            </p:nvSpPr>
            <p:spPr bwMode="auto">
              <a:xfrm>
                <a:off x="4399" y="3514"/>
                <a:ext cx="1" cy="25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86" name="Freeform 174"/>
              <p:cNvSpPr>
                <a:spLocks/>
              </p:cNvSpPr>
              <p:nvPr/>
            </p:nvSpPr>
            <p:spPr bwMode="auto">
              <a:xfrm>
                <a:off x="4399" y="3539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1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87" name="Freeform 175"/>
              <p:cNvSpPr>
                <a:spLocks/>
              </p:cNvSpPr>
              <p:nvPr/>
            </p:nvSpPr>
            <p:spPr bwMode="auto">
              <a:xfrm>
                <a:off x="4268" y="3435"/>
                <a:ext cx="13" cy="18"/>
              </a:xfrm>
              <a:custGeom>
                <a:avLst/>
                <a:gdLst>
                  <a:gd name="T0" fmla="*/ 13 w 13"/>
                  <a:gd name="T1" fmla="*/ 8 h 18"/>
                  <a:gd name="T2" fmla="*/ 13 w 13"/>
                  <a:gd name="T3" fmla="*/ 18 h 18"/>
                  <a:gd name="T4" fmla="*/ 0 w 13"/>
                  <a:gd name="T5" fmla="*/ 10 h 18"/>
                  <a:gd name="T6" fmla="*/ 0 w 13"/>
                  <a:gd name="T7" fmla="*/ 0 h 18"/>
                  <a:gd name="T8" fmla="*/ 13 w 13"/>
                  <a:gd name="T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13" y="8"/>
                    </a:moveTo>
                    <a:lnTo>
                      <a:pt x="13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88" name="Freeform 176"/>
              <p:cNvSpPr>
                <a:spLocks/>
              </p:cNvSpPr>
              <p:nvPr/>
            </p:nvSpPr>
            <p:spPr bwMode="auto">
              <a:xfrm>
                <a:off x="4279" y="3443"/>
                <a:ext cx="2" cy="8"/>
              </a:xfrm>
              <a:custGeom>
                <a:avLst/>
                <a:gdLst>
                  <a:gd name="T0" fmla="*/ 0 w 2"/>
                  <a:gd name="T1" fmla="*/ 2 h 8"/>
                  <a:gd name="T2" fmla="*/ 2 w 2"/>
                  <a:gd name="T3" fmla="*/ 0 h 8"/>
                  <a:gd name="T4" fmla="*/ 2 w 2"/>
                  <a:gd name="T5" fmla="*/ 8 h 8"/>
                  <a:gd name="T6" fmla="*/ 0 w 2"/>
                  <a:gd name="T7" fmla="*/ 8 h 8"/>
                  <a:gd name="T8" fmla="*/ 0 w 2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2" y="0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725A14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89" name="Freeform 177"/>
              <p:cNvSpPr>
                <a:spLocks/>
              </p:cNvSpPr>
              <p:nvPr/>
            </p:nvSpPr>
            <p:spPr bwMode="auto">
              <a:xfrm>
                <a:off x="4266" y="3437"/>
                <a:ext cx="15" cy="8"/>
              </a:xfrm>
              <a:custGeom>
                <a:avLst/>
                <a:gdLst>
                  <a:gd name="T0" fmla="*/ 0 w 15"/>
                  <a:gd name="T1" fmla="*/ 0 h 8"/>
                  <a:gd name="T2" fmla="*/ 2 w 15"/>
                  <a:gd name="T3" fmla="*/ 0 h 8"/>
                  <a:gd name="T4" fmla="*/ 15 w 15"/>
                  <a:gd name="T5" fmla="*/ 6 h 8"/>
                  <a:gd name="T6" fmla="*/ 13 w 15"/>
                  <a:gd name="T7" fmla="*/ 8 h 8"/>
                  <a:gd name="T8" fmla="*/ 0 w 15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lnTo>
                      <a:pt x="2" y="0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90" name="Freeform 178"/>
              <p:cNvSpPr>
                <a:spLocks/>
              </p:cNvSpPr>
              <p:nvPr/>
            </p:nvSpPr>
            <p:spPr bwMode="auto">
              <a:xfrm>
                <a:off x="4266" y="3437"/>
                <a:ext cx="13" cy="14"/>
              </a:xfrm>
              <a:custGeom>
                <a:avLst/>
                <a:gdLst>
                  <a:gd name="T0" fmla="*/ 13 w 13"/>
                  <a:gd name="T1" fmla="*/ 8 h 14"/>
                  <a:gd name="T2" fmla="*/ 13 w 13"/>
                  <a:gd name="T3" fmla="*/ 14 h 14"/>
                  <a:gd name="T4" fmla="*/ 0 w 13"/>
                  <a:gd name="T5" fmla="*/ 8 h 14"/>
                  <a:gd name="T6" fmla="*/ 0 w 13"/>
                  <a:gd name="T7" fmla="*/ 0 h 14"/>
                  <a:gd name="T8" fmla="*/ 13 w 13"/>
                  <a:gd name="T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lnTo>
                      <a:pt x="13" y="1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91" name="Freeform 179"/>
              <p:cNvSpPr>
                <a:spLocks/>
              </p:cNvSpPr>
              <p:nvPr/>
            </p:nvSpPr>
            <p:spPr bwMode="auto">
              <a:xfrm>
                <a:off x="4505" y="3359"/>
                <a:ext cx="275" cy="196"/>
              </a:xfrm>
              <a:custGeom>
                <a:avLst/>
                <a:gdLst>
                  <a:gd name="T0" fmla="*/ 0 w 275"/>
                  <a:gd name="T1" fmla="*/ 160 h 196"/>
                  <a:gd name="T2" fmla="*/ 275 w 275"/>
                  <a:gd name="T3" fmla="*/ 0 h 196"/>
                  <a:gd name="T4" fmla="*/ 275 w 275"/>
                  <a:gd name="T5" fmla="*/ 37 h 196"/>
                  <a:gd name="T6" fmla="*/ 0 w 275"/>
                  <a:gd name="T7" fmla="*/ 196 h 196"/>
                  <a:gd name="T8" fmla="*/ 0 w 275"/>
                  <a:gd name="T9" fmla="*/ 16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96">
                    <a:moveTo>
                      <a:pt x="0" y="160"/>
                    </a:moveTo>
                    <a:lnTo>
                      <a:pt x="275" y="0"/>
                    </a:lnTo>
                    <a:lnTo>
                      <a:pt x="275" y="37"/>
                    </a:lnTo>
                    <a:lnTo>
                      <a:pt x="0" y="196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92" name="Freeform 180"/>
              <p:cNvSpPr>
                <a:spLocks/>
              </p:cNvSpPr>
              <p:nvPr/>
            </p:nvSpPr>
            <p:spPr bwMode="auto">
              <a:xfrm>
                <a:off x="4266" y="3220"/>
                <a:ext cx="514" cy="299"/>
              </a:xfrm>
              <a:custGeom>
                <a:avLst/>
                <a:gdLst>
                  <a:gd name="T0" fmla="*/ 0 w 514"/>
                  <a:gd name="T1" fmla="*/ 160 h 299"/>
                  <a:gd name="T2" fmla="*/ 273 w 514"/>
                  <a:gd name="T3" fmla="*/ 0 h 299"/>
                  <a:gd name="T4" fmla="*/ 514 w 514"/>
                  <a:gd name="T5" fmla="*/ 139 h 299"/>
                  <a:gd name="T6" fmla="*/ 239 w 514"/>
                  <a:gd name="T7" fmla="*/ 299 h 299"/>
                  <a:gd name="T8" fmla="*/ 0 w 514"/>
                  <a:gd name="T9" fmla="*/ 16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299">
                    <a:moveTo>
                      <a:pt x="0" y="160"/>
                    </a:moveTo>
                    <a:lnTo>
                      <a:pt x="273" y="0"/>
                    </a:lnTo>
                    <a:lnTo>
                      <a:pt x="514" y="139"/>
                    </a:lnTo>
                    <a:lnTo>
                      <a:pt x="239" y="299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93" name="Freeform 181"/>
              <p:cNvSpPr>
                <a:spLocks/>
              </p:cNvSpPr>
              <p:nvPr/>
            </p:nvSpPr>
            <p:spPr bwMode="auto">
              <a:xfrm>
                <a:off x="4266" y="3380"/>
                <a:ext cx="239" cy="175"/>
              </a:xfrm>
              <a:custGeom>
                <a:avLst/>
                <a:gdLst>
                  <a:gd name="T0" fmla="*/ 239 w 239"/>
                  <a:gd name="T1" fmla="*/ 139 h 175"/>
                  <a:gd name="T2" fmla="*/ 239 w 239"/>
                  <a:gd name="T3" fmla="*/ 175 h 175"/>
                  <a:gd name="T4" fmla="*/ 0 w 239"/>
                  <a:gd name="T5" fmla="*/ 36 h 175"/>
                  <a:gd name="T6" fmla="*/ 0 w 239"/>
                  <a:gd name="T7" fmla="*/ 0 h 175"/>
                  <a:gd name="T8" fmla="*/ 239 w 239"/>
                  <a:gd name="T9" fmla="*/ 13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75">
                    <a:moveTo>
                      <a:pt x="239" y="139"/>
                    </a:moveTo>
                    <a:lnTo>
                      <a:pt x="239" y="175"/>
                    </a:lnTo>
                    <a:lnTo>
                      <a:pt x="0" y="36"/>
                    </a:lnTo>
                    <a:lnTo>
                      <a:pt x="0" y="0"/>
                    </a:lnTo>
                    <a:lnTo>
                      <a:pt x="239" y="139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40404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94" name="Freeform 182"/>
              <p:cNvSpPr>
                <a:spLocks/>
              </p:cNvSpPr>
              <p:nvPr/>
            </p:nvSpPr>
            <p:spPr bwMode="auto">
              <a:xfrm>
                <a:off x="4282" y="3396"/>
                <a:ext cx="81" cy="58"/>
              </a:xfrm>
              <a:custGeom>
                <a:avLst/>
                <a:gdLst>
                  <a:gd name="T0" fmla="*/ 0 w 81"/>
                  <a:gd name="T1" fmla="*/ 12 h 58"/>
                  <a:gd name="T2" fmla="*/ 0 w 81"/>
                  <a:gd name="T3" fmla="*/ 0 h 58"/>
                  <a:gd name="T4" fmla="*/ 81 w 81"/>
                  <a:gd name="T5" fmla="*/ 47 h 58"/>
                  <a:gd name="T6" fmla="*/ 81 w 81"/>
                  <a:gd name="T7" fmla="*/ 58 h 58"/>
                  <a:gd name="T8" fmla="*/ 0 w 81"/>
                  <a:gd name="T9" fmla="*/ 1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8">
                    <a:moveTo>
                      <a:pt x="0" y="12"/>
                    </a:moveTo>
                    <a:lnTo>
                      <a:pt x="0" y="0"/>
                    </a:lnTo>
                    <a:lnTo>
                      <a:pt x="81" y="47"/>
                    </a:lnTo>
                    <a:lnTo>
                      <a:pt x="81" y="5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95" name="Freeform 183"/>
              <p:cNvSpPr>
                <a:spLocks/>
              </p:cNvSpPr>
              <p:nvPr/>
            </p:nvSpPr>
            <p:spPr bwMode="auto">
              <a:xfrm>
                <a:off x="4282" y="3396"/>
                <a:ext cx="2" cy="12"/>
              </a:xfrm>
              <a:custGeom>
                <a:avLst/>
                <a:gdLst>
                  <a:gd name="T0" fmla="*/ 0 w 2"/>
                  <a:gd name="T1" fmla="*/ 12 h 12"/>
                  <a:gd name="T2" fmla="*/ 2 w 2"/>
                  <a:gd name="T3" fmla="*/ 12 h 12"/>
                  <a:gd name="T4" fmla="*/ 2 w 2"/>
                  <a:gd name="T5" fmla="*/ 2 h 12"/>
                  <a:gd name="T6" fmla="*/ 0 w 2"/>
                  <a:gd name="T7" fmla="*/ 0 h 12"/>
                  <a:gd name="T8" fmla="*/ 0 w 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2">
                    <a:moveTo>
                      <a:pt x="0" y="12"/>
                    </a:moveTo>
                    <a:lnTo>
                      <a:pt x="2" y="1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96" name="Freeform 184"/>
              <p:cNvSpPr>
                <a:spLocks/>
              </p:cNvSpPr>
              <p:nvPr/>
            </p:nvSpPr>
            <p:spPr bwMode="auto">
              <a:xfrm>
                <a:off x="4282" y="3408"/>
                <a:ext cx="81" cy="46"/>
              </a:xfrm>
              <a:custGeom>
                <a:avLst/>
                <a:gdLst>
                  <a:gd name="T0" fmla="*/ 81 w 81"/>
                  <a:gd name="T1" fmla="*/ 46 h 46"/>
                  <a:gd name="T2" fmla="*/ 81 w 81"/>
                  <a:gd name="T3" fmla="*/ 45 h 46"/>
                  <a:gd name="T4" fmla="*/ 2 w 81"/>
                  <a:gd name="T5" fmla="*/ 0 h 46"/>
                  <a:gd name="T6" fmla="*/ 0 w 81"/>
                  <a:gd name="T7" fmla="*/ 0 h 46"/>
                  <a:gd name="T8" fmla="*/ 81 w 81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6">
                    <a:moveTo>
                      <a:pt x="81" y="46"/>
                    </a:moveTo>
                    <a:lnTo>
                      <a:pt x="81" y="4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81" y="4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97" name="Freeform 185"/>
              <p:cNvSpPr>
                <a:spLocks/>
              </p:cNvSpPr>
              <p:nvPr/>
            </p:nvSpPr>
            <p:spPr bwMode="auto">
              <a:xfrm>
                <a:off x="4494" y="3519"/>
                <a:ext cx="7" cy="28"/>
              </a:xfrm>
              <a:custGeom>
                <a:avLst/>
                <a:gdLst>
                  <a:gd name="T0" fmla="*/ 0 w 7"/>
                  <a:gd name="T1" fmla="*/ 24 h 28"/>
                  <a:gd name="T2" fmla="*/ 0 w 7"/>
                  <a:gd name="T3" fmla="*/ 0 h 28"/>
                  <a:gd name="T4" fmla="*/ 7 w 7"/>
                  <a:gd name="T5" fmla="*/ 3 h 28"/>
                  <a:gd name="T6" fmla="*/ 7 w 7"/>
                  <a:gd name="T7" fmla="*/ 28 h 28"/>
                  <a:gd name="T8" fmla="*/ 0 w 7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8">
                    <a:moveTo>
                      <a:pt x="0" y="24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98" name="Rectangle 186"/>
              <p:cNvSpPr>
                <a:spLocks noChangeArrowheads="1"/>
              </p:cNvSpPr>
              <p:nvPr/>
            </p:nvSpPr>
            <p:spPr bwMode="auto">
              <a:xfrm>
                <a:off x="4494" y="3519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99" name="Freeform 187"/>
              <p:cNvSpPr>
                <a:spLocks/>
              </p:cNvSpPr>
              <p:nvPr/>
            </p:nvSpPr>
            <p:spPr bwMode="auto">
              <a:xfrm>
                <a:off x="4494" y="3543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2 h 4"/>
                  <a:gd name="T4" fmla="*/ 2 w 7"/>
                  <a:gd name="T5" fmla="*/ 0 h 4"/>
                  <a:gd name="T6" fmla="*/ 0 w 7"/>
                  <a:gd name="T7" fmla="*/ 0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0" name="Freeform 188"/>
              <p:cNvSpPr>
                <a:spLocks/>
              </p:cNvSpPr>
              <p:nvPr/>
            </p:nvSpPr>
            <p:spPr bwMode="auto">
              <a:xfrm>
                <a:off x="4486" y="3513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1" name="Freeform 189"/>
              <p:cNvSpPr>
                <a:spLocks/>
              </p:cNvSpPr>
              <p:nvPr/>
            </p:nvSpPr>
            <p:spPr bwMode="auto">
              <a:xfrm>
                <a:off x="4486" y="3513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6 h 26"/>
                  <a:gd name="T4" fmla="*/ 2 w 2"/>
                  <a:gd name="T5" fmla="*/ 1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6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2" name="Freeform 190"/>
              <p:cNvSpPr>
                <a:spLocks/>
              </p:cNvSpPr>
              <p:nvPr/>
            </p:nvSpPr>
            <p:spPr bwMode="auto">
              <a:xfrm>
                <a:off x="4486" y="3539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3" name="Freeform 191"/>
              <p:cNvSpPr>
                <a:spLocks/>
              </p:cNvSpPr>
              <p:nvPr/>
            </p:nvSpPr>
            <p:spPr bwMode="auto">
              <a:xfrm>
                <a:off x="4476" y="3508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4" name="Freeform 192"/>
              <p:cNvSpPr>
                <a:spLocks/>
              </p:cNvSpPr>
              <p:nvPr/>
            </p:nvSpPr>
            <p:spPr bwMode="auto">
              <a:xfrm>
                <a:off x="4476" y="3508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6 h 26"/>
                  <a:gd name="T4" fmla="*/ 2 w 2"/>
                  <a:gd name="T5" fmla="*/ 1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6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5" name="Freeform 193"/>
              <p:cNvSpPr>
                <a:spLocks/>
              </p:cNvSpPr>
              <p:nvPr/>
            </p:nvSpPr>
            <p:spPr bwMode="auto">
              <a:xfrm>
                <a:off x="4476" y="3534"/>
                <a:ext cx="7" cy="3"/>
              </a:xfrm>
              <a:custGeom>
                <a:avLst/>
                <a:gdLst>
                  <a:gd name="T0" fmla="*/ 7 w 7"/>
                  <a:gd name="T1" fmla="*/ 3 h 3"/>
                  <a:gd name="T2" fmla="*/ 7 w 7"/>
                  <a:gd name="T3" fmla="*/ 1 h 3"/>
                  <a:gd name="T4" fmla="*/ 2 w 7"/>
                  <a:gd name="T5" fmla="*/ 0 h 3"/>
                  <a:gd name="T6" fmla="*/ 0 w 7"/>
                  <a:gd name="T7" fmla="*/ 0 h 3"/>
                  <a:gd name="T8" fmla="*/ 7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3"/>
                    </a:moveTo>
                    <a:lnTo>
                      <a:pt x="7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6" name="Freeform 194"/>
              <p:cNvSpPr>
                <a:spLocks/>
              </p:cNvSpPr>
              <p:nvPr/>
            </p:nvSpPr>
            <p:spPr bwMode="auto">
              <a:xfrm>
                <a:off x="4468" y="3503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7" name="Freeform 195"/>
              <p:cNvSpPr>
                <a:spLocks/>
              </p:cNvSpPr>
              <p:nvPr/>
            </p:nvSpPr>
            <p:spPr bwMode="auto">
              <a:xfrm>
                <a:off x="4468" y="3503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8" name="Freeform 196"/>
              <p:cNvSpPr>
                <a:spLocks/>
              </p:cNvSpPr>
              <p:nvPr/>
            </p:nvSpPr>
            <p:spPr bwMode="auto">
              <a:xfrm>
                <a:off x="4468" y="3527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9" name="Freeform 197"/>
              <p:cNvSpPr>
                <a:spLocks/>
              </p:cNvSpPr>
              <p:nvPr/>
            </p:nvSpPr>
            <p:spPr bwMode="auto">
              <a:xfrm>
                <a:off x="4460" y="3498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10" name="Freeform 198"/>
              <p:cNvSpPr>
                <a:spLocks/>
              </p:cNvSpPr>
              <p:nvPr/>
            </p:nvSpPr>
            <p:spPr bwMode="auto">
              <a:xfrm>
                <a:off x="4460" y="3498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0 w 2"/>
                  <a:gd name="T3" fmla="*/ 24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0" y="2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11" name="Freeform 199"/>
              <p:cNvSpPr>
                <a:spLocks/>
              </p:cNvSpPr>
              <p:nvPr/>
            </p:nvSpPr>
            <p:spPr bwMode="auto">
              <a:xfrm>
                <a:off x="4460" y="3522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4 h 5"/>
                  <a:gd name="T4" fmla="*/ 0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12" name="Freeform 200"/>
              <p:cNvSpPr>
                <a:spLocks/>
              </p:cNvSpPr>
              <p:nvPr/>
            </p:nvSpPr>
            <p:spPr bwMode="auto">
              <a:xfrm>
                <a:off x="4450" y="3493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13" name="Freeform 201"/>
              <p:cNvSpPr>
                <a:spLocks/>
              </p:cNvSpPr>
              <p:nvPr/>
            </p:nvSpPr>
            <p:spPr bwMode="auto">
              <a:xfrm>
                <a:off x="4450" y="3493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14" name="Freeform 202"/>
              <p:cNvSpPr>
                <a:spLocks/>
              </p:cNvSpPr>
              <p:nvPr/>
            </p:nvSpPr>
            <p:spPr bwMode="auto">
              <a:xfrm>
                <a:off x="4450" y="3518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3 h 4"/>
                  <a:gd name="T4" fmla="*/ 2 w 7"/>
                  <a:gd name="T5" fmla="*/ 0 h 4"/>
                  <a:gd name="T6" fmla="*/ 0 w 7"/>
                  <a:gd name="T7" fmla="*/ 1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15" name="Freeform 203"/>
              <p:cNvSpPr>
                <a:spLocks/>
              </p:cNvSpPr>
              <p:nvPr/>
            </p:nvSpPr>
            <p:spPr bwMode="auto">
              <a:xfrm>
                <a:off x="4442" y="3488"/>
                <a:ext cx="5" cy="30"/>
              </a:xfrm>
              <a:custGeom>
                <a:avLst/>
                <a:gdLst>
                  <a:gd name="T0" fmla="*/ 0 w 5"/>
                  <a:gd name="T1" fmla="*/ 26 h 30"/>
                  <a:gd name="T2" fmla="*/ 0 w 5"/>
                  <a:gd name="T3" fmla="*/ 0 h 30"/>
                  <a:gd name="T4" fmla="*/ 5 w 5"/>
                  <a:gd name="T5" fmla="*/ 4 h 30"/>
                  <a:gd name="T6" fmla="*/ 5 w 5"/>
                  <a:gd name="T7" fmla="*/ 30 h 30"/>
                  <a:gd name="T8" fmla="*/ 0 w 5"/>
                  <a:gd name="T9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0">
                    <a:moveTo>
                      <a:pt x="0" y="26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3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16" name="Freeform 204"/>
              <p:cNvSpPr>
                <a:spLocks/>
              </p:cNvSpPr>
              <p:nvPr/>
            </p:nvSpPr>
            <p:spPr bwMode="auto">
              <a:xfrm>
                <a:off x="4442" y="3488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17" name="Freeform 205"/>
              <p:cNvSpPr>
                <a:spLocks/>
              </p:cNvSpPr>
              <p:nvPr/>
            </p:nvSpPr>
            <p:spPr bwMode="auto">
              <a:xfrm>
                <a:off x="4442" y="3513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18" name="Freeform 206"/>
              <p:cNvSpPr>
                <a:spLocks/>
              </p:cNvSpPr>
              <p:nvPr/>
            </p:nvSpPr>
            <p:spPr bwMode="auto">
              <a:xfrm>
                <a:off x="4433" y="3484"/>
                <a:ext cx="6" cy="29"/>
              </a:xfrm>
              <a:custGeom>
                <a:avLst/>
                <a:gdLst>
                  <a:gd name="T0" fmla="*/ 0 w 6"/>
                  <a:gd name="T1" fmla="*/ 25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5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19" name="Freeform 207"/>
              <p:cNvSpPr>
                <a:spLocks/>
              </p:cNvSpPr>
              <p:nvPr/>
            </p:nvSpPr>
            <p:spPr bwMode="auto">
              <a:xfrm>
                <a:off x="4433" y="3484"/>
                <a:ext cx="1" cy="25"/>
              </a:xfrm>
              <a:custGeom>
                <a:avLst/>
                <a:gdLst>
                  <a:gd name="T0" fmla="*/ 0 w 1"/>
                  <a:gd name="T1" fmla="*/ 25 h 25"/>
                  <a:gd name="T2" fmla="*/ 1 w 1"/>
                  <a:gd name="T3" fmla="*/ 24 h 25"/>
                  <a:gd name="T4" fmla="*/ 1 w 1"/>
                  <a:gd name="T5" fmla="*/ 0 h 25"/>
                  <a:gd name="T6" fmla="*/ 0 w 1"/>
                  <a:gd name="T7" fmla="*/ 0 h 25"/>
                  <a:gd name="T8" fmla="*/ 0 w 1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1" y="2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20" name="Freeform 208"/>
              <p:cNvSpPr>
                <a:spLocks/>
              </p:cNvSpPr>
              <p:nvPr/>
            </p:nvSpPr>
            <p:spPr bwMode="auto">
              <a:xfrm>
                <a:off x="4433" y="3508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1 h 5"/>
                  <a:gd name="T4" fmla="*/ 1 w 6"/>
                  <a:gd name="T5" fmla="*/ 0 h 5"/>
                  <a:gd name="T6" fmla="*/ 0 w 6"/>
                  <a:gd name="T7" fmla="*/ 1 h 5"/>
                  <a:gd name="T8" fmla="*/ 6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21" name="Freeform 209"/>
              <p:cNvSpPr>
                <a:spLocks/>
              </p:cNvSpPr>
              <p:nvPr/>
            </p:nvSpPr>
            <p:spPr bwMode="auto">
              <a:xfrm>
                <a:off x="4425" y="3479"/>
                <a:ext cx="4" cy="27"/>
              </a:xfrm>
              <a:custGeom>
                <a:avLst/>
                <a:gdLst>
                  <a:gd name="T0" fmla="*/ 0 w 4"/>
                  <a:gd name="T1" fmla="*/ 24 h 27"/>
                  <a:gd name="T2" fmla="*/ 0 w 4"/>
                  <a:gd name="T3" fmla="*/ 0 h 27"/>
                  <a:gd name="T4" fmla="*/ 4 w 4"/>
                  <a:gd name="T5" fmla="*/ 3 h 27"/>
                  <a:gd name="T6" fmla="*/ 4 w 4"/>
                  <a:gd name="T7" fmla="*/ 27 h 27"/>
                  <a:gd name="T8" fmla="*/ 0 w 4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7">
                    <a:moveTo>
                      <a:pt x="0" y="24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22" name="Rectangle 210"/>
              <p:cNvSpPr>
                <a:spLocks noChangeArrowheads="1"/>
              </p:cNvSpPr>
              <p:nvPr/>
            </p:nvSpPr>
            <p:spPr bwMode="auto">
              <a:xfrm>
                <a:off x="4425" y="3479"/>
                <a:ext cx="1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23" name="Freeform 211"/>
              <p:cNvSpPr>
                <a:spLocks/>
              </p:cNvSpPr>
              <p:nvPr/>
            </p:nvSpPr>
            <p:spPr bwMode="auto">
              <a:xfrm>
                <a:off x="4425" y="3503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2 h 3"/>
                  <a:gd name="T4" fmla="*/ 1 w 4"/>
                  <a:gd name="T5" fmla="*/ 0 h 3"/>
                  <a:gd name="T6" fmla="*/ 0 w 4"/>
                  <a:gd name="T7" fmla="*/ 0 h 3"/>
                  <a:gd name="T8" fmla="*/ 4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24" name="Freeform 212"/>
              <p:cNvSpPr>
                <a:spLocks/>
              </p:cNvSpPr>
              <p:nvPr/>
            </p:nvSpPr>
            <p:spPr bwMode="auto">
              <a:xfrm>
                <a:off x="4417" y="3474"/>
                <a:ext cx="4" cy="27"/>
              </a:xfrm>
              <a:custGeom>
                <a:avLst/>
                <a:gdLst>
                  <a:gd name="T0" fmla="*/ 0 w 4"/>
                  <a:gd name="T1" fmla="*/ 24 h 27"/>
                  <a:gd name="T2" fmla="*/ 0 w 4"/>
                  <a:gd name="T3" fmla="*/ 0 h 27"/>
                  <a:gd name="T4" fmla="*/ 4 w 4"/>
                  <a:gd name="T5" fmla="*/ 3 h 27"/>
                  <a:gd name="T6" fmla="*/ 4 w 4"/>
                  <a:gd name="T7" fmla="*/ 27 h 27"/>
                  <a:gd name="T8" fmla="*/ 0 w 4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7">
                    <a:moveTo>
                      <a:pt x="0" y="24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25" name="Rectangle 213"/>
              <p:cNvSpPr>
                <a:spLocks noChangeArrowheads="1"/>
              </p:cNvSpPr>
              <p:nvPr/>
            </p:nvSpPr>
            <p:spPr bwMode="auto">
              <a:xfrm>
                <a:off x="4417" y="3474"/>
                <a:ext cx="1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26" name="Freeform 214"/>
              <p:cNvSpPr>
                <a:spLocks/>
              </p:cNvSpPr>
              <p:nvPr/>
            </p:nvSpPr>
            <p:spPr bwMode="auto">
              <a:xfrm>
                <a:off x="4417" y="3498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2 h 3"/>
                  <a:gd name="T4" fmla="*/ 1 w 4"/>
                  <a:gd name="T5" fmla="*/ 0 h 3"/>
                  <a:gd name="T6" fmla="*/ 0 w 4"/>
                  <a:gd name="T7" fmla="*/ 0 h 3"/>
                  <a:gd name="T8" fmla="*/ 4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27" name="Freeform 215"/>
              <p:cNvSpPr>
                <a:spLocks/>
              </p:cNvSpPr>
              <p:nvPr/>
            </p:nvSpPr>
            <p:spPr bwMode="auto">
              <a:xfrm>
                <a:off x="4407" y="3467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4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28" name="Freeform 216"/>
              <p:cNvSpPr>
                <a:spLocks/>
              </p:cNvSpPr>
              <p:nvPr/>
            </p:nvSpPr>
            <p:spPr bwMode="auto">
              <a:xfrm>
                <a:off x="4407" y="3467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6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29" name="Freeform 217"/>
              <p:cNvSpPr>
                <a:spLocks/>
              </p:cNvSpPr>
              <p:nvPr/>
            </p:nvSpPr>
            <p:spPr bwMode="auto">
              <a:xfrm>
                <a:off x="4407" y="3493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2 h 3"/>
                  <a:gd name="T4" fmla="*/ 1 w 6"/>
                  <a:gd name="T5" fmla="*/ 0 h 3"/>
                  <a:gd name="T6" fmla="*/ 0 w 6"/>
                  <a:gd name="T7" fmla="*/ 0 h 3"/>
                  <a:gd name="T8" fmla="*/ 6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0" name="Freeform 218"/>
              <p:cNvSpPr>
                <a:spLocks/>
              </p:cNvSpPr>
              <p:nvPr/>
            </p:nvSpPr>
            <p:spPr bwMode="auto">
              <a:xfrm>
                <a:off x="4399" y="3463"/>
                <a:ext cx="5" cy="29"/>
              </a:xfrm>
              <a:custGeom>
                <a:avLst/>
                <a:gdLst>
                  <a:gd name="T0" fmla="*/ 0 w 5"/>
                  <a:gd name="T1" fmla="*/ 25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1" name="Freeform 219"/>
              <p:cNvSpPr>
                <a:spLocks/>
              </p:cNvSpPr>
              <p:nvPr/>
            </p:nvSpPr>
            <p:spPr bwMode="auto">
              <a:xfrm>
                <a:off x="4399" y="3463"/>
                <a:ext cx="1" cy="25"/>
              </a:xfrm>
              <a:custGeom>
                <a:avLst/>
                <a:gdLst>
                  <a:gd name="T0" fmla="*/ 0 w 1"/>
                  <a:gd name="T1" fmla="*/ 25 h 25"/>
                  <a:gd name="T2" fmla="*/ 1 w 1"/>
                  <a:gd name="T3" fmla="*/ 25 h 25"/>
                  <a:gd name="T4" fmla="*/ 1 w 1"/>
                  <a:gd name="T5" fmla="*/ 1 h 25"/>
                  <a:gd name="T6" fmla="*/ 0 w 1"/>
                  <a:gd name="T7" fmla="*/ 0 h 25"/>
                  <a:gd name="T8" fmla="*/ 0 w 1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1" y="25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2" name="Freeform 220"/>
              <p:cNvSpPr>
                <a:spLocks/>
              </p:cNvSpPr>
              <p:nvPr/>
            </p:nvSpPr>
            <p:spPr bwMode="auto">
              <a:xfrm>
                <a:off x="4399" y="3488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5 w 5"/>
                  <a:gd name="T3" fmla="*/ 2 h 4"/>
                  <a:gd name="T4" fmla="*/ 1 w 5"/>
                  <a:gd name="T5" fmla="*/ 0 h 4"/>
                  <a:gd name="T6" fmla="*/ 0 w 5"/>
                  <a:gd name="T7" fmla="*/ 0 h 4"/>
                  <a:gd name="T8" fmla="*/ 5 w 5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5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3" name="Freeform 221"/>
              <p:cNvSpPr>
                <a:spLocks/>
              </p:cNvSpPr>
              <p:nvPr/>
            </p:nvSpPr>
            <p:spPr bwMode="auto">
              <a:xfrm>
                <a:off x="4268" y="3383"/>
                <a:ext cx="13" cy="18"/>
              </a:xfrm>
              <a:custGeom>
                <a:avLst/>
                <a:gdLst>
                  <a:gd name="T0" fmla="*/ 13 w 13"/>
                  <a:gd name="T1" fmla="*/ 8 h 18"/>
                  <a:gd name="T2" fmla="*/ 13 w 13"/>
                  <a:gd name="T3" fmla="*/ 18 h 18"/>
                  <a:gd name="T4" fmla="*/ 0 w 13"/>
                  <a:gd name="T5" fmla="*/ 10 h 18"/>
                  <a:gd name="T6" fmla="*/ 0 w 13"/>
                  <a:gd name="T7" fmla="*/ 0 h 18"/>
                  <a:gd name="T8" fmla="*/ 13 w 13"/>
                  <a:gd name="T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13" y="8"/>
                    </a:moveTo>
                    <a:lnTo>
                      <a:pt x="13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4" name="Freeform 222"/>
              <p:cNvSpPr>
                <a:spLocks/>
              </p:cNvSpPr>
              <p:nvPr/>
            </p:nvSpPr>
            <p:spPr bwMode="auto">
              <a:xfrm>
                <a:off x="4279" y="3393"/>
                <a:ext cx="2" cy="8"/>
              </a:xfrm>
              <a:custGeom>
                <a:avLst/>
                <a:gdLst>
                  <a:gd name="T0" fmla="*/ 0 w 2"/>
                  <a:gd name="T1" fmla="*/ 0 h 8"/>
                  <a:gd name="T2" fmla="*/ 2 w 2"/>
                  <a:gd name="T3" fmla="*/ 0 h 8"/>
                  <a:gd name="T4" fmla="*/ 2 w 2"/>
                  <a:gd name="T5" fmla="*/ 6 h 8"/>
                  <a:gd name="T6" fmla="*/ 0 w 2"/>
                  <a:gd name="T7" fmla="*/ 8 h 8"/>
                  <a:gd name="T8" fmla="*/ 0 w 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0" y="0"/>
                    </a:moveTo>
                    <a:lnTo>
                      <a:pt x="2" y="0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725A14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5" name="Freeform 223"/>
              <p:cNvSpPr>
                <a:spLocks/>
              </p:cNvSpPr>
              <p:nvPr/>
            </p:nvSpPr>
            <p:spPr bwMode="auto">
              <a:xfrm>
                <a:off x="4266" y="3385"/>
                <a:ext cx="15" cy="8"/>
              </a:xfrm>
              <a:custGeom>
                <a:avLst/>
                <a:gdLst>
                  <a:gd name="T0" fmla="*/ 0 w 15"/>
                  <a:gd name="T1" fmla="*/ 2 h 8"/>
                  <a:gd name="T2" fmla="*/ 2 w 15"/>
                  <a:gd name="T3" fmla="*/ 0 h 8"/>
                  <a:gd name="T4" fmla="*/ 15 w 15"/>
                  <a:gd name="T5" fmla="*/ 8 h 8"/>
                  <a:gd name="T6" fmla="*/ 13 w 15"/>
                  <a:gd name="T7" fmla="*/ 8 h 8"/>
                  <a:gd name="T8" fmla="*/ 0 w 15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0" y="2"/>
                    </a:moveTo>
                    <a:lnTo>
                      <a:pt x="2" y="0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6" name="Freeform 224"/>
              <p:cNvSpPr>
                <a:spLocks/>
              </p:cNvSpPr>
              <p:nvPr/>
            </p:nvSpPr>
            <p:spPr bwMode="auto">
              <a:xfrm>
                <a:off x="4266" y="3387"/>
                <a:ext cx="13" cy="14"/>
              </a:xfrm>
              <a:custGeom>
                <a:avLst/>
                <a:gdLst>
                  <a:gd name="T0" fmla="*/ 13 w 13"/>
                  <a:gd name="T1" fmla="*/ 6 h 14"/>
                  <a:gd name="T2" fmla="*/ 13 w 13"/>
                  <a:gd name="T3" fmla="*/ 14 h 14"/>
                  <a:gd name="T4" fmla="*/ 0 w 13"/>
                  <a:gd name="T5" fmla="*/ 8 h 14"/>
                  <a:gd name="T6" fmla="*/ 0 w 13"/>
                  <a:gd name="T7" fmla="*/ 0 h 14"/>
                  <a:gd name="T8" fmla="*/ 13 w 13"/>
                  <a:gd name="T9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13" y="6"/>
                    </a:moveTo>
                    <a:lnTo>
                      <a:pt x="13" y="1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7" name="Freeform 225"/>
              <p:cNvSpPr>
                <a:spLocks/>
              </p:cNvSpPr>
              <p:nvPr/>
            </p:nvSpPr>
            <p:spPr bwMode="auto">
              <a:xfrm>
                <a:off x="4505" y="3309"/>
                <a:ext cx="275" cy="196"/>
              </a:xfrm>
              <a:custGeom>
                <a:avLst/>
                <a:gdLst>
                  <a:gd name="T0" fmla="*/ 0 w 275"/>
                  <a:gd name="T1" fmla="*/ 158 h 196"/>
                  <a:gd name="T2" fmla="*/ 275 w 275"/>
                  <a:gd name="T3" fmla="*/ 0 h 196"/>
                  <a:gd name="T4" fmla="*/ 275 w 275"/>
                  <a:gd name="T5" fmla="*/ 35 h 196"/>
                  <a:gd name="T6" fmla="*/ 0 w 275"/>
                  <a:gd name="T7" fmla="*/ 196 h 196"/>
                  <a:gd name="T8" fmla="*/ 0 w 275"/>
                  <a:gd name="T9" fmla="*/ 158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96">
                    <a:moveTo>
                      <a:pt x="0" y="158"/>
                    </a:moveTo>
                    <a:lnTo>
                      <a:pt x="275" y="0"/>
                    </a:lnTo>
                    <a:lnTo>
                      <a:pt x="275" y="35"/>
                    </a:lnTo>
                    <a:lnTo>
                      <a:pt x="0" y="196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8" name="Freeform 226"/>
              <p:cNvSpPr>
                <a:spLocks/>
              </p:cNvSpPr>
              <p:nvPr/>
            </p:nvSpPr>
            <p:spPr bwMode="auto">
              <a:xfrm>
                <a:off x="4266" y="3170"/>
                <a:ext cx="514" cy="297"/>
              </a:xfrm>
              <a:custGeom>
                <a:avLst/>
                <a:gdLst>
                  <a:gd name="T0" fmla="*/ 0 w 514"/>
                  <a:gd name="T1" fmla="*/ 158 h 297"/>
                  <a:gd name="T2" fmla="*/ 273 w 514"/>
                  <a:gd name="T3" fmla="*/ 0 h 297"/>
                  <a:gd name="T4" fmla="*/ 514 w 514"/>
                  <a:gd name="T5" fmla="*/ 139 h 297"/>
                  <a:gd name="T6" fmla="*/ 239 w 514"/>
                  <a:gd name="T7" fmla="*/ 297 h 297"/>
                  <a:gd name="T8" fmla="*/ 0 w 514"/>
                  <a:gd name="T9" fmla="*/ 158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297">
                    <a:moveTo>
                      <a:pt x="0" y="158"/>
                    </a:moveTo>
                    <a:lnTo>
                      <a:pt x="273" y="0"/>
                    </a:lnTo>
                    <a:lnTo>
                      <a:pt x="514" y="139"/>
                    </a:lnTo>
                    <a:lnTo>
                      <a:pt x="239" y="297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9" name="Freeform 227"/>
              <p:cNvSpPr>
                <a:spLocks/>
              </p:cNvSpPr>
              <p:nvPr/>
            </p:nvSpPr>
            <p:spPr bwMode="auto">
              <a:xfrm>
                <a:off x="4266" y="3328"/>
                <a:ext cx="239" cy="177"/>
              </a:xfrm>
              <a:custGeom>
                <a:avLst/>
                <a:gdLst>
                  <a:gd name="T0" fmla="*/ 239 w 239"/>
                  <a:gd name="T1" fmla="*/ 139 h 177"/>
                  <a:gd name="T2" fmla="*/ 239 w 239"/>
                  <a:gd name="T3" fmla="*/ 177 h 177"/>
                  <a:gd name="T4" fmla="*/ 0 w 239"/>
                  <a:gd name="T5" fmla="*/ 38 h 177"/>
                  <a:gd name="T6" fmla="*/ 0 w 239"/>
                  <a:gd name="T7" fmla="*/ 0 h 177"/>
                  <a:gd name="T8" fmla="*/ 239 w 239"/>
                  <a:gd name="T9" fmla="*/ 139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77">
                    <a:moveTo>
                      <a:pt x="239" y="139"/>
                    </a:moveTo>
                    <a:lnTo>
                      <a:pt x="239" y="177"/>
                    </a:lnTo>
                    <a:lnTo>
                      <a:pt x="0" y="38"/>
                    </a:lnTo>
                    <a:lnTo>
                      <a:pt x="0" y="0"/>
                    </a:lnTo>
                    <a:lnTo>
                      <a:pt x="239" y="139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40404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40" name="Freeform 228"/>
              <p:cNvSpPr>
                <a:spLocks/>
              </p:cNvSpPr>
              <p:nvPr/>
            </p:nvSpPr>
            <p:spPr bwMode="auto">
              <a:xfrm>
                <a:off x="4282" y="3346"/>
                <a:ext cx="81" cy="58"/>
              </a:xfrm>
              <a:custGeom>
                <a:avLst/>
                <a:gdLst>
                  <a:gd name="T0" fmla="*/ 0 w 81"/>
                  <a:gd name="T1" fmla="*/ 11 h 58"/>
                  <a:gd name="T2" fmla="*/ 0 w 81"/>
                  <a:gd name="T3" fmla="*/ 0 h 58"/>
                  <a:gd name="T4" fmla="*/ 81 w 81"/>
                  <a:gd name="T5" fmla="*/ 45 h 58"/>
                  <a:gd name="T6" fmla="*/ 81 w 81"/>
                  <a:gd name="T7" fmla="*/ 58 h 58"/>
                  <a:gd name="T8" fmla="*/ 0 w 81"/>
                  <a:gd name="T9" fmla="*/ 1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8">
                    <a:moveTo>
                      <a:pt x="0" y="11"/>
                    </a:moveTo>
                    <a:lnTo>
                      <a:pt x="0" y="0"/>
                    </a:lnTo>
                    <a:lnTo>
                      <a:pt x="81" y="45"/>
                    </a:lnTo>
                    <a:lnTo>
                      <a:pt x="81" y="5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41" name="Rectangle 229"/>
              <p:cNvSpPr>
                <a:spLocks noChangeArrowheads="1"/>
              </p:cNvSpPr>
              <p:nvPr/>
            </p:nvSpPr>
            <p:spPr bwMode="auto">
              <a:xfrm>
                <a:off x="4282" y="3346"/>
                <a:ext cx="2" cy="11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42" name="Freeform 230"/>
              <p:cNvSpPr>
                <a:spLocks/>
              </p:cNvSpPr>
              <p:nvPr/>
            </p:nvSpPr>
            <p:spPr bwMode="auto">
              <a:xfrm>
                <a:off x="4282" y="3357"/>
                <a:ext cx="81" cy="47"/>
              </a:xfrm>
              <a:custGeom>
                <a:avLst/>
                <a:gdLst>
                  <a:gd name="T0" fmla="*/ 81 w 81"/>
                  <a:gd name="T1" fmla="*/ 47 h 47"/>
                  <a:gd name="T2" fmla="*/ 81 w 81"/>
                  <a:gd name="T3" fmla="*/ 46 h 47"/>
                  <a:gd name="T4" fmla="*/ 2 w 81"/>
                  <a:gd name="T5" fmla="*/ 0 h 47"/>
                  <a:gd name="T6" fmla="*/ 0 w 81"/>
                  <a:gd name="T7" fmla="*/ 0 h 47"/>
                  <a:gd name="T8" fmla="*/ 81 w 81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7">
                    <a:moveTo>
                      <a:pt x="81" y="47"/>
                    </a:moveTo>
                    <a:lnTo>
                      <a:pt x="81" y="46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81" y="47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43" name="Freeform 231"/>
              <p:cNvSpPr>
                <a:spLocks/>
              </p:cNvSpPr>
              <p:nvPr/>
            </p:nvSpPr>
            <p:spPr bwMode="auto">
              <a:xfrm>
                <a:off x="4494" y="3467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4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44" name="Freeform 232"/>
              <p:cNvSpPr>
                <a:spLocks/>
              </p:cNvSpPr>
              <p:nvPr/>
            </p:nvSpPr>
            <p:spPr bwMode="auto">
              <a:xfrm>
                <a:off x="4494" y="3467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45" name="Freeform 233"/>
              <p:cNvSpPr>
                <a:spLocks/>
              </p:cNvSpPr>
              <p:nvPr/>
            </p:nvSpPr>
            <p:spPr bwMode="auto">
              <a:xfrm>
                <a:off x="4494" y="3492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3 h 4"/>
                  <a:gd name="T4" fmla="*/ 2 w 7"/>
                  <a:gd name="T5" fmla="*/ 0 h 4"/>
                  <a:gd name="T6" fmla="*/ 0 w 7"/>
                  <a:gd name="T7" fmla="*/ 1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46" name="Freeform 234"/>
              <p:cNvSpPr>
                <a:spLocks/>
              </p:cNvSpPr>
              <p:nvPr/>
            </p:nvSpPr>
            <p:spPr bwMode="auto">
              <a:xfrm>
                <a:off x="4486" y="3463"/>
                <a:ext cx="5" cy="29"/>
              </a:xfrm>
              <a:custGeom>
                <a:avLst/>
                <a:gdLst>
                  <a:gd name="T0" fmla="*/ 0 w 5"/>
                  <a:gd name="T1" fmla="*/ 25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47" name="Freeform 235"/>
              <p:cNvSpPr>
                <a:spLocks/>
              </p:cNvSpPr>
              <p:nvPr/>
            </p:nvSpPr>
            <p:spPr bwMode="auto">
              <a:xfrm>
                <a:off x="4486" y="3463"/>
                <a:ext cx="2" cy="25"/>
              </a:xfrm>
              <a:custGeom>
                <a:avLst/>
                <a:gdLst>
                  <a:gd name="T0" fmla="*/ 0 w 2"/>
                  <a:gd name="T1" fmla="*/ 25 h 25"/>
                  <a:gd name="T2" fmla="*/ 2 w 2"/>
                  <a:gd name="T3" fmla="*/ 24 h 25"/>
                  <a:gd name="T4" fmla="*/ 2 w 2"/>
                  <a:gd name="T5" fmla="*/ 1 h 25"/>
                  <a:gd name="T6" fmla="*/ 0 w 2"/>
                  <a:gd name="T7" fmla="*/ 0 h 25"/>
                  <a:gd name="T8" fmla="*/ 0 w 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">
                    <a:moveTo>
                      <a:pt x="0" y="25"/>
                    </a:moveTo>
                    <a:lnTo>
                      <a:pt x="2" y="2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48" name="Freeform 236"/>
              <p:cNvSpPr>
                <a:spLocks/>
              </p:cNvSpPr>
              <p:nvPr/>
            </p:nvSpPr>
            <p:spPr bwMode="auto">
              <a:xfrm>
                <a:off x="4486" y="3487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49" name="Freeform 237"/>
              <p:cNvSpPr>
                <a:spLocks/>
              </p:cNvSpPr>
              <p:nvPr/>
            </p:nvSpPr>
            <p:spPr bwMode="auto">
              <a:xfrm>
                <a:off x="4476" y="3458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801" name="Group 439"/>
            <p:cNvGrpSpPr>
              <a:grpSpLocks/>
            </p:cNvGrpSpPr>
            <p:nvPr/>
          </p:nvGrpSpPr>
          <p:grpSpPr bwMode="auto">
            <a:xfrm>
              <a:off x="4266" y="2966"/>
              <a:ext cx="514" cy="521"/>
              <a:chOff x="4266" y="2966"/>
              <a:chExt cx="514" cy="521"/>
            </a:xfrm>
          </p:grpSpPr>
          <p:sp>
            <p:nvSpPr>
              <p:cNvPr id="33850" name="Freeform 239"/>
              <p:cNvSpPr>
                <a:spLocks/>
              </p:cNvSpPr>
              <p:nvPr/>
            </p:nvSpPr>
            <p:spPr bwMode="auto">
              <a:xfrm>
                <a:off x="4476" y="3458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1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1" name="Freeform 240"/>
              <p:cNvSpPr>
                <a:spLocks/>
              </p:cNvSpPr>
              <p:nvPr/>
            </p:nvSpPr>
            <p:spPr bwMode="auto">
              <a:xfrm>
                <a:off x="4476" y="3482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2 w 7"/>
                  <a:gd name="T5" fmla="*/ 0 h 5"/>
                  <a:gd name="T6" fmla="*/ 0 w 7"/>
                  <a:gd name="T7" fmla="*/ 2 h 5"/>
                  <a:gd name="T8" fmla="*/ 7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2" name="Freeform 241"/>
              <p:cNvSpPr>
                <a:spLocks/>
              </p:cNvSpPr>
              <p:nvPr/>
            </p:nvSpPr>
            <p:spPr bwMode="auto">
              <a:xfrm>
                <a:off x="4468" y="3453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3" name="Freeform 242"/>
              <p:cNvSpPr>
                <a:spLocks/>
              </p:cNvSpPr>
              <p:nvPr/>
            </p:nvSpPr>
            <p:spPr bwMode="auto">
              <a:xfrm>
                <a:off x="4468" y="3453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4" name="Freeform 243"/>
              <p:cNvSpPr>
                <a:spLocks/>
              </p:cNvSpPr>
              <p:nvPr/>
            </p:nvSpPr>
            <p:spPr bwMode="auto">
              <a:xfrm>
                <a:off x="4468" y="3477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5" name="Freeform 244"/>
              <p:cNvSpPr>
                <a:spLocks/>
              </p:cNvSpPr>
              <p:nvPr/>
            </p:nvSpPr>
            <p:spPr bwMode="auto">
              <a:xfrm>
                <a:off x="4460" y="3448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6" name="Freeform 245"/>
              <p:cNvSpPr>
                <a:spLocks/>
              </p:cNvSpPr>
              <p:nvPr/>
            </p:nvSpPr>
            <p:spPr bwMode="auto">
              <a:xfrm>
                <a:off x="4460" y="3448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0 w 2"/>
                  <a:gd name="T3" fmla="*/ 24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0" y="2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7" name="Freeform 246"/>
              <p:cNvSpPr>
                <a:spLocks/>
              </p:cNvSpPr>
              <p:nvPr/>
            </p:nvSpPr>
            <p:spPr bwMode="auto">
              <a:xfrm>
                <a:off x="4460" y="3472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2 h 5"/>
                  <a:gd name="T4" fmla="*/ 0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8" name="Freeform 247"/>
              <p:cNvSpPr>
                <a:spLocks/>
              </p:cNvSpPr>
              <p:nvPr/>
            </p:nvSpPr>
            <p:spPr bwMode="auto">
              <a:xfrm>
                <a:off x="4450" y="3443"/>
                <a:ext cx="7" cy="28"/>
              </a:xfrm>
              <a:custGeom>
                <a:avLst/>
                <a:gdLst>
                  <a:gd name="T0" fmla="*/ 0 w 7"/>
                  <a:gd name="T1" fmla="*/ 24 h 28"/>
                  <a:gd name="T2" fmla="*/ 0 w 7"/>
                  <a:gd name="T3" fmla="*/ 0 h 28"/>
                  <a:gd name="T4" fmla="*/ 7 w 7"/>
                  <a:gd name="T5" fmla="*/ 3 h 28"/>
                  <a:gd name="T6" fmla="*/ 7 w 7"/>
                  <a:gd name="T7" fmla="*/ 28 h 28"/>
                  <a:gd name="T8" fmla="*/ 0 w 7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8">
                    <a:moveTo>
                      <a:pt x="0" y="24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9" name="Rectangle 248"/>
              <p:cNvSpPr>
                <a:spLocks noChangeArrowheads="1"/>
              </p:cNvSpPr>
              <p:nvPr/>
            </p:nvSpPr>
            <p:spPr bwMode="auto">
              <a:xfrm>
                <a:off x="4450" y="3443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60" name="Freeform 249"/>
              <p:cNvSpPr>
                <a:spLocks/>
              </p:cNvSpPr>
              <p:nvPr/>
            </p:nvSpPr>
            <p:spPr bwMode="auto">
              <a:xfrm>
                <a:off x="4450" y="3467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2 h 4"/>
                  <a:gd name="T4" fmla="*/ 2 w 7"/>
                  <a:gd name="T5" fmla="*/ 0 h 4"/>
                  <a:gd name="T6" fmla="*/ 0 w 7"/>
                  <a:gd name="T7" fmla="*/ 0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61" name="Freeform 250"/>
              <p:cNvSpPr>
                <a:spLocks/>
              </p:cNvSpPr>
              <p:nvPr/>
            </p:nvSpPr>
            <p:spPr bwMode="auto">
              <a:xfrm>
                <a:off x="4442" y="3438"/>
                <a:ext cx="5" cy="28"/>
              </a:xfrm>
              <a:custGeom>
                <a:avLst/>
                <a:gdLst>
                  <a:gd name="T0" fmla="*/ 0 w 5"/>
                  <a:gd name="T1" fmla="*/ 25 h 28"/>
                  <a:gd name="T2" fmla="*/ 0 w 5"/>
                  <a:gd name="T3" fmla="*/ 0 h 28"/>
                  <a:gd name="T4" fmla="*/ 5 w 5"/>
                  <a:gd name="T5" fmla="*/ 4 h 28"/>
                  <a:gd name="T6" fmla="*/ 5 w 5"/>
                  <a:gd name="T7" fmla="*/ 28 h 28"/>
                  <a:gd name="T8" fmla="*/ 0 w 5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8">
                    <a:moveTo>
                      <a:pt x="0" y="25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28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62" name="Rectangle 251"/>
              <p:cNvSpPr>
                <a:spLocks noChangeArrowheads="1"/>
              </p:cNvSpPr>
              <p:nvPr/>
            </p:nvSpPr>
            <p:spPr bwMode="auto">
              <a:xfrm>
                <a:off x="4442" y="3438"/>
                <a:ext cx="2" cy="25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63" name="Freeform 252"/>
              <p:cNvSpPr>
                <a:spLocks/>
              </p:cNvSpPr>
              <p:nvPr/>
            </p:nvSpPr>
            <p:spPr bwMode="auto">
              <a:xfrm>
                <a:off x="4442" y="3463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64" name="Freeform 253"/>
              <p:cNvSpPr>
                <a:spLocks/>
              </p:cNvSpPr>
              <p:nvPr/>
            </p:nvSpPr>
            <p:spPr bwMode="auto">
              <a:xfrm>
                <a:off x="4433" y="3432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65" name="Freeform 254"/>
              <p:cNvSpPr>
                <a:spLocks/>
              </p:cNvSpPr>
              <p:nvPr/>
            </p:nvSpPr>
            <p:spPr bwMode="auto">
              <a:xfrm>
                <a:off x="4433" y="3432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6 h 26"/>
                  <a:gd name="T4" fmla="*/ 1 w 1"/>
                  <a:gd name="T5" fmla="*/ 1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6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66" name="Freeform 255"/>
              <p:cNvSpPr>
                <a:spLocks/>
              </p:cNvSpPr>
              <p:nvPr/>
            </p:nvSpPr>
            <p:spPr bwMode="auto">
              <a:xfrm>
                <a:off x="4433" y="3458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1 h 3"/>
                  <a:gd name="T4" fmla="*/ 1 w 6"/>
                  <a:gd name="T5" fmla="*/ 0 h 3"/>
                  <a:gd name="T6" fmla="*/ 0 w 6"/>
                  <a:gd name="T7" fmla="*/ 0 h 3"/>
                  <a:gd name="T8" fmla="*/ 6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67" name="Freeform 256"/>
              <p:cNvSpPr>
                <a:spLocks/>
              </p:cNvSpPr>
              <p:nvPr/>
            </p:nvSpPr>
            <p:spPr bwMode="auto">
              <a:xfrm>
                <a:off x="4425" y="3427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68" name="Freeform 257"/>
              <p:cNvSpPr>
                <a:spLocks/>
              </p:cNvSpPr>
              <p:nvPr/>
            </p:nvSpPr>
            <p:spPr bwMode="auto">
              <a:xfrm>
                <a:off x="4425" y="3427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69" name="Freeform 258"/>
              <p:cNvSpPr>
                <a:spLocks/>
              </p:cNvSpPr>
              <p:nvPr/>
            </p:nvSpPr>
            <p:spPr bwMode="auto">
              <a:xfrm>
                <a:off x="4425" y="3451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3 h 5"/>
                  <a:gd name="T4" fmla="*/ 1 w 4"/>
                  <a:gd name="T5" fmla="*/ 0 h 5"/>
                  <a:gd name="T6" fmla="*/ 0 w 4"/>
                  <a:gd name="T7" fmla="*/ 2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70" name="Freeform 259"/>
              <p:cNvSpPr>
                <a:spLocks/>
              </p:cNvSpPr>
              <p:nvPr/>
            </p:nvSpPr>
            <p:spPr bwMode="auto">
              <a:xfrm>
                <a:off x="4417" y="3422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71" name="Freeform 260"/>
              <p:cNvSpPr>
                <a:spLocks/>
              </p:cNvSpPr>
              <p:nvPr/>
            </p:nvSpPr>
            <p:spPr bwMode="auto">
              <a:xfrm>
                <a:off x="4417" y="3422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72" name="Freeform 261"/>
              <p:cNvSpPr>
                <a:spLocks/>
              </p:cNvSpPr>
              <p:nvPr/>
            </p:nvSpPr>
            <p:spPr bwMode="auto">
              <a:xfrm>
                <a:off x="4417" y="3446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4 h 5"/>
                  <a:gd name="T4" fmla="*/ 1 w 4"/>
                  <a:gd name="T5" fmla="*/ 0 h 5"/>
                  <a:gd name="T6" fmla="*/ 0 w 4"/>
                  <a:gd name="T7" fmla="*/ 2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4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73" name="Freeform 262"/>
              <p:cNvSpPr>
                <a:spLocks/>
              </p:cNvSpPr>
              <p:nvPr/>
            </p:nvSpPr>
            <p:spPr bwMode="auto">
              <a:xfrm>
                <a:off x="4407" y="3417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74" name="Freeform 263"/>
              <p:cNvSpPr>
                <a:spLocks/>
              </p:cNvSpPr>
              <p:nvPr/>
            </p:nvSpPr>
            <p:spPr bwMode="auto">
              <a:xfrm>
                <a:off x="4407" y="3417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5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5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75" name="Freeform 264"/>
              <p:cNvSpPr>
                <a:spLocks/>
              </p:cNvSpPr>
              <p:nvPr/>
            </p:nvSpPr>
            <p:spPr bwMode="auto">
              <a:xfrm>
                <a:off x="4407" y="3442"/>
                <a:ext cx="6" cy="4"/>
              </a:xfrm>
              <a:custGeom>
                <a:avLst/>
                <a:gdLst>
                  <a:gd name="T0" fmla="*/ 6 w 6"/>
                  <a:gd name="T1" fmla="*/ 4 h 4"/>
                  <a:gd name="T2" fmla="*/ 6 w 6"/>
                  <a:gd name="T3" fmla="*/ 3 h 4"/>
                  <a:gd name="T4" fmla="*/ 1 w 6"/>
                  <a:gd name="T5" fmla="*/ 0 h 4"/>
                  <a:gd name="T6" fmla="*/ 0 w 6"/>
                  <a:gd name="T7" fmla="*/ 1 h 4"/>
                  <a:gd name="T8" fmla="*/ 6 w 6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6" y="3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76" name="Freeform 265"/>
              <p:cNvSpPr>
                <a:spLocks/>
              </p:cNvSpPr>
              <p:nvPr/>
            </p:nvSpPr>
            <p:spPr bwMode="auto">
              <a:xfrm>
                <a:off x="4399" y="3412"/>
                <a:ext cx="5" cy="30"/>
              </a:xfrm>
              <a:custGeom>
                <a:avLst/>
                <a:gdLst>
                  <a:gd name="T0" fmla="*/ 0 w 5"/>
                  <a:gd name="T1" fmla="*/ 26 h 30"/>
                  <a:gd name="T2" fmla="*/ 0 w 5"/>
                  <a:gd name="T3" fmla="*/ 0 h 30"/>
                  <a:gd name="T4" fmla="*/ 5 w 5"/>
                  <a:gd name="T5" fmla="*/ 4 h 30"/>
                  <a:gd name="T6" fmla="*/ 5 w 5"/>
                  <a:gd name="T7" fmla="*/ 30 h 30"/>
                  <a:gd name="T8" fmla="*/ 0 w 5"/>
                  <a:gd name="T9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0">
                    <a:moveTo>
                      <a:pt x="0" y="26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3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77" name="Freeform 266"/>
              <p:cNvSpPr>
                <a:spLocks/>
              </p:cNvSpPr>
              <p:nvPr/>
            </p:nvSpPr>
            <p:spPr bwMode="auto">
              <a:xfrm>
                <a:off x="4399" y="3412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5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5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78" name="Freeform 267"/>
              <p:cNvSpPr>
                <a:spLocks/>
              </p:cNvSpPr>
              <p:nvPr/>
            </p:nvSpPr>
            <p:spPr bwMode="auto">
              <a:xfrm>
                <a:off x="4399" y="3437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1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79" name="Freeform 268"/>
              <p:cNvSpPr>
                <a:spLocks/>
              </p:cNvSpPr>
              <p:nvPr/>
            </p:nvSpPr>
            <p:spPr bwMode="auto">
              <a:xfrm>
                <a:off x="4268" y="3333"/>
                <a:ext cx="13" cy="18"/>
              </a:xfrm>
              <a:custGeom>
                <a:avLst/>
                <a:gdLst>
                  <a:gd name="T0" fmla="*/ 13 w 13"/>
                  <a:gd name="T1" fmla="*/ 8 h 18"/>
                  <a:gd name="T2" fmla="*/ 13 w 13"/>
                  <a:gd name="T3" fmla="*/ 18 h 18"/>
                  <a:gd name="T4" fmla="*/ 0 w 13"/>
                  <a:gd name="T5" fmla="*/ 10 h 18"/>
                  <a:gd name="T6" fmla="*/ 0 w 13"/>
                  <a:gd name="T7" fmla="*/ 0 h 18"/>
                  <a:gd name="T8" fmla="*/ 13 w 13"/>
                  <a:gd name="T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13" y="8"/>
                    </a:moveTo>
                    <a:lnTo>
                      <a:pt x="13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80" name="Freeform 269"/>
              <p:cNvSpPr>
                <a:spLocks/>
              </p:cNvSpPr>
              <p:nvPr/>
            </p:nvSpPr>
            <p:spPr bwMode="auto">
              <a:xfrm>
                <a:off x="4279" y="3341"/>
                <a:ext cx="2" cy="10"/>
              </a:xfrm>
              <a:custGeom>
                <a:avLst/>
                <a:gdLst>
                  <a:gd name="T0" fmla="*/ 0 w 2"/>
                  <a:gd name="T1" fmla="*/ 2 h 10"/>
                  <a:gd name="T2" fmla="*/ 2 w 2"/>
                  <a:gd name="T3" fmla="*/ 0 h 10"/>
                  <a:gd name="T4" fmla="*/ 2 w 2"/>
                  <a:gd name="T5" fmla="*/ 8 h 10"/>
                  <a:gd name="T6" fmla="*/ 0 w 2"/>
                  <a:gd name="T7" fmla="*/ 10 h 10"/>
                  <a:gd name="T8" fmla="*/ 0 w 2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0" y="2"/>
                    </a:moveTo>
                    <a:lnTo>
                      <a:pt x="2" y="0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725A14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81" name="Freeform 270"/>
              <p:cNvSpPr>
                <a:spLocks/>
              </p:cNvSpPr>
              <p:nvPr/>
            </p:nvSpPr>
            <p:spPr bwMode="auto">
              <a:xfrm>
                <a:off x="4266" y="3335"/>
                <a:ext cx="15" cy="8"/>
              </a:xfrm>
              <a:custGeom>
                <a:avLst/>
                <a:gdLst>
                  <a:gd name="T0" fmla="*/ 0 w 15"/>
                  <a:gd name="T1" fmla="*/ 1 h 8"/>
                  <a:gd name="T2" fmla="*/ 2 w 15"/>
                  <a:gd name="T3" fmla="*/ 0 h 8"/>
                  <a:gd name="T4" fmla="*/ 15 w 15"/>
                  <a:gd name="T5" fmla="*/ 6 h 8"/>
                  <a:gd name="T6" fmla="*/ 13 w 15"/>
                  <a:gd name="T7" fmla="*/ 8 h 8"/>
                  <a:gd name="T8" fmla="*/ 0 w 15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0" y="1"/>
                    </a:moveTo>
                    <a:lnTo>
                      <a:pt x="2" y="0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82" name="Freeform 271"/>
              <p:cNvSpPr>
                <a:spLocks/>
              </p:cNvSpPr>
              <p:nvPr/>
            </p:nvSpPr>
            <p:spPr bwMode="auto">
              <a:xfrm>
                <a:off x="4266" y="3336"/>
                <a:ext cx="13" cy="15"/>
              </a:xfrm>
              <a:custGeom>
                <a:avLst/>
                <a:gdLst>
                  <a:gd name="T0" fmla="*/ 13 w 13"/>
                  <a:gd name="T1" fmla="*/ 7 h 15"/>
                  <a:gd name="T2" fmla="*/ 13 w 13"/>
                  <a:gd name="T3" fmla="*/ 15 h 15"/>
                  <a:gd name="T4" fmla="*/ 0 w 13"/>
                  <a:gd name="T5" fmla="*/ 7 h 15"/>
                  <a:gd name="T6" fmla="*/ 0 w 13"/>
                  <a:gd name="T7" fmla="*/ 0 h 15"/>
                  <a:gd name="T8" fmla="*/ 13 w 13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13" y="7"/>
                    </a:moveTo>
                    <a:lnTo>
                      <a:pt x="13" y="15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83" name="Freeform 272"/>
              <p:cNvSpPr>
                <a:spLocks/>
              </p:cNvSpPr>
              <p:nvPr/>
            </p:nvSpPr>
            <p:spPr bwMode="auto">
              <a:xfrm>
                <a:off x="4505" y="3257"/>
                <a:ext cx="275" cy="196"/>
              </a:xfrm>
              <a:custGeom>
                <a:avLst/>
                <a:gdLst>
                  <a:gd name="T0" fmla="*/ 0 w 275"/>
                  <a:gd name="T1" fmla="*/ 160 h 196"/>
                  <a:gd name="T2" fmla="*/ 275 w 275"/>
                  <a:gd name="T3" fmla="*/ 0 h 196"/>
                  <a:gd name="T4" fmla="*/ 275 w 275"/>
                  <a:gd name="T5" fmla="*/ 37 h 196"/>
                  <a:gd name="T6" fmla="*/ 0 w 275"/>
                  <a:gd name="T7" fmla="*/ 196 h 196"/>
                  <a:gd name="T8" fmla="*/ 0 w 275"/>
                  <a:gd name="T9" fmla="*/ 16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96">
                    <a:moveTo>
                      <a:pt x="0" y="160"/>
                    </a:moveTo>
                    <a:lnTo>
                      <a:pt x="275" y="0"/>
                    </a:lnTo>
                    <a:lnTo>
                      <a:pt x="275" y="37"/>
                    </a:lnTo>
                    <a:lnTo>
                      <a:pt x="0" y="196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84" name="Freeform 273"/>
              <p:cNvSpPr>
                <a:spLocks/>
              </p:cNvSpPr>
              <p:nvPr/>
            </p:nvSpPr>
            <p:spPr bwMode="auto">
              <a:xfrm>
                <a:off x="4266" y="3118"/>
                <a:ext cx="514" cy="299"/>
              </a:xfrm>
              <a:custGeom>
                <a:avLst/>
                <a:gdLst>
                  <a:gd name="T0" fmla="*/ 0 w 514"/>
                  <a:gd name="T1" fmla="*/ 160 h 299"/>
                  <a:gd name="T2" fmla="*/ 273 w 514"/>
                  <a:gd name="T3" fmla="*/ 0 h 299"/>
                  <a:gd name="T4" fmla="*/ 514 w 514"/>
                  <a:gd name="T5" fmla="*/ 139 h 299"/>
                  <a:gd name="T6" fmla="*/ 239 w 514"/>
                  <a:gd name="T7" fmla="*/ 299 h 299"/>
                  <a:gd name="T8" fmla="*/ 0 w 514"/>
                  <a:gd name="T9" fmla="*/ 16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299">
                    <a:moveTo>
                      <a:pt x="0" y="160"/>
                    </a:moveTo>
                    <a:lnTo>
                      <a:pt x="273" y="0"/>
                    </a:lnTo>
                    <a:lnTo>
                      <a:pt x="514" y="139"/>
                    </a:lnTo>
                    <a:lnTo>
                      <a:pt x="239" y="299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85" name="Freeform 274"/>
              <p:cNvSpPr>
                <a:spLocks/>
              </p:cNvSpPr>
              <p:nvPr/>
            </p:nvSpPr>
            <p:spPr bwMode="auto">
              <a:xfrm>
                <a:off x="4266" y="3278"/>
                <a:ext cx="239" cy="175"/>
              </a:xfrm>
              <a:custGeom>
                <a:avLst/>
                <a:gdLst>
                  <a:gd name="T0" fmla="*/ 239 w 239"/>
                  <a:gd name="T1" fmla="*/ 139 h 175"/>
                  <a:gd name="T2" fmla="*/ 239 w 239"/>
                  <a:gd name="T3" fmla="*/ 175 h 175"/>
                  <a:gd name="T4" fmla="*/ 0 w 239"/>
                  <a:gd name="T5" fmla="*/ 37 h 175"/>
                  <a:gd name="T6" fmla="*/ 0 w 239"/>
                  <a:gd name="T7" fmla="*/ 0 h 175"/>
                  <a:gd name="T8" fmla="*/ 239 w 239"/>
                  <a:gd name="T9" fmla="*/ 13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75">
                    <a:moveTo>
                      <a:pt x="239" y="139"/>
                    </a:moveTo>
                    <a:lnTo>
                      <a:pt x="239" y="175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239" y="139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40404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86" name="Freeform 275"/>
              <p:cNvSpPr>
                <a:spLocks/>
              </p:cNvSpPr>
              <p:nvPr/>
            </p:nvSpPr>
            <p:spPr bwMode="auto">
              <a:xfrm>
                <a:off x="4282" y="3294"/>
                <a:ext cx="81" cy="59"/>
              </a:xfrm>
              <a:custGeom>
                <a:avLst/>
                <a:gdLst>
                  <a:gd name="T0" fmla="*/ 0 w 81"/>
                  <a:gd name="T1" fmla="*/ 13 h 59"/>
                  <a:gd name="T2" fmla="*/ 0 w 81"/>
                  <a:gd name="T3" fmla="*/ 0 h 59"/>
                  <a:gd name="T4" fmla="*/ 81 w 81"/>
                  <a:gd name="T5" fmla="*/ 47 h 59"/>
                  <a:gd name="T6" fmla="*/ 81 w 81"/>
                  <a:gd name="T7" fmla="*/ 59 h 59"/>
                  <a:gd name="T8" fmla="*/ 0 w 81"/>
                  <a:gd name="T9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9">
                    <a:moveTo>
                      <a:pt x="0" y="13"/>
                    </a:moveTo>
                    <a:lnTo>
                      <a:pt x="0" y="0"/>
                    </a:lnTo>
                    <a:lnTo>
                      <a:pt x="81" y="47"/>
                    </a:lnTo>
                    <a:lnTo>
                      <a:pt x="81" y="5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87" name="Freeform 276"/>
              <p:cNvSpPr>
                <a:spLocks/>
              </p:cNvSpPr>
              <p:nvPr/>
            </p:nvSpPr>
            <p:spPr bwMode="auto">
              <a:xfrm>
                <a:off x="4282" y="3294"/>
                <a:ext cx="2" cy="13"/>
              </a:xfrm>
              <a:custGeom>
                <a:avLst/>
                <a:gdLst>
                  <a:gd name="T0" fmla="*/ 0 w 2"/>
                  <a:gd name="T1" fmla="*/ 13 h 13"/>
                  <a:gd name="T2" fmla="*/ 2 w 2"/>
                  <a:gd name="T3" fmla="*/ 12 h 13"/>
                  <a:gd name="T4" fmla="*/ 2 w 2"/>
                  <a:gd name="T5" fmla="*/ 2 h 13"/>
                  <a:gd name="T6" fmla="*/ 0 w 2"/>
                  <a:gd name="T7" fmla="*/ 0 h 13"/>
                  <a:gd name="T8" fmla="*/ 0 w 2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3">
                    <a:moveTo>
                      <a:pt x="0" y="13"/>
                    </a:moveTo>
                    <a:lnTo>
                      <a:pt x="2" y="1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88" name="Freeform 277"/>
              <p:cNvSpPr>
                <a:spLocks/>
              </p:cNvSpPr>
              <p:nvPr/>
            </p:nvSpPr>
            <p:spPr bwMode="auto">
              <a:xfrm>
                <a:off x="4282" y="3306"/>
                <a:ext cx="81" cy="47"/>
              </a:xfrm>
              <a:custGeom>
                <a:avLst/>
                <a:gdLst>
                  <a:gd name="T0" fmla="*/ 81 w 81"/>
                  <a:gd name="T1" fmla="*/ 47 h 47"/>
                  <a:gd name="T2" fmla="*/ 81 w 81"/>
                  <a:gd name="T3" fmla="*/ 45 h 47"/>
                  <a:gd name="T4" fmla="*/ 2 w 81"/>
                  <a:gd name="T5" fmla="*/ 0 h 47"/>
                  <a:gd name="T6" fmla="*/ 0 w 81"/>
                  <a:gd name="T7" fmla="*/ 1 h 47"/>
                  <a:gd name="T8" fmla="*/ 81 w 81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7">
                    <a:moveTo>
                      <a:pt x="81" y="47"/>
                    </a:moveTo>
                    <a:lnTo>
                      <a:pt x="81" y="45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81" y="47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89" name="Freeform 278"/>
              <p:cNvSpPr>
                <a:spLocks/>
              </p:cNvSpPr>
              <p:nvPr/>
            </p:nvSpPr>
            <p:spPr bwMode="auto">
              <a:xfrm>
                <a:off x="4494" y="3417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0" name="Freeform 279"/>
              <p:cNvSpPr>
                <a:spLocks/>
              </p:cNvSpPr>
              <p:nvPr/>
            </p:nvSpPr>
            <p:spPr bwMode="auto">
              <a:xfrm>
                <a:off x="4494" y="3417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1" name="Freeform 280"/>
              <p:cNvSpPr>
                <a:spLocks/>
              </p:cNvSpPr>
              <p:nvPr/>
            </p:nvSpPr>
            <p:spPr bwMode="auto">
              <a:xfrm>
                <a:off x="4494" y="3442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3 h 4"/>
                  <a:gd name="T4" fmla="*/ 2 w 7"/>
                  <a:gd name="T5" fmla="*/ 0 h 4"/>
                  <a:gd name="T6" fmla="*/ 0 w 7"/>
                  <a:gd name="T7" fmla="*/ 1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2" name="Freeform 281"/>
              <p:cNvSpPr>
                <a:spLocks/>
              </p:cNvSpPr>
              <p:nvPr/>
            </p:nvSpPr>
            <p:spPr bwMode="auto">
              <a:xfrm>
                <a:off x="4486" y="3412"/>
                <a:ext cx="5" cy="30"/>
              </a:xfrm>
              <a:custGeom>
                <a:avLst/>
                <a:gdLst>
                  <a:gd name="T0" fmla="*/ 0 w 5"/>
                  <a:gd name="T1" fmla="*/ 26 h 30"/>
                  <a:gd name="T2" fmla="*/ 0 w 5"/>
                  <a:gd name="T3" fmla="*/ 0 h 30"/>
                  <a:gd name="T4" fmla="*/ 5 w 5"/>
                  <a:gd name="T5" fmla="*/ 4 h 30"/>
                  <a:gd name="T6" fmla="*/ 5 w 5"/>
                  <a:gd name="T7" fmla="*/ 30 h 30"/>
                  <a:gd name="T8" fmla="*/ 0 w 5"/>
                  <a:gd name="T9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0">
                    <a:moveTo>
                      <a:pt x="0" y="26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3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3" name="Freeform 282"/>
              <p:cNvSpPr>
                <a:spLocks/>
              </p:cNvSpPr>
              <p:nvPr/>
            </p:nvSpPr>
            <p:spPr bwMode="auto">
              <a:xfrm>
                <a:off x="4486" y="3412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4" name="Freeform 283"/>
              <p:cNvSpPr>
                <a:spLocks/>
              </p:cNvSpPr>
              <p:nvPr/>
            </p:nvSpPr>
            <p:spPr bwMode="auto">
              <a:xfrm>
                <a:off x="4486" y="3437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1 h 5"/>
                  <a:gd name="T4" fmla="*/ 2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5" name="Freeform 284"/>
              <p:cNvSpPr>
                <a:spLocks/>
              </p:cNvSpPr>
              <p:nvPr/>
            </p:nvSpPr>
            <p:spPr bwMode="auto">
              <a:xfrm>
                <a:off x="4476" y="3408"/>
                <a:ext cx="7" cy="27"/>
              </a:xfrm>
              <a:custGeom>
                <a:avLst/>
                <a:gdLst>
                  <a:gd name="T0" fmla="*/ 0 w 7"/>
                  <a:gd name="T1" fmla="*/ 24 h 27"/>
                  <a:gd name="T2" fmla="*/ 0 w 7"/>
                  <a:gd name="T3" fmla="*/ 0 h 27"/>
                  <a:gd name="T4" fmla="*/ 7 w 7"/>
                  <a:gd name="T5" fmla="*/ 3 h 27"/>
                  <a:gd name="T6" fmla="*/ 7 w 7"/>
                  <a:gd name="T7" fmla="*/ 27 h 27"/>
                  <a:gd name="T8" fmla="*/ 0 w 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7">
                    <a:moveTo>
                      <a:pt x="0" y="24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6" name="Rectangle 285"/>
              <p:cNvSpPr>
                <a:spLocks noChangeArrowheads="1"/>
              </p:cNvSpPr>
              <p:nvPr/>
            </p:nvSpPr>
            <p:spPr bwMode="auto">
              <a:xfrm>
                <a:off x="4476" y="3408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7" name="Freeform 286"/>
              <p:cNvSpPr>
                <a:spLocks/>
              </p:cNvSpPr>
              <p:nvPr/>
            </p:nvSpPr>
            <p:spPr bwMode="auto">
              <a:xfrm>
                <a:off x="4476" y="3432"/>
                <a:ext cx="7" cy="3"/>
              </a:xfrm>
              <a:custGeom>
                <a:avLst/>
                <a:gdLst>
                  <a:gd name="T0" fmla="*/ 7 w 7"/>
                  <a:gd name="T1" fmla="*/ 3 h 3"/>
                  <a:gd name="T2" fmla="*/ 7 w 7"/>
                  <a:gd name="T3" fmla="*/ 1 h 3"/>
                  <a:gd name="T4" fmla="*/ 2 w 7"/>
                  <a:gd name="T5" fmla="*/ 0 h 3"/>
                  <a:gd name="T6" fmla="*/ 0 w 7"/>
                  <a:gd name="T7" fmla="*/ 0 h 3"/>
                  <a:gd name="T8" fmla="*/ 7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3"/>
                    </a:moveTo>
                    <a:lnTo>
                      <a:pt x="7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8" name="Freeform 287"/>
              <p:cNvSpPr>
                <a:spLocks/>
              </p:cNvSpPr>
              <p:nvPr/>
            </p:nvSpPr>
            <p:spPr bwMode="auto">
              <a:xfrm>
                <a:off x="4468" y="3403"/>
                <a:ext cx="5" cy="27"/>
              </a:xfrm>
              <a:custGeom>
                <a:avLst/>
                <a:gdLst>
                  <a:gd name="T0" fmla="*/ 0 w 5"/>
                  <a:gd name="T1" fmla="*/ 24 h 27"/>
                  <a:gd name="T2" fmla="*/ 0 w 5"/>
                  <a:gd name="T3" fmla="*/ 0 h 27"/>
                  <a:gd name="T4" fmla="*/ 5 w 5"/>
                  <a:gd name="T5" fmla="*/ 3 h 27"/>
                  <a:gd name="T6" fmla="*/ 5 w 5"/>
                  <a:gd name="T7" fmla="*/ 27 h 27"/>
                  <a:gd name="T8" fmla="*/ 0 w 5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7">
                    <a:moveTo>
                      <a:pt x="0" y="24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9" name="Rectangle 288"/>
              <p:cNvSpPr>
                <a:spLocks noChangeArrowheads="1"/>
              </p:cNvSpPr>
              <p:nvPr/>
            </p:nvSpPr>
            <p:spPr bwMode="auto">
              <a:xfrm>
                <a:off x="4468" y="3403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0" name="Freeform 289"/>
              <p:cNvSpPr>
                <a:spLocks/>
              </p:cNvSpPr>
              <p:nvPr/>
            </p:nvSpPr>
            <p:spPr bwMode="auto">
              <a:xfrm>
                <a:off x="4468" y="3427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2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1" name="Freeform 290"/>
              <p:cNvSpPr>
                <a:spLocks/>
              </p:cNvSpPr>
              <p:nvPr/>
            </p:nvSpPr>
            <p:spPr bwMode="auto">
              <a:xfrm>
                <a:off x="4460" y="3396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2" name="Freeform 291"/>
              <p:cNvSpPr>
                <a:spLocks/>
              </p:cNvSpPr>
              <p:nvPr/>
            </p:nvSpPr>
            <p:spPr bwMode="auto">
              <a:xfrm>
                <a:off x="4460" y="3396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0 w 2"/>
                  <a:gd name="T3" fmla="*/ 26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0" y="2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3" name="Freeform 292"/>
              <p:cNvSpPr>
                <a:spLocks/>
              </p:cNvSpPr>
              <p:nvPr/>
            </p:nvSpPr>
            <p:spPr bwMode="auto">
              <a:xfrm>
                <a:off x="4460" y="3422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2 h 3"/>
                  <a:gd name="T4" fmla="*/ 0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4" name="Freeform 293"/>
              <p:cNvSpPr>
                <a:spLocks/>
              </p:cNvSpPr>
              <p:nvPr/>
            </p:nvSpPr>
            <p:spPr bwMode="auto">
              <a:xfrm>
                <a:off x="4450" y="3391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4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5" name="Freeform 294"/>
              <p:cNvSpPr>
                <a:spLocks/>
              </p:cNvSpPr>
              <p:nvPr/>
            </p:nvSpPr>
            <p:spPr bwMode="auto">
              <a:xfrm>
                <a:off x="4450" y="3391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6" name="Freeform 295"/>
              <p:cNvSpPr>
                <a:spLocks/>
              </p:cNvSpPr>
              <p:nvPr/>
            </p:nvSpPr>
            <p:spPr bwMode="auto">
              <a:xfrm>
                <a:off x="4450" y="3416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3 h 4"/>
                  <a:gd name="T4" fmla="*/ 2 w 7"/>
                  <a:gd name="T5" fmla="*/ 0 h 4"/>
                  <a:gd name="T6" fmla="*/ 0 w 7"/>
                  <a:gd name="T7" fmla="*/ 1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7" name="Freeform 296"/>
              <p:cNvSpPr>
                <a:spLocks/>
              </p:cNvSpPr>
              <p:nvPr/>
            </p:nvSpPr>
            <p:spPr bwMode="auto">
              <a:xfrm>
                <a:off x="4442" y="3387"/>
                <a:ext cx="5" cy="29"/>
              </a:xfrm>
              <a:custGeom>
                <a:avLst/>
                <a:gdLst>
                  <a:gd name="T0" fmla="*/ 0 w 5"/>
                  <a:gd name="T1" fmla="*/ 25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8" name="Freeform 297"/>
              <p:cNvSpPr>
                <a:spLocks/>
              </p:cNvSpPr>
              <p:nvPr/>
            </p:nvSpPr>
            <p:spPr bwMode="auto">
              <a:xfrm>
                <a:off x="4442" y="3387"/>
                <a:ext cx="2" cy="25"/>
              </a:xfrm>
              <a:custGeom>
                <a:avLst/>
                <a:gdLst>
                  <a:gd name="T0" fmla="*/ 0 w 2"/>
                  <a:gd name="T1" fmla="*/ 25 h 25"/>
                  <a:gd name="T2" fmla="*/ 2 w 2"/>
                  <a:gd name="T3" fmla="*/ 24 h 25"/>
                  <a:gd name="T4" fmla="*/ 2 w 2"/>
                  <a:gd name="T5" fmla="*/ 1 h 25"/>
                  <a:gd name="T6" fmla="*/ 0 w 2"/>
                  <a:gd name="T7" fmla="*/ 0 h 25"/>
                  <a:gd name="T8" fmla="*/ 0 w 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">
                    <a:moveTo>
                      <a:pt x="0" y="25"/>
                    </a:moveTo>
                    <a:lnTo>
                      <a:pt x="2" y="2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9" name="Freeform 298"/>
              <p:cNvSpPr>
                <a:spLocks/>
              </p:cNvSpPr>
              <p:nvPr/>
            </p:nvSpPr>
            <p:spPr bwMode="auto">
              <a:xfrm>
                <a:off x="4442" y="3411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10" name="Freeform 299"/>
              <p:cNvSpPr>
                <a:spLocks/>
              </p:cNvSpPr>
              <p:nvPr/>
            </p:nvSpPr>
            <p:spPr bwMode="auto">
              <a:xfrm>
                <a:off x="4433" y="3382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11" name="Freeform 300"/>
              <p:cNvSpPr>
                <a:spLocks/>
              </p:cNvSpPr>
              <p:nvPr/>
            </p:nvSpPr>
            <p:spPr bwMode="auto">
              <a:xfrm>
                <a:off x="4433" y="3382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1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12" name="Freeform 301"/>
              <p:cNvSpPr>
                <a:spLocks/>
              </p:cNvSpPr>
              <p:nvPr/>
            </p:nvSpPr>
            <p:spPr bwMode="auto">
              <a:xfrm>
                <a:off x="4433" y="3406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3 h 5"/>
                  <a:gd name="T4" fmla="*/ 1 w 6"/>
                  <a:gd name="T5" fmla="*/ 0 h 5"/>
                  <a:gd name="T6" fmla="*/ 0 w 6"/>
                  <a:gd name="T7" fmla="*/ 2 h 5"/>
                  <a:gd name="T8" fmla="*/ 6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13" name="Freeform 302"/>
              <p:cNvSpPr>
                <a:spLocks/>
              </p:cNvSpPr>
              <p:nvPr/>
            </p:nvSpPr>
            <p:spPr bwMode="auto">
              <a:xfrm>
                <a:off x="4425" y="3377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14" name="Freeform 303"/>
              <p:cNvSpPr>
                <a:spLocks/>
              </p:cNvSpPr>
              <p:nvPr/>
            </p:nvSpPr>
            <p:spPr bwMode="auto">
              <a:xfrm>
                <a:off x="4425" y="3377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1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15" name="Freeform 304"/>
              <p:cNvSpPr>
                <a:spLocks/>
              </p:cNvSpPr>
              <p:nvPr/>
            </p:nvSpPr>
            <p:spPr bwMode="auto">
              <a:xfrm>
                <a:off x="4425" y="3401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3 h 5"/>
                  <a:gd name="T4" fmla="*/ 1 w 4"/>
                  <a:gd name="T5" fmla="*/ 0 h 5"/>
                  <a:gd name="T6" fmla="*/ 0 w 4"/>
                  <a:gd name="T7" fmla="*/ 2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16" name="Freeform 305"/>
              <p:cNvSpPr>
                <a:spLocks/>
              </p:cNvSpPr>
              <p:nvPr/>
            </p:nvSpPr>
            <p:spPr bwMode="auto">
              <a:xfrm>
                <a:off x="4417" y="3372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17" name="Freeform 306"/>
              <p:cNvSpPr>
                <a:spLocks/>
              </p:cNvSpPr>
              <p:nvPr/>
            </p:nvSpPr>
            <p:spPr bwMode="auto">
              <a:xfrm>
                <a:off x="4417" y="3372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0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18" name="Freeform 307"/>
              <p:cNvSpPr>
                <a:spLocks/>
              </p:cNvSpPr>
              <p:nvPr/>
            </p:nvSpPr>
            <p:spPr bwMode="auto">
              <a:xfrm>
                <a:off x="4417" y="3396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3 h 5"/>
                  <a:gd name="T4" fmla="*/ 1 w 4"/>
                  <a:gd name="T5" fmla="*/ 0 h 5"/>
                  <a:gd name="T6" fmla="*/ 0 w 4"/>
                  <a:gd name="T7" fmla="*/ 2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19" name="Freeform 308"/>
              <p:cNvSpPr>
                <a:spLocks/>
              </p:cNvSpPr>
              <p:nvPr/>
            </p:nvSpPr>
            <p:spPr bwMode="auto">
              <a:xfrm>
                <a:off x="4407" y="3367"/>
                <a:ext cx="6" cy="29"/>
              </a:xfrm>
              <a:custGeom>
                <a:avLst/>
                <a:gdLst>
                  <a:gd name="T0" fmla="*/ 0 w 6"/>
                  <a:gd name="T1" fmla="*/ 24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4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20" name="Rectangle 309"/>
              <p:cNvSpPr>
                <a:spLocks noChangeArrowheads="1"/>
              </p:cNvSpPr>
              <p:nvPr/>
            </p:nvSpPr>
            <p:spPr bwMode="auto">
              <a:xfrm>
                <a:off x="4407" y="3367"/>
                <a:ext cx="1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21" name="Freeform 310"/>
              <p:cNvSpPr>
                <a:spLocks/>
              </p:cNvSpPr>
              <p:nvPr/>
            </p:nvSpPr>
            <p:spPr bwMode="auto">
              <a:xfrm>
                <a:off x="4407" y="3391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2 h 5"/>
                  <a:gd name="T4" fmla="*/ 1 w 6"/>
                  <a:gd name="T5" fmla="*/ 0 h 5"/>
                  <a:gd name="T6" fmla="*/ 0 w 6"/>
                  <a:gd name="T7" fmla="*/ 0 h 5"/>
                  <a:gd name="T8" fmla="*/ 6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22" name="Freeform 311"/>
              <p:cNvSpPr>
                <a:spLocks/>
              </p:cNvSpPr>
              <p:nvPr/>
            </p:nvSpPr>
            <p:spPr bwMode="auto">
              <a:xfrm>
                <a:off x="4399" y="3362"/>
                <a:ext cx="5" cy="28"/>
              </a:xfrm>
              <a:custGeom>
                <a:avLst/>
                <a:gdLst>
                  <a:gd name="T0" fmla="*/ 0 w 5"/>
                  <a:gd name="T1" fmla="*/ 25 h 28"/>
                  <a:gd name="T2" fmla="*/ 0 w 5"/>
                  <a:gd name="T3" fmla="*/ 0 h 28"/>
                  <a:gd name="T4" fmla="*/ 5 w 5"/>
                  <a:gd name="T5" fmla="*/ 4 h 28"/>
                  <a:gd name="T6" fmla="*/ 5 w 5"/>
                  <a:gd name="T7" fmla="*/ 28 h 28"/>
                  <a:gd name="T8" fmla="*/ 0 w 5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8">
                    <a:moveTo>
                      <a:pt x="0" y="25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28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23" name="Rectangle 312"/>
              <p:cNvSpPr>
                <a:spLocks noChangeArrowheads="1"/>
              </p:cNvSpPr>
              <p:nvPr/>
            </p:nvSpPr>
            <p:spPr bwMode="auto">
              <a:xfrm>
                <a:off x="4399" y="3362"/>
                <a:ext cx="1" cy="25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24" name="Freeform 313"/>
              <p:cNvSpPr>
                <a:spLocks/>
              </p:cNvSpPr>
              <p:nvPr/>
            </p:nvSpPr>
            <p:spPr bwMode="auto">
              <a:xfrm>
                <a:off x="4399" y="3387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1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25" name="Freeform 314"/>
              <p:cNvSpPr>
                <a:spLocks/>
              </p:cNvSpPr>
              <p:nvPr/>
            </p:nvSpPr>
            <p:spPr bwMode="auto">
              <a:xfrm>
                <a:off x="4268" y="3283"/>
                <a:ext cx="13" cy="18"/>
              </a:xfrm>
              <a:custGeom>
                <a:avLst/>
                <a:gdLst>
                  <a:gd name="T0" fmla="*/ 13 w 13"/>
                  <a:gd name="T1" fmla="*/ 8 h 18"/>
                  <a:gd name="T2" fmla="*/ 13 w 13"/>
                  <a:gd name="T3" fmla="*/ 18 h 18"/>
                  <a:gd name="T4" fmla="*/ 0 w 13"/>
                  <a:gd name="T5" fmla="*/ 10 h 18"/>
                  <a:gd name="T6" fmla="*/ 0 w 13"/>
                  <a:gd name="T7" fmla="*/ 0 h 18"/>
                  <a:gd name="T8" fmla="*/ 13 w 13"/>
                  <a:gd name="T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13" y="8"/>
                    </a:moveTo>
                    <a:lnTo>
                      <a:pt x="13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26" name="Freeform 315"/>
              <p:cNvSpPr>
                <a:spLocks/>
              </p:cNvSpPr>
              <p:nvPr/>
            </p:nvSpPr>
            <p:spPr bwMode="auto">
              <a:xfrm>
                <a:off x="4279" y="3291"/>
                <a:ext cx="2" cy="8"/>
              </a:xfrm>
              <a:custGeom>
                <a:avLst/>
                <a:gdLst>
                  <a:gd name="T0" fmla="*/ 0 w 2"/>
                  <a:gd name="T1" fmla="*/ 2 h 8"/>
                  <a:gd name="T2" fmla="*/ 2 w 2"/>
                  <a:gd name="T3" fmla="*/ 0 h 8"/>
                  <a:gd name="T4" fmla="*/ 2 w 2"/>
                  <a:gd name="T5" fmla="*/ 8 h 8"/>
                  <a:gd name="T6" fmla="*/ 0 w 2"/>
                  <a:gd name="T7" fmla="*/ 8 h 8"/>
                  <a:gd name="T8" fmla="*/ 0 w 2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2" y="0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725A14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27" name="Freeform 316"/>
              <p:cNvSpPr>
                <a:spLocks/>
              </p:cNvSpPr>
              <p:nvPr/>
            </p:nvSpPr>
            <p:spPr bwMode="auto">
              <a:xfrm>
                <a:off x="4266" y="3283"/>
                <a:ext cx="15" cy="10"/>
              </a:xfrm>
              <a:custGeom>
                <a:avLst/>
                <a:gdLst>
                  <a:gd name="T0" fmla="*/ 0 w 15"/>
                  <a:gd name="T1" fmla="*/ 2 h 10"/>
                  <a:gd name="T2" fmla="*/ 2 w 15"/>
                  <a:gd name="T3" fmla="*/ 0 h 10"/>
                  <a:gd name="T4" fmla="*/ 15 w 15"/>
                  <a:gd name="T5" fmla="*/ 8 h 10"/>
                  <a:gd name="T6" fmla="*/ 13 w 15"/>
                  <a:gd name="T7" fmla="*/ 10 h 10"/>
                  <a:gd name="T8" fmla="*/ 0 w 1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0">
                    <a:moveTo>
                      <a:pt x="0" y="2"/>
                    </a:moveTo>
                    <a:lnTo>
                      <a:pt x="2" y="0"/>
                    </a:lnTo>
                    <a:lnTo>
                      <a:pt x="15" y="8"/>
                    </a:lnTo>
                    <a:lnTo>
                      <a:pt x="13" y="1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28" name="Freeform 317"/>
              <p:cNvSpPr>
                <a:spLocks/>
              </p:cNvSpPr>
              <p:nvPr/>
            </p:nvSpPr>
            <p:spPr bwMode="auto">
              <a:xfrm>
                <a:off x="4266" y="3285"/>
                <a:ext cx="13" cy="14"/>
              </a:xfrm>
              <a:custGeom>
                <a:avLst/>
                <a:gdLst>
                  <a:gd name="T0" fmla="*/ 13 w 13"/>
                  <a:gd name="T1" fmla="*/ 8 h 14"/>
                  <a:gd name="T2" fmla="*/ 13 w 13"/>
                  <a:gd name="T3" fmla="*/ 14 h 14"/>
                  <a:gd name="T4" fmla="*/ 0 w 13"/>
                  <a:gd name="T5" fmla="*/ 8 h 14"/>
                  <a:gd name="T6" fmla="*/ 0 w 13"/>
                  <a:gd name="T7" fmla="*/ 0 h 14"/>
                  <a:gd name="T8" fmla="*/ 13 w 13"/>
                  <a:gd name="T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lnTo>
                      <a:pt x="13" y="1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29" name="Freeform 318"/>
              <p:cNvSpPr>
                <a:spLocks/>
              </p:cNvSpPr>
              <p:nvPr/>
            </p:nvSpPr>
            <p:spPr bwMode="auto">
              <a:xfrm>
                <a:off x="4505" y="3207"/>
                <a:ext cx="275" cy="196"/>
              </a:xfrm>
              <a:custGeom>
                <a:avLst/>
                <a:gdLst>
                  <a:gd name="T0" fmla="*/ 0 w 275"/>
                  <a:gd name="T1" fmla="*/ 160 h 196"/>
                  <a:gd name="T2" fmla="*/ 275 w 275"/>
                  <a:gd name="T3" fmla="*/ 0 h 196"/>
                  <a:gd name="T4" fmla="*/ 275 w 275"/>
                  <a:gd name="T5" fmla="*/ 37 h 196"/>
                  <a:gd name="T6" fmla="*/ 0 w 275"/>
                  <a:gd name="T7" fmla="*/ 196 h 196"/>
                  <a:gd name="T8" fmla="*/ 0 w 275"/>
                  <a:gd name="T9" fmla="*/ 16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96">
                    <a:moveTo>
                      <a:pt x="0" y="160"/>
                    </a:moveTo>
                    <a:lnTo>
                      <a:pt x="275" y="0"/>
                    </a:lnTo>
                    <a:lnTo>
                      <a:pt x="275" y="37"/>
                    </a:lnTo>
                    <a:lnTo>
                      <a:pt x="0" y="196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30" name="Freeform 319"/>
              <p:cNvSpPr>
                <a:spLocks/>
              </p:cNvSpPr>
              <p:nvPr/>
            </p:nvSpPr>
            <p:spPr bwMode="auto">
              <a:xfrm>
                <a:off x="4266" y="3068"/>
                <a:ext cx="514" cy="299"/>
              </a:xfrm>
              <a:custGeom>
                <a:avLst/>
                <a:gdLst>
                  <a:gd name="T0" fmla="*/ 0 w 514"/>
                  <a:gd name="T1" fmla="*/ 160 h 299"/>
                  <a:gd name="T2" fmla="*/ 273 w 514"/>
                  <a:gd name="T3" fmla="*/ 0 h 299"/>
                  <a:gd name="T4" fmla="*/ 514 w 514"/>
                  <a:gd name="T5" fmla="*/ 139 h 299"/>
                  <a:gd name="T6" fmla="*/ 239 w 514"/>
                  <a:gd name="T7" fmla="*/ 299 h 299"/>
                  <a:gd name="T8" fmla="*/ 0 w 514"/>
                  <a:gd name="T9" fmla="*/ 16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299">
                    <a:moveTo>
                      <a:pt x="0" y="160"/>
                    </a:moveTo>
                    <a:lnTo>
                      <a:pt x="273" y="0"/>
                    </a:lnTo>
                    <a:lnTo>
                      <a:pt x="514" y="139"/>
                    </a:lnTo>
                    <a:lnTo>
                      <a:pt x="239" y="299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31" name="Freeform 320"/>
              <p:cNvSpPr>
                <a:spLocks/>
              </p:cNvSpPr>
              <p:nvPr/>
            </p:nvSpPr>
            <p:spPr bwMode="auto">
              <a:xfrm>
                <a:off x="4266" y="3228"/>
                <a:ext cx="239" cy="175"/>
              </a:xfrm>
              <a:custGeom>
                <a:avLst/>
                <a:gdLst>
                  <a:gd name="T0" fmla="*/ 239 w 239"/>
                  <a:gd name="T1" fmla="*/ 139 h 175"/>
                  <a:gd name="T2" fmla="*/ 239 w 239"/>
                  <a:gd name="T3" fmla="*/ 175 h 175"/>
                  <a:gd name="T4" fmla="*/ 0 w 239"/>
                  <a:gd name="T5" fmla="*/ 36 h 175"/>
                  <a:gd name="T6" fmla="*/ 0 w 239"/>
                  <a:gd name="T7" fmla="*/ 0 h 175"/>
                  <a:gd name="T8" fmla="*/ 239 w 239"/>
                  <a:gd name="T9" fmla="*/ 13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75">
                    <a:moveTo>
                      <a:pt x="239" y="139"/>
                    </a:moveTo>
                    <a:lnTo>
                      <a:pt x="239" y="175"/>
                    </a:lnTo>
                    <a:lnTo>
                      <a:pt x="0" y="36"/>
                    </a:lnTo>
                    <a:lnTo>
                      <a:pt x="0" y="0"/>
                    </a:lnTo>
                    <a:lnTo>
                      <a:pt x="239" y="139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40404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32" name="Freeform 321"/>
              <p:cNvSpPr>
                <a:spLocks/>
              </p:cNvSpPr>
              <p:nvPr/>
            </p:nvSpPr>
            <p:spPr bwMode="auto">
              <a:xfrm>
                <a:off x="4282" y="3244"/>
                <a:ext cx="81" cy="58"/>
              </a:xfrm>
              <a:custGeom>
                <a:avLst/>
                <a:gdLst>
                  <a:gd name="T0" fmla="*/ 0 w 81"/>
                  <a:gd name="T1" fmla="*/ 12 h 58"/>
                  <a:gd name="T2" fmla="*/ 0 w 81"/>
                  <a:gd name="T3" fmla="*/ 0 h 58"/>
                  <a:gd name="T4" fmla="*/ 81 w 81"/>
                  <a:gd name="T5" fmla="*/ 46 h 58"/>
                  <a:gd name="T6" fmla="*/ 81 w 81"/>
                  <a:gd name="T7" fmla="*/ 58 h 58"/>
                  <a:gd name="T8" fmla="*/ 0 w 81"/>
                  <a:gd name="T9" fmla="*/ 1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8">
                    <a:moveTo>
                      <a:pt x="0" y="12"/>
                    </a:moveTo>
                    <a:lnTo>
                      <a:pt x="0" y="0"/>
                    </a:lnTo>
                    <a:lnTo>
                      <a:pt x="81" y="46"/>
                    </a:lnTo>
                    <a:lnTo>
                      <a:pt x="81" y="5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33" name="Rectangle 322"/>
              <p:cNvSpPr>
                <a:spLocks noChangeArrowheads="1"/>
              </p:cNvSpPr>
              <p:nvPr/>
            </p:nvSpPr>
            <p:spPr bwMode="auto">
              <a:xfrm>
                <a:off x="4282" y="3244"/>
                <a:ext cx="2" cy="12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34" name="Freeform 323"/>
              <p:cNvSpPr>
                <a:spLocks/>
              </p:cNvSpPr>
              <p:nvPr/>
            </p:nvSpPr>
            <p:spPr bwMode="auto">
              <a:xfrm>
                <a:off x="4282" y="3256"/>
                <a:ext cx="81" cy="46"/>
              </a:xfrm>
              <a:custGeom>
                <a:avLst/>
                <a:gdLst>
                  <a:gd name="T0" fmla="*/ 81 w 81"/>
                  <a:gd name="T1" fmla="*/ 46 h 46"/>
                  <a:gd name="T2" fmla="*/ 81 w 81"/>
                  <a:gd name="T3" fmla="*/ 45 h 46"/>
                  <a:gd name="T4" fmla="*/ 2 w 81"/>
                  <a:gd name="T5" fmla="*/ 0 h 46"/>
                  <a:gd name="T6" fmla="*/ 0 w 81"/>
                  <a:gd name="T7" fmla="*/ 0 h 46"/>
                  <a:gd name="T8" fmla="*/ 81 w 81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6">
                    <a:moveTo>
                      <a:pt x="81" y="46"/>
                    </a:moveTo>
                    <a:lnTo>
                      <a:pt x="81" y="4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81" y="4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35" name="Freeform 324"/>
              <p:cNvSpPr>
                <a:spLocks/>
              </p:cNvSpPr>
              <p:nvPr/>
            </p:nvSpPr>
            <p:spPr bwMode="auto">
              <a:xfrm>
                <a:off x="4494" y="3366"/>
                <a:ext cx="7" cy="29"/>
              </a:xfrm>
              <a:custGeom>
                <a:avLst/>
                <a:gdLst>
                  <a:gd name="T0" fmla="*/ 0 w 7"/>
                  <a:gd name="T1" fmla="*/ 25 h 29"/>
                  <a:gd name="T2" fmla="*/ 0 w 7"/>
                  <a:gd name="T3" fmla="*/ 0 h 29"/>
                  <a:gd name="T4" fmla="*/ 7 w 7"/>
                  <a:gd name="T5" fmla="*/ 4 h 29"/>
                  <a:gd name="T6" fmla="*/ 7 w 7"/>
                  <a:gd name="T7" fmla="*/ 29 h 29"/>
                  <a:gd name="T8" fmla="*/ 0 w 7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5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7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36" name="Freeform 325"/>
              <p:cNvSpPr>
                <a:spLocks/>
              </p:cNvSpPr>
              <p:nvPr/>
            </p:nvSpPr>
            <p:spPr bwMode="auto">
              <a:xfrm>
                <a:off x="4494" y="3366"/>
                <a:ext cx="2" cy="25"/>
              </a:xfrm>
              <a:custGeom>
                <a:avLst/>
                <a:gdLst>
                  <a:gd name="T0" fmla="*/ 0 w 2"/>
                  <a:gd name="T1" fmla="*/ 25 h 25"/>
                  <a:gd name="T2" fmla="*/ 2 w 2"/>
                  <a:gd name="T3" fmla="*/ 25 h 25"/>
                  <a:gd name="T4" fmla="*/ 2 w 2"/>
                  <a:gd name="T5" fmla="*/ 1 h 25"/>
                  <a:gd name="T6" fmla="*/ 0 w 2"/>
                  <a:gd name="T7" fmla="*/ 0 h 25"/>
                  <a:gd name="T8" fmla="*/ 0 w 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">
                    <a:moveTo>
                      <a:pt x="0" y="25"/>
                    </a:moveTo>
                    <a:lnTo>
                      <a:pt x="2" y="2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37" name="Freeform 326"/>
              <p:cNvSpPr>
                <a:spLocks/>
              </p:cNvSpPr>
              <p:nvPr/>
            </p:nvSpPr>
            <p:spPr bwMode="auto">
              <a:xfrm>
                <a:off x="4494" y="3391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2 h 4"/>
                  <a:gd name="T4" fmla="*/ 2 w 7"/>
                  <a:gd name="T5" fmla="*/ 0 h 4"/>
                  <a:gd name="T6" fmla="*/ 0 w 7"/>
                  <a:gd name="T7" fmla="*/ 0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38" name="Freeform 327"/>
              <p:cNvSpPr>
                <a:spLocks/>
              </p:cNvSpPr>
              <p:nvPr/>
            </p:nvSpPr>
            <p:spPr bwMode="auto">
              <a:xfrm>
                <a:off x="4486" y="3361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39" name="Freeform 328"/>
              <p:cNvSpPr>
                <a:spLocks/>
              </p:cNvSpPr>
              <p:nvPr/>
            </p:nvSpPr>
            <p:spPr bwMode="auto">
              <a:xfrm>
                <a:off x="4486" y="3361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6 h 26"/>
                  <a:gd name="T4" fmla="*/ 2 w 2"/>
                  <a:gd name="T5" fmla="*/ 1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6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40" name="Freeform 329"/>
              <p:cNvSpPr>
                <a:spLocks/>
              </p:cNvSpPr>
              <p:nvPr/>
            </p:nvSpPr>
            <p:spPr bwMode="auto">
              <a:xfrm>
                <a:off x="4486" y="3387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41" name="Freeform 330"/>
              <p:cNvSpPr>
                <a:spLocks/>
              </p:cNvSpPr>
              <p:nvPr/>
            </p:nvSpPr>
            <p:spPr bwMode="auto">
              <a:xfrm>
                <a:off x="4476" y="3356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42" name="Freeform 331"/>
              <p:cNvSpPr>
                <a:spLocks/>
              </p:cNvSpPr>
              <p:nvPr/>
            </p:nvSpPr>
            <p:spPr bwMode="auto">
              <a:xfrm>
                <a:off x="4476" y="3356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1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43" name="Freeform 332"/>
              <p:cNvSpPr>
                <a:spLocks/>
              </p:cNvSpPr>
              <p:nvPr/>
            </p:nvSpPr>
            <p:spPr bwMode="auto">
              <a:xfrm>
                <a:off x="4476" y="3380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2 w 7"/>
                  <a:gd name="T5" fmla="*/ 0 h 5"/>
                  <a:gd name="T6" fmla="*/ 0 w 7"/>
                  <a:gd name="T7" fmla="*/ 2 h 5"/>
                  <a:gd name="T8" fmla="*/ 7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44" name="Freeform 333"/>
              <p:cNvSpPr>
                <a:spLocks/>
              </p:cNvSpPr>
              <p:nvPr/>
            </p:nvSpPr>
            <p:spPr bwMode="auto">
              <a:xfrm>
                <a:off x="4468" y="3351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45" name="Freeform 334"/>
              <p:cNvSpPr>
                <a:spLocks/>
              </p:cNvSpPr>
              <p:nvPr/>
            </p:nvSpPr>
            <p:spPr bwMode="auto">
              <a:xfrm>
                <a:off x="4468" y="3351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46" name="Freeform 335"/>
              <p:cNvSpPr>
                <a:spLocks/>
              </p:cNvSpPr>
              <p:nvPr/>
            </p:nvSpPr>
            <p:spPr bwMode="auto">
              <a:xfrm>
                <a:off x="4468" y="3375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47" name="Freeform 336"/>
              <p:cNvSpPr>
                <a:spLocks/>
              </p:cNvSpPr>
              <p:nvPr/>
            </p:nvSpPr>
            <p:spPr bwMode="auto">
              <a:xfrm>
                <a:off x="4460" y="3346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48" name="Freeform 337"/>
              <p:cNvSpPr>
                <a:spLocks/>
              </p:cNvSpPr>
              <p:nvPr/>
            </p:nvSpPr>
            <p:spPr bwMode="auto">
              <a:xfrm>
                <a:off x="4460" y="3346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0 w 2"/>
                  <a:gd name="T3" fmla="*/ 24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0" y="2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49" name="Freeform 338"/>
              <p:cNvSpPr>
                <a:spLocks/>
              </p:cNvSpPr>
              <p:nvPr/>
            </p:nvSpPr>
            <p:spPr bwMode="auto">
              <a:xfrm>
                <a:off x="4460" y="3370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4 h 5"/>
                  <a:gd name="T4" fmla="*/ 0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50" name="Freeform 339"/>
              <p:cNvSpPr>
                <a:spLocks/>
              </p:cNvSpPr>
              <p:nvPr/>
            </p:nvSpPr>
            <p:spPr bwMode="auto">
              <a:xfrm>
                <a:off x="4450" y="3341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51" name="Freeform 340"/>
              <p:cNvSpPr>
                <a:spLocks/>
              </p:cNvSpPr>
              <p:nvPr/>
            </p:nvSpPr>
            <p:spPr bwMode="auto">
              <a:xfrm>
                <a:off x="4450" y="3341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52" name="Freeform 341"/>
              <p:cNvSpPr>
                <a:spLocks/>
              </p:cNvSpPr>
              <p:nvPr/>
            </p:nvSpPr>
            <p:spPr bwMode="auto">
              <a:xfrm>
                <a:off x="4450" y="3366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3 h 4"/>
                  <a:gd name="T4" fmla="*/ 2 w 7"/>
                  <a:gd name="T5" fmla="*/ 0 h 4"/>
                  <a:gd name="T6" fmla="*/ 0 w 7"/>
                  <a:gd name="T7" fmla="*/ 1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53" name="Freeform 342"/>
              <p:cNvSpPr>
                <a:spLocks/>
              </p:cNvSpPr>
              <p:nvPr/>
            </p:nvSpPr>
            <p:spPr bwMode="auto">
              <a:xfrm>
                <a:off x="4442" y="3336"/>
                <a:ext cx="5" cy="30"/>
              </a:xfrm>
              <a:custGeom>
                <a:avLst/>
                <a:gdLst>
                  <a:gd name="T0" fmla="*/ 0 w 5"/>
                  <a:gd name="T1" fmla="*/ 26 h 30"/>
                  <a:gd name="T2" fmla="*/ 0 w 5"/>
                  <a:gd name="T3" fmla="*/ 0 h 30"/>
                  <a:gd name="T4" fmla="*/ 5 w 5"/>
                  <a:gd name="T5" fmla="*/ 4 h 30"/>
                  <a:gd name="T6" fmla="*/ 5 w 5"/>
                  <a:gd name="T7" fmla="*/ 30 h 30"/>
                  <a:gd name="T8" fmla="*/ 0 w 5"/>
                  <a:gd name="T9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0">
                    <a:moveTo>
                      <a:pt x="0" y="26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3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54" name="Freeform 343"/>
              <p:cNvSpPr>
                <a:spLocks/>
              </p:cNvSpPr>
              <p:nvPr/>
            </p:nvSpPr>
            <p:spPr bwMode="auto">
              <a:xfrm>
                <a:off x="4442" y="3336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55" name="Freeform 344"/>
              <p:cNvSpPr>
                <a:spLocks/>
              </p:cNvSpPr>
              <p:nvPr/>
            </p:nvSpPr>
            <p:spPr bwMode="auto">
              <a:xfrm>
                <a:off x="4442" y="3361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1 h 5"/>
                  <a:gd name="T4" fmla="*/ 2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56" name="Freeform 345"/>
              <p:cNvSpPr>
                <a:spLocks/>
              </p:cNvSpPr>
              <p:nvPr/>
            </p:nvSpPr>
            <p:spPr bwMode="auto">
              <a:xfrm>
                <a:off x="4433" y="3332"/>
                <a:ext cx="6" cy="29"/>
              </a:xfrm>
              <a:custGeom>
                <a:avLst/>
                <a:gdLst>
                  <a:gd name="T0" fmla="*/ 0 w 6"/>
                  <a:gd name="T1" fmla="*/ 24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4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57" name="Rectangle 346"/>
              <p:cNvSpPr>
                <a:spLocks noChangeArrowheads="1"/>
              </p:cNvSpPr>
              <p:nvPr/>
            </p:nvSpPr>
            <p:spPr bwMode="auto">
              <a:xfrm>
                <a:off x="4433" y="3332"/>
                <a:ext cx="1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58" name="Freeform 347"/>
              <p:cNvSpPr>
                <a:spLocks/>
              </p:cNvSpPr>
              <p:nvPr/>
            </p:nvSpPr>
            <p:spPr bwMode="auto">
              <a:xfrm>
                <a:off x="4433" y="3356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1 h 5"/>
                  <a:gd name="T4" fmla="*/ 1 w 6"/>
                  <a:gd name="T5" fmla="*/ 0 h 5"/>
                  <a:gd name="T6" fmla="*/ 0 w 6"/>
                  <a:gd name="T7" fmla="*/ 0 h 5"/>
                  <a:gd name="T8" fmla="*/ 6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59" name="Freeform 348"/>
              <p:cNvSpPr>
                <a:spLocks/>
              </p:cNvSpPr>
              <p:nvPr/>
            </p:nvSpPr>
            <p:spPr bwMode="auto">
              <a:xfrm>
                <a:off x="4425" y="3327"/>
                <a:ext cx="4" cy="27"/>
              </a:xfrm>
              <a:custGeom>
                <a:avLst/>
                <a:gdLst>
                  <a:gd name="T0" fmla="*/ 0 w 4"/>
                  <a:gd name="T1" fmla="*/ 24 h 27"/>
                  <a:gd name="T2" fmla="*/ 0 w 4"/>
                  <a:gd name="T3" fmla="*/ 0 h 27"/>
                  <a:gd name="T4" fmla="*/ 4 w 4"/>
                  <a:gd name="T5" fmla="*/ 3 h 27"/>
                  <a:gd name="T6" fmla="*/ 4 w 4"/>
                  <a:gd name="T7" fmla="*/ 27 h 27"/>
                  <a:gd name="T8" fmla="*/ 0 w 4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7">
                    <a:moveTo>
                      <a:pt x="0" y="24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60" name="Rectangle 349"/>
              <p:cNvSpPr>
                <a:spLocks noChangeArrowheads="1"/>
              </p:cNvSpPr>
              <p:nvPr/>
            </p:nvSpPr>
            <p:spPr bwMode="auto">
              <a:xfrm>
                <a:off x="4425" y="3327"/>
                <a:ext cx="1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61" name="Freeform 350"/>
              <p:cNvSpPr>
                <a:spLocks/>
              </p:cNvSpPr>
              <p:nvPr/>
            </p:nvSpPr>
            <p:spPr bwMode="auto">
              <a:xfrm>
                <a:off x="4425" y="3351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2 h 3"/>
                  <a:gd name="T4" fmla="*/ 1 w 4"/>
                  <a:gd name="T5" fmla="*/ 0 h 3"/>
                  <a:gd name="T6" fmla="*/ 0 w 4"/>
                  <a:gd name="T7" fmla="*/ 0 h 3"/>
                  <a:gd name="T8" fmla="*/ 4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62" name="Freeform 351"/>
              <p:cNvSpPr>
                <a:spLocks/>
              </p:cNvSpPr>
              <p:nvPr/>
            </p:nvSpPr>
            <p:spPr bwMode="auto">
              <a:xfrm>
                <a:off x="4417" y="3320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5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5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63" name="Freeform 352"/>
              <p:cNvSpPr>
                <a:spLocks/>
              </p:cNvSpPr>
              <p:nvPr/>
            </p:nvSpPr>
            <p:spPr bwMode="auto">
              <a:xfrm>
                <a:off x="4417" y="3320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6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64" name="Freeform 353"/>
              <p:cNvSpPr>
                <a:spLocks/>
              </p:cNvSpPr>
              <p:nvPr/>
            </p:nvSpPr>
            <p:spPr bwMode="auto">
              <a:xfrm>
                <a:off x="4417" y="3346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2 h 3"/>
                  <a:gd name="T4" fmla="*/ 1 w 4"/>
                  <a:gd name="T5" fmla="*/ 0 h 3"/>
                  <a:gd name="T6" fmla="*/ 0 w 4"/>
                  <a:gd name="T7" fmla="*/ 0 h 3"/>
                  <a:gd name="T8" fmla="*/ 4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65" name="Freeform 354"/>
              <p:cNvSpPr>
                <a:spLocks/>
              </p:cNvSpPr>
              <p:nvPr/>
            </p:nvSpPr>
            <p:spPr bwMode="auto">
              <a:xfrm>
                <a:off x="4407" y="3315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4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66" name="Freeform 355"/>
              <p:cNvSpPr>
                <a:spLocks/>
              </p:cNvSpPr>
              <p:nvPr/>
            </p:nvSpPr>
            <p:spPr bwMode="auto">
              <a:xfrm>
                <a:off x="4407" y="3315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6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67" name="Freeform 356"/>
              <p:cNvSpPr>
                <a:spLocks/>
              </p:cNvSpPr>
              <p:nvPr/>
            </p:nvSpPr>
            <p:spPr bwMode="auto">
              <a:xfrm>
                <a:off x="4407" y="3341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2 h 3"/>
                  <a:gd name="T4" fmla="*/ 1 w 6"/>
                  <a:gd name="T5" fmla="*/ 0 h 3"/>
                  <a:gd name="T6" fmla="*/ 0 w 6"/>
                  <a:gd name="T7" fmla="*/ 0 h 3"/>
                  <a:gd name="T8" fmla="*/ 6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68" name="Freeform 357"/>
              <p:cNvSpPr>
                <a:spLocks/>
              </p:cNvSpPr>
              <p:nvPr/>
            </p:nvSpPr>
            <p:spPr bwMode="auto">
              <a:xfrm>
                <a:off x="4399" y="3311"/>
                <a:ext cx="5" cy="29"/>
              </a:xfrm>
              <a:custGeom>
                <a:avLst/>
                <a:gdLst>
                  <a:gd name="T0" fmla="*/ 0 w 5"/>
                  <a:gd name="T1" fmla="*/ 25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69" name="Freeform 358"/>
              <p:cNvSpPr>
                <a:spLocks/>
              </p:cNvSpPr>
              <p:nvPr/>
            </p:nvSpPr>
            <p:spPr bwMode="auto">
              <a:xfrm>
                <a:off x="4399" y="3311"/>
                <a:ext cx="1" cy="25"/>
              </a:xfrm>
              <a:custGeom>
                <a:avLst/>
                <a:gdLst>
                  <a:gd name="T0" fmla="*/ 0 w 1"/>
                  <a:gd name="T1" fmla="*/ 25 h 25"/>
                  <a:gd name="T2" fmla="*/ 1 w 1"/>
                  <a:gd name="T3" fmla="*/ 24 h 25"/>
                  <a:gd name="T4" fmla="*/ 1 w 1"/>
                  <a:gd name="T5" fmla="*/ 1 h 25"/>
                  <a:gd name="T6" fmla="*/ 0 w 1"/>
                  <a:gd name="T7" fmla="*/ 0 h 25"/>
                  <a:gd name="T8" fmla="*/ 0 w 1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1" y="24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70" name="Freeform 359"/>
              <p:cNvSpPr>
                <a:spLocks/>
              </p:cNvSpPr>
              <p:nvPr/>
            </p:nvSpPr>
            <p:spPr bwMode="auto">
              <a:xfrm>
                <a:off x="4399" y="3335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1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71" name="Freeform 360"/>
              <p:cNvSpPr>
                <a:spLocks/>
              </p:cNvSpPr>
              <p:nvPr/>
            </p:nvSpPr>
            <p:spPr bwMode="auto">
              <a:xfrm>
                <a:off x="4268" y="3231"/>
                <a:ext cx="13" cy="18"/>
              </a:xfrm>
              <a:custGeom>
                <a:avLst/>
                <a:gdLst>
                  <a:gd name="T0" fmla="*/ 13 w 13"/>
                  <a:gd name="T1" fmla="*/ 8 h 18"/>
                  <a:gd name="T2" fmla="*/ 13 w 13"/>
                  <a:gd name="T3" fmla="*/ 18 h 18"/>
                  <a:gd name="T4" fmla="*/ 0 w 13"/>
                  <a:gd name="T5" fmla="*/ 10 h 18"/>
                  <a:gd name="T6" fmla="*/ 0 w 13"/>
                  <a:gd name="T7" fmla="*/ 0 h 18"/>
                  <a:gd name="T8" fmla="*/ 13 w 13"/>
                  <a:gd name="T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13" y="8"/>
                    </a:moveTo>
                    <a:lnTo>
                      <a:pt x="13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72" name="Freeform 361"/>
              <p:cNvSpPr>
                <a:spLocks/>
              </p:cNvSpPr>
              <p:nvPr/>
            </p:nvSpPr>
            <p:spPr bwMode="auto">
              <a:xfrm>
                <a:off x="4279" y="3241"/>
                <a:ext cx="2" cy="8"/>
              </a:xfrm>
              <a:custGeom>
                <a:avLst/>
                <a:gdLst>
                  <a:gd name="T0" fmla="*/ 0 w 2"/>
                  <a:gd name="T1" fmla="*/ 0 h 8"/>
                  <a:gd name="T2" fmla="*/ 2 w 2"/>
                  <a:gd name="T3" fmla="*/ 0 h 8"/>
                  <a:gd name="T4" fmla="*/ 2 w 2"/>
                  <a:gd name="T5" fmla="*/ 6 h 8"/>
                  <a:gd name="T6" fmla="*/ 0 w 2"/>
                  <a:gd name="T7" fmla="*/ 8 h 8"/>
                  <a:gd name="T8" fmla="*/ 0 w 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0" y="0"/>
                    </a:moveTo>
                    <a:lnTo>
                      <a:pt x="2" y="0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725A14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73" name="Freeform 362"/>
              <p:cNvSpPr>
                <a:spLocks/>
              </p:cNvSpPr>
              <p:nvPr/>
            </p:nvSpPr>
            <p:spPr bwMode="auto">
              <a:xfrm>
                <a:off x="4266" y="3233"/>
                <a:ext cx="15" cy="8"/>
              </a:xfrm>
              <a:custGeom>
                <a:avLst/>
                <a:gdLst>
                  <a:gd name="T0" fmla="*/ 0 w 15"/>
                  <a:gd name="T1" fmla="*/ 2 h 8"/>
                  <a:gd name="T2" fmla="*/ 2 w 15"/>
                  <a:gd name="T3" fmla="*/ 0 h 8"/>
                  <a:gd name="T4" fmla="*/ 15 w 15"/>
                  <a:gd name="T5" fmla="*/ 8 h 8"/>
                  <a:gd name="T6" fmla="*/ 13 w 15"/>
                  <a:gd name="T7" fmla="*/ 8 h 8"/>
                  <a:gd name="T8" fmla="*/ 0 w 15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0" y="2"/>
                    </a:moveTo>
                    <a:lnTo>
                      <a:pt x="2" y="0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74" name="Freeform 363"/>
              <p:cNvSpPr>
                <a:spLocks/>
              </p:cNvSpPr>
              <p:nvPr/>
            </p:nvSpPr>
            <p:spPr bwMode="auto">
              <a:xfrm>
                <a:off x="4266" y="3235"/>
                <a:ext cx="13" cy="14"/>
              </a:xfrm>
              <a:custGeom>
                <a:avLst/>
                <a:gdLst>
                  <a:gd name="T0" fmla="*/ 13 w 13"/>
                  <a:gd name="T1" fmla="*/ 6 h 14"/>
                  <a:gd name="T2" fmla="*/ 13 w 13"/>
                  <a:gd name="T3" fmla="*/ 14 h 14"/>
                  <a:gd name="T4" fmla="*/ 0 w 13"/>
                  <a:gd name="T5" fmla="*/ 8 h 14"/>
                  <a:gd name="T6" fmla="*/ 0 w 13"/>
                  <a:gd name="T7" fmla="*/ 0 h 14"/>
                  <a:gd name="T8" fmla="*/ 13 w 13"/>
                  <a:gd name="T9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13" y="6"/>
                    </a:moveTo>
                    <a:lnTo>
                      <a:pt x="13" y="1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75" name="Freeform 364"/>
              <p:cNvSpPr>
                <a:spLocks/>
              </p:cNvSpPr>
              <p:nvPr/>
            </p:nvSpPr>
            <p:spPr bwMode="auto">
              <a:xfrm>
                <a:off x="4505" y="3157"/>
                <a:ext cx="275" cy="196"/>
              </a:xfrm>
              <a:custGeom>
                <a:avLst/>
                <a:gdLst>
                  <a:gd name="T0" fmla="*/ 0 w 275"/>
                  <a:gd name="T1" fmla="*/ 158 h 196"/>
                  <a:gd name="T2" fmla="*/ 275 w 275"/>
                  <a:gd name="T3" fmla="*/ 0 h 196"/>
                  <a:gd name="T4" fmla="*/ 275 w 275"/>
                  <a:gd name="T5" fmla="*/ 35 h 196"/>
                  <a:gd name="T6" fmla="*/ 0 w 275"/>
                  <a:gd name="T7" fmla="*/ 196 h 196"/>
                  <a:gd name="T8" fmla="*/ 0 w 275"/>
                  <a:gd name="T9" fmla="*/ 158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96">
                    <a:moveTo>
                      <a:pt x="0" y="158"/>
                    </a:moveTo>
                    <a:lnTo>
                      <a:pt x="275" y="0"/>
                    </a:lnTo>
                    <a:lnTo>
                      <a:pt x="275" y="35"/>
                    </a:lnTo>
                    <a:lnTo>
                      <a:pt x="0" y="196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76" name="Freeform 365"/>
              <p:cNvSpPr>
                <a:spLocks/>
              </p:cNvSpPr>
              <p:nvPr/>
            </p:nvSpPr>
            <p:spPr bwMode="auto">
              <a:xfrm>
                <a:off x="4266" y="3018"/>
                <a:ext cx="514" cy="297"/>
              </a:xfrm>
              <a:custGeom>
                <a:avLst/>
                <a:gdLst>
                  <a:gd name="T0" fmla="*/ 0 w 514"/>
                  <a:gd name="T1" fmla="*/ 158 h 297"/>
                  <a:gd name="T2" fmla="*/ 273 w 514"/>
                  <a:gd name="T3" fmla="*/ 0 h 297"/>
                  <a:gd name="T4" fmla="*/ 514 w 514"/>
                  <a:gd name="T5" fmla="*/ 139 h 297"/>
                  <a:gd name="T6" fmla="*/ 239 w 514"/>
                  <a:gd name="T7" fmla="*/ 297 h 297"/>
                  <a:gd name="T8" fmla="*/ 0 w 514"/>
                  <a:gd name="T9" fmla="*/ 158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297">
                    <a:moveTo>
                      <a:pt x="0" y="158"/>
                    </a:moveTo>
                    <a:lnTo>
                      <a:pt x="273" y="0"/>
                    </a:lnTo>
                    <a:lnTo>
                      <a:pt x="514" y="139"/>
                    </a:lnTo>
                    <a:lnTo>
                      <a:pt x="239" y="297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77" name="Freeform 366"/>
              <p:cNvSpPr>
                <a:spLocks/>
              </p:cNvSpPr>
              <p:nvPr/>
            </p:nvSpPr>
            <p:spPr bwMode="auto">
              <a:xfrm>
                <a:off x="4266" y="3176"/>
                <a:ext cx="239" cy="177"/>
              </a:xfrm>
              <a:custGeom>
                <a:avLst/>
                <a:gdLst>
                  <a:gd name="T0" fmla="*/ 239 w 239"/>
                  <a:gd name="T1" fmla="*/ 139 h 177"/>
                  <a:gd name="T2" fmla="*/ 239 w 239"/>
                  <a:gd name="T3" fmla="*/ 177 h 177"/>
                  <a:gd name="T4" fmla="*/ 0 w 239"/>
                  <a:gd name="T5" fmla="*/ 38 h 177"/>
                  <a:gd name="T6" fmla="*/ 0 w 239"/>
                  <a:gd name="T7" fmla="*/ 0 h 177"/>
                  <a:gd name="T8" fmla="*/ 239 w 239"/>
                  <a:gd name="T9" fmla="*/ 139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77">
                    <a:moveTo>
                      <a:pt x="239" y="139"/>
                    </a:moveTo>
                    <a:lnTo>
                      <a:pt x="239" y="177"/>
                    </a:lnTo>
                    <a:lnTo>
                      <a:pt x="0" y="38"/>
                    </a:lnTo>
                    <a:lnTo>
                      <a:pt x="0" y="0"/>
                    </a:lnTo>
                    <a:lnTo>
                      <a:pt x="239" y="139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40404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78" name="Freeform 367"/>
              <p:cNvSpPr>
                <a:spLocks/>
              </p:cNvSpPr>
              <p:nvPr/>
            </p:nvSpPr>
            <p:spPr bwMode="auto">
              <a:xfrm>
                <a:off x="4282" y="3194"/>
                <a:ext cx="81" cy="58"/>
              </a:xfrm>
              <a:custGeom>
                <a:avLst/>
                <a:gdLst>
                  <a:gd name="T0" fmla="*/ 0 w 81"/>
                  <a:gd name="T1" fmla="*/ 11 h 58"/>
                  <a:gd name="T2" fmla="*/ 0 w 81"/>
                  <a:gd name="T3" fmla="*/ 0 h 58"/>
                  <a:gd name="T4" fmla="*/ 81 w 81"/>
                  <a:gd name="T5" fmla="*/ 45 h 58"/>
                  <a:gd name="T6" fmla="*/ 81 w 81"/>
                  <a:gd name="T7" fmla="*/ 58 h 58"/>
                  <a:gd name="T8" fmla="*/ 0 w 81"/>
                  <a:gd name="T9" fmla="*/ 1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8">
                    <a:moveTo>
                      <a:pt x="0" y="11"/>
                    </a:moveTo>
                    <a:lnTo>
                      <a:pt x="0" y="0"/>
                    </a:lnTo>
                    <a:lnTo>
                      <a:pt x="81" y="45"/>
                    </a:lnTo>
                    <a:lnTo>
                      <a:pt x="81" y="5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79" name="Freeform 368"/>
              <p:cNvSpPr>
                <a:spLocks/>
              </p:cNvSpPr>
              <p:nvPr/>
            </p:nvSpPr>
            <p:spPr bwMode="auto">
              <a:xfrm>
                <a:off x="4282" y="3194"/>
                <a:ext cx="2" cy="11"/>
              </a:xfrm>
              <a:custGeom>
                <a:avLst/>
                <a:gdLst>
                  <a:gd name="T0" fmla="*/ 0 w 2"/>
                  <a:gd name="T1" fmla="*/ 11 h 11"/>
                  <a:gd name="T2" fmla="*/ 2 w 2"/>
                  <a:gd name="T3" fmla="*/ 10 h 11"/>
                  <a:gd name="T4" fmla="*/ 2 w 2"/>
                  <a:gd name="T5" fmla="*/ 0 h 11"/>
                  <a:gd name="T6" fmla="*/ 0 w 2"/>
                  <a:gd name="T7" fmla="*/ 0 h 11"/>
                  <a:gd name="T8" fmla="*/ 0 w 2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1">
                    <a:moveTo>
                      <a:pt x="0" y="11"/>
                    </a:moveTo>
                    <a:lnTo>
                      <a:pt x="2" y="1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80" name="Freeform 369"/>
              <p:cNvSpPr>
                <a:spLocks/>
              </p:cNvSpPr>
              <p:nvPr/>
            </p:nvSpPr>
            <p:spPr bwMode="auto">
              <a:xfrm>
                <a:off x="4282" y="3204"/>
                <a:ext cx="81" cy="48"/>
              </a:xfrm>
              <a:custGeom>
                <a:avLst/>
                <a:gdLst>
                  <a:gd name="T0" fmla="*/ 81 w 81"/>
                  <a:gd name="T1" fmla="*/ 48 h 48"/>
                  <a:gd name="T2" fmla="*/ 81 w 81"/>
                  <a:gd name="T3" fmla="*/ 45 h 48"/>
                  <a:gd name="T4" fmla="*/ 2 w 81"/>
                  <a:gd name="T5" fmla="*/ 0 h 48"/>
                  <a:gd name="T6" fmla="*/ 0 w 81"/>
                  <a:gd name="T7" fmla="*/ 1 h 48"/>
                  <a:gd name="T8" fmla="*/ 81 w 81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8">
                    <a:moveTo>
                      <a:pt x="81" y="48"/>
                    </a:moveTo>
                    <a:lnTo>
                      <a:pt x="81" y="45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81" y="4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81" name="Freeform 370"/>
              <p:cNvSpPr>
                <a:spLocks/>
              </p:cNvSpPr>
              <p:nvPr/>
            </p:nvSpPr>
            <p:spPr bwMode="auto">
              <a:xfrm>
                <a:off x="4494" y="3315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4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82" name="Freeform 371"/>
              <p:cNvSpPr>
                <a:spLocks/>
              </p:cNvSpPr>
              <p:nvPr/>
            </p:nvSpPr>
            <p:spPr bwMode="auto">
              <a:xfrm>
                <a:off x="4494" y="3315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83" name="Freeform 372"/>
              <p:cNvSpPr>
                <a:spLocks/>
              </p:cNvSpPr>
              <p:nvPr/>
            </p:nvSpPr>
            <p:spPr bwMode="auto">
              <a:xfrm>
                <a:off x="4494" y="3340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3 h 4"/>
                  <a:gd name="T4" fmla="*/ 2 w 7"/>
                  <a:gd name="T5" fmla="*/ 0 h 4"/>
                  <a:gd name="T6" fmla="*/ 0 w 7"/>
                  <a:gd name="T7" fmla="*/ 1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84" name="Freeform 373"/>
              <p:cNvSpPr>
                <a:spLocks/>
              </p:cNvSpPr>
              <p:nvPr/>
            </p:nvSpPr>
            <p:spPr bwMode="auto">
              <a:xfrm>
                <a:off x="4486" y="3311"/>
                <a:ext cx="5" cy="29"/>
              </a:xfrm>
              <a:custGeom>
                <a:avLst/>
                <a:gdLst>
                  <a:gd name="T0" fmla="*/ 0 w 5"/>
                  <a:gd name="T1" fmla="*/ 25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85" name="Freeform 374"/>
              <p:cNvSpPr>
                <a:spLocks/>
              </p:cNvSpPr>
              <p:nvPr/>
            </p:nvSpPr>
            <p:spPr bwMode="auto">
              <a:xfrm>
                <a:off x="4486" y="3311"/>
                <a:ext cx="2" cy="25"/>
              </a:xfrm>
              <a:custGeom>
                <a:avLst/>
                <a:gdLst>
                  <a:gd name="T0" fmla="*/ 0 w 2"/>
                  <a:gd name="T1" fmla="*/ 25 h 25"/>
                  <a:gd name="T2" fmla="*/ 2 w 2"/>
                  <a:gd name="T3" fmla="*/ 24 h 25"/>
                  <a:gd name="T4" fmla="*/ 2 w 2"/>
                  <a:gd name="T5" fmla="*/ 1 h 25"/>
                  <a:gd name="T6" fmla="*/ 0 w 2"/>
                  <a:gd name="T7" fmla="*/ 0 h 25"/>
                  <a:gd name="T8" fmla="*/ 0 w 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">
                    <a:moveTo>
                      <a:pt x="0" y="25"/>
                    </a:moveTo>
                    <a:lnTo>
                      <a:pt x="2" y="2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86" name="Freeform 375"/>
              <p:cNvSpPr>
                <a:spLocks/>
              </p:cNvSpPr>
              <p:nvPr/>
            </p:nvSpPr>
            <p:spPr bwMode="auto">
              <a:xfrm>
                <a:off x="4486" y="3335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87" name="Freeform 376"/>
              <p:cNvSpPr>
                <a:spLocks/>
              </p:cNvSpPr>
              <p:nvPr/>
            </p:nvSpPr>
            <p:spPr bwMode="auto">
              <a:xfrm>
                <a:off x="4476" y="3306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88" name="Freeform 377"/>
              <p:cNvSpPr>
                <a:spLocks/>
              </p:cNvSpPr>
              <p:nvPr/>
            </p:nvSpPr>
            <p:spPr bwMode="auto">
              <a:xfrm>
                <a:off x="4476" y="3306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89" name="Freeform 378"/>
              <p:cNvSpPr>
                <a:spLocks/>
              </p:cNvSpPr>
              <p:nvPr/>
            </p:nvSpPr>
            <p:spPr bwMode="auto">
              <a:xfrm>
                <a:off x="4476" y="3330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2 w 7"/>
                  <a:gd name="T5" fmla="*/ 0 h 5"/>
                  <a:gd name="T6" fmla="*/ 0 w 7"/>
                  <a:gd name="T7" fmla="*/ 2 h 5"/>
                  <a:gd name="T8" fmla="*/ 7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90" name="Freeform 379"/>
              <p:cNvSpPr>
                <a:spLocks/>
              </p:cNvSpPr>
              <p:nvPr/>
            </p:nvSpPr>
            <p:spPr bwMode="auto">
              <a:xfrm>
                <a:off x="4468" y="3301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91" name="Freeform 380"/>
              <p:cNvSpPr>
                <a:spLocks/>
              </p:cNvSpPr>
              <p:nvPr/>
            </p:nvSpPr>
            <p:spPr bwMode="auto">
              <a:xfrm>
                <a:off x="4468" y="3301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92" name="Freeform 381"/>
              <p:cNvSpPr>
                <a:spLocks/>
              </p:cNvSpPr>
              <p:nvPr/>
            </p:nvSpPr>
            <p:spPr bwMode="auto">
              <a:xfrm>
                <a:off x="4468" y="3325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2 h 5"/>
                  <a:gd name="T4" fmla="*/ 2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93" name="Freeform 382"/>
              <p:cNvSpPr>
                <a:spLocks/>
              </p:cNvSpPr>
              <p:nvPr/>
            </p:nvSpPr>
            <p:spPr bwMode="auto">
              <a:xfrm>
                <a:off x="4460" y="3296"/>
                <a:ext cx="5" cy="29"/>
              </a:xfrm>
              <a:custGeom>
                <a:avLst/>
                <a:gdLst>
                  <a:gd name="T0" fmla="*/ 0 w 5"/>
                  <a:gd name="T1" fmla="*/ 24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4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94" name="Freeform 383"/>
              <p:cNvSpPr>
                <a:spLocks/>
              </p:cNvSpPr>
              <p:nvPr/>
            </p:nvSpPr>
            <p:spPr bwMode="auto">
              <a:xfrm>
                <a:off x="4460" y="3296"/>
                <a:ext cx="2" cy="24"/>
              </a:xfrm>
              <a:custGeom>
                <a:avLst/>
                <a:gdLst>
                  <a:gd name="T0" fmla="*/ 0 w 2"/>
                  <a:gd name="T1" fmla="*/ 24 h 24"/>
                  <a:gd name="T2" fmla="*/ 0 w 2"/>
                  <a:gd name="T3" fmla="*/ 24 h 24"/>
                  <a:gd name="T4" fmla="*/ 2 w 2"/>
                  <a:gd name="T5" fmla="*/ 0 h 24"/>
                  <a:gd name="T6" fmla="*/ 0 w 2"/>
                  <a:gd name="T7" fmla="*/ 0 h 24"/>
                  <a:gd name="T8" fmla="*/ 0 w 2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">
                    <a:moveTo>
                      <a:pt x="0" y="24"/>
                    </a:moveTo>
                    <a:lnTo>
                      <a:pt x="0" y="2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95" name="Freeform 384"/>
              <p:cNvSpPr>
                <a:spLocks/>
              </p:cNvSpPr>
              <p:nvPr/>
            </p:nvSpPr>
            <p:spPr bwMode="auto">
              <a:xfrm>
                <a:off x="4460" y="3320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2 h 5"/>
                  <a:gd name="T4" fmla="*/ 0 w 5"/>
                  <a:gd name="T5" fmla="*/ 0 h 5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96" name="Freeform 385"/>
              <p:cNvSpPr>
                <a:spLocks/>
              </p:cNvSpPr>
              <p:nvPr/>
            </p:nvSpPr>
            <p:spPr bwMode="auto">
              <a:xfrm>
                <a:off x="4450" y="3291"/>
                <a:ext cx="7" cy="28"/>
              </a:xfrm>
              <a:custGeom>
                <a:avLst/>
                <a:gdLst>
                  <a:gd name="T0" fmla="*/ 0 w 7"/>
                  <a:gd name="T1" fmla="*/ 24 h 28"/>
                  <a:gd name="T2" fmla="*/ 0 w 7"/>
                  <a:gd name="T3" fmla="*/ 0 h 28"/>
                  <a:gd name="T4" fmla="*/ 7 w 7"/>
                  <a:gd name="T5" fmla="*/ 3 h 28"/>
                  <a:gd name="T6" fmla="*/ 7 w 7"/>
                  <a:gd name="T7" fmla="*/ 28 h 28"/>
                  <a:gd name="T8" fmla="*/ 0 w 7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8">
                    <a:moveTo>
                      <a:pt x="0" y="24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97" name="Rectangle 386"/>
              <p:cNvSpPr>
                <a:spLocks noChangeArrowheads="1"/>
              </p:cNvSpPr>
              <p:nvPr/>
            </p:nvSpPr>
            <p:spPr bwMode="auto">
              <a:xfrm>
                <a:off x="4450" y="3291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98" name="Freeform 387"/>
              <p:cNvSpPr>
                <a:spLocks/>
              </p:cNvSpPr>
              <p:nvPr/>
            </p:nvSpPr>
            <p:spPr bwMode="auto">
              <a:xfrm>
                <a:off x="4450" y="3315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2 h 4"/>
                  <a:gd name="T4" fmla="*/ 2 w 7"/>
                  <a:gd name="T5" fmla="*/ 0 h 4"/>
                  <a:gd name="T6" fmla="*/ 0 w 7"/>
                  <a:gd name="T7" fmla="*/ 0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99" name="Freeform 388"/>
              <p:cNvSpPr>
                <a:spLocks/>
              </p:cNvSpPr>
              <p:nvPr/>
            </p:nvSpPr>
            <p:spPr bwMode="auto">
              <a:xfrm>
                <a:off x="4442" y="3285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5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00" name="Freeform 389"/>
              <p:cNvSpPr>
                <a:spLocks/>
              </p:cNvSpPr>
              <p:nvPr/>
            </p:nvSpPr>
            <p:spPr bwMode="auto">
              <a:xfrm>
                <a:off x="4442" y="3285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6 h 26"/>
                  <a:gd name="T4" fmla="*/ 2 w 2"/>
                  <a:gd name="T5" fmla="*/ 1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6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01" name="Freeform 390"/>
              <p:cNvSpPr>
                <a:spLocks/>
              </p:cNvSpPr>
              <p:nvPr/>
            </p:nvSpPr>
            <p:spPr bwMode="auto">
              <a:xfrm>
                <a:off x="4442" y="3311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02" name="Freeform 391"/>
              <p:cNvSpPr>
                <a:spLocks/>
              </p:cNvSpPr>
              <p:nvPr/>
            </p:nvSpPr>
            <p:spPr bwMode="auto">
              <a:xfrm>
                <a:off x="4433" y="3280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03" name="Freeform 392"/>
              <p:cNvSpPr>
                <a:spLocks/>
              </p:cNvSpPr>
              <p:nvPr/>
            </p:nvSpPr>
            <p:spPr bwMode="auto">
              <a:xfrm>
                <a:off x="4433" y="3280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6 h 26"/>
                  <a:gd name="T4" fmla="*/ 1 w 1"/>
                  <a:gd name="T5" fmla="*/ 1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6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04" name="Freeform 393"/>
              <p:cNvSpPr>
                <a:spLocks/>
              </p:cNvSpPr>
              <p:nvPr/>
            </p:nvSpPr>
            <p:spPr bwMode="auto">
              <a:xfrm>
                <a:off x="4433" y="3306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1 h 3"/>
                  <a:gd name="T4" fmla="*/ 1 w 6"/>
                  <a:gd name="T5" fmla="*/ 0 h 3"/>
                  <a:gd name="T6" fmla="*/ 0 w 6"/>
                  <a:gd name="T7" fmla="*/ 0 h 3"/>
                  <a:gd name="T8" fmla="*/ 6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05" name="Freeform 394"/>
              <p:cNvSpPr>
                <a:spLocks/>
              </p:cNvSpPr>
              <p:nvPr/>
            </p:nvSpPr>
            <p:spPr bwMode="auto">
              <a:xfrm>
                <a:off x="4425" y="3275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06" name="Freeform 395"/>
              <p:cNvSpPr>
                <a:spLocks/>
              </p:cNvSpPr>
              <p:nvPr/>
            </p:nvSpPr>
            <p:spPr bwMode="auto">
              <a:xfrm>
                <a:off x="4425" y="3275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07" name="Freeform 396"/>
              <p:cNvSpPr>
                <a:spLocks/>
              </p:cNvSpPr>
              <p:nvPr/>
            </p:nvSpPr>
            <p:spPr bwMode="auto">
              <a:xfrm>
                <a:off x="4425" y="3299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3 h 5"/>
                  <a:gd name="T4" fmla="*/ 1 w 4"/>
                  <a:gd name="T5" fmla="*/ 0 h 5"/>
                  <a:gd name="T6" fmla="*/ 0 w 4"/>
                  <a:gd name="T7" fmla="*/ 2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08" name="Freeform 397"/>
              <p:cNvSpPr>
                <a:spLocks/>
              </p:cNvSpPr>
              <p:nvPr/>
            </p:nvSpPr>
            <p:spPr bwMode="auto">
              <a:xfrm>
                <a:off x="4417" y="3270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09" name="Freeform 398"/>
              <p:cNvSpPr>
                <a:spLocks/>
              </p:cNvSpPr>
              <p:nvPr/>
            </p:nvSpPr>
            <p:spPr bwMode="auto">
              <a:xfrm>
                <a:off x="4417" y="3270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10" name="Freeform 399"/>
              <p:cNvSpPr>
                <a:spLocks/>
              </p:cNvSpPr>
              <p:nvPr/>
            </p:nvSpPr>
            <p:spPr bwMode="auto">
              <a:xfrm>
                <a:off x="4417" y="3294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4 h 5"/>
                  <a:gd name="T4" fmla="*/ 1 w 4"/>
                  <a:gd name="T5" fmla="*/ 0 h 5"/>
                  <a:gd name="T6" fmla="*/ 0 w 4"/>
                  <a:gd name="T7" fmla="*/ 2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4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11" name="Freeform 400"/>
              <p:cNvSpPr>
                <a:spLocks/>
              </p:cNvSpPr>
              <p:nvPr/>
            </p:nvSpPr>
            <p:spPr bwMode="auto">
              <a:xfrm>
                <a:off x="4407" y="3265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12" name="Freeform 401"/>
              <p:cNvSpPr>
                <a:spLocks/>
              </p:cNvSpPr>
              <p:nvPr/>
            </p:nvSpPr>
            <p:spPr bwMode="auto">
              <a:xfrm>
                <a:off x="4407" y="3265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5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5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13" name="Freeform 402"/>
              <p:cNvSpPr>
                <a:spLocks/>
              </p:cNvSpPr>
              <p:nvPr/>
            </p:nvSpPr>
            <p:spPr bwMode="auto">
              <a:xfrm>
                <a:off x="4407" y="3290"/>
                <a:ext cx="6" cy="4"/>
              </a:xfrm>
              <a:custGeom>
                <a:avLst/>
                <a:gdLst>
                  <a:gd name="T0" fmla="*/ 6 w 6"/>
                  <a:gd name="T1" fmla="*/ 4 h 4"/>
                  <a:gd name="T2" fmla="*/ 6 w 6"/>
                  <a:gd name="T3" fmla="*/ 3 h 4"/>
                  <a:gd name="T4" fmla="*/ 1 w 6"/>
                  <a:gd name="T5" fmla="*/ 0 h 4"/>
                  <a:gd name="T6" fmla="*/ 0 w 6"/>
                  <a:gd name="T7" fmla="*/ 1 h 4"/>
                  <a:gd name="T8" fmla="*/ 6 w 6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6" y="3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14" name="Freeform 403"/>
              <p:cNvSpPr>
                <a:spLocks/>
              </p:cNvSpPr>
              <p:nvPr/>
            </p:nvSpPr>
            <p:spPr bwMode="auto">
              <a:xfrm>
                <a:off x="4399" y="3260"/>
                <a:ext cx="5" cy="30"/>
              </a:xfrm>
              <a:custGeom>
                <a:avLst/>
                <a:gdLst>
                  <a:gd name="T0" fmla="*/ 0 w 5"/>
                  <a:gd name="T1" fmla="*/ 26 h 30"/>
                  <a:gd name="T2" fmla="*/ 0 w 5"/>
                  <a:gd name="T3" fmla="*/ 0 h 30"/>
                  <a:gd name="T4" fmla="*/ 5 w 5"/>
                  <a:gd name="T5" fmla="*/ 4 h 30"/>
                  <a:gd name="T6" fmla="*/ 5 w 5"/>
                  <a:gd name="T7" fmla="*/ 30 h 30"/>
                  <a:gd name="T8" fmla="*/ 0 w 5"/>
                  <a:gd name="T9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0">
                    <a:moveTo>
                      <a:pt x="0" y="26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3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15" name="Freeform 404"/>
              <p:cNvSpPr>
                <a:spLocks/>
              </p:cNvSpPr>
              <p:nvPr/>
            </p:nvSpPr>
            <p:spPr bwMode="auto">
              <a:xfrm>
                <a:off x="4399" y="3260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5 h 26"/>
                  <a:gd name="T4" fmla="*/ 1 w 1"/>
                  <a:gd name="T5" fmla="*/ 0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5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16" name="Freeform 405"/>
              <p:cNvSpPr>
                <a:spLocks/>
              </p:cNvSpPr>
              <p:nvPr/>
            </p:nvSpPr>
            <p:spPr bwMode="auto">
              <a:xfrm>
                <a:off x="4399" y="3285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1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17" name="Freeform 406"/>
              <p:cNvSpPr>
                <a:spLocks/>
              </p:cNvSpPr>
              <p:nvPr/>
            </p:nvSpPr>
            <p:spPr bwMode="auto">
              <a:xfrm>
                <a:off x="4268" y="3181"/>
                <a:ext cx="13" cy="18"/>
              </a:xfrm>
              <a:custGeom>
                <a:avLst/>
                <a:gdLst>
                  <a:gd name="T0" fmla="*/ 13 w 13"/>
                  <a:gd name="T1" fmla="*/ 8 h 18"/>
                  <a:gd name="T2" fmla="*/ 13 w 13"/>
                  <a:gd name="T3" fmla="*/ 18 h 18"/>
                  <a:gd name="T4" fmla="*/ 0 w 13"/>
                  <a:gd name="T5" fmla="*/ 10 h 18"/>
                  <a:gd name="T6" fmla="*/ 0 w 13"/>
                  <a:gd name="T7" fmla="*/ 0 h 18"/>
                  <a:gd name="T8" fmla="*/ 13 w 13"/>
                  <a:gd name="T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13" y="8"/>
                    </a:moveTo>
                    <a:lnTo>
                      <a:pt x="13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18" name="Freeform 407"/>
              <p:cNvSpPr>
                <a:spLocks/>
              </p:cNvSpPr>
              <p:nvPr/>
            </p:nvSpPr>
            <p:spPr bwMode="auto">
              <a:xfrm>
                <a:off x="4279" y="3189"/>
                <a:ext cx="2" cy="10"/>
              </a:xfrm>
              <a:custGeom>
                <a:avLst/>
                <a:gdLst>
                  <a:gd name="T0" fmla="*/ 0 w 2"/>
                  <a:gd name="T1" fmla="*/ 2 h 10"/>
                  <a:gd name="T2" fmla="*/ 2 w 2"/>
                  <a:gd name="T3" fmla="*/ 0 h 10"/>
                  <a:gd name="T4" fmla="*/ 2 w 2"/>
                  <a:gd name="T5" fmla="*/ 8 h 10"/>
                  <a:gd name="T6" fmla="*/ 0 w 2"/>
                  <a:gd name="T7" fmla="*/ 10 h 10"/>
                  <a:gd name="T8" fmla="*/ 0 w 2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0" y="2"/>
                    </a:moveTo>
                    <a:lnTo>
                      <a:pt x="2" y="0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725A14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19" name="Freeform 408"/>
              <p:cNvSpPr>
                <a:spLocks/>
              </p:cNvSpPr>
              <p:nvPr/>
            </p:nvSpPr>
            <p:spPr bwMode="auto">
              <a:xfrm>
                <a:off x="4266" y="3183"/>
                <a:ext cx="15" cy="8"/>
              </a:xfrm>
              <a:custGeom>
                <a:avLst/>
                <a:gdLst>
                  <a:gd name="T0" fmla="*/ 0 w 15"/>
                  <a:gd name="T1" fmla="*/ 1 h 8"/>
                  <a:gd name="T2" fmla="*/ 2 w 15"/>
                  <a:gd name="T3" fmla="*/ 0 h 8"/>
                  <a:gd name="T4" fmla="*/ 15 w 15"/>
                  <a:gd name="T5" fmla="*/ 6 h 8"/>
                  <a:gd name="T6" fmla="*/ 13 w 15"/>
                  <a:gd name="T7" fmla="*/ 8 h 8"/>
                  <a:gd name="T8" fmla="*/ 0 w 15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0" y="1"/>
                    </a:moveTo>
                    <a:lnTo>
                      <a:pt x="2" y="0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20" name="Freeform 409"/>
              <p:cNvSpPr>
                <a:spLocks/>
              </p:cNvSpPr>
              <p:nvPr/>
            </p:nvSpPr>
            <p:spPr bwMode="auto">
              <a:xfrm>
                <a:off x="4266" y="3184"/>
                <a:ext cx="13" cy="15"/>
              </a:xfrm>
              <a:custGeom>
                <a:avLst/>
                <a:gdLst>
                  <a:gd name="T0" fmla="*/ 13 w 13"/>
                  <a:gd name="T1" fmla="*/ 7 h 15"/>
                  <a:gd name="T2" fmla="*/ 13 w 13"/>
                  <a:gd name="T3" fmla="*/ 15 h 15"/>
                  <a:gd name="T4" fmla="*/ 0 w 13"/>
                  <a:gd name="T5" fmla="*/ 7 h 15"/>
                  <a:gd name="T6" fmla="*/ 0 w 13"/>
                  <a:gd name="T7" fmla="*/ 0 h 15"/>
                  <a:gd name="T8" fmla="*/ 13 w 13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13" y="7"/>
                    </a:moveTo>
                    <a:lnTo>
                      <a:pt x="13" y="15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21" name="Freeform 410"/>
              <p:cNvSpPr>
                <a:spLocks/>
              </p:cNvSpPr>
              <p:nvPr/>
            </p:nvSpPr>
            <p:spPr bwMode="auto">
              <a:xfrm>
                <a:off x="4505" y="3105"/>
                <a:ext cx="275" cy="196"/>
              </a:xfrm>
              <a:custGeom>
                <a:avLst/>
                <a:gdLst>
                  <a:gd name="T0" fmla="*/ 0 w 275"/>
                  <a:gd name="T1" fmla="*/ 160 h 196"/>
                  <a:gd name="T2" fmla="*/ 275 w 275"/>
                  <a:gd name="T3" fmla="*/ 0 h 196"/>
                  <a:gd name="T4" fmla="*/ 275 w 275"/>
                  <a:gd name="T5" fmla="*/ 37 h 196"/>
                  <a:gd name="T6" fmla="*/ 0 w 275"/>
                  <a:gd name="T7" fmla="*/ 196 h 196"/>
                  <a:gd name="T8" fmla="*/ 0 w 275"/>
                  <a:gd name="T9" fmla="*/ 16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96">
                    <a:moveTo>
                      <a:pt x="0" y="160"/>
                    </a:moveTo>
                    <a:lnTo>
                      <a:pt x="275" y="0"/>
                    </a:lnTo>
                    <a:lnTo>
                      <a:pt x="275" y="37"/>
                    </a:lnTo>
                    <a:lnTo>
                      <a:pt x="0" y="196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22" name="Freeform 411"/>
              <p:cNvSpPr>
                <a:spLocks/>
              </p:cNvSpPr>
              <p:nvPr/>
            </p:nvSpPr>
            <p:spPr bwMode="auto">
              <a:xfrm>
                <a:off x="4266" y="2966"/>
                <a:ext cx="514" cy="299"/>
              </a:xfrm>
              <a:custGeom>
                <a:avLst/>
                <a:gdLst>
                  <a:gd name="T0" fmla="*/ 0 w 514"/>
                  <a:gd name="T1" fmla="*/ 160 h 299"/>
                  <a:gd name="T2" fmla="*/ 273 w 514"/>
                  <a:gd name="T3" fmla="*/ 0 h 299"/>
                  <a:gd name="T4" fmla="*/ 514 w 514"/>
                  <a:gd name="T5" fmla="*/ 139 h 299"/>
                  <a:gd name="T6" fmla="*/ 239 w 514"/>
                  <a:gd name="T7" fmla="*/ 299 h 299"/>
                  <a:gd name="T8" fmla="*/ 0 w 514"/>
                  <a:gd name="T9" fmla="*/ 16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299">
                    <a:moveTo>
                      <a:pt x="0" y="160"/>
                    </a:moveTo>
                    <a:lnTo>
                      <a:pt x="273" y="0"/>
                    </a:lnTo>
                    <a:lnTo>
                      <a:pt x="514" y="139"/>
                    </a:lnTo>
                    <a:lnTo>
                      <a:pt x="239" y="299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23" name="Freeform 412"/>
              <p:cNvSpPr>
                <a:spLocks/>
              </p:cNvSpPr>
              <p:nvPr/>
            </p:nvSpPr>
            <p:spPr bwMode="auto">
              <a:xfrm>
                <a:off x="4266" y="3126"/>
                <a:ext cx="239" cy="175"/>
              </a:xfrm>
              <a:custGeom>
                <a:avLst/>
                <a:gdLst>
                  <a:gd name="T0" fmla="*/ 239 w 239"/>
                  <a:gd name="T1" fmla="*/ 139 h 175"/>
                  <a:gd name="T2" fmla="*/ 239 w 239"/>
                  <a:gd name="T3" fmla="*/ 175 h 175"/>
                  <a:gd name="T4" fmla="*/ 0 w 239"/>
                  <a:gd name="T5" fmla="*/ 37 h 175"/>
                  <a:gd name="T6" fmla="*/ 0 w 239"/>
                  <a:gd name="T7" fmla="*/ 0 h 175"/>
                  <a:gd name="T8" fmla="*/ 239 w 239"/>
                  <a:gd name="T9" fmla="*/ 13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75">
                    <a:moveTo>
                      <a:pt x="239" y="139"/>
                    </a:moveTo>
                    <a:lnTo>
                      <a:pt x="239" y="175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239" y="139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40404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24" name="Freeform 413"/>
              <p:cNvSpPr>
                <a:spLocks/>
              </p:cNvSpPr>
              <p:nvPr/>
            </p:nvSpPr>
            <p:spPr bwMode="auto">
              <a:xfrm>
                <a:off x="4282" y="3142"/>
                <a:ext cx="81" cy="59"/>
              </a:xfrm>
              <a:custGeom>
                <a:avLst/>
                <a:gdLst>
                  <a:gd name="T0" fmla="*/ 0 w 81"/>
                  <a:gd name="T1" fmla="*/ 13 h 59"/>
                  <a:gd name="T2" fmla="*/ 0 w 81"/>
                  <a:gd name="T3" fmla="*/ 0 h 59"/>
                  <a:gd name="T4" fmla="*/ 81 w 81"/>
                  <a:gd name="T5" fmla="*/ 47 h 59"/>
                  <a:gd name="T6" fmla="*/ 81 w 81"/>
                  <a:gd name="T7" fmla="*/ 59 h 59"/>
                  <a:gd name="T8" fmla="*/ 0 w 81"/>
                  <a:gd name="T9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9">
                    <a:moveTo>
                      <a:pt x="0" y="13"/>
                    </a:moveTo>
                    <a:lnTo>
                      <a:pt x="0" y="0"/>
                    </a:lnTo>
                    <a:lnTo>
                      <a:pt x="81" y="47"/>
                    </a:lnTo>
                    <a:lnTo>
                      <a:pt x="81" y="5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25" name="Freeform 414"/>
              <p:cNvSpPr>
                <a:spLocks/>
              </p:cNvSpPr>
              <p:nvPr/>
            </p:nvSpPr>
            <p:spPr bwMode="auto">
              <a:xfrm>
                <a:off x="4282" y="3142"/>
                <a:ext cx="2" cy="13"/>
              </a:xfrm>
              <a:custGeom>
                <a:avLst/>
                <a:gdLst>
                  <a:gd name="T0" fmla="*/ 0 w 2"/>
                  <a:gd name="T1" fmla="*/ 13 h 13"/>
                  <a:gd name="T2" fmla="*/ 2 w 2"/>
                  <a:gd name="T3" fmla="*/ 12 h 13"/>
                  <a:gd name="T4" fmla="*/ 2 w 2"/>
                  <a:gd name="T5" fmla="*/ 2 h 13"/>
                  <a:gd name="T6" fmla="*/ 0 w 2"/>
                  <a:gd name="T7" fmla="*/ 0 h 13"/>
                  <a:gd name="T8" fmla="*/ 0 w 2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3">
                    <a:moveTo>
                      <a:pt x="0" y="13"/>
                    </a:moveTo>
                    <a:lnTo>
                      <a:pt x="2" y="1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26" name="Freeform 415"/>
              <p:cNvSpPr>
                <a:spLocks/>
              </p:cNvSpPr>
              <p:nvPr/>
            </p:nvSpPr>
            <p:spPr bwMode="auto">
              <a:xfrm>
                <a:off x="4282" y="3154"/>
                <a:ext cx="81" cy="47"/>
              </a:xfrm>
              <a:custGeom>
                <a:avLst/>
                <a:gdLst>
                  <a:gd name="T0" fmla="*/ 81 w 81"/>
                  <a:gd name="T1" fmla="*/ 47 h 47"/>
                  <a:gd name="T2" fmla="*/ 81 w 81"/>
                  <a:gd name="T3" fmla="*/ 45 h 47"/>
                  <a:gd name="T4" fmla="*/ 2 w 81"/>
                  <a:gd name="T5" fmla="*/ 0 h 47"/>
                  <a:gd name="T6" fmla="*/ 0 w 81"/>
                  <a:gd name="T7" fmla="*/ 1 h 47"/>
                  <a:gd name="T8" fmla="*/ 81 w 81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7">
                    <a:moveTo>
                      <a:pt x="81" y="47"/>
                    </a:moveTo>
                    <a:lnTo>
                      <a:pt x="81" y="45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81" y="47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27" name="Freeform 416"/>
              <p:cNvSpPr>
                <a:spLocks/>
              </p:cNvSpPr>
              <p:nvPr/>
            </p:nvSpPr>
            <p:spPr bwMode="auto">
              <a:xfrm>
                <a:off x="4494" y="3265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28" name="Freeform 417"/>
              <p:cNvSpPr>
                <a:spLocks/>
              </p:cNvSpPr>
              <p:nvPr/>
            </p:nvSpPr>
            <p:spPr bwMode="auto">
              <a:xfrm>
                <a:off x="4494" y="3265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29" name="Freeform 418"/>
              <p:cNvSpPr>
                <a:spLocks/>
              </p:cNvSpPr>
              <p:nvPr/>
            </p:nvSpPr>
            <p:spPr bwMode="auto">
              <a:xfrm>
                <a:off x="4494" y="3290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1 h 4"/>
                  <a:gd name="T4" fmla="*/ 2 w 7"/>
                  <a:gd name="T5" fmla="*/ 0 h 4"/>
                  <a:gd name="T6" fmla="*/ 0 w 7"/>
                  <a:gd name="T7" fmla="*/ 1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30" name="Freeform 419"/>
              <p:cNvSpPr>
                <a:spLocks/>
              </p:cNvSpPr>
              <p:nvPr/>
            </p:nvSpPr>
            <p:spPr bwMode="auto">
              <a:xfrm>
                <a:off x="4486" y="3260"/>
                <a:ext cx="5" cy="28"/>
              </a:xfrm>
              <a:custGeom>
                <a:avLst/>
                <a:gdLst>
                  <a:gd name="T0" fmla="*/ 0 w 5"/>
                  <a:gd name="T1" fmla="*/ 25 h 28"/>
                  <a:gd name="T2" fmla="*/ 0 w 5"/>
                  <a:gd name="T3" fmla="*/ 0 h 28"/>
                  <a:gd name="T4" fmla="*/ 5 w 5"/>
                  <a:gd name="T5" fmla="*/ 4 h 28"/>
                  <a:gd name="T6" fmla="*/ 5 w 5"/>
                  <a:gd name="T7" fmla="*/ 28 h 28"/>
                  <a:gd name="T8" fmla="*/ 0 w 5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8">
                    <a:moveTo>
                      <a:pt x="0" y="25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28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31" name="Rectangle 420"/>
              <p:cNvSpPr>
                <a:spLocks noChangeArrowheads="1"/>
              </p:cNvSpPr>
              <p:nvPr/>
            </p:nvSpPr>
            <p:spPr bwMode="auto">
              <a:xfrm>
                <a:off x="4486" y="3260"/>
                <a:ext cx="2" cy="25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32" name="Freeform 421"/>
              <p:cNvSpPr>
                <a:spLocks/>
              </p:cNvSpPr>
              <p:nvPr/>
            </p:nvSpPr>
            <p:spPr bwMode="auto">
              <a:xfrm>
                <a:off x="4486" y="3285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33" name="Freeform 422"/>
              <p:cNvSpPr>
                <a:spLocks/>
              </p:cNvSpPr>
              <p:nvPr/>
            </p:nvSpPr>
            <p:spPr bwMode="auto">
              <a:xfrm>
                <a:off x="4476" y="3256"/>
                <a:ext cx="7" cy="27"/>
              </a:xfrm>
              <a:custGeom>
                <a:avLst/>
                <a:gdLst>
                  <a:gd name="T0" fmla="*/ 0 w 7"/>
                  <a:gd name="T1" fmla="*/ 24 h 27"/>
                  <a:gd name="T2" fmla="*/ 0 w 7"/>
                  <a:gd name="T3" fmla="*/ 0 h 27"/>
                  <a:gd name="T4" fmla="*/ 7 w 7"/>
                  <a:gd name="T5" fmla="*/ 3 h 27"/>
                  <a:gd name="T6" fmla="*/ 7 w 7"/>
                  <a:gd name="T7" fmla="*/ 27 h 27"/>
                  <a:gd name="T8" fmla="*/ 0 w 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7">
                    <a:moveTo>
                      <a:pt x="0" y="24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34" name="Rectangle 423"/>
              <p:cNvSpPr>
                <a:spLocks noChangeArrowheads="1"/>
              </p:cNvSpPr>
              <p:nvPr/>
            </p:nvSpPr>
            <p:spPr bwMode="auto">
              <a:xfrm>
                <a:off x="4476" y="3256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35" name="Freeform 424"/>
              <p:cNvSpPr>
                <a:spLocks/>
              </p:cNvSpPr>
              <p:nvPr/>
            </p:nvSpPr>
            <p:spPr bwMode="auto">
              <a:xfrm>
                <a:off x="4476" y="3280"/>
                <a:ext cx="7" cy="3"/>
              </a:xfrm>
              <a:custGeom>
                <a:avLst/>
                <a:gdLst>
                  <a:gd name="T0" fmla="*/ 7 w 7"/>
                  <a:gd name="T1" fmla="*/ 3 h 3"/>
                  <a:gd name="T2" fmla="*/ 7 w 7"/>
                  <a:gd name="T3" fmla="*/ 1 h 3"/>
                  <a:gd name="T4" fmla="*/ 2 w 7"/>
                  <a:gd name="T5" fmla="*/ 0 h 3"/>
                  <a:gd name="T6" fmla="*/ 0 w 7"/>
                  <a:gd name="T7" fmla="*/ 0 h 3"/>
                  <a:gd name="T8" fmla="*/ 7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3"/>
                    </a:moveTo>
                    <a:lnTo>
                      <a:pt x="7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36" name="Freeform 425"/>
              <p:cNvSpPr>
                <a:spLocks/>
              </p:cNvSpPr>
              <p:nvPr/>
            </p:nvSpPr>
            <p:spPr bwMode="auto">
              <a:xfrm>
                <a:off x="4468" y="3249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37" name="Freeform 426"/>
              <p:cNvSpPr>
                <a:spLocks/>
              </p:cNvSpPr>
              <p:nvPr/>
            </p:nvSpPr>
            <p:spPr bwMode="auto">
              <a:xfrm>
                <a:off x="4468" y="3249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6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38" name="Freeform 427"/>
              <p:cNvSpPr>
                <a:spLocks/>
              </p:cNvSpPr>
              <p:nvPr/>
            </p:nvSpPr>
            <p:spPr bwMode="auto">
              <a:xfrm>
                <a:off x="4468" y="3275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2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39" name="Freeform 428"/>
              <p:cNvSpPr>
                <a:spLocks/>
              </p:cNvSpPr>
              <p:nvPr/>
            </p:nvSpPr>
            <p:spPr bwMode="auto">
              <a:xfrm>
                <a:off x="4460" y="3244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40" name="Freeform 429"/>
              <p:cNvSpPr>
                <a:spLocks/>
              </p:cNvSpPr>
              <p:nvPr/>
            </p:nvSpPr>
            <p:spPr bwMode="auto">
              <a:xfrm>
                <a:off x="4460" y="3244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0 w 2"/>
                  <a:gd name="T3" fmla="*/ 26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0" y="2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41" name="Freeform 430"/>
              <p:cNvSpPr>
                <a:spLocks/>
              </p:cNvSpPr>
              <p:nvPr/>
            </p:nvSpPr>
            <p:spPr bwMode="auto">
              <a:xfrm>
                <a:off x="4460" y="3270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2 h 3"/>
                  <a:gd name="T4" fmla="*/ 0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42" name="Freeform 431"/>
              <p:cNvSpPr>
                <a:spLocks/>
              </p:cNvSpPr>
              <p:nvPr/>
            </p:nvSpPr>
            <p:spPr bwMode="auto">
              <a:xfrm>
                <a:off x="4450" y="3239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4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43" name="Freeform 432"/>
              <p:cNvSpPr>
                <a:spLocks/>
              </p:cNvSpPr>
              <p:nvPr/>
            </p:nvSpPr>
            <p:spPr bwMode="auto">
              <a:xfrm>
                <a:off x="4450" y="3239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44" name="Freeform 433"/>
              <p:cNvSpPr>
                <a:spLocks/>
              </p:cNvSpPr>
              <p:nvPr/>
            </p:nvSpPr>
            <p:spPr bwMode="auto">
              <a:xfrm>
                <a:off x="4450" y="3264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3 h 4"/>
                  <a:gd name="T4" fmla="*/ 2 w 7"/>
                  <a:gd name="T5" fmla="*/ 0 h 4"/>
                  <a:gd name="T6" fmla="*/ 0 w 7"/>
                  <a:gd name="T7" fmla="*/ 1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45" name="Freeform 434"/>
              <p:cNvSpPr>
                <a:spLocks/>
              </p:cNvSpPr>
              <p:nvPr/>
            </p:nvSpPr>
            <p:spPr bwMode="auto">
              <a:xfrm>
                <a:off x="4442" y="3235"/>
                <a:ext cx="5" cy="29"/>
              </a:xfrm>
              <a:custGeom>
                <a:avLst/>
                <a:gdLst>
                  <a:gd name="T0" fmla="*/ 0 w 5"/>
                  <a:gd name="T1" fmla="*/ 25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46" name="Freeform 435"/>
              <p:cNvSpPr>
                <a:spLocks/>
              </p:cNvSpPr>
              <p:nvPr/>
            </p:nvSpPr>
            <p:spPr bwMode="auto">
              <a:xfrm>
                <a:off x="4442" y="3235"/>
                <a:ext cx="2" cy="25"/>
              </a:xfrm>
              <a:custGeom>
                <a:avLst/>
                <a:gdLst>
                  <a:gd name="T0" fmla="*/ 0 w 2"/>
                  <a:gd name="T1" fmla="*/ 25 h 25"/>
                  <a:gd name="T2" fmla="*/ 2 w 2"/>
                  <a:gd name="T3" fmla="*/ 24 h 25"/>
                  <a:gd name="T4" fmla="*/ 2 w 2"/>
                  <a:gd name="T5" fmla="*/ 1 h 25"/>
                  <a:gd name="T6" fmla="*/ 0 w 2"/>
                  <a:gd name="T7" fmla="*/ 0 h 25"/>
                  <a:gd name="T8" fmla="*/ 0 w 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">
                    <a:moveTo>
                      <a:pt x="0" y="25"/>
                    </a:moveTo>
                    <a:lnTo>
                      <a:pt x="2" y="2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47" name="Freeform 436"/>
              <p:cNvSpPr>
                <a:spLocks/>
              </p:cNvSpPr>
              <p:nvPr/>
            </p:nvSpPr>
            <p:spPr bwMode="auto">
              <a:xfrm>
                <a:off x="4442" y="3259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48" name="Freeform 437"/>
              <p:cNvSpPr>
                <a:spLocks/>
              </p:cNvSpPr>
              <p:nvPr/>
            </p:nvSpPr>
            <p:spPr bwMode="auto">
              <a:xfrm>
                <a:off x="4433" y="3230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49" name="Freeform 438"/>
              <p:cNvSpPr>
                <a:spLocks/>
              </p:cNvSpPr>
              <p:nvPr/>
            </p:nvSpPr>
            <p:spPr bwMode="auto">
              <a:xfrm>
                <a:off x="4433" y="3230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1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3802" name="Freeform 440"/>
            <p:cNvSpPr>
              <a:spLocks/>
            </p:cNvSpPr>
            <p:nvPr/>
          </p:nvSpPr>
          <p:spPr bwMode="auto">
            <a:xfrm>
              <a:off x="4433" y="3254"/>
              <a:ext cx="6" cy="5"/>
            </a:xfrm>
            <a:custGeom>
              <a:avLst/>
              <a:gdLst>
                <a:gd name="T0" fmla="*/ 6 w 6"/>
                <a:gd name="T1" fmla="*/ 5 h 5"/>
                <a:gd name="T2" fmla="*/ 6 w 6"/>
                <a:gd name="T3" fmla="*/ 3 h 5"/>
                <a:gd name="T4" fmla="*/ 1 w 6"/>
                <a:gd name="T5" fmla="*/ 0 h 5"/>
                <a:gd name="T6" fmla="*/ 0 w 6"/>
                <a:gd name="T7" fmla="*/ 2 h 5"/>
                <a:gd name="T8" fmla="*/ 6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5"/>
                  </a:moveTo>
                  <a:lnTo>
                    <a:pt x="6" y="3"/>
                  </a:lnTo>
                  <a:lnTo>
                    <a:pt x="1" y="0"/>
                  </a:lnTo>
                  <a:lnTo>
                    <a:pt x="0" y="2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2626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3" name="Freeform 441"/>
            <p:cNvSpPr>
              <a:spLocks/>
            </p:cNvSpPr>
            <p:nvPr/>
          </p:nvSpPr>
          <p:spPr bwMode="auto">
            <a:xfrm>
              <a:off x="4425" y="3225"/>
              <a:ext cx="4" cy="29"/>
            </a:xfrm>
            <a:custGeom>
              <a:avLst/>
              <a:gdLst>
                <a:gd name="T0" fmla="*/ 0 w 4"/>
                <a:gd name="T1" fmla="*/ 26 h 29"/>
                <a:gd name="T2" fmla="*/ 0 w 4"/>
                <a:gd name="T3" fmla="*/ 0 h 29"/>
                <a:gd name="T4" fmla="*/ 4 w 4"/>
                <a:gd name="T5" fmla="*/ 3 h 29"/>
                <a:gd name="T6" fmla="*/ 4 w 4"/>
                <a:gd name="T7" fmla="*/ 29 h 29"/>
                <a:gd name="T8" fmla="*/ 0 w 4"/>
                <a:gd name="T9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9">
                  <a:moveTo>
                    <a:pt x="0" y="26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4" y="29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00000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4" name="Freeform 442"/>
            <p:cNvSpPr>
              <a:spLocks/>
            </p:cNvSpPr>
            <p:nvPr/>
          </p:nvSpPr>
          <p:spPr bwMode="auto">
            <a:xfrm>
              <a:off x="4425" y="3225"/>
              <a:ext cx="1" cy="26"/>
            </a:xfrm>
            <a:custGeom>
              <a:avLst/>
              <a:gdLst>
                <a:gd name="T0" fmla="*/ 0 w 1"/>
                <a:gd name="T1" fmla="*/ 26 h 26"/>
                <a:gd name="T2" fmla="*/ 1 w 1"/>
                <a:gd name="T3" fmla="*/ 24 h 26"/>
                <a:gd name="T4" fmla="*/ 1 w 1"/>
                <a:gd name="T5" fmla="*/ 0 h 26"/>
                <a:gd name="T6" fmla="*/ 0 w 1"/>
                <a:gd name="T7" fmla="*/ 0 h 26"/>
                <a:gd name="T8" fmla="*/ 0 w 1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6">
                  <a:moveTo>
                    <a:pt x="0" y="26"/>
                  </a:moveTo>
                  <a:lnTo>
                    <a:pt x="1" y="24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80808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5" name="Freeform 443"/>
            <p:cNvSpPr>
              <a:spLocks/>
            </p:cNvSpPr>
            <p:nvPr/>
          </p:nvSpPr>
          <p:spPr bwMode="auto">
            <a:xfrm>
              <a:off x="4425" y="3249"/>
              <a:ext cx="4" cy="5"/>
            </a:xfrm>
            <a:custGeom>
              <a:avLst/>
              <a:gdLst>
                <a:gd name="T0" fmla="*/ 4 w 4"/>
                <a:gd name="T1" fmla="*/ 5 h 5"/>
                <a:gd name="T2" fmla="*/ 4 w 4"/>
                <a:gd name="T3" fmla="*/ 3 h 5"/>
                <a:gd name="T4" fmla="*/ 1 w 4"/>
                <a:gd name="T5" fmla="*/ 0 h 5"/>
                <a:gd name="T6" fmla="*/ 0 w 4"/>
                <a:gd name="T7" fmla="*/ 2 h 5"/>
                <a:gd name="T8" fmla="*/ 4 w 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lnTo>
                    <a:pt x="4" y="3"/>
                  </a:lnTo>
                  <a:lnTo>
                    <a:pt x="1" y="0"/>
                  </a:lnTo>
                  <a:lnTo>
                    <a:pt x="0" y="2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2626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6" name="Freeform 444"/>
            <p:cNvSpPr>
              <a:spLocks/>
            </p:cNvSpPr>
            <p:nvPr/>
          </p:nvSpPr>
          <p:spPr bwMode="auto">
            <a:xfrm>
              <a:off x="4417" y="3220"/>
              <a:ext cx="4" cy="29"/>
            </a:xfrm>
            <a:custGeom>
              <a:avLst/>
              <a:gdLst>
                <a:gd name="T0" fmla="*/ 0 w 4"/>
                <a:gd name="T1" fmla="*/ 26 h 29"/>
                <a:gd name="T2" fmla="*/ 0 w 4"/>
                <a:gd name="T3" fmla="*/ 0 h 29"/>
                <a:gd name="T4" fmla="*/ 4 w 4"/>
                <a:gd name="T5" fmla="*/ 3 h 29"/>
                <a:gd name="T6" fmla="*/ 4 w 4"/>
                <a:gd name="T7" fmla="*/ 29 h 29"/>
                <a:gd name="T8" fmla="*/ 0 w 4"/>
                <a:gd name="T9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9">
                  <a:moveTo>
                    <a:pt x="0" y="26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4" y="29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00000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7" name="Freeform 445"/>
            <p:cNvSpPr>
              <a:spLocks/>
            </p:cNvSpPr>
            <p:nvPr/>
          </p:nvSpPr>
          <p:spPr bwMode="auto">
            <a:xfrm>
              <a:off x="4417" y="3220"/>
              <a:ext cx="1" cy="26"/>
            </a:xfrm>
            <a:custGeom>
              <a:avLst/>
              <a:gdLst>
                <a:gd name="T0" fmla="*/ 0 w 1"/>
                <a:gd name="T1" fmla="*/ 26 h 26"/>
                <a:gd name="T2" fmla="*/ 1 w 1"/>
                <a:gd name="T3" fmla="*/ 24 h 26"/>
                <a:gd name="T4" fmla="*/ 1 w 1"/>
                <a:gd name="T5" fmla="*/ 0 h 26"/>
                <a:gd name="T6" fmla="*/ 0 w 1"/>
                <a:gd name="T7" fmla="*/ 0 h 26"/>
                <a:gd name="T8" fmla="*/ 0 w 1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6">
                  <a:moveTo>
                    <a:pt x="0" y="26"/>
                  </a:moveTo>
                  <a:lnTo>
                    <a:pt x="1" y="24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80808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8" name="Freeform 446"/>
            <p:cNvSpPr>
              <a:spLocks/>
            </p:cNvSpPr>
            <p:nvPr/>
          </p:nvSpPr>
          <p:spPr bwMode="auto">
            <a:xfrm>
              <a:off x="4417" y="3244"/>
              <a:ext cx="4" cy="5"/>
            </a:xfrm>
            <a:custGeom>
              <a:avLst/>
              <a:gdLst>
                <a:gd name="T0" fmla="*/ 4 w 4"/>
                <a:gd name="T1" fmla="*/ 5 h 5"/>
                <a:gd name="T2" fmla="*/ 4 w 4"/>
                <a:gd name="T3" fmla="*/ 2 h 5"/>
                <a:gd name="T4" fmla="*/ 1 w 4"/>
                <a:gd name="T5" fmla="*/ 0 h 5"/>
                <a:gd name="T6" fmla="*/ 0 w 4"/>
                <a:gd name="T7" fmla="*/ 2 h 5"/>
                <a:gd name="T8" fmla="*/ 4 w 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lnTo>
                    <a:pt x="4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2626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9" name="Freeform 447"/>
            <p:cNvSpPr>
              <a:spLocks/>
            </p:cNvSpPr>
            <p:nvPr/>
          </p:nvSpPr>
          <p:spPr bwMode="auto">
            <a:xfrm>
              <a:off x="4407" y="3215"/>
              <a:ext cx="6" cy="28"/>
            </a:xfrm>
            <a:custGeom>
              <a:avLst/>
              <a:gdLst>
                <a:gd name="T0" fmla="*/ 0 w 6"/>
                <a:gd name="T1" fmla="*/ 24 h 28"/>
                <a:gd name="T2" fmla="*/ 0 w 6"/>
                <a:gd name="T3" fmla="*/ 0 h 28"/>
                <a:gd name="T4" fmla="*/ 6 w 6"/>
                <a:gd name="T5" fmla="*/ 3 h 28"/>
                <a:gd name="T6" fmla="*/ 6 w 6"/>
                <a:gd name="T7" fmla="*/ 28 h 28"/>
                <a:gd name="T8" fmla="*/ 0 w 6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8">
                  <a:moveTo>
                    <a:pt x="0" y="24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6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00000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0" name="Rectangle 448"/>
            <p:cNvSpPr>
              <a:spLocks noChangeArrowheads="1"/>
            </p:cNvSpPr>
            <p:nvPr/>
          </p:nvSpPr>
          <p:spPr bwMode="auto">
            <a:xfrm>
              <a:off x="4407" y="3215"/>
              <a:ext cx="1" cy="24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80808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1" name="Freeform 449"/>
            <p:cNvSpPr>
              <a:spLocks/>
            </p:cNvSpPr>
            <p:nvPr/>
          </p:nvSpPr>
          <p:spPr bwMode="auto">
            <a:xfrm>
              <a:off x="4407" y="3239"/>
              <a:ext cx="6" cy="4"/>
            </a:xfrm>
            <a:custGeom>
              <a:avLst/>
              <a:gdLst>
                <a:gd name="T0" fmla="*/ 6 w 6"/>
                <a:gd name="T1" fmla="*/ 4 h 4"/>
                <a:gd name="T2" fmla="*/ 6 w 6"/>
                <a:gd name="T3" fmla="*/ 2 h 4"/>
                <a:gd name="T4" fmla="*/ 1 w 6"/>
                <a:gd name="T5" fmla="*/ 0 h 4"/>
                <a:gd name="T6" fmla="*/ 0 w 6"/>
                <a:gd name="T7" fmla="*/ 0 h 4"/>
                <a:gd name="T8" fmla="*/ 6 w 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6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2626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2" name="Freeform 450"/>
            <p:cNvSpPr>
              <a:spLocks/>
            </p:cNvSpPr>
            <p:nvPr/>
          </p:nvSpPr>
          <p:spPr bwMode="auto">
            <a:xfrm>
              <a:off x="4399" y="3210"/>
              <a:ext cx="5" cy="28"/>
            </a:xfrm>
            <a:custGeom>
              <a:avLst/>
              <a:gdLst>
                <a:gd name="T0" fmla="*/ 0 w 5"/>
                <a:gd name="T1" fmla="*/ 25 h 28"/>
                <a:gd name="T2" fmla="*/ 0 w 5"/>
                <a:gd name="T3" fmla="*/ 0 h 28"/>
                <a:gd name="T4" fmla="*/ 5 w 5"/>
                <a:gd name="T5" fmla="*/ 4 h 28"/>
                <a:gd name="T6" fmla="*/ 5 w 5"/>
                <a:gd name="T7" fmla="*/ 28 h 28"/>
                <a:gd name="T8" fmla="*/ 0 w 5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8">
                  <a:moveTo>
                    <a:pt x="0" y="25"/>
                  </a:moveTo>
                  <a:lnTo>
                    <a:pt x="0" y="0"/>
                  </a:lnTo>
                  <a:lnTo>
                    <a:pt x="5" y="4"/>
                  </a:lnTo>
                  <a:lnTo>
                    <a:pt x="5" y="28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00000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3" name="Rectangle 451"/>
            <p:cNvSpPr>
              <a:spLocks noChangeArrowheads="1"/>
            </p:cNvSpPr>
            <p:nvPr/>
          </p:nvSpPr>
          <p:spPr bwMode="auto">
            <a:xfrm>
              <a:off x="4399" y="3210"/>
              <a:ext cx="1" cy="25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80808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4" name="Freeform 452"/>
            <p:cNvSpPr>
              <a:spLocks/>
            </p:cNvSpPr>
            <p:nvPr/>
          </p:nvSpPr>
          <p:spPr bwMode="auto">
            <a:xfrm>
              <a:off x="4399" y="3235"/>
              <a:ext cx="5" cy="3"/>
            </a:xfrm>
            <a:custGeom>
              <a:avLst/>
              <a:gdLst>
                <a:gd name="T0" fmla="*/ 5 w 5"/>
                <a:gd name="T1" fmla="*/ 3 h 3"/>
                <a:gd name="T2" fmla="*/ 5 w 5"/>
                <a:gd name="T3" fmla="*/ 1 h 3"/>
                <a:gd name="T4" fmla="*/ 1 w 5"/>
                <a:gd name="T5" fmla="*/ 0 h 3"/>
                <a:gd name="T6" fmla="*/ 0 w 5"/>
                <a:gd name="T7" fmla="*/ 0 h 3"/>
                <a:gd name="T8" fmla="*/ 5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5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2626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5" name="Freeform 453"/>
            <p:cNvSpPr>
              <a:spLocks/>
            </p:cNvSpPr>
            <p:nvPr/>
          </p:nvSpPr>
          <p:spPr bwMode="auto">
            <a:xfrm>
              <a:off x="4268" y="3131"/>
              <a:ext cx="13" cy="18"/>
            </a:xfrm>
            <a:custGeom>
              <a:avLst/>
              <a:gdLst>
                <a:gd name="T0" fmla="*/ 13 w 13"/>
                <a:gd name="T1" fmla="*/ 8 h 18"/>
                <a:gd name="T2" fmla="*/ 13 w 13"/>
                <a:gd name="T3" fmla="*/ 18 h 18"/>
                <a:gd name="T4" fmla="*/ 0 w 13"/>
                <a:gd name="T5" fmla="*/ 10 h 18"/>
                <a:gd name="T6" fmla="*/ 0 w 13"/>
                <a:gd name="T7" fmla="*/ 0 h 18"/>
                <a:gd name="T8" fmla="*/ 13 w 13"/>
                <a:gd name="T9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8">
                  <a:moveTo>
                    <a:pt x="13" y="8"/>
                  </a:moveTo>
                  <a:lnTo>
                    <a:pt x="13" y="18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00000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6" name="Freeform 454"/>
            <p:cNvSpPr>
              <a:spLocks/>
            </p:cNvSpPr>
            <p:nvPr/>
          </p:nvSpPr>
          <p:spPr bwMode="auto">
            <a:xfrm>
              <a:off x="4279" y="3139"/>
              <a:ext cx="2" cy="8"/>
            </a:xfrm>
            <a:custGeom>
              <a:avLst/>
              <a:gdLst>
                <a:gd name="T0" fmla="*/ 0 w 2"/>
                <a:gd name="T1" fmla="*/ 2 h 8"/>
                <a:gd name="T2" fmla="*/ 2 w 2"/>
                <a:gd name="T3" fmla="*/ 0 h 8"/>
                <a:gd name="T4" fmla="*/ 2 w 2"/>
                <a:gd name="T5" fmla="*/ 8 h 8"/>
                <a:gd name="T6" fmla="*/ 0 w 2"/>
                <a:gd name="T7" fmla="*/ 8 h 8"/>
                <a:gd name="T8" fmla="*/ 0 w 2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8">
                  <a:moveTo>
                    <a:pt x="0" y="2"/>
                  </a:moveTo>
                  <a:lnTo>
                    <a:pt x="2" y="0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725A14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7" name="Freeform 455"/>
            <p:cNvSpPr>
              <a:spLocks/>
            </p:cNvSpPr>
            <p:nvPr/>
          </p:nvSpPr>
          <p:spPr bwMode="auto">
            <a:xfrm>
              <a:off x="4266" y="3131"/>
              <a:ext cx="15" cy="10"/>
            </a:xfrm>
            <a:custGeom>
              <a:avLst/>
              <a:gdLst>
                <a:gd name="T0" fmla="*/ 0 w 15"/>
                <a:gd name="T1" fmla="*/ 2 h 10"/>
                <a:gd name="T2" fmla="*/ 2 w 15"/>
                <a:gd name="T3" fmla="*/ 0 h 10"/>
                <a:gd name="T4" fmla="*/ 15 w 15"/>
                <a:gd name="T5" fmla="*/ 8 h 10"/>
                <a:gd name="T6" fmla="*/ 13 w 15"/>
                <a:gd name="T7" fmla="*/ 10 h 10"/>
                <a:gd name="T8" fmla="*/ 0 w 15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0">
                  <a:moveTo>
                    <a:pt x="0" y="2"/>
                  </a:moveTo>
                  <a:lnTo>
                    <a:pt x="2" y="0"/>
                  </a:lnTo>
                  <a:lnTo>
                    <a:pt x="15" y="8"/>
                  </a:lnTo>
                  <a:lnTo>
                    <a:pt x="13" y="1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E1B1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8" name="Freeform 456"/>
            <p:cNvSpPr>
              <a:spLocks/>
            </p:cNvSpPr>
            <p:nvPr/>
          </p:nvSpPr>
          <p:spPr bwMode="auto">
            <a:xfrm>
              <a:off x="4266" y="3133"/>
              <a:ext cx="13" cy="14"/>
            </a:xfrm>
            <a:custGeom>
              <a:avLst/>
              <a:gdLst>
                <a:gd name="T0" fmla="*/ 13 w 13"/>
                <a:gd name="T1" fmla="*/ 8 h 14"/>
                <a:gd name="T2" fmla="*/ 13 w 13"/>
                <a:gd name="T3" fmla="*/ 14 h 14"/>
                <a:gd name="T4" fmla="*/ 0 w 13"/>
                <a:gd name="T5" fmla="*/ 8 h 14"/>
                <a:gd name="T6" fmla="*/ 0 w 13"/>
                <a:gd name="T7" fmla="*/ 0 h 14"/>
                <a:gd name="T8" fmla="*/ 13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3" y="8"/>
                  </a:moveTo>
                  <a:lnTo>
                    <a:pt x="13" y="14"/>
                  </a:lnTo>
                  <a:lnTo>
                    <a:pt x="0" y="8"/>
                  </a:lnTo>
                  <a:lnTo>
                    <a:pt x="0" y="0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E1B1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9" name="Freeform 457"/>
            <p:cNvSpPr>
              <a:spLocks/>
            </p:cNvSpPr>
            <p:nvPr/>
          </p:nvSpPr>
          <p:spPr bwMode="auto">
            <a:xfrm>
              <a:off x="4493" y="3023"/>
              <a:ext cx="299" cy="753"/>
            </a:xfrm>
            <a:custGeom>
              <a:avLst/>
              <a:gdLst>
                <a:gd name="T0" fmla="*/ 0 w 299"/>
                <a:gd name="T1" fmla="*/ 174 h 753"/>
                <a:gd name="T2" fmla="*/ 299 w 299"/>
                <a:gd name="T3" fmla="*/ 0 h 753"/>
                <a:gd name="T4" fmla="*/ 299 w 299"/>
                <a:gd name="T5" fmla="*/ 579 h 753"/>
                <a:gd name="T6" fmla="*/ 0 w 299"/>
                <a:gd name="T7" fmla="*/ 753 h 753"/>
                <a:gd name="T8" fmla="*/ 0 w 299"/>
                <a:gd name="T9" fmla="*/ 174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753">
                  <a:moveTo>
                    <a:pt x="0" y="174"/>
                  </a:moveTo>
                  <a:lnTo>
                    <a:pt x="299" y="0"/>
                  </a:lnTo>
                  <a:lnTo>
                    <a:pt x="299" y="579"/>
                  </a:lnTo>
                  <a:lnTo>
                    <a:pt x="0" y="753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0D0D0D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0" name="Freeform 458"/>
            <p:cNvSpPr>
              <a:spLocks/>
            </p:cNvSpPr>
            <p:nvPr/>
          </p:nvSpPr>
          <p:spPr bwMode="auto">
            <a:xfrm>
              <a:off x="4493" y="3196"/>
              <a:ext cx="3" cy="580"/>
            </a:xfrm>
            <a:custGeom>
              <a:avLst/>
              <a:gdLst>
                <a:gd name="T0" fmla="*/ 0 w 3"/>
                <a:gd name="T1" fmla="*/ 1 h 580"/>
                <a:gd name="T2" fmla="*/ 3 w 3"/>
                <a:gd name="T3" fmla="*/ 0 h 580"/>
                <a:gd name="T4" fmla="*/ 3 w 3"/>
                <a:gd name="T5" fmla="*/ 579 h 580"/>
                <a:gd name="T6" fmla="*/ 0 w 3"/>
                <a:gd name="T7" fmla="*/ 580 h 580"/>
                <a:gd name="T8" fmla="*/ 0 w 3"/>
                <a:gd name="T9" fmla="*/ 1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80">
                  <a:moveTo>
                    <a:pt x="0" y="1"/>
                  </a:moveTo>
                  <a:lnTo>
                    <a:pt x="3" y="0"/>
                  </a:lnTo>
                  <a:lnTo>
                    <a:pt x="3" y="579"/>
                  </a:lnTo>
                  <a:lnTo>
                    <a:pt x="0" y="58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1A1A1A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1" name="Freeform 459"/>
            <p:cNvSpPr>
              <a:spLocks/>
            </p:cNvSpPr>
            <p:nvPr/>
          </p:nvSpPr>
          <p:spPr bwMode="auto">
            <a:xfrm>
              <a:off x="4255" y="3089"/>
              <a:ext cx="8" cy="517"/>
            </a:xfrm>
            <a:custGeom>
              <a:avLst/>
              <a:gdLst>
                <a:gd name="T0" fmla="*/ 1 w 8"/>
                <a:gd name="T1" fmla="*/ 5 h 517"/>
                <a:gd name="T2" fmla="*/ 8 w 8"/>
                <a:gd name="T3" fmla="*/ 0 h 517"/>
                <a:gd name="T4" fmla="*/ 8 w 8"/>
                <a:gd name="T5" fmla="*/ 511 h 517"/>
                <a:gd name="T6" fmla="*/ 0 w 8"/>
                <a:gd name="T7" fmla="*/ 517 h 517"/>
                <a:gd name="T8" fmla="*/ 1 w 8"/>
                <a:gd name="T9" fmla="*/ 5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17">
                  <a:moveTo>
                    <a:pt x="1" y="5"/>
                  </a:moveTo>
                  <a:lnTo>
                    <a:pt x="8" y="0"/>
                  </a:lnTo>
                  <a:lnTo>
                    <a:pt x="8" y="511"/>
                  </a:lnTo>
                  <a:lnTo>
                    <a:pt x="0" y="517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00000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2" name="Freeform 460"/>
            <p:cNvSpPr>
              <a:spLocks/>
            </p:cNvSpPr>
            <p:nvPr/>
          </p:nvSpPr>
          <p:spPr bwMode="auto">
            <a:xfrm>
              <a:off x="4213" y="2861"/>
              <a:ext cx="579" cy="336"/>
            </a:xfrm>
            <a:custGeom>
              <a:avLst/>
              <a:gdLst>
                <a:gd name="T0" fmla="*/ 0 w 579"/>
                <a:gd name="T1" fmla="*/ 175 h 336"/>
                <a:gd name="T2" fmla="*/ 301 w 579"/>
                <a:gd name="T3" fmla="*/ 0 h 336"/>
                <a:gd name="T4" fmla="*/ 579 w 579"/>
                <a:gd name="T5" fmla="*/ 162 h 336"/>
                <a:gd name="T6" fmla="*/ 280 w 579"/>
                <a:gd name="T7" fmla="*/ 336 h 336"/>
                <a:gd name="T8" fmla="*/ 0 w 579"/>
                <a:gd name="T9" fmla="*/ 175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9" h="336">
                  <a:moveTo>
                    <a:pt x="0" y="175"/>
                  </a:moveTo>
                  <a:lnTo>
                    <a:pt x="301" y="0"/>
                  </a:lnTo>
                  <a:lnTo>
                    <a:pt x="579" y="162"/>
                  </a:lnTo>
                  <a:lnTo>
                    <a:pt x="280" y="336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2626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3" name="Freeform 461"/>
            <p:cNvSpPr>
              <a:spLocks/>
            </p:cNvSpPr>
            <p:nvPr/>
          </p:nvSpPr>
          <p:spPr bwMode="auto">
            <a:xfrm>
              <a:off x="4213" y="3034"/>
              <a:ext cx="283" cy="163"/>
            </a:xfrm>
            <a:custGeom>
              <a:avLst/>
              <a:gdLst>
                <a:gd name="T0" fmla="*/ 0 w 283"/>
                <a:gd name="T1" fmla="*/ 2 h 163"/>
                <a:gd name="T2" fmla="*/ 3 w 283"/>
                <a:gd name="T3" fmla="*/ 0 h 163"/>
                <a:gd name="T4" fmla="*/ 283 w 283"/>
                <a:gd name="T5" fmla="*/ 162 h 163"/>
                <a:gd name="T6" fmla="*/ 280 w 283"/>
                <a:gd name="T7" fmla="*/ 163 h 163"/>
                <a:gd name="T8" fmla="*/ 0 w 283"/>
                <a:gd name="T9" fmla="*/ 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163">
                  <a:moveTo>
                    <a:pt x="0" y="2"/>
                  </a:moveTo>
                  <a:lnTo>
                    <a:pt x="3" y="0"/>
                  </a:lnTo>
                  <a:lnTo>
                    <a:pt x="283" y="162"/>
                  </a:lnTo>
                  <a:lnTo>
                    <a:pt x="280" y="16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66666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4" name="Freeform 462"/>
            <p:cNvSpPr>
              <a:spLocks/>
            </p:cNvSpPr>
            <p:nvPr/>
          </p:nvSpPr>
          <p:spPr bwMode="auto">
            <a:xfrm>
              <a:off x="4255" y="3600"/>
              <a:ext cx="187" cy="110"/>
            </a:xfrm>
            <a:custGeom>
              <a:avLst/>
              <a:gdLst>
                <a:gd name="T0" fmla="*/ 0 w 187"/>
                <a:gd name="T1" fmla="*/ 6 h 110"/>
                <a:gd name="T2" fmla="*/ 8 w 187"/>
                <a:gd name="T3" fmla="*/ 0 h 110"/>
                <a:gd name="T4" fmla="*/ 187 w 187"/>
                <a:gd name="T5" fmla="*/ 105 h 110"/>
                <a:gd name="T6" fmla="*/ 181 w 187"/>
                <a:gd name="T7" fmla="*/ 110 h 110"/>
                <a:gd name="T8" fmla="*/ 0 w 187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10">
                  <a:moveTo>
                    <a:pt x="0" y="6"/>
                  </a:moveTo>
                  <a:lnTo>
                    <a:pt x="8" y="0"/>
                  </a:lnTo>
                  <a:lnTo>
                    <a:pt x="187" y="105"/>
                  </a:lnTo>
                  <a:lnTo>
                    <a:pt x="181" y="1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2626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5" name="Freeform 463"/>
            <p:cNvSpPr>
              <a:spLocks noEditPoints="1"/>
            </p:cNvSpPr>
            <p:nvPr/>
          </p:nvSpPr>
          <p:spPr bwMode="auto">
            <a:xfrm>
              <a:off x="4213" y="3036"/>
              <a:ext cx="280" cy="740"/>
            </a:xfrm>
            <a:custGeom>
              <a:avLst/>
              <a:gdLst>
                <a:gd name="T0" fmla="*/ 0 w 280"/>
                <a:gd name="T1" fmla="*/ 0 h 740"/>
                <a:gd name="T2" fmla="*/ 0 w 280"/>
                <a:gd name="T3" fmla="*/ 579 h 740"/>
                <a:gd name="T4" fmla="*/ 280 w 280"/>
                <a:gd name="T5" fmla="*/ 740 h 740"/>
                <a:gd name="T6" fmla="*/ 280 w 280"/>
                <a:gd name="T7" fmla="*/ 161 h 740"/>
                <a:gd name="T8" fmla="*/ 0 w 280"/>
                <a:gd name="T9" fmla="*/ 0 h 740"/>
                <a:gd name="T10" fmla="*/ 223 w 280"/>
                <a:gd name="T11" fmla="*/ 674 h 740"/>
                <a:gd name="T12" fmla="*/ 42 w 280"/>
                <a:gd name="T13" fmla="*/ 570 h 740"/>
                <a:gd name="T14" fmla="*/ 43 w 280"/>
                <a:gd name="T15" fmla="*/ 58 h 740"/>
                <a:gd name="T16" fmla="*/ 223 w 280"/>
                <a:gd name="T17" fmla="*/ 161 h 740"/>
                <a:gd name="T18" fmla="*/ 223 w 280"/>
                <a:gd name="T19" fmla="*/ 67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0" h="740">
                  <a:moveTo>
                    <a:pt x="0" y="0"/>
                  </a:moveTo>
                  <a:lnTo>
                    <a:pt x="0" y="579"/>
                  </a:lnTo>
                  <a:lnTo>
                    <a:pt x="280" y="740"/>
                  </a:lnTo>
                  <a:lnTo>
                    <a:pt x="280" y="161"/>
                  </a:lnTo>
                  <a:lnTo>
                    <a:pt x="0" y="0"/>
                  </a:lnTo>
                  <a:close/>
                  <a:moveTo>
                    <a:pt x="223" y="674"/>
                  </a:moveTo>
                  <a:lnTo>
                    <a:pt x="42" y="570"/>
                  </a:lnTo>
                  <a:lnTo>
                    <a:pt x="43" y="58"/>
                  </a:lnTo>
                  <a:lnTo>
                    <a:pt x="223" y="161"/>
                  </a:lnTo>
                  <a:lnTo>
                    <a:pt x="223" y="674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40404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6" name="Freeform 464"/>
            <p:cNvSpPr>
              <a:spLocks/>
            </p:cNvSpPr>
            <p:nvPr/>
          </p:nvSpPr>
          <p:spPr bwMode="auto">
            <a:xfrm>
              <a:off x="4316" y="3105"/>
              <a:ext cx="62" cy="45"/>
            </a:xfrm>
            <a:custGeom>
              <a:avLst/>
              <a:gdLst>
                <a:gd name="T0" fmla="*/ 62 w 62"/>
                <a:gd name="T1" fmla="*/ 36 h 45"/>
                <a:gd name="T2" fmla="*/ 62 w 62"/>
                <a:gd name="T3" fmla="*/ 45 h 45"/>
                <a:gd name="T4" fmla="*/ 0 w 62"/>
                <a:gd name="T5" fmla="*/ 10 h 45"/>
                <a:gd name="T6" fmla="*/ 0 w 62"/>
                <a:gd name="T7" fmla="*/ 0 h 45"/>
                <a:gd name="T8" fmla="*/ 62 w 62"/>
                <a:gd name="T9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5">
                  <a:moveTo>
                    <a:pt x="62" y="36"/>
                  </a:moveTo>
                  <a:lnTo>
                    <a:pt x="62" y="45"/>
                  </a:lnTo>
                  <a:lnTo>
                    <a:pt x="0" y="10"/>
                  </a:lnTo>
                  <a:lnTo>
                    <a:pt x="0" y="0"/>
                  </a:lnTo>
                  <a:lnTo>
                    <a:pt x="62" y="36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E1B1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7" name="Freeform 465"/>
            <p:cNvSpPr>
              <a:spLocks/>
            </p:cNvSpPr>
            <p:nvPr/>
          </p:nvSpPr>
          <p:spPr bwMode="auto">
            <a:xfrm>
              <a:off x="4316" y="3104"/>
              <a:ext cx="65" cy="37"/>
            </a:xfrm>
            <a:custGeom>
              <a:avLst/>
              <a:gdLst>
                <a:gd name="T0" fmla="*/ 0 w 65"/>
                <a:gd name="T1" fmla="*/ 1 h 37"/>
                <a:gd name="T2" fmla="*/ 5 w 65"/>
                <a:gd name="T3" fmla="*/ 0 h 37"/>
                <a:gd name="T4" fmla="*/ 65 w 65"/>
                <a:gd name="T5" fmla="*/ 35 h 37"/>
                <a:gd name="T6" fmla="*/ 62 w 65"/>
                <a:gd name="T7" fmla="*/ 37 h 37"/>
                <a:gd name="T8" fmla="*/ 0 w 65"/>
                <a:gd name="T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37">
                  <a:moveTo>
                    <a:pt x="0" y="1"/>
                  </a:moveTo>
                  <a:lnTo>
                    <a:pt x="5" y="0"/>
                  </a:lnTo>
                  <a:lnTo>
                    <a:pt x="65" y="35"/>
                  </a:lnTo>
                  <a:lnTo>
                    <a:pt x="62" y="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FD63D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8" name="Freeform 466"/>
            <p:cNvSpPr>
              <a:spLocks/>
            </p:cNvSpPr>
            <p:nvPr/>
          </p:nvSpPr>
          <p:spPr bwMode="auto">
            <a:xfrm>
              <a:off x="4378" y="3139"/>
              <a:ext cx="3" cy="11"/>
            </a:xfrm>
            <a:custGeom>
              <a:avLst/>
              <a:gdLst>
                <a:gd name="T0" fmla="*/ 0 w 3"/>
                <a:gd name="T1" fmla="*/ 2 h 11"/>
                <a:gd name="T2" fmla="*/ 3 w 3"/>
                <a:gd name="T3" fmla="*/ 0 h 11"/>
                <a:gd name="T4" fmla="*/ 3 w 3"/>
                <a:gd name="T5" fmla="*/ 10 h 11"/>
                <a:gd name="T6" fmla="*/ 0 w 3"/>
                <a:gd name="T7" fmla="*/ 11 h 11"/>
                <a:gd name="T8" fmla="*/ 0 w 3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1">
                  <a:moveTo>
                    <a:pt x="0" y="2"/>
                  </a:moveTo>
                  <a:lnTo>
                    <a:pt x="3" y="0"/>
                  </a:lnTo>
                  <a:lnTo>
                    <a:pt x="3" y="10"/>
                  </a:lnTo>
                  <a:lnTo>
                    <a:pt x="0" y="1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B38212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9" name="Freeform 467"/>
            <p:cNvSpPr>
              <a:spLocks/>
            </p:cNvSpPr>
            <p:nvPr/>
          </p:nvSpPr>
          <p:spPr bwMode="auto">
            <a:xfrm>
              <a:off x="4552" y="3361"/>
              <a:ext cx="379" cy="378"/>
            </a:xfrm>
            <a:custGeom>
              <a:avLst/>
              <a:gdLst>
                <a:gd name="T0" fmla="*/ 190 w 379"/>
                <a:gd name="T1" fmla="*/ 0 h 378"/>
                <a:gd name="T2" fmla="*/ 152 w 379"/>
                <a:gd name="T3" fmla="*/ 3 h 378"/>
                <a:gd name="T4" fmla="*/ 117 w 379"/>
                <a:gd name="T5" fmla="*/ 14 h 378"/>
                <a:gd name="T6" fmla="*/ 84 w 379"/>
                <a:gd name="T7" fmla="*/ 32 h 378"/>
                <a:gd name="T8" fmla="*/ 55 w 379"/>
                <a:gd name="T9" fmla="*/ 55 h 378"/>
                <a:gd name="T10" fmla="*/ 33 w 379"/>
                <a:gd name="T11" fmla="*/ 82 h 378"/>
                <a:gd name="T12" fmla="*/ 15 w 379"/>
                <a:gd name="T13" fmla="*/ 114 h 378"/>
                <a:gd name="T14" fmla="*/ 4 w 379"/>
                <a:gd name="T15" fmla="*/ 150 h 378"/>
                <a:gd name="T16" fmla="*/ 0 w 379"/>
                <a:gd name="T17" fmla="*/ 189 h 378"/>
                <a:gd name="T18" fmla="*/ 2 w 379"/>
                <a:gd name="T19" fmla="*/ 208 h 378"/>
                <a:gd name="T20" fmla="*/ 8 w 379"/>
                <a:gd name="T21" fmla="*/ 245 h 378"/>
                <a:gd name="T22" fmla="*/ 23 w 379"/>
                <a:gd name="T23" fmla="*/ 279 h 378"/>
                <a:gd name="T24" fmla="*/ 44 w 379"/>
                <a:gd name="T25" fmla="*/ 308 h 378"/>
                <a:gd name="T26" fmla="*/ 70 w 379"/>
                <a:gd name="T27" fmla="*/ 334 h 378"/>
                <a:gd name="T28" fmla="*/ 99 w 379"/>
                <a:gd name="T29" fmla="*/ 355 h 378"/>
                <a:gd name="T30" fmla="*/ 133 w 379"/>
                <a:gd name="T31" fmla="*/ 370 h 378"/>
                <a:gd name="T32" fmla="*/ 170 w 379"/>
                <a:gd name="T33" fmla="*/ 376 h 378"/>
                <a:gd name="T34" fmla="*/ 190 w 379"/>
                <a:gd name="T35" fmla="*/ 378 h 378"/>
                <a:gd name="T36" fmla="*/ 228 w 379"/>
                <a:gd name="T37" fmla="*/ 375 h 378"/>
                <a:gd name="T38" fmla="*/ 264 w 379"/>
                <a:gd name="T39" fmla="*/ 363 h 378"/>
                <a:gd name="T40" fmla="*/ 296 w 379"/>
                <a:gd name="T41" fmla="*/ 346 h 378"/>
                <a:gd name="T42" fmla="*/ 324 w 379"/>
                <a:gd name="T43" fmla="*/ 323 h 378"/>
                <a:gd name="T44" fmla="*/ 346 w 379"/>
                <a:gd name="T45" fmla="*/ 294 h 378"/>
                <a:gd name="T46" fmla="*/ 364 w 379"/>
                <a:gd name="T47" fmla="*/ 262 h 378"/>
                <a:gd name="T48" fmla="*/ 376 w 379"/>
                <a:gd name="T49" fmla="*/ 226 h 378"/>
                <a:gd name="T50" fmla="*/ 379 w 379"/>
                <a:gd name="T51" fmla="*/ 189 h 378"/>
                <a:gd name="T52" fmla="*/ 379 w 379"/>
                <a:gd name="T53" fmla="*/ 169 h 378"/>
                <a:gd name="T54" fmla="*/ 371 w 379"/>
                <a:gd name="T55" fmla="*/ 132 h 378"/>
                <a:gd name="T56" fmla="*/ 356 w 379"/>
                <a:gd name="T57" fmla="*/ 98 h 378"/>
                <a:gd name="T58" fmla="*/ 335 w 379"/>
                <a:gd name="T59" fmla="*/ 68 h 378"/>
                <a:gd name="T60" fmla="*/ 311 w 379"/>
                <a:gd name="T61" fmla="*/ 43 h 378"/>
                <a:gd name="T62" fmla="*/ 280 w 379"/>
                <a:gd name="T63" fmla="*/ 22 h 378"/>
                <a:gd name="T64" fmla="*/ 246 w 379"/>
                <a:gd name="T65" fmla="*/ 8 h 378"/>
                <a:gd name="T66" fmla="*/ 209 w 379"/>
                <a:gd name="T67" fmla="*/ 0 h 378"/>
                <a:gd name="T68" fmla="*/ 190 w 379"/>
                <a:gd name="T69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9" h="378">
                  <a:moveTo>
                    <a:pt x="190" y="0"/>
                  </a:moveTo>
                  <a:lnTo>
                    <a:pt x="190" y="0"/>
                  </a:lnTo>
                  <a:lnTo>
                    <a:pt x="170" y="0"/>
                  </a:lnTo>
                  <a:lnTo>
                    <a:pt x="152" y="3"/>
                  </a:lnTo>
                  <a:lnTo>
                    <a:pt x="133" y="8"/>
                  </a:lnTo>
                  <a:lnTo>
                    <a:pt x="117" y="14"/>
                  </a:lnTo>
                  <a:lnTo>
                    <a:pt x="99" y="22"/>
                  </a:lnTo>
                  <a:lnTo>
                    <a:pt x="84" y="32"/>
                  </a:lnTo>
                  <a:lnTo>
                    <a:pt x="70" y="43"/>
                  </a:lnTo>
                  <a:lnTo>
                    <a:pt x="55" y="55"/>
                  </a:lnTo>
                  <a:lnTo>
                    <a:pt x="44" y="68"/>
                  </a:lnTo>
                  <a:lnTo>
                    <a:pt x="33" y="82"/>
                  </a:lnTo>
                  <a:lnTo>
                    <a:pt x="23" y="98"/>
                  </a:lnTo>
                  <a:lnTo>
                    <a:pt x="15" y="114"/>
                  </a:lnTo>
                  <a:lnTo>
                    <a:pt x="8" y="132"/>
                  </a:lnTo>
                  <a:lnTo>
                    <a:pt x="4" y="150"/>
                  </a:lnTo>
                  <a:lnTo>
                    <a:pt x="2" y="169"/>
                  </a:lnTo>
                  <a:lnTo>
                    <a:pt x="0" y="189"/>
                  </a:lnTo>
                  <a:lnTo>
                    <a:pt x="0" y="189"/>
                  </a:lnTo>
                  <a:lnTo>
                    <a:pt x="2" y="208"/>
                  </a:lnTo>
                  <a:lnTo>
                    <a:pt x="4" y="226"/>
                  </a:lnTo>
                  <a:lnTo>
                    <a:pt x="8" y="245"/>
                  </a:lnTo>
                  <a:lnTo>
                    <a:pt x="15" y="262"/>
                  </a:lnTo>
                  <a:lnTo>
                    <a:pt x="23" y="279"/>
                  </a:lnTo>
                  <a:lnTo>
                    <a:pt x="33" y="294"/>
                  </a:lnTo>
                  <a:lnTo>
                    <a:pt x="44" y="308"/>
                  </a:lnTo>
                  <a:lnTo>
                    <a:pt x="55" y="323"/>
                  </a:lnTo>
                  <a:lnTo>
                    <a:pt x="70" y="334"/>
                  </a:lnTo>
                  <a:lnTo>
                    <a:pt x="84" y="346"/>
                  </a:lnTo>
                  <a:lnTo>
                    <a:pt x="99" y="355"/>
                  </a:lnTo>
                  <a:lnTo>
                    <a:pt x="117" y="363"/>
                  </a:lnTo>
                  <a:lnTo>
                    <a:pt x="133" y="370"/>
                  </a:lnTo>
                  <a:lnTo>
                    <a:pt x="152" y="375"/>
                  </a:lnTo>
                  <a:lnTo>
                    <a:pt x="170" y="376"/>
                  </a:lnTo>
                  <a:lnTo>
                    <a:pt x="190" y="378"/>
                  </a:lnTo>
                  <a:lnTo>
                    <a:pt x="190" y="378"/>
                  </a:lnTo>
                  <a:lnTo>
                    <a:pt x="209" y="376"/>
                  </a:lnTo>
                  <a:lnTo>
                    <a:pt x="228" y="375"/>
                  </a:lnTo>
                  <a:lnTo>
                    <a:pt x="246" y="370"/>
                  </a:lnTo>
                  <a:lnTo>
                    <a:pt x="264" y="363"/>
                  </a:lnTo>
                  <a:lnTo>
                    <a:pt x="280" y="355"/>
                  </a:lnTo>
                  <a:lnTo>
                    <a:pt x="296" y="346"/>
                  </a:lnTo>
                  <a:lnTo>
                    <a:pt x="311" y="334"/>
                  </a:lnTo>
                  <a:lnTo>
                    <a:pt x="324" y="323"/>
                  </a:lnTo>
                  <a:lnTo>
                    <a:pt x="335" y="308"/>
                  </a:lnTo>
                  <a:lnTo>
                    <a:pt x="346" y="294"/>
                  </a:lnTo>
                  <a:lnTo>
                    <a:pt x="356" y="279"/>
                  </a:lnTo>
                  <a:lnTo>
                    <a:pt x="364" y="262"/>
                  </a:lnTo>
                  <a:lnTo>
                    <a:pt x="371" y="245"/>
                  </a:lnTo>
                  <a:lnTo>
                    <a:pt x="376" y="226"/>
                  </a:lnTo>
                  <a:lnTo>
                    <a:pt x="379" y="208"/>
                  </a:lnTo>
                  <a:lnTo>
                    <a:pt x="379" y="189"/>
                  </a:lnTo>
                  <a:lnTo>
                    <a:pt x="379" y="189"/>
                  </a:lnTo>
                  <a:lnTo>
                    <a:pt x="379" y="169"/>
                  </a:lnTo>
                  <a:lnTo>
                    <a:pt x="376" y="150"/>
                  </a:lnTo>
                  <a:lnTo>
                    <a:pt x="371" y="132"/>
                  </a:lnTo>
                  <a:lnTo>
                    <a:pt x="364" y="114"/>
                  </a:lnTo>
                  <a:lnTo>
                    <a:pt x="356" y="98"/>
                  </a:lnTo>
                  <a:lnTo>
                    <a:pt x="346" y="82"/>
                  </a:lnTo>
                  <a:lnTo>
                    <a:pt x="335" y="68"/>
                  </a:lnTo>
                  <a:lnTo>
                    <a:pt x="324" y="55"/>
                  </a:lnTo>
                  <a:lnTo>
                    <a:pt x="311" y="43"/>
                  </a:lnTo>
                  <a:lnTo>
                    <a:pt x="296" y="32"/>
                  </a:lnTo>
                  <a:lnTo>
                    <a:pt x="280" y="22"/>
                  </a:lnTo>
                  <a:lnTo>
                    <a:pt x="264" y="14"/>
                  </a:lnTo>
                  <a:lnTo>
                    <a:pt x="246" y="8"/>
                  </a:lnTo>
                  <a:lnTo>
                    <a:pt x="228" y="3"/>
                  </a:lnTo>
                  <a:lnTo>
                    <a:pt x="209" y="0"/>
                  </a:lnTo>
                  <a:lnTo>
                    <a:pt x="190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00000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0" name="Freeform 468"/>
            <p:cNvSpPr>
              <a:spLocks/>
            </p:cNvSpPr>
            <p:nvPr/>
          </p:nvSpPr>
          <p:spPr bwMode="auto">
            <a:xfrm>
              <a:off x="4567" y="3375"/>
              <a:ext cx="349" cy="349"/>
            </a:xfrm>
            <a:custGeom>
              <a:avLst/>
              <a:gdLst>
                <a:gd name="T0" fmla="*/ 349 w 349"/>
                <a:gd name="T1" fmla="*/ 175 h 349"/>
                <a:gd name="T2" fmla="*/ 346 w 349"/>
                <a:gd name="T3" fmla="*/ 210 h 349"/>
                <a:gd name="T4" fmla="*/ 336 w 349"/>
                <a:gd name="T5" fmla="*/ 243 h 349"/>
                <a:gd name="T6" fmla="*/ 320 w 349"/>
                <a:gd name="T7" fmla="*/ 272 h 349"/>
                <a:gd name="T8" fmla="*/ 297 w 349"/>
                <a:gd name="T9" fmla="*/ 298 h 349"/>
                <a:gd name="T10" fmla="*/ 272 w 349"/>
                <a:gd name="T11" fmla="*/ 319 h 349"/>
                <a:gd name="T12" fmla="*/ 242 w 349"/>
                <a:gd name="T13" fmla="*/ 335 h 349"/>
                <a:gd name="T14" fmla="*/ 210 w 349"/>
                <a:gd name="T15" fmla="*/ 346 h 349"/>
                <a:gd name="T16" fmla="*/ 175 w 349"/>
                <a:gd name="T17" fmla="*/ 349 h 349"/>
                <a:gd name="T18" fmla="*/ 157 w 349"/>
                <a:gd name="T19" fmla="*/ 348 h 349"/>
                <a:gd name="T20" fmla="*/ 123 w 349"/>
                <a:gd name="T21" fmla="*/ 341 h 349"/>
                <a:gd name="T22" fmla="*/ 92 w 349"/>
                <a:gd name="T23" fmla="*/ 328 h 349"/>
                <a:gd name="T24" fmla="*/ 63 w 349"/>
                <a:gd name="T25" fmla="*/ 309 h 349"/>
                <a:gd name="T26" fmla="*/ 40 w 349"/>
                <a:gd name="T27" fmla="*/ 286 h 349"/>
                <a:gd name="T28" fmla="*/ 21 w 349"/>
                <a:gd name="T29" fmla="*/ 257 h 349"/>
                <a:gd name="T30" fmla="*/ 8 w 349"/>
                <a:gd name="T31" fmla="*/ 227 h 349"/>
                <a:gd name="T32" fmla="*/ 2 w 349"/>
                <a:gd name="T33" fmla="*/ 193 h 349"/>
                <a:gd name="T34" fmla="*/ 0 w 349"/>
                <a:gd name="T35" fmla="*/ 175 h 349"/>
                <a:gd name="T36" fmla="*/ 3 w 349"/>
                <a:gd name="T37" fmla="*/ 139 h 349"/>
                <a:gd name="T38" fmla="*/ 14 w 349"/>
                <a:gd name="T39" fmla="*/ 107 h 349"/>
                <a:gd name="T40" fmla="*/ 31 w 349"/>
                <a:gd name="T41" fmla="*/ 78 h 349"/>
                <a:gd name="T42" fmla="*/ 52 w 349"/>
                <a:gd name="T43" fmla="*/ 52 h 349"/>
                <a:gd name="T44" fmla="*/ 78 w 349"/>
                <a:gd name="T45" fmla="*/ 29 h 349"/>
                <a:gd name="T46" fmla="*/ 107 w 349"/>
                <a:gd name="T47" fmla="*/ 15 h 349"/>
                <a:gd name="T48" fmla="*/ 139 w 349"/>
                <a:gd name="T49" fmla="*/ 3 h 349"/>
                <a:gd name="T50" fmla="*/ 175 w 349"/>
                <a:gd name="T51" fmla="*/ 0 h 349"/>
                <a:gd name="T52" fmla="*/ 192 w 349"/>
                <a:gd name="T53" fmla="*/ 2 h 349"/>
                <a:gd name="T54" fmla="*/ 226 w 349"/>
                <a:gd name="T55" fmla="*/ 8 h 349"/>
                <a:gd name="T56" fmla="*/ 259 w 349"/>
                <a:gd name="T57" fmla="*/ 21 h 349"/>
                <a:gd name="T58" fmla="*/ 286 w 349"/>
                <a:gd name="T59" fmla="*/ 41 h 349"/>
                <a:gd name="T60" fmla="*/ 309 w 349"/>
                <a:gd name="T61" fmla="*/ 63 h 349"/>
                <a:gd name="T62" fmla="*/ 328 w 349"/>
                <a:gd name="T63" fmla="*/ 91 h 349"/>
                <a:gd name="T64" fmla="*/ 341 w 349"/>
                <a:gd name="T65" fmla="*/ 123 h 349"/>
                <a:gd name="T66" fmla="*/ 348 w 349"/>
                <a:gd name="T67" fmla="*/ 157 h 349"/>
                <a:gd name="T68" fmla="*/ 349 w 349"/>
                <a:gd name="T69" fmla="*/ 175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9" h="349">
                  <a:moveTo>
                    <a:pt x="349" y="175"/>
                  </a:moveTo>
                  <a:lnTo>
                    <a:pt x="349" y="175"/>
                  </a:lnTo>
                  <a:lnTo>
                    <a:pt x="348" y="193"/>
                  </a:lnTo>
                  <a:lnTo>
                    <a:pt x="346" y="210"/>
                  </a:lnTo>
                  <a:lnTo>
                    <a:pt x="341" y="227"/>
                  </a:lnTo>
                  <a:lnTo>
                    <a:pt x="336" y="243"/>
                  </a:lnTo>
                  <a:lnTo>
                    <a:pt x="328" y="257"/>
                  </a:lnTo>
                  <a:lnTo>
                    <a:pt x="320" y="272"/>
                  </a:lnTo>
                  <a:lnTo>
                    <a:pt x="309" y="286"/>
                  </a:lnTo>
                  <a:lnTo>
                    <a:pt x="297" y="298"/>
                  </a:lnTo>
                  <a:lnTo>
                    <a:pt x="286" y="309"/>
                  </a:lnTo>
                  <a:lnTo>
                    <a:pt x="272" y="319"/>
                  </a:lnTo>
                  <a:lnTo>
                    <a:pt x="259" y="328"/>
                  </a:lnTo>
                  <a:lnTo>
                    <a:pt x="242" y="335"/>
                  </a:lnTo>
                  <a:lnTo>
                    <a:pt x="226" y="341"/>
                  </a:lnTo>
                  <a:lnTo>
                    <a:pt x="210" y="346"/>
                  </a:lnTo>
                  <a:lnTo>
                    <a:pt x="192" y="348"/>
                  </a:lnTo>
                  <a:lnTo>
                    <a:pt x="175" y="349"/>
                  </a:lnTo>
                  <a:lnTo>
                    <a:pt x="175" y="349"/>
                  </a:lnTo>
                  <a:lnTo>
                    <a:pt x="157" y="348"/>
                  </a:lnTo>
                  <a:lnTo>
                    <a:pt x="139" y="346"/>
                  </a:lnTo>
                  <a:lnTo>
                    <a:pt x="123" y="341"/>
                  </a:lnTo>
                  <a:lnTo>
                    <a:pt x="107" y="335"/>
                  </a:lnTo>
                  <a:lnTo>
                    <a:pt x="92" y="328"/>
                  </a:lnTo>
                  <a:lnTo>
                    <a:pt x="78" y="319"/>
                  </a:lnTo>
                  <a:lnTo>
                    <a:pt x="63" y="309"/>
                  </a:lnTo>
                  <a:lnTo>
                    <a:pt x="52" y="298"/>
                  </a:lnTo>
                  <a:lnTo>
                    <a:pt x="40" y="286"/>
                  </a:lnTo>
                  <a:lnTo>
                    <a:pt x="31" y="272"/>
                  </a:lnTo>
                  <a:lnTo>
                    <a:pt x="21" y="257"/>
                  </a:lnTo>
                  <a:lnTo>
                    <a:pt x="14" y="243"/>
                  </a:lnTo>
                  <a:lnTo>
                    <a:pt x="8" y="227"/>
                  </a:lnTo>
                  <a:lnTo>
                    <a:pt x="3" y="210"/>
                  </a:lnTo>
                  <a:lnTo>
                    <a:pt x="2" y="193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2" y="157"/>
                  </a:lnTo>
                  <a:lnTo>
                    <a:pt x="3" y="139"/>
                  </a:lnTo>
                  <a:lnTo>
                    <a:pt x="8" y="123"/>
                  </a:lnTo>
                  <a:lnTo>
                    <a:pt x="14" y="107"/>
                  </a:lnTo>
                  <a:lnTo>
                    <a:pt x="21" y="91"/>
                  </a:lnTo>
                  <a:lnTo>
                    <a:pt x="31" y="78"/>
                  </a:lnTo>
                  <a:lnTo>
                    <a:pt x="40" y="63"/>
                  </a:lnTo>
                  <a:lnTo>
                    <a:pt x="52" y="52"/>
                  </a:lnTo>
                  <a:lnTo>
                    <a:pt x="63" y="41"/>
                  </a:lnTo>
                  <a:lnTo>
                    <a:pt x="78" y="29"/>
                  </a:lnTo>
                  <a:lnTo>
                    <a:pt x="92" y="21"/>
                  </a:lnTo>
                  <a:lnTo>
                    <a:pt x="107" y="15"/>
                  </a:lnTo>
                  <a:lnTo>
                    <a:pt x="123" y="8"/>
                  </a:lnTo>
                  <a:lnTo>
                    <a:pt x="139" y="3"/>
                  </a:lnTo>
                  <a:lnTo>
                    <a:pt x="157" y="2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92" y="2"/>
                  </a:lnTo>
                  <a:lnTo>
                    <a:pt x="210" y="3"/>
                  </a:lnTo>
                  <a:lnTo>
                    <a:pt x="226" y="8"/>
                  </a:lnTo>
                  <a:lnTo>
                    <a:pt x="242" y="15"/>
                  </a:lnTo>
                  <a:lnTo>
                    <a:pt x="259" y="21"/>
                  </a:lnTo>
                  <a:lnTo>
                    <a:pt x="272" y="29"/>
                  </a:lnTo>
                  <a:lnTo>
                    <a:pt x="286" y="41"/>
                  </a:lnTo>
                  <a:lnTo>
                    <a:pt x="297" y="52"/>
                  </a:lnTo>
                  <a:lnTo>
                    <a:pt x="309" y="63"/>
                  </a:lnTo>
                  <a:lnTo>
                    <a:pt x="320" y="78"/>
                  </a:lnTo>
                  <a:lnTo>
                    <a:pt x="328" y="91"/>
                  </a:lnTo>
                  <a:lnTo>
                    <a:pt x="336" y="107"/>
                  </a:lnTo>
                  <a:lnTo>
                    <a:pt x="341" y="123"/>
                  </a:lnTo>
                  <a:lnTo>
                    <a:pt x="346" y="139"/>
                  </a:lnTo>
                  <a:lnTo>
                    <a:pt x="348" y="157"/>
                  </a:lnTo>
                  <a:lnTo>
                    <a:pt x="349" y="175"/>
                  </a:lnTo>
                  <a:lnTo>
                    <a:pt x="349" y="175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4575B4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1" name="Freeform 469"/>
            <p:cNvSpPr>
              <a:spLocks/>
            </p:cNvSpPr>
            <p:nvPr/>
          </p:nvSpPr>
          <p:spPr bwMode="auto">
            <a:xfrm>
              <a:off x="4590" y="3380"/>
              <a:ext cx="274" cy="223"/>
            </a:xfrm>
            <a:custGeom>
              <a:avLst/>
              <a:gdLst>
                <a:gd name="T0" fmla="*/ 271 w 274"/>
                <a:gd name="T1" fmla="*/ 78 h 223"/>
                <a:gd name="T2" fmla="*/ 274 w 274"/>
                <a:gd name="T3" fmla="*/ 99 h 223"/>
                <a:gd name="T4" fmla="*/ 271 w 274"/>
                <a:gd name="T5" fmla="*/ 121 h 223"/>
                <a:gd name="T6" fmla="*/ 265 w 274"/>
                <a:gd name="T7" fmla="*/ 142 h 223"/>
                <a:gd name="T8" fmla="*/ 252 w 274"/>
                <a:gd name="T9" fmla="*/ 162 h 223"/>
                <a:gd name="T10" fmla="*/ 236 w 274"/>
                <a:gd name="T11" fmla="*/ 181 h 223"/>
                <a:gd name="T12" fmla="*/ 215 w 274"/>
                <a:gd name="T13" fmla="*/ 196 h 223"/>
                <a:gd name="T14" fmla="*/ 190 w 274"/>
                <a:gd name="T15" fmla="*/ 209 h 223"/>
                <a:gd name="T16" fmla="*/ 165 w 274"/>
                <a:gd name="T17" fmla="*/ 218 h 223"/>
                <a:gd name="T18" fmla="*/ 150 w 274"/>
                <a:gd name="T19" fmla="*/ 222 h 223"/>
                <a:gd name="T20" fmla="*/ 122 w 274"/>
                <a:gd name="T21" fmla="*/ 223 h 223"/>
                <a:gd name="T22" fmla="*/ 97 w 274"/>
                <a:gd name="T23" fmla="*/ 222 h 223"/>
                <a:gd name="T24" fmla="*/ 72 w 274"/>
                <a:gd name="T25" fmla="*/ 215 h 223"/>
                <a:gd name="T26" fmla="*/ 51 w 274"/>
                <a:gd name="T27" fmla="*/ 205 h 223"/>
                <a:gd name="T28" fmla="*/ 32 w 274"/>
                <a:gd name="T29" fmla="*/ 192 h 223"/>
                <a:gd name="T30" fmla="*/ 17 w 274"/>
                <a:gd name="T31" fmla="*/ 176 h 223"/>
                <a:gd name="T32" fmla="*/ 6 w 274"/>
                <a:gd name="T33" fmla="*/ 157 h 223"/>
                <a:gd name="T34" fmla="*/ 3 w 274"/>
                <a:gd name="T35" fmla="*/ 147 h 223"/>
                <a:gd name="T36" fmla="*/ 0 w 274"/>
                <a:gd name="T37" fmla="*/ 125 h 223"/>
                <a:gd name="T38" fmla="*/ 3 w 274"/>
                <a:gd name="T39" fmla="*/ 102 h 223"/>
                <a:gd name="T40" fmla="*/ 11 w 274"/>
                <a:gd name="T41" fmla="*/ 81 h 223"/>
                <a:gd name="T42" fmla="*/ 22 w 274"/>
                <a:gd name="T43" fmla="*/ 62 h 223"/>
                <a:gd name="T44" fmla="*/ 40 w 274"/>
                <a:gd name="T45" fmla="*/ 44 h 223"/>
                <a:gd name="T46" fmla="*/ 59 w 274"/>
                <a:gd name="T47" fmla="*/ 28 h 223"/>
                <a:gd name="T48" fmla="*/ 84 w 274"/>
                <a:gd name="T49" fmla="*/ 15 h 223"/>
                <a:gd name="T50" fmla="*/ 110 w 274"/>
                <a:gd name="T51" fmla="*/ 7 h 223"/>
                <a:gd name="T52" fmla="*/ 124 w 274"/>
                <a:gd name="T53" fmla="*/ 3 h 223"/>
                <a:gd name="T54" fmla="*/ 152 w 274"/>
                <a:gd name="T55" fmla="*/ 0 h 223"/>
                <a:gd name="T56" fmla="*/ 177 w 274"/>
                <a:gd name="T57" fmla="*/ 2 h 223"/>
                <a:gd name="T58" fmla="*/ 202 w 274"/>
                <a:gd name="T59" fmla="*/ 8 h 223"/>
                <a:gd name="T60" fmla="*/ 224 w 274"/>
                <a:gd name="T61" fmla="*/ 18 h 223"/>
                <a:gd name="T62" fmla="*/ 242 w 274"/>
                <a:gd name="T63" fmla="*/ 31 h 223"/>
                <a:gd name="T64" fmla="*/ 258 w 274"/>
                <a:gd name="T65" fmla="*/ 47 h 223"/>
                <a:gd name="T66" fmla="*/ 268 w 274"/>
                <a:gd name="T67" fmla="*/ 66 h 223"/>
                <a:gd name="T68" fmla="*/ 271 w 274"/>
                <a:gd name="T69" fmla="*/ 7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4" h="223">
                  <a:moveTo>
                    <a:pt x="271" y="78"/>
                  </a:moveTo>
                  <a:lnTo>
                    <a:pt x="271" y="78"/>
                  </a:lnTo>
                  <a:lnTo>
                    <a:pt x="274" y="89"/>
                  </a:lnTo>
                  <a:lnTo>
                    <a:pt x="274" y="99"/>
                  </a:lnTo>
                  <a:lnTo>
                    <a:pt x="274" y="110"/>
                  </a:lnTo>
                  <a:lnTo>
                    <a:pt x="271" y="121"/>
                  </a:lnTo>
                  <a:lnTo>
                    <a:pt x="268" y="133"/>
                  </a:lnTo>
                  <a:lnTo>
                    <a:pt x="265" y="142"/>
                  </a:lnTo>
                  <a:lnTo>
                    <a:pt x="258" y="152"/>
                  </a:lnTo>
                  <a:lnTo>
                    <a:pt x="252" y="162"/>
                  </a:lnTo>
                  <a:lnTo>
                    <a:pt x="244" y="171"/>
                  </a:lnTo>
                  <a:lnTo>
                    <a:pt x="236" y="181"/>
                  </a:lnTo>
                  <a:lnTo>
                    <a:pt x="226" y="189"/>
                  </a:lnTo>
                  <a:lnTo>
                    <a:pt x="215" y="196"/>
                  </a:lnTo>
                  <a:lnTo>
                    <a:pt x="203" y="202"/>
                  </a:lnTo>
                  <a:lnTo>
                    <a:pt x="190" y="209"/>
                  </a:lnTo>
                  <a:lnTo>
                    <a:pt x="177" y="213"/>
                  </a:lnTo>
                  <a:lnTo>
                    <a:pt x="165" y="218"/>
                  </a:lnTo>
                  <a:lnTo>
                    <a:pt x="165" y="218"/>
                  </a:lnTo>
                  <a:lnTo>
                    <a:pt x="150" y="222"/>
                  </a:lnTo>
                  <a:lnTo>
                    <a:pt x="137" y="223"/>
                  </a:lnTo>
                  <a:lnTo>
                    <a:pt x="122" y="223"/>
                  </a:lnTo>
                  <a:lnTo>
                    <a:pt x="110" y="223"/>
                  </a:lnTo>
                  <a:lnTo>
                    <a:pt x="97" y="222"/>
                  </a:lnTo>
                  <a:lnTo>
                    <a:pt x="85" y="220"/>
                  </a:lnTo>
                  <a:lnTo>
                    <a:pt x="72" y="215"/>
                  </a:lnTo>
                  <a:lnTo>
                    <a:pt x="61" y="212"/>
                  </a:lnTo>
                  <a:lnTo>
                    <a:pt x="51" y="205"/>
                  </a:lnTo>
                  <a:lnTo>
                    <a:pt x="40" y="201"/>
                  </a:lnTo>
                  <a:lnTo>
                    <a:pt x="32" y="192"/>
                  </a:lnTo>
                  <a:lnTo>
                    <a:pt x="24" y="186"/>
                  </a:lnTo>
                  <a:lnTo>
                    <a:pt x="17" y="176"/>
                  </a:lnTo>
                  <a:lnTo>
                    <a:pt x="11" y="167"/>
                  </a:lnTo>
                  <a:lnTo>
                    <a:pt x="6" y="157"/>
                  </a:lnTo>
                  <a:lnTo>
                    <a:pt x="3" y="147"/>
                  </a:lnTo>
                  <a:lnTo>
                    <a:pt x="3" y="147"/>
                  </a:lnTo>
                  <a:lnTo>
                    <a:pt x="1" y="136"/>
                  </a:lnTo>
                  <a:lnTo>
                    <a:pt x="0" y="125"/>
                  </a:lnTo>
                  <a:lnTo>
                    <a:pt x="1" y="113"/>
                  </a:lnTo>
                  <a:lnTo>
                    <a:pt x="3" y="102"/>
                  </a:lnTo>
                  <a:lnTo>
                    <a:pt x="6" y="92"/>
                  </a:lnTo>
                  <a:lnTo>
                    <a:pt x="11" y="81"/>
                  </a:lnTo>
                  <a:lnTo>
                    <a:pt x="16" y="71"/>
                  </a:lnTo>
                  <a:lnTo>
                    <a:pt x="22" y="62"/>
                  </a:lnTo>
                  <a:lnTo>
                    <a:pt x="30" y="52"/>
                  </a:lnTo>
                  <a:lnTo>
                    <a:pt x="40" y="44"/>
                  </a:lnTo>
                  <a:lnTo>
                    <a:pt x="50" y="36"/>
                  </a:lnTo>
                  <a:lnTo>
                    <a:pt x="59" y="28"/>
                  </a:lnTo>
                  <a:lnTo>
                    <a:pt x="71" y="21"/>
                  </a:lnTo>
                  <a:lnTo>
                    <a:pt x="84" y="15"/>
                  </a:lnTo>
                  <a:lnTo>
                    <a:pt x="97" y="10"/>
                  </a:lnTo>
                  <a:lnTo>
                    <a:pt x="110" y="7"/>
                  </a:lnTo>
                  <a:lnTo>
                    <a:pt x="110" y="7"/>
                  </a:lnTo>
                  <a:lnTo>
                    <a:pt x="124" y="3"/>
                  </a:lnTo>
                  <a:lnTo>
                    <a:pt x="137" y="2"/>
                  </a:lnTo>
                  <a:lnTo>
                    <a:pt x="152" y="0"/>
                  </a:lnTo>
                  <a:lnTo>
                    <a:pt x="165" y="0"/>
                  </a:lnTo>
                  <a:lnTo>
                    <a:pt x="177" y="2"/>
                  </a:lnTo>
                  <a:lnTo>
                    <a:pt x="190" y="5"/>
                  </a:lnTo>
                  <a:lnTo>
                    <a:pt x="202" y="8"/>
                  </a:lnTo>
                  <a:lnTo>
                    <a:pt x="213" y="13"/>
                  </a:lnTo>
                  <a:lnTo>
                    <a:pt x="224" y="18"/>
                  </a:lnTo>
                  <a:lnTo>
                    <a:pt x="234" y="24"/>
                  </a:lnTo>
                  <a:lnTo>
                    <a:pt x="242" y="31"/>
                  </a:lnTo>
                  <a:lnTo>
                    <a:pt x="250" y="39"/>
                  </a:lnTo>
                  <a:lnTo>
                    <a:pt x="258" y="47"/>
                  </a:lnTo>
                  <a:lnTo>
                    <a:pt x="263" y="57"/>
                  </a:lnTo>
                  <a:lnTo>
                    <a:pt x="268" y="66"/>
                  </a:lnTo>
                  <a:lnTo>
                    <a:pt x="271" y="78"/>
                  </a:lnTo>
                  <a:lnTo>
                    <a:pt x="271" y="78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5C7BB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2" name="Freeform 470"/>
            <p:cNvSpPr>
              <a:spLocks/>
            </p:cNvSpPr>
            <p:nvPr/>
          </p:nvSpPr>
          <p:spPr bwMode="auto">
            <a:xfrm>
              <a:off x="4609" y="3466"/>
              <a:ext cx="307" cy="258"/>
            </a:xfrm>
            <a:custGeom>
              <a:avLst/>
              <a:gdLst>
                <a:gd name="T0" fmla="*/ 286 w 307"/>
                <a:gd name="T1" fmla="*/ 0 h 258"/>
                <a:gd name="T2" fmla="*/ 286 w 307"/>
                <a:gd name="T3" fmla="*/ 0 h 258"/>
                <a:gd name="T4" fmla="*/ 288 w 307"/>
                <a:gd name="T5" fmla="*/ 13 h 258"/>
                <a:gd name="T6" fmla="*/ 289 w 307"/>
                <a:gd name="T7" fmla="*/ 27 h 258"/>
                <a:gd name="T8" fmla="*/ 289 w 307"/>
                <a:gd name="T9" fmla="*/ 27 h 258"/>
                <a:gd name="T10" fmla="*/ 288 w 307"/>
                <a:gd name="T11" fmla="*/ 45 h 258"/>
                <a:gd name="T12" fmla="*/ 285 w 307"/>
                <a:gd name="T13" fmla="*/ 61 h 258"/>
                <a:gd name="T14" fmla="*/ 278 w 307"/>
                <a:gd name="T15" fmla="*/ 79 h 258"/>
                <a:gd name="T16" fmla="*/ 270 w 307"/>
                <a:gd name="T17" fmla="*/ 94 h 258"/>
                <a:gd name="T18" fmla="*/ 260 w 307"/>
                <a:gd name="T19" fmla="*/ 110 h 258"/>
                <a:gd name="T20" fmla="*/ 247 w 307"/>
                <a:gd name="T21" fmla="*/ 124 h 258"/>
                <a:gd name="T22" fmla="*/ 234 w 307"/>
                <a:gd name="T23" fmla="*/ 137 h 258"/>
                <a:gd name="T24" fmla="*/ 218 w 307"/>
                <a:gd name="T25" fmla="*/ 149 h 258"/>
                <a:gd name="T26" fmla="*/ 202 w 307"/>
                <a:gd name="T27" fmla="*/ 160 h 258"/>
                <a:gd name="T28" fmla="*/ 183 w 307"/>
                <a:gd name="T29" fmla="*/ 170 h 258"/>
                <a:gd name="T30" fmla="*/ 163 w 307"/>
                <a:gd name="T31" fmla="*/ 179 h 258"/>
                <a:gd name="T32" fmla="*/ 142 w 307"/>
                <a:gd name="T33" fmla="*/ 186 h 258"/>
                <a:gd name="T34" fmla="*/ 121 w 307"/>
                <a:gd name="T35" fmla="*/ 192 h 258"/>
                <a:gd name="T36" fmla="*/ 99 w 307"/>
                <a:gd name="T37" fmla="*/ 197 h 258"/>
                <a:gd name="T38" fmla="*/ 74 w 307"/>
                <a:gd name="T39" fmla="*/ 199 h 258"/>
                <a:gd name="T40" fmla="*/ 50 w 307"/>
                <a:gd name="T41" fmla="*/ 200 h 258"/>
                <a:gd name="T42" fmla="*/ 50 w 307"/>
                <a:gd name="T43" fmla="*/ 200 h 258"/>
                <a:gd name="T44" fmla="*/ 24 w 307"/>
                <a:gd name="T45" fmla="*/ 199 h 258"/>
                <a:gd name="T46" fmla="*/ 0 w 307"/>
                <a:gd name="T47" fmla="*/ 195 h 258"/>
                <a:gd name="T48" fmla="*/ 0 w 307"/>
                <a:gd name="T49" fmla="*/ 195 h 258"/>
                <a:gd name="T50" fmla="*/ 11 w 307"/>
                <a:gd name="T51" fmla="*/ 210 h 258"/>
                <a:gd name="T52" fmla="*/ 26 w 307"/>
                <a:gd name="T53" fmla="*/ 221 h 258"/>
                <a:gd name="T54" fmla="*/ 42 w 307"/>
                <a:gd name="T55" fmla="*/ 233 h 258"/>
                <a:gd name="T56" fmla="*/ 58 w 307"/>
                <a:gd name="T57" fmla="*/ 241 h 258"/>
                <a:gd name="T58" fmla="*/ 76 w 307"/>
                <a:gd name="T59" fmla="*/ 249 h 258"/>
                <a:gd name="T60" fmla="*/ 94 w 307"/>
                <a:gd name="T61" fmla="*/ 254 h 258"/>
                <a:gd name="T62" fmla="*/ 113 w 307"/>
                <a:gd name="T63" fmla="*/ 257 h 258"/>
                <a:gd name="T64" fmla="*/ 133 w 307"/>
                <a:gd name="T65" fmla="*/ 258 h 258"/>
                <a:gd name="T66" fmla="*/ 133 w 307"/>
                <a:gd name="T67" fmla="*/ 258 h 258"/>
                <a:gd name="T68" fmla="*/ 150 w 307"/>
                <a:gd name="T69" fmla="*/ 257 h 258"/>
                <a:gd name="T70" fmla="*/ 168 w 307"/>
                <a:gd name="T71" fmla="*/ 255 h 258"/>
                <a:gd name="T72" fmla="*/ 184 w 307"/>
                <a:gd name="T73" fmla="*/ 250 h 258"/>
                <a:gd name="T74" fmla="*/ 200 w 307"/>
                <a:gd name="T75" fmla="*/ 244 h 258"/>
                <a:gd name="T76" fmla="*/ 217 w 307"/>
                <a:gd name="T77" fmla="*/ 237 h 258"/>
                <a:gd name="T78" fmla="*/ 230 w 307"/>
                <a:gd name="T79" fmla="*/ 228 h 258"/>
                <a:gd name="T80" fmla="*/ 244 w 307"/>
                <a:gd name="T81" fmla="*/ 218 h 258"/>
                <a:gd name="T82" fmla="*/ 255 w 307"/>
                <a:gd name="T83" fmla="*/ 207 h 258"/>
                <a:gd name="T84" fmla="*/ 267 w 307"/>
                <a:gd name="T85" fmla="*/ 195 h 258"/>
                <a:gd name="T86" fmla="*/ 278 w 307"/>
                <a:gd name="T87" fmla="*/ 181 h 258"/>
                <a:gd name="T88" fmla="*/ 286 w 307"/>
                <a:gd name="T89" fmla="*/ 166 h 258"/>
                <a:gd name="T90" fmla="*/ 294 w 307"/>
                <a:gd name="T91" fmla="*/ 152 h 258"/>
                <a:gd name="T92" fmla="*/ 299 w 307"/>
                <a:gd name="T93" fmla="*/ 136 h 258"/>
                <a:gd name="T94" fmla="*/ 304 w 307"/>
                <a:gd name="T95" fmla="*/ 119 h 258"/>
                <a:gd name="T96" fmla="*/ 306 w 307"/>
                <a:gd name="T97" fmla="*/ 102 h 258"/>
                <a:gd name="T98" fmla="*/ 307 w 307"/>
                <a:gd name="T99" fmla="*/ 84 h 258"/>
                <a:gd name="T100" fmla="*/ 307 w 307"/>
                <a:gd name="T101" fmla="*/ 84 h 258"/>
                <a:gd name="T102" fmla="*/ 306 w 307"/>
                <a:gd name="T103" fmla="*/ 61 h 258"/>
                <a:gd name="T104" fmla="*/ 302 w 307"/>
                <a:gd name="T105" fmla="*/ 40 h 258"/>
                <a:gd name="T106" fmla="*/ 294 w 307"/>
                <a:gd name="T107" fmla="*/ 19 h 258"/>
                <a:gd name="T108" fmla="*/ 286 w 307"/>
                <a:gd name="T109" fmla="*/ 0 h 258"/>
                <a:gd name="T110" fmla="*/ 286 w 307"/>
                <a:gd name="T111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7" h="258">
                  <a:moveTo>
                    <a:pt x="286" y="0"/>
                  </a:moveTo>
                  <a:lnTo>
                    <a:pt x="286" y="0"/>
                  </a:lnTo>
                  <a:lnTo>
                    <a:pt x="288" y="13"/>
                  </a:lnTo>
                  <a:lnTo>
                    <a:pt x="289" y="27"/>
                  </a:lnTo>
                  <a:lnTo>
                    <a:pt x="289" y="27"/>
                  </a:lnTo>
                  <a:lnTo>
                    <a:pt x="288" y="45"/>
                  </a:lnTo>
                  <a:lnTo>
                    <a:pt x="285" y="61"/>
                  </a:lnTo>
                  <a:lnTo>
                    <a:pt x="278" y="79"/>
                  </a:lnTo>
                  <a:lnTo>
                    <a:pt x="270" y="94"/>
                  </a:lnTo>
                  <a:lnTo>
                    <a:pt x="260" y="110"/>
                  </a:lnTo>
                  <a:lnTo>
                    <a:pt x="247" y="124"/>
                  </a:lnTo>
                  <a:lnTo>
                    <a:pt x="234" y="137"/>
                  </a:lnTo>
                  <a:lnTo>
                    <a:pt x="218" y="149"/>
                  </a:lnTo>
                  <a:lnTo>
                    <a:pt x="202" y="160"/>
                  </a:lnTo>
                  <a:lnTo>
                    <a:pt x="183" y="170"/>
                  </a:lnTo>
                  <a:lnTo>
                    <a:pt x="163" y="179"/>
                  </a:lnTo>
                  <a:lnTo>
                    <a:pt x="142" y="186"/>
                  </a:lnTo>
                  <a:lnTo>
                    <a:pt x="121" y="192"/>
                  </a:lnTo>
                  <a:lnTo>
                    <a:pt x="99" y="197"/>
                  </a:lnTo>
                  <a:lnTo>
                    <a:pt x="74" y="199"/>
                  </a:lnTo>
                  <a:lnTo>
                    <a:pt x="50" y="200"/>
                  </a:lnTo>
                  <a:lnTo>
                    <a:pt x="50" y="200"/>
                  </a:lnTo>
                  <a:lnTo>
                    <a:pt x="24" y="199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11" y="210"/>
                  </a:lnTo>
                  <a:lnTo>
                    <a:pt x="26" y="221"/>
                  </a:lnTo>
                  <a:lnTo>
                    <a:pt x="42" y="233"/>
                  </a:lnTo>
                  <a:lnTo>
                    <a:pt x="58" y="241"/>
                  </a:lnTo>
                  <a:lnTo>
                    <a:pt x="76" y="249"/>
                  </a:lnTo>
                  <a:lnTo>
                    <a:pt x="94" y="254"/>
                  </a:lnTo>
                  <a:lnTo>
                    <a:pt x="113" y="257"/>
                  </a:lnTo>
                  <a:lnTo>
                    <a:pt x="133" y="258"/>
                  </a:lnTo>
                  <a:lnTo>
                    <a:pt x="133" y="258"/>
                  </a:lnTo>
                  <a:lnTo>
                    <a:pt x="150" y="257"/>
                  </a:lnTo>
                  <a:lnTo>
                    <a:pt x="168" y="255"/>
                  </a:lnTo>
                  <a:lnTo>
                    <a:pt x="184" y="250"/>
                  </a:lnTo>
                  <a:lnTo>
                    <a:pt x="200" y="244"/>
                  </a:lnTo>
                  <a:lnTo>
                    <a:pt x="217" y="237"/>
                  </a:lnTo>
                  <a:lnTo>
                    <a:pt x="230" y="228"/>
                  </a:lnTo>
                  <a:lnTo>
                    <a:pt x="244" y="218"/>
                  </a:lnTo>
                  <a:lnTo>
                    <a:pt x="255" y="207"/>
                  </a:lnTo>
                  <a:lnTo>
                    <a:pt x="267" y="195"/>
                  </a:lnTo>
                  <a:lnTo>
                    <a:pt x="278" y="181"/>
                  </a:lnTo>
                  <a:lnTo>
                    <a:pt x="286" y="166"/>
                  </a:lnTo>
                  <a:lnTo>
                    <a:pt x="294" y="152"/>
                  </a:lnTo>
                  <a:lnTo>
                    <a:pt x="299" y="136"/>
                  </a:lnTo>
                  <a:lnTo>
                    <a:pt x="304" y="119"/>
                  </a:lnTo>
                  <a:lnTo>
                    <a:pt x="306" y="102"/>
                  </a:lnTo>
                  <a:lnTo>
                    <a:pt x="307" y="84"/>
                  </a:lnTo>
                  <a:lnTo>
                    <a:pt x="307" y="84"/>
                  </a:lnTo>
                  <a:lnTo>
                    <a:pt x="306" y="61"/>
                  </a:lnTo>
                  <a:lnTo>
                    <a:pt x="302" y="40"/>
                  </a:lnTo>
                  <a:lnTo>
                    <a:pt x="294" y="19"/>
                  </a:lnTo>
                  <a:lnTo>
                    <a:pt x="286" y="0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0A50A1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3" name="Freeform 471"/>
            <p:cNvSpPr>
              <a:spLocks/>
            </p:cNvSpPr>
            <p:nvPr/>
          </p:nvSpPr>
          <p:spPr bwMode="auto">
            <a:xfrm>
              <a:off x="4667" y="3391"/>
              <a:ext cx="149" cy="33"/>
            </a:xfrm>
            <a:custGeom>
              <a:avLst/>
              <a:gdLst>
                <a:gd name="T0" fmla="*/ 147 w 149"/>
                <a:gd name="T1" fmla="*/ 0 h 33"/>
                <a:gd name="T2" fmla="*/ 147 w 149"/>
                <a:gd name="T3" fmla="*/ 0 h 33"/>
                <a:gd name="T4" fmla="*/ 146 w 149"/>
                <a:gd name="T5" fmla="*/ 5 h 33"/>
                <a:gd name="T6" fmla="*/ 141 w 149"/>
                <a:gd name="T7" fmla="*/ 12 h 33"/>
                <a:gd name="T8" fmla="*/ 134 w 149"/>
                <a:gd name="T9" fmla="*/ 17 h 33"/>
                <a:gd name="T10" fmla="*/ 125 w 149"/>
                <a:gd name="T11" fmla="*/ 21 h 33"/>
                <a:gd name="T12" fmla="*/ 115 w 149"/>
                <a:gd name="T13" fmla="*/ 25 h 33"/>
                <a:gd name="T14" fmla="*/ 102 w 149"/>
                <a:gd name="T15" fmla="*/ 28 h 33"/>
                <a:gd name="T16" fmla="*/ 88 w 149"/>
                <a:gd name="T17" fmla="*/ 29 h 33"/>
                <a:gd name="T18" fmla="*/ 73 w 149"/>
                <a:gd name="T19" fmla="*/ 29 h 33"/>
                <a:gd name="T20" fmla="*/ 73 w 149"/>
                <a:gd name="T21" fmla="*/ 29 h 33"/>
                <a:gd name="T22" fmla="*/ 58 w 149"/>
                <a:gd name="T23" fmla="*/ 29 h 33"/>
                <a:gd name="T24" fmla="*/ 45 w 149"/>
                <a:gd name="T25" fmla="*/ 28 h 33"/>
                <a:gd name="T26" fmla="*/ 33 w 149"/>
                <a:gd name="T27" fmla="*/ 25 h 33"/>
                <a:gd name="T28" fmla="*/ 23 w 149"/>
                <a:gd name="T29" fmla="*/ 21 h 33"/>
                <a:gd name="T30" fmla="*/ 13 w 149"/>
                <a:gd name="T31" fmla="*/ 17 h 33"/>
                <a:gd name="T32" fmla="*/ 7 w 149"/>
                <a:gd name="T33" fmla="*/ 12 h 33"/>
                <a:gd name="T34" fmla="*/ 2 w 149"/>
                <a:gd name="T35" fmla="*/ 7 h 33"/>
                <a:gd name="T36" fmla="*/ 2 w 149"/>
                <a:gd name="T37" fmla="*/ 0 h 33"/>
                <a:gd name="T38" fmla="*/ 0 w 149"/>
                <a:gd name="T39" fmla="*/ 2 h 33"/>
                <a:gd name="T40" fmla="*/ 0 w 149"/>
                <a:gd name="T41" fmla="*/ 2 h 33"/>
                <a:gd name="T42" fmla="*/ 0 w 149"/>
                <a:gd name="T43" fmla="*/ 8 h 33"/>
                <a:gd name="T44" fmla="*/ 5 w 149"/>
                <a:gd name="T45" fmla="*/ 13 h 33"/>
                <a:gd name="T46" fmla="*/ 12 w 149"/>
                <a:gd name="T47" fmla="*/ 18 h 33"/>
                <a:gd name="T48" fmla="*/ 21 w 149"/>
                <a:gd name="T49" fmla="*/ 23 h 33"/>
                <a:gd name="T50" fmla="*/ 33 w 149"/>
                <a:gd name="T51" fmla="*/ 28 h 33"/>
                <a:gd name="T52" fmla="*/ 44 w 149"/>
                <a:gd name="T53" fmla="*/ 29 h 33"/>
                <a:gd name="T54" fmla="*/ 58 w 149"/>
                <a:gd name="T55" fmla="*/ 31 h 33"/>
                <a:gd name="T56" fmla="*/ 73 w 149"/>
                <a:gd name="T57" fmla="*/ 33 h 33"/>
                <a:gd name="T58" fmla="*/ 73 w 149"/>
                <a:gd name="T59" fmla="*/ 33 h 33"/>
                <a:gd name="T60" fmla="*/ 89 w 149"/>
                <a:gd name="T61" fmla="*/ 31 h 33"/>
                <a:gd name="T62" fmla="*/ 102 w 149"/>
                <a:gd name="T63" fmla="*/ 29 h 33"/>
                <a:gd name="T64" fmla="*/ 115 w 149"/>
                <a:gd name="T65" fmla="*/ 26 h 33"/>
                <a:gd name="T66" fmla="*/ 126 w 149"/>
                <a:gd name="T67" fmla="*/ 23 h 33"/>
                <a:gd name="T68" fmla="*/ 136 w 149"/>
                <a:gd name="T69" fmla="*/ 18 h 33"/>
                <a:gd name="T70" fmla="*/ 142 w 149"/>
                <a:gd name="T71" fmla="*/ 13 h 33"/>
                <a:gd name="T72" fmla="*/ 147 w 149"/>
                <a:gd name="T73" fmla="*/ 7 h 33"/>
                <a:gd name="T74" fmla="*/ 149 w 149"/>
                <a:gd name="T75" fmla="*/ 0 h 33"/>
                <a:gd name="T76" fmla="*/ 147 w 149"/>
                <a:gd name="T7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9" h="33">
                  <a:moveTo>
                    <a:pt x="147" y="0"/>
                  </a:moveTo>
                  <a:lnTo>
                    <a:pt x="147" y="0"/>
                  </a:lnTo>
                  <a:lnTo>
                    <a:pt x="146" y="5"/>
                  </a:lnTo>
                  <a:lnTo>
                    <a:pt x="141" y="12"/>
                  </a:lnTo>
                  <a:lnTo>
                    <a:pt x="134" y="17"/>
                  </a:lnTo>
                  <a:lnTo>
                    <a:pt x="125" y="21"/>
                  </a:lnTo>
                  <a:lnTo>
                    <a:pt x="115" y="25"/>
                  </a:lnTo>
                  <a:lnTo>
                    <a:pt x="102" y="28"/>
                  </a:lnTo>
                  <a:lnTo>
                    <a:pt x="88" y="29"/>
                  </a:lnTo>
                  <a:lnTo>
                    <a:pt x="73" y="29"/>
                  </a:lnTo>
                  <a:lnTo>
                    <a:pt x="73" y="29"/>
                  </a:lnTo>
                  <a:lnTo>
                    <a:pt x="58" y="29"/>
                  </a:lnTo>
                  <a:lnTo>
                    <a:pt x="45" y="28"/>
                  </a:lnTo>
                  <a:lnTo>
                    <a:pt x="33" y="25"/>
                  </a:lnTo>
                  <a:lnTo>
                    <a:pt x="23" y="21"/>
                  </a:lnTo>
                  <a:lnTo>
                    <a:pt x="13" y="17"/>
                  </a:lnTo>
                  <a:lnTo>
                    <a:pt x="7" y="12"/>
                  </a:lnTo>
                  <a:lnTo>
                    <a:pt x="2" y="7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8"/>
                  </a:lnTo>
                  <a:lnTo>
                    <a:pt x="5" y="13"/>
                  </a:lnTo>
                  <a:lnTo>
                    <a:pt x="12" y="18"/>
                  </a:lnTo>
                  <a:lnTo>
                    <a:pt x="21" y="23"/>
                  </a:lnTo>
                  <a:lnTo>
                    <a:pt x="33" y="28"/>
                  </a:lnTo>
                  <a:lnTo>
                    <a:pt x="44" y="29"/>
                  </a:lnTo>
                  <a:lnTo>
                    <a:pt x="58" y="31"/>
                  </a:lnTo>
                  <a:lnTo>
                    <a:pt x="73" y="33"/>
                  </a:lnTo>
                  <a:lnTo>
                    <a:pt x="73" y="33"/>
                  </a:lnTo>
                  <a:lnTo>
                    <a:pt x="89" y="31"/>
                  </a:lnTo>
                  <a:lnTo>
                    <a:pt x="102" y="29"/>
                  </a:lnTo>
                  <a:lnTo>
                    <a:pt x="115" y="26"/>
                  </a:lnTo>
                  <a:lnTo>
                    <a:pt x="126" y="23"/>
                  </a:lnTo>
                  <a:lnTo>
                    <a:pt x="136" y="18"/>
                  </a:lnTo>
                  <a:lnTo>
                    <a:pt x="142" y="13"/>
                  </a:lnTo>
                  <a:lnTo>
                    <a:pt x="147" y="7"/>
                  </a:lnTo>
                  <a:lnTo>
                    <a:pt x="149" y="0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8699C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4" name="Freeform 472"/>
            <p:cNvSpPr>
              <a:spLocks/>
            </p:cNvSpPr>
            <p:nvPr/>
          </p:nvSpPr>
          <p:spPr bwMode="auto">
            <a:xfrm>
              <a:off x="4590" y="3463"/>
              <a:ext cx="302" cy="64"/>
            </a:xfrm>
            <a:custGeom>
              <a:avLst/>
              <a:gdLst>
                <a:gd name="T0" fmla="*/ 299 w 302"/>
                <a:gd name="T1" fmla="*/ 1 h 64"/>
                <a:gd name="T2" fmla="*/ 299 w 302"/>
                <a:gd name="T3" fmla="*/ 1 h 64"/>
                <a:gd name="T4" fmla="*/ 299 w 302"/>
                <a:gd name="T5" fmla="*/ 8 h 64"/>
                <a:gd name="T6" fmla="*/ 295 w 302"/>
                <a:gd name="T7" fmla="*/ 12 h 64"/>
                <a:gd name="T8" fmla="*/ 292 w 302"/>
                <a:gd name="T9" fmla="*/ 19 h 64"/>
                <a:gd name="T10" fmla="*/ 287 w 302"/>
                <a:gd name="T11" fmla="*/ 24 h 64"/>
                <a:gd name="T12" fmla="*/ 273 w 302"/>
                <a:gd name="T13" fmla="*/ 35 h 64"/>
                <a:gd name="T14" fmla="*/ 255 w 302"/>
                <a:gd name="T15" fmla="*/ 43 h 64"/>
                <a:gd name="T16" fmla="*/ 234 w 302"/>
                <a:gd name="T17" fmla="*/ 51 h 64"/>
                <a:gd name="T18" fmla="*/ 208 w 302"/>
                <a:gd name="T19" fmla="*/ 56 h 64"/>
                <a:gd name="T20" fmla="*/ 181 w 302"/>
                <a:gd name="T21" fmla="*/ 59 h 64"/>
                <a:gd name="T22" fmla="*/ 150 w 302"/>
                <a:gd name="T23" fmla="*/ 61 h 64"/>
                <a:gd name="T24" fmla="*/ 150 w 302"/>
                <a:gd name="T25" fmla="*/ 61 h 64"/>
                <a:gd name="T26" fmla="*/ 121 w 302"/>
                <a:gd name="T27" fmla="*/ 59 h 64"/>
                <a:gd name="T28" fmla="*/ 93 w 302"/>
                <a:gd name="T29" fmla="*/ 56 h 64"/>
                <a:gd name="T30" fmla="*/ 67 w 302"/>
                <a:gd name="T31" fmla="*/ 50 h 64"/>
                <a:gd name="T32" fmla="*/ 45 w 302"/>
                <a:gd name="T33" fmla="*/ 43 h 64"/>
                <a:gd name="T34" fmla="*/ 27 w 302"/>
                <a:gd name="T35" fmla="*/ 33 h 64"/>
                <a:gd name="T36" fmla="*/ 13 w 302"/>
                <a:gd name="T37" fmla="*/ 24 h 64"/>
                <a:gd name="T38" fmla="*/ 8 w 302"/>
                <a:gd name="T39" fmla="*/ 17 h 64"/>
                <a:gd name="T40" fmla="*/ 4 w 302"/>
                <a:gd name="T41" fmla="*/ 11 h 64"/>
                <a:gd name="T42" fmla="*/ 1 w 302"/>
                <a:gd name="T43" fmla="*/ 6 h 64"/>
                <a:gd name="T44" fmla="*/ 1 w 302"/>
                <a:gd name="T45" fmla="*/ 0 h 64"/>
                <a:gd name="T46" fmla="*/ 0 w 302"/>
                <a:gd name="T47" fmla="*/ 1 h 64"/>
                <a:gd name="T48" fmla="*/ 0 w 302"/>
                <a:gd name="T49" fmla="*/ 1 h 64"/>
                <a:gd name="T50" fmla="*/ 1 w 302"/>
                <a:gd name="T51" fmla="*/ 8 h 64"/>
                <a:gd name="T52" fmla="*/ 3 w 302"/>
                <a:gd name="T53" fmla="*/ 14 h 64"/>
                <a:gd name="T54" fmla="*/ 6 w 302"/>
                <a:gd name="T55" fmla="*/ 19 h 64"/>
                <a:gd name="T56" fmla="*/ 13 w 302"/>
                <a:gd name="T57" fmla="*/ 25 h 64"/>
                <a:gd name="T58" fmla="*/ 17 w 302"/>
                <a:gd name="T59" fmla="*/ 30 h 64"/>
                <a:gd name="T60" fmla="*/ 25 w 302"/>
                <a:gd name="T61" fmla="*/ 35 h 64"/>
                <a:gd name="T62" fmla="*/ 43 w 302"/>
                <a:gd name="T63" fmla="*/ 45 h 64"/>
                <a:gd name="T64" fmla="*/ 66 w 302"/>
                <a:gd name="T65" fmla="*/ 53 h 64"/>
                <a:gd name="T66" fmla="*/ 92 w 302"/>
                <a:gd name="T67" fmla="*/ 59 h 64"/>
                <a:gd name="T68" fmla="*/ 121 w 302"/>
                <a:gd name="T69" fmla="*/ 63 h 64"/>
                <a:gd name="T70" fmla="*/ 150 w 302"/>
                <a:gd name="T71" fmla="*/ 64 h 64"/>
                <a:gd name="T72" fmla="*/ 150 w 302"/>
                <a:gd name="T73" fmla="*/ 64 h 64"/>
                <a:gd name="T74" fmla="*/ 181 w 302"/>
                <a:gd name="T75" fmla="*/ 63 h 64"/>
                <a:gd name="T76" fmla="*/ 210 w 302"/>
                <a:gd name="T77" fmla="*/ 59 h 64"/>
                <a:gd name="T78" fmla="*/ 234 w 302"/>
                <a:gd name="T79" fmla="*/ 53 h 64"/>
                <a:gd name="T80" fmla="*/ 257 w 302"/>
                <a:gd name="T81" fmla="*/ 45 h 64"/>
                <a:gd name="T82" fmla="*/ 276 w 302"/>
                <a:gd name="T83" fmla="*/ 35 h 64"/>
                <a:gd name="T84" fmla="*/ 283 w 302"/>
                <a:gd name="T85" fmla="*/ 30 h 64"/>
                <a:gd name="T86" fmla="*/ 289 w 302"/>
                <a:gd name="T87" fmla="*/ 25 h 64"/>
                <a:gd name="T88" fmla="*/ 294 w 302"/>
                <a:gd name="T89" fmla="*/ 19 h 64"/>
                <a:gd name="T90" fmla="*/ 299 w 302"/>
                <a:gd name="T91" fmla="*/ 14 h 64"/>
                <a:gd name="T92" fmla="*/ 300 w 302"/>
                <a:gd name="T93" fmla="*/ 8 h 64"/>
                <a:gd name="T94" fmla="*/ 302 w 302"/>
                <a:gd name="T95" fmla="*/ 1 h 64"/>
                <a:gd name="T96" fmla="*/ 299 w 302"/>
                <a:gd name="T97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2" h="64">
                  <a:moveTo>
                    <a:pt x="299" y="1"/>
                  </a:moveTo>
                  <a:lnTo>
                    <a:pt x="299" y="1"/>
                  </a:lnTo>
                  <a:lnTo>
                    <a:pt x="299" y="8"/>
                  </a:lnTo>
                  <a:lnTo>
                    <a:pt x="295" y="12"/>
                  </a:lnTo>
                  <a:lnTo>
                    <a:pt x="292" y="19"/>
                  </a:lnTo>
                  <a:lnTo>
                    <a:pt x="287" y="24"/>
                  </a:lnTo>
                  <a:lnTo>
                    <a:pt x="273" y="35"/>
                  </a:lnTo>
                  <a:lnTo>
                    <a:pt x="255" y="43"/>
                  </a:lnTo>
                  <a:lnTo>
                    <a:pt x="234" y="51"/>
                  </a:lnTo>
                  <a:lnTo>
                    <a:pt x="208" y="56"/>
                  </a:lnTo>
                  <a:lnTo>
                    <a:pt x="181" y="59"/>
                  </a:lnTo>
                  <a:lnTo>
                    <a:pt x="150" y="61"/>
                  </a:lnTo>
                  <a:lnTo>
                    <a:pt x="150" y="61"/>
                  </a:lnTo>
                  <a:lnTo>
                    <a:pt x="121" y="59"/>
                  </a:lnTo>
                  <a:lnTo>
                    <a:pt x="93" y="56"/>
                  </a:lnTo>
                  <a:lnTo>
                    <a:pt x="67" y="50"/>
                  </a:lnTo>
                  <a:lnTo>
                    <a:pt x="45" y="43"/>
                  </a:lnTo>
                  <a:lnTo>
                    <a:pt x="27" y="33"/>
                  </a:lnTo>
                  <a:lnTo>
                    <a:pt x="13" y="24"/>
                  </a:lnTo>
                  <a:lnTo>
                    <a:pt x="8" y="17"/>
                  </a:lnTo>
                  <a:lnTo>
                    <a:pt x="4" y="11"/>
                  </a:lnTo>
                  <a:lnTo>
                    <a:pt x="1" y="6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8"/>
                  </a:lnTo>
                  <a:lnTo>
                    <a:pt x="3" y="14"/>
                  </a:lnTo>
                  <a:lnTo>
                    <a:pt x="6" y="19"/>
                  </a:lnTo>
                  <a:lnTo>
                    <a:pt x="13" y="25"/>
                  </a:lnTo>
                  <a:lnTo>
                    <a:pt x="17" y="30"/>
                  </a:lnTo>
                  <a:lnTo>
                    <a:pt x="25" y="35"/>
                  </a:lnTo>
                  <a:lnTo>
                    <a:pt x="43" y="45"/>
                  </a:lnTo>
                  <a:lnTo>
                    <a:pt x="66" y="53"/>
                  </a:lnTo>
                  <a:lnTo>
                    <a:pt x="92" y="59"/>
                  </a:lnTo>
                  <a:lnTo>
                    <a:pt x="121" y="63"/>
                  </a:lnTo>
                  <a:lnTo>
                    <a:pt x="150" y="64"/>
                  </a:lnTo>
                  <a:lnTo>
                    <a:pt x="150" y="64"/>
                  </a:lnTo>
                  <a:lnTo>
                    <a:pt x="181" y="63"/>
                  </a:lnTo>
                  <a:lnTo>
                    <a:pt x="210" y="59"/>
                  </a:lnTo>
                  <a:lnTo>
                    <a:pt x="234" y="53"/>
                  </a:lnTo>
                  <a:lnTo>
                    <a:pt x="257" y="45"/>
                  </a:lnTo>
                  <a:lnTo>
                    <a:pt x="276" y="35"/>
                  </a:lnTo>
                  <a:lnTo>
                    <a:pt x="283" y="30"/>
                  </a:lnTo>
                  <a:lnTo>
                    <a:pt x="289" y="25"/>
                  </a:lnTo>
                  <a:lnTo>
                    <a:pt x="294" y="19"/>
                  </a:lnTo>
                  <a:lnTo>
                    <a:pt x="299" y="14"/>
                  </a:lnTo>
                  <a:lnTo>
                    <a:pt x="300" y="8"/>
                  </a:lnTo>
                  <a:lnTo>
                    <a:pt x="302" y="1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8699C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5" name="Freeform 473"/>
            <p:cNvSpPr>
              <a:spLocks/>
            </p:cNvSpPr>
            <p:nvPr/>
          </p:nvSpPr>
          <p:spPr bwMode="auto">
            <a:xfrm>
              <a:off x="4567" y="3547"/>
              <a:ext cx="349" cy="87"/>
            </a:xfrm>
            <a:custGeom>
              <a:avLst/>
              <a:gdLst>
                <a:gd name="T0" fmla="*/ 349 w 349"/>
                <a:gd name="T1" fmla="*/ 11 h 87"/>
                <a:gd name="T2" fmla="*/ 349 w 349"/>
                <a:gd name="T3" fmla="*/ 11 h 87"/>
                <a:gd name="T4" fmla="*/ 348 w 349"/>
                <a:gd name="T5" fmla="*/ 19 h 87"/>
                <a:gd name="T6" fmla="*/ 346 w 349"/>
                <a:gd name="T7" fmla="*/ 25 h 87"/>
                <a:gd name="T8" fmla="*/ 341 w 349"/>
                <a:gd name="T9" fmla="*/ 32 h 87"/>
                <a:gd name="T10" fmla="*/ 335 w 349"/>
                <a:gd name="T11" fmla="*/ 38 h 87"/>
                <a:gd name="T12" fmla="*/ 328 w 349"/>
                <a:gd name="T13" fmla="*/ 45 h 87"/>
                <a:gd name="T14" fmla="*/ 318 w 349"/>
                <a:gd name="T15" fmla="*/ 51 h 87"/>
                <a:gd name="T16" fmla="*/ 297 w 349"/>
                <a:gd name="T17" fmla="*/ 63 h 87"/>
                <a:gd name="T18" fmla="*/ 272 w 349"/>
                <a:gd name="T19" fmla="*/ 72 h 87"/>
                <a:gd name="T20" fmla="*/ 242 w 349"/>
                <a:gd name="T21" fmla="*/ 79 h 87"/>
                <a:gd name="T22" fmla="*/ 210 w 349"/>
                <a:gd name="T23" fmla="*/ 84 h 87"/>
                <a:gd name="T24" fmla="*/ 175 w 349"/>
                <a:gd name="T25" fmla="*/ 85 h 87"/>
                <a:gd name="T26" fmla="*/ 175 w 349"/>
                <a:gd name="T27" fmla="*/ 85 h 87"/>
                <a:gd name="T28" fmla="*/ 141 w 349"/>
                <a:gd name="T29" fmla="*/ 84 h 87"/>
                <a:gd name="T30" fmla="*/ 108 w 349"/>
                <a:gd name="T31" fmla="*/ 79 h 87"/>
                <a:gd name="T32" fmla="*/ 79 w 349"/>
                <a:gd name="T33" fmla="*/ 72 h 87"/>
                <a:gd name="T34" fmla="*/ 53 w 349"/>
                <a:gd name="T35" fmla="*/ 64 h 87"/>
                <a:gd name="T36" fmla="*/ 32 w 349"/>
                <a:gd name="T37" fmla="*/ 55 h 87"/>
                <a:gd name="T38" fmla="*/ 23 w 349"/>
                <a:gd name="T39" fmla="*/ 48 h 87"/>
                <a:gd name="T40" fmla="*/ 16 w 349"/>
                <a:gd name="T41" fmla="*/ 42 h 87"/>
                <a:gd name="T42" fmla="*/ 10 w 349"/>
                <a:gd name="T43" fmla="*/ 35 h 87"/>
                <a:gd name="T44" fmla="*/ 5 w 349"/>
                <a:gd name="T45" fmla="*/ 29 h 87"/>
                <a:gd name="T46" fmla="*/ 3 w 349"/>
                <a:gd name="T47" fmla="*/ 22 h 87"/>
                <a:gd name="T48" fmla="*/ 2 w 349"/>
                <a:gd name="T49" fmla="*/ 16 h 87"/>
                <a:gd name="T50" fmla="*/ 0 w 349"/>
                <a:gd name="T51" fmla="*/ 0 h 87"/>
                <a:gd name="T52" fmla="*/ 2 w 349"/>
                <a:gd name="T53" fmla="*/ 16 h 87"/>
                <a:gd name="T54" fmla="*/ 2 w 349"/>
                <a:gd name="T55" fmla="*/ 16 h 87"/>
                <a:gd name="T56" fmla="*/ 2 w 349"/>
                <a:gd name="T57" fmla="*/ 22 h 87"/>
                <a:gd name="T58" fmla="*/ 5 w 349"/>
                <a:gd name="T59" fmla="*/ 30 h 87"/>
                <a:gd name="T60" fmla="*/ 8 w 349"/>
                <a:gd name="T61" fmla="*/ 37 h 87"/>
                <a:gd name="T62" fmla="*/ 14 w 349"/>
                <a:gd name="T63" fmla="*/ 43 h 87"/>
                <a:gd name="T64" fmla="*/ 23 w 349"/>
                <a:gd name="T65" fmla="*/ 50 h 87"/>
                <a:gd name="T66" fmla="*/ 31 w 349"/>
                <a:gd name="T67" fmla="*/ 55 h 87"/>
                <a:gd name="T68" fmla="*/ 52 w 349"/>
                <a:gd name="T69" fmla="*/ 66 h 87"/>
                <a:gd name="T70" fmla="*/ 78 w 349"/>
                <a:gd name="T71" fmla="*/ 74 h 87"/>
                <a:gd name="T72" fmla="*/ 107 w 349"/>
                <a:gd name="T73" fmla="*/ 82 h 87"/>
                <a:gd name="T74" fmla="*/ 141 w 349"/>
                <a:gd name="T75" fmla="*/ 85 h 87"/>
                <a:gd name="T76" fmla="*/ 175 w 349"/>
                <a:gd name="T77" fmla="*/ 87 h 87"/>
                <a:gd name="T78" fmla="*/ 175 w 349"/>
                <a:gd name="T79" fmla="*/ 87 h 87"/>
                <a:gd name="T80" fmla="*/ 210 w 349"/>
                <a:gd name="T81" fmla="*/ 85 h 87"/>
                <a:gd name="T82" fmla="*/ 242 w 349"/>
                <a:gd name="T83" fmla="*/ 82 h 87"/>
                <a:gd name="T84" fmla="*/ 272 w 349"/>
                <a:gd name="T85" fmla="*/ 76 h 87"/>
                <a:gd name="T86" fmla="*/ 297 w 349"/>
                <a:gd name="T87" fmla="*/ 66 h 87"/>
                <a:gd name="T88" fmla="*/ 318 w 349"/>
                <a:gd name="T89" fmla="*/ 56 h 87"/>
                <a:gd name="T90" fmla="*/ 328 w 349"/>
                <a:gd name="T91" fmla="*/ 50 h 87"/>
                <a:gd name="T92" fmla="*/ 335 w 349"/>
                <a:gd name="T93" fmla="*/ 43 h 87"/>
                <a:gd name="T94" fmla="*/ 341 w 349"/>
                <a:gd name="T95" fmla="*/ 37 h 87"/>
                <a:gd name="T96" fmla="*/ 346 w 349"/>
                <a:gd name="T97" fmla="*/ 30 h 87"/>
                <a:gd name="T98" fmla="*/ 348 w 349"/>
                <a:gd name="T99" fmla="*/ 22 h 87"/>
                <a:gd name="T100" fmla="*/ 349 w 349"/>
                <a:gd name="T101" fmla="*/ 16 h 87"/>
                <a:gd name="T102" fmla="*/ 349 w 349"/>
                <a:gd name="T103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9" h="87">
                  <a:moveTo>
                    <a:pt x="349" y="11"/>
                  </a:moveTo>
                  <a:lnTo>
                    <a:pt x="349" y="11"/>
                  </a:lnTo>
                  <a:lnTo>
                    <a:pt x="348" y="19"/>
                  </a:lnTo>
                  <a:lnTo>
                    <a:pt x="346" y="25"/>
                  </a:lnTo>
                  <a:lnTo>
                    <a:pt x="341" y="32"/>
                  </a:lnTo>
                  <a:lnTo>
                    <a:pt x="335" y="38"/>
                  </a:lnTo>
                  <a:lnTo>
                    <a:pt x="328" y="45"/>
                  </a:lnTo>
                  <a:lnTo>
                    <a:pt x="318" y="51"/>
                  </a:lnTo>
                  <a:lnTo>
                    <a:pt x="297" y="63"/>
                  </a:lnTo>
                  <a:lnTo>
                    <a:pt x="272" y="72"/>
                  </a:lnTo>
                  <a:lnTo>
                    <a:pt x="242" y="79"/>
                  </a:lnTo>
                  <a:lnTo>
                    <a:pt x="210" y="84"/>
                  </a:lnTo>
                  <a:lnTo>
                    <a:pt x="175" y="85"/>
                  </a:lnTo>
                  <a:lnTo>
                    <a:pt x="175" y="85"/>
                  </a:lnTo>
                  <a:lnTo>
                    <a:pt x="141" y="84"/>
                  </a:lnTo>
                  <a:lnTo>
                    <a:pt x="108" y="79"/>
                  </a:lnTo>
                  <a:lnTo>
                    <a:pt x="79" y="72"/>
                  </a:lnTo>
                  <a:lnTo>
                    <a:pt x="53" y="64"/>
                  </a:lnTo>
                  <a:lnTo>
                    <a:pt x="32" y="55"/>
                  </a:lnTo>
                  <a:lnTo>
                    <a:pt x="23" y="48"/>
                  </a:lnTo>
                  <a:lnTo>
                    <a:pt x="16" y="42"/>
                  </a:lnTo>
                  <a:lnTo>
                    <a:pt x="10" y="35"/>
                  </a:lnTo>
                  <a:lnTo>
                    <a:pt x="5" y="29"/>
                  </a:lnTo>
                  <a:lnTo>
                    <a:pt x="3" y="22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22"/>
                  </a:lnTo>
                  <a:lnTo>
                    <a:pt x="5" y="30"/>
                  </a:lnTo>
                  <a:lnTo>
                    <a:pt x="8" y="37"/>
                  </a:lnTo>
                  <a:lnTo>
                    <a:pt x="14" y="43"/>
                  </a:lnTo>
                  <a:lnTo>
                    <a:pt x="23" y="50"/>
                  </a:lnTo>
                  <a:lnTo>
                    <a:pt x="31" y="55"/>
                  </a:lnTo>
                  <a:lnTo>
                    <a:pt x="52" y="66"/>
                  </a:lnTo>
                  <a:lnTo>
                    <a:pt x="78" y="74"/>
                  </a:lnTo>
                  <a:lnTo>
                    <a:pt x="107" y="82"/>
                  </a:lnTo>
                  <a:lnTo>
                    <a:pt x="141" y="85"/>
                  </a:lnTo>
                  <a:lnTo>
                    <a:pt x="175" y="87"/>
                  </a:lnTo>
                  <a:lnTo>
                    <a:pt x="175" y="87"/>
                  </a:lnTo>
                  <a:lnTo>
                    <a:pt x="210" y="85"/>
                  </a:lnTo>
                  <a:lnTo>
                    <a:pt x="242" y="82"/>
                  </a:lnTo>
                  <a:lnTo>
                    <a:pt x="272" y="76"/>
                  </a:lnTo>
                  <a:lnTo>
                    <a:pt x="297" y="66"/>
                  </a:lnTo>
                  <a:lnTo>
                    <a:pt x="318" y="56"/>
                  </a:lnTo>
                  <a:lnTo>
                    <a:pt x="328" y="50"/>
                  </a:lnTo>
                  <a:lnTo>
                    <a:pt x="335" y="43"/>
                  </a:lnTo>
                  <a:lnTo>
                    <a:pt x="341" y="37"/>
                  </a:lnTo>
                  <a:lnTo>
                    <a:pt x="346" y="30"/>
                  </a:lnTo>
                  <a:lnTo>
                    <a:pt x="348" y="22"/>
                  </a:lnTo>
                  <a:lnTo>
                    <a:pt x="349" y="16"/>
                  </a:lnTo>
                  <a:lnTo>
                    <a:pt x="349" y="11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8699C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6" name="Freeform 474"/>
            <p:cNvSpPr>
              <a:spLocks/>
            </p:cNvSpPr>
            <p:nvPr/>
          </p:nvSpPr>
          <p:spPr bwMode="auto">
            <a:xfrm>
              <a:off x="4604" y="3650"/>
              <a:ext cx="280" cy="58"/>
            </a:xfrm>
            <a:custGeom>
              <a:avLst/>
              <a:gdLst>
                <a:gd name="T0" fmla="*/ 136 w 280"/>
                <a:gd name="T1" fmla="*/ 55 h 58"/>
                <a:gd name="T2" fmla="*/ 136 w 280"/>
                <a:gd name="T3" fmla="*/ 55 h 58"/>
                <a:gd name="T4" fmla="*/ 115 w 280"/>
                <a:gd name="T5" fmla="*/ 55 h 58"/>
                <a:gd name="T6" fmla="*/ 94 w 280"/>
                <a:gd name="T7" fmla="*/ 52 h 58"/>
                <a:gd name="T8" fmla="*/ 75 w 280"/>
                <a:gd name="T9" fmla="*/ 47 h 58"/>
                <a:gd name="T10" fmla="*/ 57 w 280"/>
                <a:gd name="T11" fmla="*/ 42 h 58"/>
                <a:gd name="T12" fmla="*/ 39 w 280"/>
                <a:gd name="T13" fmla="*/ 34 h 58"/>
                <a:gd name="T14" fmla="*/ 24 w 280"/>
                <a:gd name="T15" fmla="*/ 26 h 58"/>
                <a:gd name="T16" fmla="*/ 11 w 280"/>
                <a:gd name="T17" fmla="*/ 18 h 58"/>
                <a:gd name="T18" fmla="*/ 0 w 280"/>
                <a:gd name="T19" fmla="*/ 7 h 58"/>
                <a:gd name="T20" fmla="*/ 3 w 280"/>
                <a:gd name="T21" fmla="*/ 11 h 58"/>
                <a:gd name="T22" fmla="*/ 3 w 280"/>
                <a:gd name="T23" fmla="*/ 11 h 58"/>
                <a:gd name="T24" fmla="*/ 15 w 280"/>
                <a:gd name="T25" fmla="*/ 21 h 58"/>
                <a:gd name="T26" fmla="*/ 26 w 280"/>
                <a:gd name="T27" fmla="*/ 31 h 58"/>
                <a:gd name="T28" fmla="*/ 41 w 280"/>
                <a:gd name="T29" fmla="*/ 39 h 58"/>
                <a:gd name="T30" fmla="*/ 58 w 280"/>
                <a:gd name="T31" fmla="*/ 45 h 58"/>
                <a:gd name="T32" fmla="*/ 76 w 280"/>
                <a:gd name="T33" fmla="*/ 50 h 58"/>
                <a:gd name="T34" fmla="*/ 96 w 280"/>
                <a:gd name="T35" fmla="*/ 55 h 58"/>
                <a:gd name="T36" fmla="*/ 115 w 280"/>
                <a:gd name="T37" fmla="*/ 57 h 58"/>
                <a:gd name="T38" fmla="*/ 136 w 280"/>
                <a:gd name="T39" fmla="*/ 58 h 58"/>
                <a:gd name="T40" fmla="*/ 136 w 280"/>
                <a:gd name="T41" fmla="*/ 58 h 58"/>
                <a:gd name="T42" fmla="*/ 160 w 280"/>
                <a:gd name="T43" fmla="*/ 57 h 58"/>
                <a:gd name="T44" fmla="*/ 183 w 280"/>
                <a:gd name="T45" fmla="*/ 53 h 58"/>
                <a:gd name="T46" fmla="*/ 204 w 280"/>
                <a:gd name="T47" fmla="*/ 50 h 58"/>
                <a:gd name="T48" fmla="*/ 223 w 280"/>
                <a:gd name="T49" fmla="*/ 44 h 58"/>
                <a:gd name="T50" fmla="*/ 241 w 280"/>
                <a:gd name="T51" fmla="*/ 36 h 58"/>
                <a:gd name="T52" fmla="*/ 256 w 280"/>
                <a:gd name="T53" fmla="*/ 26 h 58"/>
                <a:gd name="T54" fmla="*/ 269 w 280"/>
                <a:gd name="T55" fmla="*/ 16 h 58"/>
                <a:gd name="T56" fmla="*/ 278 w 280"/>
                <a:gd name="T57" fmla="*/ 3 h 58"/>
                <a:gd name="T58" fmla="*/ 280 w 280"/>
                <a:gd name="T59" fmla="*/ 0 h 58"/>
                <a:gd name="T60" fmla="*/ 280 w 280"/>
                <a:gd name="T61" fmla="*/ 0 h 58"/>
                <a:gd name="T62" fmla="*/ 272 w 280"/>
                <a:gd name="T63" fmla="*/ 11 h 58"/>
                <a:gd name="T64" fmla="*/ 259 w 280"/>
                <a:gd name="T65" fmla="*/ 23 h 58"/>
                <a:gd name="T66" fmla="*/ 243 w 280"/>
                <a:gd name="T67" fmla="*/ 32 h 58"/>
                <a:gd name="T68" fmla="*/ 225 w 280"/>
                <a:gd name="T69" fmla="*/ 41 h 58"/>
                <a:gd name="T70" fmla="*/ 205 w 280"/>
                <a:gd name="T71" fmla="*/ 47 h 58"/>
                <a:gd name="T72" fmla="*/ 183 w 280"/>
                <a:gd name="T73" fmla="*/ 52 h 58"/>
                <a:gd name="T74" fmla="*/ 160 w 280"/>
                <a:gd name="T75" fmla="*/ 55 h 58"/>
                <a:gd name="T76" fmla="*/ 136 w 280"/>
                <a:gd name="T77" fmla="*/ 55 h 58"/>
                <a:gd name="T78" fmla="*/ 136 w 280"/>
                <a:gd name="T79" fmla="*/ 5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0" h="58">
                  <a:moveTo>
                    <a:pt x="136" y="55"/>
                  </a:moveTo>
                  <a:lnTo>
                    <a:pt x="136" y="55"/>
                  </a:lnTo>
                  <a:lnTo>
                    <a:pt x="115" y="55"/>
                  </a:lnTo>
                  <a:lnTo>
                    <a:pt x="94" y="52"/>
                  </a:lnTo>
                  <a:lnTo>
                    <a:pt x="75" y="47"/>
                  </a:lnTo>
                  <a:lnTo>
                    <a:pt x="57" y="42"/>
                  </a:lnTo>
                  <a:lnTo>
                    <a:pt x="39" y="34"/>
                  </a:lnTo>
                  <a:lnTo>
                    <a:pt x="24" y="26"/>
                  </a:lnTo>
                  <a:lnTo>
                    <a:pt x="11" y="18"/>
                  </a:lnTo>
                  <a:lnTo>
                    <a:pt x="0" y="7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15" y="21"/>
                  </a:lnTo>
                  <a:lnTo>
                    <a:pt x="26" y="31"/>
                  </a:lnTo>
                  <a:lnTo>
                    <a:pt x="41" y="39"/>
                  </a:lnTo>
                  <a:lnTo>
                    <a:pt x="58" y="45"/>
                  </a:lnTo>
                  <a:lnTo>
                    <a:pt x="76" y="50"/>
                  </a:lnTo>
                  <a:lnTo>
                    <a:pt x="96" y="55"/>
                  </a:lnTo>
                  <a:lnTo>
                    <a:pt x="115" y="57"/>
                  </a:lnTo>
                  <a:lnTo>
                    <a:pt x="136" y="58"/>
                  </a:lnTo>
                  <a:lnTo>
                    <a:pt x="136" y="58"/>
                  </a:lnTo>
                  <a:lnTo>
                    <a:pt x="160" y="57"/>
                  </a:lnTo>
                  <a:lnTo>
                    <a:pt x="183" y="53"/>
                  </a:lnTo>
                  <a:lnTo>
                    <a:pt x="204" y="50"/>
                  </a:lnTo>
                  <a:lnTo>
                    <a:pt x="223" y="44"/>
                  </a:lnTo>
                  <a:lnTo>
                    <a:pt x="241" y="36"/>
                  </a:lnTo>
                  <a:lnTo>
                    <a:pt x="256" y="26"/>
                  </a:lnTo>
                  <a:lnTo>
                    <a:pt x="269" y="16"/>
                  </a:lnTo>
                  <a:lnTo>
                    <a:pt x="278" y="3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72" y="11"/>
                  </a:lnTo>
                  <a:lnTo>
                    <a:pt x="259" y="23"/>
                  </a:lnTo>
                  <a:lnTo>
                    <a:pt x="243" y="32"/>
                  </a:lnTo>
                  <a:lnTo>
                    <a:pt x="225" y="41"/>
                  </a:lnTo>
                  <a:lnTo>
                    <a:pt x="205" y="47"/>
                  </a:lnTo>
                  <a:lnTo>
                    <a:pt x="183" y="52"/>
                  </a:lnTo>
                  <a:lnTo>
                    <a:pt x="160" y="55"/>
                  </a:lnTo>
                  <a:lnTo>
                    <a:pt x="136" y="55"/>
                  </a:lnTo>
                  <a:lnTo>
                    <a:pt x="136" y="55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8699C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7" name="Freeform 475"/>
            <p:cNvSpPr>
              <a:spLocks/>
            </p:cNvSpPr>
            <p:nvPr/>
          </p:nvSpPr>
          <p:spPr bwMode="auto">
            <a:xfrm>
              <a:off x="4696" y="3566"/>
              <a:ext cx="157" cy="97"/>
            </a:xfrm>
            <a:custGeom>
              <a:avLst/>
              <a:gdLst>
                <a:gd name="T0" fmla="*/ 0 w 157"/>
                <a:gd name="T1" fmla="*/ 37 h 97"/>
                <a:gd name="T2" fmla="*/ 0 w 157"/>
                <a:gd name="T3" fmla="*/ 37 h 97"/>
                <a:gd name="T4" fmla="*/ 2 w 157"/>
                <a:gd name="T5" fmla="*/ 47 h 97"/>
                <a:gd name="T6" fmla="*/ 2 w 157"/>
                <a:gd name="T7" fmla="*/ 47 h 97"/>
                <a:gd name="T8" fmla="*/ 4 w 157"/>
                <a:gd name="T9" fmla="*/ 53 h 97"/>
                <a:gd name="T10" fmla="*/ 7 w 157"/>
                <a:gd name="T11" fmla="*/ 60 h 97"/>
                <a:gd name="T12" fmla="*/ 8 w 157"/>
                <a:gd name="T13" fmla="*/ 66 h 97"/>
                <a:gd name="T14" fmla="*/ 8 w 157"/>
                <a:gd name="T15" fmla="*/ 70 h 97"/>
                <a:gd name="T16" fmla="*/ 7 w 157"/>
                <a:gd name="T17" fmla="*/ 73 h 97"/>
                <a:gd name="T18" fmla="*/ 7 w 157"/>
                <a:gd name="T19" fmla="*/ 73 h 97"/>
                <a:gd name="T20" fmla="*/ 5 w 157"/>
                <a:gd name="T21" fmla="*/ 74 h 97"/>
                <a:gd name="T22" fmla="*/ 2 w 157"/>
                <a:gd name="T23" fmla="*/ 78 h 97"/>
                <a:gd name="T24" fmla="*/ 2 w 157"/>
                <a:gd name="T25" fmla="*/ 78 h 97"/>
                <a:gd name="T26" fmla="*/ 2 w 157"/>
                <a:gd name="T27" fmla="*/ 81 h 97"/>
                <a:gd name="T28" fmla="*/ 4 w 157"/>
                <a:gd name="T29" fmla="*/ 86 h 97"/>
                <a:gd name="T30" fmla="*/ 4 w 157"/>
                <a:gd name="T31" fmla="*/ 86 h 97"/>
                <a:gd name="T32" fmla="*/ 2 w 157"/>
                <a:gd name="T33" fmla="*/ 89 h 97"/>
                <a:gd name="T34" fmla="*/ 2 w 157"/>
                <a:gd name="T35" fmla="*/ 94 h 97"/>
                <a:gd name="T36" fmla="*/ 2 w 157"/>
                <a:gd name="T37" fmla="*/ 94 h 97"/>
                <a:gd name="T38" fmla="*/ 2 w 157"/>
                <a:gd name="T39" fmla="*/ 97 h 97"/>
                <a:gd name="T40" fmla="*/ 2 w 157"/>
                <a:gd name="T41" fmla="*/ 97 h 97"/>
                <a:gd name="T42" fmla="*/ 23 w 157"/>
                <a:gd name="T43" fmla="*/ 94 h 97"/>
                <a:gd name="T44" fmla="*/ 42 w 157"/>
                <a:gd name="T45" fmla="*/ 91 h 97"/>
                <a:gd name="T46" fmla="*/ 60 w 157"/>
                <a:gd name="T47" fmla="*/ 84 h 97"/>
                <a:gd name="T48" fmla="*/ 78 w 157"/>
                <a:gd name="T49" fmla="*/ 78 h 97"/>
                <a:gd name="T50" fmla="*/ 96 w 157"/>
                <a:gd name="T51" fmla="*/ 71 h 97"/>
                <a:gd name="T52" fmla="*/ 112 w 157"/>
                <a:gd name="T53" fmla="*/ 63 h 97"/>
                <a:gd name="T54" fmla="*/ 126 w 157"/>
                <a:gd name="T55" fmla="*/ 53 h 97"/>
                <a:gd name="T56" fmla="*/ 139 w 157"/>
                <a:gd name="T57" fmla="*/ 44 h 97"/>
                <a:gd name="T58" fmla="*/ 139 w 157"/>
                <a:gd name="T59" fmla="*/ 44 h 97"/>
                <a:gd name="T60" fmla="*/ 144 w 157"/>
                <a:gd name="T61" fmla="*/ 39 h 97"/>
                <a:gd name="T62" fmla="*/ 144 w 157"/>
                <a:gd name="T63" fmla="*/ 39 h 97"/>
                <a:gd name="T64" fmla="*/ 147 w 157"/>
                <a:gd name="T65" fmla="*/ 32 h 97"/>
                <a:gd name="T66" fmla="*/ 152 w 157"/>
                <a:gd name="T67" fmla="*/ 23 h 97"/>
                <a:gd name="T68" fmla="*/ 152 w 157"/>
                <a:gd name="T69" fmla="*/ 23 h 97"/>
                <a:gd name="T70" fmla="*/ 156 w 157"/>
                <a:gd name="T71" fmla="*/ 19 h 97"/>
                <a:gd name="T72" fmla="*/ 157 w 157"/>
                <a:gd name="T73" fmla="*/ 16 h 97"/>
                <a:gd name="T74" fmla="*/ 157 w 157"/>
                <a:gd name="T75" fmla="*/ 16 h 97"/>
                <a:gd name="T76" fmla="*/ 151 w 157"/>
                <a:gd name="T77" fmla="*/ 18 h 97"/>
                <a:gd name="T78" fmla="*/ 143 w 157"/>
                <a:gd name="T79" fmla="*/ 18 h 97"/>
                <a:gd name="T80" fmla="*/ 143 w 157"/>
                <a:gd name="T81" fmla="*/ 18 h 97"/>
                <a:gd name="T82" fmla="*/ 138 w 157"/>
                <a:gd name="T83" fmla="*/ 18 h 97"/>
                <a:gd name="T84" fmla="*/ 135 w 157"/>
                <a:gd name="T85" fmla="*/ 18 h 97"/>
                <a:gd name="T86" fmla="*/ 133 w 157"/>
                <a:gd name="T87" fmla="*/ 16 h 97"/>
                <a:gd name="T88" fmla="*/ 133 w 157"/>
                <a:gd name="T89" fmla="*/ 16 h 97"/>
                <a:gd name="T90" fmla="*/ 131 w 157"/>
                <a:gd name="T91" fmla="*/ 15 h 97"/>
                <a:gd name="T92" fmla="*/ 130 w 157"/>
                <a:gd name="T93" fmla="*/ 11 h 97"/>
                <a:gd name="T94" fmla="*/ 130 w 157"/>
                <a:gd name="T95" fmla="*/ 11 h 97"/>
                <a:gd name="T96" fmla="*/ 126 w 157"/>
                <a:gd name="T97" fmla="*/ 6 h 97"/>
                <a:gd name="T98" fmla="*/ 123 w 157"/>
                <a:gd name="T99" fmla="*/ 2 h 97"/>
                <a:gd name="T100" fmla="*/ 123 w 157"/>
                <a:gd name="T101" fmla="*/ 2 h 97"/>
                <a:gd name="T102" fmla="*/ 122 w 157"/>
                <a:gd name="T103" fmla="*/ 0 h 97"/>
                <a:gd name="T104" fmla="*/ 122 w 157"/>
                <a:gd name="T105" fmla="*/ 0 h 97"/>
                <a:gd name="T106" fmla="*/ 109 w 157"/>
                <a:gd name="T107" fmla="*/ 10 h 97"/>
                <a:gd name="T108" fmla="*/ 92 w 157"/>
                <a:gd name="T109" fmla="*/ 19 h 97"/>
                <a:gd name="T110" fmla="*/ 76 w 157"/>
                <a:gd name="T111" fmla="*/ 26 h 97"/>
                <a:gd name="T112" fmla="*/ 59 w 157"/>
                <a:gd name="T113" fmla="*/ 32 h 97"/>
                <a:gd name="T114" fmla="*/ 59 w 157"/>
                <a:gd name="T115" fmla="*/ 32 h 97"/>
                <a:gd name="T116" fmla="*/ 44 w 157"/>
                <a:gd name="T117" fmla="*/ 36 h 97"/>
                <a:gd name="T118" fmla="*/ 28 w 157"/>
                <a:gd name="T119" fmla="*/ 37 h 97"/>
                <a:gd name="T120" fmla="*/ 13 w 157"/>
                <a:gd name="T121" fmla="*/ 37 h 97"/>
                <a:gd name="T122" fmla="*/ 0 w 157"/>
                <a:gd name="T123" fmla="*/ 37 h 97"/>
                <a:gd name="T124" fmla="*/ 0 w 157"/>
                <a:gd name="T125" fmla="*/ 3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7" h="97">
                  <a:moveTo>
                    <a:pt x="0" y="37"/>
                  </a:moveTo>
                  <a:lnTo>
                    <a:pt x="0" y="3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4" y="53"/>
                  </a:lnTo>
                  <a:lnTo>
                    <a:pt x="7" y="60"/>
                  </a:lnTo>
                  <a:lnTo>
                    <a:pt x="8" y="66"/>
                  </a:lnTo>
                  <a:lnTo>
                    <a:pt x="8" y="70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5" y="74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81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2" y="89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23" y="94"/>
                  </a:lnTo>
                  <a:lnTo>
                    <a:pt x="42" y="91"/>
                  </a:lnTo>
                  <a:lnTo>
                    <a:pt x="60" y="84"/>
                  </a:lnTo>
                  <a:lnTo>
                    <a:pt x="78" y="78"/>
                  </a:lnTo>
                  <a:lnTo>
                    <a:pt x="96" y="71"/>
                  </a:lnTo>
                  <a:lnTo>
                    <a:pt x="112" y="63"/>
                  </a:lnTo>
                  <a:lnTo>
                    <a:pt x="126" y="53"/>
                  </a:lnTo>
                  <a:lnTo>
                    <a:pt x="139" y="44"/>
                  </a:lnTo>
                  <a:lnTo>
                    <a:pt x="139" y="44"/>
                  </a:lnTo>
                  <a:lnTo>
                    <a:pt x="144" y="39"/>
                  </a:lnTo>
                  <a:lnTo>
                    <a:pt x="144" y="39"/>
                  </a:lnTo>
                  <a:lnTo>
                    <a:pt x="147" y="32"/>
                  </a:lnTo>
                  <a:lnTo>
                    <a:pt x="152" y="23"/>
                  </a:lnTo>
                  <a:lnTo>
                    <a:pt x="152" y="23"/>
                  </a:lnTo>
                  <a:lnTo>
                    <a:pt x="156" y="19"/>
                  </a:lnTo>
                  <a:lnTo>
                    <a:pt x="157" y="16"/>
                  </a:lnTo>
                  <a:lnTo>
                    <a:pt x="157" y="16"/>
                  </a:lnTo>
                  <a:lnTo>
                    <a:pt x="151" y="18"/>
                  </a:lnTo>
                  <a:lnTo>
                    <a:pt x="143" y="18"/>
                  </a:lnTo>
                  <a:lnTo>
                    <a:pt x="143" y="18"/>
                  </a:lnTo>
                  <a:lnTo>
                    <a:pt x="138" y="18"/>
                  </a:lnTo>
                  <a:lnTo>
                    <a:pt x="135" y="18"/>
                  </a:lnTo>
                  <a:lnTo>
                    <a:pt x="133" y="16"/>
                  </a:lnTo>
                  <a:lnTo>
                    <a:pt x="133" y="16"/>
                  </a:lnTo>
                  <a:lnTo>
                    <a:pt x="131" y="15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26" y="6"/>
                  </a:lnTo>
                  <a:lnTo>
                    <a:pt x="123" y="2"/>
                  </a:lnTo>
                  <a:lnTo>
                    <a:pt x="123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09" y="10"/>
                  </a:lnTo>
                  <a:lnTo>
                    <a:pt x="92" y="19"/>
                  </a:lnTo>
                  <a:lnTo>
                    <a:pt x="76" y="26"/>
                  </a:lnTo>
                  <a:lnTo>
                    <a:pt x="59" y="32"/>
                  </a:lnTo>
                  <a:lnTo>
                    <a:pt x="59" y="32"/>
                  </a:lnTo>
                  <a:lnTo>
                    <a:pt x="44" y="36"/>
                  </a:lnTo>
                  <a:lnTo>
                    <a:pt x="28" y="37"/>
                  </a:lnTo>
                  <a:lnTo>
                    <a:pt x="13" y="37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1B280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8" name="Freeform 476"/>
            <p:cNvSpPr>
              <a:spLocks/>
            </p:cNvSpPr>
            <p:nvPr/>
          </p:nvSpPr>
          <p:spPr bwMode="auto">
            <a:xfrm>
              <a:off x="4827" y="3527"/>
              <a:ext cx="54" cy="50"/>
            </a:xfrm>
            <a:custGeom>
              <a:avLst/>
              <a:gdLst>
                <a:gd name="T0" fmla="*/ 0 w 54"/>
                <a:gd name="T1" fmla="*/ 31 h 50"/>
                <a:gd name="T2" fmla="*/ 0 w 54"/>
                <a:gd name="T3" fmla="*/ 31 h 50"/>
                <a:gd name="T4" fmla="*/ 2 w 54"/>
                <a:gd name="T5" fmla="*/ 37 h 50"/>
                <a:gd name="T6" fmla="*/ 4 w 54"/>
                <a:gd name="T7" fmla="*/ 44 h 50"/>
                <a:gd name="T8" fmla="*/ 4 w 54"/>
                <a:gd name="T9" fmla="*/ 44 h 50"/>
                <a:gd name="T10" fmla="*/ 5 w 54"/>
                <a:gd name="T11" fmla="*/ 49 h 50"/>
                <a:gd name="T12" fmla="*/ 7 w 54"/>
                <a:gd name="T13" fmla="*/ 50 h 50"/>
                <a:gd name="T14" fmla="*/ 10 w 54"/>
                <a:gd name="T15" fmla="*/ 50 h 50"/>
                <a:gd name="T16" fmla="*/ 10 w 54"/>
                <a:gd name="T17" fmla="*/ 50 h 50"/>
                <a:gd name="T18" fmla="*/ 12 w 54"/>
                <a:gd name="T19" fmla="*/ 50 h 50"/>
                <a:gd name="T20" fmla="*/ 15 w 54"/>
                <a:gd name="T21" fmla="*/ 49 h 50"/>
                <a:gd name="T22" fmla="*/ 20 w 54"/>
                <a:gd name="T23" fmla="*/ 45 h 50"/>
                <a:gd name="T24" fmla="*/ 20 w 54"/>
                <a:gd name="T25" fmla="*/ 45 h 50"/>
                <a:gd name="T26" fmla="*/ 28 w 54"/>
                <a:gd name="T27" fmla="*/ 42 h 50"/>
                <a:gd name="T28" fmla="*/ 31 w 54"/>
                <a:gd name="T29" fmla="*/ 41 h 50"/>
                <a:gd name="T30" fmla="*/ 33 w 54"/>
                <a:gd name="T31" fmla="*/ 39 h 50"/>
                <a:gd name="T32" fmla="*/ 31 w 54"/>
                <a:gd name="T33" fmla="*/ 36 h 50"/>
                <a:gd name="T34" fmla="*/ 31 w 54"/>
                <a:gd name="T35" fmla="*/ 36 h 50"/>
                <a:gd name="T36" fmla="*/ 36 w 54"/>
                <a:gd name="T37" fmla="*/ 37 h 50"/>
                <a:gd name="T38" fmla="*/ 39 w 54"/>
                <a:gd name="T39" fmla="*/ 37 h 50"/>
                <a:gd name="T40" fmla="*/ 39 w 54"/>
                <a:gd name="T41" fmla="*/ 37 h 50"/>
                <a:gd name="T42" fmla="*/ 42 w 54"/>
                <a:gd name="T43" fmla="*/ 34 h 50"/>
                <a:gd name="T44" fmla="*/ 44 w 54"/>
                <a:gd name="T45" fmla="*/ 33 h 50"/>
                <a:gd name="T46" fmla="*/ 44 w 54"/>
                <a:gd name="T47" fmla="*/ 33 h 50"/>
                <a:gd name="T48" fmla="*/ 49 w 54"/>
                <a:gd name="T49" fmla="*/ 28 h 50"/>
                <a:gd name="T50" fmla="*/ 52 w 54"/>
                <a:gd name="T51" fmla="*/ 24 h 50"/>
                <a:gd name="T52" fmla="*/ 54 w 54"/>
                <a:gd name="T53" fmla="*/ 21 h 50"/>
                <a:gd name="T54" fmla="*/ 54 w 54"/>
                <a:gd name="T55" fmla="*/ 21 h 50"/>
                <a:gd name="T56" fmla="*/ 54 w 54"/>
                <a:gd name="T57" fmla="*/ 20 h 50"/>
                <a:gd name="T58" fmla="*/ 54 w 54"/>
                <a:gd name="T59" fmla="*/ 16 h 50"/>
                <a:gd name="T60" fmla="*/ 49 w 54"/>
                <a:gd name="T61" fmla="*/ 13 h 50"/>
                <a:gd name="T62" fmla="*/ 49 w 54"/>
                <a:gd name="T63" fmla="*/ 13 h 50"/>
                <a:gd name="T64" fmla="*/ 46 w 54"/>
                <a:gd name="T65" fmla="*/ 10 h 50"/>
                <a:gd name="T66" fmla="*/ 46 w 54"/>
                <a:gd name="T67" fmla="*/ 5 h 50"/>
                <a:gd name="T68" fmla="*/ 46 w 54"/>
                <a:gd name="T69" fmla="*/ 5 h 50"/>
                <a:gd name="T70" fmla="*/ 42 w 54"/>
                <a:gd name="T71" fmla="*/ 5 h 50"/>
                <a:gd name="T72" fmla="*/ 39 w 54"/>
                <a:gd name="T73" fmla="*/ 8 h 50"/>
                <a:gd name="T74" fmla="*/ 37 w 54"/>
                <a:gd name="T75" fmla="*/ 10 h 50"/>
                <a:gd name="T76" fmla="*/ 36 w 54"/>
                <a:gd name="T77" fmla="*/ 13 h 50"/>
                <a:gd name="T78" fmla="*/ 36 w 54"/>
                <a:gd name="T79" fmla="*/ 13 h 50"/>
                <a:gd name="T80" fmla="*/ 33 w 54"/>
                <a:gd name="T81" fmla="*/ 13 h 50"/>
                <a:gd name="T82" fmla="*/ 31 w 54"/>
                <a:gd name="T83" fmla="*/ 12 h 50"/>
                <a:gd name="T84" fmla="*/ 29 w 54"/>
                <a:gd name="T85" fmla="*/ 7 h 50"/>
                <a:gd name="T86" fmla="*/ 29 w 54"/>
                <a:gd name="T87" fmla="*/ 7 h 50"/>
                <a:gd name="T88" fmla="*/ 28 w 54"/>
                <a:gd name="T89" fmla="*/ 3 h 50"/>
                <a:gd name="T90" fmla="*/ 25 w 54"/>
                <a:gd name="T91" fmla="*/ 0 h 50"/>
                <a:gd name="T92" fmla="*/ 25 w 54"/>
                <a:gd name="T93" fmla="*/ 0 h 50"/>
                <a:gd name="T94" fmla="*/ 15 w 54"/>
                <a:gd name="T95" fmla="*/ 16 h 50"/>
                <a:gd name="T96" fmla="*/ 0 w 54"/>
                <a:gd name="T97" fmla="*/ 31 h 50"/>
                <a:gd name="T98" fmla="*/ 0 w 54"/>
                <a:gd name="T9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" h="50">
                  <a:moveTo>
                    <a:pt x="0" y="31"/>
                  </a:moveTo>
                  <a:lnTo>
                    <a:pt x="0" y="31"/>
                  </a:lnTo>
                  <a:lnTo>
                    <a:pt x="2" y="37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5" y="49"/>
                  </a:lnTo>
                  <a:lnTo>
                    <a:pt x="7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5" y="49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8" y="42"/>
                  </a:lnTo>
                  <a:lnTo>
                    <a:pt x="31" y="41"/>
                  </a:lnTo>
                  <a:lnTo>
                    <a:pt x="33" y="39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6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42" y="34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49" y="28"/>
                  </a:lnTo>
                  <a:lnTo>
                    <a:pt x="52" y="24"/>
                  </a:lnTo>
                  <a:lnTo>
                    <a:pt x="54" y="21"/>
                  </a:lnTo>
                  <a:lnTo>
                    <a:pt x="54" y="21"/>
                  </a:lnTo>
                  <a:lnTo>
                    <a:pt x="54" y="20"/>
                  </a:lnTo>
                  <a:lnTo>
                    <a:pt x="54" y="16"/>
                  </a:lnTo>
                  <a:lnTo>
                    <a:pt x="49" y="13"/>
                  </a:lnTo>
                  <a:lnTo>
                    <a:pt x="49" y="13"/>
                  </a:lnTo>
                  <a:lnTo>
                    <a:pt x="46" y="10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2" y="5"/>
                  </a:lnTo>
                  <a:lnTo>
                    <a:pt x="39" y="8"/>
                  </a:lnTo>
                  <a:lnTo>
                    <a:pt x="37" y="10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3" y="13"/>
                  </a:lnTo>
                  <a:lnTo>
                    <a:pt x="31" y="12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5" y="16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1B280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9" name="Freeform 477"/>
            <p:cNvSpPr>
              <a:spLocks/>
            </p:cNvSpPr>
            <p:nvPr/>
          </p:nvSpPr>
          <p:spPr bwMode="auto">
            <a:xfrm>
              <a:off x="4829" y="3409"/>
              <a:ext cx="69" cy="125"/>
            </a:xfrm>
            <a:custGeom>
              <a:avLst/>
              <a:gdLst>
                <a:gd name="T0" fmla="*/ 66 w 69"/>
                <a:gd name="T1" fmla="*/ 57 h 125"/>
                <a:gd name="T2" fmla="*/ 66 w 69"/>
                <a:gd name="T3" fmla="*/ 57 h 125"/>
                <a:gd name="T4" fmla="*/ 55 w 69"/>
                <a:gd name="T5" fmla="*/ 41 h 125"/>
                <a:gd name="T6" fmla="*/ 44 w 69"/>
                <a:gd name="T7" fmla="*/ 24 h 125"/>
                <a:gd name="T8" fmla="*/ 44 w 69"/>
                <a:gd name="T9" fmla="*/ 24 h 125"/>
                <a:gd name="T10" fmla="*/ 40 w 69"/>
                <a:gd name="T11" fmla="*/ 23 h 125"/>
                <a:gd name="T12" fmla="*/ 40 w 69"/>
                <a:gd name="T13" fmla="*/ 23 h 125"/>
                <a:gd name="T14" fmla="*/ 24 w 69"/>
                <a:gd name="T15" fmla="*/ 11 h 125"/>
                <a:gd name="T16" fmla="*/ 18 w 69"/>
                <a:gd name="T17" fmla="*/ 7 h 125"/>
                <a:gd name="T18" fmla="*/ 10 w 69"/>
                <a:gd name="T19" fmla="*/ 2 h 125"/>
                <a:gd name="T20" fmla="*/ 10 w 69"/>
                <a:gd name="T21" fmla="*/ 2 h 125"/>
                <a:gd name="T22" fmla="*/ 0 w 69"/>
                <a:gd name="T23" fmla="*/ 0 h 125"/>
                <a:gd name="T24" fmla="*/ 0 w 69"/>
                <a:gd name="T25" fmla="*/ 0 h 125"/>
                <a:gd name="T26" fmla="*/ 11 w 69"/>
                <a:gd name="T27" fmla="*/ 10 h 125"/>
                <a:gd name="T28" fmla="*/ 21 w 69"/>
                <a:gd name="T29" fmla="*/ 21 h 125"/>
                <a:gd name="T30" fmla="*/ 27 w 69"/>
                <a:gd name="T31" fmla="*/ 34 h 125"/>
                <a:gd name="T32" fmla="*/ 32 w 69"/>
                <a:gd name="T33" fmla="*/ 49 h 125"/>
                <a:gd name="T34" fmla="*/ 32 w 69"/>
                <a:gd name="T35" fmla="*/ 49 h 125"/>
                <a:gd name="T36" fmla="*/ 35 w 69"/>
                <a:gd name="T37" fmla="*/ 63 h 125"/>
                <a:gd name="T38" fmla="*/ 35 w 69"/>
                <a:gd name="T39" fmla="*/ 78 h 125"/>
                <a:gd name="T40" fmla="*/ 32 w 69"/>
                <a:gd name="T41" fmla="*/ 92 h 125"/>
                <a:gd name="T42" fmla="*/ 29 w 69"/>
                <a:gd name="T43" fmla="*/ 107 h 125"/>
                <a:gd name="T44" fmla="*/ 29 w 69"/>
                <a:gd name="T45" fmla="*/ 107 h 125"/>
                <a:gd name="T46" fmla="*/ 31 w 69"/>
                <a:gd name="T47" fmla="*/ 113 h 125"/>
                <a:gd name="T48" fmla="*/ 34 w 69"/>
                <a:gd name="T49" fmla="*/ 117 h 125"/>
                <a:gd name="T50" fmla="*/ 37 w 69"/>
                <a:gd name="T51" fmla="*/ 118 h 125"/>
                <a:gd name="T52" fmla="*/ 37 w 69"/>
                <a:gd name="T53" fmla="*/ 118 h 125"/>
                <a:gd name="T54" fmla="*/ 42 w 69"/>
                <a:gd name="T55" fmla="*/ 117 h 125"/>
                <a:gd name="T56" fmla="*/ 42 w 69"/>
                <a:gd name="T57" fmla="*/ 117 h 125"/>
                <a:gd name="T58" fmla="*/ 44 w 69"/>
                <a:gd name="T59" fmla="*/ 118 h 125"/>
                <a:gd name="T60" fmla="*/ 47 w 69"/>
                <a:gd name="T61" fmla="*/ 120 h 125"/>
                <a:gd name="T62" fmla="*/ 47 w 69"/>
                <a:gd name="T63" fmla="*/ 120 h 125"/>
                <a:gd name="T64" fmla="*/ 52 w 69"/>
                <a:gd name="T65" fmla="*/ 123 h 125"/>
                <a:gd name="T66" fmla="*/ 58 w 69"/>
                <a:gd name="T67" fmla="*/ 125 h 125"/>
                <a:gd name="T68" fmla="*/ 58 w 69"/>
                <a:gd name="T69" fmla="*/ 125 h 125"/>
                <a:gd name="T70" fmla="*/ 63 w 69"/>
                <a:gd name="T71" fmla="*/ 125 h 125"/>
                <a:gd name="T72" fmla="*/ 63 w 69"/>
                <a:gd name="T73" fmla="*/ 125 h 125"/>
                <a:gd name="T74" fmla="*/ 68 w 69"/>
                <a:gd name="T75" fmla="*/ 105 h 125"/>
                <a:gd name="T76" fmla="*/ 69 w 69"/>
                <a:gd name="T77" fmla="*/ 84 h 125"/>
                <a:gd name="T78" fmla="*/ 69 w 69"/>
                <a:gd name="T79" fmla="*/ 84 h 125"/>
                <a:gd name="T80" fmla="*/ 68 w 69"/>
                <a:gd name="T81" fmla="*/ 71 h 125"/>
                <a:gd name="T82" fmla="*/ 66 w 69"/>
                <a:gd name="T83" fmla="*/ 57 h 125"/>
                <a:gd name="T84" fmla="*/ 66 w 69"/>
                <a:gd name="T85" fmla="*/ 5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" h="125">
                  <a:moveTo>
                    <a:pt x="66" y="57"/>
                  </a:moveTo>
                  <a:lnTo>
                    <a:pt x="66" y="57"/>
                  </a:lnTo>
                  <a:lnTo>
                    <a:pt x="55" y="41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24" y="11"/>
                  </a:lnTo>
                  <a:lnTo>
                    <a:pt x="18" y="7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" y="10"/>
                  </a:lnTo>
                  <a:lnTo>
                    <a:pt x="21" y="21"/>
                  </a:lnTo>
                  <a:lnTo>
                    <a:pt x="27" y="34"/>
                  </a:lnTo>
                  <a:lnTo>
                    <a:pt x="32" y="49"/>
                  </a:lnTo>
                  <a:lnTo>
                    <a:pt x="32" y="49"/>
                  </a:lnTo>
                  <a:lnTo>
                    <a:pt x="35" y="63"/>
                  </a:lnTo>
                  <a:lnTo>
                    <a:pt x="35" y="78"/>
                  </a:lnTo>
                  <a:lnTo>
                    <a:pt x="32" y="92"/>
                  </a:lnTo>
                  <a:lnTo>
                    <a:pt x="29" y="107"/>
                  </a:lnTo>
                  <a:lnTo>
                    <a:pt x="29" y="107"/>
                  </a:lnTo>
                  <a:lnTo>
                    <a:pt x="31" y="113"/>
                  </a:lnTo>
                  <a:lnTo>
                    <a:pt x="34" y="117"/>
                  </a:lnTo>
                  <a:lnTo>
                    <a:pt x="37" y="118"/>
                  </a:lnTo>
                  <a:lnTo>
                    <a:pt x="37" y="118"/>
                  </a:lnTo>
                  <a:lnTo>
                    <a:pt x="42" y="117"/>
                  </a:lnTo>
                  <a:lnTo>
                    <a:pt x="42" y="117"/>
                  </a:lnTo>
                  <a:lnTo>
                    <a:pt x="44" y="118"/>
                  </a:lnTo>
                  <a:lnTo>
                    <a:pt x="47" y="120"/>
                  </a:lnTo>
                  <a:lnTo>
                    <a:pt x="47" y="120"/>
                  </a:lnTo>
                  <a:lnTo>
                    <a:pt x="52" y="123"/>
                  </a:lnTo>
                  <a:lnTo>
                    <a:pt x="58" y="125"/>
                  </a:lnTo>
                  <a:lnTo>
                    <a:pt x="58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8" y="105"/>
                  </a:lnTo>
                  <a:lnTo>
                    <a:pt x="69" y="84"/>
                  </a:lnTo>
                  <a:lnTo>
                    <a:pt x="69" y="84"/>
                  </a:lnTo>
                  <a:lnTo>
                    <a:pt x="68" y="71"/>
                  </a:lnTo>
                  <a:lnTo>
                    <a:pt x="66" y="57"/>
                  </a:lnTo>
                  <a:lnTo>
                    <a:pt x="66" y="57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1B280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0" name="Freeform 478"/>
            <p:cNvSpPr>
              <a:spLocks/>
            </p:cNvSpPr>
            <p:nvPr/>
          </p:nvSpPr>
          <p:spPr bwMode="auto">
            <a:xfrm>
              <a:off x="4848" y="3509"/>
              <a:ext cx="10" cy="18"/>
            </a:xfrm>
            <a:custGeom>
              <a:avLst/>
              <a:gdLst>
                <a:gd name="T0" fmla="*/ 0 w 10"/>
                <a:gd name="T1" fmla="*/ 2 h 18"/>
                <a:gd name="T2" fmla="*/ 0 w 10"/>
                <a:gd name="T3" fmla="*/ 2 h 18"/>
                <a:gd name="T4" fmla="*/ 0 w 10"/>
                <a:gd name="T5" fmla="*/ 5 h 18"/>
                <a:gd name="T6" fmla="*/ 2 w 10"/>
                <a:gd name="T7" fmla="*/ 10 h 18"/>
                <a:gd name="T8" fmla="*/ 2 w 10"/>
                <a:gd name="T9" fmla="*/ 10 h 18"/>
                <a:gd name="T10" fmla="*/ 2 w 10"/>
                <a:gd name="T11" fmla="*/ 17 h 18"/>
                <a:gd name="T12" fmla="*/ 2 w 10"/>
                <a:gd name="T13" fmla="*/ 17 h 18"/>
                <a:gd name="T14" fmla="*/ 4 w 10"/>
                <a:gd name="T15" fmla="*/ 18 h 18"/>
                <a:gd name="T16" fmla="*/ 4 w 10"/>
                <a:gd name="T17" fmla="*/ 18 h 18"/>
                <a:gd name="T18" fmla="*/ 10 w 10"/>
                <a:gd name="T19" fmla="*/ 7 h 18"/>
                <a:gd name="T20" fmla="*/ 10 w 10"/>
                <a:gd name="T21" fmla="*/ 7 h 18"/>
                <a:gd name="T22" fmla="*/ 8 w 10"/>
                <a:gd name="T23" fmla="*/ 4 h 18"/>
                <a:gd name="T24" fmla="*/ 7 w 10"/>
                <a:gd name="T25" fmla="*/ 2 h 18"/>
                <a:gd name="T26" fmla="*/ 4 w 10"/>
                <a:gd name="T27" fmla="*/ 0 h 18"/>
                <a:gd name="T28" fmla="*/ 0 w 10"/>
                <a:gd name="T29" fmla="*/ 2 h 18"/>
                <a:gd name="T30" fmla="*/ 0 w 10"/>
                <a:gd name="T31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18">
                  <a:moveTo>
                    <a:pt x="0" y="2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5C7BB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1" name="Freeform 479"/>
            <p:cNvSpPr>
              <a:spLocks/>
            </p:cNvSpPr>
            <p:nvPr/>
          </p:nvSpPr>
          <p:spPr bwMode="auto">
            <a:xfrm>
              <a:off x="4842" y="3453"/>
              <a:ext cx="21" cy="39"/>
            </a:xfrm>
            <a:custGeom>
              <a:avLst/>
              <a:gdLst>
                <a:gd name="T0" fmla="*/ 18 w 21"/>
                <a:gd name="T1" fmla="*/ 29 h 39"/>
                <a:gd name="T2" fmla="*/ 18 w 21"/>
                <a:gd name="T3" fmla="*/ 29 h 39"/>
                <a:gd name="T4" fmla="*/ 14 w 21"/>
                <a:gd name="T5" fmla="*/ 14 h 39"/>
                <a:gd name="T6" fmla="*/ 14 w 21"/>
                <a:gd name="T7" fmla="*/ 14 h 39"/>
                <a:gd name="T8" fmla="*/ 14 w 21"/>
                <a:gd name="T9" fmla="*/ 14 h 39"/>
                <a:gd name="T10" fmla="*/ 13 w 21"/>
                <a:gd name="T11" fmla="*/ 13 h 39"/>
                <a:gd name="T12" fmla="*/ 13 w 21"/>
                <a:gd name="T13" fmla="*/ 13 h 39"/>
                <a:gd name="T14" fmla="*/ 10 w 21"/>
                <a:gd name="T15" fmla="*/ 10 h 39"/>
                <a:gd name="T16" fmla="*/ 10 w 21"/>
                <a:gd name="T17" fmla="*/ 11 h 39"/>
                <a:gd name="T18" fmla="*/ 10 w 21"/>
                <a:gd name="T19" fmla="*/ 11 h 39"/>
                <a:gd name="T20" fmla="*/ 13 w 21"/>
                <a:gd name="T21" fmla="*/ 10 h 39"/>
                <a:gd name="T22" fmla="*/ 13 w 21"/>
                <a:gd name="T23" fmla="*/ 8 h 39"/>
                <a:gd name="T24" fmla="*/ 14 w 21"/>
                <a:gd name="T25" fmla="*/ 5 h 39"/>
                <a:gd name="T26" fmla="*/ 14 w 21"/>
                <a:gd name="T27" fmla="*/ 5 h 39"/>
                <a:gd name="T28" fmla="*/ 13 w 21"/>
                <a:gd name="T29" fmla="*/ 1 h 39"/>
                <a:gd name="T30" fmla="*/ 10 w 21"/>
                <a:gd name="T31" fmla="*/ 0 h 39"/>
                <a:gd name="T32" fmla="*/ 10 w 21"/>
                <a:gd name="T33" fmla="*/ 0 h 39"/>
                <a:gd name="T34" fmla="*/ 5 w 21"/>
                <a:gd name="T35" fmla="*/ 0 h 39"/>
                <a:gd name="T36" fmla="*/ 3 w 21"/>
                <a:gd name="T37" fmla="*/ 1 h 39"/>
                <a:gd name="T38" fmla="*/ 1 w 21"/>
                <a:gd name="T39" fmla="*/ 5 h 39"/>
                <a:gd name="T40" fmla="*/ 0 w 21"/>
                <a:gd name="T41" fmla="*/ 8 h 39"/>
                <a:gd name="T42" fmla="*/ 0 w 21"/>
                <a:gd name="T43" fmla="*/ 8 h 39"/>
                <a:gd name="T44" fmla="*/ 1 w 21"/>
                <a:gd name="T45" fmla="*/ 13 h 39"/>
                <a:gd name="T46" fmla="*/ 3 w 21"/>
                <a:gd name="T47" fmla="*/ 16 h 39"/>
                <a:gd name="T48" fmla="*/ 6 w 21"/>
                <a:gd name="T49" fmla="*/ 21 h 39"/>
                <a:gd name="T50" fmla="*/ 6 w 21"/>
                <a:gd name="T51" fmla="*/ 21 h 39"/>
                <a:gd name="T52" fmla="*/ 8 w 21"/>
                <a:gd name="T53" fmla="*/ 24 h 39"/>
                <a:gd name="T54" fmla="*/ 8 w 21"/>
                <a:gd name="T55" fmla="*/ 27 h 39"/>
                <a:gd name="T56" fmla="*/ 6 w 21"/>
                <a:gd name="T57" fmla="*/ 32 h 39"/>
                <a:gd name="T58" fmla="*/ 6 w 21"/>
                <a:gd name="T59" fmla="*/ 32 h 39"/>
                <a:gd name="T60" fmla="*/ 6 w 21"/>
                <a:gd name="T61" fmla="*/ 35 h 39"/>
                <a:gd name="T62" fmla="*/ 10 w 21"/>
                <a:gd name="T63" fmla="*/ 39 h 39"/>
                <a:gd name="T64" fmla="*/ 14 w 21"/>
                <a:gd name="T65" fmla="*/ 39 h 39"/>
                <a:gd name="T66" fmla="*/ 18 w 21"/>
                <a:gd name="T67" fmla="*/ 39 h 39"/>
                <a:gd name="T68" fmla="*/ 18 w 21"/>
                <a:gd name="T69" fmla="*/ 39 h 39"/>
                <a:gd name="T70" fmla="*/ 21 w 21"/>
                <a:gd name="T71" fmla="*/ 37 h 39"/>
                <a:gd name="T72" fmla="*/ 21 w 21"/>
                <a:gd name="T73" fmla="*/ 34 h 39"/>
                <a:gd name="T74" fmla="*/ 18 w 21"/>
                <a:gd name="T75" fmla="*/ 29 h 39"/>
                <a:gd name="T76" fmla="*/ 18 w 21"/>
                <a:gd name="T77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" h="39">
                  <a:moveTo>
                    <a:pt x="18" y="29"/>
                  </a:moveTo>
                  <a:lnTo>
                    <a:pt x="18" y="29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13"/>
                  </a:lnTo>
                  <a:lnTo>
                    <a:pt x="3" y="16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8" y="24"/>
                  </a:lnTo>
                  <a:lnTo>
                    <a:pt x="8" y="27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5"/>
                  </a:lnTo>
                  <a:lnTo>
                    <a:pt x="10" y="39"/>
                  </a:lnTo>
                  <a:lnTo>
                    <a:pt x="14" y="39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21" y="37"/>
                  </a:lnTo>
                  <a:lnTo>
                    <a:pt x="21" y="34"/>
                  </a:lnTo>
                  <a:lnTo>
                    <a:pt x="18" y="29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5C7BB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2" name="Freeform 480"/>
            <p:cNvSpPr>
              <a:spLocks/>
            </p:cNvSpPr>
            <p:nvPr/>
          </p:nvSpPr>
          <p:spPr bwMode="auto">
            <a:xfrm>
              <a:off x="4795" y="3453"/>
              <a:ext cx="32" cy="18"/>
            </a:xfrm>
            <a:custGeom>
              <a:avLst/>
              <a:gdLst>
                <a:gd name="T0" fmla="*/ 23 w 32"/>
                <a:gd name="T1" fmla="*/ 6 h 18"/>
                <a:gd name="T2" fmla="*/ 23 w 32"/>
                <a:gd name="T3" fmla="*/ 6 h 18"/>
                <a:gd name="T4" fmla="*/ 16 w 32"/>
                <a:gd name="T5" fmla="*/ 5 h 18"/>
                <a:gd name="T6" fmla="*/ 16 w 32"/>
                <a:gd name="T7" fmla="*/ 5 h 18"/>
                <a:gd name="T8" fmla="*/ 14 w 32"/>
                <a:gd name="T9" fmla="*/ 5 h 18"/>
                <a:gd name="T10" fmla="*/ 14 w 32"/>
                <a:gd name="T11" fmla="*/ 3 h 18"/>
                <a:gd name="T12" fmla="*/ 14 w 32"/>
                <a:gd name="T13" fmla="*/ 3 h 18"/>
                <a:gd name="T14" fmla="*/ 13 w 32"/>
                <a:gd name="T15" fmla="*/ 1 h 18"/>
                <a:gd name="T16" fmla="*/ 13 w 32"/>
                <a:gd name="T17" fmla="*/ 0 h 18"/>
                <a:gd name="T18" fmla="*/ 13 w 32"/>
                <a:gd name="T19" fmla="*/ 0 h 18"/>
                <a:gd name="T20" fmla="*/ 6 w 32"/>
                <a:gd name="T21" fmla="*/ 0 h 18"/>
                <a:gd name="T22" fmla="*/ 6 w 32"/>
                <a:gd name="T23" fmla="*/ 0 h 18"/>
                <a:gd name="T24" fmla="*/ 0 w 32"/>
                <a:gd name="T25" fmla="*/ 6 h 18"/>
                <a:gd name="T26" fmla="*/ 0 w 32"/>
                <a:gd name="T27" fmla="*/ 6 h 18"/>
                <a:gd name="T28" fmla="*/ 0 w 32"/>
                <a:gd name="T29" fmla="*/ 8 h 18"/>
                <a:gd name="T30" fmla="*/ 0 w 32"/>
                <a:gd name="T31" fmla="*/ 10 h 18"/>
                <a:gd name="T32" fmla="*/ 5 w 32"/>
                <a:gd name="T33" fmla="*/ 11 h 18"/>
                <a:gd name="T34" fmla="*/ 16 w 32"/>
                <a:gd name="T35" fmla="*/ 11 h 18"/>
                <a:gd name="T36" fmla="*/ 16 w 32"/>
                <a:gd name="T37" fmla="*/ 11 h 18"/>
                <a:gd name="T38" fmla="*/ 24 w 32"/>
                <a:gd name="T39" fmla="*/ 16 h 18"/>
                <a:gd name="T40" fmla="*/ 29 w 32"/>
                <a:gd name="T41" fmla="*/ 18 h 18"/>
                <a:gd name="T42" fmla="*/ 31 w 32"/>
                <a:gd name="T43" fmla="*/ 16 h 18"/>
                <a:gd name="T44" fmla="*/ 31 w 32"/>
                <a:gd name="T45" fmla="*/ 14 h 18"/>
                <a:gd name="T46" fmla="*/ 32 w 32"/>
                <a:gd name="T47" fmla="*/ 13 h 18"/>
                <a:gd name="T48" fmla="*/ 32 w 32"/>
                <a:gd name="T49" fmla="*/ 13 h 18"/>
                <a:gd name="T50" fmla="*/ 32 w 32"/>
                <a:gd name="T51" fmla="*/ 10 h 18"/>
                <a:gd name="T52" fmla="*/ 29 w 32"/>
                <a:gd name="T53" fmla="*/ 8 h 18"/>
                <a:gd name="T54" fmla="*/ 23 w 32"/>
                <a:gd name="T55" fmla="*/ 6 h 18"/>
                <a:gd name="T56" fmla="*/ 23 w 32"/>
                <a:gd name="T57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" h="18">
                  <a:moveTo>
                    <a:pt x="23" y="6"/>
                  </a:moveTo>
                  <a:lnTo>
                    <a:pt x="23" y="6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5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24" y="16"/>
                  </a:lnTo>
                  <a:lnTo>
                    <a:pt x="29" y="18"/>
                  </a:lnTo>
                  <a:lnTo>
                    <a:pt x="31" y="16"/>
                  </a:lnTo>
                  <a:lnTo>
                    <a:pt x="31" y="14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0"/>
                  </a:lnTo>
                  <a:lnTo>
                    <a:pt x="29" y="8"/>
                  </a:lnTo>
                  <a:lnTo>
                    <a:pt x="23" y="6"/>
                  </a:lnTo>
                  <a:lnTo>
                    <a:pt x="23" y="6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5C7BB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3" name="Freeform 481"/>
            <p:cNvSpPr>
              <a:spLocks/>
            </p:cNvSpPr>
            <p:nvPr/>
          </p:nvSpPr>
          <p:spPr bwMode="auto">
            <a:xfrm>
              <a:off x="4719" y="3408"/>
              <a:ext cx="16" cy="8"/>
            </a:xfrm>
            <a:custGeom>
              <a:avLst/>
              <a:gdLst>
                <a:gd name="T0" fmla="*/ 5 w 16"/>
                <a:gd name="T1" fmla="*/ 8 h 8"/>
                <a:gd name="T2" fmla="*/ 5 w 16"/>
                <a:gd name="T3" fmla="*/ 8 h 8"/>
                <a:gd name="T4" fmla="*/ 6 w 16"/>
                <a:gd name="T5" fmla="*/ 6 h 8"/>
                <a:gd name="T6" fmla="*/ 6 w 16"/>
                <a:gd name="T7" fmla="*/ 6 h 8"/>
                <a:gd name="T8" fmla="*/ 11 w 16"/>
                <a:gd name="T9" fmla="*/ 6 h 8"/>
                <a:gd name="T10" fmla="*/ 11 w 16"/>
                <a:gd name="T11" fmla="*/ 6 h 8"/>
                <a:gd name="T12" fmla="*/ 14 w 16"/>
                <a:gd name="T13" fmla="*/ 4 h 8"/>
                <a:gd name="T14" fmla="*/ 16 w 16"/>
                <a:gd name="T15" fmla="*/ 3 h 8"/>
                <a:gd name="T16" fmla="*/ 16 w 16"/>
                <a:gd name="T17" fmla="*/ 1 h 8"/>
                <a:gd name="T18" fmla="*/ 16 w 16"/>
                <a:gd name="T19" fmla="*/ 0 h 8"/>
                <a:gd name="T20" fmla="*/ 16 w 16"/>
                <a:gd name="T21" fmla="*/ 0 h 8"/>
                <a:gd name="T22" fmla="*/ 14 w 16"/>
                <a:gd name="T23" fmla="*/ 1 h 8"/>
                <a:gd name="T24" fmla="*/ 11 w 16"/>
                <a:gd name="T25" fmla="*/ 1 h 8"/>
                <a:gd name="T26" fmla="*/ 6 w 16"/>
                <a:gd name="T27" fmla="*/ 1 h 8"/>
                <a:gd name="T28" fmla="*/ 6 w 16"/>
                <a:gd name="T29" fmla="*/ 1 h 8"/>
                <a:gd name="T30" fmla="*/ 5 w 16"/>
                <a:gd name="T31" fmla="*/ 4 h 8"/>
                <a:gd name="T32" fmla="*/ 5 w 16"/>
                <a:gd name="T33" fmla="*/ 4 h 8"/>
                <a:gd name="T34" fmla="*/ 2 w 16"/>
                <a:gd name="T35" fmla="*/ 4 h 8"/>
                <a:gd name="T36" fmla="*/ 0 w 16"/>
                <a:gd name="T37" fmla="*/ 4 h 8"/>
                <a:gd name="T38" fmla="*/ 0 w 16"/>
                <a:gd name="T39" fmla="*/ 4 h 8"/>
                <a:gd name="T40" fmla="*/ 0 w 16"/>
                <a:gd name="T41" fmla="*/ 6 h 8"/>
                <a:gd name="T42" fmla="*/ 2 w 16"/>
                <a:gd name="T43" fmla="*/ 8 h 8"/>
                <a:gd name="T44" fmla="*/ 5 w 16"/>
                <a:gd name="T45" fmla="*/ 8 h 8"/>
                <a:gd name="T46" fmla="*/ 5 w 16"/>
                <a:gd name="T4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" h="8">
                  <a:moveTo>
                    <a:pt x="5" y="8"/>
                  </a:moveTo>
                  <a:lnTo>
                    <a:pt x="5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4" y="4"/>
                  </a:lnTo>
                  <a:lnTo>
                    <a:pt x="16" y="3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3C5912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4" name="Freeform 482"/>
            <p:cNvSpPr>
              <a:spLocks/>
            </p:cNvSpPr>
            <p:nvPr/>
          </p:nvSpPr>
          <p:spPr bwMode="auto">
            <a:xfrm>
              <a:off x="4698" y="3610"/>
              <a:ext cx="137" cy="95"/>
            </a:xfrm>
            <a:custGeom>
              <a:avLst/>
              <a:gdLst>
                <a:gd name="T0" fmla="*/ 6 w 137"/>
                <a:gd name="T1" fmla="*/ 79 h 95"/>
                <a:gd name="T2" fmla="*/ 6 w 137"/>
                <a:gd name="T3" fmla="*/ 79 h 95"/>
                <a:gd name="T4" fmla="*/ 8 w 137"/>
                <a:gd name="T5" fmla="*/ 82 h 95"/>
                <a:gd name="T6" fmla="*/ 11 w 137"/>
                <a:gd name="T7" fmla="*/ 84 h 95"/>
                <a:gd name="T8" fmla="*/ 18 w 137"/>
                <a:gd name="T9" fmla="*/ 87 h 95"/>
                <a:gd name="T10" fmla="*/ 18 w 137"/>
                <a:gd name="T11" fmla="*/ 87 h 95"/>
                <a:gd name="T12" fmla="*/ 37 w 137"/>
                <a:gd name="T13" fmla="*/ 93 h 95"/>
                <a:gd name="T14" fmla="*/ 37 w 137"/>
                <a:gd name="T15" fmla="*/ 93 h 95"/>
                <a:gd name="T16" fmla="*/ 45 w 137"/>
                <a:gd name="T17" fmla="*/ 95 h 95"/>
                <a:gd name="T18" fmla="*/ 50 w 137"/>
                <a:gd name="T19" fmla="*/ 95 h 95"/>
                <a:gd name="T20" fmla="*/ 53 w 137"/>
                <a:gd name="T21" fmla="*/ 93 h 95"/>
                <a:gd name="T22" fmla="*/ 53 w 137"/>
                <a:gd name="T23" fmla="*/ 93 h 95"/>
                <a:gd name="T24" fmla="*/ 55 w 137"/>
                <a:gd name="T25" fmla="*/ 92 h 95"/>
                <a:gd name="T26" fmla="*/ 55 w 137"/>
                <a:gd name="T27" fmla="*/ 89 h 95"/>
                <a:gd name="T28" fmla="*/ 57 w 137"/>
                <a:gd name="T29" fmla="*/ 87 h 95"/>
                <a:gd name="T30" fmla="*/ 58 w 137"/>
                <a:gd name="T31" fmla="*/ 84 h 95"/>
                <a:gd name="T32" fmla="*/ 58 w 137"/>
                <a:gd name="T33" fmla="*/ 84 h 95"/>
                <a:gd name="T34" fmla="*/ 61 w 137"/>
                <a:gd name="T35" fmla="*/ 84 h 95"/>
                <a:gd name="T36" fmla="*/ 66 w 137"/>
                <a:gd name="T37" fmla="*/ 82 h 95"/>
                <a:gd name="T38" fmla="*/ 66 w 137"/>
                <a:gd name="T39" fmla="*/ 82 h 95"/>
                <a:gd name="T40" fmla="*/ 69 w 137"/>
                <a:gd name="T41" fmla="*/ 81 h 95"/>
                <a:gd name="T42" fmla="*/ 69 w 137"/>
                <a:gd name="T43" fmla="*/ 79 h 95"/>
                <a:gd name="T44" fmla="*/ 71 w 137"/>
                <a:gd name="T45" fmla="*/ 74 h 95"/>
                <a:gd name="T46" fmla="*/ 71 w 137"/>
                <a:gd name="T47" fmla="*/ 74 h 95"/>
                <a:gd name="T48" fmla="*/ 74 w 137"/>
                <a:gd name="T49" fmla="*/ 69 h 95"/>
                <a:gd name="T50" fmla="*/ 78 w 137"/>
                <a:gd name="T51" fmla="*/ 68 h 95"/>
                <a:gd name="T52" fmla="*/ 87 w 137"/>
                <a:gd name="T53" fmla="*/ 64 h 95"/>
                <a:gd name="T54" fmla="*/ 87 w 137"/>
                <a:gd name="T55" fmla="*/ 64 h 95"/>
                <a:gd name="T56" fmla="*/ 92 w 137"/>
                <a:gd name="T57" fmla="*/ 61 h 95"/>
                <a:gd name="T58" fmla="*/ 95 w 137"/>
                <a:gd name="T59" fmla="*/ 58 h 95"/>
                <a:gd name="T60" fmla="*/ 99 w 137"/>
                <a:gd name="T61" fmla="*/ 53 h 95"/>
                <a:gd name="T62" fmla="*/ 99 w 137"/>
                <a:gd name="T63" fmla="*/ 47 h 95"/>
                <a:gd name="T64" fmla="*/ 99 w 137"/>
                <a:gd name="T65" fmla="*/ 47 h 95"/>
                <a:gd name="T66" fmla="*/ 97 w 137"/>
                <a:gd name="T67" fmla="*/ 42 h 95"/>
                <a:gd name="T68" fmla="*/ 99 w 137"/>
                <a:gd name="T69" fmla="*/ 38 h 95"/>
                <a:gd name="T70" fmla="*/ 99 w 137"/>
                <a:gd name="T71" fmla="*/ 38 h 95"/>
                <a:gd name="T72" fmla="*/ 102 w 137"/>
                <a:gd name="T73" fmla="*/ 32 h 95"/>
                <a:gd name="T74" fmla="*/ 105 w 137"/>
                <a:gd name="T75" fmla="*/ 27 h 95"/>
                <a:gd name="T76" fmla="*/ 105 w 137"/>
                <a:gd name="T77" fmla="*/ 27 h 95"/>
                <a:gd name="T78" fmla="*/ 110 w 137"/>
                <a:gd name="T79" fmla="*/ 21 h 95"/>
                <a:gd name="T80" fmla="*/ 116 w 137"/>
                <a:gd name="T81" fmla="*/ 16 h 95"/>
                <a:gd name="T82" fmla="*/ 116 w 137"/>
                <a:gd name="T83" fmla="*/ 16 h 95"/>
                <a:gd name="T84" fmla="*/ 128 w 137"/>
                <a:gd name="T85" fmla="*/ 8 h 95"/>
                <a:gd name="T86" fmla="*/ 137 w 137"/>
                <a:gd name="T87" fmla="*/ 0 h 95"/>
                <a:gd name="T88" fmla="*/ 137 w 137"/>
                <a:gd name="T89" fmla="*/ 0 h 95"/>
                <a:gd name="T90" fmla="*/ 124 w 137"/>
                <a:gd name="T91" fmla="*/ 9 h 95"/>
                <a:gd name="T92" fmla="*/ 110 w 137"/>
                <a:gd name="T93" fmla="*/ 19 h 95"/>
                <a:gd name="T94" fmla="*/ 94 w 137"/>
                <a:gd name="T95" fmla="*/ 27 h 95"/>
                <a:gd name="T96" fmla="*/ 76 w 137"/>
                <a:gd name="T97" fmla="*/ 34 h 95"/>
                <a:gd name="T98" fmla="*/ 58 w 137"/>
                <a:gd name="T99" fmla="*/ 40 h 95"/>
                <a:gd name="T100" fmla="*/ 40 w 137"/>
                <a:gd name="T101" fmla="*/ 47 h 95"/>
                <a:gd name="T102" fmla="*/ 21 w 137"/>
                <a:gd name="T103" fmla="*/ 50 h 95"/>
                <a:gd name="T104" fmla="*/ 0 w 137"/>
                <a:gd name="T105" fmla="*/ 53 h 95"/>
                <a:gd name="T106" fmla="*/ 0 w 137"/>
                <a:gd name="T107" fmla="*/ 53 h 95"/>
                <a:gd name="T108" fmla="*/ 3 w 137"/>
                <a:gd name="T109" fmla="*/ 61 h 95"/>
                <a:gd name="T110" fmla="*/ 3 w 137"/>
                <a:gd name="T111" fmla="*/ 61 h 95"/>
                <a:gd name="T112" fmla="*/ 3 w 137"/>
                <a:gd name="T113" fmla="*/ 69 h 95"/>
                <a:gd name="T114" fmla="*/ 5 w 137"/>
                <a:gd name="T115" fmla="*/ 74 h 95"/>
                <a:gd name="T116" fmla="*/ 6 w 137"/>
                <a:gd name="T117" fmla="*/ 79 h 95"/>
                <a:gd name="T118" fmla="*/ 6 w 137"/>
                <a:gd name="T119" fmla="*/ 7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" h="95">
                  <a:moveTo>
                    <a:pt x="6" y="79"/>
                  </a:moveTo>
                  <a:lnTo>
                    <a:pt x="6" y="79"/>
                  </a:lnTo>
                  <a:lnTo>
                    <a:pt x="8" y="82"/>
                  </a:lnTo>
                  <a:lnTo>
                    <a:pt x="11" y="84"/>
                  </a:lnTo>
                  <a:lnTo>
                    <a:pt x="18" y="87"/>
                  </a:lnTo>
                  <a:lnTo>
                    <a:pt x="18" y="87"/>
                  </a:lnTo>
                  <a:lnTo>
                    <a:pt x="37" y="93"/>
                  </a:lnTo>
                  <a:lnTo>
                    <a:pt x="37" y="93"/>
                  </a:lnTo>
                  <a:lnTo>
                    <a:pt x="45" y="95"/>
                  </a:lnTo>
                  <a:lnTo>
                    <a:pt x="50" y="95"/>
                  </a:lnTo>
                  <a:lnTo>
                    <a:pt x="53" y="93"/>
                  </a:lnTo>
                  <a:lnTo>
                    <a:pt x="53" y="93"/>
                  </a:lnTo>
                  <a:lnTo>
                    <a:pt x="55" y="92"/>
                  </a:lnTo>
                  <a:lnTo>
                    <a:pt x="55" y="89"/>
                  </a:lnTo>
                  <a:lnTo>
                    <a:pt x="57" y="87"/>
                  </a:lnTo>
                  <a:lnTo>
                    <a:pt x="58" y="84"/>
                  </a:lnTo>
                  <a:lnTo>
                    <a:pt x="58" y="84"/>
                  </a:lnTo>
                  <a:lnTo>
                    <a:pt x="61" y="8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9" y="81"/>
                  </a:lnTo>
                  <a:lnTo>
                    <a:pt x="69" y="79"/>
                  </a:lnTo>
                  <a:lnTo>
                    <a:pt x="71" y="74"/>
                  </a:lnTo>
                  <a:lnTo>
                    <a:pt x="71" y="74"/>
                  </a:lnTo>
                  <a:lnTo>
                    <a:pt x="74" y="69"/>
                  </a:lnTo>
                  <a:lnTo>
                    <a:pt x="78" y="68"/>
                  </a:lnTo>
                  <a:lnTo>
                    <a:pt x="87" y="64"/>
                  </a:lnTo>
                  <a:lnTo>
                    <a:pt x="87" y="64"/>
                  </a:lnTo>
                  <a:lnTo>
                    <a:pt x="92" y="61"/>
                  </a:lnTo>
                  <a:lnTo>
                    <a:pt x="95" y="58"/>
                  </a:lnTo>
                  <a:lnTo>
                    <a:pt x="99" y="53"/>
                  </a:lnTo>
                  <a:lnTo>
                    <a:pt x="99" y="47"/>
                  </a:lnTo>
                  <a:lnTo>
                    <a:pt x="99" y="47"/>
                  </a:lnTo>
                  <a:lnTo>
                    <a:pt x="97" y="42"/>
                  </a:lnTo>
                  <a:lnTo>
                    <a:pt x="99" y="38"/>
                  </a:lnTo>
                  <a:lnTo>
                    <a:pt x="99" y="38"/>
                  </a:lnTo>
                  <a:lnTo>
                    <a:pt x="102" y="32"/>
                  </a:lnTo>
                  <a:lnTo>
                    <a:pt x="105" y="27"/>
                  </a:lnTo>
                  <a:lnTo>
                    <a:pt x="105" y="27"/>
                  </a:lnTo>
                  <a:lnTo>
                    <a:pt x="110" y="21"/>
                  </a:lnTo>
                  <a:lnTo>
                    <a:pt x="116" y="16"/>
                  </a:lnTo>
                  <a:lnTo>
                    <a:pt x="116" y="16"/>
                  </a:lnTo>
                  <a:lnTo>
                    <a:pt x="128" y="8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24" y="9"/>
                  </a:lnTo>
                  <a:lnTo>
                    <a:pt x="110" y="19"/>
                  </a:lnTo>
                  <a:lnTo>
                    <a:pt x="94" y="27"/>
                  </a:lnTo>
                  <a:lnTo>
                    <a:pt x="76" y="34"/>
                  </a:lnTo>
                  <a:lnTo>
                    <a:pt x="58" y="40"/>
                  </a:lnTo>
                  <a:lnTo>
                    <a:pt x="40" y="47"/>
                  </a:lnTo>
                  <a:lnTo>
                    <a:pt x="21" y="50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69"/>
                  </a:lnTo>
                  <a:lnTo>
                    <a:pt x="5" y="74"/>
                  </a:lnTo>
                  <a:lnTo>
                    <a:pt x="6" y="79"/>
                  </a:lnTo>
                  <a:lnTo>
                    <a:pt x="6" y="79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121C04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5" name="Freeform 483"/>
            <p:cNvSpPr>
              <a:spLocks/>
            </p:cNvSpPr>
            <p:nvPr/>
          </p:nvSpPr>
          <p:spPr bwMode="auto">
            <a:xfrm>
              <a:off x="4892" y="3466"/>
              <a:ext cx="24" cy="102"/>
            </a:xfrm>
            <a:custGeom>
              <a:avLst/>
              <a:gdLst>
                <a:gd name="T0" fmla="*/ 24 w 24"/>
                <a:gd name="T1" fmla="*/ 92 h 102"/>
                <a:gd name="T2" fmla="*/ 24 w 24"/>
                <a:gd name="T3" fmla="*/ 84 h 102"/>
                <a:gd name="T4" fmla="*/ 24 w 24"/>
                <a:gd name="T5" fmla="*/ 76 h 102"/>
                <a:gd name="T6" fmla="*/ 24 w 24"/>
                <a:gd name="T7" fmla="*/ 74 h 102"/>
                <a:gd name="T8" fmla="*/ 24 w 24"/>
                <a:gd name="T9" fmla="*/ 68 h 102"/>
                <a:gd name="T10" fmla="*/ 23 w 24"/>
                <a:gd name="T11" fmla="*/ 68 h 102"/>
                <a:gd name="T12" fmla="*/ 23 w 24"/>
                <a:gd name="T13" fmla="*/ 60 h 102"/>
                <a:gd name="T14" fmla="*/ 23 w 24"/>
                <a:gd name="T15" fmla="*/ 58 h 102"/>
                <a:gd name="T16" fmla="*/ 21 w 24"/>
                <a:gd name="T17" fmla="*/ 52 h 102"/>
                <a:gd name="T18" fmla="*/ 21 w 24"/>
                <a:gd name="T19" fmla="*/ 52 h 102"/>
                <a:gd name="T20" fmla="*/ 19 w 24"/>
                <a:gd name="T21" fmla="*/ 43 h 102"/>
                <a:gd name="T22" fmla="*/ 19 w 24"/>
                <a:gd name="T23" fmla="*/ 42 h 102"/>
                <a:gd name="T24" fmla="*/ 18 w 24"/>
                <a:gd name="T25" fmla="*/ 37 h 102"/>
                <a:gd name="T26" fmla="*/ 18 w 24"/>
                <a:gd name="T27" fmla="*/ 35 h 102"/>
                <a:gd name="T28" fmla="*/ 15 w 24"/>
                <a:gd name="T29" fmla="*/ 29 h 102"/>
                <a:gd name="T30" fmla="*/ 15 w 24"/>
                <a:gd name="T31" fmla="*/ 27 h 102"/>
                <a:gd name="T32" fmla="*/ 13 w 24"/>
                <a:gd name="T33" fmla="*/ 21 h 102"/>
                <a:gd name="T34" fmla="*/ 13 w 24"/>
                <a:gd name="T35" fmla="*/ 21 h 102"/>
                <a:gd name="T36" fmla="*/ 10 w 24"/>
                <a:gd name="T37" fmla="*/ 14 h 102"/>
                <a:gd name="T38" fmla="*/ 10 w 24"/>
                <a:gd name="T39" fmla="*/ 13 h 102"/>
                <a:gd name="T40" fmla="*/ 6 w 24"/>
                <a:gd name="T41" fmla="*/ 6 h 102"/>
                <a:gd name="T42" fmla="*/ 6 w 24"/>
                <a:gd name="T43" fmla="*/ 6 h 102"/>
                <a:gd name="T44" fmla="*/ 3 w 24"/>
                <a:gd name="T45" fmla="*/ 0 h 102"/>
                <a:gd name="T46" fmla="*/ 6 w 24"/>
                <a:gd name="T47" fmla="*/ 27 h 102"/>
                <a:gd name="T48" fmla="*/ 5 w 24"/>
                <a:gd name="T49" fmla="*/ 48 h 102"/>
                <a:gd name="T50" fmla="*/ 0 w 24"/>
                <a:gd name="T51" fmla="*/ 68 h 102"/>
                <a:gd name="T52" fmla="*/ 8 w 24"/>
                <a:gd name="T53" fmla="*/ 71 h 102"/>
                <a:gd name="T54" fmla="*/ 10 w 24"/>
                <a:gd name="T55" fmla="*/ 76 h 102"/>
                <a:gd name="T56" fmla="*/ 13 w 24"/>
                <a:gd name="T57" fmla="*/ 79 h 102"/>
                <a:gd name="T58" fmla="*/ 18 w 24"/>
                <a:gd name="T59" fmla="*/ 84 h 102"/>
                <a:gd name="T60" fmla="*/ 21 w 24"/>
                <a:gd name="T61" fmla="*/ 92 h 102"/>
                <a:gd name="T62" fmla="*/ 23 w 24"/>
                <a:gd name="T63" fmla="*/ 102 h 102"/>
                <a:gd name="T64" fmla="*/ 23 w 24"/>
                <a:gd name="T65" fmla="*/ 100 h 102"/>
                <a:gd name="T66" fmla="*/ 24 w 24"/>
                <a:gd name="T67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" h="102">
                  <a:moveTo>
                    <a:pt x="24" y="92"/>
                  </a:moveTo>
                  <a:lnTo>
                    <a:pt x="24" y="92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3" y="68"/>
                  </a:lnTo>
                  <a:lnTo>
                    <a:pt x="23" y="68"/>
                  </a:lnTo>
                  <a:lnTo>
                    <a:pt x="23" y="60"/>
                  </a:lnTo>
                  <a:lnTo>
                    <a:pt x="23" y="60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14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5" y="4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3" y="69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10" y="76"/>
                  </a:lnTo>
                  <a:lnTo>
                    <a:pt x="13" y="79"/>
                  </a:lnTo>
                  <a:lnTo>
                    <a:pt x="13" y="79"/>
                  </a:lnTo>
                  <a:lnTo>
                    <a:pt x="15" y="81"/>
                  </a:lnTo>
                  <a:lnTo>
                    <a:pt x="18" y="84"/>
                  </a:lnTo>
                  <a:lnTo>
                    <a:pt x="18" y="84"/>
                  </a:lnTo>
                  <a:lnTo>
                    <a:pt x="21" y="92"/>
                  </a:lnTo>
                  <a:lnTo>
                    <a:pt x="23" y="102"/>
                  </a:lnTo>
                  <a:lnTo>
                    <a:pt x="23" y="102"/>
                  </a:lnTo>
                  <a:lnTo>
                    <a:pt x="23" y="100"/>
                  </a:lnTo>
                  <a:lnTo>
                    <a:pt x="23" y="100"/>
                  </a:lnTo>
                  <a:lnTo>
                    <a:pt x="24" y="92"/>
                  </a:lnTo>
                  <a:lnTo>
                    <a:pt x="24" y="9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121C04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6" name="Freeform 484"/>
            <p:cNvSpPr>
              <a:spLocks/>
            </p:cNvSpPr>
            <p:nvPr/>
          </p:nvSpPr>
          <p:spPr bwMode="auto">
            <a:xfrm>
              <a:off x="4695" y="3399"/>
              <a:ext cx="144" cy="85"/>
            </a:xfrm>
            <a:custGeom>
              <a:avLst/>
              <a:gdLst>
                <a:gd name="T0" fmla="*/ 116 w 144"/>
                <a:gd name="T1" fmla="*/ 65 h 85"/>
                <a:gd name="T2" fmla="*/ 100 w 144"/>
                <a:gd name="T3" fmla="*/ 62 h 85"/>
                <a:gd name="T4" fmla="*/ 106 w 144"/>
                <a:gd name="T5" fmla="*/ 54 h 85"/>
                <a:gd name="T6" fmla="*/ 114 w 144"/>
                <a:gd name="T7" fmla="*/ 57 h 85"/>
                <a:gd name="T8" fmla="*/ 116 w 144"/>
                <a:gd name="T9" fmla="*/ 59 h 85"/>
                <a:gd name="T10" fmla="*/ 131 w 144"/>
                <a:gd name="T11" fmla="*/ 64 h 85"/>
                <a:gd name="T12" fmla="*/ 142 w 144"/>
                <a:gd name="T13" fmla="*/ 51 h 85"/>
                <a:gd name="T14" fmla="*/ 136 w 144"/>
                <a:gd name="T15" fmla="*/ 20 h 85"/>
                <a:gd name="T16" fmla="*/ 108 w 144"/>
                <a:gd name="T17" fmla="*/ 4 h 85"/>
                <a:gd name="T18" fmla="*/ 79 w 144"/>
                <a:gd name="T19" fmla="*/ 0 h 85"/>
                <a:gd name="T20" fmla="*/ 69 w 144"/>
                <a:gd name="T21" fmla="*/ 4 h 85"/>
                <a:gd name="T22" fmla="*/ 76 w 144"/>
                <a:gd name="T23" fmla="*/ 12 h 85"/>
                <a:gd name="T24" fmla="*/ 77 w 144"/>
                <a:gd name="T25" fmla="*/ 18 h 85"/>
                <a:gd name="T26" fmla="*/ 84 w 144"/>
                <a:gd name="T27" fmla="*/ 18 h 85"/>
                <a:gd name="T28" fmla="*/ 95 w 144"/>
                <a:gd name="T29" fmla="*/ 18 h 85"/>
                <a:gd name="T30" fmla="*/ 82 w 144"/>
                <a:gd name="T31" fmla="*/ 23 h 85"/>
                <a:gd name="T32" fmla="*/ 63 w 144"/>
                <a:gd name="T33" fmla="*/ 18 h 85"/>
                <a:gd name="T34" fmla="*/ 51 w 144"/>
                <a:gd name="T35" fmla="*/ 21 h 85"/>
                <a:gd name="T36" fmla="*/ 48 w 144"/>
                <a:gd name="T37" fmla="*/ 17 h 85"/>
                <a:gd name="T38" fmla="*/ 50 w 144"/>
                <a:gd name="T39" fmla="*/ 4 h 85"/>
                <a:gd name="T40" fmla="*/ 47 w 144"/>
                <a:gd name="T41" fmla="*/ 10 h 85"/>
                <a:gd name="T42" fmla="*/ 38 w 144"/>
                <a:gd name="T43" fmla="*/ 18 h 85"/>
                <a:gd name="T44" fmla="*/ 38 w 144"/>
                <a:gd name="T45" fmla="*/ 23 h 85"/>
                <a:gd name="T46" fmla="*/ 37 w 144"/>
                <a:gd name="T47" fmla="*/ 26 h 85"/>
                <a:gd name="T48" fmla="*/ 29 w 144"/>
                <a:gd name="T49" fmla="*/ 31 h 85"/>
                <a:gd name="T50" fmla="*/ 24 w 144"/>
                <a:gd name="T51" fmla="*/ 38 h 85"/>
                <a:gd name="T52" fmla="*/ 16 w 144"/>
                <a:gd name="T53" fmla="*/ 38 h 85"/>
                <a:gd name="T54" fmla="*/ 6 w 144"/>
                <a:gd name="T55" fmla="*/ 41 h 85"/>
                <a:gd name="T56" fmla="*/ 0 w 144"/>
                <a:gd name="T57" fmla="*/ 49 h 85"/>
                <a:gd name="T58" fmla="*/ 9 w 144"/>
                <a:gd name="T59" fmla="*/ 57 h 85"/>
                <a:gd name="T60" fmla="*/ 21 w 144"/>
                <a:gd name="T61" fmla="*/ 52 h 85"/>
                <a:gd name="T62" fmla="*/ 37 w 144"/>
                <a:gd name="T63" fmla="*/ 43 h 85"/>
                <a:gd name="T64" fmla="*/ 43 w 144"/>
                <a:gd name="T65" fmla="*/ 44 h 85"/>
                <a:gd name="T66" fmla="*/ 51 w 144"/>
                <a:gd name="T67" fmla="*/ 46 h 85"/>
                <a:gd name="T68" fmla="*/ 53 w 144"/>
                <a:gd name="T69" fmla="*/ 51 h 85"/>
                <a:gd name="T70" fmla="*/ 63 w 144"/>
                <a:gd name="T71" fmla="*/ 60 h 85"/>
                <a:gd name="T72" fmla="*/ 58 w 144"/>
                <a:gd name="T73" fmla="*/ 65 h 85"/>
                <a:gd name="T74" fmla="*/ 56 w 144"/>
                <a:gd name="T75" fmla="*/ 68 h 85"/>
                <a:gd name="T76" fmla="*/ 64 w 144"/>
                <a:gd name="T77" fmla="*/ 67 h 85"/>
                <a:gd name="T78" fmla="*/ 72 w 144"/>
                <a:gd name="T79" fmla="*/ 62 h 85"/>
                <a:gd name="T80" fmla="*/ 63 w 144"/>
                <a:gd name="T81" fmla="*/ 51 h 85"/>
                <a:gd name="T82" fmla="*/ 64 w 144"/>
                <a:gd name="T83" fmla="*/ 43 h 85"/>
                <a:gd name="T84" fmla="*/ 74 w 144"/>
                <a:gd name="T85" fmla="*/ 54 h 85"/>
                <a:gd name="T86" fmla="*/ 77 w 144"/>
                <a:gd name="T87" fmla="*/ 72 h 85"/>
                <a:gd name="T88" fmla="*/ 82 w 144"/>
                <a:gd name="T89" fmla="*/ 72 h 85"/>
                <a:gd name="T90" fmla="*/ 84 w 144"/>
                <a:gd name="T91" fmla="*/ 65 h 85"/>
                <a:gd name="T92" fmla="*/ 93 w 144"/>
                <a:gd name="T93" fmla="*/ 65 h 85"/>
                <a:gd name="T94" fmla="*/ 92 w 144"/>
                <a:gd name="T95" fmla="*/ 72 h 85"/>
                <a:gd name="T96" fmla="*/ 98 w 144"/>
                <a:gd name="T97" fmla="*/ 85 h 85"/>
                <a:gd name="T98" fmla="*/ 105 w 144"/>
                <a:gd name="T99" fmla="*/ 80 h 85"/>
                <a:gd name="T100" fmla="*/ 111 w 144"/>
                <a:gd name="T101" fmla="*/ 83 h 85"/>
                <a:gd name="T102" fmla="*/ 129 w 144"/>
                <a:gd name="T103" fmla="*/ 7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4" h="85">
                  <a:moveTo>
                    <a:pt x="129" y="72"/>
                  </a:moveTo>
                  <a:lnTo>
                    <a:pt x="129" y="72"/>
                  </a:lnTo>
                  <a:lnTo>
                    <a:pt x="121" y="68"/>
                  </a:lnTo>
                  <a:lnTo>
                    <a:pt x="116" y="65"/>
                  </a:lnTo>
                  <a:lnTo>
                    <a:pt x="116" y="65"/>
                  </a:lnTo>
                  <a:lnTo>
                    <a:pt x="105" y="65"/>
                  </a:lnTo>
                  <a:lnTo>
                    <a:pt x="100" y="64"/>
                  </a:lnTo>
                  <a:lnTo>
                    <a:pt x="100" y="62"/>
                  </a:lnTo>
                  <a:lnTo>
                    <a:pt x="100" y="60"/>
                  </a:lnTo>
                  <a:lnTo>
                    <a:pt x="100" y="60"/>
                  </a:lnTo>
                  <a:lnTo>
                    <a:pt x="106" y="54"/>
                  </a:lnTo>
                  <a:lnTo>
                    <a:pt x="106" y="54"/>
                  </a:lnTo>
                  <a:lnTo>
                    <a:pt x="113" y="54"/>
                  </a:lnTo>
                  <a:lnTo>
                    <a:pt x="113" y="54"/>
                  </a:lnTo>
                  <a:lnTo>
                    <a:pt x="113" y="55"/>
                  </a:lnTo>
                  <a:lnTo>
                    <a:pt x="114" y="57"/>
                  </a:lnTo>
                  <a:lnTo>
                    <a:pt x="114" y="57"/>
                  </a:lnTo>
                  <a:lnTo>
                    <a:pt x="114" y="59"/>
                  </a:lnTo>
                  <a:lnTo>
                    <a:pt x="116" y="59"/>
                  </a:lnTo>
                  <a:lnTo>
                    <a:pt x="116" y="59"/>
                  </a:lnTo>
                  <a:lnTo>
                    <a:pt x="123" y="60"/>
                  </a:lnTo>
                  <a:lnTo>
                    <a:pt x="123" y="60"/>
                  </a:lnTo>
                  <a:lnTo>
                    <a:pt x="129" y="62"/>
                  </a:lnTo>
                  <a:lnTo>
                    <a:pt x="131" y="64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7" y="59"/>
                  </a:lnTo>
                  <a:lnTo>
                    <a:pt x="142" y="51"/>
                  </a:lnTo>
                  <a:lnTo>
                    <a:pt x="144" y="44"/>
                  </a:lnTo>
                  <a:lnTo>
                    <a:pt x="144" y="36"/>
                  </a:lnTo>
                  <a:lnTo>
                    <a:pt x="140" y="28"/>
                  </a:lnTo>
                  <a:lnTo>
                    <a:pt x="136" y="20"/>
                  </a:lnTo>
                  <a:lnTo>
                    <a:pt x="129" y="13"/>
                  </a:lnTo>
                  <a:lnTo>
                    <a:pt x="118" y="5"/>
                  </a:lnTo>
                  <a:lnTo>
                    <a:pt x="118" y="5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93" y="2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4" y="0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69" y="4"/>
                  </a:lnTo>
                  <a:lnTo>
                    <a:pt x="69" y="7"/>
                  </a:lnTo>
                  <a:lnTo>
                    <a:pt x="74" y="10"/>
                  </a:lnTo>
                  <a:lnTo>
                    <a:pt x="74" y="10"/>
                  </a:lnTo>
                  <a:lnTo>
                    <a:pt x="76" y="12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76" y="17"/>
                  </a:lnTo>
                  <a:lnTo>
                    <a:pt x="77" y="18"/>
                  </a:lnTo>
                  <a:lnTo>
                    <a:pt x="77" y="18"/>
                  </a:lnTo>
                  <a:lnTo>
                    <a:pt x="82" y="18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90" y="17"/>
                  </a:lnTo>
                  <a:lnTo>
                    <a:pt x="93" y="17"/>
                  </a:lnTo>
                  <a:lnTo>
                    <a:pt x="95" y="18"/>
                  </a:lnTo>
                  <a:lnTo>
                    <a:pt x="95" y="18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2" y="21"/>
                  </a:lnTo>
                  <a:lnTo>
                    <a:pt x="82" y="23"/>
                  </a:lnTo>
                  <a:lnTo>
                    <a:pt x="82" y="23"/>
                  </a:lnTo>
                  <a:lnTo>
                    <a:pt x="71" y="21"/>
                  </a:lnTo>
                  <a:lnTo>
                    <a:pt x="71" y="21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0" y="20"/>
                  </a:lnTo>
                  <a:lnTo>
                    <a:pt x="56" y="21"/>
                  </a:lnTo>
                  <a:lnTo>
                    <a:pt x="51" y="21"/>
                  </a:lnTo>
                  <a:lnTo>
                    <a:pt x="50" y="21"/>
                  </a:lnTo>
                  <a:lnTo>
                    <a:pt x="50" y="21"/>
                  </a:lnTo>
                  <a:lnTo>
                    <a:pt x="48" y="18"/>
                  </a:lnTo>
                  <a:lnTo>
                    <a:pt x="48" y="17"/>
                  </a:lnTo>
                  <a:lnTo>
                    <a:pt x="50" y="12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0" y="4"/>
                  </a:lnTo>
                  <a:lnTo>
                    <a:pt x="48" y="4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10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2" y="17"/>
                  </a:lnTo>
                  <a:lnTo>
                    <a:pt x="38" y="18"/>
                  </a:lnTo>
                  <a:lnTo>
                    <a:pt x="35" y="18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8" y="23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0" y="28"/>
                  </a:lnTo>
                  <a:lnTo>
                    <a:pt x="37" y="26"/>
                  </a:lnTo>
                  <a:lnTo>
                    <a:pt x="34" y="26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9" y="31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6" y="36"/>
                  </a:lnTo>
                  <a:lnTo>
                    <a:pt x="24" y="38"/>
                  </a:lnTo>
                  <a:lnTo>
                    <a:pt x="22" y="39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16" y="38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8" y="38"/>
                  </a:lnTo>
                  <a:lnTo>
                    <a:pt x="6" y="41"/>
                  </a:lnTo>
                  <a:lnTo>
                    <a:pt x="6" y="41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1" y="54"/>
                  </a:lnTo>
                  <a:lnTo>
                    <a:pt x="3" y="55"/>
                  </a:lnTo>
                  <a:lnTo>
                    <a:pt x="9" y="57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32" y="46"/>
                  </a:lnTo>
                  <a:lnTo>
                    <a:pt x="37" y="43"/>
                  </a:lnTo>
                  <a:lnTo>
                    <a:pt x="37" y="43"/>
                  </a:lnTo>
                  <a:lnTo>
                    <a:pt x="40" y="43"/>
                  </a:lnTo>
                  <a:lnTo>
                    <a:pt x="43" y="44"/>
                  </a:lnTo>
                  <a:lnTo>
                    <a:pt x="43" y="44"/>
                  </a:lnTo>
                  <a:lnTo>
                    <a:pt x="47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1" y="46"/>
                  </a:lnTo>
                  <a:lnTo>
                    <a:pt x="53" y="47"/>
                  </a:lnTo>
                  <a:lnTo>
                    <a:pt x="53" y="49"/>
                  </a:lnTo>
                  <a:lnTo>
                    <a:pt x="53" y="51"/>
                  </a:lnTo>
                  <a:lnTo>
                    <a:pt x="53" y="51"/>
                  </a:lnTo>
                  <a:lnTo>
                    <a:pt x="58" y="54"/>
                  </a:lnTo>
                  <a:lnTo>
                    <a:pt x="61" y="57"/>
                  </a:lnTo>
                  <a:lnTo>
                    <a:pt x="61" y="57"/>
                  </a:lnTo>
                  <a:lnTo>
                    <a:pt x="63" y="60"/>
                  </a:lnTo>
                  <a:lnTo>
                    <a:pt x="63" y="64"/>
                  </a:lnTo>
                  <a:lnTo>
                    <a:pt x="63" y="64"/>
                  </a:lnTo>
                  <a:lnTo>
                    <a:pt x="60" y="65"/>
                  </a:lnTo>
                  <a:lnTo>
                    <a:pt x="58" y="65"/>
                  </a:lnTo>
                  <a:lnTo>
                    <a:pt x="51" y="65"/>
                  </a:lnTo>
                  <a:lnTo>
                    <a:pt x="51" y="65"/>
                  </a:lnTo>
                  <a:lnTo>
                    <a:pt x="53" y="67"/>
                  </a:lnTo>
                  <a:lnTo>
                    <a:pt x="56" y="68"/>
                  </a:lnTo>
                  <a:lnTo>
                    <a:pt x="60" y="70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4" y="67"/>
                  </a:lnTo>
                  <a:lnTo>
                    <a:pt x="66" y="64"/>
                  </a:lnTo>
                  <a:lnTo>
                    <a:pt x="68" y="60"/>
                  </a:lnTo>
                  <a:lnTo>
                    <a:pt x="72" y="62"/>
                  </a:lnTo>
                  <a:lnTo>
                    <a:pt x="72" y="62"/>
                  </a:lnTo>
                  <a:lnTo>
                    <a:pt x="71" y="59"/>
                  </a:lnTo>
                  <a:lnTo>
                    <a:pt x="68" y="55"/>
                  </a:lnTo>
                  <a:lnTo>
                    <a:pt x="63" y="51"/>
                  </a:lnTo>
                  <a:lnTo>
                    <a:pt x="63" y="51"/>
                  </a:lnTo>
                  <a:lnTo>
                    <a:pt x="61" y="46"/>
                  </a:lnTo>
                  <a:lnTo>
                    <a:pt x="61" y="44"/>
                  </a:lnTo>
                  <a:lnTo>
                    <a:pt x="64" y="43"/>
                  </a:lnTo>
                  <a:lnTo>
                    <a:pt x="64" y="43"/>
                  </a:lnTo>
                  <a:lnTo>
                    <a:pt x="68" y="44"/>
                  </a:lnTo>
                  <a:lnTo>
                    <a:pt x="69" y="47"/>
                  </a:lnTo>
                  <a:lnTo>
                    <a:pt x="74" y="54"/>
                  </a:lnTo>
                  <a:lnTo>
                    <a:pt x="74" y="54"/>
                  </a:lnTo>
                  <a:lnTo>
                    <a:pt x="76" y="60"/>
                  </a:lnTo>
                  <a:lnTo>
                    <a:pt x="77" y="67"/>
                  </a:lnTo>
                  <a:lnTo>
                    <a:pt x="77" y="67"/>
                  </a:lnTo>
                  <a:lnTo>
                    <a:pt x="77" y="72"/>
                  </a:lnTo>
                  <a:lnTo>
                    <a:pt x="79" y="73"/>
                  </a:lnTo>
                  <a:lnTo>
                    <a:pt x="82" y="75"/>
                  </a:lnTo>
                  <a:lnTo>
                    <a:pt x="82" y="75"/>
                  </a:lnTo>
                  <a:lnTo>
                    <a:pt x="82" y="72"/>
                  </a:lnTo>
                  <a:lnTo>
                    <a:pt x="82" y="68"/>
                  </a:lnTo>
                  <a:lnTo>
                    <a:pt x="82" y="67"/>
                  </a:lnTo>
                  <a:lnTo>
                    <a:pt x="84" y="65"/>
                  </a:lnTo>
                  <a:lnTo>
                    <a:pt x="84" y="65"/>
                  </a:lnTo>
                  <a:lnTo>
                    <a:pt x="89" y="64"/>
                  </a:lnTo>
                  <a:lnTo>
                    <a:pt x="92" y="64"/>
                  </a:lnTo>
                  <a:lnTo>
                    <a:pt x="93" y="65"/>
                  </a:lnTo>
                  <a:lnTo>
                    <a:pt x="93" y="65"/>
                  </a:lnTo>
                  <a:lnTo>
                    <a:pt x="90" y="65"/>
                  </a:lnTo>
                  <a:lnTo>
                    <a:pt x="90" y="67"/>
                  </a:lnTo>
                  <a:lnTo>
                    <a:pt x="92" y="72"/>
                  </a:lnTo>
                  <a:lnTo>
                    <a:pt x="92" y="72"/>
                  </a:lnTo>
                  <a:lnTo>
                    <a:pt x="93" y="76"/>
                  </a:lnTo>
                  <a:lnTo>
                    <a:pt x="95" y="81"/>
                  </a:lnTo>
                  <a:lnTo>
                    <a:pt x="95" y="81"/>
                  </a:lnTo>
                  <a:lnTo>
                    <a:pt x="98" y="85"/>
                  </a:lnTo>
                  <a:lnTo>
                    <a:pt x="100" y="83"/>
                  </a:lnTo>
                  <a:lnTo>
                    <a:pt x="103" y="81"/>
                  </a:lnTo>
                  <a:lnTo>
                    <a:pt x="105" y="80"/>
                  </a:lnTo>
                  <a:lnTo>
                    <a:pt x="105" y="80"/>
                  </a:lnTo>
                  <a:lnTo>
                    <a:pt x="108" y="80"/>
                  </a:lnTo>
                  <a:lnTo>
                    <a:pt x="110" y="81"/>
                  </a:lnTo>
                  <a:lnTo>
                    <a:pt x="110" y="81"/>
                  </a:lnTo>
                  <a:lnTo>
                    <a:pt x="111" y="83"/>
                  </a:lnTo>
                  <a:lnTo>
                    <a:pt x="114" y="83"/>
                  </a:lnTo>
                  <a:lnTo>
                    <a:pt x="114" y="83"/>
                  </a:lnTo>
                  <a:lnTo>
                    <a:pt x="129" y="72"/>
                  </a:lnTo>
                  <a:lnTo>
                    <a:pt x="129" y="7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3C5912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7" name="Freeform 485"/>
            <p:cNvSpPr>
              <a:spLocks noEditPoints="1"/>
            </p:cNvSpPr>
            <p:nvPr/>
          </p:nvSpPr>
          <p:spPr bwMode="auto">
            <a:xfrm>
              <a:off x="4801" y="3404"/>
              <a:ext cx="63" cy="154"/>
            </a:xfrm>
            <a:custGeom>
              <a:avLst/>
              <a:gdLst>
                <a:gd name="T0" fmla="*/ 60 w 63"/>
                <a:gd name="T1" fmla="*/ 54 h 154"/>
                <a:gd name="T2" fmla="*/ 49 w 63"/>
                <a:gd name="T3" fmla="*/ 26 h 154"/>
                <a:gd name="T4" fmla="*/ 28 w 63"/>
                <a:gd name="T5" fmla="*/ 5 h 154"/>
                <a:gd name="T6" fmla="*/ 12 w 63"/>
                <a:gd name="T7" fmla="*/ 0 h 154"/>
                <a:gd name="T8" fmla="*/ 23 w 63"/>
                <a:gd name="T9" fmla="*/ 8 h 154"/>
                <a:gd name="T10" fmla="*/ 34 w 63"/>
                <a:gd name="T11" fmla="*/ 23 h 154"/>
                <a:gd name="T12" fmla="*/ 38 w 63"/>
                <a:gd name="T13" fmla="*/ 39 h 154"/>
                <a:gd name="T14" fmla="*/ 31 w 63"/>
                <a:gd name="T15" fmla="*/ 54 h 154"/>
                <a:gd name="T16" fmla="*/ 26 w 63"/>
                <a:gd name="T17" fmla="*/ 62 h 154"/>
                <a:gd name="T18" fmla="*/ 25 w 63"/>
                <a:gd name="T19" fmla="*/ 63 h 154"/>
                <a:gd name="T20" fmla="*/ 25 w 63"/>
                <a:gd name="T21" fmla="*/ 65 h 154"/>
                <a:gd name="T22" fmla="*/ 23 w 63"/>
                <a:gd name="T23" fmla="*/ 67 h 154"/>
                <a:gd name="T24" fmla="*/ 8 w 63"/>
                <a:gd name="T25" fmla="*/ 78 h 154"/>
                <a:gd name="T26" fmla="*/ 8 w 63"/>
                <a:gd name="T27" fmla="*/ 78 h 154"/>
                <a:gd name="T28" fmla="*/ 13 w 63"/>
                <a:gd name="T29" fmla="*/ 81 h 154"/>
                <a:gd name="T30" fmla="*/ 12 w 63"/>
                <a:gd name="T31" fmla="*/ 88 h 154"/>
                <a:gd name="T32" fmla="*/ 12 w 63"/>
                <a:gd name="T33" fmla="*/ 91 h 154"/>
                <a:gd name="T34" fmla="*/ 4 w 63"/>
                <a:gd name="T35" fmla="*/ 92 h 154"/>
                <a:gd name="T36" fmla="*/ 0 w 63"/>
                <a:gd name="T37" fmla="*/ 94 h 154"/>
                <a:gd name="T38" fmla="*/ 2 w 63"/>
                <a:gd name="T39" fmla="*/ 101 h 154"/>
                <a:gd name="T40" fmla="*/ 2 w 63"/>
                <a:gd name="T41" fmla="*/ 105 h 154"/>
                <a:gd name="T42" fmla="*/ 4 w 63"/>
                <a:gd name="T43" fmla="*/ 110 h 154"/>
                <a:gd name="T44" fmla="*/ 7 w 63"/>
                <a:gd name="T45" fmla="*/ 110 h 154"/>
                <a:gd name="T46" fmla="*/ 8 w 63"/>
                <a:gd name="T47" fmla="*/ 120 h 154"/>
                <a:gd name="T48" fmla="*/ 13 w 63"/>
                <a:gd name="T49" fmla="*/ 125 h 154"/>
                <a:gd name="T50" fmla="*/ 17 w 63"/>
                <a:gd name="T51" fmla="*/ 128 h 154"/>
                <a:gd name="T52" fmla="*/ 15 w 63"/>
                <a:gd name="T53" fmla="*/ 131 h 154"/>
                <a:gd name="T54" fmla="*/ 17 w 63"/>
                <a:gd name="T55" fmla="*/ 138 h 154"/>
                <a:gd name="T56" fmla="*/ 20 w 63"/>
                <a:gd name="T57" fmla="*/ 144 h 154"/>
                <a:gd name="T58" fmla="*/ 23 w 63"/>
                <a:gd name="T59" fmla="*/ 149 h 154"/>
                <a:gd name="T60" fmla="*/ 26 w 63"/>
                <a:gd name="T61" fmla="*/ 154 h 154"/>
                <a:gd name="T62" fmla="*/ 51 w 63"/>
                <a:gd name="T63" fmla="*/ 123 h 154"/>
                <a:gd name="T64" fmla="*/ 49 w 63"/>
                <a:gd name="T65" fmla="*/ 122 h 154"/>
                <a:gd name="T66" fmla="*/ 49 w 63"/>
                <a:gd name="T67" fmla="*/ 115 h 154"/>
                <a:gd name="T68" fmla="*/ 47 w 63"/>
                <a:gd name="T69" fmla="*/ 110 h 154"/>
                <a:gd name="T70" fmla="*/ 47 w 63"/>
                <a:gd name="T71" fmla="*/ 107 h 154"/>
                <a:gd name="T72" fmla="*/ 54 w 63"/>
                <a:gd name="T73" fmla="*/ 107 h 154"/>
                <a:gd name="T74" fmla="*/ 57 w 63"/>
                <a:gd name="T75" fmla="*/ 112 h 154"/>
                <a:gd name="T76" fmla="*/ 60 w 63"/>
                <a:gd name="T77" fmla="*/ 97 h 154"/>
                <a:gd name="T78" fmla="*/ 63 w 63"/>
                <a:gd name="T79" fmla="*/ 68 h 154"/>
                <a:gd name="T80" fmla="*/ 60 w 63"/>
                <a:gd name="T81" fmla="*/ 54 h 154"/>
                <a:gd name="T82" fmla="*/ 59 w 63"/>
                <a:gd name="T83" fmla="*/ 88 h 154"/>
                <a:gd name="T84" fmla="*/ 51 w 63"/>
                <a:gd name="T85" fmla="*/ 88 h 154"/>
                <a:gd name="T86" fmla="*/ 47 w 63"/>
                <a:gd name="T87" fmla="*/ 81 h 154"/>
                <a:gd name="T88" fmla="*/ 49 w 63"/>
                <a:gd name="T89" fmla="*/ 76 h 154"/>
                <a:gd name="T90" fmla="*/ 47 w 63"/>
                <a:gd name="T91" fmla="*/ 70 h 154"/>
                <a:gd name="T92" fmla="*/ 44 w 63"/>
                <a:gd name="T93" fmla="*/ 65 h 154"/>
                <a:gd name="T94" fmla="*/ 41 w 63"/>
                <a:gd name="T95" fmla="*/ 57 h 154"/>
                <a:gd name="T96" fmla="*/ 42 w 63"/>
                <a:gd name="T97" fmla="*/ 54 h 154"/>
                <a:gd name="T98" fmla="*/ 46 w 63"/>
                <a:gd name="T99" fmla="*/ 49 h 154"/>
                <a:gd name="T100" fmla="*/ 51 w 63"/>
                <a:gd name="T101" fmla="*/ 49 h 154"/>
                <a:gd name="T102" fmla="*/ 55 w 63"/>
                <a:gd name="T103" fmla="*/ 54 h 154"/>
                <a:gd name="T104" fmla="*/ 54 w 63"/>
                <a:gd name="T105" fmla="*/ 57 h 154"/>
                <a:gd name="T106" fmla="*/ 51 w 63"/>
                <a:gd name="T107" fmla="*/ 60 h 154"/>
                <a:gd name="T108" fmla="*/ 51 w 63"/>
                <a:gd name="T109" fmla="*/ 59 h 154"/>
                <a:gd name="T110" fmla="*/ 54 w 63"/>
                <a:gd name="T111" fmla="*/ 62 h 154"/>
                <a:gd name="T112" fmla="*/ 55 w 63"/>
                <a:gd name="T113" fmla="*/ 63 h 154"/>
                <a:gd name="T114" fmla="*/ 59 w 63"/>
                <a:gd name="T115" fmla="*/ 78 h 154"/>
                <a:gd name="T116" fmla="*/ 62 w 63"/>
                <a:gd name="T117" fmla="*/ 83 h 154"/>
                <a:gd name="T118" fmla="*/ 59 w 63"/>
                <a:gd name="T119" fmla="*/ 8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" h="154">
                  <a:moveTo>
                    <a:pt x="60" y="54"/>
                  </a:moveTo>
                  <a:lnTo>
                    <a:pt x="60" y="54"/>
                  </a:lnTo>
                  <a:lnTo>
                    <a:pt x="55" y="39"/>
                  </a:lnTo>
                  <a:lnTo>
                    <a:pt x="49" y="26"/>
                  </a:lnTo>
                  <a:lnTo>
                    <a:pt x="39" y="1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3" y="8"/>
                  </a:lnTo>
                  <a:lnTo>
                    <a:pt x="30" y="15"/>
                  </a:lnTo>
                  <a:lnTo>
                    <a:pt x="34" y="23"/>
                  </a:lnTo>
                  <a:lnTo>
                    <a:pt x="38" y="31"/>
                  </a:lnTo>
                  <a:lnTo>
                    <a:pt x="38" y="39"/>
                  </a:lnTo>
                  <a:lnTo>
                    <a:pt x="36" y="46"/>
                  </a:lnTo>
                  <a:lnTo>
                    <a:pt x="31" y="54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5" y="65"/>
                  </a:lnTo>
                  <a:lnTo>
                    <a:pt x="23" y="67"/>
                  </a:lnTo>
                  <a:lnTo>
                    <a:pt x="23" y="67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12" y="78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2" y="88"/>
                  </a:lnTo>
                  <a:lnTo>
                    <a:pt x="12" y="88"/>
                  </a:lnTo>
                  <a:lnTo>
                    <a:pt x="12" y="91"/>
                  </a:lnTo>
                  <a:lnTo>
                    <a:pt x="8" y="91"/>
                  </a:lnTo>
                  <a:lnTo>
                    <a:pt x="4" y="92"/>
                  </a:lnTo>
                  <a:lnTo>
                    <a:pt x="4" y="92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2" y="101"/>
                  </a:lnTo>
                  <a:lnTo>
                    <a:pt x="2" y="101"/>
                  </a:lnTo>
                  <a:lnTo>
                    <a:pt x="2" y="105"/>
                  </a:lnTo>
                  <a:lnTo>
                    <a:pt x="4" y="110"/>
                  </a:lnTo>
                  <a:lnTo>
                    <a:pt x="4" y="110"/>
                  </a:lnTo>
                  <a:lnTo>
                    <a:pt x="7" y="110"/>
                  </a:lnTo>
                  <a:lnTo>
                    <a:pt x="7" y="110"/>
                  </a:lnTo>
                  <a:lnTo>
                    <a:pt x="7" y="115"/>
                  </a:lnTo>
                  <a:lnTo>
                    <a:pt x="8" y="120"/>
                  </a:lnTo>
                  <a:lnTo>
                    <a:pt x="8" y="120"/>
                  </a:lnTo>
                  <a:lnTo>
                    <a:pt x="13" y="125"/>
                  </a:lnTo>
                  <a:lnTo>
                    <a:pt x="15" y="126"/>
                  </a:lnTo>
                  <a:lnTo>
                    <a:pt x="17" y="128"/>
                  </a:lnTo>
                  <a:lnTo>
                    <a:pt x="17" y="128"/>
                  </a:lnTo>
                  <a:lnTo>
                    <a:pt x="15" y="131"/>
                  </a:lnTo>
                  <a:lnTo>
                    <a:pt x="15" y="133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20" y="144"/>
                  </a:lnTo>
                  <a:lnTo>
                    <a:pt x="23" y="149"/>
                  </a:lnTo>
                  <a:lnTo>
                    <a:pt x="23" y="149"/>
                  </a:lnTo>
                  <a:lnTo>
                    <a:pt x="26" y="154"/>
                  </a:lnTo>
                  <a:lnTo>
                    <a:pt x="26" y="154"/>
                  </a:lnTo>
                  <a:lnTo>
                    <a:pt x="41" y="139"/>
                  </a:lnTo>
                  <a:lnTo>
                    <a:pt x="51" y="123"/>
                  </a:lnTo>
                  <a:lnTo>
                    <a:pt x="51" y="123"/>
                  </a:lnTo>
                  <a:lnTo>
                    <a:pt x="49" y="122"/>
                  </a:lnTo>
                  <a:lnTo>
                    <a:pt x="49" y="122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7" y="110"/>
                  </a:lnTo>
                  <a:lnTo>
                    <a:pt x="47" y="107"/>
                  </a:lnTo>
                  <a:lnTo>
                    <a:pt x="47" y="107"/>
                  </a:lnTo>
                  <a:lnTo>
                    <a:pt x="51" y="105"/>
                  </a:lnTo>
                  <a:lnTo>
                    <a:pt x="54" y="107"/>
                  </a:lnTo>
                  <a:lnTo>
                    <a:pt x="55" y="109"/>
                  </a:lnTo>
                  <a:lnTo>
                    <a:pt x="57" y="112"/>
                  </a:lnTo>
                  <a:lnTo>
                    <a:pt x="57" y="112"/>
                  </a:lnTo>
                  <a:lnTo>
                    <a:pt x="60" y="97"/>
                  </a:lnTo>
                  <a:lnTo>
                    <a:pt x="63" y="83"/>
                  </a:lnTo>
                  <a:lnTo>
                    <a:pt x="63" y="68"/>
                  </a:lnTo>
                  <a:lnTo>
                    <a:pt x="60" y="54"/>
                  </a:lnTo>
                  <a:lnTo>
                    <a:pt x="60" y="54"/>
                  </a:lnTo>
                  <a:close/>
                  <a:moveTo>
                    <a:pt x="59" y="88"/>
                  </a:moveTo>
                  <a:lnTo>
                    <a:pt x="59" y="88"/>
                  </a:lnTo>
                  <a:lnTo>
                    <a:pt x="55" y="88"/>
                  </a:lnTo>
                  <a:lnTo>
                    <a:pt x="51" y="88"/>
                  </a:lnTo>
                  <a:lnTo>
                    <a:pt x="47" y="84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49" y="76"/>
                  </a:lnTo>
                  <a:lnTo>
                    <a:pt x="49" y="73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44" y="65"/>
                  </a:lnTo>
                  <a:lnTo>
                    <a:pt x="42" y="62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6" y="4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4" y="50"/>
                  </a:lnTo>
                  <a:lnTo>
                    <a:pt x="55" y="54"/>
                  </a:lnTo>
                  <a:lnTo>
                    <a:pt x="55" y="54"/>
                  </a:lnTo>
                  <a:lnTo>
                    <a:pt x="54" y="57"/>
                  </a:lnTo>
                  <a:lnTo>
                    <a:pt x="54" y="59"/>
                  </a:lnTo>
                  <a:lnTo>
                    <a:pt x="51" y="60"/>
                  </a:lnTo>
                  <a:lnTo>
                    <a:pt x="51" y="59"/>
                  </a:lnTo>
                  <a:lnTo>
                    <a:pt x="51" y="59"/>
                  </a:lnTo>
                  <a:lnTo>
                    <a:pt x="54" y="62"/>
                  </a:lnTo>
                  <a:lnTo>
                    <a:pt x="54" y="62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62" y="83"/>
                  </a:lnTo>
                  <a:lnTo>
                    <a:pt x="62" y="86"/>
                  </a:lnTo>
                  <a:lnTo>
                    <a:pt x="59" y="88"/>
                  </a:lnTo>
                  <a:lnTo>
                    <a:pt x="59" y="88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334B0F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8" name="Freeform 486"/>
            <p:cNvSpPr>
              <a:spLocks/>
            </p:cNvSpPr>
            <p:nvPr/>
          </p:nvSpPr>
          <p:spPr bwMode="auto">
            <a:xfrm>
              <a:off x="4638" y="3495"/>
              <a:ext cx="180" cy="108"/>
            </a:xfrm>
            <a:custGeom>
              <a:avLst/>
              <a:gdLst>
                <a:gd name="T0" fmla="*/ 71 w 180"/>
                <a:gd name="T1" fmla="*/ 18 h 108"/>
                <a:gd name="T2" fmla="*/ 50 w 180"/>
                <a:gd name="T3" fmla="*/ 18 h 108"/>
                <a:gd name="T4" fmla="*/ 15 w 180"/>
                <a:gd name="T5" fmla="*/ 26 h 108"/>
                <a:gd name="T6" fmla="*/ 0 w 180"/>
                <a:gd name="T7" fmla="*/ 34 h 108"/>
                <a:gd name="T8" fmla="*/ 0 w 180"/>
                <a:gd name="T9" fmla="*/ 47 h 108"/>
                <a:gd name="T10" fmla="*/ 3 w 180"/>
                <a:gd name="T11" fmla="*/ 53 h 108"/>
                <a:gd name="T12" fmla="*/ 3 w 180"/>
                <a:gd name="T13" fmla="*/ 58 h 108"/>
                <a:gd name="T14" fmla="*/ 3 w 180"/>
                <a:gd name="T15" fmla="*/ 63 h 108"/>
                <a:gd name="T16" fmla="*/ 7 w 180"/>
                <a:gd name="T17" fmla="*/ 65 h 108"/>
                <a:gd name="T18" fmla="*/ 18 w 180"/>
                <a:gd name="T19" fmla="*/ 68 h 108"/>
                <a:gd name="T20" fmla="*/ 24 w 180"/>
                <a:gd name="T21" fmla="*/ 69 h 108"/>
                <a:gd name="T22" fmla="*/ 32 w 180"/>
                <a:gd name="T23" fmla="*/ 69 h 108"/>
                <a:gd name="T24" fmla="*/ 39 w 180"/>
                <a:gd name="T25" fmla="*/ 71 h 108"/>
                <a:gd name="T26" fmla="*/ 44 w 180"/>
                <a:gd name="T27" fmla="*/ 76 h 108"/>
                <a:gd name="T28" fmla="*/ 47 w 180"/>
                <a:gd name="T29" fmla="*/ 84 h 108"/>
                <a:gd name="T30" fmla="*/ 53 w 180"/>
                <a:gd name="T31" fmla="*/ 84 h 108"/>
                <a:gd name="T32" fmla="*/ 57 w 180"/>
                <a:gd name="T33" fmla="*/ 89 h 108"/>
                <a:gd name="T34" fmla="*/ 55 w 180"/>
                <a:gd name="T35" fmla="*/ 97 h 108"/>
                <a:gd name="T36" fmla="*/ 55 w 180"/>
                <a:gd name="T37" fmla="*/ 100 h 108"/>
                <a:gd name="T38" fmla="*/ 57 w 180"/>
                <a:gd name="T39" fmla="*/ 105 h 108"/>
                <a:gd name="T40" fmla="*/ 58 w 180"/>
                <a:gd name="T41" fmla="*/ 108 h 108"/>
                <a:gd name="T42" fmla="*/ 86 w 180"/>
                <a:gd name="T43" fmla="*/ 108 h 108"/>
                <a:gd name="T44" fmla="*/ 117 w 180"/>
                <a:gd name="T45" fmla="*/ 103 h 108"/>
                <a:gd name="T46" fmla="*/ 134 w 180"/>
                <a:gd name="T47" fmla="*/ 97 h 108"/>
                <a:gd name="T48" fmla="*/ 167 w 180"/>
                <a:gd name="T49" fmla="*/ 81 h 108"/>
                <a:gd name="T50" fmla="*/ 180 w 180"/>
                <a:gd name="T51" fmla="*/ 71 h 108"/>
                <a:gd name="T52" fmla="*/ 175 w 180"/>
                <a:gd name="T53" fmla="*/ 58 h 108"/>
                <a:gd name="T54" fmla="*/ 171 w 180"/>
                <a:gd name="T55" fmla="*/ 48 h 108"/>
                <a:gd name="T56" fmla="*/ 170 w 180"/>
                <a:gd name="T57" fmla="*/ 39 h 108"/>
                <a:gd name="T58" fmla="*/ 163 w 180"/>
                <a:gd name="T59" fmla="*/ 23 h 108"/>
                <a:gd name="T60" fmla="*/ 162 w 180"/>
                <a:gd name="T61" fmla="*/ 16 h 108"/>
                <a:gd name="T62" fmla="*/ 157 w 180"/>
                <a:gd name="T63" fmla="*/ 5 h 108"/>
                <a:gd name="T64" fmla="*/ 150 w 180"/>
                <a:gd name="T65" fmla="*/ 1 h 108"/>
                <a:gd name="T66" fmla="*/ 149 w 180"/>
                <a:gd name="T67" fmla="*/ 0 h 108"/>
                <a:gd name="T68" fmla="*/ 108 w 180"/>
                <a:gd name="T69" fmla="*/ 16 h 108"/>
                <a:gd name="T70" fmla="*/ 79 w 180"/>
                <a:gd name="T71" fmla="*/ 19 h 108"/>
                <a:gd name="T72" fmla="*/ 71 w 180"/>
                <a:gd name="T73" fmla="*/ 1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0" h="108">
                  <a:moveTo>
                    <a:pt x="71" y="18"/>
                  </a:moveTo>
                  <a:lnTo>
                    <a:pt x="71" y="18"/>
                  </a:lnTo>
                  <a:lnTo>
                    <a:pt x="60" y="18"/>
                  </a:lnTo>
                  <a:lnTo>
                    <a:pt x="50" y="18"/>
                  </a:lnTo>
                  <a:lnTo>
                    <a:pt x="32" y="21"/>
                  </a:lnTo>
                  <a:lnTo>
                    <a:pt x="15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3" y="58"/>
                  </a:lnTo>
                  <a:lnTo>
                    <a:pt x="3" y="61"/>
                  </a:lnTo>
                  <a:lnTo>
                    <a:pt x="3" y="63"/>
                  </a:lnTo>
                  <a:lnTo>
                    <a:pt x="3" y="63"/>
                  </a:lnTo>
                  <a:lnTo>
                    <a:pt x="7" y="65"/>
                  </a:lnTo>
                  <a:lnTo>
                    <a:pt x="10" y="6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4" y="69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6" y="69"/>
                  </a:lnTo>
                  <a:lnTo>
                    <a:pt x="39" y="71"/>
                  </a:lnTo>
                  <a:lnTo>
                    <a:pt x="42" y="73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7" y="84"/>
                  </a:lnTo>
                  <a:lnTo>
                    <a:pt x="47" y="84"/>
                  </a:lnTo>
                  <a:lnTo>
                    <a:pt x="53" y="84"/>
                  </a:lnTo>
                  <a:lnTo>
                    <a:pt x="55" y="86"/>
                  </a:lnTo>
                  <a:lnTo>
                    <a:pt x="57" y="89"/>
                  </a:lnTo>
                  <a:lnTo>
                    <a:pt x="57" y="89"/>
                  </a:lnTo>
                  <a:lnTo>
                    <a:pt x="55" y="97"/>
                  </a:lnTo>
                  <a:lnTo>
                    <a:pt x="55" y="97"/>
                  </a:lnTo>
                  <a:lnTo>
                    <a:pt x="55" y="100"/>
                  </a:lnTo>
                  <a:lnTo>
                    <a:pt x="57" y="105"/>
                  </a:lnTo>
                  <a:lnTo>
                    <a:pt x="57" y="105"/>
                  </a:lnTo>
                  <a:lnTo>
                    <a:pt x="58" y="108"/>
                  </a:lnTo>
                  <a:lnTo>
                    <a:pt x="58" y="108"/>
                  </a:lnTo>
                  <a:lnTo>
                    <a:pt x="71" y="108"/>
                  </a:lnTo>
                  <a:lnTo>
                    <a:pt x="86" y="108"/>
                  </a:lnTo>
                  <a:lnTo>
                    <a:pt x="102" y="107"/>
                  </a:lnTo>
                  <a:lnTo>
                    <a:pt x="117" y="103"/>
                  </a:lnTo>
                  <a:lnTo>
                    <a:pt x="117" y="103"/>
                  </a:lnTo>
                  <a:lnTo>
                    <a:pt x="134" y="97"/>
                  </a:lnTo>
                  <a:lnTo>
                    <a:pt x="150" y="90"/>
                  </a:lnTo>
                  <a:lnTo>
                    <a:pt x="167" y="81"/>
                  </a:lnTo>
                  <a:lnTo>
                    <a:pt x="180" y="71"/>
                  </a:lnTo>
                  <a:lnTo>
                    <a:pt x="180" y="71"/>
                  </a:lnTo>
                  <a:lnTo>
                    <a:pt x="178" y="65"/>
                  </a:lnTo>
                  <a:lnTo>
                    <a:pt x="175" y="58"/>
                  </a:lnTo>
                  <a:lnTo>
                    <a:pt x="175" y="58"/>
                  </a:lnTo>
                  <a:lnTo>
                    <a:pt x="171" y="48"/>
                  </a:lnTo>
                  <a:lnTo>
                    <a:pt x="170" y="39"/>
                  </a:lnTo>
                  <a:lnTo>
                    <a:pt x="170" y="39"/>
                  </a:lnTo>
                  <a:lnTo>
                    <a:pt x="167" y="31"/>
                  </a:lnTo>
                  <a:lnTo>
                    <a:pt x="163" y="23"/>
                  </a:lnTo>
                  <a:lnTo>
                    <a:pt x="163" y="23"/>
                  </a:lnTo>
                  <a:lnTo>
                    <a:pt x="162" y="16"/>
                  </a:lnTo>
                  <a:lnTo>
                    <a:pt x="160" y="10"/>
                  </a:lnTo>
                  <a:lnTo>
                    <a:pt x="157" y="5"/>
                  </a:lnTo>
                  <a:lnTo>
                    <a:pt x="150" y="1"/>
                  </a:lnTo>
                  <a:lnTo>
                    <a:pt x="150" y="1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29" y="10"/>
                  </a:lnTo>
                  <a:lnTo>
                    <a:pt x="108" y="16"/>
                  </a:lnTo>
                  <a:lnTo>
                    <a:pt x="87" y="19"/>
                  </a:lnTo>
                  <a:lnTo>
                    <a:pt x="79" y="19"/>
                  </a:lnTo>
                  <a:lnTo>
                    <a:pt x="71" y="18"/>
                  </a:lnTo>
                  <a:lnTo>
                    <a:pt x="71" y="18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334B0F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9" name="Freeform 487"/>
            <p:cNvSpPr>
              <a:spLocks/>
            </p:cNvSpPr>
            <p:nvPr/>
          </p:nvSpPr>
          <p:spPr bwMode="auto">
            <a:xfrm>
              <a:off x="4638" y="3459"/>
              <a:ext cx="149" cy="70"/>
            </a:xfrm>
            <a:custGeom>
              <a:avLst/>
              <a:gdLst>
                <a:gd name="T0" fmla="*/ 133 w 149"/>
                <a:gd name="T1" fmla="*/ 29 h 70"/>
                <a:gd name="T2" fmla="*/ 125 w 149"/>
                <a:gd name="T3" fmla="*/ 26 h 70"/>
                <a:gd name="T4" fmla="*/ 123 w 149"/>
                <a:gd name="T5" fmla="*/ 26 h 70"/>
                <a:gd name="T6" fmla="*/ 120 w 149"/>
                <a:gd name="T7" fmla="*/ 29 h 70"/>
                <a:gd name="T8" fmla="*/ 120 w 149"/>
                <a:gd name="T9" fmla="*/ 34 h 70"/>
                <a:gd name="T10" fmla="*/ 115 w 149"/>
                <a:gd name="T11" fmla="*/ 34 h 70"/>
                <a:gd name="T12" fmla="*/ 108 w 149"/>
                <a:gd name="T13" fmla="*/ 26 h 70"/>
                <a:gd name="T14" fmla="*/ 100 w 149"/>
                <a:gd name="T15" fmla="*/ 21 h 70"/>
                <a:gd name="T16" fmla="*/ 94 w 149"/>
                <a:gd name="T17" fmla="*/ 15 h 70"/>
                <a:gd name="T18" fmla="*/ 94 w 149"/>
                <a:gd name="T19" fmla="*/ 13 h 70"/>
                <a:gd name="T20" fmla="*/ 100 w 149"/>
                <a:gd name="T21" fmla="*/ 8 h 70"/>
                <a:gd name="T22" fmla="*/ 102 w 149"/>
                <a:gd name="T23" fmla="*/ 5 h 70"/>
                <a:gd name="T24" fmla="*/ 100 w 149"/>
                <a:gd name="T25" fmla="*/ 5 h 70"/>
                <a:gd name="T26" fmla="*/ 89 w 149"/>
                <a:gd name="T27" fmla="*/ 4 h 70"/>
                <a:gd name="T28" fmla="*/ 83 w 149"/>
                <a:gd name="T29" fmla="*/ 2 h 70"/>
                <a:gd name="T30" fmla="*/ 74 w 149"/>
                <a:gd name="T31" fmla="*/ 2 h 70"/>
                <a:gd name="T32" fmla="*/ 63 w 149"/>
                <a:gd name="T33" fmla="*/ 0 h 70"/>
                <a:gd name="T34" fmla="*/ 52 w 149"/>
                <a:gd name="T35" fmla="*/ 0 h 70"/>
                <a:gd name="T36" fmla="*/ 45 w 149"/>
                <a:gd name="T37" fmla="*/ 4 h 70"/>
                <a:gd name="T38" fmla="*/ 39 w 149"/>
                <a:gd name="T39" fmla="*/ 8 h 70"/>
                <a:gd name="T40" fmla="*/ 29 w 149"/>
                <a:gd name="T41" fmla="*/ 15 h 70"/>
                <a:gd name="T42" fmla="*/ 26 w 149"/>
                <a:gd name="T43" fmla="*/ 16 h 70"/>
                <a:gd name="T44" fmla="*/ 23 w 149"/>
                <a:gd name="T45" fmla="*/ 23 h 70"/>
                <a:gd name="T46" fmla="*/ 21 w 149"/>
                <a:gd name="T47" fmla="*/ 26 h 70"/>
                <a:gd name="T48" fmla="*/ 11 w 149"/>
                <a:gd name="T49" fmla="*/ 31 h 70"/>
                <a:gd name="T50" fmla="*/ 8 w 149"/>
                <a:gd name="T51" fmla="*/ 36 h 70"/>
                <a:gd name="T52" fmla="*/ 5 w 149"/>
                <a:gd name="T53" fmla="*/ 41 h 70"/>
                <a:gd name="T54" fmla="*/ 0 w 149"/>
                <a:gd name="T55" fmla="*/ 63 h 70"/>
                <a:gd name="T56" fmla="*/ 0 w 149"/>
                <a:gd name="T57" fmla="*/ 70 h 70"/>
                <a:gd name="T58" fmla="*/ 32 w 149"/>
                <a:gd name="T59" fmla="*/ 57 h 70"/>
                <a:gd name="T60" fmla="*/ 60 w 149"/>
                <a:gd name="T61" fmla="*/ 54 h 70"/>
                <a:gd name="T62" fmla="*/ 71 w 149"/>
                <a:gd name="T63" fmla="*/ 54 h 70"/>
                <a:gd name="T64" fmla="*/ 87 w 149"/>
                <a:gd name="T65" fmla="*/ 55 h 70"/>
                <a:gd name="T66" fmla="*/ 129 w 149"/>
                <a:gd name="T67" fmla="*/ 46 h 70"/>
                <a:gd name="T68" fmla="*/ 149 w 149"/>
                <a:gd name="T69" fmla="*/ 36 h 70"/>
                <a:gd name="T70" fmla="*/ 138 w 149"/>
                <a:gd name="T71" fmla="*/ 34 h 70"/>
                <a:gd name="T72" fmla="*/ 134 w 149"/>
                <a:gd name="T73" fmla="*/ 33 h 70"/>
                <a:gd name="T74" fmla="*/ 133 w 149"/>
                <a:gd name="T7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9" h="70">
                  <a:moveTo>
                    <a:pt x="133" y="29"/>
                  </a:moveTo>
                  <a:lnTo>
                    <a:pt x="133" y="29"/>
                  </a:lnTo>
                  <a:lnTo>
                    <a:pt x="128" y="26"/>
                  </a:lnTo>
                  <a:lnTo>
                    <a:pt x="125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1" y="28"/>
                  </a:lnTo>
                  <a:lnTo>
                    <a:pt x="120" y="29"/>
                  </a:lnTo>
                  <a:lnTo>
                    <a:pt x="120" y="34"/>
                  </a:lnTo>
                  <a:lnTo>
                    <a:pt x="120" y="34"/>
                  </a:lnTo>
                  <a:lnTo>
                    <a:pt x="118" y="34"/>
                  </a:lnTo>
                  <a:lnTo>
                    <a:pt x="115" y="34"/>
                  </a:lnTo>
                  <a:lnTo>
                    <a:pt x="112" y="31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0" y="21"/>
                  </a:lnTo>
                  <a:lnTo>
                    <a:pt x="95" y="18"/>
                  </a:lnTo>
                  <a:lnTo>
                    <a:pt x="94" y="15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7" y="12"/>
                  </a:lnTo>
                  <a:lnTo>
                    <a:pt x="100" y="8"/>
                  </a:lnTo>
                  <a:lnTo>
                    <a:pt x="102" y="7"/>
                  </a:lnTo>
                  <a:lnTo>
                    <a:pt x="102" y="5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95" y="4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3" y="2"/>
                  </a:lnTo>
                  <a:lnTo>
                    <a:pt x="74" y="2"/>
                  </a:lnTo>
                  <a:lnTo>
                    <a:pt x="74" y="2"/>
                  </a:lnTo>
                  <a:lnTo>
                    <a:pt x="70" y="2"/>
                  </a:lnTo>
                  <a:lnTo>
                    <a:pt x="63" y="0"/>
                  </a:lnTo>
                  <a:lnTo>
                    <a:pt x="57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5" y="4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4" y="12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16" y="29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8" y="36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5" y="62"/>
                  </a:lnTo>
                  <a:lnTo>
                    <a:pt x="32" y="57"/>
                  </a:lnTo>
                  <a:lnTo>
                    <a:pt x="50" y="54"/>
                  </a:lnTo>
                  <a:lnTo>
                    <a:pt x="60" y="54"/>
                  </a:lnTo>
                  <a:lnTo>
                    <a:pt x="71" y="54"/>
                  </a:lnTo>
                  <a:lnTo>
                    <a:pt x="71" y="54"/>
                  </a:lnTo>
                  <a:lnTo>
                    <a:pt x="79" y="55"/>
                  </a:lnTo>
                  <a:lnTo>
                    <a:pt x="87" y="55"/>
                  </a:lnTo>
                  <a:lnTo>
                    <a:pt x="108" y="52"/>
                  </a:lnTo>
                  <a:lnTo>
                    <a:pt x="129" y="46"/>
                  </a:lnTo>
                  <a:lnTo>
                    <a:pt x="149" y="36"/>
                  </a:lnTo>
                  <a:lnTo>
                    <a:pt x="149" y="36"/>
                  </a:lnTo>
                  <a:lnTo>
                    <a:pt x="142" y="36"/>
                  </a:lnTo>
                  <a:lnTo>
                    <a:pt x="138" y="34"/>
                  </a:lnTo>
                  <a:lnTo>
                    <a:pt x="138" y="34"/>
                  </a:lnTo>
                  <a:lnTo>
                    <a:pt x="134" y="33"/>
                  </a:lnTo>
                  <a:lnTo>
                    <a:pt x="133" y="29"/>
                  </a:lnTo>
                  <a:lnTo>
                    <a:pt x="133" y="29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3C5912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4280" name="Picture 488" descr="C:\Users\Shezaf\AppData\Local\Microsoft\Windows\Temporary Internet Files\Content.IE5\GESPJQGX\MC900434828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446" y="1248550"/>
            <a:ext cx="1150640" cy="115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cxnSp>
        <p:nvCxnSpPr>
          <p:cNvPr id="34251" name="Straight Connector 34250"/>
          <p:cNvCxnSpPr>
            <a:stCxn id="34260" idx="3"/>
            <a:endCxn id="33825" idx="7"/>
          </p:cNvCxnSpPr>
          <p:nvPr/>
        </p:nvCxnSpPr>
        <p:spPr bwMode="auto">
          <a:xfrm>
            <a:off x="3928746" y="2947581"/>
            <a:ext cx="2807738" cy="19768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9" name="Straight Connector 498"/>
          <p:cNvCxnSpPr>
            <a:stCxn id="33796" idx="1"/>
            <a:endCxn id="34260" idx="1"/>
          </p:cNvCxnSpPr>
          <p:nvPr/>
        </p:nvCxnSpPr>
        <p:spPr bwMode="auto">
          <a:xfrm flipV="1">
            <a:off x="1913440" y="2947581"/>
            <a:ext cx="1732092" cy="2298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7" name="Straight Connector 466"/>
          <p:cNvCxnSpPr>
            <a:stCxn id="34260" idx="3"/>
            <a:endCxn id="34280" idx="1"/>
          </p:cNvCxnSpPr>
          <p:nvPr/>
        </p:nvCxnSpPr>
        <p:spPr bwMode="auto">
          <a:xfrm flipV="1">
            <a:off x="3928746" y="1823870"/>
            <a:ext cx="3091700" cy="11237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4266" name="Group 34265"/>
          <p:cNvGrpSpPr/>
          <p:nvPr/>
        </p:nvGrpSpPr>
        <p:grpSpPr>
          <a:xfrm>
            <a:off x="3314492" y="1824106"/>
            <a:ext cx="1052183" cy="1643385"/>
            <a:chOff x="4970676" y="4210561"/>
            <a:chExt cx="1052183" cy="1643385"/>
          </a:xfrm>
        </p:grpSpPr>
        <p:pic>
          <p:nvPicPr>
            <p:cNvPr id="33794" name="Picture 2" descr="C:\Users\Shezaf\AppData\Local\Microsoft\Windows\Temporary Internet Files\Content.IE5\CE8KIBQG\MC900424756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0676" y="4210561"/>
              <a:ext cx="1052183" cy="1643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</a:extLst>
          </p:spPr>
        </p:pic>
        <p:sp>
          <p:nvSpPr>
            <p:cNvPr id="34260" name="Rectangle 34259"/>
            <p:cNvSpPr/>
            <p:nvPr/>
          </p:nvSpPr>
          <p:spPr bwMode="auto">
            <a:xfrm>
              <a:off x="5301716" y="5143534"/>
              <a:ext cx="283214" cy="38100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489004" y="1340767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</a:t>
            </a:r>
            <a:r>
              <a:rPr lang="en-US" dirty="0" err="1" smtClean="0"/>
              <a:t>SaaS</a:t>
            </a:r>
            <a:endParaRPr lang="en-US" dirty="0"/>
          </a:p>
        </p:txBody>
      </p:sp>
      <p:sp>
        <p:nvSpPr>
          <p:cNvPr id="473" name="TextBox 472"/>
          <p:cNvSpPr txBox="1"/>
          <p:nvPr/>
        </p:nvSpPr>
        <p:spPr>
          <a:xfrm>
            <a:off x="5856509" y="2947581"/>
            <a:ext cx="1026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Data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81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WAF as a service</a:t>
            </a:r>
            <a:endParaRPr lang="en-US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684213" y="1916113"/>
            <a:ext cx="6408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 smtClean="0"/>
              <a:t>Use an in the cloud WAF to protect enterprise data center.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34676322"/>
              </p:ext>
            </p:extLst>
          </p:nvPr>
        </p:nvGraphicFramePr>
        <p:xfrm>
          <a:off x="827584" y="2996952"/>
          <a:ext cx="7344816" cy="3387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0088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WAF as a </a:t>
            </a:r>
            <a:r>
              <a:rPr lang="en-US" dirty="0" smtClean="0"/>
              <a:t>service - Akamai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Applies ModSecurity Core Rules to HTTP traffic.</a:t>
            </a:r>
          </a:p>
          <a:p>
            <a:r>
              <a:rPr lang="en-US" dirty="0" smtClean="0"/>
              <a:t>Uses Akamai internal HTTP processing technology</a:t>
            </a:r>
          </a:p>
          <a:p>
            <a:r>
              <a:rPr lang="en-US" dirty="0" smtClean="0"/>
              <a:t>Signatures only, hardly a WAF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872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WAF for Cloud Environment</a:t>
            </a:r>
            <a:endParaRPr lang="en-US" dirty="0"/>
          </a:p>
        </p:txBody>
      </p:sp>
      <p:pic>
        <p:nvPicPr>
          <p:cNvPr id="33796" name="Picture 4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60" y="4581128"/>
            <a:ext cx="1301880" cy="132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2738438" y="1785963"/>
            <a:ext cx="3633761" cy="24351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xmlns:mc="http://schemas.openxmlformats.org/markup-compatibility/2006" xmlns:a14="http://schemas.microsoft.com/office/drawing/2010/main" val="FFBE7D" mc:Ignorable=""/>
          </a:solidFill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>
            <a:outerShdw dist="107763" dir="2700000" algn="ctr" rotWithShape="0">
              <a:srgbClr xmlns:mc="http://schemas.openxmlformats.org/markup-compatibility/2006" xmlns:a14="http://schemas.microsoft.com/office/drawing/2010/main" val="808080" mc:Ignorable="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793" name="Group 37"/>
          <p:cNvGrpSpPr>
            <a:grpSpLocks noChangeAspect="1"/>
          </p:cNvGrpSpPr>
          <p:nvPr/>
        </p:nvGrpSpPr>
        <p:grpSpPr bwMode="auto">
          <a:xfrm>
            <a:off x="4616502" y="2226699"/>
            <a:ext cx="1173159" cy="1514485"/>
            <a:chOff x="4195" y="2840"/>
            <a:chExt cx="739" cy="954"/>
          </a:xfrm>
        </p:grpSpPr>
        <p:sp>
          <p:nvSpPr>
            <p:cNvPr id="33798" name="AutoShape 36"/>
            <p:cNvSpPr>
              <a:spLocks noChangeAspect="1" noChangeArrowheads="1" noTextEdit="1"/>
            </p:cNvSpPr>
            <p:nvPr/>
          </p:nvSpPr>
          <p:spPr bwMode="auto">
            <a:xfrm>
              <a:off x="4195" y="2840"/>
              <a:ext cx="739" cy="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3800" name="Group 238"/>
            <p:cNvGrpSpPr>
              <a:grpSpLocks/>
            </p:cNvGrpSpPr>
            <p:nvPr/>
          </p:nvGrpSpPr>
          <p:grpSpPr bwMode="auto">
            <a:xfrm>
              <a:off x="4198" y="2843"/>
              <a:ext cx="610" cy="948"/>
              <a:chOff x="4198" y="2843"/>
              <a:chExt cx="610" cy="948"/>
            </a:xfrm>
          </p:grpSpPr>
          <p:sp>
            <p:nvSpPr>
              <p:cNvPr id="34050" name="Freeform 38"/>
              <p:cNvSpPr>
                <a:spLocks/>
              </p:cNvSpPr>
              <p:nvPr/>
            </p:nvSpPr>
            <p:spPr bwMode="auto">
              <a:xfrm>
                <a:off x="4198" y="2843"/>
                <a:ext cx="610" cy="948"/>
              </a:xfrm>
              <a:custGeom>
                <a:avLst/>
                <a:gdLst>
                  <a:gd name="T0" fmla="*/ 316 w 610"/>
                  <a:gd name="T1" fmla="*/ 0 h 948"/>
                  <a:gd name="T2" fmla="*/ 0 w 610"/>
                  <a:gd name="T3" fmla="*/ 185 h 948"/>
                  <a:gd name="T4" fmla="*/ 0 w 610"/>
                  <a:gd name="T5" fmla="*/ 780 h 948"/>
                  <a:gd name="T6" fmla="*/ 290 w 610"/>
                  <a:gd name="T7" fmla="*/ 948 h 948"/>
                  <a:gd name="T8" fmla="*/ 295 w 610"/>
                  <a:gd name="T9" fmla="*/ 948 h 948"/>
                  <a:gd name="T10" fmla="*/ 295 w 610"/>
                  <a:gd name="T11" fmla="*/ 948 h 948"/>
                  <a:gd name="T12" fmla="*/ 298 w 610"/>
                  <a:gd name="T13" fmla="*/ 948 h 948"/>
                  <a:gd name="T14" fmla="*/ 304 w 610"/>
                  <a:gd name="T15" fmla="*/ 945 h 948"/>
                  <a:gd name="T16" fmla="*/ 348 w 610"/>
                  <a:gd name="T17" fmla="*/ 919 h 948"/>
                  <a:gd name="T18" fmla="*/ 610 w 610"/>
                  <a:gd name="T19" fmla="*/ 767 h 948"/>
                  <a:gd name="T20" fmla="*/ 610 w 610"/>
                  <a:gd name="T21" fmla="*/ 172 h 948"/>
                  <a:gd name="T22" fmla="*/ 316 w 610"/>
                  <a:gd name="T23" fmla="*/ 0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0" h="948">
                    <a:moveTo>
                      <a:pt x="316" y="0"/>
                    </a:moveTo>
                    <a:lnTo>
                      <a:pt x="0" y="185"/>
                    </a:lnTo>
                    <a:lnTo>
                      <a:pt x="0" y="780"/>
                    </a:lnTo>
                    <a:lnTo>
                      <a:pt x="290" y="948"/>
                    </a:lnTo>
                    <a:lnTo>
                      <a:pt x="295" y="948"/>
                    </a:lnTo>
                    <a:lnTo>
                      <a:pt x="295" y="948"/>
                    </a:lnTo>
                    <a:lnTo>
                      <a:pt x="298" y="948"/>
                    </a:lnTo>
                    <a:lnTo>
                      <a:pt x="304" y="945"/>
                    </a:lnTo>
                    <a:lnTo>
                      <a:pt x="348" y="919"/>
                    </a:lnTo>
                    <a:lnTo>
                      <a:pt x="610" y="767"/>
                    </a:lnTo>
                    <a:lnTo>
                      <a:pt x="610" y="172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51" name="Freeform 39"/>
              <p:cNvSpPr>
                <a:spLocks/>
              </p:cNvSpPr>
              <p:nvPr/>
            </p:nvSpPr>
            <p:spPr bwMode="auto">
              <a:xfrm>
                <a:off x="4213" y="3440"/>
                <a:ext cx="579" cy="336"/>
              </a:xfrm>
              <a:custGeom>
                <a:avLst/>
                <a:gdLst>
                  <a:gd name="T0" fmla="*/ 0 w 579"/>
                  <a:gd name="T1" fmla="*/ 175 h 336"/>
                  <a:gd name="T2" fmla="*/ 301 w 579"/>
                  <a:gd name="T3" fmla="*/ 0 h 336"/>
                  <a:gd name="T4" fmla="*/ 579 w 579"/>
                  <a:gd name="T5" fmla="*/ 162 h 336"/>
                  <a:gd name="T6" fmla="*/ 280 w 579"/>
                  <a:gd name="T7" fmla="*/ 336 h 336"/>
                  <a:gd name="T8" fmla="*/ 0 w 579"/>
                  <a:gd name="T9" fmla="*/ 175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9" h="336">
                    <a:moveTo>
                      <a:pt x="0" y="175"/>
                    </a:moveTo>
                    <a:lnTo>
                      <a:pt x="301" y="0"/>
                    </a:lnTo>
                    <a:lnTo>
                      <a:pt x="579" y="162"/>
                    </a:lnTo>
                    <a:lnTo>
                      <a:pt x="280" y="336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52" name="Freeform 40"/>
              <p:cNvSpPr>
                <a:spLocks/>
              </p:cNvSpPr>
              <p:nvPr/>
            </p:nvSpPr>
            <p:spPr bwMode="auto">
              <a:xfrm>
                <a:off x="4213" y="2861"/>
                <a:ext cx="301" cy="754"/>
              </a:xfrm>
              <a:custGeom>
                <a:avLst/>
                <a:gdLst>
                  <a:gd name="T0" fmla="*/ 0 w 301"/>
                  <a:gd name="T1" fmla="*/ 175 h 754"/>
                  <a:gd name="T2" fmla="*/ 301 w 301"/>
                  <a:gd name="T3" fmla="*/ 0 h 754"/>
                  <a:gd name="T4" fmla="*/ 301 w 301"/>
                  <a:gd name="T5" fmla="*/ 579 h 754"/>
                  <a:gd name="T6" fmla="*/ 0 w 301"/>
                  <a:gd name="T7" fmla="*/ 754 h 754"/>
                  <a:gd name="T8" fmla="*/ 0 w 301"/>
                  <a:gd name="T9" fmla="*/ 175 h 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754">
                    <a:moveTo>
                      <a:pt x="0" y="175"/>
                    </a:moveTo>
                    <a:lnTo>
                      <a:pt x="301" y="0"/>
                    </a:lnTo>
                    <a:lnTo>
                      <a:pt x="301" y="579"/>
                    </a:lnTo>
                    <a:lnTo>
                      <a:pt x="0" y="754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53" name="Freeform 41"/>
              <p:cNvSpPr>
                <a:spLocks/>
              </p:cNvSpPr>
              <p:nvPr/>
            </p:nvSpPr>
            <p:spPr bwMode="auto">
              <a:xfrm>
                <a:off x="4505" y="3511"/>
                <a:ext cx="275" cy="196"/>
              </a:xfrm>
              <a:custGeom>
                <a:avLst/>
                <a:gdLst>
                  <a:gd name="T0" fmla="*/ 0 w 275"/>
                  <a:gd name="T1" fmla="*/ 160 h 196"/>
                  <a:gd name="T2" fmla="*/ 275 w 275"/>
                  <a:gd name="T3" fmla="*/ 0 h 196"/>
                  <a:gd name="T4" fmla="*/ 275 w 275"/>
                  <a:gd name="T5" fmla="*/ 37 h 196"/>
                  <a:gd name="T6" fmla="*/ 0 w 275"/>
                  <a:gd name="T7" fmla="*/ 196 h 196"/>
                  <a:gd name="T8" fmla="*/ 0 w 275"/>
                  <a:gd name="T9" fmla="*/ 16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96">
                    <a:moveTo>
                      <a:pt x="0" y="160"/>
                    </a:moveTo>
                    <a:lnTo>
                      <a:pt x="275" y="0"/>
                    </a:lnTo>
                    <a:lnTo>
                      <a:pt x="275" y="37"/>
                    </a:lnTo>
                    <a:lnTo>
                      <a:pt x="0" y="196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54" name="Freeform 42"/>
              <p:cNvSpPr>
                <a:spLocks/>
              </p:cNvSpPr>
              <p:nvPr/>
            </p:nvSpPr>
            <p:spPr bwMode="auto">
              <a:xfrm>
                <a:off x="4266" y="3372"/>
                <a:ext cx="514" cy="299"/>
              </a:xfrm>
              <a:custGeom>
                <a:avLst/>
                <a:gdLst>
                  <a:gd name="T0" fmla="*/ 0 w 514"/>
                  <a:gd name="T1" fmla="*/ 160 h 299"/>
                  <a:gd name="T2" fmla="*/ 273 w 514"/>
                  <a:gd name="T3" fmla="*/ 0 h 299"/>
                  <a:gd name="T4" fmla="*/ 514 w 514"/>
                  <a:gd name="T5" fmla="*/ 139 h 299"/>
                  <a:gd name="T6" fmla="*/ 239 w 514"/>
                  <a:gd name="T7" fmla="*/ 299 h 299"/>
                  <a:gd name="T8" fmla="*/ 0 w 514"/>
                  <a:gd name="T9" fmla="*/ 16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299">
                    <a:moveTo>
                      <a:pt x="0" y="160"/>
                    </a:moveTo>
                    <a:lnTo>
                      <a:pt x="273" y="0"/>
                    </a:lnTo>
                    <a:lnTo>
                      <a:pt x="514" y="139"/>
                    </a:lnTo>
                    <a:lnTo>
                      <a:pt x="239" y="299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55" name="Freeform 43"/>
              <p:cNvSpPr>
                <a:spLocks/>
              </p:cNvSpPr>
              <p:nvPr/>
            </p:nvSpPr>
            <p:spPr bwMode="auto">
              <a:xfrm>
                <a:off x="4266" y="3532"/>
                <a:ext cx="239" cy="175"/>
              </a:xfrm>
              <a:custGeom>
                <a:avLst/>
                <a:gdLst>
                  <a:gd name="T0" fmla="*/ 239 w 239"/>
                  <a:gd name="T1" fmla="*/ 139 h 175"/>
                  <a:gd name="T2" fmla="*/ 239 w 239"/>
                  <a:gd name="T3" fmla="*/ 175 h 175"/>
                  <a:gd name="T4" fmla="*/ 0 w 239"/>
                  <a:gd name="T5" fmla="*/ 36 h 175"/>
                  <a:gd name="T6" fmla="*/ 0 w 239"/>
                  <a:gd name="T7" fmla="*/ 0 h 175"/>
                  <a:gd name="T8" fmla="*/ 239 w 239"/>
                  <a:gd name="T9" fmla="*/ 13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75">
                    <a:moveTo>
                      <a:pt x="239" y="139"/>
                    </a:moveTo>
                    <a:lnTo>
                      <a:pt x="239" y="175"/>
                    </a:lnTo>
                    <a:lnTo>
                      <a:pt x="0" y="36"/>
                    </a:lnTo>
                    <a:lnTo>
                      <a:pt x="0" y="0"/>
                    </a:lnTo>
                    <a:lnTo>
                      <a:pt x="239" y="139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40404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56" name="Freeform 44"/>
              <p:cNvSpPr>
                <a:spLocks/>
              </p:cNvSpPr>
              <p:nvPr/>
            </p:nvSpPr>
            <p:spPr bwMode="auto">
              <a:xfrm>
                <a:off x="4282" y="3548"/>
                <a:ext cx="81" cy="58"/>
              </a:xfrm>
              <a:custGeom>
                <a:avLst/>
                <a:gdLst>
                  <a:gd name="T0" fmla="*/ 0 w 81"/>
                  <a:gd name="T1" fmla="*/ 13 h 58"/>
                  <a:gd name="T2" fmla="*/ 0 w 81"/>
                  <a:gd name="T3" fmla="*/ 0 h 58"/>
                  <a:gd name="T4" fmla="*/ 81 w 81"/>
                  <a:gd name="T5" fmla="*/ 47 h 58"/>
                  <a:gd name="T6" fmla="*/ 81 w 81"/>
                  <a:gd name="T7" fmla="*/ 58 h 58"/>
                  <a:gd name="T8" fmla="*/ 0 w 81"/>
                  <a:gd name="T9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8">
                    <a:moveTo>
                      <a:pt x="0" y="13"/>
                    </a:moveTo>
                    <a:lnTo>
                      <a:pt x="0" y="0"/>
                    </a:lnTo>
                    <a:lnTo>
                      <a:pt x="81" y="47"/>
                    </a:lnTo>
                    <a:lnTo>
                      <a:pt x="81" y="5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57" name="Freeform 45"/>
              <p:cNvSpPr>
                <a:spLocks/>
              </p:cNvSpPr>
              <p:nvPr/>
            </p:nvSpPr>
            <p:spPr bwMode="auto">
              <a:xfrm>
                <a:off x="4282" y="3548"/>
                <a:ext cx="2" cy="13"/>
              </a:xfrm>
              <a:custGeom>
                <a:avLst/>
                <a:gdLst>
                  <a:gd name="T0" fmla="*/ 0 w 2"/>
                  <a:gd name="T1" fmla="*/ 13 h 13"/>
                  <a:gd name="T2" fmla="*/ 2 w 2"/>
                  <a:gd name="T3" fmla="*/ 12 h 13"/>
                  <a:gd name="T4" fmla="*/ 2 w 2"/>
                  <a:gd name="T5" fmla="*/ 2 h 13"/>
                  <a:gd name="T6" fmla="*/ 0 w 2"/>
                  <a:gd name="T7" fmla="*/ 0 h 13"/>
                  <a:gd name="T8" fmla="*/ 0 w 2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3">
                    <a:moveTo>
                      <a:pt x="0" y="13"/>
                    </a:moveTo>
                    <a:lnTo>
                      <a:pt x="2" y="1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58" name="Freeform 46"/>
              <p:cNvSpPr>
                <a:spLocks/>
              </p:cNvSpPr>
              <p:nvPr/>
            </p:nvSpPr>
            <p:spPr bwMode="auto">
              <a:xfrm>
                <a:off x="4282" y="3560"/>
                <a:ext cx="81" cy="46"/>
              </a:xfrm>
              <a:custGeom>
                <a:avLst/>
                <a:gdLst>
                  <a:gd name="T0" fmla="*/ 81 w 81"/>
                  <a:gd name="T1" fmla="*/ 46 h 46"/>
                  <a:gd name="T2" fmla="*/ 81 w 81"/>
                  <a:gd name="T3" fmla="*/ 45 h 46"/>
                  <a:gd name="T4" fmla="*/ 2 w 81"/>
                  <a:gd name="T5" fmla="*/ 0 h 46"/>
                  <a:gd name="T6" fmla="*/ 0 w 81"/>
                  <a:gd name="T7" fmla="*/ 1 h 46"/>
                  <a:gd name="T8" fmla="*/ 81 w 81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6">
                    <a:moveTo>
                      <a:pt x="81" y="46"/>
                    </a:moveTo>
                    <a:lnTo>
                      <a:pt x="81" y="45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81" y="4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59" name="Freeform 47"/>
              <p:cNvSpPr>
                <a:spLocks/>
              </p:cNvSpPr>
              <p:nvPr/>
            </p:nvSpPr>
            <p:spPr bwMode="auto">
              <a:xfrm>
                <a:off x="4494" y="3671"/>
                <a:ext cx="7" cy="28"/>
              </a:xfrm>
              <a:custGeom>
                <a:avLst/>
                <a:gdLst>
                  <a:gd name="T0" fmla="*/ 0 w 7"/>
                  <a:gd name="T1" fmla="*/ 24 h 28"/>
                  <a:gd name="T2" fmla="*/ 0 w 7"/>
                  <a:gd name="T3" fmla="*/ 0 h 28"/>
                  <a:gd name="T4" fmla="*/ 7 w 7"/>
                  <a:gd name="T5" fmla="*/ 3 h 28"/>
                  <a:gd name="T6" fmla="*/ 7 w 7"/>
                  <a:gd name="T7" fmla="*/ 28 h 28"/>
                  <a:gd name="T8" fmla="*/ 0 w 7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8">
                    <a:moveTo>
                      <a:pt x="0" y="24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60" name="Rectangle 48"/>
              <p:cNvSpPr>
                <a:spLocks noChangeArrowheads="1"/>
              </p:cNvSpPr>
              <p:nvPr/>
            </p:nvSpPr>
            <p:spPr bwMode="auto">
              <a:xfrm>
                <a:off x="4494" y="3671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61" name="Freeform 49"/>
              <p:cNvSpPr>
                <a:spLocks/>
              </p:cNvSpPr>
              <p:nvPr/>
            </p:nvSpPr>
            <p:spPr bwMode="auto">
              <a:xfrm>
                <a:off x="4494" y="3695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2 h 4"/>
                  <a:gd name="T4" fmla="*/ 2 w 7"/>
                  <a:gd name="T5" fmla="*/ 0 h 4"/>
                  <a:gd name="T6" fmla="*/ 0 w 7"/>
                  <a:gd name="T7" fmla="*/ 0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62" name="Freeform 50"/>
              <p:cNvSpPr>
                <a:spLocks/>
              </p:cNvSpPr>
              <p:nvPr/>
            </p:nvSpPr>
            <p:spPr bwMode="auto">
              <a:xfrm>
                <a:off x="4486" y="3665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4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63" name="Freeform 51"/>
              <p:cNvSpPr>
                <a:spLocks/>
              </p:cNvSpPr>
              <p:nvPr/>
            </p:nvSpPr>
            <p:spPr bwMode="auto">
              <a:xfrm>
                <a:off x="4486" y="3665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6 h 26"/>
                  <a:gd name="T4" fmla="*/ 2 w 2"/>
                  <a:gd name="T5" fmla="*/ 1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6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64" name="Freeform 52"/>
              <p:cNvSpPr>
                <a:spLocks/>
              </p:cNvSpPr>
              <p:nvPr/>
            </p:nvSpPr>
            <p:spPr bwMode="auto">
              <a:xfrm>
                <a:off x="4486" y="3691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65" name="Freeform 53"/>
              <p:cNvSpPr>
                <a:spLocks/>
              </p:cNvSpPr>
              <p:nvPr/>
            </p:nvSpPr>
            <p:spPr bwMode="auto">
              <a:xfrm>
                <a:off x="4476" y="3660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66" name="Freeform 54"/>
              <p:cNvSpPr>
                <a:spLocks/>
              </p:cNvSpPr>
              <p:nvPr/>
            </p:nvSpPr>
            <p:spPr bwMode="auto">
              <a:xfrm>
                <a:off x="4476" y="3660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6 h 26"/>
                  <a:gd name="T4" fmla="*/ 2 w 2"/>
                  <a:gd name="T5" fmla="*/ 1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6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67" name="Freeform 55"/>
              <p:cNvSpPr>
                <a:spLocks/>
              </p:cNvSpPr>
              <p:nvPr/>
            </p:nvSpPr>
            <p:spPr bwMode="auto">
              <a:xfrm>
                <a:off x="4476" y="3686"/>
                <a:ext cx="7" cy="3"/>
              </a:xfrm>
              <a:custGeom>
                <a:avLst/>
                <a:gdLst>
                  <a:gd name="T0" fmla="*/ 7 w 7"/>
                  <a:gd name="T1" fmla="*/ 3 h 3"/>
                  <a:gd name="T2" fmla="*/ 7 w 7"/>
                  <a:gd name="T3" fmla="*/ 1 h 3"/>
                  <a:gd name="T4" fmla="*/ 2 w 7"/>
                  <a:gd name="T5" fmla="*/ 0 h 3"/>
                  <a:gd name="T6" fmla="*/ 0 w 7"/>
                  <a:gd name="T7" fmla="*/ 0 h 3"/>
                  <a:gd name="T8" fmla="*/ 7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3"/>
                    </a:moveTo>
                    <a:lnTo>
                      <a:pt x="7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68" name="Freeform 56"/>
              <p:cNvSpPr>
                <a:spLocks/>
              </p:cNvSpPr>
              <p:nvPr/>
            </p:nvSpPr>
            <p:spPr bwMode="auto">
              <a:xfrm>
                <a:off x="4468" y="3655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69" name="Freeform 57"/>
              <p:cNvSpPr>
                <a:spLocks/>
              </p:cNvSpPr>
              <p:nvPr/>
            </p:nvSpPr>
            <p:spPr bwMode="auto">
              <a:xfrm>
                <a:off x="4468" y="3655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70" name="Freeform 58"/>
              <p:cNvSpPr>
                <a:spLocks/>
              </p:cNvSpPr>
              <p:nvPr/>
            </p:nvSpPr>
            <p:spPr bwMode="auto">
              <a:xfrm>
                <a:off x="4468" y="3679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71" name="Freeform 59"/>
              <p:cNvSpPr>
                <a:spLocks/>
              </p:cNvSpPr>
              <p:nvPr/>
            </p:nvSpPr>
            <p:spPr bwMode="auto">
              <a:xfrm>
                <a:off x="4460" y="3650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72" name="Freeform 60"/>
              <p:cNvSpPr>
                <a:spLocks/>
              </p:cNvSpPr>
              <p:nvPr/>
            </p:nvSpPr>
            <p:spPr bwMode="auto">
              <a:xfrm>
                <a:off x="4460" y="3650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0 w 2"/>
                  <a:gd name="T3" fmla="*/ 24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0" y="2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73" name="Freeform 61"/>
              <p:cNvSpPr>
                <a:spLocks/>
              </p:cNvSpPr>
              <p:nvPr/>
            </p:nvSpPr>
            <p:spPr bwMode="auto">
              <a:xfrm>
                <a:off x="4460" y="3674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4 h 5"/>
                  <a:gd name="T4" fmla="*/ 0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74" name="Freeform 62"/>
              <p:cNvSpPr>
                <a:spLocks/>
              </p:cNvSpPr>
              <p:nvPr/>
            </p:nvSpPr>
            <p:spPr bwMode="auto">
              <a:xfrm>
                <a:off x="4450" y="3645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75" name="Freeform 63"/>
              <p:cNvSpPr>
                <a:spLocks/>
              </p:cNvSpPr>
              <p:nvPr/>
            </p:nvSpPr>
            <p:spPr bwMode="auto">
              <a:xfrm>
                <a:off x="4450" y="3645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76" name="Freeform 64"/>
              <p:cNvSpPr>
                <a:spLocks/>
              </p:cNvSpPr>
              <p:nvPr/>
            </p:nvSpPr>
            <p:spPr bwMode="auto">
              <a:xfrm>
                <a:off x="4450" y="3669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4 h 5"/>
                  <a:gd name="T4" fmla="*/ 2 w 7"/>
                  <a:gd name="T5" fmla="*/ 0 h 5"/>
                  <a:gd name="T6" fmla="*/ 0 w 7"/>
                  <a:gd name="T7" fmla="*/ 2 h 5"/>
                  <a:gd name="T8" fmla="*/ 7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4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77" name="Freeform 65"/>
              <p:cNvSpPr>
                <a:spLocks/>
              </p:cNvSpPr>
              <p:nvPr/>
            </p:nvSpPr>
            <p:spPr bwMode="auto">
              <a:xfrm>
                <a:off x="4442" y="3640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4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78" name="Freeform 66"/>
              <p:cNvSpPr>
                <a:spLocks/>
              </p:cNvSpPr>
              <p:nvPr/>
            </p:nvSpPr>
            <p:spPr bwMode="auto">
              <a:xfrm>
                <a:off x="4442" y="3640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79" name="Freeform 67"/>
              <p:cNvSpPr>
                <a:spLocks/>
              </p:cNvSpPr>
              <p:nvPr/>
            </p:nvSpPr>
            <p:spPr bwMode="auto">
              <a:xfrm>
                <a:off x="4442" y="3665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5 w 5"/>
                  <a:gd name="T3" fmla="*/ 3 h 4"/>
                  <a:gd name="T4" fmla="*/ 2 w 5"/>
                  <a:gd name="T5" fmla="*/ 0 h 4"/>
                  <a:gd name="T6" fmla="*/ 0 w 5"/>
                  <a:gd name="T7" fmla="*/ 1 h 4"/>
                  <a:gd name="T8" fmla="*/ 5 w 5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80" name="Freeform 68"/>
              <p:cNvSpPr>
                <a:spLocks/>
              </p:cNvSpPr>
              <p:nvPr/>
            </p:nvSpPr>
            <p:spPr bwMode="auto">
              <a:xfrm>
                <a:off x="4433" y="3636"/>
                <a:ext cx="6" cy="29"/>
              </a:xfrm>
              <a:custGeom>
                <a:avLst/>
                <a:gdLst>
                  <a:gd name="T0" fmla="*/ 0 w 6"/>
                  <a:gd name="T1" fmla="*/ 25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5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81" name="Freeform 69"/>
              <p:cNvSpPr>
                <a:spLocks/>
              </p:cNvSpPr>
              <p:nvPr/>
            </p:nvSpPr>
            <p:spPr bwMode="auto">
              <a:xfrm>
                <a:off x="4433" y="3636"/>
                <a:ext cx="1" cy="25"/>
              </a:xfrm>
              <a:custGeom>
                <a:avLst/>
                <a:gdLst>
                  <a:gd name="T0" fmla="*/ 0 w 1"/>
                  <a:gd name="T1" fmla="*/ 25 h 25"/>
                  <a:gd name="T2" fmla="*/ 1 w 1"/>
                  <a:gd name="T3" fmla="*/ 24 h 25"/>
                  <a:gd name="T4" fmla="*/ 1 w 1"/>
                  <a:gd name="T5" fmla="*/ 0 h 25"/>
                  <a:gd name="T6" fmla="*/ 0 w 1"/>
                  <a:gd name="T7" fmla="*/ 0 h 25"/>
                  <a:gd name="T8" fmla="*/ 0 w 1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1" y="2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82" name="Freeform 70"/>
              <p:cNvSpPr>
                <a:spLocks/>
              </p:cNvSpPr>
              <p:nvPr/>
            </p:nvSpPr>
            <p:spPr bwMode="auto">
              <a:xfrm>
                <a:off x="4433" y="3660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1 h 5"/>
                  <a:gd name="T4" fmla="*/ 1 w 6"/>
                  <a:gd name="T5" fmla="*/ 0 h 5"/>
                  <a:gd name="T6" fmla="*/ 0 w 6"/>
                  <a:gd name="T7" fmla="*/ 1 h 5"/>
                  <a:gd name="T8" fmla="*/ 6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83" name="Freeform 71"/>
              <p:cNvSpPr>
                <a:spLocks/>
              </p:cNvSpPr>
              <p:nvPr/>
            </p:nvSpPr>
            <p:spPr bwMode="auto">
              <a:xfrm>
                <a:off x="4425" y="3631"/>
                <a:ext cx="4" cy="27"/>
              </a:xfrm>
              <a:custGeom>
                <a:avLst/>
                <a:gdLst>
                  <a:gd name="T0" fmla="*/ 0 w 4"/>
                  <a:gd name="T1" fmla="*/ 24 h 27"/>
                  <a:gd name="T2" fmla="*/ 0 w 4"/>
                  <a:gd name="T3" fmla="*/ 0 h 27"/>
                  <a:gd name="T4" fmla="*/ 4 w 4"/>
                  <a:gd name="T5" fmla="*/ 3 h 27"/>
                  <a:gd name="T6" fmla="*/ 4 w 4"/>
                  <a:gd name="T7" fmla="*/ 27 h 27"/>
                  <a:gd name="T8" fmla="*/ 0 w 4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7">
                    <a:moveTo>
                      <a:pt x="0" y="24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84" name="Rectangle 72"/>
              <p:cNvSpPr>
                <a:spLocks noChangeArrowheads="1"/>
              </p:cNvSpPr>
              <p:nvPr/>
            </p:nvSpPr>
            <p:spPr bwMode="auto">
              <a:xfrm>
                <a:off x="4425" y="3631"/>
                <a:ext cx="1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85" name="Freeform 73"/>
              <p:cNvSpPr>
                <a:spLocks/>
              </p:cNvSpPr>
              <p:nvPr/>
            </p:nvSpPr>
            <p:spPr bwMode="auto">
              <a:xfrm>
                <a:off x="4425" y="3655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2 h 3"/>
                  <a:gd name="T4" fmla="*/ 1 w 4"/>
                  <a:gd name="T5" fmla="*/ 0 h 3"/>
                  <a:gd name="T6" fmla="*/ 0 w 4"/>
                  <a:gd name="T7" fmla="*/ 0 h 3"/>
                  <a:gd name="T8" fmla="*/ 4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86" name="Freeform 74"/>
              <p:cNvSpPr>
                <a:spLocks/>
              </p:cNvSpPr>
              <p:nvPr/>
            </p:nvSpPr>
            <p:spPr bwMode="auto">
              <a:xfrm>
                <a:off x="4417" y="3626"/>
                <a:ext cx="4" cy="27"/>
              </a:xfrm>
              <a:custGeom>
                <a:avLst/>
                <a:gdLst>
                  <a:gd name="T0" fmla="*/ 0 w 4"/>
                  <a:gd name="T1" fmla="*/ 24 h 27"/>
                  <a:gd name="T2" fmla="*/ 0 w 4"/>
                  <a:gd name="T3" fmla="*/ 0 h 27"/>
                  <a:gd name="T4" fmla="*/ 4 w 4"/>
                  <a:gd name="T5" fmla="*/ 3 h 27"/>
                  <a:gd name="T6" fmla="*/ 4 w 4"/>
                  <a:gd name="T7" fmla="*/ 27 h 27"/>
                  <a:gd name="T8" fmla="*/ 0 w 4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7">
                    <a:moveTo>
                      <a:pt x="0" y="24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87" name="Rectangle 75"/>
              <p:cNvSpPr>
                <a:spLocks noChangeArrowheads="1"/>
              </p:cNvSpPr>
              <p:nvPr/>
            </p:nvSpPr>
            <p:spPr bwMode="auto">
              <a:xfrm>
                <a:off x="4417" y="3626"/>
                <a:ext cx="1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88" name="Freeform 76"/>
              <p:cNvSpPr>
                <a:spLocks/>
              </p:cNvSpPr>
              <p:nvPr/>
            </p:nvSpPr>
            <p:spPr bwMode="auto">
              <a:xfrm>
                <a:off x="4417" y="3650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2 h 3"/>
                  <a:gd name="T4" fmla="*/ 1 w 4"/>
                  <a:gd name="T5" fmla="*/ 0 h 3"/>
                  <a:gd name="T6" fmla="*/ 0 w 4"/>
                  <a:gd name="T7" fmla="*/ 0 h 3"/>
                  <a:gd name="T8" fmla="*/ 4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89" name="Freeform 77"/>
              <p:cNvSpPr>
                <a:spLocks/>
              </p:cNvSpPr>
              <p:nvPr/>
            </p:nvSpPr>
            <p:spPr bwMode="auto">
              <a:xfrm>
                <a:off x="4407" y="3619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4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90" name="Freeform 78"/>
              <p:cNvSpPr>
                <a:spLocks/>
              </p:cNvSpPr>
              <p:nvPr/>
            </p:nvSpPr>
            <p:spPr bwMode="auto">
              <a:xfrm>
                <a:off x="4407" y="3619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6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91" name="Freeform 79"/>
              <p:cNvSpPr>
                <a:spLocks/>
              </p:cNvSpPr>
              <p:nvPr/>
            </p:nvSpPr>
            <p:spPr bwMode="auto">
              <a:xfrm>
                <a:off x="4407" y="3645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2 h 3"/>
                  <a:gd name="T4" fmla="*/ 1 w 6"/>
                  <a:gd name="T5" fmla="*/ 0 h 3"/>
                  <a:gd name="T6" fmla="*/ 0 w 6"/>
                  <a:gd name="T7" fmla="*/ 0 h 3"/>
                  <a:gd name="T8" fmla="*/ 6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92" name="Freeform 80"/>
              <p:cNvSpPr>
                <a:spLocks/>
              </p:cNvSpPr>
              <p:nvPr/>
            </p:nvSpPr>
            <p:spPr bwMode="auto">
              <a:xfrm>
                <a:off x="4399" y="3615"/>
                <a:ext cx="5" cy="29"/>
              </a:xfrm>
              <a:custGeom>
                <a:avLst/>
                <a:gdLst>
                  <a:gd name="T0" fmla="*/ 0 w 5"/>
                  <a:gd name="T1" fmla="*/ 25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93" name="Freeform 81"/>
              <p:cNvSpPr>
                <a:spLocks/>
              </p:cNvSpPr>
              <p:nvPr/>
            </p:nvSpPr>
            <p:spPr bwMode="auto">
              <a:xfrm>
                <a:off x="4399" y="3615"/>
                <a:ext cx="1" cy="25"/>
              </a:xfrm>
              <a:custGeom>
                <a:avLst/>
                <a:gdLst>
                  <a:gd name="T0" fmla="*/ 0 w 1"/>
                  <a:gd name="T1" fmla="*/ 25 h 25"/>
                  <a:gd name="T2" fmla="*/ 1 w 1"/>
                  <a:gd name="T3" fmla="*/ 25 h 25"/>
                  <a:gd name="T4" fmla="*/ 1 w 1"/>
                  <a:gd name="T5" fmla="*/ 1 h 25"/>
                  <a:gd name="T6" fmla="*/ 0 w 1"/>
                  <a:gd name="T7" fmla="*/ 0 h 25"/>
                  <a:gd name="T8" fmla="*/ 0 w 1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1" y="25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94" name="Freeform 82"/>
              <p:cNvSpPr>
                <a:spLocks/>
              </p:cNvSpPr>
              <p:nvPr/>
            </p:nvSpPr>
            <p:spPr bwMode="auto">
              <a:xfrm>
                <a:off x="4399" y="3640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5 w 5"/>
                  <a:gd name="T3" fmla="*/ 2 h 4"/>
                  <a:gd name="T4" fmla="*/ 1 w 5"/>
                  <a:gd name="T5" fmla="*/ 0 h 4"/>
                  <a:gd name="T6" fmla="*/ 0 w 5"/>
                  <a:gd name="T7" fmla="*/ 0 h 4"/>
                  <a:gd name="T8" fmla="*/ 5 w 5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5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95" name="Freeform 83"/>
              <p:cNvSpPr>
                <a:spLocks/>
              </p:cNvSpPr>
              <p:nvPr/>
            </p:nvSpPr>
            <p:spPr bwMode="auto">
              <a:xfrm>
                <a:off x="4268" y="3535"/>
                <a:ext cx="13" cy="18"/>
              </a:xfrm>
              <a:custGeom>
                <a:avLst/>
                <a:gdLst>
                  <a:gd name="T0" fmla="*/ 13 w 13"/>
                  <a:gd name="T1" fmla="*/ 8 h 18"/>
                  <a:gd name="T2" fmla="*/ 13 w 13"/>
                  <a:gd name="T3" fmla="*/ 18 h 18"/>
                  <a:gd name="T4" fmla="*/ 0 w 13"/>
                  <a:gd name="T5" fmla="*/ 10 h 18"/>
                  <a:gd name="T6" fmla="*/ 0 w 13"/>
                  <a:gd name="T7" fmla="*/ 0 h 18"/>
                  <a:gd name="T8" fmla="*/ 13 w 13"/>
                  <a:gd name="T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13" y="8"/>
                    </a:moveTo>
                    <a:lnTo>
                      <a:pt x="13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96" name="Freeform 84"/>
              <p:cNvSpPr>
                <a:spLocks/>
              </p:cNvSpPr>
              <p:nvPr/>
            </p:nvSpPr>
            <p:spPr bwMode="auto">
              <a:xfrm>
                <a:off x="4279" y="3545"/>
                <a:ext cx="2" cy="8"/>
              </a:xfrm>
              <a:custGeom>
                <a:avLst/>
                <a:gdLst>
                  <a:gd name="T0" fmla="*/ 0 w 2"/>
                  <a:gd name="T1" fmla="*/ 0 h 8"/>
                  <a:gd name="T2" fmla="*/ 2 w 2"/>
                  <a:gd name="T3" fmla="*/ 0 h 8"/>
                  <a:gd name="T4" fmla="*/ 2 w 2"/>
                  <a:gd name="T5" fmla="*/ 6 h 8"/>
                  <a:gd name="T6" fmla="*/ 0 w 2"/>
                  <a:gd name="T7" fmla="*/ 8 h 8"/>
                  <a:gd name="T8" fmla="*/ 0 w 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0" y="0"/>
                    </a:moveTo>
                    <a:lnTo>
                      <a:pt x="2" y="0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725A14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97" name="Freeform 85"/>
              <p:cNvSpPr>
                <a:spLocks/>
              </p:cNvSpPr>
              <p:nvPr/>
            </p:nvSpPr>
            <p:spPr bwMode="auto">
              <a:xfrm>
                <a:off x="4266" y="3537"/>
                <a:ext cx="15" cy="8"/>
              </a:xfrm>
              <a:custGeom>
                <a:avLst/>
                <a:gdLst>
                  <a:gd name="T0" fmla="*/ 0 w 15"/>
                  <a:gd name="T1" fmla="*/ 2 h 8"/>
                  <a:gd name="T2" fmla="*/ 2 w 15"/>
                  <a:gd name="T3" fmla="*/ 0 h 8"/>
                  <a:gd name="T4" fmla="*/ 15 w 15"/>
                  <a:gd name="T5" fmla="*/ 8 h 8"/>
                  <a:gd name="T6" fmla="*/ 13 w 15"/>
                  <a:gd name="T7" fmla="*/ 8 h 8"/>
                  <a:gd name="T8" fmla="*/ 0 w 15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0" y="2"/>
                    </a:moveTo>
                    <a:lnTo>
                      <a:pt x="2" y="0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98" name="Freeform 86"/>
              <p:cNvSpPr>
                <a:spLocks/>
              </p:cNvSpPr>
              <p:nvPr/>
            </p:nvSpPr>
            <p:spPr bwMode="auto">
              <a:xfrm>
                <a:off x="4266" y="3539"/>
                <a:ext cx="13" cy="14"/>
              </a:xfrm>
              <a:custGeom>
                <a:avLst/>
                <a:gdLst>
                  <a:gd name="T0" fmla="*/ 13 w 13"/>
                  <a:gd name="T1" fmla="*/ 6 h 14"/>
                  <a:gd name="T2" fmla="*/ 13 w 13"/>
                  <a:gd name="T3" fmla="*/ 14 h 14"/>
                  <a:gd name="T4" fmla="*/ 0 w 13"/>
                  <a:gd name="T5" fmla="*/ 8 h 14"/>
                  <a:gd name="T6" fmla="*/ 0 w 13"/>
                  <a:gd name="T7" fmla="*/ 0 h 14"/>
                  <a:gd name="T8" fmla="*/ 13 w 13"/>
                  <a:gd name="T9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13" y="6"/>
                    </a:moveTo>
                    <a:lnTo>
                      <a:pt x="13" y="1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99" name="Freeform 87"/>
              <p:cNvSpPr>
                <a:spLocks/>
              </p:cNvSpPr>
              <p:nvPr/>
            </p:nvSpPr>
            <p:spPr bwMode="auto">
              <a:xfrm>
                <a:off x="4505" y="3461"/>
                <a:ext cx="275" cy="196"/>
              </a:xfrm>
              <a:custGeom>
                <a:avLst/>
                <a:gdLst>
                  <a:gd name="T0" fmla="*/ 0 w 275"/>
                  <a:gd name="T1" fmla="*/ 158 h 196"/>
                  <a:gd name="T2" fmla="*/ 275 w 275"/>
                  <a:gd name="T3" fmla="*/ 0 h 196"/>
                  <a:gd name="T4" fmla="*/ 275 w 275"/>
                  <a:gd name="T5" fmla="*/ 35 h 196"/>
                  <a:gd name="T6" fmla="*/ 0 w 275"/>
                  <a:gd name="T7" fmla="*/ 196 h 196"/>
                  <a:gd name="T8" fmla="*/ 0 w 275"/>
                  <a:gd name="T9" fmla="*/ 158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96">
                    <a:moveTo>
                      <a:pt x="0" y="158"/>
                    </a:moveTo>
                    <a:lnTo>
                      <a:pt x="275" y="0"/>
                    </a:lnTo>
                    <a:lnTo>
                      <a:pt x="275" y="35"/>
                    </a:lnTo>
                    <a:lnTo>
                      <a:pt x="0" y="196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00" name="Freeform 88"/>
              <p:cNvSpPr>
                <a:spLocks/>
              </p:cNvSpPr>
              <p:nvPr/>
            </p:nvSpPr>
            <p:spPr bwMode="auto">
              <a:xfrm>
                <a:off x="4266" y="3322"/>
                <a:ext cx="514" cy="297"/>
              </a:xfrm>
              <a:custGeom>
                <a:avLst/>
                <a:gdLst>
                  <a:gd name="T0" fmla="*/ 0 w 514"/>
                  <a:gd name="T1" fmla="*/ 160 h 297"/>
                  <a:gd name="T2" fmla="*/ 273 w 514"/>
                  <a:gd name="T3" fmla="*/ 0 h 297"/>
                  <a:gd name="T4" fmla="*/ 514 w 514"/>
                  <a:gd name="T5" fmla="*/ 139 h 297"/>
                  <a:gd name="T6" fmla="*/ 239 w 514"/>
                  <a:gd name="T7" fmla="*/ 297 h 297"/>
                  <a:gd name="T8" fmla="*/ 0 w 514"/>
                  <a:gd name="T9" fmla="*/ 16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297">
                    <a:moveTo>
                      <a:pt x="0" y="160"/>
                    </a:moveTo>
                    <a:lnTo>
                      <a:pt x="273" y="0"/>
                    </a:lnTo>
                    <a:lnTo>
                      <a:pt x="514" y="139"/>
                    </a:lnTo>
                    <a:lnTo>
                      <a:pt x="239" y="297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01" name="Freeform 89"/>
              <p:cNvSpPr>
                <a:spLocks/>
              </p:cNvSpPr>
              <p:nvPr/>
            </p:nvSpPr>
            <p:spPr bwMode="auto">
              <a:xfrm>
                <a:off x="4266" y="3482"/>
                <a:ext cx="239" cy="175"/>
              </a:xfrm>
              <a:custGeom>
                <a:avLst/>
                <a:gdLst>
                  <a:gd name="T0" fmla="*/ 239 w 239"/>
                  <a:gd name="T1" fmla="*/ 137 h 175"/>
                  <a:gd name="T2" fmla="*/ 239 w 239"/>
                  <a:gd name="T3" fmla="*/ 175 h 175"/>
                  <a:gd name="T4" fmla="*/ 0 w 239"/>
                  <a:gd name="T5" fmla="*/ 36 h 175"/>
                  <a:gd name="T6" fmla="*/ 0 w 239"/>
                  <a:gd name="T7" fmla="*/ 0 h 175"/>
                  <a:gd name="T8" fmla="*/ 239 w 239"/>
                  <a:gd name="T9" fmla="*/ 137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75">
                    <a:moveTo>
                      <a:pt x="239" y="137"/>
                    </a:moveTo>
                    <a:lnTo>
                      <a:pt x="239" y="175"/>
                    </a:lnTo>
                    <a:lnTo>
                      <a:pt x="0" y="36"/>
                    </a:lnTo>
                    <a:lnTo>
                      <a:pt x="0" y="0"/>
                    </a:lnTo>
                    <a:lnTo>
                      <a:pt x="239" y="137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40404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02" name="Freeform 90"/>
              <p:cNvSpPr>
                <a:spLocks/>
              </p:cNvSpPr>
              <p:nvPr/>
            </p:nvSpPr>
            <p:spPr bwMode="auto">
              <a:xfrm>
                <a:off x="4282" y="3498"/>
                <a:ext cx="81" cy="58"/>
              </a:xfrm>
              <a:custGeom>
                <a:avLst/>
                <a:gdLst>
                  <a:gd name="T0" fmla="*/ 0 w 81"/>
                  <a:gd name="T1" fmla="*/ 11 h 58"/>
                  <a:gd name="T2" fmla="*/ 0 w 81"/>
                  <a:gd name="T3" fmla="*/ 0 h 58"/>
                  <a:gd name="T4" fmla="*/ 81 w 81"/>
                  <a:gd name="T5" fmla="*/ 45 h 58"/>
                  <a:gd name="T6" fmla="*/ 81 w 81"/>
                  <a:gd name="T7" fmla="*/ 58 h 58"/>
                  <a:gd name="T8" fmla="*/ 0 w 81"/>
                  <a:gd name="T9" fmla="*/ 1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8">
                    <a:moveTo>
                      <a:pt x="0" y="11"/>
                    </a:moveTo>
                    <a:lnTo>
                      <a:pt x="0" y="0"/>
                    </a:lnTo>
                    <a:lnTo>
                      <a:pt x="81" y="45"/>
                    </a:lnTo>
                    <a:lnTo>
                      <a:pt x="81" y="5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03" name="Rectangle 91"/>
              <p:cNvSpPr>
                <a:spLocks noChangeArrowheads="1"/>
              </p:cNvSpPr>
              <p:nvPr/>
            </p:nvSpPr>
            <p:spPr bwMode="auto">
              <a:xfrm>
                <a:off x="4282" y="3498"/>
                <a:ext cx="2" cy="11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04" name="Freeform 92"/>
              <p:cNvSpPr>
                <a:spLocks/>
              </p:cNvSpPr>
              <p:nvPr/>
            </p:nvSpPr>
            <p:spPr bwMode="auto">
              <a:xfrm>
                <a:off x="4282" y="3509"/>
                <a:ext cx="81" cy="47"/>
              </a:xfrm>
              <a:custGeom>
                <a:avLst/>
                <a:gdLst>
                  <a:gd name="T0" fmla="*/ 81 w 81"/>
                  <a:gd name="T1" fmla="*/ 47 h 47"/>
                  <a:gd name="T2" fmla="*/ 81 w 81"/>
                  <a:gd name="T3" fmla="*/ 46 h 47"/>
                  <a:gd name="T4" fmla="*/ 2 w 81"/>
                  <a:gd name="T5" fmla="*/ 0 h 47"/>
                  <a:gd name="T6" fmla="*/ 0 w 81"/>
                  <a:gd name="T7" fmla="*/ 0 h 47"/>
                  <a:gd name="T8" fmla="*/ 81 w 81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7">
                    <a:moveTo>
                      <a:pt x="81" y="47"/>
                    </a:moveTo>
                    <a:lnTo>
                      <a:pt x="81" y="46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81" y="47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05" name="Freeform 93"/>
              <p:cNvSpPr>
                <a:spLocks/>
              </p:cNvSpPr>
              <p:nvPr/>
            </p:nvSpPr>
            <p:spPr bwMode="auto">
              <a:xfrm>
                <a:off x="4494" y="3619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4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06" name="Freeform 94"/>
              <p:cNvSpPr>
                <a:spLocks/>
              </p:cNvSpPr>
              <p:nvPr/>
            </p:nvSpPr>
            <p:spPr bwMode="auto">
              <a:xfrm>
                <a:off x="4494" y="3619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07" name="Freeform 95"/>
              <p:cNvSpPr>
                <a:spLocks/>
              </p:cNvSpPr>
              <p:nvPr/>
            </p:nvSpPr>
            <p:spPr bwMode="auto">
              <a:xfrm>
                <a:off x="4494" y="3644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3 h 4"/>
                  <a:gd name="T4" fmla="*/ 2 w 7"/>
                  <a:gd name="T5" fmla="*/ 0 h 4"/>
                  <a:gd name="T6" fmla="*/ 0 w 7"/>
                  <a:gd name="T7" fmla="*/ 1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08" name="Freeform 96"/>
              <p:cNvSpPr>
                <a:spLocks/>
              </p:cNvSpPr>
              <p:nvPr/>
            </p:nvSpPr>
            <p:spPr bwMode="auto">
              <a:xfrm>
                <a:off x="4486" y="3615"/>
                <a:ext cx="5" cy="29"/>
              </a:xfrm>
              <a:custGeom>
                <a:avLst/>
                <a:gdLst>
                  <a:gd name="T0" fmla="*/ 0 w 5"/>
                  <a:gd name="T1" fmla="*/ 25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09" name="Freeform 97"/>
              <p:cNvSpPr>
                <a:spLocks/>
              </p:cNvSpPr>
              <p:nvPr/>
            </p:nvSpPr>
            <p:spPr bwMode="auto">
              <a:xfrm>
                <a:off x="4486" y="3615"/>
                <a:ext cx="2" cy="25"/>
              </a:xfrm>
              <a:custGeom>
                <a:avLst/>
                <a:gdLst>
                  <a:gd name="T0" fmla="*/ 0 w 2"/>
                  <a:gd name="T1" fmla="*/ 25 h 25"/>
                  <a:gd name="T2" fmla="*/ 2 w 2"/>
                  <a:gd name="T3" fmla="*/ 24 h 25"/>
                  <a:gd name="T4" fmla="*/ 2 w 2"/>
                  <a:gd name="T5" fmla="*/ 1 h 25"/>
                  <a:gd name="T6" fmla="*/ 0 w 2"/>
                  <a:gd name="T7" fmla="*/ 0 h 25"/>
                  <a:gd name="T8" fmla="*/ 0 w 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">
                    <a:moveTo>
                      <a:pt x="0" y="25"/>
                    </a:moveTo>
                    <a:lnTo>
                      <a:pt x="2" y="2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10" name="Freeform 98"/>
              <p:cNvSpPr>
                <a:spLocks/>
              </p:cNvSpPr>
              <p:nvPr/>
            </p:nvSpPr>
            <p:spPr bwMode="auto">
              <a:xfrm>
                <a:off x="4486" y="3639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11" name="Freeform 99"/>
              <p:cNvSpPr>
                <a:spLocks/>
              </p:cNvSpPr>
              <p:nvPr/>
            </p:nvSpPr>
            <p:spPr bwMode="auto">
              <a:xfrm>
                <a:off x="4476" y="3610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12" name="Freeform 100"/>
              <p:cNvSpPr>
                <a:spLocks/>
              </p:cNvSpPr>
              <p:nvPr/>
            </p:nvSpPr>
            <p:spPr bwMode="auto">
              <a:xfrm>
                <a:off x="4476" y="3610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1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13" name="Freeform 101"/>
              <p:cNvSpPr>
                <a:spLocks/>
              </p:cNvSpPr>
              <p:nvPr/>
            </p:nvSpPr>
            <p:spPr bwMode="auto">
              <a:xfrm>
                <a:off x="4476" y="3634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2 w 7"/>
                  <a:gd name="T5" fmla="*/ 0 h 5"/>
                  <a:gd name="T6" fmla="*/ 0 w 7"/>
                  <a:gd name="T7" fmla="*/ 2 h 5"/>
                  <a:gd name="T8" fmla="*/ 7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14" name="Freeform 102"/>
              <p:cNvSpPr>
                <a:spLocks/>
              </p:cNvSpPr>
              <p:nvPr/>
            </p:nvSpPr>
            <p:spPr bwMode="auto">
              <a:xfrm>
                <a:off x="4468" y="3605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15" name="Freeform 103"/>
              <p:cNvSpPr>
                <a:spLocks/>
              </p:cNvSpPr>
              <p:nvPr/>
            </p:nvSpPr>
            <p:spPr bwMode="auto">
              <a:xfrm>
                <a:off x="4468" y="3605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16" name="Freeform 104"/>
              <p:cNvSpPr>
                <a:spLocks/>
              </p:cNvSpPr>
              <p:nvPr/>
            </p:nvSpPr>
            <p:spPr bwMode="auto">
              <a:xfrm>
                <a:off x="4468" y="3629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17" name="Freeform 105"/>
              <p:cNvSpPr>
                <a:spLocks/>
              </p:cNvSpPr>
              <p:nvPr/>
            </p:nvSpPr>
            <p:spPr bwMode="auto">
              <a:xfrm>
                <a:off x="4460" y="3600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18" name="Freeform 106"/>
              <p:cNvSpPr>
                <a:spLocks/>
              </p:cNvSpPr>
              <p:nvPr/>
            </p:nvSpPr>
            <p:spPr bwMode="auto">
              <a:xfrm>
                <a:off x="4460" y="3600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0 w 2"/>
                  <a:gd name="T3" fmla="*/ 24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0" y="2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19" name="Freeform 107"/>
              <p:cNvSpPr>
                <a:spLocks/>
              </p:cNvSpPr>
              <p:nvPr/>
            </p:nvSpPr>
            <p:spPr bwMode="auto">
              <a:xfrm>
                <a:off x="4460" y="3624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2 h 5"/>
                  <a:gd name="T4" fmla="*/ 0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20" name="Freeform 108"/>
              <p:cNvSpPr>
                <a:spLocks/>
              </p:cNvSpPr>
              <p:nvPr/>
            </p:nvSpPr>
            <p:spPr bwMode="auto">
              <a:xfrm>
                <a:off x="4450" y="3595"/>
                <a:ext cx="7" cy="28"/>
              </a:xfrm>
              <a:custGeom>
                <a:avLst/>
                <a:gdLst>
                  <a:gd name="T0" fmla="*/ 0 w 7"/>
                  <a:gd name="T1" fmla="*/ 24 h 28"/>
                  <a:gd name="T2" fmla="*/ 0 w 7"/>
                  <a:gd name="T3" fmla="*/ 0 h 28"/>
                  <a:gd name="T4" fmla="*/ 7 w 7"/>
                  <a:gd name="T5" fmla="*/ 3 h 28"/>
                  <a:gd name="T6" fmla="*/ 7 w 7"/>
                  <a:gd name="T7" fmla="*/ 28 h 28"/>
                  <a:gd name="T8" fmla="*/ 0 w 7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8">
                    <a:moveTo>
                      <a:pt x="0" y="24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21" name="Rectangle 109"/>
              <p:cNvSpPr>
                <a:spLocks noChangeArrowheads="1"/>
              </p:cNvSpPr>
              <p:nvPr/>
            </p:nvSpPr>
            <p:spPr bwMode="auto">
              <a:xfrm>
                <a:off x="4450" y="3595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22" name="Freeform 110"/>
              <p:cNvSpPr>
                <a:spLocks/>
              </p:cNvSpPr>
              <p:nvPr/>
            </p:nvSpPr>
            <p:spPr bwMode="auto">
              <a:xfrm>
                <a:off x="4450" y="3619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2 h 4"/>
                  <a:gd name="T4" fmla="*/ 2 w 7"/>
                  <a:gd name="T5" fmla="*/ 0 h 4"/>
                  <a:gd name="T6" fmla="*/ 0 w 7"/>
                  <a:gd name="T7" fmla="*/ 0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23" name="Freeform 111"/>
              <p:cNvSpPr>
                <a:spLocks/>
              </p:cNvSpPr>
              <p:nvPr/>
            </p:nvSpPr>
            <p:spPr bwMode="auto">
              <a:xfrm>
                <a:off x="4442" y="3590"/>
                <a:ext cx="5" cy="28"/>
              </a:xfrm>
              <a:custGeom>
                <a:avLst/>
                <a:gdLst>
                  <a:gd name="T0" fmla="*/ 0 w 5"/>
                  <a:gd name="T1" fmla="*/ 25 h 28"/>
                  <a:gd name="T2" fmla="*/ 0 w 5"/>
                  <a:gd name="T3" fmla="*/ 0 h 28"/>
                  <a:gd name="T4" fmla="*/ 5 w 5"/>
                  <a:gd name="T5" fmla="*/ 3 h 28"/>
                  <a:gd name="T6" fmla="*/ 5 w 5"/>
                  <a:gd name="T7" fmla="*/ 28 h 28"/>
                  <a:gd name="T8" fmla="*/ 0 w 5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8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8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24" name="Rectangle 112"/>
              <p:cNvSpPr>
                <a:spLocks noChangeArrowheads="1"/>
              </p:cNvSpPr>
              <p:nvPr/>
            </p:nvSpPr>
            <p:spPr bwMode="auto">
              <a:xfrm>
                <a:off x="4442" y="3590"/>
                <a:ext cx="2" cy="25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25" name="Freeform 113"/>
              <p:cNvSpPr>
                <a:spLocks/>
              </p:cNvSpPr>
              <p:nvPr/>
            </p:nvSpPr>
            <p:spPr bwMode="auto">
              <a:xfrm>
                <a:off x="4442" y="3615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26" name="Freeform 114"/>
              <p:cNvSpPr>
                <a:spLocks/>
              </p:cNvSpPr>
              <p:nvPr/>
            </p:nvSpPr>
            <p:spPr bwMode="auto">
              <a:xfrm>
                <a:off x="4433" y="3584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27" name="Freeform 115"/>
              <p:cNvSpPr>
                <a:spLocks/>
              </p:cNvSpPr>
              <p:nvPr/>
            </p:nvSpPr>
            <p:spPr bwMode="auto">
              <a:xfrm>
                <a:off x="4433" y="3584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6 h 26"/>
                  <a:gd name="T4" fmla="*/ 1 w 1"/>
                  <a:gd name="T5" fmla="*/ 1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6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28" name="Freeform 116"/>
              <p:cNvSpPr>
                <a:spLocks/>
              </p:cNvSpPr>
              <p:nvPr/>
            </p:nvSpPr>
            <p:spPr bwMode="auto">
              <a:xfrm>
                <a:off x="4433" y="3610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1 h 3"/>
                  <a:gd name="T4" fmla="*/ 1 w 6"/>
                  <a:gd name="T5" fmla="*/ 0 h 3"/>
                  <a:gd name="T6" fmla="*/ 0 w 6"/>
                  <a:gd name="T7" fmla="*/ 0 h 3"/>
                  <a:gd name="T8" fmla="*/ 6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29" name="Freeform 117"/>
              <p:cNvSpPr>
                <a:spLocks/>
              </p:cNvSpPr>
              <p:nvPr/>
            </p:nvSpPr>
            <p:spPr bwMode="auto">
              <a:xfrm>
                <a:off x="4425" y="3579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30" name="Freeform 118"/>
              <p:cNvSpPr>
                <a:spLocks/>
              </p:cNvSpPr>
              <p:nvPr/>
            </p:nvSpPr>
            <p:spPr bwMode="auto">
              <a:xfrm>
                <a:off x="4425" y="3579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6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31" name="Freeform 119"/>
              <p:cNvSpPr>
                <a:spLocks/>
              </p:cNvSpPr>
              <p:nvPr/>
            </p:nvSpPr>
            <p:spPr bwMode="auto">
              <a:xfrm>
                <a:off x="4425" y="3605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1 h 3"/>
                  <a:gd name="T4" fmla="*/ 1 w 4"/>
                  <a:gd name="T5" fmla="*/ 0 h 3"/>
                  <a:gd name="T6" fmla="*/ 0 w 4"/>
                  <a:gd name="T7" fmla="*/ 0 h 3"/>
                  <a:gd name="T8" fmla="*/ 4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32" name="Freeform 120"/>
              <p:cNvSpPr>
                <a:spLocks/>
              </p:cNvSpPr>
              <p:nvPr/>
            </p:nvSpPr>
            <p:spPr bwMode="auto">
              <a:xfrm>
                <a:off x="4417" y="3574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33" name="Freeform 121"/>
              <p:cNvSpPr>
                <a:spLocks/>
              </p:cNvSpPr>
              <p:nvPr/>
            </p:nvSpPr>
            <p:spPr bwMode="auto">
              <a:xfrm>
                <a:off x="4417" y="3574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34" name="Freeform 122"/>
              <p:cNvSpPr>
                <a:spLocks/>
              </p:cNvSpPr>
              <p:nvPr/>
            </p:nvSpPr>
            <p:spPr bwMode="auto">
              <a:xfrm>
                <a:off x="4417" y="3598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4 h 5"/>
                  <a:gd name="T4" fmla="*/ 1 w 4"/>
                  <a:gd name="T5" fmla="*/ 0 h 5"/>
                  <a:gd name="T6" fmla="*/ 0 w 4"/>
                  <a:gd name="T7" fmla="*/ 2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4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35" name="Freeform 123"/>
              <p:cNvSpPr>
                <a:spLocks/>
              </p:cNvSpPr>
              <p:nvPr/>
            </p:nvSpPr>
            <p:spPr bwMode="auto">
              <a:xfrm>
                <a:off x="4407" y="3569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36" name="Freeform 124"/>
              <p:cNvSpPr>
                <a:spLocks/>
              </p:cNvSpPr>
              <p:nvPr/>
            </p:nvSpPr>
            <p:spPr bwMode="auto">
              <a:xfrm>
                <a:off x="4407" y="3569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37" name="Freeform 125"/>
              <p:cNvSpPr>
                <a:spLocks/>
              </p:cNvSpPr>
              <p:nvPr/>
            </p:nvSpPr>
            <p:spPr bwMode="auto">
              <a:xfrm>
                <a:off x="4407" y="3593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4 h 5"/>
                  <a:gd name="T4" fmla="*/ 1 w 6"/>
                  <a:gd name="T5" fmla="*/ 0 h 5"/>
                  <a:gd name="T6" fmla="*/ 0 w 6"/>
                  <a:gd name="T7" fmla="*/ 2 h 5"/>
                  <a:gd name="T8" fmla="*/ 6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4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38" name="Freeform 126"/>
              <p:cNvSpPr>
                <a:spLocks/>
              </p:cNvSpPr>
              <p:nvPr/>
            </p:nvSpPr>
            <p:spPr bwMode="auto">
              <a:xfrm>
                <a:off x="4399" y="3564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4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39" name="Freeform 127"/>
              <p:cNvSpPr>
                <a:spLocks/>
              </p:cNvSpPr>
              <p:nvPr/>
            </p:nvSpPr>
            <p:spPr bwMode="auto">
              <a:xfrm>
                <a:off x="4399" y="3564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5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5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40" name="Freeform 128"/>
              <p:cNvSpPr>
                <a:spLocks/>
              </p:cNvSpPr>
              <p:nvPr/>
            </p:nvSpPr>
            <p:spPr bwMode="auto">
              <a:xfrm>
                <a:off x="4399" y="3589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5 w 5"/>
                  <a:gd name="T3" fmla="*/ 3 h 4"/>
                  <a:gd name="T4" fmla="*/ 1 w 5"/>
                  <a:gd name="T5" fmla="*/ 0 h 4"/>
                  <a:gd name="T6" fmla="*/ 0 w 5"/>
                  <a:gd name="T7" fmla="*/ 1 h 4"/>
                  <a:gd name="T8" fmla="*/ 5 w 5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5" y="3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41" name="Freeform 129"/>
              <p:cNvSpPr>
                <a:spLocks/>
              </p:cNvSpPr>
              <p:nvPr/>
            </p:nvSpPr>
            <p:spPr bwMode="auto">
              <a:xfrm>
                <a:off x="4268" y="3485"/>
                <a:ext cx="13" cy="18"/>
              </a:xfrm>
              <a:custGeom>
                <a:avLst/>
                <a:gdLst>
                  <a:gd name="T0" fmla="*/ 13 w 13"/>
                  <a:gd name="T1" fmla="*/ 8 h 18"/>
                  <a:gd name="T2" fmla="*/ 13 w 13"/>
                  <a:gd name="T3" fmla="*/ 18 h 18"/>
                  <a:gd name="T4" fmla="*/ 0 w 13"/>
                  <a:gd name="T5" fmla="*/ 10 h 18"/>
                  <a:gd name="T6" fmla="*/ 0 w 13"/>
                  <a:gd name="T7" fmla="*/ 0 h 18"/>
                  <a:gd name="T8" fmla="*/ 13 w 13"/>
                  <a:gd name="T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13" y="8"/>
                    </a:moveTo>
                    <a:lnTo>
                      <a:pt x="13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42" name="Freeform 130"/>
              <p:cNvSpPr>
                <a:spLocks/>
              </p:cNvSpPr>
              <p:nvPr/>
            </p:nvSpPr>
            <p:spPr bwMode="auto">
              <a:xfrm>
                <a:off x="4279" y="3493"/>
                <a:ext cx="2" cy="10"/>
              </a:xfrm>
              <a:custGeom>
                <a:avLst/>
                <a:gdLst>
                  <a:gd name="T0" fmla="*/ 0 w 2"/>
                  <a:gd name="T1" fmla="*/ 2 h 10"/>
                  <a:gd name="T2" fmla="*/ 2 w 2"/>
                  <a:gd name="T3" fmla="*/ 0 h 10"/>
                  <a:gd name="T4" fmla="*/ 2 w 2"/>
                  <a:gd name="T5" fmla="*/ 8 h 10"/>
                  <a:gd name="T6" fmla="*/ 0 w 2"/>
                  <a:gd name="T7" fmla="*/ 10 h 10"/>
                  <a:gd name="T8" fmla="*/ 0 w 2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0" y="2"/>
                    </a:moveTo>
                    <a:lnTo>
                      <a:pt x="2" y="0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725A14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43" name="Freeform 131"/>
              <p:cNvSpPr>
                <a:spLocks/>
              </p:cNvSpPr>
              <p:nvPr/>
            </p:nvSpPr>
            <p:spPr bwMode="auto">
              <a:xfrm>
                <a:off x="4266" y="3487"/>
                <a:ext cx="15" cy="8"/>
              </a:xfrm>
              <a:custGeom>
                <a:avLst/>
                <a:gdLst>
                  <a:gd name="T0" fmla="*/ 0 w 15"/>
                  <a:gd name="T1" fmla="*/ 1 h 8"/>
                  <a:gd name="T2" fmla="*/ 2 w 15"/>
                  <a:gd name="T3" fmla="*/ 0 h 8"/>
                  <a:gd name="T4" fmla="*/ 15 w 15"/>
                  <a:gd name="T5" fmla="*/ 6 h 8"/>
                  <a:gd name="T6" fmla="*/ 13 w 15"/>
                  <a:gd name="T7" fmla="*/ 8 h 8"/>
                  <a:gd name="T8" fmla="*/ 0 w 15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0" y="1"/>
                    </a:moveTo>
                    <a:lnTo>
                      <a:pt x="2" y="0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44" name="Freeform 132"/>
              <p:cNvSpPr>
                <a:spLocks/>
              </p:cNvSpPr>
              <p:nvPr/>
            </p:nvSpPr>
            <p:spPr bwMode="auto">
              <a:xfrm>
                <a:off x="4266" y="3488"/>
                <a:ext cx="13" cy="15"/>
              </a:xfrm>
              <a:custGeom>
                <a:avLst/>
                <a:gdLst>
                  <a:gd name="T0" fmla="*/ 13 w 13"/>
                  <a:gd name="T1" fmla="*/ 7 h 15"/>
                  <a:gd name="T2" fmla="*/ 13 w 13"/>
                  <a:gd name="T3" fmla="*/ 15 h 15"/>
                  <a:gd name="T4" fmla="*/ 0 w 13"/>
                  <a:gd name="T5" fmla="*/ 7 h 15"/>
                  <a:gd name="T6" fmla="*/ 0 w 13"/>
                  <a:gd name="T7" fmla="*/ 0 h 15"/>
                  <a:gd name="T8" fmla="*/ 13 w 13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13" y="7"/>
                    </a:moveTo>
                    <a:lnTo>
                      <a:pt x="13" y="15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45" name="Freeform 133"/>
              <p:cNvSpPr>
                <a:spLocks/>
              </p:cNvSpPr>
              <p:nvPr/>
            </p:nvSpPr>
            <p:spPr bwMode="auto">
              <a:xfrm>
                <a:off x="4505" y="3409"/>
                <a:ext cx="275" cy="197"/>
              </a:xfrm>
              <a:custGeom>
                <a:avLst/>
                <a:gdLst>
                  <a:gd name="T0" fmla="*/ 0 w 275"/>
                  <a:gd name="T1" fmla="*/ 160 h 197"/>
                  <a:gd name="T2" fmla="*/ 275 w 275"/>
                  <a:gd name="T3" fmla="*/ 0 h 197"/>
                  <a:gd name="T4" fmla="*/ 275 w 275"/>
                  <a:gd name="T5" fmla="*/ 37 h 197"/>
                  <a:gd name="T6" fmla="*/ 0 w 275"/>
                  <a:gd name="T7" fmla="*/ 197 h 197"/>
                  <a:gd name="T8" fmla="*/ 0 w 275"/>
                  <a:gd name="T9" fmla="*/ 16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97">
                    <a:moveTo>
                      <a:pt x="0" y="160"/>
                    </a:moveTo>
                    <a:lnTo>
                      <a:pt x="275" y="0"/>
                    </a:lnTo>
                    <a:lnTo>
                      <a:pt x="275" y="37"/>
                    </a:lnTo>
                    <a:lnTo>
                      <a:pt x="0" y="197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46" name="Freeform 134"/>
              <p:cNvSpPr>
                <a:spLocks/>
              </p:cNvSpPr>
              <p:nvPr/>
            </p:nvSpPr>
            <p:spPr bwMode="auto">
              <a:xfrm>
                <a:off x="4266" y="3272"/>
                <a:ext cx="514" cy="297"/>
              </a:xfrm>
              <a:custGeom>
                <a:avLst/>
                <a:gdLst>
                  <a:gd name="T0" fmla="*/ 0 w 514"/>
                  <a:gd name="T1" fmla="*/ 158 h 297"/>
                  <a:gd name="T2" fmla="*/ 273 w 514"/>
                  <a:gd name="T3" fmla="*/ 0 h 297"/>
                  <a:gd name="T4" fmla="*/ 514 w 514"/>
                  <a:gd name="T5" fmla="*/ 137 h 297"/>
                  <a:gd name="T6" fmla="*/ 239 w 514"/>
                  <a:gd name="T7" fmla="*/ 297 h 297"/>
                  <a:gd name="T8" fmla="*/ 0 w 514"/>
                  <a:gd name="T9" fmla="*/ 158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297">
                    <a:moveTo>
                      <a:pt x="0" y="158"/>
                    </a:moveTo>
                    <a:lnTo>
                      <a:pt x="273" y="0"/>
                    </a:lnTo>
                    <a:lnTo>
                      <a:pt x="514" y="137"/>
                    </a:lnTo>
                    <a:lnTo>
                      <a:pt x="239" y="297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47" name="Freeform 135"/>
              <p:cNvSpPr>
                <a:spLocks/>
              </p:cNvSpPr>
              <p:nvPr/>
            </p:nvSpPr>
            <p:spPr bwMode="auto">
              <a:xfrm>
                <a:off x="4266" y="3430"/>
                <a:ext cx="239" cy="176"/>
              </a:xfrm>
              <a:custGeom>
                <a:avLst/>
                <a:gdLst>
                  <a:gd name="T0" fmla="*/ 239 w 239"/>
                  <a:gd name="T1" fmla="*/ 139 h 176"/>
                  <a:gd name="T2" fmla="*/ 239 w 239"/>
                  <a:gd name="T3" fmla="*/ 176 h 176"/>
                  <a:gd name="T4" fmla="*/ 0 w 239"/>
                  <a:gd name="T5" fmla="*/ 37 h 176"/>
                  <a:gd name="T6" fmla="*/ 0 w 239"/>
                  <a:gd name="T7" fmla="*/ 0 h 176"/>
                  <a:gd name="T8" fmla="*/ 239 w 239"/>
                  <a:gd name="T9" fmla="*/ 139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76">
                    <a:moveTo>
                      <a:pt x="239" y="139"/>
                    </a:moveTo>
                    <a:lnTo>
                      <a:pt x="239" y="176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239" y="139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40404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48" name="Freeform 136"/>
              <p:cNvSpPr>
                <a:spLocks/>
              </p:cNvSpPr>
              <p:nvPr/>
            </p:nvSpPr>
            <p:spPr bwMode="auto">
              <a:xfrm>
                <a:off x="4282" y="3446"/>
                <a:ext cx="81" cy="59"/>
              </a:xfrm>
              <a:custGeom>
                <a:avLst/>
                <a:gdLst>
                  <a:gd name="T0" fmla="*/ 0 w 81"/>
                  <a:gd name="T1" fmla="*/ 13 h 59"/>
                  <a:gd name="T2" fmla="*/ 0 w 81"/>
                  <a:gd name="T3" fmla="*/ 0 h 59"/>
                  <a:gd name="T4" fmla="*/ 81 w 81"/>
                  <a:gd name="T5" fmla="*/ 47 h 59"/>
                  <a:gd name="T6" fmla="*/ 81 w 81"/>
                  <a:gd name="T7" fmla="*/ 59 h 59"/>
                  <a:gd name="T8" fmla="*/ 0 w 81"/>
                  <a:gd name="T9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9">
                    <a:moveTo>
                      <a:pt x="0" y="13"/>
                    </a:moveTo>
                    <a:lnTo>
                      <a:pt x="0" y="0"/>
                    </a:lnTo>
                    <a:lnTo>
                      <a:pt x="81" y="47"/>
                    </a:lnTo>
                    <a:lnTo>
                      <a:pt x="81" y="5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49" name="Freeform 137"/>
              <p:cNvSpPr>
                <a:spLocks/>
              </p:cNvSpPr>
              <p:nvPr/>
            </p:nvSpPr>
            <p:spPr bwMode="auto">
              <a:xfrm>
                <a:off x="4282" y="3446"/>
                <a:ext cx="2" cy="13"/>
              </a:xfrm>
              <a:custGeom>
                <a:avLst/>
                <a:gdLst>
                  <a:gd name="T0" fmla="*/ 0 w 2"/>
                  <a:gd name="T1" fmla="*/ 13 h 13"/>
                  <a:gd name="T2" fmla="*/ 2 w 2"/>
                  <a:gd name="T3" fmla="*/ 12 h 13"/>
                  <a:gd name="T4" fmla="*/ 2 w 2"/>
                  <a:gd name="T5" fmla="*/ 2 h 13"/>
                  <a:gd name="T6" fmla="*/ 0 w 2"/>
                  <a:gd name="T7" fmla="*/ 0 h 13"/>
                  <a:gd name="T8" fmla="*/ 0 w 2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3">
                    <a:moveTo>
                      <a:pt x="0" y="13"/>
                    </a:moveTo>
                    <a:lnTo>
                      <a:pt x="2" y="1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50" name="Freeform 138"/>
              <p:cNvSpPr>
                <a:spLocks/>
              </p:cNvSpPr>
              <p:nvPr/>
            </p:nvSpPr>
            <p:spPr bwMode="auto">
              <a:xfrm>
                <a:off x="4282" y="3458"/>
                <a:ext cx="81" cy="47"/>
              </a:xfrm>
              <a:custGeom>
                <a:avLst/>
                <a:gdLst>
                  <a:gd name="T0" fmla="*/ 81 w 81"/>
                  <a:gd name="T1" fmla="*/ 47 h 47"/>
                  <a:gd name="T2" fmla="*/ 81 w 81"/>
                  <a:gd name="T3" fmla="*/ 45 h 47"/>
                  <a:gd name="T4" fmla="*/ 2 w 81"/>
                  <a:gd name="T5" fmla="*/ 0 h 47"/>
                  <a:gd name="T6" fmla="*/ 0 w 81"/>
                  <a:gd name="T7" fmla="*/ 1 h 47"/>
                  <a:gd name="T8" fmla="*/ 81 w 81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7">
                    <a:moveTo>
                      <a:pt x="81" y="47"/>
                    </a:moveTo>
                    <a:lnTo>
                      <a:pt x="81" y="45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81" y="47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51" name="Freeform 139"/>
              <p:cNvSpPr>
                <a:spLocks/>
              </p:cNvSpPr>
              <p:nvPr/>
            </p:nvSpPr>
            <p:spPr bwMode="auto">
              <a:xfrm>
                <a:off x="4494" y="3569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52" name="Freeform 140"/>
              <p:cNvSpPr>
                <a:spLocks/>
              </p:cNvSpPr>
              <p:nvPr/>
            </p:nvSpPr>
            <p:spPr bwMode="auto">
              <a:xfrm>
                <a:off x="4494" y="3569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53" name="Freeform 141"/>
              <p:cNvSpPr>
                <a:spLocks/>
              </p:cNvSpPr>
              <p:nvPr/>
            </p:nvSpPr>
            <p:spPr bwMode="auto">
              <a:xfrm>
                <a:off x="4494" y="3593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4 h 5"/>
                  <a:gd name="T4" fmla="*/ 2 w 7"/>
                  <a:gd name="T5" fmla="*/ 0 h 5"/>
                  <a:gd name="T6" fmla="*/ 0 w 7"/>
                  <a:gd name="T7" fmla="*/ 2 h 5"/>
                  <a:gd name="T8" fmla="*/ 7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4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54" name="Freeform 142"/>
              <p:cNvSpPr>
                <a:spLocks/>
              </p:cNvSpPr>
              <p:nvPr/>
            </p:nvSpPr>
            <p:spPr bwMode="auto">
              <a:xfrm>
                <a:off x="4486" y="3564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4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55" name="Freeform 143"/>
              <p:cNvSpPr>
                <a:spLocks/>
              </p:cNvSpPr>
              <p:nvPr/>
            </p:nvSpPr>
            <p:spPr bwMode="auto">
              <a:xfrm>
                <a:off x="4486" y="3564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56" name="Freeform 144"/>
              <p:cNvSpPr>
                <a:spLocks/>
              </p:cNvSpPr>
              <p:nvPr/>
            </p:nvSpPr>
            <p:spPr bwMode="auto">
              <a:xfrm>
                <a:off x="4486" y="3589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5 w 5"/>
                  <a:gd name="T3" fmla="*/ 1 h 4"/>
                  <a:gd name="T4" fmla="*/ 2 w 5"/>
                  <a:gd name="T5" fmla="*/ 0 h 4"/>
                  <a:gd name="T6" fmla="*/ 0 w 5"/>
                  <a:gd name="T7" fmla="*/ 1 h 4"/>
                  <a:gd name="T8" fmla="*/ 5 w 5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57" name="Freeform 145"/>
              <p:cNvSpPr>
                <a:spLocks/>
              </p:cNvSpPr>
              <p:nvPr/>
            </p:nvSpPr>
            <p:spPr bwMode="auto">
              <a:xfrm>
                <a:off x="4476" y="3560"/>
                <a:ext cx="7" cy="27"/>
              </a:xfrm>
              <a:custGeom>
                <a:avLst/>
                <a:gdLst>
                  <a:gd name="T0" fmla="*/ 0 w 7"/>
                  <a:gd name="T1" fmla="*/ 24 h 27"/>
                  <a:gd name="T2" fmla="*/ 0 w 7"/>
                  <a:gd name="T3" fmla="*/ 0 h 27"/>
                  <a:gd name="T4" fmla="*/ 7 w 7"/>
                  <a:gd name="T5" fmla="*/ 3 h 27"/>
                  <a:gd name="T6" fmla="*/ 7 w 7"/>
                  <a:gd name="T7" fmla="*/ 27 h 27"/>
                  <a:gd name="T8" fmla="*/ 0 w 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7">
                    <a:moveTo>
                      <a:pt x="0" y="24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58" name="Rectangle 146"/>
              <p:cNvSpPr>
                <a:spLocks noChangeArrowheads="1"/>
              </p:cNvSpPr>
              <p:nvPr/>
            </p:nvSpPr>
            <p:spPr bwMode="auto">
              <a:xfrm>
                <a:off x="4476" y="3560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59" name="Freeform 147"/>
              <p:cNvSpPr>
                <a:spLocks/>
              </p:cNvSpPr>
              <p:nvPr/>
            </p:nvSpPr>
            <p:spPr bwMode="auto">
              <a:xfrm>
                <a:off x="4476" y="3584"/>
                <a:ext cx="7" cy="3"/>
              </a:xfrm>
              <a:custGeom>
                <a:avLst/>
                <a:gdLst>
                  <a:gd name="T0" fmla="*/ 7 w 7"/>
                  <a:gd name="T1" fmla="*/ 3 h 3"/>
                  <a:gd name="T2" fmla="*/ 7 w 7"/>
                  <a:gd name="T3" fmla="*/ 1 h 3"/>
                  <a:gd name="T4" fmla="*/ 2 w 7"/>
                  <a:gd name="T5" fmla="*/ 0 h 3"/>
                  <a:gd name="T6" fmla="*/ 0 w 7"/>
                  <a:gd name="T7" fmla="*/ 0 h 3"/>
                  <a:gd name="T8" fmla="*/ 7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3"/>
                    </a:moveTo>
                    <a:lnTo>
                      <a:pt x="7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60" name="Freeform 148"/>
              <p:cNvSpPr>
                <a:spLocks/>
              </p:cNvSpPr>
              <p:nvPr/>
            </p:nvSpPr>
            <p:spPr bwMode="auto">
              <a:xfrm>
                <a:off x="4468" y="3555"/>
                <a:ext cx="5" cy="27"/>
              </a:xfrm>
              <a:custGeom>
                <a:avLst/>
                <a:gdLst>
                  <a:gd name="T0" fmla="*/ 0 w 5"/>
                  <a:gd name="T1" fmla="*/ 24 h 27"/>
                  <a:gd name="T2" fmla="*/ 0 w 5"/>
                  <a:gd name="T3" fmla="*/ 0 h 27"/>
                  <a:gd name="T4" fmla="*/ 5 w 5"/>
                  <a:gd name="T5" fmla="*/ 3 h 27"/>
                  <a:gd name="T6" fmla="*/ 5 w 5"/>
                  <a:gd name="T7" fmla="*/ 27 h 27"/>
                  <a:gd name="T8" fmla="*/ 0 w 5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7">
                    <a:moveTo>
                      <a:pt x="0" y="24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61" name="Rectangle 149"/>
              <p:cNvSpPr>
                <a:spLocks noChangeArrowheads="1"/>
              </p:cNvSpPr>
              <p:nvPr/>
            </p:nvSpPr>
            <p:spPr bwMode="auto">
              <a:xfrm>
                <a:off x="4468" y="3555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62" name="Freeform 150"/>
              <p:cNvSpPr>
                <a:spLocks/>
              </p:cNvSpPr>
              <p:nvPr/>
            </p:nvSpPr>
            <p:spPr bwMode="auto">
              <a:xfrm>
                <a:off x="4468" y="3579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2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63" name="Freeform 151"/>
              <p:cNvSpPr>
                <a:spLocks/>
              </p:cNvSpPr>
              <p:nvPr/>
            </p:nvSpPr>
            <p:spPr bwMode="auto">
              <a:xfrm>
                <a:off x="4460" y="3548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64" name="Freeform 152"/>
              <p:cNvSpPr>
                <a:spLocks/>
              </p:cNvSpPr>
              <p:nvPr/>
            </p:nvSpPr>
            <p:spPr bwMode="auto">
              <a:xfrm>
                <a:off x="4460" y="3548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0 w 2"/>
                  <a:gd name="T3" fmla="*/ 26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0" y="2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65" name="Freeform 153"/>
              <p:cNvSpPr>
                <a:spLocks/>
              </p:cNvSpPr>
              <p:nvPr/>
            </p:nvSpPr>
            <p:spPr bwMode="auto">
              <a:xfrm>
                <a:off x="4460" y="3574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2 h 3"/>
                  <a:gd name="T4" fmla="*/ 0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66" name="Freeform 154"/>
              <p:cNvSpPr>
                <a:spLocks/>
              </p:cNvSpPr>
              <p:nvPr/>
            </p:nvSpPr>
            <p:spPr bwMode="auto">
              <a:xfrm>
                <a:off x="4450" y="3543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4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67" name="Freeform 155"/>
              <p:cNvSpPr>
                <a:spLocks/>
              </p:cNvSpPr>
              <p:nvPr/>
            </p:nvSpPr>
            <p:spPr bwMode="auto">
              <a:xfrm>
                <a:off x="4450" y="3543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6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68" name="Freeform 156"/>
              <p:cNvSpPr>
                <a:spLocks/>
              </p:cNvSpPr>
              <p:nvPr/>
            </p:nvSpPr>
            <p:spPr bwMode="auto">
              <a:xfrm>
                <a:off x="4450" y="3569"/>
                <a:ext cx="7" cy="3"/>
              </a:xfrm>
              <a:custGeom>
                <a:avLst/>
                <a:gdLst>
                  <a:gd name="T0" fmla="*/ 7 w 7"/>
                  <a:gd name="T1" fmla="*/ 3 h 3"/>
                  <a:gd name="T2" fmla="*/ 7 w 7"/>
                  <a:gd name="T3" fmla="*/ 2 h 3"/>
                  <a:gd name="T4" fmla="*/ 2 w 7"/>
                  <a:gd name="T5" fmla="*/ 0 h 3"/>
                  <a:gd name="T6" fmla="*/ 0 w 7"/>
                  <a:gd name="T7" fmla="*/ 0 h 3"/>
                  <a:gd name="T8" fmla="*/ 7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3"/>
                    </a:moveTo>
                    <a:lnTo>
                      <a:pt x="7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69" name="Freeform 157"/>
              <p:cNvSpPr>
                <a:spLocks/>
              </p:cNvSpPr>
              <p:nvPr/>
            </p:nvSpPr>
            <p:spPr bwMode="auto">
              <a:xfrm>
                <a:off x="4442" y="3539"/>
                <a:ext cx="5" cy="29"/>
              </a:xfrm>
              <a:custGeom>
                <a:avLst/>
                <a:gdLst>
                  <a:gd name="T0" fmla="*/ 0 w 5"/>
                  <a:gd name="T1" fmla="*/ 25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70" name="Freeform 158"/>
              <p:cNvSpPr>
                <a:spLocks/>
              </p:cNvSpPr>
              <p:nvPr/>
            </p:nvSpPr>
            <p:spPr bwMode="auto">
              <a:xfrm>
                <a:off x="4442" y="3539"/>
                <a:ext cx="2" cy="25"/>
              </a:xfrm>
              <a:custGeom>
                <a:avLst/>
                <a:gdLst>
                  <a:gd name="T0" fmla="*/ 0 w 2"/>
                  <a:gd name="T1" fmla="*/ 25 h 25"/>
                  <a:gd name="T2" fmla="*/ 2 w 2"/>
                  <a:gd name="T3" fmla="*/ 24 h 25"/>
                  <a:gd name="T4" fmla="*/ 2 w 2"/>
                  <a:gd name="T5" fmla="*/ 1 h 25"/>
                  <a:gd name="T6" fmla="*/ 0 w 2"/>
                  <a:gd name="T7" fmla="*/ 0 h 25"/>
                  <a:gd name="T8" fmla="*/ 0 w 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">
                    <a:moveTo>
                      <a:pt x="0" y="25"/>
                    </a:moveTo>
                    <a:lnTo>
                      <a:pt x="2" y="2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71" name="Freeform 159"/>
              <p:cNvSpPr>
                <a:spLocks/>
              </p:cNvSpPr>
              <p:nvPr/>
            </p:nvSpPr>
            <p:spPr bwMode="auto">
              <a:xfrm>
                <a:off x="4442" y="3563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72" name="Freeform 160"/>
              <p:cNvSpPr>
                <a:spLocks/>
              </p:cNvSpPr>
              <p:nvPr/>
            </p:nvSpPr>
            <p:spPr bwMode="auto">
              <a:xfrm>
                <a:off x="4433" y="3534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73" name="Freeform 161"/>
              <p:cNvSpPr>
                <a:spLocks/>
              </p:cNvSpPr>
              <p:nvPr/>
            </p:nvSpPr>
            <p:spPr bwMode="auto">
              <a:xfrm>
                <a:off x="4433" y="3534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1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74" name="Freeform 162"/>
              <p:cNvSpPr>
                <a:spLocks/>
              </p:cNvSpPr>
              <p:nvPr/>
            </p:nvSpPr>
            <p:spPr bwMode="auto">
              <a:xfrm>
                <a:off x="4433" y="3558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3 h 5"/>
                  <a:gd name="T4" fmla="*/ 1 w 6"/>
                  <a:gd name="T5" fmla="*/ 0 h 5"/>
                  <a:gd name="T6" fmla="*/ 0 w 6"/>
                  <a:gd name="T7" fmla="*/ 2 h 5"/>
                  <a:gd name="T8" fmla="*/ 6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75" name="Freeform 163"/>
              <p:cNvSpPr>
                <a:spLocks/>
              </p:cNvSpPr>
              <p:nvPr/>
            </p:nvSpPr>
            <p:spPr bwMode="auto">
              <a:xfrm>
                <a:off x="4425" y="3529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76" name="Freeform 164"/>
              <p:cNvSpPr>
                <a:spLocks/>
              </p:cNvSpPr>
              <p:nvPr/>
            </p:nvSpPr>
            <p:spPr bwMode="auto">
              <a:xfrm>
                <a:off x="4425" y="3529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1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77" name="Freeform 165"/>
              <p:cNvSpPr>
                <a:spLocks/>
              </p:cNvSpPr>
              <p:nvPr/>
            </p:nvSpPr>
            <p:spPr bwMode="auto">
              <a:xfrm>
                <a:off x="4425" y="3553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3 h 5"/>
                  <a:gd name="T4" fmla="*/ 1 w 4"/>
                  <a:gd name="T5" fmla="*/ 0 h 5"/>
                  <a:gd name="T6" fmla="*/ 0 w 4"/>
                  <a:gd name="T7" fmla="*/ 2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78" name="Freeform 166"/>
              <p:cNvSpPr>
                <a:spLocks/>
              </p:cNvSpPr>
              <p:nvPr/>
            </p:nvSpPr>
            <p:spPr bwMode="auto">
              <a:xfrm>
                <a:off x="4417" y="3524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79" name="Freeform 167"/>
              <p:cNvSpPr>
                <a:spLocks/>
              </p:cNvSpPr>
              <p:nvPr/>
            </p:nvSpPr>
            <p:spPr bwMode="auto">
              <a:xfrm>
                <a:off x="4417" y="3524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0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80" name="Freeform 168"/>
              <p:cNvSpPr>
                <a:spLocks/>
              </p:cNvSpPr>
              <p:nvPr/>
            </p:nvSpPr>
            <p:spPr bwMode="auto">
              <a:xfrm>
                <a:off x="4417" y="3548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3 h 5"/>
                  <a:gd name="T4" fmla="*/ 1 w 4"/>
                  <a:gd name="T5" fmla="*/ 0 h 5"/>
                  <a:gd name="T6" fmla="*/ 0 w 4"/>
                  <a:gd name="T7" fmla="*/ 2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81" name="Freeform 169"/>
              <p:cNvSpPr>
                <a:spLocks/>
              </p:cNvSpPr>
              <p:nvPr/>
            </p:nvSpPr>
            <p:spPr bwMode="auto">
              <a:xfrm>
                <a:off x="4407" y="3519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82" name="Freeform 170"/>
              <p:cNvSpPr>
                <a:spLocks/>
              </p:cNvSpPr>
              <p:nvPr/>
            </p:nvSpPr>
            <p:spPr bwMode="auto">
              <a:xfrm>
                <a:off x="4407" y="3519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0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83" name="Freeform 171"/>
              <p:cNvSpPr>
                <a:spLocks/>
              </p:cNvSpPr>
              <p:nvPr/>
            </p:nvSpPr>
            <p:spPr bwMode="auto">
              <a:xfrm>
                <a:off x="4407" y="3543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2 h 5"/>
                  <a:gd name="T4" fmla="*/ 1 w 6"/>
                  <a:gd name="T5" fmla="*/ 0 h 5"/>
                  <a:gd name="T6" fmla="*/ 0 w 6"/>
                  <a:gd name="T7" fmla="*/ 2 h 5"/>
                  <a:gd name="T8" fmla="*/ 6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84" name="Freeform 172"/>
              <p:cNvSpPr>
                <a:spLocks/>
              </p:cNvSpPr>
              <p:nvPr/>
            </p:nvSpPr>
            <p:spPr bwMode="auto">
              <a:xfrm>
                <a:off x="4399" y="3514"/>
                <a:ext cx="5" cy="28"/>
              </a:xfrm>
              <a:custGeom>
                <a:avLst/>
                <a:gdLst>
                  <a:gd name="T0" fmla="*/ 0 w 5"/>
                  <a:gd name="T1" fmla="*/ 25 h 28"/>
                  <a:gd name="T2" fmla="*/ 0 w 5"/>
                  <a:gd name="T3" fmla="*/ 0 h 28"/>
                  <a:gd name="T4" fmla="*/ 5 w 5"/>
                  <a:gd name="T5" fmla="*/ 4 h 28"/>
                  <a:gd name="T6" fmla="*/ 5 w 5"/>
                  <a:gd name="T7" fmla="*/ 28 h 28"/>
                  <a:gd name="T8" fmla="*/ 0 w 5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8">
                    <a:moveTo>
                      <a:pt x="0" y="25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28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85" name="Rectangle 173"/>
              <p:cNvSpPr>
                <a:spLocks noChangeArrowheads="1"/>
              </p:cNvSpPr>
              <p:nvPr/>
            </p:nvSpPr>
            <p:spPr bwMode="auto">
              <a:xfrm>
                <a:off x="4399" y="3514"/>
                <a:ext cx="1" cy="25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86" name="Freeform 174"/>
              <p:cNvSpPr>
                <a:spLocks/>
              </p:cNvSpPr>
              <p:nvPr/>
            </p:nvSpPr>
            <p:spPr bwMode="auto">
              <a:xfrm>
                <a:off x="4399" y="3539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1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87" name="Freeform 175"/>
              <p:cNvSpPr>
                <a:spLocks/>
              </p:cNvSpPr>
              <p:nvPr/>
            </p:nvSpPr>
            <p:spPr bwMode="auto">
              <a:xfrm>
                <a:off x="4268" y="3435"/>
                <a:ext cx="13" cy="18"/>
              </a:xfrm>
              <a:custGeom>
                <a:avLst/>
                <a:gdLst>
                  <a:gd name="T0" fmla="*/ 13 w 13"/>
                  <a:gd name="T1" fmla="*/ 8 h 18"/>
                  <a:gd name="T2" fmla="*/ 13 w 13"/>
                  <a:gd name="T3" fmla="*/ 18 h 18"/>
                  <a:gd name="T4" fmla="*/ 0 w 13"/>
                  <a:gd name="T5" fmla="*/ 10 h 18"/>
                  <a:gd name="T6" fmla="*/ 0 w 13"/>
                  <a:gd name="T7" fmla="*/ 0 h 18"/>
                  <a:gd name="T8" fmla="*/ 13 w 13"/>
                  <a:gd name="T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13" y="8"/>
                    </a:moveTo>
                    <a:lnTo>
                      <a:pt x="13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88" name="Freeform 176"/>
              <p:cNvSpPr>
                <a:spLocks/>
              </p:cNvSpPr>
              <p:nvPr/>
            </p:nvSpPr>
            <p:spPr bwMode="auto">
              <a:xfrm>
                <a:off x="4279" y="3443"/>
                <a:ext cx="2" cy="8"/>
              </a:xfrm>
              <a:custGeom>
                <a:avLst/>
                <a:gdLst>
                  <a:gd name="T0" fmla="*/ 0 w 2"/>
                  <a:gd name="T1" fmla="*/ 2 h 8"/>
                  <a:gd name="T2" fmla="*/ 2 w 2"/>
                  <a:gd name="T3" fmla="*/ 0 h 8"/>
                  <a:gd name="T4" fmla="*/ 2 w 2"/>
                  <a:gd name="T5" fmla="*/ 8 h 8"/>
                  <a:gd name="T6" fmla="*/ 0 w 2"/>
                  <a:gd name="T7" fmla="*/ 8 h 8"/>
                  <a:gd name="T8" fmla="*/ 0 w 2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2" y="0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725A14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89" name="Freeform 177"/>
              <p:cNvSpPr>
                <a:spLocks/>
              </p:cNvSpPr>
              <p:nvPr/>
            </p:nvSpPr>
            <p:spPr bwMode="auto">
              <a:xfrm>
                <a:off x="4266" y="3437"/>
                <a:ext cx="15" cy="8"/>
              </a:xfrm>
              <a:custGeom>
                <a:avLst/>
                <a:gdLst>
                  <a:gd name="T0" fmla="*/ 0 w 15"/>
                  <a:gd name="T1" fmla="*/ 0 h 8"/>
                  <a:gd name="T2" fmla="*/ 2 w 15"/>
                  <a:gd name="T3" fmla="*/ 0 h 8"/>
                  <a:gd name="T4" fmla="*/ 15 w 15"/>
                  <a:gd name="T5" fmla="*/ 6 h 8"/>
                  <a:gd name="T6" fmla="*/ 13 w 15"/>
                  <a:gd name="T7" fmla="*/ 8 h 8"/>
                  <a:gd name="T8" fmla="*/ 0 w 15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lnTo>
                      <a:pt x="2" y="0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90" name="Freeform 178"/>
              <p:cNvSpPr>
                <a:spLocks/>
              </p:cNvSpPr>
              <p:nvPr/>
            </p:nvSpPr>
            <p:spPr bwMode="auto">
              <a:xfrm>
                <a:off x="4266" y="3437"/>
                <a:ext cx="13" cy="14"/>
              </a:xfrm>
              <a:custGeom>
                <a:avLst/>
                <a:gdLst>
                  <a:gd name="T0" fmla="*/ 13 w 13"/>
                  <a:gd name="T1" fmla="*/ 8 h 14"/>
                  <a:gd name="T2" fmla="*/ 13 w 13"/>
                  <a:gd name="T3" fmla="*/ 14 h 14"/>
                  <a:gd name="T4" fmla="*/ 0 w 13"/>
                  <a:gd name="T5" fmla="*/ 8 h 14"/>
                  <a:gd name="T6" fmla="*/ 0 w 13"/>
                  <a:gd name="T7" fmla="*/ 0 h 14"/>
                  <a:gd name="T8" fmla="*/ 13 w 13"/>
                  <a:gd name="T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lnTo>
                      <a:pt x="13" y="1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91" name="Freeform 179"/>
              <p:cNvSpPr>
                <a:spLocks/>
              </p:cNvSpPr>
              <p:nvPr/>
            </p:nvSpPr>
            <p:spPr bwMode="auto">
              <a:xfrm>
                <a:off x="4505" y="3359"/>
                <a:ext cx="275" cy="196"/>
              </a:xfrm>
              <a:custGeom>
                <a:avLst/>
                <a:gdLst>
                  <a:gd name="T0" fmla="*/ 0 w 275"/>
                  <a:gd name="T1" fmla="*/ 160 h 196"/>
                  <a:gd name="T2" fmla="*/ 275 w 275"/>
                  <a:gd name="T3" fmla="*/ 0 h 196"/>
                  <a:gd name="T4" fmla="*/ 275 w 275"/>
                  <a:gd name="T5" fmla="*/ 37 h 196"/>
                  <a:gd name="T6" fmla="*/ 0 w 275"/>
                  <a:gd name="T7" fmla="*/ 196 h 196"/>
                  <a:gd name="T8" fmla="*/ 0 w 275"/>
                  <a:gd name="T9" fmla="*/ 16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96">
                    <a:moveTo>
                      <a:pt x="0" y="160"/>
                    </a:moveTo>
                    <a:lnTo>
                      <a:pt x="275" y="0"/>
                    </a:lnTo>
                    <a:lnTo>
                      <a:pt x="275" y="37"/>
                    </a:lnTo>
                    <a:lnTo>
                      <a:pt x="0" y="196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92" name="Freeform 180"/>
              <p:cNvSpPr>
                <a:spLocks/>
              </p:cNvSpPr>
              <p:nvPr/>
            </p:nvSpPr>
            <p:spPr bwMode="auto">
              <a:xfrm>
                <a:off x="4266" y="3220"/>
                <a:ext cx="514" cy="299"/>
              </a:xfrm>
              <a:custGeom>
                <a:avLst/>
                <a:gdLst>
                  <a:gd name="T0" fmla="*/ 0 w 514"/>
                  <a:gd name="T1" fmla="*/ 160 h 299"/>
                  <a:gd name="T2" fmla="*/ 273 w 514"/>
                  <a:gd name="T3" fmla="*/ 0 h 299"/>
                  <a:gd name="T4" fmla="*/ 514 w 514"/>
                  <a:gd name="T5" fmla="*/ 139 h 299"/>
                  <a:gd name="T6" fmla="*/ 239 w 514"/>
                  <a:gd name="T7" fmla="*/ 299 h 299"/>
                  <a:gd name="T8" fmla="*/ 0 w 514"/>
                  <a:gd name="T9" fmla="*/ 16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299">
                    <a:moveTo>
                      <a:pt x="0" y="160"/>
                    </a:moveTo>
                    <a:lnTo>
                      <a:pt x="273" y="0"/>
                    </a:lnTo>
                    <a:lnTo>
                      <a:pt x="514" y="139"/>
                    </a:lnTo>
                    <a:lnTo>
                      <a:pt x="239" y="299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93" name="Freeform 181"/>
              <p:cNvSpPr>
                <a:spLocks/>
              </p:cNvSpPr>
              <p:nvPr/>
            </p:nvSpPr>
            <p:spPr bwMode="auto">
              <a:xfrm>
                <a:off x="4266" y="3380"/>
                <a:ext cx="239" cy="175"/>
              </a:xfrm>
              <a:custGeom>
                <a:avLst/>
                <a:gdLst>
                  <a:gd name="T0" fmla="*/ 239 w 239"/>
                  <a:gd name="T1" fmla="*/ 139 h 175"/>
                  <a:gd name="T2" fmla="*/ 239 w 239"/>
                  <a:gd name="T3" fmla="*/ 175 h 175"/>
                  <a:gd name="T4" fmla="*/ 0 w 239"/>
                  <a:gd name="T5" fmla="*/ 36 h 175"/>
                  <a:gd name="T6" fmla="*/ 0 w 239"/>
                  <a:gd name="T7" fmla="*/ 0 h 175"/>
                  <a:gd name="T8" fmla="*/ 239 w 239"/>
                  <a:gd name="T9" fmla="*/ 13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75">
                    <a:moveTo>
                      <a:pt x="239" y="139"/>
                    </a:moveTo>
                    <a:lnTo>
                      <a:pt x="239" y="175"/>
                    </a:lnTo>
                    <a:lnTo>
                      <a:pt x="0" y="36"/>
                    </a:lnTo>
                    <a:lnTo>
                      <a:pt x="0" y="0"/>
                    </a:lnTo>
                    <a:lnTo>
                      <a:pt x="239" y="139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40404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94" name="Freeform 182"/>
              <p:cNvSpPr>
                <a:spLocks/>
              </p:cNvSpPr>
              <p:nvPr/>
            </p:nvSpPr>
            <p:spPr bwMode="auto">
              <a:xfrm>
                <a:off x="4282" y="3396"/>
                <a:ext cx="81" cy="58"/>
              </a:xfrm>
              <a:custGeom>
                <a:avLst/>
                <a:gdLst>
                  <a:gd name="T0" fmla="*/ 0 w 81"/>
                  <a:gd name="T1" fmla="*/ 12 h 58"/>
                  <a:gd name="T2" fmla="*/ 0 w 81"/>
                  <a:gd name="T3" fmla="*/ 0 h 58"/>
                  <a:gd name="T4" fmla="*/ 81 w 81"/>
                  <a:gd name="T5" fmla="*/ 47 h 58"/>
                  <a:gd name="T6" fmla="*/ 81 w 81"/>
                  <a:gd name="T7" fmla="*/ 58 h 58"/>
                  <a:gd name="T8" fmla="*/ 0 w 81"/>
                  <a:gd name="T9" fmla="*/ 1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8">
                    <a:moveTo>
                      <a:pt x="0" y="12"/>
                    </a:moveTo>
                    <a:lnTo>
                      <a:pt x="0" y="0"/>
                    </a:lnTo>
                    <a:lnTo>
                      <a:pt x="81" y="47"/>
                    </a:lnTo>
                    <a:lnTo>
                      <a:pt x="81" y="5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95" name="Freeform 183"/>
              <p:cNvSpPr>
                <a:spLocks/>
              </p:cNvSpPr>
              <p:nvPr/>
            </p:nvSpPr>
            <p:spPr bwMode="auto">
              <a:xfrm>
                <a:off x="4282" y="3396"/>
                <a:ext cx="2" cy="12"/>
              </a:xfrm>
              <a:custGeom>
                <a:avLst/>
                <a:gdLst>
                  <a:gd name="T0" fmla="*/ 0 w 2"/>
                  <a:gd name="T1" fmla="*/ 12 h 12"/>
                  <a:gd name="T2" fmla="*/ 2 w 2"/>
                  <a:gd name="T3" fmla="*/ 12 h 12"/>
                  <a:gd name="T4" fmla="*/ 2 w 2"/>
                  <a:gd name="T5" fmla="*/ 2 h 12"/>
                  <a:gd name="T6" fmla="*/ 0 w 2"/>
                  <a:gd name="T7" fmla="*/ 0 h 12"/>
                  <a:gd name="T8" fmla="*/ 0 w 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2">
                    <a:moveTo>
                      <a:pt x="0" y="12"/>
                    </a:moveTo>
                    <a:lnTo>
                      <a:pt x="2" y="1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96" name="Freeform 184"/>
              <p:cNvSpPr>
                <a:spLocks/>
              </p:cNvSpPr>
              <p:nvPr/>
            </p:nvSpPr>
            <p:spPr bwMode="auto">
              <a:xfrm>
                <a:off x="4282" y="3408"/>
                <a:ext cx="81" cy="46"/>
              </a:xfrm>
              <a:custGeom>
                <a:avLst/>
                <a:gdLst>
                  <a:gd name="T0" fmla="*/ 81 w 81"/>
                  <a:gd name="T1" fmla="*/ 46 h 46"/>
                  <a:gd name="T2" fmla="*/ 81 w 81"/>
                  <a:gd name="T3" fmla="*/ 45 h 46"/>
                  <a:gd name="T4" fmla="*/ 2 w 81"/>
                  <a:gd name="T5" fmla="*/ 0 h 46"/>
                  <a:gd name="T6" fmla="*/ 0 w 81"/>
                  <a:gd name="T7" fmla="*/ 0 h 46"/>
                  <a:gd name="T8" fmla="*/ 81 w 81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6">
                    <a:moveTo>
                      <a:pt x="81" y="46"/>
                    </a:moveTo>
                    <a:lnTo>
                      <a:pt x="81" y="4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81" y="4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97" name="Freeform 185"/>
              <p:cNvSpPr>
                <a:spLocks/>
              </p:cNvSpPr>
              <p:nvPr/>
            </p:nvSpPr>
            <p:spPr bwMode="auto">
              <a:xfrm>
                <a:off x="4494" y="3519"/>
                <a:ext cx="7" cy="28"/>
              </a:xfrm>
              <a:custGeom>
                <a:avLst/>
                <a:gdLst>
                  <a:gd name="T0" fmla="*/ 0 w 7"/>
                  <a:gd name="T1" fmla="*/ 24 h 28"/>
                  <a:gd name="T2" fmla="*/ 0 w 7"/>
                  <a:gd name="T3" fmla="*/ 0 h 28"/>
                  <a:gd name="T4" fmla="*/ 7 w 7"/>
                  <a:gd name="T5" fmla="*/ 3 h 28"/>
                  <a:gd name="T6" fmla="*/ 7 w 7"/>
                  <a:gd name="T7" fmla="*/ 28 h 28"/>
                  <a:gd name="T8" fmla="*/ 0 w 7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8">
                    <a:moveTo>
                      <a:pt x="0" y="24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98" name="Rectangle 186"/>
              <p:cNvSpPr>
                <a:spLocks noChangeArrowheads="1"/>
              </p:cNvSpPr>
              <p:nvPr/>
            </p:nvSpPr>
            <p:spPr bwMode="auto">
              <a:xfrm>
                <a:off x="4494" y="3519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99" name="Freeform 187"/>
              <p:cNvSpPr>
                <a:spLocks/>
              </p:cNvSpPr>
              <p:nvPr/>
            </p:nvSpPr>
            <p:spPr bwMode="auto">
              <a:xfrm>
                <a:off x="4494" y="3543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2 h 4"/>
                  <a:gd name="T4" fmla="*/ 2 w 7"/>
                  <a:gd name="T5" fmla="*/ 0 h 4"/>
                  <a:gd name="T6" fmla="*/ 0 w 7"/>
                  <a:gd name="T7" fmla="*/ 0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0" name="Freeform 188"/>
              <p:cNvSpPr>
                <a:spLocks/>
              </p:cNvSpPr>
              <p:nvPr/>
            </p:nvSpPr>
            <p:spPr bwMode="auto">
              <a:xfrm>
                <a:off x="4486" y="3513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1" name="Freeform 189"/>
              <p:cNvSpPr>
                <a:spLocks/>
              </p:cNvSpPr>
              <p:nvPr/>
            </p:nvSpPr>
            <p:spPr bwMode="auto">
              <a:xfrm>
                <a:off x="4486" y="3513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6 h 26"/>
                  <a:gd name="T4" fmla="*/ 2 w 2"/>
                  <a:gd name="T5" fmla="*/ 1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6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2" name="Freeform 190"/>
              <p:cNvSpPr>
                <a:spLocks/>
              </p:cNvSpPr>
              <p:nvPr/>
            </p:nvSpPr>
            <p:spPr bwMode="auto">
              <a:xfrm>
                <a:off x="4486" y="3539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3" name="Freeform 191"/>
              <p:cNvSpPr>
                <a:spLocks/>
              </p:cNvSpPr>
              <p:nvPr/>
            </p:nvSpPr>
            <p:spPr bwMode="auto">
              <a:xfrm>
                <a:off x="4476" y="3508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4" name="Freeform 192"/>
              <p:cNvSpPr>
                <a:spLocks/>
              </p:cNvSpPr>
              <p:nvPr/>
            </p:nvSpPr>
            <p:spPr bwMode="auto">
              <a:xfrm>
                <a:off x="4476" y="3508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6 h 26"/>
                  <a:gd name="T4" fmla="*/ 2 w 2"/>
                  <a:gd name="T5" fmla="*/ 1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6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5" name="Freeform 193"/>
              <p:cNvSpPr>
                <a:spLocks/>
              </p:cNvSpPr>
              <p:nvPr/>
            </p:nvSpPr>
            <p:spPr bwMode="auto">
              <a:xfrm>
                <a:off x="4476" y="3534"/>
                <a:ext cx="7" cy="3"/>
              </a:xfrm>
              <a:custGeom>
                <a:avLst/>
                <a:gdLst>
                  <a:gd name="T0" fmla="*/ 7 w 7"/>
                  <a:gd name="T1" fmla="*/ 3 h 3"/>
                  <a:gd name="T2" fmla="*/ 7 w 7"/>
                  <a:gd name="T3" fmla="*/ 1 h 3"/>
                  <a:gd name="T4" fmla="*/ 2 w 7"/>
                  <a:gd name="T5" fmla="*/ 0 h 3"/>
                  <a:gd name="T6" fmla="*/ 0 w 7"/>
                  <a:gd name="T7" fmla="*/ 0 h 3"/>
                  <a:gd name="T8" fmla="*/ 7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3"/>
                    </a:moveTo>
                    <a:lnTo>
                      <a:pt x="7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6" name="Freeform 194"/>
              <p:cNvSpPr>
                <a:spLocks/>
              </p:cNvSpPr>
              <p:nvPr/>
            </p:nvSpPr>
            <p:spPr bwMode="auto">
              <a:xfrm>
                <a:off x="4468" y="3503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7" name="Freeform 195"/>
              <p:cNvSpPr>
                <a:spLocks/>
              </p:cNvSpPr>
              <p:nvPr/>
            </p:nvSpPr>
            <p:spPr bwMode="auto">
              <a:xfrm>
                <a:off x="4468" y="3503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8" name="Freeform 196"/>
              <p:cNvSpPr>
                <a:spLocks/>
              </p:cNvSpPr>
              <p:nvPr/>
            </p:nvSpPr>
            <p:spPr bwMode="auto">
              <a:xfrm>
                <a:off x="4468" y="3527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9" name="Freeform 197"/>
              <p:cNvSpPr>
                <a:spLocks/>
              </p:cNvSpPr>
              <p:nvPr/>
            </p:nvSpPr>
            <p:spPr bwMode="auto">
              <a:xfrm>
                <a:off x="4460" y="3498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10" name="Freeform 198"/>
              <p:cNvSpPr>
                <a:spLocks/>
              </p:cNvSpPr>
              <p:nvPr/>
            </p:nvSpPr>
            <p:spPr bwMode="auto">
              <a:xfrm>
                <a:off x="4460" y="3498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0 w 2"/>
                  <a:gd name="T3" fmla="*/ 24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0" y="2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11" name="Freeform 199"/>
              <p:cNvSpPr>
                <a:spLocks/>
              </p:cNvSpPr>
              <p:nvPr/>
            </p:nvSpPr>
            <p:spPr bwMode="auto">
              <a:xfrm>
                <a:off x="4460" y="3522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4 h 5"/>
                  <a:gd name="T4" fmla="*/ 0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12" name="Freeform 200"/>
              <p:cNvSpPr>
                <a:spLocks/>
              </p:cNvSpPr>
              <p:nvPr/>
            </p:nvSpPr>
            <p:spPr bwMode="auto">
              <a:xfrm>
                <a:off x="4450" y="3493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13" name="Freeform 201"/>
              <p:cNvSpPr>
                <a:spLocks/>
              </p:cNvSpPr>
              <p:nvPr/>
            </p:nvSpPr>
            <p:spPr bwMode="auto">
              <a:xfrm>
                <a:off x="4450" y="3493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14" name="Freeform 202"/>
              <p:cNvSpPr>
                <a:spLocks/>
              </p:cNvSpPr>
              <p:nvPr/>
            </p:nvSpPr>
            <p:spPr bwMode="auto">
              <a:xfrm>
                <a:off x="4450" y="3518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3 h 4"/>
                  <a:gd name="T4" fmla="*/ 2 w 7"/>
                  <a:gd name="T5" fmla="*/ 0 h 4"/>
                  <a:gd name="T6" fmla="*/ 0 w 7"/>
                  <a:gd name="T7" fmla="*/ 1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15" name="Freeform 203"/>
              <p:cNvSpPr>
                <a:spLocks/>
              </p:cNvSpPr>
              <p:nvPr/>
            </p:nvSpPr>
            <p:spPr bwMode="auto">
              <a:xfrm>
                <a:off x="4442" y="3488"/>
                <a:ext cx="5" cy="30"/>
              </a:xfrm>
              <a:custGeom>
                <a:avLst/>
                <a:gdLst>
                  <a:gd name="T0" fmla="*/ 0 w 5"/>
                  <a:gd name="T1" fmla="*/ 26 h 30"/>
                  <a:gd name="T2" fmla="*/ 0 w 5"/>
                  <a:gd name="T3" fmla="*/ 0 h 30"/>
                  <a:gd name="T4" fmla="*/ 5 w 5"/>
                  <a:gd name="T5" fmla="*/ 4 h 30"/>
                  <a:gd name="T6" fmla="*/ 5 w 5"/>
                  <a:gd name="T7" fmla="*/ 30 h 30"/>
                  <a:gd name="T8" fmla="*/ 0 w 5"/>
                  <a:gd name="T9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0">
                    <a:moveTo>
                      <a:pt x="0" y="26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3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16" name="Freeform 204"/>
              <p:cNvSpPr>
                <a:spLocks/>
              </p:cNvSpPr>
              <p:nvPr/>
            </p:nvSpPr>
            <p:spPr bwMode="auto">
              <a:xfrm>
                <a:off x="4442" y="3488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17" name="Freeform 205"/>
              <p:cNvSpPr>
                <a:spLocks/>
              </p:cNvSpPr>
              <p:nvPr/>
            </p:nvSpPr>
            <p:spPr bwMode="auto">
              <a:xfrm>
                <a:off x="4442" y="3513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18" name="Freeform 206"/>
              <p:cNvSpPr>
                <a:spLocks/>
              </p:cNvSpPr>
              <p:nvPr/>
            </p:nvSpPr>
            <p:spPr bwMode="auto">
              <a:xfrm>
                <a:off x="4433" y="3484"/>
                <a:ext cx="6" cy="29"/>
              </a:xfrm>
              <a:custGeom>
                <a:avLst/>
                <a:gdLst>
                  <a:gd name="T0" fmla="*/ 0 w 6"/>
                  <a:gd name="T1" fmla="*/ 25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5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19" name="Freeform 207"/>
              <p:cNvSpPr>
                <a:spLocks/>
              </p:cNvSpPr>
              <p:nvPr/>
            </p:nvSpPr>
            <p:spPr bwMode="auto">
              <a:xfrm>
                <a:off x="4433" y="3484"/>
                <a:ext cx="1" cy="25"/>
              </a:xfrm>
              <a:custGeom>
                <a:avLst/>
                <a:gdLst>
                  <a:gd name="T0" fmla="*/ 0 w 1"/>
                  <a:gd name="T1" fmla="*/ 25 h 25"/>
                  <a:gd name="T2" fmla="*/ 1 w 1"/>
                  <a:gd name="T3" fmla="*/ 24 h 25"/>
                  <a:gd name="T4" fmla="*/ 1 w 1"/>
                  <a:gd name="T5" fmla="*/ 0 h 25"/>
                  <a:gd name="T6" fmla="*/ 0 w 1"/>
                  <a:gd name="T7" fmla="*/ 0 h 25"/>
                  <a:gd name="T8" fmla="*/ 0 w 1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1" y="2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20" name="Freeform 208"/>
              <p:cNvSpPr>
                <a:spLocks/>
              </p:cNvSpPr>
              <p:nvPr/>
            </p:nvSpPr>
            <p:spPr bwMode="auto">
              <a:xfrm>
                <a:off x="4433" y="3508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1 h 5"/>
                  <a:gd name="T4" fmla="*/ 1 w 6"/>
                  <a:gd name="T5" fmla="*/ 0 h 5"/>
                  <a:gd name="T6" fmla="*/ 0 w 6"/>
                  <a:gd name="T7" fmla="*/ 1 h 5"/>
                  <a:gd name="T8" fmla="*/ 6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21" name="Freeform 209"/>
              <p:cNvSpPr>
                <a:spLocks/>
              </p:cNvSpPr>
              <p:nvPr/>
            </p:nvSpPr>
            <p:spPr bwMode="auto">
              <a:xfrm>
                <a:off x="4425" y="3479"/>
                <a:ext cx="4" cy="27"/>
              </a:xfrm>
              <a:custGeom>
                <a:avLst/>
                <a:gdLst>
                  <a:gd name="T0" fmla="*/ 0 w 4"/>
                  <a:gd name="T1" fmla="*/ 24 h 27"/>
                  <a:gd name="T2" fmla="*/ 0 w 4"/>
                  <a:gd name="T3" fmla="*/ 0 h 27"/>
                  <a:gd name="T4" fmla="*/ 4 w 4"/>
                  <a:gd name="T5" fmla="*/ 3 h 27"/>
                  <a:gd name="T6" fmla="*/ 4 w 4"/>
                  <a:gd name="T7" fmla="*/ 27 h 27"/>
                  <a:gd name="T8" fmla="*/ 0 w 4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7">
                    <a:moveTo>
                      <a:pt x="0" y="24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22" name="Rectangle 210"/>
              <p:cNvSpPr>
                <a:spLocks noChangeArrowheads="1"/>
              </p:cNvSpPr>
              <p:nvPr/>
            </p:nvSpPr>
            <p:spPr bwMode="auto">
              <a:xfrm>
                <a:off x="4425" y="3479"/>
                <a:ext cx="1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23" name="Freeform 211"/>
              <p:cNvSpPr>
                <a:spLocks/>
              </p:cNvSpPr>
              <p:nvPr/>
            </p:nvSpPr>
            <p:spPr bwMode="auto">
              <a:xfrm>
                <a:off x="4425" y="3503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2 h 3"/>
                  <a:gd name="T4" fmla="*/ 1 w 4"/>
                  <a:gd name="T5" fmla="*/ 0 h 3"/>
                  <a:gd name="T6" fmla="*/ 0 w 4"/>
                  <a:gd name="T7" fmla="*/ 0 h 3"/>
                  <a:gd name="T8" fmla="*/ 4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24" name="Freeform 212"/>
              <p:cNvSpPr>
                <a:spLocks/>
              </p:cNvSpPr>
              <p:nvPr/>
            </p:nvSpPr>
            <p:spPr bwMode="auto">
              <a:xfrm>
                <a:off x="4417" y="3474"/>
                <a:ext cx="4" cy="27"/>
              </a:xfrm>
              <a:custGeom>
                <a:avLst/>
                <a:gdLst>
                  <a:gd name="T0" fmla="*/ 0 w 4"/>
                  <a:gd name="T1" fmla="*/ 24 h 27"/>
                  <a:gd name="T2" fmla="*/ 0 w 4"/>
                  <a:gd name="T3" fmla="*/ 0 h 27"/>
                  <a:gd name="T4" fmla="*/ 4 w 4"/>
                  <a:gd name="T5" fmla="*/ 3 h 27"/>
                  <a:gd name="T6" fmla="*/ 4 w 4"/>
                  <a:gd name="T7" fmla="*/ 27 h 27"/>
                  <a:gd name="T8" fmla="*/ 0 w 4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7">
                    <a:moveTo>
                      <a:pt x="0" y="24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25" name="Rectangle 213"/>
              <p:cNvSpPr>
                <a:spLocks noChangeArrowheads="1"/>
              </p:cNvSpPr>
              <p:nvPr/>
            </p:nvSpPr>
            <p:spPr bwMode="auto">
              <a:xfrm>
                <a:off x="4417" y="3474"/>
                <a:ext cx="1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26" name="Freeform 214"/>
              <p:cNvSpPr>
                <a:spLocks/>
              </p:cNvSpPr>
              <p:nvPr/>
            </p:nvSpPr>
            <p:spPr bwMode="auto">
              <a:xfrm>
                <a:off x="4417" y="3498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2 h 3"/>
                  <a:gd name="T4" fmla="*/ 1 w 4"/>
                  <a:gd name="T5" fmla="*/ 0 h 3"/>
                  <a:gd name="T6" fmla="*/ 0 w 4"/>
                  <a:gd name="T7" fmla="*/ 0 h 3"/>
                  <a:gd name="T8" fmla="*/ 4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27" name="Freeform 215"/>
              <p:cNvSpPr>
                <a:spLocks/>
              </p:cNvSpPr>
              <p:nvPr/>
            </p:nvSpPr>
            <p:spPr bwMode="auto">
              <a:xfrm>
                <a:off x="4407" y="3467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4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28" name="Freeform 216"/>
              <p:cNvSpPr>
                <a:spLocks/>
              </p:cNvSpPr>
              <p:nvPr/>
            </p:nvSpPr>
            <p:spPr bwMode="auto">
              <a:xfrm>
                <a:off x="4407" y="3467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6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29" name="Freeform 217"/>
              <p:cNvSpPr>
                <a:spLocks/>
              </p:cNvSpPr>
              <p:nvPr/>
            </p:nvSpPr>
            <p:spPr bwMode="auto">
              <a:xfrm>
                <a:off x="4407" y="3493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2 h 3"/>
                  <a:gd name="T4" fmla="*/ 1 w 6"/>
                  <a:gd name="T5" fmla="*/ 0 h 3"/>
                  <a:gd name="T6" fmla="*/ 0 w 6"/>
                  <a:gd name="T7" fmla="*/ 0 h 3"/>
                  <a:gd name="T8" fmla="*/ 6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0" name="Freeform 218"/>
              <p:cNvSpPr>
                <a:spLocks/>
              </p:cNvSpPr>
              <p:nvPr/>
            </p:nvSpPr>
            <p:spPr bwMode="auto">
              <a:xfrm>
                <a:off x="4399" y="3463"/>
                <a:ext cx="5" cy="29"/>
              </a:xfrm>
              <a:custGeom>
                <a:avLst/>
                <a:gdLst>
                  <a:gd name="T0" fmla="*/ 0 w 5"/>
                  <a:gd name="T1" fmla="*/ 25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1" name="Freeform 219"/>
              <p:cNvSpPr>
                <a:spLocks/>
              </p:cNvSpPr>
              <p:nvPr/>
            </p:nvSpPr>
            <p:spPr bwMode="auto">
              <a:xfrm>
                <a:off x="4399" y="3463"/>
                <a:ext cx="1" cy="25"/>
              </a:xfrm>
              <a:custGeom>
                <a:avLst/>
                <a:gdLst>
                  <a:gd name="T0" fmla="*/ 0 w 1"/>
                  <a:gd name="T1" fmla="*/ 25 h 25"/>
                  <a:gd name="T2" fmla="*/ 1 w 1"/>
                  <a:gd name="T3" fmla="*/ 25 h 25"/>
                  <a:gd name="T4" fmla="*/ 1 w 1"/>
                  <a:gd name="T5" fmla="*/ 1 h 25"/>
                  <a:gd name="T6" fmla="*/ 0 w 1"/>
                  <a:gd name="T7" fmla="*/ 0 h 25"/>
                  <a:gd name="T8" fmla="*/ 0 w 1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1" y="25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2" name="Freeform 220"/>
              <p:cNvSpPr>
                <a:spLocks/>
              </p:cNvSpPr>
              <p:nvPr/>
            </p:nvSpPr>
            <p:spPr bwMode="auto">
              <a:xfrm>
                <a:off x="4399" y="3488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5 w 5"/>
                  <a:gd name="T3" fmla="*/ 2 h 4"/>
                  <a:gd name="T4" fmla="*/ 1 w 5"/>
                  <a:gd name="T5" fmla="*/ 0 h 4"/>
                  <a:gd name="T6" fmla="*/ 0 w 5"/>
                  <a:gd name="T7" fmla="*/ 0 h 4"/>
                  <a:gd name="T8" fmla="*/ 5 w 5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5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3" name="Freeform 221"/>
              <p:cNvSpPr>
                <a:spLocks/>
              </p:cNvSpPr>
              <p:nvPr/>
            </p:nvSpPr>
            <p:spPr bwMode="auto">
              <a:xfrm>
                <a:off x="4268" y="3383"/>
                <a:ext cx="13" cy="18"/>
              </a:xfrm>
              <a:custGeom>
                <a:avLst/>
                <a:gdLst>
                  <a:gd name="T0" fmla="*/ 13 w 13"/>
                  <a:gd name="T1" fmla="*/ 8 h 18"/>
                  <a:gd name="T2" fmla="*/ 13 w 13"/>
                  <a:gd name="T3" fmla="*/ 18 h 18"/>
                  <a:gd name="T4" fmla="*/ 0 w 13"/>
                  <a:gd name="T5" fmla="*/ 10 h 18"/>
                  <a:gd name="T6" fmla="*/ 0 w 13"/>
                  <a:gd name="T7" fmla="*/ 0 h 18"/>
                  <a:gd name="T8" fmla="*/ 13 w 13"/>
                  <a:gd name="T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13" y="8"/>
                    </a:moveTo>
                    <a:lnTo>
                      <a:pt x="13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4" name="Freeform 222"/>
              <p:cNvSpPr>
                <a:spLocks/>
              </p:cNvSpPr>
              <p:nvPr/>
            </p:nvSpPr>
            <p:spPr bwMode="auto">
              <a:xfrm>
                <a:off x="4279" y="3393"/>
                <a:ext cx="2" cy="8"/>
              </a:xfrm>
              <a:custGeom>
                <a:avLst/>
                <a:gdLst>
                  <a:gd name="T0" fmla="*/ 0 w 2"/>
                  <a:gd name="T1" fmla="*/ 0 h 8"/>
                  <a:gd name="T2" fmla="*/ 2 w 2"/>
                  <a:gd name="T3" fmla="*/ 0 h 8"/>
                  <a:gd name="T4" fmla="*/ 2 w 2"/>
                  <a:gd name="T5" fmla="*/ 6 h 8"/>
                  <a:gd name="T6" fmla="*/ 0 w 2"/>
                  <a:gd name="T7" fmla="*/ 8 h 8"/>
                  <a:gd name="T8" fmla="*/ 0 w 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0" y="0"/>
                    </a:moveTo>
                    <a:lnTo>
                      <a:pt x="2" y="0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725A14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5" name="Freeform 223"/>
              <p:cNvSpPr>
                <a:spLocks/>
              </p:cNvSpPr>
              <p:nvPr/>
            </p:nvSpPr>
            <p:spPr bwMode="auto">
              <a:xfrm>
                <a:off x="4266" y="3385"/>
                <a:ext cx="15" cy="8"/>
              </a:xfrm>
              <a:custGeom>
                <a:avLst/>
                <a:gdLst>
                  <a:gd name="T0" fmla="*/ 0 w 15"/>
                  <a:gd name="T1" fmla="*/ 2 h 8"/>
                  <a:gd name="T2" fmla="*/ 2 w 15"/>
                  <a:gd name="T3" fmla="*/ 0 h 8"/>
                  <a:gd name="T4" fmla="*/ 15 w 15"/>
                  <a:gd name="T5" fmla="*/ 8 h 8"/>
                  <a:gd name="T6" fmla="*/ 13 w 15"/>
                  <a:gd name="T7" fmla="*/ 8 h 8"/>
                  <a:gd name="T8" fmla="*/ 0 w 15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0" y="2"/>
                    </a:moveTo>
                    <a:lnTo>
                      <a:pt x="2" y="0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6" name="Freeform 224"/>
              <p:cNvSpPr>
                <a:spLocks/>
              </p:cNvSpPr>
              <p:nvPr/>
            </p:nvSpPr>
            <p:spPr bwMode="auto">
              <a:xfrm>
                <a:off x="4266" y="3387"/>
                <a:ext cx="13" cy="14"/>
              </a:xfrm>
              <a:custGeom>
                <a:avLst/>
                <a:gdLst>
                  <a:gd name="T0" fmla="*/ 13 w 13"/>
                  <a:gd name="T1" fmla="*/ 6 h 14"/>
                  <a:gd name="T2" fmla="*/ 13 w 13"/>
                  <a:gd name="T3" fmla="*/ 14 h 14"/>
                  <a:gd name="T4" fmla="*/ 0 w 13"/>
                  <a:gd name="T5" fmla="*/ 8 h 14"/>
                  <a:gd name="T6" fmla="*/ 0 w 13"/>
                  <a:gd name="T7" fmla="*/ 0 h 14"/>
                  <a:gd name="T8" fmla="*/ 13 w 13"/>
                  <a:gd name="T9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13" y="6"/>
                    </a:moveTo>
                    <a:lnTo>
                      <a:pt x="13" y="1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7" name="Freeform 225"/>
              <p:cNvSpPr>
                <a:spLocks/>
              </p:cNvSpPr>
              <p:nvPr/>
            </p:nvSpPr>
            <p:spPr bwMode="auto">
              <a:xfrm>
                <a:off x="4505" y="3309"/>
                <a:ext cx="275" cy="196"/>
              </a:xfrm>
              <a:custGeom>
                <a:avLst/>
                <a:gdLst>
                  <a:gd name="T0" fmla="*/ 0 w 275"/>
                  <a:gd name="T1" fmla="*/ 158 h 196"/>
                  <a:gd name="T2" fmla="*/ 275 w 275"/>
                  <a:gd name="T3" fmla="*/ 0 h 196"/>
                  <a:gd name="T4" fmla="*/ 275 w 275"/>
                  <a:gd name="T5" fmla="*/ 35 h 196"/>
                  <a:gd name="T6" fmla="*/ 0 w 275"/>
                  <a:gd name="T7" fmla="*/ 196 h 196"/>
                  <a:gd name="T8" fmla="*/ 0 w 275"/>
                  <a:gd name="T9" fmla="*/ 158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96">
                    <a:moveTo>
                      <a:pt x="0" y="158"/>
                    </a:moveTo>
                    <a:lnTo>
                      <a:pt x="275" y="0"/>
                    </a:lnTo>
                    <a:lnTo>
                      <a:pt x="275" y="35"/>
                    </a:lnTo>
                    <a:lnTo>
                      <a:pt x="0" y="196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8" name="Freeform 226"/>
              <p:cNvSpPr>
                <a:spLocks/>
              </p:cNvSpPr>
              <p:nvPr/>
            </p:nvSpPr>
            <p:spPr bwMode="auto">
              <a:xfrm>
                <a:off x="4266" y="3170"/>
                <a:ext cx="514" cy="297"/>
              </a:xfrm>
              <a:custGeom>
                <a:avLst/>
                <a:gdLst>
                  <a:gd name="T0" fmla="*/ 0 w 514"/>
                  <a:gd name="T1" fmla="*/ 158 h 297"/>
                  <a:gd name="T2" fmla="*/ 273 w 514"/>
                  <a:gd name="T3" fmla="*/ 0 h 297"/>
                  <a:gd name="T4" fmla="*/ 514 w 514"/>
                  <a:gd name="T5" fmla="*/ 139 h 297"/>
                  <a:gd name="T6" fmla="*/ 239 w 514"/>
                  <a:gd name="T7" fmla="*/ 297 h 297"/>
                  <a:gd name="T8" fmla="*/ 0 w 514"/>
                  <a:gd name="T9" fmla="*/ 158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297">
                    <a:moveTo>
                      <a:pt x="0" y="158"/>
                    </a:moveTo>
                    <a:lnTo>
                      <a:pt x="273" y="0"/>
                    </a:lnTo>
                    <a:lnTo>
                      <a:pt x="514" y="139"/>
                    </a:lnTo>
                    <a:lnTo>
                      <a:pt x="239" y="297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9" name="Freeform 227"/>
              <p:cNvSpPr>
                <a:spLocks/>
              </p:cNvSpPr>
              <p:nvPr/>
            </p:nvSpPr>
            <p:spPr bwMode="auto">
              <a:xfrm>
                <a:off x="4266" y="3328"/>
                <a:ext cx="239" cy="177"/>
              </a:xfrm>
              <a:custGeom>
                <a:avLst/>
                <a:gdLst>
                  <a:gd name="T0" fmla="*/ 239 w 239"/>
                  <a:gd name="T1" fmla="*/ 139 h 177"/>
                  <a:gd name="T2" fmla="*/ 239 w 239"/>
                  <a:gd name="T3" fmla="*/ 177 h 177"/>
                  <a:gd name="T4" fmla="*/ 0 w 239"/>
                  <a:gd name="T5" fmla="*/ 38 h 177"/>
                  <a:gd name="T6" fmla="*/ 0 w 239"/>
                  <a:gd name="T7" fmla="*/ 0 h 177"/>
                  <a:gd name="T8" fmla="*/ 239 w 239"/>
                  <a:gd name="T9" fmla="*/ 139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77">
                    <a:moveTo>
                      <a:pt x="239" y="139"/>
                    </a:moveTo>
                    <a:lnTo>
                      <a:pt x="239" y="177"/>
                    </a:lnTo>
                    <a:lnTo>
                      <a:pt x="0" y="38"/>
                    </a:lnTo>
                    <a:lnTo>
                      <a:pt x="0" y="0"/>
                    </a:lnTo>
                    <a:lnTo>
                      <a:pt x="239" y="139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40404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40" name="Freeform 228"/>
              <p:cNvSpPr>
                <a:spLocks/>
              </p:cNvSpPr>
              <p:nvPr/>
            </p:nvSpPr>
            <p:spPr bwMode="auto">
              <a:xfrm>
                <a:off x="4282" y="3346"/>
                <a:ext cx="81" cy="58"/>
              </a:xfrm>
              <a:custGeom>
                <a:avLst/>
                <a:gdLst>
                  <a:gd name="T0" fmla="*/ 0 w 81"/>
                  <a:gd name="T1" fmla="*/ 11 h 58"/>
                  <a:gd name="T2" fmla="*/ 0 w 81"/>
                  <a:gd name="T3" fmla="*/ 0 h 58"/>
                  <a:gd name="T4" fmla="*/ 81 w 81"/>
                  <a:gd name="T5" fmla="*/ 45 h 58"/>
                  <a:gd name="T6" fmla="*/ 81 w 81"/>
                  <a:gd name="T7" fmla="*/ 58 h 58"/>
                  <a:gd name="T8" fmla="*/ 0 w 81"/>
                  <a:gd name="T9" fmla="*/ 1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8">
                    <a:moveTo>
                      <a:pt x="0" y="11"/>
                    </a:moveTo>
                    <a:lnTo>
                      <a:pt x="0" y="0"/>
                    </a:lnTo>
                    <a:lnTo>
                      <a:pt x="81" y="45"/>
                    </a:lnTo>
                    <a:lnTo>
                      <a:pt x="81" y="5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41" name="Rectangle 229"/>
              <p:cNvSpPr>
                <a:spLocks noChangeArrowheads="1"/>
              </p:cNvSpPr>
              <p:nvPr/>
            </p:nvSpPr>
            <p:spPr bwMode="auto">
              <a:xfrm>
                <a:off x="4282" y="3346"/>
                <a:ext cx="2" cy="11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42" name="Freeform 230"/>
              <p:cNvSpPr>
                <a:spLocks/>
              </p:cNvSpPr>
              <p:nvPr/>
            </p:nvSpPr>
            <p:spPr bwMode="auto">
              <a:xfrm>
                <a:off x="4282" y="3357"/>
                <a:ext cx="81" cy="47"/>
              </a:xfrm>
              <a:custGeom>
                <a:avLst/>
                <a:gdLst>
                  <a:gd name="T0" fmla="*/ 81 w 81"/>
                  <a:gd name="T1" fmla="*/ 47 h 47"/>
                  <a:gd name="T2" fmla="*/ 81 w 81"/>
                  <a:gd name="T3" fmla="*/ 46 h 47"/>
                  <a:gd name="T4" fmla="*/ 2 w 81"/>
                  <a:gd name="T5" fmla="*/ 0 h 47"/>
                  <a:gd name="T6" fmla="*/ 0 w 81"/>
                  <a:gd name="T7" fmla="*/ 0 h 47"/>
                  <a:gd name="T8" fmla="*/ 81 w 81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7">
                    <a:moveTo>
                      <a:pt x="81" y="47"/>
                    </a:moveTo>
                    <a:lnTo>
                      <a:pt x="81" y="46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81" y="47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43" name="Freeform 231"/>
              <p:cNvSpPr>
                <a:spLocks/>
              </p:cNvSpPr>
              <p:nvPr/>
            </p:nvSpPr>
            <p:spPr bwMode="auto">
              <a:xfrm>
                <a:off x="4494" y="3467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4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44" name="Freeform 232"/>
              <p:cNvSpPr>
                <a:spLocks/>
              </p:cNvSpPr>
              <p:nvPr/>
            </p:nvSpPr>
            <p:spPr bwMode="auto">
              <a:xfrm>
                <a:off x="4494" y="3467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45" name="Freeform 233"/>
              <p:cNvSpPr>
                <a:spLocks/>
              </p:cNvSpPr>
              <p:nvPr/>
            </p:nvSpPr>
            <p:spPr bwMode="auto">
              <a:xfrm>
                <a:off x="4494" y="3492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3 h 4"/>
                  <a:gd name="T4" fmla="*/ 2 w 7"/>
                  <a:gd name="T5" fmla="*/ 0 h 4"/>
                  <a:gd name="T6" fmla="*/ 0 w 7"/>
                  <a:gd name="T7" fmla="*/ 1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46" name="Freeform 234"/>
              <p:cNvSpPr>
                <a:spLocks/>
              </p:cNvSpPr>
              <p:nvPr/>
            </p:nvSpPr>
            <p:spPr bwMode="auto">
              <a:xfrm>
                <a:off x="4486" y="3463"/>
                <a:ext cx="5" cy="29"/>
              </a:xfrm>
              <a:custGeom>
                <a:avLst/>
                <a:gdLst>
                  <a:gd name="T0" fmla="*/ 0 w 5"/>
                  <a:gd name="T1" fmla="*/ 25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47" name="Freeform 235"/>
              <p:cNvSpPr>
                <a:spLocks/>
              </p:cNvSpPr>
              <p:nvPr/>
            </p:nvSpPr>
            <p:spPr bwMode="auto">
              <a:xfrm>
                <a:off x="4486" y="3463"/>
                <a:ext cx="2" cy="25"/>
              </a:xfrm>
              <a:custGeom>
                <a:avLst/>
                <a:gdLst>
                  <a:gd name="T0" fmla="*/ 0 w 2"/>
                  <a:gd name="T1" fmla="*/ 25 h 25"/>
                  <a:gd name="T2" fmla="*/ 2 w 2"/>
                  <a:gd name="T3" fmla="*/ 24 h 25"/>
                  <a:gd name="T4" fmla="*/ 2 w 2"/>
                  <a:gd name="T5" fmla="*/ 1 h 25"/>
                  <a:gd name="T6" fmla="*/ 0 w 2"/>
                  <a:gd name="T7" fmla="*/ 0 h 25"/>
                  <a:gd name="T8" fmla="*/ 0 w 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">
                    <a:moveTo>
                      <a:pt x="0" y="25"/>
                    </a:moveTo>
                    <a:lnTo>
                      <a:pt x="2" y="2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48" name="Freeform 236"/>
              <p:cNvSpPr>
                <a:spLocks/>
              </p:cNvSpPr>
              <p:nvPr/>
            </p:nvSpPr>
            <p:spPr bwMode="auto">
              <a:xfrm>
                <a:off x="4486" y="3487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49" name="Freeform 237"/>
              <p:cNvSpPr>
                <a:spLocks/>
              </p:cNvSpPr>
              <p:nvPr/>
            </p:nvSpPr>
            <p:spPr bwMode="auto">
              <a:xfrm>
                <a:off x="4476" y="3458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801" name="Group 439"/>
            <p:cNvGrpSpPr>
              <a:grpSpLocks/>
            </p:cNvGrpSpPr>
            <p:nvPr/>
          </p:nvGrpSpPr>
          <p:grpSpPr bwMode="auto">
            <a:xfrm>
              <a:off x="4266" y="2966"/>
              <a:ext cx="514" cy="521"/>
              <a:chOff x="4266" y="2966"/>
              <a:chExt cx="514" cy="521"/>
            </a:xfrm>
          </p:grpSpPr>
          <p:sp>
            <p:nvSpPr>
              <p:cNvPr id="33850" name="Freeform 239"/>
              <p:cNvSpPr>
                <a:spLocks/>
              </p:cNvSpPr>
              <p:nvPr/>
            </p:nvSpPr>
            <p:spPr bwMode="auto">
              <a:xfrm>
                <a:off x="4476" y="3458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1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1" name="Freeform 240"/>
              <p:cNvSpPr>
                <a:spLocks/>
              </p:cNvSpPr>
              <p:nvPr/>
            </p:nvSpPr>
            <p:spPr bwMode="auto">
              <a:xfrm>
                <a:off x="4476" y="3482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2 w 7"/>
                  <a:gd name="T5" fmla="*/ 0 h 5"/>
                  <a:gd name="T6" fmla="*/ 0 w 7"/>
                  <a:gd name="T7" fmla="*/ 2 h 5"/>
                  <a:gd name="T8" fmla="*/ 7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2" name="Freeform 241"/>
              <p:cNvSpPr>
                <a:spLocks/>
              </p:cNvSpPr>
              <p:nvPr/>
            </p:nvSpPr>
            <p:spPr bwMode="auto">
              <a:xfrm>
                <a:off x="4468" y="3453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3" name="Freeform 242"/>
              <p:cNvSpPr>
                <a:spLocks/>
              </p:cNvSpPr>
              <p:nvPr/>
            </p:nvSpPr>
            <p:spPr bwMode="auto">
              <a:xfrm>
                <a:off x="4468" y="3453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4" name="Freeform 243"/>
              <p:cNvSpPr>
                <a:spLocks/>
              </p:cNvSpPr>
              <p:nvPr/>
            </p:nvSpPr>
            <p:spPr bwMode="auto">
              <a:xfrm>
                <a:off x="4468" y="3477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5" name="Freeform 244"/>
              <p:cNvSpPr>
                <a:spLocks/>
              </p:cNvSpPr>
              <p:nvPr/>
            </p:nvSpPr>
            <p:spPr bwMode="auto">
              <a:xfrm>
                <a:off x="4460" y="3448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6" name="Freeform 245"/>
              <p:cNvSpPr>
                <a:spLocks/>
              </p:cNvSpPr>
              <p:nvPr/>
            </p:nvSpPr>
            <p:spPr bwMode="auto">
              <a:xfrm>
                <a:off x="4460" y="3448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0 w 2"/>
                  <a:gd name="T3" fmla="*/ 24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0" y="2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7" name="Freeform 246"/>
              <p:cNvSpPr>
                <a:spLocks/>
              </p:cNvSpPr>
              <p:nvPr/>
            </p:nvSpPr>
            <p:spPr bwMode="auto">
              <a:xfrm>
                <a:off x="4460" y="3472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2 h 5"/>
                  <a:gd name="T4" fmla="*/ 0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8" name="Freeform 247"/>
              <p:cNvSpPr>
                <a:spLocks/>
              </p:cNvSpPr>
              <p:nvPr/>
            </p:nvSpPr>
            <p:spPr bwMode="auto">
              <a:xfrm>
                <a:off x="4450" y="3443"/>
                <a:ext cx="7" cy="28"/>
              </a:xfrm>
              <a:custGeom>
                <a:avLst/>
                <a:gdLst>
                  <a:gd name="T0" fmla="*/ 0 w 7"/>
                  <a:gd name="T1" fmla="*/ 24 h 28"/>
                  <a:gd name="T2" fmla="*/ 0 w 7"/>
                  <a:gd name="T3" fmla="*/ 0 h 28"/>
                  <a:gd name="T4" fmla="*/ 7 w 7"/>
                  <a:gd name="T5" fmla="*/ 3 h 28"/>
                  <a:gd name="T6" fmla="*/ 7 w 7"/>
                  <a:gd name="T7" fmla="*/ 28 h 28"/>
                  <a:gd name="T8" fmla="*/ 0 w 7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8">
                    <a:moveTo>
                      <a:pt x="0" y="24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9" name="Rectangle 248"/>
              <p:cNvSpPr>
                <a:spLocks noChangeArrowheads="1"/>
              </p:cNvSpPr>
              <p:nvPr/>
            </p:nvSpPr>
            <p:spPr bwMode="auto">
              <a:xfrm>
                <a:off x="4450" y="3443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60" name="Freeform 249"/>
              <p:cNvSpPr>
                <a:spLocks/>
              </p:cNvSpPr>
              <p:nvPr/>
            </p:nvSpPr>
            <p:spPr bwMode="auto">
              <a:xfrm>
                <a:off x="4450" y="3467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2 h 4"/>
                  <a:gd name="T4" fmla="*/ 2 w 7"/>
                  <a:gd name="T5" fmla="*/ 0 h 4"/>
                  <a:gd name="T6" fmla="*/ 0 w 7"/>
                  <a:gd name="T7" fmla="*/ 0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61" name="Freeform 250"/>
              <p:cNvSpPr>
                <a:spLocks/>
              </p:cNvSpPr>
              <p:nvPr/>
            </p:nvSpPr>
            <p:spPr bwMode="auto">
              <a:xfrm>
                <a:off x="4442" y="3438"/>
                <a:ext cx="5" cy="28"/>
              </a:xfrm>
              <a:custGeom>
                <a:avLst/>
                <a:gdLst>
                  <a:gd name="T0" fmla="*/ 0 w 5"/>
                  <a:gd name="T1" fmla="*/ 25 h 28"/>
                  <a:gd name="T2" fmla="*/ 0 w 5"/>
                  <a:gd name="T3" fmla="*/ 0 h 28"/>
                  <a:gd name="T4" fmla="*/ 5 w 5"/>
                  <a:gd name="T5" fmla="*/ 4 h 28"/>
                  <a:gd name="T6" fmla="*/ 5 w 5"/>
                  <a:gd name="T7" fmla="*/ 28 h 28"/>
                  <a:gd name="T8" fmla="*/ 0 w 5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8">
                    <a:moveTo>
                      <a:pt x="0" y="25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28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62" name="Rectangle 251"/>
              <p:cNvSpPr>
                <a:spLocks noChangeArrowheads="1"/>
              </p:cNvSpPr>
              <p:nvPr/>
            </p:nvSpPr>
            <p:spPr bwMode="auto">
              <a:xfrm>
                <a:off x="4442" y="3438"/>
                <a:ext cx="2" cy="25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63" name="Freeform 252"/>
              <p:cNvSpPr>
                <a:spLocks/>
              </p:cNvSpPr>
              <p:nvPr/>
            </p:nvSpPr>
            <p:spPr bwMode="auto">
              <a:xfrm>
                <a:off x="4442" y="3463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64" name="Freeform 253"/>
              <p:cNvSpPr>
                <a:spLocks/>
              </p:cNvSpPr>
              <p:nvPr/>
            </p:nvSpPr>
            <p:spPr bwMode="auto">
              <a:xfrm>
                <a:off x="4433" y="3432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65" name="Freeform 254"/>
              <p:cNvSpPr>
                <a:spLocks/>
              </p:cNvSpPr>
              <p:nvPr/>
            </p:nvSpPr>
            <p:spPr bwMode="auto">
              <a:xfrm>
                <a:off x="4433" y="3432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6 h 26"/>
                  <a:gd name="T4" fmla="*/ 1 w 1"/>
                  <a:gd name="T5" fmla="*/ 1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6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66" name="Freeform 255"/>
              <p:cNvSpPr>
                <a:spLocks/>
              </p:cNvSpPr>
              <p:nvPr/>
            </p:nvSpPr>
            <p:spPr bwMode="auto">
              <a:xfrm>
                <a:off x="4433" y="3458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1 h 3"/>
                  <a:gd name="T4" fmla="*/ 1 w 6"/>
                  <a:gd name="T5" fmla="*/ 0 h 3"/>
                  <a:gd name="T6" fmla="*/ 0 w 6"/>
                  <a:gd name="T7" fmla="*/ 0 h 3"/>
                  <a:gd name="T8" fmla="*/ 6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67" name="Freeform 256"/>
              <p:cNvSpPr>
                <a:spLocks/>
              </p:cNvSpPr>
              <p:nvPr/>
            </p:nvSpPr>
            <p:spPr bwMode="auto">
              <a:xfrm>
                <a:off x="4425" y="3427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68" name="Freeform 257"/>
              <p:cNvSpPr>
                <a:spLocks/>
              </p:cNvSpPr>
              <p:nvPr/>
            </p:nvSpPr>
            <p:spPr bwMode="auto">
              <a:xfrm>
                <a:off x="4425" y="3427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69" name="Freeform 258"/>
              <p:cNvSpPr>
                <a:spLocks/>
              </p:cNvSpPr>
              <p:nvPr/>
            </p:nvSpPr>
            <p:spPr bwMode="auto">
              <a:xfrm>
                <a:off x="4425" y="3451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3 h 5"/>
                  <a:gd name="T4" fmla="*/ 1 w 4"/>
                  <a:gd name="T5" fmla="*/ 0 h 5"/>
                  <a:gd name="T6" fmla="*/ 0 w 4"/>
                  <a:gd name="T7" fmla="*/ 2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70" name="Freeform 259"/>
              <p:cNvSpPr>
                <a:spLocks/>
              </p:cNvSpPr>
              <p:nvPr/>
            </p:nvSpPr>
            <p:spPr bwMode="auto">
              <a:xfrm>
                <a:off x="4417" y="3422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71" name="Freeform 260"/>
              <p:cNvSpPr>
                <a:spLocks/>
              </p:cNvSpPr>
              <p:nvPr/>
            </p:nvSpPr>
            <p:spPr bwMode="auto">
              <a:xfrm>
                <a:off x="4417" y="3422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72" name="Freeform 261"/>
              <p:cNvSpPr>
                <a:spLocks/>
              </p:cNvSpPr>
              <p:nvPr/>
            </p:nvSpPr>
            <p:spPr bwMode="auto">
              <a:xfrm>
                <a:off x="4417" y="3446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4 h 5"/>
                  <a:gd name="T4" fmla="*/ 1 w 4"/>
                  <a:gd name="T5" fmla="*/ 0 h 5"/>
                  <a:gd name="T6" fmla="*/ 0 w 4"/>
                  <a:gd name="T7" fmla="*/ 2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4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73" name="Freeform 262"/>
              <p:cNvSpPr>
                <a:spLocks/>
              </p:cNvSpPr>
              <p:nvPr/>
            </p:nvSpPr>
            <p:spPr bwMode="auto">
              <a:xfrm>
                <a:off x="4407" y="3417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74" name="Freeform 263"/>
              <p:cNvSpPr>
                <a:spLocks/>
              </p:cNvSpPr>
              <p:nvPr/>
            </p:nvSpPr>
            <p:spPr bwMode="auto">
              <a:xfrm>
                <a:off x="4407" y="3417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5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5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75" name="Freeform 264"/>
              <p:cNvSpPr>
                <a:spLocks/>
              </p:cNvSpPr>
              <p:nvPr/>
            </p:nvSpPr>
            <p:spPr bwMode="auto">
              <a:xfrm>
                <a:off x="4407" y="3442"/>
                <a:ext cx="6" cy="4"/>
              </a:xfrm>
              <a:custGeom>
                <a:avLst/>
                <a:gdLst>
                  <a:gd name="T0" fmla="*/ 6 w 6"/>
                  <a:gd name="T1" fmla="*/ 4 h 4"/>
                  <a:gd name="T2" fmla="*/ 6 w 6"/>
                  <a:gd name="T3" fmla="*/ 3 h 4"/>
                  <a:gd name="T4" fmla="*/ 1 w 6"/>
                  <a:gd name="T5" fmla="*/ 0 h 4"/>
                  <a:gd name="T6" fmla="*/ 0 w 6"/>
                  <a:gd name="T7" fmla="*/ 1 h 4"/>
                  <a:gd name="T8" fmla="*/ 6 w 6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6" y="3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76" name="Freeform 265"/>
              <p:cNvSpPr>
                <a:spLocks/>
              </p:cNvSpPr>
              <p:nvPr/>
            </p:nvSpPr>
            <p:spPr bwMode="auto">
              <a:xfrm>
                <a:off x="4399" y="3412"/>
                <a:ext cx="5" cy="30"/>
              </a:xfrm>
              <a:custGeom>
                <a:avLst/>
                <a:gdLst>
                  <a:gd name="T0" fmla="*/ 0 w 5"/>
                  <a:gd name="T1" fmla="*/ 26 h 30"/>
                  <a:gd name="T2" fmla="*/ 0 w 5"/>
                  <a:gd name="T3" fmla="*/ 0 h 30"/>
                  <a:gd name="T4" fmla="*/ 5 w 5"/>
                  <a:gd name="T5" fmla="*/ 4 h 30"/>
                  <a:gd name="T6" fmla="*/ 5 w 5"/>
                  <a:gd name="T7" fmla="*/ 30 h 30"/>
                  <a:gd name="T8" fmla="*/ 0 w 5"/>
                  <a:gd name="T9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0">
                    <a:moveTo>
                      <a:pt x="0" y="26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3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77" name="Freeform 266"/>
              <p:cNvSpPr>
                <a:spLocks/>
              </p:cNvSpPr>
              <p:nvPr/>
            </p:nvSpPr>
            <p:spPr bwMode="auto">
              <a:xfrm>
                <a:off x="4399" y="3412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5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5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78" name="Freeform 267"/>
              <p:cNvSpPr>
                <a:spLocks/>
              </p:cNvSpPr>
              <p:nvPr/>
            </p:nvSpPr>
            <p:spPr bwMode="auto">
              <a:xfrm>
                <a:off x="4399" y="3437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1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79" name="Freeform 268"/>
              <p:cNvSpPr>
                <a:spLocks/>
              </p:cNvSpPr>
              <p:nvPr/>
            </p:nvSpPr>
            <p:spPr bwMode="auto">
              <a:xfrm>
                <a:off x="4268" y="3333"/>
                <a:ext cx="13" cy="18"/>
              </a:xfrm>
              <a:custGeom>
                <a:avLst/>
                <a:gdLst>
                  <a:gd name="T0" fmla="*/ 13 w 13"/>
                  <a:gd name="T1" fmla="*/ 8 h 18"/>
                  <a:gd name="T2" fmla="*/ 13 w 13"/>
                  <a:gd name="T3" fmla="*/ 18 h 18"/>
                  <a:gd name="T4" fmla="*/ 0 w 13"/>
                  <a:gd name="T5" fmla="*/ 10 h 18"/>
                  <a:gd name="T6" fmla="*/ 0 w 13"/>
                  <a:gd name="T7" fmla="*/ 0 h 18"/>
                  <a:gd name="T8" fmla="*/ 13 w 13"/>
                  <a:gd name="T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13" y="8"/>
                    </a:moveTo>
                    <a:lnTo>
                      <a:pt x="13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80" name="Freeform 269"/>
              <p:cNvSpPr>
                <a:spLocks/>
              </p:cNvSpPr>
              <p:nvPr/>
            </p:nvSpPr>
            <p:spPr bwMode="auto">
              <a:xfrm>
                <a:off x="4279" y="3341"/>
                <a:ext cx="2" cy="10"/>
              </a:xfrm>
              <a:custGeom>
                <a:avLst/>
                <a:gdLst>
                  <a:gd name="T0" fmla="*/ 0 w 2"/>
                  <a:gd name="T1" fmla="*/ 2 h 10"/>
                  <a:gd name="T2" fmla="*/ 2 w 2"/>
                  <a:gd name="T3" fmla="*/ 0 h 10"/>
                  <a:gd name="T4" fmla="*/ 2 w 2"/>
                  <a:gd name="T5" fmla="*/ 8 h 10"/>
                  <a:gd name="T6" fmla="*/ 0 w 2"/>
                  <a:gd name="T7" fmla="*/ 10 h 10"/>
                  <a:gd name="T8" fmla="*/ 0 w 2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0" y="2"/>
                    </a:moveTo>
                    <a:lnTo>
                      <a:pt x="2" y="0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725A14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81" name="Freeform 270"/>
              <p:cNvSpPr>
                <a:spLocks/>
              </p:cNvSpPr>
              <p:nvPr/>
            </p:nvSpPr>
            <p:spPr bwMode="auto">
              <a:xfrm>
                <a:off x="4266" y="3335"/>
                <a:ext cx="15" cy="8"/>
              </a:xfrm>
              <a:custGeom>
                <a:avLst/>
                <a:gdLst>
                  <a:gd name="T0" fmla="*/ 0 w 15"/>
                  <a:gd name="T1" fmla="*/ 1 h 8"/>
                  <a:gd name="T2" fmla="*/ 2 w 15"/>
                  <a:gd name="T3" fmla="*/ 0 h 8"/>
                  <a:gd name="T4" fmla="*/ 15 w 15"/>
                  <a:gd name="T5" fmla="*/ 6 h 8"/>
                  <a:gd name="T6" fmla="*/ 13 w 15"/>
                  <a:gd name="T7" fmla="*/ 8 h 8"/>
                  <a:gd name="T8" fmla="*/ 0 w 15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0" y="1"/>
                    </a:moveTo>
                    <a:lnTo>
                      <a:pt x="2" y="0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82" name="Freeform 271"/>
              <p:cNvSpPr>
                <a:spLocks/>
              </p:cNvSpPr>
              <p:nvPr/>
            </p:nvSpPr>
            <p:spPr bwMode="auto">
              <a:xfrm>
                <a:off x="4266" y="3336"/>
                <a:ext cx="13" cy="15"/>
              </a:xfrm>
              <a:custGeom>
                <a:avLst/>
                <a:gdLst>
                  <a:gd name="T0" fmla="*/ 13 w 13"/>
                  <a:gd name="T1" fmla="*/ 7 h 15"/>
                  <a:gd name="T2" fmla="*/ 13 w 13"/>
                  <a:gd name="T3" fmla="*/ 15 h 15"/>
                  <a:gd name="T4" fmla="*/ 0 w 13"/>
                  <a:gd name="T5" fmla="*/ 7 h 15"/>
                  <a:gd name="T6" fmla="*/ 0 w 13"/>
                  <a:gd name="T7" fmla="*/ 0 h 15"/>
                  <a:gd name="T8" fmla="*/ 13 w 13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13" y="7"/>
                    </a:moveTo>
                    <a:lnTo>
                      <a:pt x="13" y="15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83" name="Freeform 272"/>
              <p:cNvSpPr>
                <a:spLocks/>
              </p:cNvSpPr>
              <p:nvPr/>
            </p:nvSpPr>
            <p:spPr bwMode="auto">
              <a:xfrm>
                <a:off x="4505" y="3257"/>
                <a:ext cx="275" cy="196"/>
              </a:xfrm>
              <a:custGeom>
                <a:avLst/>
                <a:gdLst>
                  <a:gd name="T0" fmla="*/ 0 w 275"/>
                  <a:gd name="T1" fmla="*/ 160 h 196"/>
                  <a:gd name="T2" fmla="*/ 275 w 275"/>
                  <a:gd name="T3" fmla="*/ 0 h 196"/>
                  <a:gd name="T4" fmla="*/ 275 w 275"/>
                  <a:gd name="T5" fmla="*/ 37 h 196"/>
                  <a:gd name="T6" fmla="*/ 0 w 275"/>
                  <a:gd name="T7" fmla="*/ 196 h 196"/>
                  <a:gd name="T8" fmla="*/ 0 w 275"/>
                  <a:gd name="T9" fmla="*/ 16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96">
                    <a:moveTo>
                      <a:pt x="0" y="160"/>
                    </a:moveTo>
                    <a:lnTo>
                      <a:pt x="275" y="0"/>
                    </a:lnTo>
                    <a:lnTo>
                      <a:pt x="275" y="37"/>
                    </a:lnTo>
                    <a:lnTo>
                      <a:pt x="0" y="196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84" name="Freeform 273"/>
              <p:cNvSpPr>
                <a:spLocks/>
              </p:cNvSpPr>
              <p:nvPr/>
            </p:nvSpPr>
            <p:spPr bwMode="auto">
              <a:xfrm>
                <a:off x="4266" y="3118"/>
                <a:ext cx="514" cy="299"/>
              </a:xfrm>
              <a:custGeom>
                <a:avLst/>
                <a:gdLst>
                  <a:gd name="T0" fmla="*/ 0 w 514"/>
                  <a:gd name="T1" fmla="*/ 160 h 299"/>
                  <a:gd name="T2" fmla="*/ 273 w 514"/>
                  <a:gd name="T3" fmla="*/ 0 h 299"/>
                  <a:gd name="T4" fmla="*/ 514 w 514"/>
                  <a:gd name="T5" fmla="*/ 139 h 299"/>
                  <a:gd name="T6" fmla="*/ 239 w 514"/>
                  <a:gd name="T7" fmla="*/ 299 h 299"/>
                  <a:gd name="T8" fmla="*/ 0 w 514"/>
                  <a:gd name="T9" fmla="*/ 16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299">
                    <a:moveTo>
                      <a:pt x="0" y="160"/>
                    </a:moveTo>
                    <a:lnTo>
                      <a:pt x="273" y="0"/>
                    </a:lnTo>
                    <a:lnTo>
                      <a:pt x="514" y="139"/>
                    </a:lnTo>
                    <a:lnTo>
                      <a:pt x="239" y="299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85" name="Freeform 274"/>
              <p:cNvSpPr>
                <a:spLocks/>
              </p:cNvSpPr>
              <p:nvPr/>
            </p:nvSpPr>
            <p:spPr bwMode="auto">
              <a:xfrm>
                <a:off x="4266" y="3278"/>
                <a:ext cx="239" cy="175"/>
              </a:xfrm>
              <a:custGeom>
                <a:avLst/>
                <a:gdLst>
                  <a:gd name="T0" fmla="*/ 239 w 239"/>
                  <a:gd name="T1" fmla="*/ 139 h 175"/>
                  <a:gd name="T2" fmla="*/ 239 w 239"/>
                  <a:gd name="T3" fmla="*/ 175 h 175"/>
                  <a:gd name="T4" fmla="*/ 0 w 239"/>
                  <a:gd name="T5" fmla="*/ 37 h 175"/>
                  <a:gd name="T6" fmla="*/ 0 w 239"/>
                  <a:gd name="T7" fmla="*/ 0 h 175"/>
                  <a:gd name="T8" fmla="*/ 239 w 239"/>
                  <a:gd name="T9" fmla="*/ 13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75">
                    <a:moveTo>
                      <a:pt x="239" y="139"/>
                    </a:moveTo>
                    <a:lnTo>
                      <a:pt x="239" y="175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239" y="139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40404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86" name="Freeform 275"/>
              <p:cNvSpPr>
                <a:spLocks/>
              </p:cNvSpPr>
              <p:nvPr/>
            </p:nvSpPr>
            <p:spPr bwMode="auto">
              <a:xfrm>
                <a:off x="4282" y="3294"/>
                <a:ext cx="81" cy="59"/>
              </a:xfrm>
              <a:custGeom>
                <a:avLst/>
                <a:gdLst>
                  <a:gd name="T0" fmla="*/ 0 w 81"/>
                  <a:gd name="T1" fmla="*/ 13 h 59"/>
                  <a:gd name="T2" fmla="*/ 0 w 81"/>
                  <a:gd name="T3" fmla="*/ 0 h 59"/>
                  <a:gd name="T4" fmla="*/ 81 w 81"/>
                  <a:gd name="T5" fmla="*/ 47 h 59"/>
                  <a:gd name="T6" fmla="*/ 81 w 81"/>
                  <a:gd name="T7" fmla="*/ 59 h 59"/>
                  <a:gd name="T8" fmla="*/ 0 w 81"/>
                  <a:gd name="T9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9">
                    <a:moveTo>
                      <a:pt x="0" y="13"/>
                    </a:moveTo>
                    <a:lnTo>
                      <a:pt x="0" y="0"/>
                    </a:lnTo>
                    <a:lnTo>
                      <a:pt x="81" y="47"/>
                    </a:lnTo>
                    <a:lnTo>
                      <a:pt x="81" y="5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87" name="Freeform 276"/>
              <p:cNvSpPr>
                <a:spLocks/>
              </p:cNvSpPr>
              <p:nvPr/>
            </p:nvSpPr>
            <p:spPr bwMode="auto">
              <a:xfrm>
                <a:off x="4282" y="3294"/>
                <a:ext cx="2" cy="13"/>
              </a:xfrm>
              <a:custGeom>
                <a:avLst/>
                <a:gdLst>
                  <a:gd name="T0" fmla="*/ 0 w 2"/>
                  <a:gd name="T1" fmla="*/ 13 h 13"/>
                  <a:gd name="T2" fmla="*/ 2 w 2"/>
                  <a:gd name="T3" fmla="*/ 12 h 13"/>
                  <a:gd name="T4" fmla="*/ 2 w 2"/>
                  <a:gd name="T5" fmla="*/ 2 h 13"/>
                  <a:gd name="T6" fmla="*/ 0 w 2"/>
                  <a:gd name="T7" fmla="*/ 0 h 13"/>
                  <a:gd name="T8" fmla="*/ 0 w 2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3">
                    <a:moveTo>
                      <a:pt x="0" y="13"/>
                    </a:moveTo>
                    <a:lnTo>
                      <a:pt x="2" y="1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88" name="Freeform 277"/>
              <p:cNvSpPr>
                <a:spLocks/>
              </p:cNvSpPr>
              <p:nvPr/>
            </p:nvSpPr>
            <p:spPr bwMode="auto">
              <a:xfrm>
                <a:off x="4282" y="3306"/>
                <a:ext cx="81" cy="47"/>
              </a:xfrm>
              <a:custGeom>
                <a:avLst/>
                <a:gdLst>
                  <a:gd name="T0" fmla="*/ 81 w 81"/>
                  <a:gd name="T1" fmla="*/ 47 h 47"/>
                  <a:gd name="T2" fmla="*/ 81 w 81"/>
                  <a:gd name="T3" fmla="*/ 45 h 47"/>
                  <a:gd name="T4" fmla="*/ 2 w 81"/>
                  <a:gd name="T5" fmla="*/ 0 h 47"/>
                  <a:gd name="T6" fmla="*/ 0 w 81"/>
                  <a:gd name="T7" fmla="*/ 1 h 47"/>
                  <a:gd name="T8" fmla="*/ 81 w 81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7">
                    <a:moveTo>
                      <a:pt x="81" y="47"/>
                    </a:moveTo>
                    <a:lnTo>
                      <a:pt x="81" y="45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81" y="47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89" name="Freeform 278"/>
              <p:cNvSpPr>
                <a:spLocks/>
              </p:cNvSpPr>
              <p:nvPr/>
            </p:nvSpPr>
            <p:spPr bwMode="auto">
              <a:xfrm>
                <a:off x="4494" y="3417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0" name="Freeform 279"/>
              <p:cNvSpPr>
                <a:spLocks/>
              </p:cNvSpPr>
              <p:nvPr/>
            </p:nvSpPr>
            <p:spPr bwMode="auto">
              <a:xfrm>
                <a:off x="4494" y="3417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1" name="Freeform 280"/>
              <p:cNvSpPr>
                <a:spLocks/>
              </p:cNvSpPr>
              <p:nvPr/>
            </p:nvSpPr>
            <p:spPr bwMode="auto">
              <a:xfrm>
                <a:off x="4494" y="3442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3 h 4"/>
                  <a:gd name="T4" fmla="*/ 2 w 7"/>
                  <a:gd name="T5" fmla="*/ 0 h 4"/>
                  <a:gd name="T6" fmla="*/ 0 w 7"/>
                  <a:gd name="T7" fmla="*/ 1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2" name="Freeform 281"/>
              <p:cNvSpPr>
                <a:spLocks/>
              </p:cNvSpPr>
              <p:nvPr/>
            </p:nvSpPr>
            <p:spPr bwMode="auto">
              <a:xfrm>
                <a:off x="4486" y="3412"/>
                <a:ext cx="5" cy="30"/>
              </a:xfrm>
              <a:custGeom>
                <a:avLst/>
                <a:gdLst>
                  <a:gd name="T0" fmla="*/ 0 w 5"/>
                  <a:gd name="T1" fmla="*/ 26 h 30"/>
                  <a:gd name="T2" fmla="*/ 0 w 5"/>
                  <a:gd name="T3" fmla="*/ 0 h 30"/>
                  <a:gd name="T4" fmla="*/ 5 w 5"/>
                  <a:gd name="T5" fmla="*/ 4 h 30"/>
                  <a:gd name="T6" fmla="*/ 5 w 5"/>
                  <a:gd name="T7" fmla="*/ 30 h 30"/>
                  <a:gd name="T8" fmla="*/ 0 w 5"/>
                  <a:gd name="T9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0">
                    <a:moveTo>
                      <a:pt x="0" y="26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3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3" name="Freeform 282"/>
              <p:cNvSpPr>
                <a:spLocks/>
              </p:cNvSpPr>
              <p:nvPr/>
            </p:nvSpPr>
            <p:spPr bwMode="auto">
              <a:xfrm>
                <a:off x="4486" y="3412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4" name="Freeform 283"/>
              <p:cNvSpPr>
                <a:spLocks/>
              </p:cNvSpPr>
              <p:nvPr/>
            </p:nvSpPr>
            <p:spPr bwMode="auto">
              <a:xfrm>
                <a:off x="4486" y="3437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1 h 5"/>
                  <a:gd name="T4" fmla="*/ 2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5" name="Freeform 284"/>
              <p:cNvSpPr>
                <a:spLocks/>
              </p:cNvSpPr>
              <p:nvPr/>
            </p:nvSpPr>
            <p:spPr bwMode="auto">
              <a:xfrm>
                <a:off x="4476" y="3408"/>
                <a:ext cx="7" cy="27"/>
              </a:xfrm>
              <a:custGeom>
                <a:avLst/>
                <a:gdLst>
                  <a:gd name="T0" fmla="*/ 0 w 7"/>
                  <a:gd name="T1" fmla="*/ 24 h 27"/>
                  <a:gd name="T2" fmla="*/ 0 w 7"/>
                  <a:gd name="T3" fmla="*/ 0 h 27"/>
                  <a:gd name="T4" fmla="*/ 7 w 7"/>
                  <a:gd name="T5" fmla="*/ 3 h 27"/>
                  <a:gd name="T6" fmla="*/ 7 w 7"/>
                  <a:gd name="T7" fmla="*/ 27 h 27"/>
                  <a:gd name="T8" fmla="*/ 0 w 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7">
                    <a:moveTo>
                      <a:pt x="0" y="24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6" name="Rectangle 285"/>
              <p:cNvSpPr>
                <a:spLocks noChangeArrowheads="1"/>
              </p:cNvSpPr>
              <p:nvPr/>
            </p:nvSpPr>
            <p:spPr bwMode="auto">
              <a:xfrm>
                <a:off x="4476" y="3408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7" name="Freeform 286"/>
              <p:cNvSpPr>
                <a:spLocks/>
              </p:cNvSpPr>
              <p:nvPr/>
            </p:nvSpPr>
            <p:spPr bwMode="auto">
              <a:xfrm>
                <a:off x="4476" y="3432"/>
                <a:ext cx="7" cy="3"/>
              </a:xfrm>
              <a:custGeom>
                <a:avLst/>
                <a:gdLst>
                  <a:gd name="T0" fmla="*/ 7 w 7"/>
                  <a:gd name="T1" fmla="*/ 3 h 3"/>
                  <a:gd name="T2" fmla="*/ 7 w 7"/>
                  <a:gd name="T3" fmla="*/ 1 h 3"/>
                  <a:gd name="T4" fmla="*/ 2 w 7"/>
                  <a:gd name="T5" fmla="*/ 0 h 3"/>
                  <a:gd name="T6" fmla="*/ 0 w 7"/>
                  <a:gd name="T7" fmla="*/ 0 h 3"/>
                  <a:gd name="T8" fmla="*/ 7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3"/>
                    </a:moveTo>
                    <a:lnTo>
                      <a:pt x="7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8" name="Freeform 287"/>
              <p:cNvSpPr>
                <a:spLocks/>
              </p:cNvSpPr>
              <p:nvPr/>
            </p:nvSpPr>
            <p:spPr bwMode="auto">
              <a:xfrm>
                <a:off x="4468" y="3403"/>
                <a:ext cx="5" cy="27"/>
              </a:xfrm>
              <a:custGeom>
                <a:avLst/>
                <a:gdLst>
                  <a:gd name="T0" fmla="*/ 0 w 5"/>
                  <a:gd name="T1" fmla="*/ 24 h 27"/>
                  <a:gd name="T2" fmla="*/ 0 w 5"/>
                  <a:gd name="T3" fmla="*/ 0 h 27"/>
                  <a:gd name="T4" fmla="*/ 5 w 5"/>
                  <a:gd name="T5" fmla="*/ 3 h 27"/>
                  <a:gd name="T6" fmla="*/ 5 w 5"/>
                  <a:gd name="T7" fmla="*/ 27 h 27"/>
                  <a:gd name="T8" fmla="*/ 0 w 5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7">
                    <a:moveTo>
                      <a:pt x="0" y="24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9" name="Rectangle 288"/>
              <p:cNvSpPr>
                <a:spLocks noChangeArrowheads="1"/>
              </p:cNvSpPr>
              <p:nvPr/>
            </p:nvSpPr>
            <p:spPr bwMode="auto">
              <a:xfrm>
                <a:off x="4468" y="3403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0" name="Freeform 289"/>
              <p:cNvSpPr>
                <a:spLocks/>
              </p:cNvSpPr>
              <p:nvPr/>
            </p:nvSpPr>
            <p:spPr bwMode="auto">
              <a:xfrm>
                <a:off x="4468" y="3427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2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1" name="Freeform 290"/>
              <p:cNvSpPr>
                <a:spLocks/>
              </p:cNvSpPr>
              <p:nvPr/>
            </p:nvSpPr>
            <p:spPr bwMode="auto">
              <a:xfrm>
                <a:off x="4460" y="3396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2" name="Freeform 291"/>
              <p:cNvSpPr>
                <a:spLocks/>
              </p:cNvSpPr>
              <p:nvPr/>
            </p:nvSpPr>
            <p:spPr bwMode="auto">
              <a:xfrm>
                <a:off x="4460" y="3396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0 w 2"/>
                  <a:gd name="T3" fmla="*/ 26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0" y="2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3" name="Freeform 292"/>
              <p:cNvSpPr>
                <a:spLocks/>
              </p:cNvSpPr>
              <p:nvPr/>
            </p:nvSpPr>
            <p:spPr bwMode="auto">
              <a:xfrm>
                <a:off x="4460" y="3422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2 h 3"/>
                  <a:gd name="T4" fmla="*/ 0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4" name="Freeform 293"/>
              <p:cNvSpPr>
                <a:spLocks/>
              </p:cNvSpPr>
              <p:nvPr/>
            </p:nvSpPr>
            <p:spPr bwMode="auto">
              <a:xfrm>
                <a:off x="4450" y="3391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4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5" name="Freeform 294"/>
              <p:cNvSpPr>
                <a:spLocks/>
              </p:cNvSpPr>
              <p:nvPr/>
            </p:nvSpPr>
            <p:spPr bwMode="auto">
              <a:xfrm>
                <a:off x="4450" y="3391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6" name="Freeform 295"/>
              <p:cNvSpPr>
                <a:spLocks/>
              </p:cNvSpPr>
              <p:nvPr/>
            </p:nvSpPr>
            <p:spPr bwMode="auto">
              <a:xfrm>
                <a:off x="4450" y="3416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3 h 4"/>
                  <a:gd name="T4" fmla="*/ 2 w 7"/>
                  <a:gd name="T5" fmla="*/ 0 h 4"/>
                  <a:gd name="T6" fmla="*/ 0 w 7"/>
                  <a:gd name="T7" fmla="*/ 1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7" name="Freeform 296"/>
              <p:cNvSpPr>
                <a:spLocks/>
              </p:cNvSpPr>
              <p:nvPr/>
            </p:nvSpPr>
            <p:spPr bwMode="auto">
              <a:xfrm>
                <a:off x="4442" y="3387"/>
                <a:ext cx="5" cy="29"/>
              </a:xfrm>
              <a:custGeom>
                <a:avLst/>
                <a:gdLst>
                  <a:gd name="T0" fmla="*/ 0 w 5"/>
                  <a:gd name="T1" fmla="*/ 25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8" name="Freeform 297"/>
              <p:cNvSpPr>
                <a:spLocks/>
              </p:cNvSpPr>
              <p:nvPr/>
            </p:nvSpPr>
            <p:spPr bwMode="auto">
              <a:xfrm>
                <a:off x="4442" y="3387"/>
                <a:ext cx="2" cy="25"/>
              </a:xfrm>
              <a:custGeom>
                <a:avLst/>
                <a:gdLst>
                  <a:gd name="T0" fmla="*/ 0 w 2"/>
                  <a:gd name="T1" fmla="*/ 25 h 25"/>
                  <a:gd name="T2" fmla="*/ 2 w 2"/>
                  <a:gd name="T3" fmla="*/ 24 h 25"/>
                  <a:gd name="T4" fmla="*/ 2 w 2"/>
                  <a:gd name="T5" fmla="*/ 1 h 25"/>
                  <a:gd name="T6" fmla="*/ 0 w 2"/>
                  <a:gd name="T7" fmla="*/ 0 h 25"/>
                  <a:gd name="T8" fmla="*/ 0 w 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">
                    <a:moveTo>
                      <a:pt x="0" y="25"/>
                    </a:moveTo>
                    <a:lnTo>
                      <a:pt x="2" y="2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9" name="Freeform 298"/>
              <p:cNvSpPr>
                <a:spLocks/>
              </p:cNvSpPr>
              <p:nvPr/>
            </p:nvSpPr>
            <p:spPr bwMode="auto">
              <a:xfrm>
                <a:off x="4442" y="3411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10" name="Freeform 299"/>
              <p:cNvSpPr>
                <a:spLocks/>
              </p:cNvSpPr>
              <p:nvPr/>
            </p:nvSpPr>
            <p:spPr bwMode="auto">
              <a:xfrm>
                <a:off x="4433" y="3382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11" name="Freeform 300"/>
              <p:cNvSpPr>
                <a:spLocks/>
              </p:cNvSpPr>
              <p:nvPr/>
            </p:nvSpPr>
            <p:spPr bwMode="auto">
              <a:xfrm>
                <a:off x="4433" y="3382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1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12" name="Freeform 301"/>
              <p:cNvSpPr>
                <a:spLocks/>
              </p:cNvSpPr>
              <p:nvPr/>
            </p:nvSpPr>
            <p:spPr bwMode="auto">
              <a:xfrm>
                <a:off x="4433" y="3406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3 h 5"/>
                  <a:gd name="T4" fmla="*/ 1 w 6"/>
                  <a:gd name="T5" fmla="*/ 0 h 5"/>
                  <a:gd name="T6" fmla="*/ 0 w 6"/>
                  <a:gd name="T7" fmla="*/ 2 h 5"/>
                  <a:gd name="T8" fmla="*/ 6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13" name="Freeform 302"/>
              <p:cNvSpPr>
                <a:spLocks/>
              </p:cNvSpPr>
              <p:nvPr/>
            </p:nvSpPr>
            <p:spPr bwMode="auto">
              <a:xfrm>
                <a:off x="4425" y="3377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14" name="Freeform 303"/>
              <p:cNvSpPr>
                <a:spLocks/>
              </p:cNvSpPr>
              <p:nvPr/>
            </p:nvSpPr>
            <p:spPr bwMode="auto">
              <a:xfrm>
                <a:off x="4425" y="3377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1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15" name="Freeform 304"/>
              <p:cNvSpPr>
                <a:spLocks/>
              </p:cNvSpPr>
              <p:nvPr/>
            </p:nvSpPr>
            <p:spPr bwMode="auto">
              <a:xfrm>
                <a:off x="4425" y="3401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3 h 5"/>
                  <a:gd name="T4" fmla="*/ 1 w 4"/>
                  <a:gd name="T5" fmla="*/ 0 h 5"/>
                  <a:gd name="T6" fmla="*/ 0 w 4"/>
                  <a:gd name="T7" fmla="*/ 2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16" name="Freeform 305"/>
              <p:cNvSpPr>
                <a:spLocks/>
              </p:cNvSpPr>
              <p:nvPr/>
            </p:nvSpPr>
            <p:spPr bwMode="auto">
              <a:xfrm>
                <a:off x="4417" y="3372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17" name="Freeform 306"/>
              <p:cNvSpPr>
                <a:spLocks/>
              </p:cNvSpPr>
              <p:nvPr/>
            </p:nvSpPr>
            <p:spPr bwMode="auto">
              <a:xfrm>
                <a:off x="4417" y="3372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0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18" name="Freeform 307"/>
              <p:cNvSpPr>
                <a:spLocks/>
              </p:cNvSpPr>
              <p:nvPr/>
            </p:nvSpPr>
            <p:spPr bwMode="auto">
              <a:xfrm>
                <a:off x="4417" y="3396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3 h 5"/>
                  <a:gd name="T4" fmla="*/ 1 w 4"/>
                  <a:gd name="T5" fmla="*/ 0 h 5"/>
                  <a:gd name="T6" fmla="*/ 0 w 4"/>
                  <a:gd name="T7" fmla="*/ 2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19" name="Freeform 308"/>
              <p:cNvSpPr>
                <a:spLocks/>
              </p:cNvSpPr>
              <p:nvPr/>
            </p:nvSpPr>
            <p:spPr bwMode="auto">
              <a:xfrm>
                <a:off x="4407" y="3367"/>
                <a:ext cx="6" cy="29"/>
              </a:xfrm>
              <a:custGeom>
                <a:avLst/>
                <a:gdLst>
                  <a:gd name="T0" fmla="*/ 0 w 6"/>
                  <a:gd name="T1" fmla="*/ 24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4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20" name="Rectangle 309"/>
              <p:cNvSpPr>
                <a:spLocks noChangeArrowheads="1"/>
              </p:cNvSpPr>
              <p:nvPr/>
            </p:nvSpPr>
            <p:spPr bwMode="auto">
              <a:xfrm>
                <a:off x="4407" y="3367"/>
                <a:ext cx="1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21" name="Freeform 310"/>
              <p:cNvSpPr>
                <a:spLocks/>
              </p:cNvSpPr>
              <p:nvPr/>
            </p:nvSpPr>
            <p:spPr bwMode="auto">
              <a:xfrm>
                <a:off x="4407" y="3391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2 h 5"/>
                  <a:gd name="T4" fmla="*/ 1 w 6"/>
                  <a:gd name="T5" fmla="*/ 0 h 5"/>
                  <a:gd name="T6" fmla="*/ 0 w 6"/>
                  <a:gd name="T7" fmla="*/ 0 h 5"/>
                  <a:gd name="T8" fmla="*/ 6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22" name="Freeform 311"/>
              <p:cNvSpPr>
                <a:spLocks/>
              </p:cNvSpPr>
              <p:nvPr/>
            </p:nvSpPr>
            <p:spPr bwMode="auto">
              <a:xfrm>
                <a:off x="4399" y="3362"/>
                <a:ext cx="5" cy="28"/>
              </a:xfrm>
              <a:custGeom>
                <a:avLst/>
                <a:gdLst>
                  <a:gd name="T0" fmla="*/ 0 w 5"/>
                  <a:gd name="T1" fmla="*/ 25 h 28"/>
                  <a:gd name="T2" fmla="*/ 0 w 5"/>
                  <a:gd name="T3" fmla="*/ 0 h 28"/>
                  <a:gd name="T4" fmla="*/ 5 w 5"/>
                  <a:gd name="T5" fmla="*/ 4 h 28"/>
                  <a:gd name="T6" fmla="*/ 5 w 5"/>
                  <a:gd name="T7" fmla="*/ 28 h 28"/>
                  <a:gd name="T8" fmla="*/ 0 w 5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8">
                    <a:moveTo>
                      <a:pt x="0" y="25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28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23" name="Rectangle 312"/>
              <p:cNvSpPr>
                <a:spLocks noChangeArrowheads="1"/>
              </p:cNvSpPr>
              <p:nvPr/>
            </p:nvSpPr>
            <p:spPr bwMode="auto">
              <a:xfrm>
                <a:off x="4399" y="3362"/>
                <a:ext cx="1" cy="25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24" name="Freeform 313"/>
              <p:cNvSpPr>
                <a:spLocks/>
              </p:cNvSpPr>
              <p:nvPr/>
            </p:nvSpPr>
            <p:spPr bwMode="auto">
              <a:xfrm>
                <a:off x="4399" y="3387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1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25" name="Freeform 314"/>
              <p:cNvSpPr>
                <a:spLocks/>
              </p:cNvSpPr>
              <p:nvPr/>
            </p:nvSpPr>
            <p:spPr bwMode="auto">
              <a:xfrm>
                <a:off x="4268" y="3283"/>
                <a:ext cx="13" cy="18"/>
              </a:xfrm>
              <a:custGeom>
                <a:avLst/>
                <a:gdLst>
                  <a:gd name="T0" fmla="*/ 13 w 13"/>
                  <a:gd name="T1" fmla="*/ 8 h 18"/>
                  <a:gd name="T2" fmla="*/ 13 w 13"/>
                  <a:gd name="T3" fmla="*/ 18 h 18"/>
                  <a:gd name="T4" fmla="*/ 0 w 13"/>
                  <a:gd name="T5" fmla="*/ 10 h 18"/>
                  <a:gd name="T6" fmla="*/ 0 w 13"/>
                  <a:gd name="T7" fmla="*/ 0 h 18"/>
                  <a:gd name="T8" fmla="*/ 13 w 13"/>
                  <a:gd name="T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13" y="8"/>
                    </a:moveTo>
                    <a:lnTo>
                      <a:pt x="13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26" name="Freeform 315"/>
              <p:cNvSpPr>
                <a:spLocks/>
              </p:cNvSpPr>
              <p:nvPr/>
            </p:nvSpPr>
            <p:spPr bwMode="auto">
              <a:xfrm>
                <a:off x="4279" y="3291"/>
                <a:ext cx="2" cy="8"/>
              </a:xfrm>
              <a:custGeom>
                <a:avLst/>
                <a:gdLst>
                  <a:gd name="T0" fmla="*/ 0 w 2"/>
                  <a:gd name="T1" fmla="*/ 2 h 8"/>
                  <a:gd name="T2" fmla="*/ 2 w 2"/>
                  <a:gd name="T3" fmla="*/ 0 h 8"/>
                  <a:gd name="T4" fmla="*/ 2 w 2"/>
                  <a:gd name="T5" fmla="*/ 8 h 8"/>
                  <a:gd name="T6" fmla="*/ 0 w 2"/>
                  <a:gd name="T7" fmla="*/ 8 h 8"/>
                  <a:gd name="T8" fmla="*/ 0 w 2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2" y="0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725A14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27" name="Freeform 316"/>
              <p:cNvSpPr>
                <a:spLocks/>
              </p:cNvSpPr>
              <p:nvPr/>
            </p:nvSpPr>
            <p:spPr bwMode="auto">
              <a:xfrm>
                <a:off x="4266" y="3283"/>
                <a:ext cx="15" cy="10"/>
              </a:xfrm>
              <a:custGeom>
                <a:avLst/>
                <a:gdLst>
                  <a:gd name="T0" fmla="*/ 0 w 15"/>
                  <a:gd name="T1" fmla="*/ 2 h 10"/>
                  <a:gd name="T2" fmla="*/ 2 w 15"/>
                  <a:gd name="T3" fmla="*/ 0 h 10"/>
                  <a:gd name="T4" fmla="*/ 15 w 15"/>
                  <a:gd name="T5" fmla="*/ 8 h 10"/>
                  <a:gd name="T6" fmla="*/ 13 w 15"/>
                  <a:gd name="T7" fmla="*/ 10 h 10"/>
                  <a:gd name="T8" fmla="*/ 0 w 1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0">
                    <a:moveTo>
                      <a:pt x="0" y="2"/>
                    </a:moveTo>
                    <a:lnTo>
                      <a:pt x="2" y="0"/>
                    </a:lnTo>
                    <a:lnTo>
                      <a:pt x="15" y="8"/>
                    </a:lnTo>
                    <a:lnTo>
                      <a:pt x="13" y="1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28" name="Freeform 317"/>
              <p:cNvSpPr>
                <a:spLocks/>
              </p:cNvSpPr>
              <p:nvPr/>
            </p:nvSpPr>
            <p:spPr bwMode="auto">
              <a:xfrm>
                <a:off x="4266" y="3285"/>
                <a:ext cx="13" cy="14"/>
              </a:xfrm>
              <a:custGeom>
                <a:avLst/>
                <a:gdLst>
                  <a:gd name="T0" fmla="*/ 13 w 13"/>
                  <a:gd name="T1" fmla="*/ 8 h 14"/>
                  <a:gd name="T2" fmla="*/ 13 w 13"/>
                  <a:gd name="T3" fmla="*/ 14 h 14"/>
                  <a:gd name="T4" fmla="*/ 0 w 13"/>
                  <a:gd name="T5" fmla="*/ 8 h 14"/>
                  <a:gd name="T6" fmla="*/ 0 w 13"/>
                  <a:gd name="T7" fmla="*/ 0 h 14"/>
                  <a:gd name="T8" fmla="*/ 13 w 13"/>
                  <a:gd name="T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lnTo>
                      <a:pt x="13" y="1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29" name="Freeform 318"/>
              <p:cNvSpPr>
                <a:spLocks/>
              </p:cNvSpPr>
              <p:nvPr/>
            </p:nvSpPr>
            <p:spPr bwMode="auto">
              <a:xfrm>
                <a:off x="4505" y="3207"/>
                <a:ext cx="275" cy="196"/>
              </a:xfrm>
              <a:custGeom>
                <a:avLst/>
                <a:gdLst>
                  <a:gd name="T0" fmla="*/ 0 w 275"/>
                  <a:gd name="T1" fmla="*/ 160 h 196"/>
                  <a:gd name="T2" fmla="*/ 275 w 275"/>
                  <a:gd name="T3" fmla="*/ 0 h 196"/>
                  <a:gd name="T4" fmla="*/ 275 w 275"/>
                  <a:gd name="T5" fmla="*/ 37 h 196"/>
                  <a:gd name="T6" fmla="*/ 0 w 275"/>
                  <a:gd name="T7" fmla="*/ 196 h 196"/>
                  <a:gd name="T8" fmla="*/ 0 w 275"/>
                  <a:gd name="T9" fmla="*/ 16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96">
                    <a:moveTo>
                      <a:pt x="0" y="160"/>
                    </a:moveTo>
                    <a:lnTo>
                      <a:pt x="275" y="0"/>
                    </a:lnTo>
                    <a:lnTo>
                      <a:pt x="275" y="37"/>
                    </a:lnTo>
                    <a:lnTo>
                      <a:pt x="0" y="196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30" name="Freeform 319"/>
              <p:cNvSpPr>
                <a:spLocks/>
              </p:cNvSpPr>
              <p:nvPr/>
            </p:nvSpPr>
            <p:spPr bwMode="auto">
              <a:xfrm>
                <a:off x="4266" y="3068"/>
                <a:ext cx="514" cy="299"/>
              </a:xfrm>
              <a:custGeom>
                <a:avLst/>
                <a:gdLst>
                  <a:gd name="T0" fmla="*/ 0 w 514"/>
                  <a:gd name="T1" fmla="*/ 160 h 299"/>
                  <a:gd name="T2" fmla="*/ 273 w 514"/>
                  <a:gd name="T3" fmla="*/ 0 h 299"/>
                  <a:gd name="T4" fmla="*/ 514 w 514"/>
                  <a:gd name="T5" fmla="*/ 139 h 299"/>
                  <a:gd name="T6" fmla="*/ 239 w 514"/>
                  <a:gd name="T7" fmla="*/ 299 h 299"/>
                  <a:gd name="T8" fmla="*/ 0 w 514"/>
                  <a:gd name="T9" fmla="*/ 16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299">
                    <a:moveTo>
                      <a:pt x="0" y="160"/>
                    </a:moveTo>
                    <a:lnTo>
                      <a:pt x="273" y="0"/>
                    </a:lnTo>
                    <a:lnTo>
                      <a:pt x="514" y="139"/>
                    </a:lnTo>
                    <a:lnTo>
                      <a:pt x="239" y="299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31" name="Freeform 320"/>
              <p:cNvSpPr>
                <a:spLocks/>
              </p:cNvSpPr>
              <p:nvPr/>
            </p:nvSpPr>
            <p:spPr bwMode="auto">
              <a:xfrm>
                <a:off x="4266" y="3228"/>
                <a:ext cx="239" cy="175"/>
              </a:xfrm>
              <a:custGeom>
                <a:avLst/>
                <a:gdLst>
                  <a:gd name="T0" fmla="*/ 239 w 239"/>
                  <a:gd name="T1" fmla="*/ 139 h 175"/>
                  <a:gd name="T2" fmla="*/ 239 w 239"/>
                  <a:gd name="T3" fmla="*/ 175 h 175"/>
                  <a:gd name="T4" fmla="*/ 0 w 239"/>
                  <a:gd name="T5" fmla="*/ 36 h 175"/>
                  <a:gd name="T6" fmla="*/ 0 w 239"/>
                  <a:gd name="T7" fmla="*/ 0 h 175"/>
                  <a:gd name="T8" fmla="*/ 239 w 239"/>
                  <a:gd name="T9" fmla="*/ 13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75">
                    <a:moveTo>
                      <a:pt x="239" y="139"/>
                    </a:moveTo>
                    <a:lnTo>
                      <a:pt x="239" y="175"/>
                    </a:lnTo>
                    <a:lnTo>
                      <a:pt x="0" y="36"/>
                    </a:lnTo>
                    <a:lnTo>
                      <a:pt x="0" y="0"/>
                    </a:lnTo>
                    <a:lnTo>
                      <a:pt x="239" y="139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40404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32" name="Freeform 321"/>
              <p:cNvSpPr>
                <a:spLocks/>
              </p:cNvSpPr>
              <p:nvPr/>
            </p:nvSpPr>
            <p:spPr bwMode="auto">
              <a:xfrm>
                <a:off x="4282" y="3244"/>
                <a:ext cx="81" cy="58"/>
              </a:xfrm>
              <a:custGeom>
                <a:avLst/>
                <a:gdLst>
                  <a:gd name="T0" fmla="*/ 0 w 81"/>
                  <a:gd name="T1" fmla="*/ 12 h 58"/>
                  <a:gd name="T2" fmla="*/ 0 w 81"/>
                  <a:gd name="T3" fmla="*/ 0 h 58"/>
                  <a:gd name="T4" fmla="*/ 81 w 81"/>
                  <a:gd name="T5" fmla="*/ 46 h 58"/>
                  <a:gd name="T6" fmla="*/ 81 w 81"/>
                  <a:gd name="T7" fmla="*/ 58 h 58"/>
                  <a:gd name="T8" fmla="*/ 0 w 81"/>
                  <a:gd name="T9" fmla="*/ 1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8">
                    <a:moveTo>
                      <a:pt x="0" y="12"/>
                    </a:moveTo>
                    <a:lnTo>
                      <a:pt x="0" y="0"/>
                    </a:lnTo>
                    <a:lnTo>
                      <a:pt x="81" y="46"/>
                    </a:lnTo>
                    <a:lnTo>
                      <a:pt x="81" y="5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33" name="Rectangle 322"/>
              <p:cNvSpPr>
                <a:spLocks noChangeArrowheads="1"/>
              </p:cNvSpPr>
              <p:nvPr/>
            </p:nvSpPr>
            <p:spPr bwMode="auto">
              <a:xfrm>
                <a:off x="4282" y="3244"/>
                <a:ext cx="2" cy="12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34" name="Freeform 323"/>
              <p:cNvSpPr>
                <a:spLocks/>
              </p:cNvSpPr>
              <p:nvPr/>
            </p:nvSpPr>
            <p:spPr bwMode="auto">
              <a:xfrm>
                <a:off x="4282" y="3256"/>
                <a:ext cx="81" cy="46"/>
              </a:xfrm>
              <a:custGeom>
                <a:avLst/>
                <a:gdLst>
                  <a:gd name="T0" fmla="*/ 81 w 81"/>
                  <a:gd name="T1" fmla="*/ 46 h 46"/>
                  <a:gd name="T2" fmla="*/ 81 w 81"/>
                  <a:gd name="T3" fmla="*/ 45 h 46"/>
                  <a:gd name="T4" fmla="*/ 2 w 81"/>
                  <a:gd name="T5" fmla="*/ 0 h 46"/>
                  <a:gd name="T6" fmla="*/ 0 w 81"/>
                  <a:gd name="T7" fmla="*/ 0 h 46"/>
                  <a:gd name="T8" fmla="*/ 81 w 81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6">
                    <a:moveTo>
                      <a:pt x="81" y="46"/>
                    </a:moveTo>
                    <a:lnTo>
                      <a:pt x="81" y="4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81" y="4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35" name="Freeform 324"/>
              <p:cNvSpPr>
                <a:spLocks/>
              </p:cNvSpPr>
              <p:nvPr/>
            </p:nvSpPr>
            <p:spPr bwMode="auto">
              <a:xfrm>
                <a:off x="4494" y="3366"/>
                <a:ext cx="7" cy="29"/>
              </a:xfrm>
              <a:custGeom>
                <a:avLst/>
                <a:gdLst>
                  <a:gd name="T0" fmla="*/ 0 w 7"/>
                  <a:gd name="T1" fmla="*/ 25 h 29"/>
                  <a:gd name="T2" fmla="*/ 0 w 7"/>
                  <a:gd name="T3" fmla="*/ 0 h 29"/>
                  <a:gd name="T4" fmla="*/ 7 w 7"/>
                  <a:gd name="T5" fmla="*/ 4 h 29"/>
                  <a:gd name="T6" fmla="*/ 7 w 7"/>
                  <a:gd name="T7" fmla="*/ 29 h 29"/>
                  <a:gd name="T8" fmla="*/ 0 w 7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5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7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36" name="Freeform 325"/>
              <p:cNvSpPr>
                <a:spLocks/>
              </p:cNvSpPr>
              <p:nvPr/>
            </p:nvSpPr>
            <p:spPr bwMode="auto">
              <a:xfrm>
                <a:off x="4494" y="3366"/>
                <a:ext cx="2" cy="25"/>
              </a:xfrm>
              <a:custGeom>
                <a:avLst/>
                <a:gdLst>
                  <a:gd name="T0" fmla="*/ 0 w 2"/>
                  <a:gd name="T1" fmla="*/ 25 h 25"/>
                  <a:gd name="T2" fmla="*/ 2 w 2"/>
                  <a:gd name="T3" fmla="*/ 25 h 25"/>
                  <a:gd name="T4" fmla="*/ 2 w 2"/>
                  <a:gd name="T5" fmla="*/ 1 h 25"/>
                  <a:gd name="T6" fmla="*/ 0 w 2"/>
                  <a:gd name="T7" fmla="*/ 0 h 25"/>
                  <a:gd name="T8" fmla="*/ 0 w 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">
                    <a:moveTo>
                      <a:pt x="0" y="25"/>
                    </a:moveTo>
                    <a:lnTo>
                      <a:pt x="2" y="2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37" name="Freeform 326"/>
              <p:cNvSpPr>
                <a:spLocks/>
              </p:cNvSpPr>
              <p:nvPr/>
            </p:nvSpPr>
            <p:spPr bwMode="auto">
              <a:xfrm>
                <a:off x="4494" y="3391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2 h 4"/>
                  <a:gd name="T4" fmla="*/ 2 w 7"/>
                  <a:gd name="T5" fmla="*/ 0 h 4"/>
                  <a:gd name="T6" fmla="*/ 0 w 7"/>
                  <a:gd name="T7" fmla="*/ 0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38" name="Freeform 327"/>
              <p:cNvSpPr>
                <a:spLocks/>
              </p:cNvSpPr>
              <p:nvPr/>
            </p:nvSpPr>
            <p:spPr bwMode="auto">
              <a:xfrm>
                <a:off x="4486" y="3361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39" name="Freeform 328"/>
              <p:cNvSpPr>
                <a:spLocks/>
              </p:cNvSpPr>
              <p:nvPr/>
            </p:nvSpPr>
            <p:spPr bwMode="auto">
              <a:xfrm>
                <a:off x="4486" y="3361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6 h 26"/>
                  <a:gd name="T4" fmla="*/ 2 w 2"/>
                  <a:gd name="T5" fmla="*/ 1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6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40" name="Freeform 329"/>
              <p:cNvSpPr>
                <a:spLocks/>
              </p:cNvSpPr>
              <p:nvPr/>
            </p:nvSpPr>
            <p:spPr bwMode="auto">
              <a:xfrm>
                <a:off x="4486" y="3387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41" name="Freeform 330"/>
              <p:cNvSpPr>
                <a:spLocks/>
              </p:cNvSpPr>
              <p:nvPr/>
            </p:nvSpPr>
            <p:spPr bwMode="auto">
              <a:xfrm>
                <a:off x="4476" y="3356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42" name="Freeform 331"/>
              <p:cNvSpPr>
                <a:spLocks/>
              </p:cNvSpPr>
              <p:nvPr/>
            </p:nvSpPr>
            <p:spPr bwMode="auto">
              <a:xfrm>
                <a:off x="4476" y="3356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1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43" name="Freeform 332"/>
              <p:cNvSpPr>
                <a:spLocks/>
              </p:cNvSpPr>
              <p:nvPr/>
            </p:nvSpPr>
            <p:spPr bwMode="auto">
              <a:xfrm>
                <a:off x="4476" y="3380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2 w 7"/>
                  <a:gd name="T5" fmla="*/ 0 h 5"/>
                  <a:gd name="T6" fmla="*/ 0 w 7"/>
                  <a:gd name="T7" fmla="*/ 2 h 5"/>
                  <a:gd name="T8" fmla="*/ 7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44" name="Freeform 333"/>
              <p:cNvSpPr>
                <a:spLocks/>
              </p:cNvSpPr>
              <p:nvPr/>
            </p:nvSpPr>
            <p:spPr bwMode="auto">
              <a:xfrm>
                <a:off x="4468" y="3351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45" name="Freeform 334"/>
              <p:cNvSpPr>
                <a:spLocks/>
              </p:cNvSpPr>
              <p:nvPr/>
            </p:nvSpPr>
            <p:spPr bwMode="auto">
              <a:xfrm>
                <a:off x="4468" y="3351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46" name="Freeform 335"/>
              <p:cNvSpPr>
                <a:spLocks/>
              </p:cNvSpPr>
              <p:nvPr/>
            </p:nvSpPr>
            <p:spPr bwMode="auto">
              <a:xfrm>
                <a:off x="4468" y="3375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47" name="Freeform 336"/>
              <p:cNvSpPr>
                <a:spLocks/>
              </p:cNvSpPr>
              <p:nvPr/>
            </p:nvSpPr>
            <p:spPr bwMode="auto">
              <a:xfrm>
                <a:off x="4460" y="3346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48" name="Freeform 337"/>
              <p:cNvSpPr>
                <a:spLocks/>
              </p:cNvSpPr>
              <p:nvPr/>
            </p:nvSpPr>
            <p:spPr bwMode="auto">
              <a:xfrm>
                <a:off x="4460" y="3346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0 w 2"/>
                  <a:gd name="T3" fmla="*/ 24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0" y="2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49" name="Freeform 338"/>
              <p:cNvSpPr>
                <a:spLocks/>
              </p:cNvSpPr>
              <p:nvPr/>
            </p:nvSpPr>
            <p:spPr bwMode="auto">
              <a:xfrm>
                <a:off x="4460" y="3370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4 h 5"/>
                  <a:gd name="T4" fmla="*/ 0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50" name="Freeform 339"/>
              <p:cNvSpPr>
                <a:spLocks/>
              </p:cNvSpPr>
              <p:nvPr/>
            </p:nvSpPr>
            <p:spPr bwMode="auto">
              <a:xfrm>
                <a:off x="4450" y="3341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51" name="Freeform 340"/>
              <p:cNvSpPr>
                <a:spLocks/>
              </p:cNvSpPr>
              <p:nvPr/>
            </p:nvSpPr>
            <p:spPr bwMode="auto">
              <a:xfrm>
                <a:off x="4450" y="3341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52" name="Freeform 341"/>
              <p:cNvSpPr>
                <a:spLocks/>
              </p:cNvSpPr>
              <p:nvPr/>
            </p:nvSpPr>
            <p:spPr bwMode="auto">
              <a:xfrm>
                <a:off x="4450" y="3366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3 h 4"/>
                  <a:gd name="T4" fmla="*/ 2 w 7"/>
                  <a:gd name="T5" fmla="*/ 0 h 4"/>
                  <a:gd name="T6" fmla="*/ 0 w 7"/>
                  <a:gd name="T7" fmla="*/ 1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53" name="Freeform 342"/>
              <p:cNvSpPr>
                <a:spLocks/>
              </p:cNvSpPr>
              <p:nvPr/>
            </p:nvSpPr>
            <p:spPr bwMode="auto">
              <a:xfrm>
                <a:off x="4442" y="3336"/>
                <a:ext cx="5" cy="30"/>
              </a:xfrm>
              <a:custGeom>
                <a:avLst/>
                <a:gdLst>
                  <a:gd name="T0" fmla="*/ 0 w 5"/>
                  <a:gd name="T1" fmla="*/ 26 h 30"/>
                  <a:gd name="T2" fmla="*/ 0 w 5"/>
                  <a:gd name="T3" fmla="*/ 0 h 30"/>
                  <a:gd name="T4" fmla="*/ 5 w 5"/>
                  <a:gd name="T5" fmla="*/ 4 h 30"/>
                  <a:gd name="T6" fmla="*/ 5 w 5"/>
                  <a:gd name="T7" fmla="*/ 30 h 30"/>
                  <a:gd name="T8" fmla="*/ 0 w 5"/>
                  <a:gd name="T9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0">
                    <a:moveTo>
                      <a:pt x="0" y="26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3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54" name="Freeform 343"/>
              <p:cNvSpPr>
                <a:spLocks/>
              </p:cNvSpPr>
              <p:nvPr/>
            </p:nvSpPr>
            <p:spPr bwMode="auto">
              <a:xfrm>
                <a:off x="4442" y="3336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55" name="Freeform 344"/>
              <p:cNvSpPr>
                <a:spLocks/>
              </p:cNvSpPr>
              <p:nvPr/>
            </p:nvSpPr>
            <p:spPr bwMode="auto">
              <a:xfrm>
                <a:off x="4442" y="3361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1 h 5"/>
                  <a:gd name="T4" fmla="*/ 2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56" name="Freeform 345"/>
              <p:cNvSpPr>
                <a:spLocks/>
              </p:cNvSpPr>
              <p:nvPr/>
            </p:nvSpPr>
            <p:spPr bwMode="auto">
              <a:xfrm>
                <a:off x="4433" y="3332"/>
                <a:ext cx="6" cy="29"/>
              </a:xfrm>
              <a:custGeom>
                <a:avLst/>
                <a:gdLst>
                  <a:gd name="T0" fmla="*/ 0 w 6"/>
                  <a:gd name="T1" fmla="*/ 24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4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57" name="Rectangle 346"/>
              <p:cNvSpPr>
                <a:spLocks noChangeArrowheads="1"/>
              </p:cNvSpPr>
              <p:nvPr/>
            </p:nvSpPr>
            <p:spPr bwMode="auto">
              <a:xfrm>
                <a:off x="4433" y="3332"/>
                <a:ext cx="1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58" name="Freeform 347"/>
              <p:cNvSpPr>
                <a:spLocks/>
              </p:cNvSpPr>
              <p:nvPr/>
            </p:nvSpPr>
            <p:spPr bwMode="auto">
              <a:xfrm>
                <a:off x="4433" y="3356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1 h 5"/>
                  <a:gd name="T4" fmla="*/ 1 w 6"/>
                  <a:gd name="T5" fmla="*/ 0 h 5"/>
                  <a:gd name="T6" fmla="*/ 0 w 6"/>
                  <a:gd name="T7" fmla="*/ 0 h 5"/>
                  <a:gd name="T8" fmla="*/ 6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59" name="Freeform 348"/>
              <p:cNvSpPr>
                <a:spLocks/>
              </p:cNvSpPr>
              <p:nvPr/>
            </p:nvSpPr>
            <p:spPr bwMode="auto">
              <a:xfrm>
                <a:off x="4425" y="3327"/>
                <a:ext cx="4" cy="27"/>
              </a:xfrm>
              <a:custGeom>
                <a:avLst/>
                <a:gdLst>
                  <a:gd name="T0" fmla="*/ 0 w 4"/>
                  <a:gd name="T1" fmla="*/ 24 h 27"/>
                  <a:gd name="T2" fmla="*/ 0 w 4"/>
                  <a:gd name="T3" fmla="*/ 0 h 27"/>
                  <a:gd name="T4" fmla="*/ 4 w 4"/>
                  <a:gd name="T5" fmla="*/ 3 h 27"/>
                  <a:gd name="T6" fmla="*/ 4 w 4"/>
                  <a:gd name="T7" fmla="*/ 27 h 27"/>
                  <a:gd name="T8" fmla="*/ 0 w 4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7">
                    <a:moveTo>
                      <a:pt x="0" y="24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60" name="Rectangle 349"/>
              <p:cNvSpPr>
                <a:spLocks noChangeArrowheads="1"/>
              </p:cNvSpPr>
              <p:nvPr/>
            </p:nvSpPr>
            <p:spPr bwMode="auto">
              <a:xfrm>
                <a:off x="4425" y="3327"/>
                <a:ext cx="1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61" name="Freeform 350"/>
              <p:cNvSpPr>
                <a:spLocks/>
              </p:cNvSpPr>
              <p:nvPr/>
            </p:nvSpPr>
            <p:spPr bwMode="auto">
              <a:xfrm>
                <a:off x="4425" y="3351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2 h 3"/>
                  <a:gd name="T4" fmla="*/ 1 w 4"/>
                  <a:gd name="T5" fmla="*/ 0 h 3"/>
                  <a:gd name="T6" fmla="*/ 0 w 4"/>
                  <a:gd name="T7" fmla="*/ 0 h 3"/>
                  <a:gd name="T8" fmla="*/ 4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62" name="Freeform 351"/>
              <p:cNvSpPr>
                <a:spLocks/>
              </p:cNvSpPr>
              <p:nvPr/>
            </p:nvSpPr>
            <p:spPr bwMode="auto">
              <a:xfrm>
                <a:off x="4417" y="3320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5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5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63" name="Freeform 352"/>
              <p:cNvSpPr>
                <a:spLocks/>
              </p:cNvSpPr>
              <p:nvPr/>
            </p:nvSpPr>
            <p:spPr bwMode="auto">
              <a:xfrm>
                <a:off x="4417" y="3320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6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64" name="Freeform 353"/>
              <p:cNvSpPr>
                <a:spLocks/>
              </p:cNvSpPr>
              <p:nvPr/>
            </p:nvSpPr>
            <p:spPr bwMode="auto">
              <a:xfrm>
                <a:off x="4417" y="3346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2 h 3"/>
                  <a:gd name="T4" fmla="*/ 1 w 4"/>
                  <a:gd name="T5" fmla="*/ 0 h 3"/>
                  <a:gd name="T6" fmla="*/ 0 w 4"/>
                  <a:gd name="T7" fmla="*/ 0 h 3"/>
                  <a:gd name="T8" fmla="*/ 4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65" name="Freeform 354"/>
              <p:cNvSpPr>
                <a:spLocks/>
              </p:cNvSpPr>
              <p:nvPr/>
            </p:nvSpPr>
            <p:spPr bwMode="auto">
              <a:xfrm>
                <a:off x="4407" y="3315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4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66" name="Freeform 355"/>
              <p:cNvSpPr>
                <a:spLocks/>
              </p:cNvSpPr>
              <p:nvPr/>
            </p:nvSpPr>
            <p:spPr bwMode="auto">
              <a:xfrm>
                <a:off x="4407" y="3315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6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67" name="Freeform 356"/>
              <p:cNvSpPr>
                <a:spLocks/>
              </p:cNvSpPr>
              <p:nvPr/>
            </p:nvSpPr>
            <p:spPr bwMode="auto">
              <a:xfrm>
                <a:off x="4407" y="3341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2 h 3"/>
                  <a:gd name="T4" fmla="*/ 1 w 6"/>
                  <a:gd name="T5" fmla="*/ 0 h 3"/>
                  <a:gd name="T6" fmla="*/ 0 w 6"/>
                  <a:gd name="T7" fmla="*/ 0 h 3"/>
                  <a:gd name="T8" fmla="*/ 6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68" name="Freeform 357"/>
              <p:cNvSpPr>
                <a:spLocks/>
              </p:cNvSpPr>
              <p:nvPr/>
            </p:nvSpPr>
            <p:spPr bwMode="auto">
              <a:xfrm>
                <a:off x="4399" y="3311"/>
                <a:ext cx="5" cy="29"/>
              </a:xfrm>
              <a:custGeom>
                <a:avLst/>
                <a:gdLst>
                  <a:gd name="T0" fmla="*/ 0 w 5"/>
                  <a:gd name="T1" fmla="*/ 25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69" name="Freeform 358"/>
              <p:cNvSpPr>
                <a:spLocks/>
              </p:cNvSpPr>
              <p:nvPr/>
            </p:nvSpPr>
            <p:spPr bwMode="auto">
              <a:xfrm>
                <a:off x="4399" y="3311"/>
                <a:ext cx="1" cy="25"/>
              </a:xfrm>
              <a:custGeom>
                <a:avLst/>
                <a:gdLst>
                  <a:gd name="T0" fmla="*/ 0 w 1"/>
                  <a:gd name="T1" fmla="*/ 25 h 25"/>
                  <a:gd name="T2" fmla="*/ 1 w 1"/>
                  <a:gd name="T3" fmla="*/ 24 h 25"/>
                  <a:gd name="T4" fmla="*/ 1 w 1"/>
                  <a:gd name="T5" fmla="*/ 1 h 25"/>
                  <a:gd name="T6" fmla="*/ 0 w 1"/>
                  <a:gd name="T7" fmla="*/ 0 h 25"/>
                  <a:gd name="T8" fmla="*/ 0 w 1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1" y="24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70" name="Freeform 359"/>
              <p:cNvSpPr>
                <a:spLocks/>
              </p:cNvSpPr>
              <p:nvPr/>
            </p:nvSpPr>
            <p:spPr bwMode="auto">
              <a:xfrm>
                <a:off x="4399" y="3335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1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71" name="Freeform 360"/>
              <p:cNvSpPr>
                <a:spLocks/>
              </p:cNvSpPr>
              <p:nvPr/>
            </p:nvSpPr>
            <p:spPr bwMode="auto">
              <a:xfrm>
                <a:off x="4268" y="3231"/>
                <a:ext cx="13" cy="18"/>
              </a:xfrm>
              <a:custGeom>
                <a:avLst/>
                <a:gdLst>
                  <a:gd name="T0" fmla="*/ 13 w 13"/>
                  <a:gd name="T1" fmla="*/ 8 h 18"/>
                  <a:gd name="T2" fmla="*/ 13 w 13"/>
                  <a:gd name="T3" fmla="*/ 18 h 18"/>
                  <a:gd name="T4" fmla="*/ 0 w 13"/>
                  <a:gd name="T5" fmla="*/ 10 h 18"/>
                  <a:gd name="T6" fmla="*/ 0 w 13"/>
                  <a:gd name="T7" fmla="*/ 0 h 18"/>
                  <a:gd name="T8" fmla="*/ 13 w 13"/>
                  <a:gd name="T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13" y="8"/>
                    </a:moveTo>
                    <a:lnTo>
                      <a:pt x="13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72" name="Freeform 361"/>
              <p:cNvSpPr>
                <a:spLocks/>
              </p:cNvSpPr>
              <p:nvPr/>
            </p:nvSpPr>
            <p:spPr bwMode="auto">
              <a:xfrm>
                <a:off x="4279" y="3241"/>
                <a:ext cx="2" cy="8"/>
              </a:xfrm>
              <a:custGeom>
                <a:avLst/>
                <a:gdLst>
                  <a:gd name="T0" fmla="*/ 0 w 2"/>
                  <a:gd name="T1" fmla="*/ 0 h 8"/>
                  <a:gd name="T2" fmla="*/ 2 w 2"/>
                  <a:gd name="T3" fmla="*/ 0 h 8"/>
                  <a:gd name="T4" fmla="*/ 2 w 2"/>
                  <a:gd name="T5" fmla="*/ 6 h 8"/>
                  <a:gd name="T6" fmla="*/ 0 w 2"/>
                  <a:gd name="T7" fmla="*/ 8 h 8"/>
                  <a:gd name="T8" fmla="*/ 0 w 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0" y="0"/>
                    </a:moveTo>
                    <a:lnTo>
                      <a:pt x="2" y="0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725A14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73" name="Freeform 362"/>
              <p:cNvSpPr>
                <a:spLocks/>
              </p:cNvSpPr>
              <p:nvPr/>
            </p:nvSpPr>
            <p:spPr bwMode="auto">
              <a:xfrm>
                <a:off x="4266" y="3233"/>
                <a:ext cx="15" cy="8"/>
              </a:xfrm>
              <a:custGeom>
                <a:avLst/>
                <a:gdLst>
                  <a:gd name="T0" fmla="*/ 0 w 15"/>
                  <a:gd name="T1" fmla="*/ 2 h 8"/>
                  <a:gd name="T2" fmla="*/ 2 w 15"/>
                  <a:gd name="T3" fmla="*/ 0 h 8"/>
                  <a:gd name="T4" fmla="*/ 15 w 15"/>
                  <a:gd name="T5" fmla="*/ 8 h 8"/>
                  <a:gd name="T6" fmla="*/ 13 w 15"/>
                  <a:gd name="T7" fmla="*/ 8 h 8"/>
                  <a:gd name="T8" fmla="*/ 0 w 15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0" y="2"/>
                    </a:moveTo>
                    <a:lnTo>
                      <a:pt x="2" y="0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74" name="Freeform 363"/>
              <p:cNvSpPr>
                <a:spLocks/>
              </p:cNvSpPr>
              <p:nvPr/>
            </p:nvSpPr>
            <p:spPr bwMode="auto">
              <a:xfrm>
                <a:off x="4266" y="3235"/>
                <a:ext cx="13" cy="14"/>
              </a:xfrm>
              <a:custGeom>
                <a:avLst/>
                <a:gdLst>
                  <a:gd name="T0" fmla="*/ 13 w 13"/>
                  <a:gd name="T1" fmla="*/ 6 h 14"/>
                  <a:gd name="T2" fmla="*/ 13 w 13"/>
                  <a:gd name="T3" fmla="*/ 14 h 14"/>
                  <a:gd name="T4" fmla="*/ 0 w 13"/>
                  <a:gd name="T5" fmla="*/ 8 h 14"/>
                  <a:gd name="T6" fmla="*/ 0 w 13"/>
                  <a:gd name="T7" fmla="*/ 0 h 14"/>
                  <a:gd name="T8" fmla="*/ 13 w 13"/>
                  <a:gd name="T9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13" y="6"/>
                    </a:moveTo>
                    <a:lnTo>
                      <a:pt x="13" y="1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75" name="Freeform 364"/>
              <p:cNvSpPr>
                <a:spLocks/>
              </p:cNvSpPr>
              <p:nvPr/>
            </p:nvSpPr>
            <p:spPr bwMode="auto">
              <a:xfrm>
                <a:off x="4505" y="3157"/>
                <a:ext cx="275" cy="196"/>
              </a:xfrm>
              <a:custGeom>
                <a:avLst/>
                <a:gdLst>
                  <a:gd name="T0" fmla="*/ 0 w 275"/>
                  <a:gd name="T1" fmla="*/ 158 h 196"/>
                  <a:gd name="T2" fmla="*/ 275 w 275"/>
                  <a:gd name="T3" fmla="*/ 0 h 196"/>
                  <a:gd name="T4" fmla="*/ 275 w 275"/>
                  <a:gd name="T5" fmla="*/ 35 h 196"/>
                  <a:gd name="T6" fmla="*/ 0 w 275"/>
                  <a:gd name="T7" fmla="*/ 196 h 196"/>
                  <a:gd name="T8" fmla="*/ 0 w 275"/>
                  <a:gd name="T9" fmla="*/ 158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96">
                    <a:moveTo>
                      <a:pt x="0" y="158"/>
                    </a:moveTo>
                    <a:lnTo>
                      <a:pt x="275" y="0"/>
                    </a:lnTo>
                    <a:lnTo>
                      <a:pt x="275" y="35"/>
                    </a:lnTo>
                    <a:lnTo>
                      <a:pt x="0" y="196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76" name="Freeform 365"/>
              <p:cNvSpPr>
                <a:spLocks/>
              </p:cNvSpPr>
              <p:nvPr/>
            </p:nvSpPr>
            <p:spPr bwMode="auto">
              <a:xfrm>
                <a:off x="4266" y="3018"/>
                <a:ext cx="514" cy="297"/>
              </a:xfrm>
              <a:custGeom>
                <a:avLst/>
                <a:gdLst>
                  <a:gd name="T0" fmla="*/ 0 w 514"/>
                  <a:gd name="T1" fmla="*/ 158 h 297"/>
                  <a:gd name="T2" fmla="*/ 273 w 514"/>
                  <a:gd name="T3" fmla="*/ 0 h 297"/>
                  <a:gd name="T4" fmla="*/ 514 w 514"/>
                  <a:gd name="T5" fmla="*/ 139 h 297"/>
                  <a:gd name="T6" fmla="*/ 239 w 514"/>
                  <a:gd name="T7" fmla="*/ 297 h 297"/>
                  <a:gd name="T8" fmla="*/ 0 w 514"/>
                  <a:gd name="T9" fmla="*/ 158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297">
                    <a:moveTo>
                      <a:pt x="0" y="158"/>
                    </a:moveTo>
                    <a:lnTo>
                      <a:pt x="273" y="0"/>
                    </a:lnTo>
                    <a:lnTo>
                      <a:pt x="514" y="139"/>
                    </a:lnTo>
                    <a:lnTo>
                      <a:pt x="239" y="297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77" name="Freeform 366"/>
              <p:cNvSpPr>
                <a:spLocks/>
              </p:cNvSpPr>
              <p:nvPr/>
            </p:nvSpPr>
            <p:spPr bwMode="auto">
              <a:xfrm>
                <a:off x="4266" y="3176"/>
                <a:ext cx="239" cy="177"/>
              </a:xfrm>
              <a:custGeom>
                <a:avLst/>
                <a:gdLst>
                  <a:gd name="T0" fmla="*/ 239 w 239"/>
                  <a:gd name="T1" fmla="*/ 139 h 177"/>
                  <a:gd name="T2" fmla="*/ 239 w 239"/>
                  <a:gd name="T3" fmla="*/ 177 h 177"/>
                  <a:gd name="T4" fmla="*/ 0 w 239"/>
                  <a:gd name="T5" fmla="*/ 38 h 177"/>
                  <a:gd name="T6" fmla="*/ 0 w 239"/>
                  <a:gd name="T7" fmla="*/ 0 h 177"/>
                  <a:gd name="T8" fmla="*/ 239 w 239"/>
                  <a:gd name="T9" fmla="*/ 139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77">
                    <a:moveTo>
                      <a:pt x="239" y="139"/>
                    </a:moveTo>
                    <a:lnTo>
                      <a:pt x="239" y="177"/>
                    </a:lnTo>
                    <a:lnTo>
                      <a:pt x="0" y="38"/>
                    </a:lnTo>
                    <a:lnTo>
                      <a:pt x="0" y="0"/>
                    </a:lnTo>
                    <a:lnTo>
                      <a:pt x="239" y="139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40404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78" name="Freeform 367"/>
              <p:cNvSpPr>
                <a:spLocks/>
              </p:cNvSpPr>
              <p:nvPr/>
            </p:nvSpPr>
            <p:spPr bwMode="auto">
              <a:xfrm>
                <a:off x="4282" y="3194"/>
                <a:ext cx="81" cy="58"/>
              </a:xfrm>
              <a:custGeom>
                <a:avLst/>
                <a:gdLst>
                  <a:gd name="T0" fmla="*/ 0 w 81"/>
                  <a:gd name="T1" fmla="*/ 11 h 58"/>
                  <a:gd name="T2" fmla="*/ 0 w 81"/>
                  <a:gd name="T3" fmla="*/ 0 h 58"/>
                  <a:gd name="T4" fmla="*/ 81 w 81"/>
                  <a:gd name="T5" fmla="*/ 45 h 58"/>
                  <a:gd name="T6" fmla="*/ 81 w 81"/>
                  <a:gd name="T7" fmla="*/ 58 h 58"/>
                  <a:gd name="T8" fmla="*/ 0 w 81"/>
                  <a:gd name="T9" fmla="*/ 1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8">
                    <a:moveTo>
                      <a:pt x="0" y="11"/>
                    </a:moveTo>
                    <a:lnTo>
                      <a:pt x="0" y="0"/>
                    </a:lnTo>
                    <a:lnTo>
                      <a:pt x="81" y="45"/>
                    </a:lnTo>
                    <a:lnTo>
                      <a:pt x="81" y="5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79" name="Freeform 368"/>
              <p:cNvSpPr>
                <a:spLocks/>
              </p:cNvSpPr>
              <p:nvPr/>
            </p:nvSpPr>
            <p:spPr bwMode="auto">
              <a:xfrm>
                <a:off x="4282" y="3194"/>
                <a:ext cx="2" cy="11"/>
              </a:xfrm>
              <a:custGeom>
                <a:avLst/>
                <a:gdLst>
                  <a:gd name="T0" fmla="*/ 0 w 2"/>
                  <a:gd name="T1" fmla="*/ 11 h 11"/>
                  <a:gd name="T2" fmla="*/ 2 w 2"/>
                  <a:gd name="T3" fmla="*/ 10 h 11"/>
                  <a:gd name="T4" fmla="*/ 2 w 2"/>
                  <a:gd name="T5" fmla="*/ 0 h 11"/>
                  <a:gd name="T6" fmla="*/ 0 w 2"/>
                  <a:gd name="T7" fmla="*/ 0 h 11"/>
                  <a:gd name="T8" fmla="*/ 0 w 2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1">
                    <a:moveTo>
                      <a:pt x="0" y="11"/>
                    </a:moveTo>
                    <a:lnTo>
                      <a:pt x="2" y="1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80" name="Freeform 369"/>
              <p:cNvSpPr>
                <a:spLocks/>
              </p:cNvSpPr>
              <p:nvPr/>
            </p:nvSpPr>
            <p:spPr bwMode="auto">
              <a:xfrm>
                <a:off x="4282" y="3204"/>
                <a:ext cx="81" cy="48"/>
              </a:xfrm>
              <a:custGeom>
                <a:avLst/>
                <a:gdLst>
                  <a:gd name="T0" fmla="*/ 81 w 81"/>
                  <a:gd name="T1" fmla="*/ 48 h 48"/>
                  <a:gd name="T2" fmla="*/ 81 w 81"/>
                  <a:gd name="T3" fmla="*/ 45 h 48"/>
                  <a:gd name="T4" fmla="*/ 2 w 81"/>
                  <a:gd name="T5" fmla="*/ 0 h 48"/>
                  <a:gd name="T6" fmla="*/ 0 w 81"/>
                  <a:gd name="T7" fmla="*/ 1 h 48"/>
                  <a:gd name="T8" fmla="*/ 81 w 81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8">
                    <a:moveTo>
                      <a:pt x="81" y="48"/>
                    </a:moveTo>
                    <a:lnTo>
                      <a:pt x="81" y="45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81" y="4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81" name="Freeform 370"/>
              <p:cNvSpPr>
                <a:spLocks/>
              </p:cNvSpPr>
              <p:nvPr/>
            </p:nvSpPr>
            <p:spPr bwMode="auto">
              <a:xfrm>
                <a:off x="4494" y="3315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4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82" name="Freeform 371"/>
              <p:cNvSpPr>
                <a:spLocks/>
              </p:cNvSpPr>
              <p:nvPr/>
            </p:nvSpPr>
            <p:spPr bwMode="auto">
              <a:xfrm>
                <a:off x="4494" y="3315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83" name="Freeform 372"/>
              <p:cNvSpPr>
                <a:spLocks/>
              </p:cNvSpPr>
              <p:nvPr/>
            </p:nvSpPr>
            <p:spPr bwMode="auto">
              <a:xfrm>
                <a:off x="4494" y="3340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3 h 4"/>
                  <a:gd name="T4" fmla="*/ 2 w 7"/>
                  <a:gd name="T5" fmla="*/ 0 h 4"/>
                  <a:gd name="T6" fmla="*/ 0 w 7"/>
                  <a:gd name="T7" fmla="*/ 1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84" name="Freeform 373"/>
              <p:cNvSpPr>
                <a:spLocks/>
              </p:cNvSpPr>
              <p:nvPr/>
            </p:nvSpPr>
            <p:spPr bwMode="auto">
              <a:xfrm>
                <a:off x="4486" y="3311"/>
                <a:ext cx="5" cy="29"/>
              </a:xfrm>
              <a:custGeom>
                <a:avLst/>
                <a:gdLst>
                  <a:gd name="T0" fmla="*/ 0 w 5"/>
                  <a:gd name="T1" fmla="*/ 25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85" name="Freeform 374"/>
              <p:cNvSpPr>
                <a:spLocks/>
              </p:cNvSpPr>
              <p:nvPr/>
            </p:nvSpPr>
            <p:spPr bwMode="auto">
              <a:xfrm>
                <a:off x="4486" y="3311"/>
                <a:ext cx="2" cy="25"/>
              </a:xfrm>
              <a:custGeom>
                <a:avLst/>
                <a:gdLst>
                  <a:gd name="T0" fmla="*/ 0 w 2"/>
                  <a:gd name="T1" fmla="*/ 25 h 25"/>
                  <a:gd name="T2" fmla="*/ 2 w 2"/>
                  <a:gd name="T3" fmla="*/ 24 h 25"/>
                  <a:gd name="T4" fmla="*/ 2 w 2"/>
                  <a:gd name="T5" fmla="*/ 1 h 25"/>
                  <a:gd name="T6" fmla="*/ 0 w 2"/>
                  <a:gd name="T7" fmla="*/ 0 h 25"/>
                  <a:gd name="T8" fmla="*/ 0 w 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">
                    <a:moveTo>
                      <a:pt x="0" y="25"/>
                    </a:moveTo>
                    <a:lnTo>
                      <a:pt x="2" y="2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86" name="Freeform 375"/>
              <p:cNvSpPr>
                <a:spLocks/>
              </p:cNvSpPr>
              <p:nvPr/>
            </p:nvSpPr>
            <p:spPr bwMode="auto">
              <a:xfrm>
                <a:off x="4486" y="3335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87" name="Freeform 376"/>
              <p:cNvSpPr>
                <a:spLocks/>
              </p:cNvSpPr>
              <p:nvPr/>
            </p:nvSpPr>
            <p:spPr bwMode="auto">
              <a:xfrm>
                <a:off x="4476" y="3306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88" name="Freeform 377"/>
              <p:cNvSpPr>
                <a:spLocks/>
              </p:cNvSpPr>
              <p:nvPr/>
            </p:nvSpPr>
            <p:spPr bwMode="auto">
              <a:xfrm>
                <a:off x="4476" y="3306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89" name="Freeform 378"/>
              <p:cNvSpPr>
                <a:spLocks/>
              </p:cNvSpPr>
              <p:nvPr/>
            </p:nvSpPr>
            <p:spPr bwMode="auto">
              <a:xfrm>
                <a:off x="4476" y="3330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2 w 7"/>
                  <a:gd name="T5" fmla="*/ 0 h 5"/>
                  <a:gd name="T6" fmla="*/ 0 w 7"/>
                  <a:gd name="T7" fmla="*/ 2 h 5"/>
                  <a:gd name="T8" fmla="*/ 7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90" name="Freeform 379"/>
              <p:cNvSpPr>
                <a:spLocks/>
              </p:cNvSpPr>
              <p:nvPr/>
            </p:nvSpPr>
            <p:spPr bwMode="auto">
              <a:xfrm>
                <a:off x="4468" y="3301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91" name="Freeform 380"/>
              <p:cNvSpPr>
                <a:spLocks/>
              </p:cNvSpPr>
              <p:nvPr/>
            </p:nvSpPr>
            <p:spPr bwMode="auto">
              <a:xfrm>
                <a:off x="4468" y="3301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92" name="Freeform 381"/>
              <p:cNvSpPr>
                <a:spLocks/>
              </p:cNvSpPr>
              <p:nvPr/>
            </p:nvSpPr>
            <p:spPr bwMode="auto">
              <a:xfrm>
                <a:off x="4468" y="3325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2 h 5"/>
                  <a:gd name="T4" fmla="*/ 2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93" name="Freeform 382"/>
              <p:cNvSpPr>
                <a:spLocks/>
              </p:cNvSpPr>
              <p:nvPr/>
            </p:nvSpPr>
            <p:spPr bwMode="auto">
              <a:xfrm>
                <a:off x="4460" y="3296"/>
                <a:ext cx="5" cy="29"/>
              </a:xfrm>
              <a:custGeom>
                <a:avLst/>
                <a:gdLst>
                  <a:gd name="T0" fmla="*/ 0 w 5"/>
                  <a:gd name="T1" fmla="*/ 24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4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94" name="Freeform 383"/>
              <p:cNvSpPr>
                <a:spLocks/>
              </p:cNvSpPr>
              <p:nvPr/>
            </p:nvSpPr>
            <p:spPr bwMode="auto">
              <a:xfrm>
                <a:off x="4460" y="3296"/>
                <a:ext cx="2" cy="24"/>
              </a:xfrm>
              <a:custGeom>
                <a:avLst/>
                <a:gdLst>
                  <a:gd name="T0" fmla="*/ 0 w 2"/>
                  <a:gd name="T1" fmla="*/ 24 h 24"/>
                  <a:gd name="T2" fmla="*/ 0 w 2"/>
                  <a:gd name="T3" fmla="*/ 24 h 24"/>
                  <a:gd name="T4" fmla="*/ 2 w 2"/>
                  <a:gd name="T5" fmla="*/ 0 h 24"/>
                  <a:gd name="T6" fmla="*/ 0 w 2"/>
                  <a:gd name="T7" fmla="*/ 0 h 24"/>
                  <a:gd name="T8" fmla="*/ 0 w 2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">
                    <a:moveTo>
                      <a:pt x="0" y="24"/>
                    </a:moveTo>
                    <a:lnTo>
                      <a:pt x="0" y="2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95" name="Freeform 384"/>
              <p:cNvSpPr>
                <a:spLocks/>
              </p:cNvSpPr>
              <p:nvPr/>
            </p:nvSpPr>
            <p:spPr bwMode="auto">
              <a:xfrm>
                <a:off x="4460" y="3320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2 h 5"/>
                  <a:gd name="T4" fmla="*/ 0 w 5"/>
                  <a:gd name="T5" fmla="*/ 0 h 5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96" name="Freeform 385"/>
              <p:cNvSpPr>
                <a:spLocks/>
              </p:cNvSpPr>
              <p:nvPr/>
            </p:nvSpPr>
            <p:spPr bwMode="auto">
              <a:xfrm>
                <a:off x="4450" y="3291"/>
                <a:ext cx="7" cy="28"/>
              </a:xfrm>
              <a:custGeom>
                <a:avLst/>
                <a:gdLst>
                  <a:gd name="T0" fmla="*/ 0 w 7"/>
                  <a:gd name="T1" fmla="*/ 24 h 28"/>
                  <a:gd name="T2" fmla="*/ 0 w 7"/>
                  <a:gd name="T3" fmla="*/ 0 h 28"/>
                  <a:gd name="T4" fmla="*/ 7 w 7"/>
                  <a:gd name="T5" fmla="*/ 3 h 28"/>
                  <a:gd name="T6" fmla="*/ 7 w 7"/>
                  <a:gd name="T7" fmla="*/ 28 h 28"/>
                  <a:gd name="T8" fmla="*/ 0 w 7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8">
                    <a:moveTo>
                      <a:pt x="0" y="24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97" name="Rectangle 386"/>
              <p:cNvSpPr>
                <a:spLocks noChangeArrowheads="1"/>
              </p:cNvSpPr>
              <p:nvPr/>
            </p:nvSpPr>
            <p:spPr bwMode="auto">
              <a:xfrm>
                <a:off x="4450" y="3291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98" name="Freeform 387"/>
              <p:cNvSpPr>
                <a:spLocks/>
              </p:cNvSpPr>
              <p:nvPr/>
            </p:nvSpPr>
            <p:spPr bwMode="auto">
              <a:xfrm>
                <a:off x="4450" y="3315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2 h 4"/>
                  <a:gd name="T4" fmla="*/ 2 w 7"/>
                  <a:gd name="T5" fmla="*/ 0 h 4"/>
                  <a:gd name="T6" fmla="*/ 0 w 7"/>
                  <a:gd name="T7" fmla="*/ 0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99" name="Freeform 388"/>
              <p:cNvSpPr>
                <a:spLocks/>
              </p:cNvSpPr>
              <p:nvPr/>
            </p:nvSpPr>
            <p:spPr bwMode="auto">
              <a:xfrm>
                <a:off x="4442" y="3285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5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00" name="Freeform 389"/>
              <p:cNvSpPr>
                <a:spLocks/>
              </p:cNvSpPr>
              <p:nvPr/>
            </p:nvSpPr>
            <p:spPr bwMode="auto">
              <a:xfrm>
                <a:off x="4442" y="3285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6 h 26"/>
                  <a:gd name="T4" fmla="*/ 2 w 2"/>
                  <a:gd name="T5" fmla="*/ 1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6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01" name="Freeform 390"/>
              <p:cNvSpPr>
                <a:spLocks/>
              </p:cNvSpPr>
              <p:nvPr/>
            </p:nvSpPr>
            <p:spPr bwMode="auto">
              <a:xfrm>
                <a:off x="4442" y="3311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02" name="Freeform 391"/>
              <p:cNvSpPr>
                <a:spLocks/>
              </p:cNvSpPr>
              <p:nvPr/>
            </p:nvSpPr>
            <p:spPr bwMode="auto">
              <a:xfrm>
                <a:off x="4433" y="3280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03" name="Freeform 392"/>
              <p:cNvSpPr>
                <a:spLocks/>
              </p:cNvSpPr>
              <p:nvPr/>
            </p:nvSpPr>
            <p:spPr bwMode="auto">
              <a:xfrm>
                <a:off x="4433" y="3280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6 h 26"/>
                  <a:gd name="T4" fmla="*/ 1 w 1"/>
                  <a:gd name="T5" fmla="*/ 1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6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04" name="Freeform 393"/>
              <p:cNvSpPr>
                <a:spLocks/>
              </p:cNvSpPr>
              <p:nvPr/>
            </p:nvSpPr>
            <p:spPr bwMode="auto">
              <a:xfrm>
                <a:off x="4433" y="3306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1 h 3"/>
                  <a:gd name="T4" fmla="*/ 1 w 6"/>
                  <a:gd name="T5" fmla="*/ 0 h 3"/>
                  <a:gd name="T6" fmla="*/ 0 w 6"/>
                  <a:gd name="T7" fmla="*/ 0 h 3"/>
                  <a:gd name="T8" fmla="*/ 6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05" name="Freeform 394"/>
              <p:cNvSpPr>
                <a:spLocks/>
              </p:cNvSpPr>
              <p:nvPr/>
            </p:nvSpPr>
            <p:spPr bwMode="auto">
              <a:xfrm>
                <a:off x="4425" y="3275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06" name="Freeform 395"/>
              <p:cNvSpPr>
                <a:spLocks/>
              </p:cNvSpPr>
              <p:nvPr/>
            </p:nvSpPr>
            <p:spPr bwMode="auto">
              <a:xfrm>
                <a:off x="4425" y="3275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07" name="Freeform 396"/>
              <p:cNvSpPr>
                <a:spLocks/>
              </p:cNvSpPr>
              <p:nvPr/>
            </p:nvSpPr>
            <p:spPr bwMode="auto">
              <a:xfrm>
                <a:off x="4425" y="3299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3 h 5"/>
                  <a:gd name="T4" fmla="*/ 1 w 4"/>
                  <a:gd name="T5" fmla="*/ 0 h 5"/>
                  <a:gd name="T6" fmla="*/ 0 w 4"/>
                  <a:gd name="T7" fmla="*/ 2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08" name="Freeform 397"/>
              <p:cNvSpPr>
                <a:spLocks/>
              </p:cNvSpPr>
              <p:nvPr/>
            </p:nvSpPr>
            <p:spPr bwMode="auto">
              <a:xfrm>
                <a:off x="4417" y="3270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09" name="Freeform 398"/>
              <p:cNvSpPr>
                <a:spLocks/>
              </p:cNvSpPr>
              <p:nvPr/>
            </p:nvSpPr>
            <p:spPr bwMode="auto">
              <a:xfrm>
                <a:off x="4417" y="3270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10" name="Freeform 399"/>
              <p:cNvSpPr>
                <a:spLocks/>
              </p:cNvSpPr>
              <p:nvPr/>
            </p:nvSpPr>
            <p:spPr bwMode="auto">
              <a:xfrm>
                <a:off x="4417" y="3294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4 h 5"/>
                  <a:gd name="T4" fmla="*/ 1 w 4"/>
                  <a:gd name="T5" fmla="*/ 0 h 5"/>
                  <a:gd name="T6" fmla="*/ 0 w 4"/>
                  <a:gd name="T7" fmla="*/ 2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4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11" name="Freeform 400"/>
              <p:cNvSpPr>
                <a:spLocks/>
              </p:cNvSpPr>
              <p:nvPr/>
            </p:nvSpPr>
            <p:spPr bwMode="auto">
              <a:xfrm>
                <a:off x="4407" y="3265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12" name="Freeform 401"/>
              <p:cNvSpPr>
                <a:spLocks/>
              </p:cNvSpPr>
              <p:nvPr/>
            </p:nvSpPr>
            <p:spPr bwMode="auto">
              <a:xfrm>
                <a:off x="4407" y="3265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5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5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13" name="Freeform 402"/>
              <p:cNvSpPr>
                <a:spLocks/>
              </p:cNvSpPr>
              <p:nvPr/>
            </p:nvSpPr>
            <p:spPr bwMode="auto">
              <a:xfrm>
                <a:off x="4407" y="3290"/>
                <a:ext cx="6" cy="4"/>
              </a:xfrm>
              <a:custGeom>
                <a:avLst/>
                <a:gdLst>
                  <a:gd name="T0" fmla="*/ 6 w 6"/>
                  <a:gd name="T1" fmla="*/ 4 h 4"/>
                  <a:gd name="T2" fmla="*/ 6 w 6"/>
                  <a:gd name="T3" fmla="*/ 3 h 4"/>
                  <a:gd name="T4" fmla="*/ 1 w 6"/>
                  <a:gd name="T5" fmla="*/ 0 h 4"/>
                  <a:gd name="T6" fmla="*/ 0 w 6"/>
                  <a:gd name="T7" fmla="*/ 1 h 4"/>
                  <a:gd name="T8" fmla="*/ 6 w 6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6" y="3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14" name="Freeform 403"/>
              <p:cNvSpPr>
                <a:spLocks/>
              </p:cNvSpPr>
              <p:nvPr/>
            </p:nvSpPr>
            <p:spPr bwMode="auto">
              <a:xfrm>
                <a:off x="4399" y="3260"/>
                <a:ext cx="5" cy="30"/>
              </a:xfrm>
              <a:custGeom>
                <a:avLst/>
                <a:gdLst>
                  <a:gd name="T0" fmla="*/ 0 w 5"/>
                  <a:gd name="T1" fmla="*/ 26 h 30"/>
                  <a:gd name="T2" fmla="*/ 0 w 5"/>
                  <a:gd name="T3" fmla="*/ 0 h 30"/>
                  <a:gd name="T4" fmla="*/ 5 w 5"/>
                  <a:gd name="T5" fmla="*/ 4 h 30"/>
                  <a:gd name="T6" fmla="*/ 5 w 5"/>
                  <a:gd name="T7" fmla="*/ 30 h 30"/>
                  <a:gd name="T8" fmla="*/ 0 w 5"/>
                  <a:gd name="T9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0">
                    <a:moveTo>
                      <a:pt x="0" y="26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3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15" name="Freeform 404"/>
              <p:cNvSpPr>
                <a:spLocks/>
              </p:cNvSpPr>
              <p:nvPr/>
            </p:nvSpPr>
            <p:spPr bwMode="auto">
              <a:xfrm>
                <a:off x="4399" y="3260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5 h 26"/>
                  <a:gd name="T4" fmla="*/ 1 w 1"/>
                  <a:gd name="T5" fmla="*/ 0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5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16" name="Freeform 405"/>
              <p:cNvSpPr>
                <a:spLocks/>
              </p:cNvSpPr>
              <p:nvPr/>
            </p:nvSpPr>
            <p:spPr bwMode="auto">
              <a:xfrm>
                <a:off x="4399" y="3285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1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17" name="Freeform 406"/>
              <p:cNvSpPr>
                <a:spLocks/>
              </p:cNvSpPr>
              <p:nvPr/>
            </p:nvSpPr>
            <p:spPr bwMode="auto">
              <a:xfrm>
                <a:off x="4268" y="3181"/>
                <a:ext cx="13" cy="18"/>
              </a:xfrm>
              <a:custGeom>
                <a:avLst/>
                <a:gdLst>
                  <a:gd name="T0" fmla="*/ 13 w 13"/>
                  <a:gd name="T1" fmla="*/ 8 h 18"/>
                  <a:gd name="T2" fmla="*/ 13 w 13"/>
                  <a:gd name="T3" fmla="*/ 18 h 18"/>
                  <a:gd name="T4" fmla="*/ 0 w 13"/>
                  <a:gd name="T5" fmla="*/ 10 h 18"/>
                  <a:gd name="T6" fmla="*/ 0 w 13"/>
                  <a:gd name="T7" fmla="*/ 0 h 18"/>
                  <a:gd name="T8" fmla="*/ 13 w 13"/>
                  <a:gd name="T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13" y="8"/>
                    </a:moveTo>
                    <a:lnTo>
                      <a:pt x="13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18" name="Freeform 407"/>
              <p:cNvSpPr>
                <a:spLocks/>
              </p:cNvSpPr>
              <p:nvPr/>
            </p:nvSpPr>
            <p:spPr bwMode="auto">
              <a:xfrm>
                <a:off x="4279" y="3189"/>
                <a:ext cx="2" cy="10"/>
              </a:xfrm>
              <a:custGeom>
                <a:avLst/>
                <a:gdLst>
                  <a:gd name="T0" fmla="*/ 0 w 2"/>
                  <a:gd name="T1" fmla="*/ 2 h 10"/>
                  <a:gd name="T2" fmla="*/ 2 w 2"/>
                  <a:gd name="T3" fmla="*/ 0 h 10"/>
                  <a:gd name="T4" fmla="*/ 2 w 2"/>
                  <a:gd name="T5" fmla="*/ 8 h 10"/>
                  <a:gd name="T6" fmla="*/ 0 w 2"/>
                  <a:gd name="T7" fmla="*/ 10 h 10"/>
                  <a:gd name="T8" fmla="*/ 0 w 2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0" y="2"/>
                    </a:moveTo>
                    <a:lnTo>
                      <a:pt x="2" y="0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725A14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19" name="Freeform 408"/>
              <p:cNvSpPr>
                <a:spLocks/>
              </p:cNvSpPr>
              <p:nvPr/>
            </p:nvSpPr>
            <p:spPr bwMode="auto">
              <a:xfrm>
                <a:off x="4266" y="3183"/>
                <a:ext cx="15" cy="8"/>
              </a:xfrm>
              <a:custGeom>
                <a:avLst/>
                <a:gdLst>
                  <a:gd name="T0" fmla="*/ 0 w 15"/>
                  <a:gd name="T1" fmla="*/ 1 h 8"/>
                  <a:gd name="T2" fmla="*/ 2 w 15"/>
                  <a:gd name="T3" fmla="*/ 0 h 8"/>
                  <a:gd name="T4" fmla="*/ 15 w 15"/>
                  <a:gd name="T5" fmla="*/ 6 h 8"/>
                  <a:gd name="T6" fmla="*/ 13 w 15"/>
                  <a:gd name="T7" fmla="*/ 8 h 8"/>
                  <a:gd name="T8" fmla="*/ 0 w 15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0" y="1"/>
                    </a:moveTo>
                    <a:lnTo>
                      <a:pt x="2" y="0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20" name="Freeform 409"/>
              <p:cNvSpPr>
                <a:spLocks/>
              </p:cNvSpPr>
              <p:nvPr/>
            </p:nvSpPr>
            <p:spPr bwMode="auto">
              <a:xfrm>
                <a:off x="4266" y="3184"/>
                <a:ext cx="13" cy="15"/>
              </a:xfrm>
              <a:custGeom>
                <a:avLst/>
                <a:gdLst>
                  <a:gd name="T0" fmla="*/ 13 w 13"/>
                  <a:gd name="T1" fmla="*/ 7 h 15"/>
                  <a:gd name="T2" fmla="*/ 13 w 13"/>
                  <a:gd name="T3" fmla="*/ 15 h 15"/>
                  <a:gd name="T4" fmla="*/ 0 w 13"/>
                  <a:gd name="T5" fmla="*/ 7 h 15"/>
                  <a:gd name="T6" fmla="*/ 0 w 13"/>
                  <a:gd name="T7" fmla="*/ 0 h 15"/>
                  <a:gd name="T8" fmla="*/ 13 w 13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13" y="7"/>
                    </a:moveTo>
                    <a:lnTo>
                      <a:pt x="13" y="15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21" name="Freeform 410"/>
              <p:cNvSpPr>
                <a:spLocks/>
              </p:cNvSpPr>
              <p:nvPr/>
            </p:nvSpPr>
            <p:spPr bwMode="auto">
              <a:xfrm>
                <a:off x="4505" y="3105"/>
                <a:ext cx="275" cy="196"/>
              </a:xfrm>
              <a:custGeom>
                <a:avLst/>
                <a:gdLst>
                  <a:gd name="T0" fmla="*/ 0 w 275"/>
                  <a:gd name="T1" fmla="*/ 160 h 196"/>
                  <a:gd name="T2" fmla="*/ 275 w 275"/>
                  <a:gd name="T3" fmla="*/ 0 h 196"/>
                  <a:gd name="T4" fmla="*/ 275 w 275"/>
                  <a:gd name="T5" fmla="*/ 37 h 196"/>
                  <a:gd name="T6" fmla="*/ 0 w 275"/>
                  <a:gd name="T7" fmla="*/ 196 h 196"/>
                  <a:gd name="T8" fmla="*/ 0 w 275"/>
                  <a:gd name="T9" fmla="*/ 16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96">
                    <a:moveTo>
                      <a:pt x="0" y="160"/>
                    </a:moveTo>
                    <a:lnTo>
                      <a:pt x="275" y="0"/>
                    </a:lnTo>
                    <a:lnTo>
                      <a:pt x="275" y="37"/>
                    </a:lnTo>
                    <a:lnTo>
                      <a:pt x="0" y="196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22" name="Freeform 411"/>
              <p:cNvSpPr>
                <a:spLocks/>
              </p:cNvSpPr>
              <p:nvPr/>
            </p:nvSpPr>
            <p:spPr bwMode="auto">
              <a:xfrm>
                <a:off x="4266" y="2966"/>
                <a:ext cx="514" cy="299"/>
              </a:xfrm>
              <a:custGeom>
                <a:avLst/>
                <a:gdLst>
                  <a:gd name="T0" fmla="*/ 0 w 514"/>
                  <a:gd name="T1" fmla="*/ 160 h 299"/>
                  <a:gd name="T2" fmla="*/ 273 w 514"/>
                  <a:gd name="T3" fmla="*/ 0 h 299"/>
                  <a:gd name="T4" fmla="*/ 514 w 514"/>
                  <a:gd name="T5" fmla="*/ 139 h 299"/>
                  <a:gd name="T6" fmla="*/ 239 w 514"/>
                  <a:gd name="T7" fmla="*/ 299 h 299"/>
                  <a:gd name="T8" fmla="*/ 0 w 514"/>
                  <a:gd name="T9" fmla="*/ 16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299">
                    <a:moveTo>
                      <a:pt x="0" y="160"/>
                    </a:moveTo>
                    <a:lnTo>
                      <a:pt x="273" y="0"/>
                    </a:lnTo>
                    <a:lnTo>
                      <a:pt x="514" y="139"/>
                    </a:lnTo>
                    <a:lnTo>
                      <a:pt x="239" y="299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23" name="Freeform 412"/>
              <p:cNvSpPr>
                <a:spLocks/>
              </p:cNvSpPr>
              <p:nvPr/>
            </p:nvSpPr>
            <p:spPr bwMode="auto">
              <a:xfrm>
                <a:off x="4266" y="3126"/>
                <a:ext cx="239" cy="175"/>
              </a:xfrm>
              <a:custGeom>
                <a:avLst/>
                <a:gdLst>
                  <a:gd name="T0" fmla="*/ 239 w 239"/>
                  <a:gd name="T1" fmla="*/ 139 h 175"/>
                  <a:gd name="T2" fmla="*/ 239 w 239"/>
                  <a:gd name="T3" fmla="*/ 175 h 175"/>
                  <a:gd name="T4" fmla="*/ 0 w 239"/>
                  <a:gd name="T5" fmla="*/ 37 h 175"/>
                  <a:gd name="T6" fmla="*/ 0 w 239"/>
                  <a:gd name="T7" fmla="*/ 0 h 175"/>
                  <a:gd name="T8" fmla="*/ 239 w 239"/>
                  <a:gd name="T9" fmla="*/ 13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75">
                    <a:moveTo>
                      <a:pt x="239" y="139"/>
                    </a:moveTo>
                    <a:lnTo>
                      <a:pt x="239" y="175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239" y="139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40404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24" name="Freeform 413"/>
              <p:cNvSpPr>
                <a:spLocks/>
              </p:cNvSpPr>
              <p:nvPr/>
            </p:nvSpPr>
            <p:spPr bwMode="auto">
              <a:xfrm>
                <a:off x="4282" y="3142"/>
                <a:ext cx="81" cy="59"/>
              </a:xfrm>
              <a:custGeom>
                <a:avLst/>
                <a:gdLst>
                  <a:gd name="T0" fmla="*/ 0 w 81"/>
                  <a:gd name="T1" fmla="*/ 13 h 59"/>
                  <a:gd name="T2" fmla="*/ 0 w 81"/>
                  <a:gd name="T3" fmla="*/ 0 h 59"/>
                  <a:gd name="T4" fmla="*/ 81 w 81"/>
                  <a:gd name="T5" fmla="*/ 47 h 59"/>
                  <a:gd name="T6" fmla="*/ 81 w 81"/>
                  <a:gd name="T7" fmla="*/ 59 h 59"/>
                  <a:gd name="T8" fmla="*/ 0 w 81"/>
                  <a:gd name="T9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9">
                    <a:moveTo>
                      <a:pt x="0" y="13"/>
                    </a:moveTo>
                    <a:lnTo>
                      <a:pt x="0" y="0"/>
                    </a:lnTo>
                    <a:lnTo>
                      <a:pt x="81" y="47"/>
                    </a:lnTo>
                    <a:lnTo>
                      <a:pt x="81" y="5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25" name="Freeform 414"/>
              <p:cNvSpPr>
                <a:spLocks/>
              </p:cNvSpPr>
              <p:nvPr/>
            </p:nvSpPr>
            <p:spPr bwMode="auto">
              <a:xfrm>
                <a:off x="4282" y="3142"/>
                <a:ext cx="2" cy="13"/>
              </a:xfrm>
              <a:custGeom>
                <a:avLst/>
                <a:gdLst>
                  <a:gd name="T0" fmla="*/ 0 w 2"/>
                  <a:gd name="T1" fmla="*/ 13 h 13"/>
                  <a:gd name="T2" fmla="*/ 2 w 2"/>
                  <a:gd name="T3" fmla="*/ 12 h 13"/>
                  <a:gd name="T4" fmla="*/ 2 w 2"/>
                  <a:gd name="T5" fmla="*/ 2 h 13"/>
                  <a:gd name="T6" fmla="*/ 0 w 2"/>
                  <a:gd name="T7" fmla="*/ 0 h 13"/>
                  <a:gd name="T8" fmla="*/ 0 w 2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3">
                    <a:moveTo>
                      <a:pt x="0" y="13"/>
                    </a:moveTo>
                    <a:lnTo>
                      <a:pt x="2" y="1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26" name="Freeform 415"/>
              <p:cNvSpPr>
                <a:spLocks/>
              </p:cNvSpPr>
              <p:nvPr/>
            </p:nvSpPr>
            <p:spPr bwMode="auto">
              <a:xfrm>
                <a:off x="4282" y="3154"/>
                <a:ext cx="81" cy="47"/>
              </a:xfrm>
              <a:custGeom>
                <a:avLst/>
                <a:gdLst>
                  <a:gd name="T0" fmla="*/ 81 w 81"/>
                  <a:gd name="T1" fmla="*/ 47 h 47"/>
                  <a:gd name="T2" fmla="*/ 81 w 81"/>
                  <a:gd name="T3" fmla="*/ 45 h 47"/>
                  <a:gd name="T4" fmla="*/ 2 w 81"/>
                  <a:gd name="T5" fmla="*/ 0 h 47"/>
                  <a:gd name="T6" fmla="*/ 0 w 81"/>
                  <a:gd name="T7" fmla="*/ 1 h 47"/>
                  <a:gd name="T8" fmla="*/ 81 w 81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7">
                    <a:moveTo>
                      <a:pt x="81" y="47"/>
                    </a:moveTo>
                    <a:lnTo>
                      <a:pt x="81" y="45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81" y="47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27" name="Freeform 416"/>
              <p:cNvSpPr>
                <a:spLocks/>
              </p:cNvSpPr>
              <p:nvPr/>
            </p:nvSpPr>
            <p:spPr bwMode="auto">
              <a:xfrm>
                <a:off x="4494" y="3265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28" name="Freeform 417"/>
              <p:cNvSpPr>
                <a:spLocks/>
              </p:cNvSpPr>
              <p:nvPr/>
            </p:nvSpPr>
            <p:spPr bwMode="auto">
              <a:xfrm>
                <a:off x="4494" y="3265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29" name="Freeform 418"/>
              <p:cNvSpPr>
                <a:spLocks/>
              </p:cNvSpPr>
              <p:nvPr/>
            </p:nvSpPr>
            <p:spPr bwMode="auto">
              <a:xfrm>
                <a:off x="4494" y="3290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1 h 4"/>
                  <a:gd name="T4" fmla="*/ 2 w 7"/>
                  <a:gd name="T5" fmla="*/ 0 h 4"/>
                  <a:gd name="T6" fmla="*/ 0 w 7"/>
                  <a:gd name="T7" fmla="*/ 1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30" name="Freeform 419"/>
              <p:cNvSpPr>
                <a:spLocks/>
              </p:cNvSpPr>
              <p:nvPr/>
            </p:nvSpPr>
            <p:spPr bwMode="auto">
              <a:xfrm>
                <a:off x="4486" y="3260"/>
                <a:ext cx="5" cy="28"/>
              </a:xfrm>
              <a:custGeom>
                <a:avLst/>
                <a:gdLst>
                  <a:gd name="T0" fmla="*/ 0 w 5"/>
                  <a:gd name="T1" fmla="*/ 25 h 28"/>
                  <a:gd name="T2" fmla="*/ 0 w 5"/>
                  <a:gd name="T3" fmla="*/ 0 h 28"/>
                  <a:gd name="T4" fmla="*/ 5 w 5"/>
                  <a:gd name="T5" fmla="*/ 4 h 28"/>
                  <a:gd name="T6" fmla="*/ 5 w 5"/>
                  <a:gd name="T7" fmla="*/ 28 h 28"/>
                  <a:gd name="T8" fmla="*/ 0 w 5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8">
                    <a:moveTo>
                      <a:pt x="0" y="25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28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31" name="Rectangle 420"/>
              <p:cNvSpPr>
                <a:spLocks noChangeArrowheads="1"/>
              </p:cNvSpPr>
              <p:nvPr/>
            </p:nvSpPr>
            <p:spPr bwMode="auto">
              <a:xfrm>
                <a:off x="4486" y="3260"/>
                <a:ext cx="2" cy="25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32" name="Freeform 421"/>
              <p:cNvSpPr>
                <a:spLocks/>
              </p:cNvSpPr>
              <p:nvPr/>
            </p:nvSpPr>
            <p:spPr bwMode="auto">
              <a:xfrm>
                <a:off x="4486" y="3285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33" name="Freeform 422"/>
              <p:cNvSpPr>
                <a:spLocks/>
              </p:cNvSpPr>
              <p:nvPr/>
            </p:nvSpPr>
            <p:spPr bwMode="auto">
              <a:xfrm>
                <a:off x="4476" y="3256"/>
                <a:ext cx="7" cy="27"/>
              </a:xfrm>
              <a:custGeom>
                <a:avLst/>
                <a:gdLst>
                  <a:gd name="T0" fmla="*/ 0 w 7"/>
                  <a:gd name="T1" fmla="*/ 24 h 27"/>
                  <a:gd name="T2" fmla="*/ 0 w 7"/>
                  <a:gd name="T3" fmla="*/ 0 h 27"/>
                  <a:gd name="T4" fmla="*/ 7 w 7"/>
                  <a:gd name="T5" fmla="*/ 3 h 27"/>
                  <a:gd name="T6" fmla="*/ 7 w 7"/>
                  <a:gd name="T7" fmla="*/ 27 h 27"/>
                  <a:gd name="T8" fmla="*/ 0 w 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7">
                    <a:moveTo>
                      <a:pt x="0" y="24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34" name="Rectangle 423"/>
              <p:cNvSpPr>
                <a:spLocks noChangeArrowheads="1"/>
              </p:cNvSpPr>
              <p:nvPr/>
            </p:nvSpPr>
            <p:spPr bwMode="auto">
              <a:xfrm>
                <a:off x="4476" y="3256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35" name="Freeform 424"/>
              <p:cNvSpPr>
                <a:spLocks/>
              </p:cNvSpPr>
              <p:nvPr/>
            </p:nvSpPr>
            <p:spPr bwMode="auto">
              <a:xfrm>
                <a:off x="4476" y="3280"/>
                <a:ext cx="7" cy="3"/>
              </a:xfrm>
              <a:custGeom>
                <a:avLst/>
                <a:gdLst>
                  <a:gd name="T0" fmla="*/ 7 w 7"/>
                  <a:gd name="T1" fmla="*/ 3 h 3"/>
                  <a:gd name="T2" fmla="*/ 7 w 7"/>
                  <a:gd name="T3" fmla="*/ 1 h 3"/>
                  <a:gd name="T4" fmla="*/ 2 w 7"/>
                  <a:gd name="T5" fmla="*/ 0 h 3"/>
                  <a:gd name="T6" fmla="*/ 0 w 7"/>
                  <a:gd name="T7" fmla="*/ 0 h 3"/>
                  <a:gd name="T8" fmla="*/ 7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3"/>
                    </a:moveTo>
                    <a:lnTo>
                      <a:pt x="7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36" name="Freeform 425"/>
              <p:cNvSpPr>
                <a:spLocks/>
              </p:cNvSpPr>
              <p:nvPr/>
            </p:nvSpPr>
            <p:spPr bwMode="auto">
              <a:xfrm>
                <a:off x="4468" y="3249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37" name="Freeform 426"/>
              <p:cNvSpPr>
                <a:spLocks/>
              </p:cNvSpPr>
              <p:nvPr/>
            </p:nvSpPr>
            <p:spPr bwMode="auto">
              <a:xfrm>
                <a:off x="4468" y="3249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6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38" name="Freeform 427"/>
              <p:cNvSpPr>
                <a:spLocks/>
              </p:cNvSpPr>
              <p:nvPr/>
            </p:nvSpPr>
            <p:spPr bwMode="auto">
              <a:xfrm>
                <a:off x="4468" y="3275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2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39" name="Freeform 428"/>
              <p:cNvSpPr>
                <a:spLocks/>
              </p:cNvSpPr>
              <p:nvPr/>
            </p:nvSpPr>
            <p:spPr bwMode="auto">
              <a:xfrm>
                <a:off x="4460" y="3244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40" name="Freeform 429"/>
              <p:cNvSpPr>
                <a:spLocks/>
              </p:cNvSpPr>
              <p:nvPr/>
            </p:nvSpPr>
            <p:spPr bwMode="auto">
              <a:xfrm>
                <a:off x="4460" y="3244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0 w 2"/>
                  <a:gd name="T3" fmla="*/ 26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0" y="2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41" name="Freeform 430"/>
              <p:cNvSpPr>
                <a:spLocks/>
              </p:cNvSpPr>
              <p:nvPr/>
            </p:nvSpPr>
            <p:spPr bwMode="auto">
              <a:xfrm>
                <a:off x="4460" y="3270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2 h 3"/>
                  <a:gd name="T4" fmla="*/ 0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42" name="Freeform 431"/>
              <p:cNvSpPr>
                <a:spLocks/>
              </p:cNvSpPr>
              <p:nvPr/>
            </p:nvSpPr>
            <p:spPr bwMode="auto">
              <a:xfrm>
                <a:off x="4450" y="3239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4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43" name="Freeform 432"/>
              <p:cNvSpPr>
                <a:spLocks/>
              </p:cNvSpPr>
              <p:nvPr/>
            </p:nvSpPr>
            <p:spPr bwMode="auto">
              <a:xfrm>
                <a:off x="4450" y="3239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44" name="Freeform 433"/>
              <p:cNvSpPr>
                <a:spLocks/>
              </p:cNvSpPr>
              <p:nvPr/>
            </p:nvSpPr>
            <p:spPr bwMode="auto">
              <a:xfrm>
                <a:off x="4450" y="3264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3 h 4"/>
                  <a:gd name="T4" fmla="*/ 2 w 7"/>
                  <a:gd name="T5" fmla="*/ 0 h 4"/>
                  <a:gd name="T6" fmla="*/ 0 w 7"/>
                  <a:gd name="T7" fmla="*/ 1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45" name="Freeform 434"/>
              <p:cNvSpPr>
                <a:spLocks/>
              </p:cNvSpPr>
              <p:nvPr/>
            </p:nvSpPr>
            <p:spPr bwMode="auto">
              <a:xfrm>
                <a:off x="4442" y="3235"/>
                <a:ext cx="5" cy="29"/>
              </a:xfrm>
              <a:custGeom>
                <a:avLst/>
                <a:gdLst>
                  <a:gd name="T0" fmla="*/ 0 w 5"/>
                  <a:gd name="T1" fmla="*/ 25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46" name="Freeform 435"/>
              <p:cNvSpPr>
                <a:spLocks/>
              </p:cNvSpPr>
              <p:nvPr/>
            </p:nvSpPr>
            <p:spPr bwMode="auto">
              <a:xfrm>
                <a:off x="4442" y="3235"/>
                <a:ext cx="2" cy="25"/>
              </a:xfrm>
              <a:custGeom>
                <a:avLst/>
                <a:gdLst>
                  <a:gd name="T0" fmla="*/ 0 w 2"/>
                  <a:gd name="T1" fmla="*/ 25 h 25"/>
                  <a:gd name="T2" fmla="*/ 2 w 2"/>
                  <a:gd name="T3" fmla="*/ 24 h 25"/>
                  <a:gd name="T4" fmla="*/ 2 w 2"/>
                  <a:gd name="T5" fmla="*/ 1 h 25"/>
                  <a:gd name="T6" fmla="*/ 0 w 2"/>
                  <a:gd name="T7" fmla="*/ 0 h 25"/>
                  <a:gd name="T8" fmla="*/ 0 w 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">
                    <a:moveTo>
                      <a:pt x="0" y="25"/>
                    </a:moveTo>
                    <a:lnTo>
                      <a:pt x="2" y="2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47" name="Freeform 436"/>
              <p:cNvSpPr>
                <a:spLocks/>
              </p:cNvSpPr>
              <p:nvPr/>
            </p:nvSpPr>
            <p:spPr bwMode="auto">
              <a:xfrm>
                <a:off x="4442" y="3259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48" name="Freeform 437"/>
              <p:cNvSpPr>
                <a:spLocks/>
              </p:cNvSpPr>
              <p:nvPr/>
            </p:nvSpPr>
            <p:spPr bwMode="auto">
              <a:xfrm>
                <a:off x="4433" y="3230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49" name="Freeform 438"/>
              <p:cNvSpPr>
                <a:spLocks/>
              </p:cNvSpPr>
              <p:nvPr/>
            </p:nvSpPr>
            <p:spPr bwMode="auto">
              <a:xfrm>
                <a:off x="4433" y="3230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1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3802" name="Freeform 440"/>
            <p:cNvSpPr>
              <a:spLocks/>
            </p:cNvSpPr>
            <p:nvPr/>
          </p:nvSpPr>
          <p:spPr bwMode="auto">
            <a:xfrm>
              <a:off x="4433" y="3254"/>
              <a:ext cx="6" cy="5"/>
            </a:xfrm>
            <a:custGeom>
              <a:avLst/>
              <a:gdLst>
                <a:gd name="T0" fmla="*/ 6 w 6"/>
                <a:gd name="T1" fmla="*/ 5 h 5"/>
                <a:gd name="T2" fmla="*/ 6 w 6"/>
                <a:gd name="T3" fmla="*/ 3 h 5"/>
                <a:gd name="T4" fmla="*/ 1 w 6"/>
                <a:gd name="T5" fmla="*/ 0 h 5"/>
                <a:gd name="T6" fmla="*/ 0 w 6"/>
                <a:gd name="T7" fmla="*/ 2 h 5"/>
                <a:gd name="T8" fmla="*/ 6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5"/>
                  </a:moveTo>
                  <a:lnTo>
                    <a:pt x="6" y="3"/>
                  </a:lnTo>
                  <a:lnTo>
                    <a:pt x="1" y="0"/>
                  </a:lnTo>
                  <a:lnTo>
                    <a:pt x="0" y="2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2626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3" name="Freeform 441"/>
            <p:cNvSpPr>
              <a:spLocks/>
            </p:cNvSpPr>
            <p:nvPr/>
          </p:nvSpPr>
          <p:spPr bwMode="auto">
            <a:xfrm>
              <a:off x="4425" y="3225"/>
              <a:ext cx="4" cy="29"/>
            </a:xfrm>
            <a:custGeom>
              <a:avLst/>
              <a:gdLst>
                <a:gd name="T0" fmla="*/ 0 w 4"/>
                <a:gd name="T1" fmla="*/ 26 h 29"/>
                <a:gd name="T2" fmla="*/ 0 w 4"/>
                <a:gd name="T3" fmla="*/ 0 h 29"/>
                <a:gd name="T4" fmla="*/ 4 w 4"/>
                <a:gd name="T5" fmla="*/ 3 h 29"/>
                <a:gd name="T6" fmla="*/ 4 w 4"/>
                <a:gd name="T7" fmla="*/ 29 h 29"/>
                <a:gd name="T8" fmla="*/ 0 w 4"/>
                <a:gd name="T9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9">
                  <a:moveTo>
                    <a:pt x="0" y="26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4" y="29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00000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4" name="Freeform 442"/>
            <p:cNvSpPr>
              <a:spLocks/>
            </p:cNvSpPr>
            <p:nvPr/>
          </p:nvSpPr>
          <p:spPr bwMode="auto">
            <a:xfrm>
              <a:off x="4425" y="3225"/>
              <a:ext cx="1" cy="26"/>
            </a:xfrm>
            <a:custGeom>
              <a:avLst/>
              <a:gdLst>
                <a:gd name="T0" fmla="*/ 0 w 1"/>
                <a:gd name="T1" fmla="*/ 26 h 26"/>
                <a:gd name="T2" fmla="*/ 1 w 1"/>
                <a:gd name="T3" fmla="*/ 24 h 26"/>
                <a:gd name="T4" fmla="*/ 1 w 1"/>
                <a:gd name="T5" fmla="*/ 0 h 26"/>
                <a:gd name="T6" fmla="*/ 0 w 1"/>
                <a:gd name="T7" fmla="*/ 0 h 26"/>
                <a:gd name="T8" fmla="*/ 0 w 1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6">
                  <a:moveTo>
                    <a:pt x="0" y="26"/>
                  </a:moveTo>
                  <a:lnTo>
                    <a:pt x="1" y="24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80808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5" name="Freeform 443"/>
            <p:cNvSpPr>
              <a:spLocks/>
            </p:cNvSpPr>
            <p:nvPr/>
          </p:nvSpPr>
          <p:spPr bwMode="auto">
            <a:xfrm>
              <a:off x="4425" y="3249"/>
              <a:ext cx="4" cy="5"/>
            </a:xfrm>
            <a:custGeom>
              <a:avLst/>
              <a:gdLst>
                <a:gd name="T0" fmla="*/ 4 w 4"/>
                <a:gd name="T1" fmla="*/ 5 h 5"/>
                <a:gd name="T2" fmla="*/ 4 w 4"/>
                <a:gd name="T3" fmla="*/ 3 h 5"/>
                <a:gd name="T4" fmla="*/ 1 w 4"/>
                <a:gd name="T5" fmla="*/ 0 h 5"/>
                <a:gd name="T6" fmla="*/ 0 w 4"/>
                <a:gd name="T7" fmla="*/ 2 h 5"/>
                <a:gd name="T8" fmla="*/ 4 w 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lnTo>
                    <a:pt x="4" y="3"/>
                  </a:lnTo>
                  <a:lnTo>
                    <a:pt x="1" y="0"/>
                  </a:lnTo>
                  <a:lnTo>
                    <a:pt x="0" y="2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2626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6" name="Freeform 444"/>
            <p:cNvSpPr>
              <a:spLocks/>
            </p:cNvSpPr>
            <p:nvPr/>
          </p:nvSpPr>
          <p:spPr bwMode="auto">
            <a:xfrm>
              <a:off x="4417" y="3220"/>
              <a:ext cx="4" cy="29"/>
            </a:xfrm>
            <a:custGeom>
              <a:avLst/>
              <a:gdLst>
                <a:gd name="T0" fmla="*/ 0 w 4"/>
                <a:gd name="T1" fmla="*/ 26 h 29"/>
                <a:gd name="T2" fmla="*/ 0 w 4"/>
                <a:gd name="T3" fmla="*/ 0 h 29"/>
                <a:gd name="T4" fmla="*/ 4 w 4"/>
                <a:gd name="T5" fmla="*/ 3 h 29"/>
                <a:gd name="T6" fmla="*/ 4 w 4"/>
                <a:gd name="T7" fmla="*/ 29 h 29"/>
                <a:gd name="T8" fmla="*/ 0 w 4"/>
                <a:gd name="T9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9">
                  <a:moveTo>
                    <a:pt x="0" y="26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4" y="29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00000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7" name="Freeform 445"/>
            <p:cNvSpPr>
              <a:spLocks/>
            </p:cNvSpPr>
            <p:nvPr/>
          </p:nvSpPr>
          <p:spPr bwMode="auto">
            <a:xfrm>
              <a:off x="4417" y="3220"/>
              <a:ext cx="1" cy="26"/>
            </a:xfrm>
            <a:custGeom>
              <a:avLst/>
              <a:gdLst>
                <a:gd name="T0" fmla="*/ 0 w 1"/>
                <a:gd name="T1" fmla="*/ 26 h 26"/>
                <a:gd name="T2" fmla="*/ 1 w 1"/>
                <a:gd name="T3" fmla="*/ 24 h 26"/>
                <a:gd name="T4" fmla="*/ 1 w 1"/>
                <a:gd name="T5" fmla="*/ 0 h 26"/>
                <a:gd name="T6" fmla="*/ 0 w 1"/>
                <a:gd name="T7" fmla="*/ 0 h 26"/>
                <a:gd name="T8" fmla="*/ 0 w 1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6">
                  <a:moveTo>
                    <a:pt x="0" y="26"/>
                  </a:moveTo>
                  <a:lnTo>
                    <a:pt x="1" y="24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80808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8" name="Freeform 446"/>
            <p:cNvSpPr>
              <a:spLocks/>
            </p:cNvSpPr>
            <p:nvPr/>
          </p:nvSpPr>
          <p:spPr bwMode="auto">
            <a:xfrm>
              <a:off x="4417" y="3244"/>
              <a:ext cx="4" cy="5"/>
            </a:xfrm>
            <a:custGeom>
              <a:avLst/>
              <a:gdLst>
                <a:gd name="T0" fmla="*/ 4 w 4"/>
                <a:gd name="T1" fmla="*/ 5 h 5"/>
                <a:gd name="T2" fmla="*/ 4 w 4"/>
                <a:gd name="T3" fmla="*/ 2 h 5"/>
                <a:gd name="T4" fmla="*/ 1 w 4"/>
                <a:gd name="T5" fmla="*/ 0 h 5"/>
                <a:gd name="T6" fmla="*/ 0 w 4"/>
                <a:gd name="T7" fmla="*/ 2 h 5"/>
                <a:gd name="T8" fmla="*/ 4 w 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lnTo>
                    <a:pt x="4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2626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9" name="Freeform 447"/>
            <p:cNvSpPr>
              <a:spLocks/>
            </p:cNvSpPr>
            <p:nvPr/>
          </p:nvSpPr>
          <p:spPr bwMode="auto">
            <a:xfrm>
              <a:off x="4407" y="3215"/>
              <a:ext cx="6" cy="28"/>
            </a:xfrm>
            <a:custGeom>
              <a:avLst/>
              <a:gdLst>
                <a:gd name="T0" fmla="*/ 0 w 6"/>
                <a:gd name="T1" fmla="*/ 24 h 28"/>
                <a:gd name="T2" fmla="*/ 0 w 6"/>
                <a:gd name="T3" fmla="*/ 0 h 28"/>
                <a:gd name="T4" fmla="*/ 6 w 6"/>
                <a:gd name="T5" fmla="*/ 3 h 28"/>
                <a:gd name="T6" fmla="*/ 6 w 6"/>
                <a:gd name="T7" fmla="*/ 28 h 28"/>
                <a:gd name="T8" fmla="*/ 0 w 6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8">
                  <a:moveTo>
                    <a:pt x="0" y="24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6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00000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0" name="Rectangle 448"/>
            <p:cNvSpPr>
              <a:spLocks noChangeArrowheads="1"/>
            </p:cNvSpPr>
            <p:nvPr/>
          </p:nvSpPr>
          <p:spPr bwMode="auto">
            <a:xfrm>
              <a:off x="4407" y="3215"/>
              <a:ext cx="1" cy="24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80808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1" name="Freeform 449"/>
            <p:cNvSpPr>
              <a:spLocks/>
            </p:cNvSpPr>
            <p:nvPr/>
          </p:nvSpPr>
          <p:spPr bwMode="auto">
            <a:xfrm>
              <a:off x="4407" y="3239"/>
              <a:ext cx="6" cy="4"/>
            </a:xfrm>
            <a:custGeom>
              <a:avLst/>
              <a:gdLst>
                <a:gd name="T0" fmla="*/ 6 w 6"/>
                <a:gd name="T1" fmla="*/ 4 h 4"/>
                <a:gd name="T2" fmla="*/ 6 w 6"/>
                <a:gd name="T3" fmla="*/ 2 h 4"/>
                <a:gd name="T4" fmla="*/ 1 w 6"/>
                <a:gd name="T5" fmla="*/ 0 h 4"/>
                <a:gd name="T6" fmla="*/ 0 w 6"/>
                <a:gd name="T7" fmla="*/ 0 h 4"/>
                <a:gd name="T8" fmla="*/ 6 w 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6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2626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2" name="Freeform 450"/>
            <p:cNvSpPr>
              <a:spLocks/>
            </p:cNvSpPr>
            <p:nvPr/>
          </p:nvSpPr>
          <p:spPr bwMode="auto">
            <a:xfrm>
              <a:off x="4399" y="3210"/>
              <a:ext cx="5" cy="28"/>
            </a:xfrm>
            <a:custGeom>
              <a:avLst/>
              <a:gdLst>
                <a:gd name="T0" fmla="*/ 0 w 5"/>
                <a:gd name="T1" fmla="*/ 25 h 28"/>
                <a:gd name="T2" fmla="*/ 0 w 5"/>
                <a:gd name="T3" fmla="*/ 0 h 28"/>
                <a:gd name="T4" fmla="*/ 5 w 5"/>
                <a:gd name="T5" fmla="*/ 4 h 28"/>
                <a:gd name="T6" fmla="*/ 5 w 5"/>
                <a:gd name="T7" fmla="*/ 28 h 28"/>
                <a:gd name="T8" fmla="*/ 0 w 5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8">
                  <a:moveTo>
                    <a:pt x="0" y="25"/>
                  </a:moveTo>
                  <a:lnTo>
                    <a:pt x="0" y="0"/>
                  </a:lnTo>
                  <a:lnTo>
                    <a:pt x="5" y="4"/>
                  </a:lnTo>
                  <a:lnTo>
                    <a:pt x="5" y="28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00000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3" name="Rectangle 451"/>
            <p:cNvSpPr>
              <a:spLocks noChangeArrowheads="1"/>
            </p:cNvSpPr>
            <p:nvPr/>
          </p:nvSpPr>
          <p:spPr bwMode="auto">
            <a:xfrm>
              <a:off x="4399" y="3210"/>
              <a:ext cx="1" cy="25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80808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4" name="Freeform 452"/>
            <p:cNvSpPr>
              <a:spLocks/>
            </p:cNvSpPr>
            <p:nvPr/>
          </p:nvSpPr>
          <p:spPr bwMode="auto">
            <a:xfrm>
              <a:off x="4399" y="3235"/>
              <a:ext cx="5" cy="3"/>
            </a:xfrm>
            <a:custGeom>
              <a:avLst/>
              <a:gdLst>
                <a:gd name="T0" fmla="*/ 5 w 5"/>
                <a:gd name="T1" fmla="*/ 3 h 3"/>
                <a:gd name="T2" fmla="*/ 5 w 5"/>
                <a:gd name="T3" fmla="*/ 1 h 3"/>
                <a:gd name="T4" fmla="*/ 1 w 5"/>
                <a:gd name="T5" fmla="*/ 0 h 3"/>
                <a:gd name="T6" fmla="*/ 0 w 5"/>
                <a:gd name="T7" fmla="*/ 0 h 3"/>
                <a:gd name="T8" fmla="*/ 5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5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2626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5" name="Freeform 453"/>
            <p:cNvSpPr>
              <a:spLocks/>
            </p:cNvSpPr>
            <p:nvPr/>
          </p:nvSpPr>
          <p:spPr bwMode="auto">
            <a:xfrm>
              <a:off x="4268" y="3131"/>
              <a:ext cx="13" cy="18"/>
            </a:xfrm>
            <a:custGeom>
              <a:avLst/>
              <a:gdLst>
                <a:gd name="T0" fmla="*/ 13 w 13"/>
                <a:gd name="T1" fmla="*/ 8 h 18"/>
                <a:gd name="T2" fmla="*/ 13 w 13"/>
                <a:gd name="T3" fmla="*/ 18 h 18"/>
                <a:gd name="T4" fmla="*/ 0 w 13"/>
                <a:gd name="T5" fmla="*/ 10 h 18"/>
                <a:gd name="T6" fmla="*/ 0 w 13"/>
                <a:gd name="T7" fmla="*/ 0 h 18"/>
                <a:gd name="T8" fmla="*/ 13 w 13"/>
                <a:gd name="T9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8">
                  <a:moveTo>
                    <a:pt x="13" y="8"/>
                  </a:moveTo>
                  <a:lnTo>
                    <a:pt x="13" y="18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00000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6" name="Freeform 454"/>
            <p:cNvSpPr>
              <a:spLocks/>
            </p:cNvSpPr>
            <p:nvPr/>
          </p:nvSpPr>
          <p:spPr bwMode="auto">
            <a:xfrm>
              <a:off x="4279" y="3139"/>
              <a:ext cx="2" cy="8"/>
            </a:xfrm>
            <a:custGeom>
              <a:avLst/>
              <a:gdLst>
                <a:gd name="T0" fmla="*/ 0 w 2"/>
                <a:gd name="T1" fmla="*/ 2 h 8"/>
                <a:gd name="T2" fmla="*/ 2 w 2"/>
                <a:gd name="T3" fmla="*/ 0 h 8"/>
                <a:gd name="T4" fmla="*/ 2 w 2"/>
                <a:gd name="T5" fmla="*/ 8 h 8"/>
                <a:gd name="T6" fmla="*/ 0 w 2"/>
                <a:gd name="T7" fmla="*/ 8 h 8"/>
                <a:gd name="T8" fmla="*/ 0 w 2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8">
                  <a:moveTo>
                    <a:pt x="0" y="2"/>
                  </a:moveTo>
                  <a:lnTo>
                    <a:pt x="2" y="0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725A14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7" name="Freeform 455"/>
            <p:cNvSpPr>
              <a:spLocks/>
            </p:cNvSpPr>
            <p:nvPr/>
          </p:nvSpPr>
          <p:spPr bwMode="auto">
            <a:xfrm>
              <a:off x="4266" y="3131"/>
              <a:ext cx="15" cy="10"/>
            </a:xfrm>
            <a:custGeom>
              <a:avLst/>
              <a:gdLst>
                <a:gd name="T0" fmla="*/ 0 w 15"/>
                <a:gd name="T1" fmla="*/ 2 h 10"/>
                <a:gd name="T2" fmla="*/ 2 w 15"/>
                <a:gd name="T3" fmla="*/ 0 h 10"/>
                <a:gd name="T4" fmla="*/ 15 w 15"/>
                <a:gd name="T5" fmla="*/ 8 h 10"/>
                <a:gd name="T6" fmla="*/ 13 w 15"/>
                <a:gd name="T7" fmla="*/ 10 h 10"/>
                <a:gd name="T8" fmla="*/ 0 w 15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0">
                  <a:moveTo>
                    <a:pt x="0" y="2"/>
                  </a:moveTo>
                  <a:lnTo>
                    <a:pt x="2" y="0"/>
                  </a:lnTo>
                  <a:lnTo>
                    <a:pt x="15" y="8"/>
                  </a:lnTo>
                  <a:lnTo>
                    <a:pt x="13" y="1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E1B1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8" name="Freeform 456"/>
            <p:cNvSpPr>
              <a:spLocks/>
            </p:cNvSpPr>
            <p:nvPr/>
          </p:nvSpPr>
          <p:spPr bwMode="auto">
            <a:xfrm>
              <a:off x="4266" y="3133"/>
              <a:ext cx="13" cy="14"/>
            </a:xfrm>
            <a:custGeom>
              <a:avLst/>
              <a:gdLst>
                <a:gd name="T0" fmla="*/ 13 w 13"/>
                <a:gd name="T1" fmla="*/ 8 h 14"/>
                <a:gd name="T2" fmla="*/ 13 w 13"/>
                <a:gd name="T3" fmla="*/ 14 h 14"/>
                <a:gd name="T4" fmla="*/ 0 w 13"/>
                <a:gd name="T5" fmla="*/ 8 h 14"/>
                <a:gd name="T6" fmla="*/ 0 w 13"/>
                <a:gd name="T7" fmla="*/ 0 h 14"/>
                <a:gd name="T8" fmla="*/ 13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3" y="8"/>
                  </a:moveTo>
                  <a:lnTo>
                    <a:pt x="13" y="14"/>
                  </a:lnTo>
                  <a:lnTo>
                    <a:pt x="0" y="8"/>
                  </a:lnTo>
                  <a:lnTo>
                    <a:pt x="0" y="0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E1B1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9" name="Freeform 457"/>
            <p:cNvSpPr>
              <a:spLocks/>
            </p:cNvSpPr>
            <p:nvPr/>
          </p:nvSpPr>
          <p:spPr bwMode="auto">
            <a:xfrm>
              <a:off x="4493" y="3023"/>
              <a:ext cx="299" cy="753"/>
            </a:xfrm>
            <a:custGeom>
              <a:avLst/>
              <a:gdLst>
                <a:gd name="T0" fmla="*/ 0 w 299"/>
                <a:gd name="T1" fmla="*/ 174 h 753"/>
                <a:gd name="T2" fmla="*/ 299 w 299"/>
                <a:gd name="T3" fmla="*/ 0 h 753"/>
                <a:gd name="T4" fmla="*/ 299 w 299"/>
                <a:gd name="T5" fmla="*/ 579 h 753"/>
                <a:gd name="T6" fmla="*/ 0 w 299"/>
                <a:gd name="T7" fmla="*/ 753 h 753"/>
                <a:gd name="T8" fmla="*/ 0 w 299"/>
                <a:gd name="T9" fmla="*/ 174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753">
                  <a:moveTo>
                    <a:pt x="0" y="174"/>
                  </a:moveTo>
                  <a:lnTo>
                    <a:pt x="299" y="0"/>
                  </a:lnTo>
                  <a:lnTo>
                    <a:pt x="299" y="579"/>
                  </a:lnTo>
                  <a:lnTo>
                    <a:pt x="0" y="753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0D0D0D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0" name="Freeform 458"/>
            <p:cNvSpPr>
              <a:spLocks/>
            </p:cNvSpPr>
            <p:nvPr/>
          </p:nvSpPr>
          <p:spPr bwMode="auto">
            <a:xfrm>
              <a:off x="4493" y="3196"/>
              <a:ext cx="3" cy="580"/>
            </a:xfrm>
            <a:custGeom>
              <a:avLst/>
              <a:gdLst>
                <a:gd name="T0" fmla="*/ 0 w 3"/>
                <a:gd name="T1" fmla="*/ 1 h 580"/>
                <a:gd name="T2" fmla="*/ 3 w 3"/>
                <a:gd name="T3" fmla="*/ 0 h 580"/>
                <a:gd name="T4" fmla="*/ 3 w 3"/>
                <a:gd name="T5" fmla="*/ 579 h 580"/>
                <a:gd name="T6" fmla="*/ 0 w 3"/>
                <a:gd name="T7" fmla="*/ 580 h 580"/>
                <a:gd name="T8" fmla="*/ 0 w 3"/>
                <a:gd name="T9" fmla="*/ 1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80">
                  <a:moveTo>
                    <a:pt x="0" y="1"/>
                  </a:moveTo>
                  <a:lnTo>
                    <a:pt x="3" y="0"/>
                  </a:lnTo>
                  <a:lnTo>
                    <a:pt x="3" y="579"/>
                  </a:lnTo>
                  <a:lnTo>
                    <a:pt x="0" y="58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1A1A1A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1" name="Freeform 459"/>
            <p:cNvSpPr>
              <a:spLocks/>
            </p:cNvSpPr>
            <p:nvPr/>
          </p:nvSpPr>
          <p:spPr bwMode="auto">
            <a:xfrm>
              <a:off x="4255" y="3089"/>
              <a:ext cx="8" cy="517"/>
            </a:xfrm>
            <a:custGeom>
              <a:avLst/>
              <a:gdLst>
                <a:gd name="T0" fmla="*/ 1 w 8"/>
                <a:gd name="T1" fmla="*/ 5 h 517"/>
                <a:gd name="T2" fmla="*/ 8 w 8"/>
                <a:gd name="T3" fmla="*/ 0 h 517"/>
                <a:gd name="T4" fmla="*/ 8 w 8"/>
                <a:gd name="T5" fmla="*/ 511 h 517"/>
                <a:gd name="T6" fmla="*/ 0 w 8"/>
                <a:gd name="T7" fmla="*/ 517 h 517"/>
                <a:gd name="T8" fmla="*/ 1 w 8"/>
                <a:gd name="T9" fmla="*/ 5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17">
                  <a:moveTo>
                    <a:pt x="1" y="5"/>
                  </a:moveTo>
                  <a:lnTo>
                    <a:pt x="8" y="0"/>
                  </a:lnTo>
                  <a:lnTo>
                    <a:pt x="8" y="511"/>
                  </a:lnTo>
                  <a:lnTo>
                    <a:pt x="0" y="517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00000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2" name="Freeform 460"/>
            <p:cNvSpPr>
              <a:spLocks/>
            </p:cNvSpPr>
            <p:nvPr/>
          </p:nvSpPr>
          <p:spPr bwMode="auto">
            <a:xfrm>
              <a:off x="4213" y="2861"/>
              <a:ext cx="579" cy="336"/>
            </a:xfrm>
            <a:custGeom>
              <a:avLst/>
              <a:gdLst>
                <a:gd name="T0" fmla="*/ 0 w 579"/>
                <a:gd name="T1" fmla="*/ 175 h 336"/>
                <a:gd name="T2" fmla="*/ 301 w 579"/>
                <a:gd name="T3" fmla="*/ 0 h 336"/>
                <a:gd name="T4" fmla="*/ 579 w 579"/>
                <a:gd name="T5" fmla="*/ 162 h 336"/>
                <a:gd name="T6" fmla="*/ 280 w 579"/>
                <a:gd name="T7" fmla="*/ 336 h 336"/>
                <a:gd name="T8" fmla="*/ 0 w 579"/>
                <a:gd name="T9" fmla="*/ 175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9" h="336">
                  <a:moveTo>
                    <a:pt x="0" y="175"/>
                  </a:moveTo>
                  <a:lnTo>
                    <a:pt x="301" y="0"/>
                  </a:lnTo>
                  <a:lnTo>
                    <a:pt x="579" y="162"/>
                  </a:lnTo>
                  <a:lnTo>
                    <a:pt x="280" y="336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2626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3" name="Freeform 461"/>
            <p:cNvSpPr>
              <a:spLocks/>
            </p:cNvSpPr>
            <p:nvPr/>
          </p:nvSpPr>
          <p:spPr bwMode="auto">
            <a:xfrm>
              <a:off x="4213" y="3034"/>
              <a:ext cx="283" cy="163"/>
            </a:xfrm>
            <a:custGeom>
              <a:avLst/>
              <a:gdLst>
                <a:gd name="T0" fmla="*/ 0 w 283"/>
                <a:gd name="T1" fmla="*/ 2 h 163"/>
                <a:gd name="T2" fmla="*/ 3 w 283"/>
                <a:gd name="T3" fmla="*/ 0 h 163"/>
                <a:gd name="T4" fmla="*/ 283 w 283"/>
                <a:gd name="T5" fmla="*/ 162 h 163"/>
                <a:gd name="T6" fmla="*/ 280 w 283"/>
                <a:gd name="T7" fmla="*/ 163 h 163"/>
                <a:gd name="T8" fmla="*/ 0 w 283"/>
                <a:gd name="T9" fmla="*/ 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163">
                  <a:moveTo>
                    <a:pt x="0" y="2"/>
                  </a:moveTo>
                  <a:lnTo>
                    <a:pt x="3" y="0"/>
                  </a:lnTo>
                  <a:lnTo>
                    <a:pt x="283" y="162"/>
                  </a:lnTo>
                  <a:lnTo>
                    <a:pt x="280" y="16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66666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4" name="Freeform 462"/>
            <p:cNvSpPr>
              <a:spLocks/>
            </p:cNvSpPr>
            <p:nvPr/>
          </p:nvSpPr>
          <p:spPr bwMode="auto">
            <a:xfrm>
              <a:off x="4255" y="3600"/>
              <a:ext cx="187" cy="110"/>
            </a:xfrm>
            <a:custGeom>
              <a:avLst/>
              <a:gdLst>
                <a:gd name="T0" fmla="*/ 0 w 187"/>
                <a:gd name="T1" fmla="*/ 6 h 110"/>
                <a:gd name="T2" fmla="*/ 8 w 187"/>
                <a:gd name="T3" fmla="*/ 0 h 110"/>
                <a:gd name="T4" fmla="*/ 187 w 187"/>
                <a:gd name="T5" fmla="*/ 105 h 110"/>
                <a:gd name="T6" fmla="*/ 181 w 187"/>
                <a:gd name="T7" fmla="*/ 110 h 110"/>
                <a:gd name="T8" fmla="*/ 0 w 187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10">
                  <a:moveTo>
                    <a:pt x="0" y="6"/>
                  </a:moveTo>
                  <a:lnTo>
                    <a:pt x="8" y="0"/>
                  </a:lnTo>
                  <a:lnTo>
                    <a:pt x="187" y="105"/>
                  </a:lnTo>
                  <a:lnTo>
                    <a:pt x="181" y="1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2626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5" name="Freeform 463"/>
            <p:cNvSpPr>
              <a:spLocks noEditPoints="1"/>
            </p:cNvSpPr>
            <p:nvPr/>
          </p:nvSpPr>
          <p:spPr bwMode="auto">
            <a:xfrm>
              <a:off x="4213" y="3036"/>
              <a:ext cx="280" cy="740"/>
            </a:xfrm>
            <a:custGeom>
              <a:avLst/>
              <a:gdLst>
                <a:gd name="T0" fmla="*/ 0 w 280"/>
                <a:gd name="T1" fmla="*/ 0 h 740"/>
                <a:gd name="T2" fmla="*/ 0 w 280"/>
                <a:gd name="T3" fmla="*/ 579 h 740"/>
                <a:gd name="T4" fmla="*/ 280 w 280"/>
                <a:gd name="T5" fmla="*/ 740 h 740"/>
                <a:gd name="T6" fmla="*/ 280 w 280"/>
                <a:gd name="T7" fmla="*/ 161 h 740"/>
                <a:gd name="T8" fmla="*/ 0 w 280"/>
                <a:gd name="T9" fmla="*/ 0 h 740"/>
                <a:gd name="T10" fmla="*/ 223 w 280"/>
                <a:gd name="T11" fmla="*/ 674 h 740"/>
                <a:gd name="T12" fmla="*/ 42 w 280"/>
                <a:gd name="T13" fmla="*/ 570 h 740"/>
                <a:gd name="T14" fmla="*/ 43 w 280"/>
                <a:gd name="T15" fmla="*/ 58 h 740"/>
                <a:gd name="T16" fmla="*/ 223 w 280"/>
                <a:gd name="T17" fmla="*/ 161 h 740"/>
                <a:gd name="T18" fmla="*/ 223 w 280"/>
                <a:gd name="T19" fmla="*/ 67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0" h="740">
                  <a:moveTo>
                    <a:pt x="0" y="0"/>
                  </a:moveTo>
                  <a:lnTo>
                    <a:pt x="0" y="579"/>
                  </a:lnTo>
                  <a:lnTo>
                    <a:pt x="280" y="740"/>
                  </a:lnTo>
                  <a:lnTo>
                    <a:pt x="280" y="161"/>
                  </a:lnTo>
                  <a:lnTo>
                    <a:pt x="0" y="0"/>
                  </a:lnTo>
                  <a:close/>
                  <a:moveTo>
                    <a:pt x="223" y="674"/>
                  </a:moveTo>
                  <a:lnTo>
                    <a:pt x="42" y="570"/>
                  </a:lnTo>
                  <a:lnTo>
                    <a:pt x="43" y="58"/>
                  </a:lnTo>
                  <a:lnTo>
                    <a:pt x="223" y="161"/>
                  </a:lnTo>
                  <a:lnTo>
                    <a:pt x="223" y="674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40404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6" name="Freeform 464"/>
            <p:cNvSpPr>
              <a:spLocks/>
            </p:cNvSpPr>
            <p:nvPr/>
          </p:nvSpPr>
          <p:spPr bwMode="auto">
            <a:xfrm>
              <a:off x="4316" y="3105"/>
              <a:ext cx="62" cy="45"/>
            </a:xfrm>
            <a:custGeom>
              <a:avLst/>
              <a:gdLst>
                <a:gd name="T0" fmla="*/ 62 w 62"/>
                <a:gd name="T1" fmla="*/ 36 h 45"/>
                <a:gd name="T2" fmla="*/ 62 w 62"/>
                <a:gd name="T3" fmla="*/ 45 h 45"/>
                <a:gd name="T4" fmla="*/ 0 w 62"/>
                <a:gd name="T5" fmla="*/ 10 h 45"/>
                <a:gd name="T6" fmla="*/ 0 w 62"/>
                <a:gd name="T7" fmla="*/ 0 h 45"/>
                <a:gd name="T8" fmla="*/ 62 w 62"/>
                <a:gd name="T9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5">
                  <a:moveTo>
                    <a:pt x="62" y="36"/>
                  </a:moveTo>
                  <a:lnTo>
                    <a:pt x="62" y="45"/>
                  </a:lnTo>
                  <a:lnTo>
                    <a:pt x="0" y="10"/>
                  </a:lnTo>
                  <a:lnTo>
                    <a:pt x="0" y="0"/>
                  </a:lnTo>
                  <a:lnTo>
                    <a:pt x="62" y="36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E1B1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7" name="Freeform 465"/>
            <p:cNvSpPr>
              <a:spLocks/>
            </p:cNvSpPr>
            <p:nvPr/>
          </p:nvSpPr>
          <p:spPr bwMode="auto">
            <a:xfrm>
              <a:off x="4316" y="3104"/>
              <a:ext cx="65" cy="37"/>
            </a:xfrm>
            <a:custGeom>
              <a:avLst/>
              <a:gdLst>
                <a:gd name="T0" fmla="*/ 0 w 65"/>
                <a:gd name="T1" fmla="*/ 1 h 37"/>
                <a:gd name="T2" fmla="*/ 5 w 65"/>
                <a:gd name="T3" fmla="*/ 0 h 37"/>
                <a:gd name="T4" fmla="*/ 65 w 65"/>
                <a:gd name="T5" fmla="*/ 35 h 37"/>
                <a:gd name="T6" fmla="*/ 62 w 65"/>
                <a:gd name="T7" fmla="*/ 37 h 37"/>
                <a:gd name="T8" fmla="*/ 0 w 65"/>
                <a:gd name="T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37">
                  <a:moveTo>
                    <a:pt x="0" y="1"/>
                  </a:moveTo>
                  <a:lnTo>
                    <a:pt x="5" y="0"/>
                  </a:lnTo>
                  <a:lnTo>
                    <a:pt x="65" y="35"/>
                  </a:lnTo>
                  <a:lnTo>
                    <a:pt x="62" y="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FD63D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8" name="Freeform 466"/>
            <p:cNvSpPr>
              <a:spLocks/>
            </p:cNvSpPr>
            <p:nvPr/>
          </p:nvSpPr>
          <p:spPr bwMode="auto">
            <a:xfrm>
              <a:off x="4378" y="3139"/>
              <a:ext cx="3" cy="11"/>
            </a:xfrm>
            <a:custGeom>
              <a:avLst/>
              <a:gdLst>
                <a:gd name="T0" fmla="*/ 0 w 3"/>
                <a:gd name="T1" fmla="*/ 2 h 11"/>
                <a:gd name="T2" fmla="*/ 3 w 3"/>
                <a:gd name="T3" fmla="*/ 0 h 11"/>
                <a:gd name="T4" fmla="*/ 3 w 3"/>
                <a:gd name="T5" fmla="*/ 10 h 11"/>
                <a:gd name="T6" fmla="*/ 0 w 3"/>
                <a:gd name="T7" fmla="*/ 11 h 11"/>
                <a:gd name="T8" fmla="*/ 0 w 3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1">
                  <a:moveTo>
                    <a:pt x="0" y="2"/>
                  </a:moveTo>
                  <a:lnTo>
                    <a:pt x="3" y="0"/>
                  </a:lnTo>
                  <a:lnTo>
                    <a:pt x="3" y="10"/>
                  </a:lnTo>
                  <a:lnTo>
                    <a:pt x="0" y="1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B38212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9" name="Freeform 467"/>
            <p:cNvSpPr>
              <a:spLocks/>
            </p:cNvSpPr>
            <p:nvPr/>
          </p:nvSpPr>
          <p:spPr bwMode="auto">
            <a:xfrm>
              <a:off x="4552" y="3361"/>
              <a:ext cx="379" cy="378"/>
            </a:xfrm>
            <a:custGeom>
              <a:avLst/>
              <a:gdLst>
                <a:gd name="T0" fmla="*/ 190 w 379"/>
                <a:gd name="T1" fmla="*/ 0 h 378"/>
                <a:gd name="T2" fmla="*/ 152 w 379"/>
                <a:gd name="T3" fmla="*/ 3 h 378"/>
                <a:gd name="T4" fmla="*/ 117 w 379"/>
                <a:gd name="T5" fmla="*/ 14 h 378"/>
                <a:gd name="T6" fmla="*/ 84 w 379"/>
                <a:gd name="T7" fmla="*/ 32 h 378"/>
                <a:gd name="T8" fmla="*/ 55 w 379"/>
                <a:gd name="T9" fmla="*/ 55 h 378"/>
                <a:gd name="T10" fmla="*/ 33 w 379"/>
                <a:gd name="T11" fmla="*/ 82 h 378"/>
                <a:gd name="T12" fmla="*/ 15 w 379"/>
                <a:gd name="T13" fmla="*/ 114 h 378"/>
                <a:gd name="T14" fmla="*/ 4 w 379"/>
                <a:gd name="T15" fmla="*/ 150 h 378"/>
                <a:gd name="T16" fmla="*/ 0 w 379"/>
                <a:gd name="T17" fmla="*/ 189 h 378"/>
                <a:gd name="T18" fmla="*/ 2 w 379"/>
                <a:gd name="T19" fmla="*/ 208 h 378"/>
                <a:gd name="T20" fmla="*/ 8 w 379"/>
                <a:gd name="T21" fmla="*/ 245 h 378"/>
                <a:gd name="T22" fmla="*/ 23 w 379"/>
                <a:gd name="T23" fmla="*/ 279 h 378"/>
                <a:gd name="T24" fmla="*/ 44 w 379"/>
                <a:gd name="T25" fmla="*/ 308 h 378"/>
                <a:gd name="T26" fmla="*/ 70 w 379"/>
                <a:gd name="T27" fmla="*/ 334 h 378"/>
                <a:gd name="T28" fmla="*/ 99 w 379"/>
                <a:gd name="T29" fmla="*/ 355 h 378"/>
                <a:gd name="T30" fmla="*/ 133 w 379"/>
                <a:gd name="T31" fmla="*/ 370 h 378"/>
                <a:gd name="T32" fmla="*/ 170 w 379"/>
                <a:gd name="T33" fmla="*/ 376 h 378"/>
                <a:gd name="T34" fmla="*/ 190 w 379"/>
                <a:gd name="T35" fmla="*/ 378 h 378"/>
                <a:gd name="T36" fmla="*/ 228 w 379"/>
                <a:gd name="T37" fmla="*/ 375 h 378"/>
                <a:gd name="T38" fmla="*/ 264 w 379"/>
                <a:gd name="T39" fmla="*/ 363 h 378"/>
                <a:gd name="T40" fmla="*/ 296 w 379"/>
                <a:gd name="T41" fmla="*/ 346 h 378"/>
                <a:gd name="T42" fmla="*/ 324 w 379"/>
                <a:gd name="T43" fmla="*/ 323 h 378"/>
                <a:gd name="T44" fmla="*/ 346 w 379"/>
                <a:gd name="T45" fmla="*/ 294 h 378"/>
                <a:gd name="T46" fmla="*/ 364 w 379"/>
                <a:gd name="T47" fmla="*/ 262 h 378"/>
                <a:gd name="T48" fmla="*/ 376 w 379"/>
                <a:gd name="T49" fmla="*/ 226 h 378"/>
                <a:gd name="T50" fmla="*/ 379 w 379"/>
                <a:gd name="T51" fmla="*/ 189 h 378"/>
                <a:gd name="T52" fmla="*/ 379 w 379"/>
                <a:gd name="T53" fmla="*/ 169 h 378"/>
                <a:gd name="T54" fmla="*/ 371 w 379"/>
                <a:gd name="T55" fmla="*/ 132 h 378"/>
                <a:gd name="T56" fmla="*/ 356 w 379"/>
                <a:gd name="T57" fmla="*/ 98 h 378"/>
                <a:gd name="T58" fmla="*/ 335 w 379"/>
                <a:gd name="T59" fmla="*/ 68 h 378"/>
                <a:gd name="T60" fmla="*/ 311 w 379"/>
                <a:gd name="T61" fmla="*/ 43 h 378"/>
                <a:gd name="T62" fmla="*/ 280 w 379"/>
                <a:gd name="T63" fmla="*/ 22 h 378"/>
                <a:gd name="T64" fmla="*/ 246 w 379"/>
                <a:gd name="T65" fmla="*/ 8 h 378"/>
                <a:gd name="T66" fmla="*/ 209 w 379"/>
                <a:gd name="T67" fmla="*/ 0 h 378"/>
                <a:gd name="T68" fmla="*/ 190 w 379"/>
                <a:gd name="T69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9" h="378">
                  <a:moveTo>
                    <a:pt x="190" y="0"/>
                  </a:moveTo>
                  <a:lnTo>
                    <a:pt x="190" y="0"/>
                  </a:lnTo>
                  <a:lnTo>
                    <a:pt x="170" y="0"/>
                  </a:lnTo>
                  <a:lnTo>
                    <a:pt x="152" y="3"/>
                  </a:lnTo>
                  <a:lnTo>
                    <a:pt x="133" y="8"/>
                  </a:lnTo>
                  <a:lnTo>
                    <a:pt x="117" y="14"/>
                  </a:lnTo>
                  <a:lnTo>
                    <a:pt x="99" y="22"/>
                  </a:lnTo>
                  <a:lnTo>
                    <a:pt x="84" y="32"/>
                  </a:lnTo>
                  <a:lnTo>
                    <a:pt x="70" y="43"/>
                  </a:lnTo>
                  <a:lnTo>
                    <a:pt x="55" y="55"/>
                  </a:lnTo>
                  <a:lnTo>
                    <a:pt x="44" y="68"/>
                  </a:lnTo>
                  <a:lnTo>
                    <a:pt x="33" y="82"/>
                  </a:lnTo>
                  <a:lnTo>
                    <a:pt x="23" y="98"/>
                  </a:lnTo>
                  <a:lnTo>
                    <a:pt x="15" y="114"/>
                  </a:lnTo>
                  <a:lnTo>
                    <a:pt x="8" y="132"/>
                  </a:lnTo>
                  <a:lnTo>
                    <a:pt x="4" y="150"/>
                  </a:lnTo>
                  <a:lnTo>
                    <a:pt x="2" y="169"/>
                  </a:lnTo>
                  <a:lnTo>
                    <a:pt x="0" y="189"/>
                  </a:lnTo>
                  <a:lnTo>
                    <a:pt x="0" y="189"/>
                  </a:lnTo>
                  <a:lnTo>
                    <a:pt x="2" y="208"/>
                  </a:lnTo>
                  <a:lnTo>
                    <a:pt x="4" y="226"/>
                  </a:lnTo>
                  <a:lnTo>
                    <a:pt x="8" y="245"/>
                  </a:lnTo>
                  <a:lnTo>
                    <a:pt x="15" y="262"/>
                  </a:lnTo>
                  <a:lnTo>
                    <a:pt x="23" y="279"/>
                  </a:lnTo>
                  <a:lnTo>
                    <a:pt x="33" y="294"/>
                  </a:lnTo>
                  <a:lnTo>
                    <a:pt x="44" y="308"/>
                  </a:lnTo>
                  <a:lnTo>
                    <a:pt x="55" y="323"/>
                  </a:lnTo>
                  <a:lnTo>
                    <a:pt x="70" y="334"/>
                  </a:lnTo>
                  <a:lnTo>
                    <a:pt x="84" y="346"/>
                  </a:lnTo>
                  <a:lnTo>
                    <a:pt x="99" y="355"/>
                  </a:lnTo>
                  <a:lnTo>
                    <a:pt x="117" y="363"/>
                  </a:lnTo>
                  <a:lnTo>
                    <a:pt x="133" y="370"/>
                  </a:lnTo>
                  <a:lnTo>
                    <a:pt x="152" y="375"/>
                  </a:lnTo>
                  <a:lnTo>
                    <a:pt x="170" y="376"/>
                  </a:lnTo>
                  <a:lnTo>
                    <a:pt x="190" y="378"/>
                  </a:lnTo>
                  <a:lnTo>
                    <a:pt x="190" y="378"/>
                  </a:lnTo>
                  <a:lnTo>
                    <a:pt x="209" y="376"/>
                  </a:lnTo>
                  <a:lnTo>
                    <a:pt x="228" y="375"/>
                  </a:lnTo>
                  <a:lnTo>
                    <a:pt x="246" y="370"/>
                  </a:lnTo>
                  <a:lnTo>
                    <a:pt x="264" y="363"/>
                  </a:lnTo>
                  <a:lnTo>
                    <a:pt x="280" y="355"/>
                  </a:lnTo>
                  <a:lnTo>
                    <a:pt x="296" y="346"/>
                  </a:lnTo>
                  <a:lnTo>
                    <a:pt x="311" y="334"/>
                  </a:lnTo>
                  <a:lnTo>
                    <a:pt x="324" y="323"/>
                  </a:lnTo>
                  <a:lnTo>
                    <a:pt x="335" y="308"/>
                  </a:lnTo>
                  <a:lnTo>
                    <a:pt x="346" y="294"/>
                  </a:lnTo>
                  <a:lnTo>
                    <a:pt x="356" y="279"/>
                  </a:lnTo>
                  <a:lnTo>
                    <a:pt x="364" y="262"/>
                  </a:lnTo>
                  <a:lnTo>
                    <a:pt x="371" y="245"/>
                  </a:lnTo>
                  <a:lnTo>
                    <a:pt x="376" y="226"/>
                  </a:lnTo>
                  <a:lnTo>
                    <a:pt x="379" y="208"/>
                  </a:lnTo>
                  <a:lnTo>
                    <a:pt x="379" y="189"/>
                  </a:lnTo>
                  <a:lnTo>
                    <a:pt x="379" y="189"/>
                  </a:lnTo>
                  <a:lnTo>
                    <a:pt x="379" y="169"/>
                  </a:lnTo>
                  <a:lnTo>
                    <a:pt x="376" y="150"/>
                  </a:lnTo>
                  <a:lnTo>
                    <a:pt x="371" y="132"/>
                  </a:lnTo>
                  <a:lnTo>
                    <a:pt x="364" y="114"/>
                  </a:lnTo>
                  <a:lnTo>
                    <a:pt x="356" y="98"/>
                  </a:lnTo>
                  <a:lnTo>
                    <a:pt x="346" y="82"/>
                  </a:lnTo>
                  <a:lnTo>
                    <a:pt x="335" y="68"/>
                  </a:lnTo>
                  <a:lnTo>
                    <a:pt x="324" y="55"/>
                  </a:lnTo>
                  <a:lnTo>
                    <a:pt x="311" y="43"/>
                  </a:lnTo>
                  <a:lnTo>
                    <a:pt x="296" y="32"/>
                  </a:lnTo>
                  <a:lnTo>
                    <a:pt x="280" y="22"/>
                  </a:lnTo>
                  <a:lnTo>
                    <a:pt x="264" y="14"/>
                  </a:lnTo>
                  <a:lnTo>
                    <a:pt x="246" y="8"/>
                  </a:lnTo>
                  <a:lnTo>
                    <a:pt x="228" y="3"/>
                  </a:lnTo>
                  <a:lnTo>
                    <a:pt x="209" y="0"/>
                  </a:lnTo>
                  <a:lnTo>
                    <a:pt x="190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00000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0" name="Freeform 468"/>
            <p:cNvSpPr>
              <a:spLocks/>
            </p:cNvSpPr>
            <p:nvPr/>
          </p:nvSpPr>
          <p:spPr bwMode="auto">
            <a:xfrm>
              <a:off x="4567" y="3375"/>
              <a:ext cx="349" cy="349"/>
            </a:xfrm>
            <a:custGeom>
              <a:avLst/>
              <a:gdLst>
                <a:gd name="T0" fmla="*/ 349 w 349"/>
                <a:gd name="T1" fmla="*/ 175 h 349"/>
                <a:gd name="T2" fmla="*/ 346 w 349"/>
                <a:gd name="T3" fmla="*/ 210 h 349"/>
                <a:gd name="T4" fmla="*/ 336 w 349"/>
                <a:gd name="T5" fmla="*/ 243 h 349"/>
                <a:gd name="T6" fmla="*/ 320 w 349"/>
                <a:gd name="T7" fmla="*/ 272 h 349"/>
                <a:gd name="T8" fmla="*/ 297 w 349"/>
                <a:gd name="T9" fmla="*/ 298 h 349"/>
                <a:gd name="T10" fmla="*/ 272 w 349"/>
                <a:gd name="T11" fmla="*/ 319 h 349"/>
                <a:gd name="T12" fmla="*/ 242 w 349"/>
                <a:gd name="T13" fmla="*/ 335 h 349"/>
                <a:gd name="T14" fmla="*/ 210 w 349"/>
                <a:gd name="T15" fmla="*/ 346 h 349"/>
                <a:gd name="T16" fmla="*/ 175 w 349"/>
                <a:gd name="T17" fmla="*/ 349 h 349"/>
                <a:gd name="T18" fmla="*/ 157 w 349"/>
                <a:gd name="T19" fmla="*/ 348 h 349"/>
                <a:gd name="T20" fmla="*/ 123 w 349"/>
                <a:gd name="T21" fmla="*/ 341 h 349"/>
                <a:gd name="T22" fmla="*/ 92 w 349"/>
                <a:gd name="T23" fmla="*/ 328 h 349"/>
                <a:gd name="T24" fmla="*/ 63 w 349"/>
                <a:gd name="T25" fmla="*/ 309 h 349"/>
                <a:gd name="T26" fmla="*/ 40 w 349"/>
                <a:gd name="T27" fmla="*/ 286 h 349"/>
                <a:gd name="T28" fmla="*/ 21 w 349"/>
                <a:gd name="T29" fmla="*/ 257 h 349"/>
                <a:gd name="T30" fmla="*/ 8 w 349"/>
                <a:gd name="T31" fmla="*/ 227 h 349"/>
                <a:gd name="T32" fmla="*/ 2 w 349"/>
                <a:gd name="T33" fmla="*/ 193 h 349"/>
                <a:gd name="T34" fmla="*/ 0 w 349"/>
                <a:gd name="T35" fmla="*/ 175 h 349"/>
                <a:gd name="T36" fmla="*/ 3 w 349"/>
                <a:gd name="T37" fmla="*/ 139 h 349"/>
                <a:gd name="T38" fmla="*/ 14 w 349"/>
                <a:gd name="T39" fmla="*/ 107 h 349"/>
                <a:gd name="T40" fmla="*/ 31 w 349"/>
                <a:gd name="T41" fmla="*/ 78 h 349"/>
                <a:gd name="T42" fmla="*/ 52 w 349"/>
                <a:gd name="T43" fmla="*/ 52 h 349"/>
                <a:gd name="T44" fmla="*/ 78 w 349"/>
                <a:gd name="T45" fmla="*/ 29 h 349"/>
                <a:gd name="T46" fmla="*/ 107 w 349"/>
                <a:gd name="T47" fmla="*/ 15 h 349"/>
                <a:gd name="T48" fmla="*/ 139 w 349"/>
                <a:gd name="T49" fmla="*/ 3 h 349"/>
                <a:gd name="T50" fmla="*/ 175 w 349"/>
                <a:gd name="T51" fmla="*/ 0 h 349"/>
                <a:gd name="T52" fmla="*/ 192 w 349"/>
                <a:gd name="T53" fmla="*/ 2 h 349"/>
                <a:gd name="T54" fmla="*/ 226 w 349"/>
                <a:gd name="T55" fmla="*/ 8 h 349"/>
                <a:gd name="T56" fmla="*/ 259 w 349"/>
                <a:gd name="T57" fmla="*/ 21 h 349"/>
                <a:gd name="T58" fmla="*/ 286 w 349"/>
                <a:gd name="T59" fmla="*/ 41 h 349"/>
                <a:gd name="T60" fmla="*/ 309 w 349"/>
                <a:gd name="T61" fmla="*/ 63 h 349"/>
                <a:gd name="T62" fmla="*/ 328 w 349"/>
                <a:gd name="T63" fmla="*/ 91 h 349"/>
                <a:gd name="T64" fmla="*/ 341 w 349"/>
                <a:gd name="T65" fmla="*/ 123 h 349"/>
                <a:gd name="T66" fmla="*/ 348 w 349"/>
                <a:gd name="T67" fmla="*/ 157 h 349"/>
                <a:gd name="T68" fmla="*/ 349 w 349"/>
                <a:gd name="T69" fmla="*/ 175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9" h="349">
                  <a:moveTo>
                    <a:pt x="349" y="175"/>
                  </a:moveTo>
                  <a:lnTo>
                    <a:pt x="349" y="175"/>
                  </a:lnTo>
                  <a:lnTo>
                    <a:pt x="348" y="193"/>
                  </a:lnTo>
                  <a:lnTo>
                    <a:pt x="346" y="210"/>
                  </a:lnTo>
                  <a:lnTo>
                    <a:pt x="341" y="227"/>
                  </a:lnTo>
                  <a:lnTo>
                    <a:pt x="336" y="243"/>
                  </a:lnTo>
                  <a:lnTo>
                    <a:pt x="328" y="257"/>
                  </a:lnTo>
                  <a:lnTo>
                    <a:pt x="320" y="272"/>
                  </a:lnTo>
                  <a:lnTo>
                    <a:pt x="309" y="286"/>
                  </a:lnTo>
                  <a:lnTo>
                    <a:pt x="297" y="298"/>
                  </a:lnTo>
                  <a:lnTo>
                    <a:pt x="286" y="309"/>
                  </a:lnTo>
                  <a:lnTo>
                    <a:pt x="272" y="319"/>
                  </a:lnTo>
                  <a:lnTo>
                    <a:pt x="259" y="328"/>
                  </a:lnTo>
                  <a:lnTo>
                    <a:pt x="242" y="335"/>
                  </a:lnTo>
                  <a:lnTo>
                    <a:pt x="226" y="341"/>
                  </a:lnTo>
                  <a:lnTo>
                    <a:pt x="210" y="346"/>
                  </a:lnTo>
                  <a:lnTo>
                    <a:pt x="192" y="348"/>
                  </a:lnTo>
                  <a:lnTo>
                    <a:pt x="175" y="349"/>
                  </a:lnTo>
                  <a:lnTo>
                    <a:pt x="175" y="349"/>
                  </a:lnTo>
                  <a:lnTo>
                    <a:pt x="157" y="348"/>
                  </a:lnTo>
                  <a:lnTo>
                    <a:pt x="139" y="346"/>
                  </a:lnTo>
                  <a:lnTo>
                    <a:pt x="123" y="341"/>
                  </a:lnTo>
                  <a:lnTo>
                    <a:pt x="107" y="335"/>
                  </a:lnTo>
                  <a:lnTo>
                    <a:pt x="92" y="328"/>
                  </a:lnTo>
                  <a:lnTo>
                    <a:pt x="78" y="319"/>
                  </a:lnTo>
                  <a:lnTo>
                    <a:pt x="63" y="309"/>
                  </a:lnTo>
                  <a:lnTo>
                    <a:pt x="52" y="298"/>
                  </a:lnTo>
                  <a:lnTo>
                    <a:pt x="40" y="286"/>
                  </a:lnTo>
                  <a:lnTo>
                    <a:pt x="31" y="272"/>
                  </a:lnTo>
                  <a:lnTo>
                    <a:pt x="21" y="257"/>
                  </a:lnTo>
                  <a:lnTo>
                    <a:pt x="14" y="243"/>
                  </a:lnTo>
                  <a:lnTo>
                    <a:pt x="8" y="227"/>
                  </a:lnTo>
                  <a:lnTo>
                    <a:pt x="3" y="210"/>
                  </a:lnTo>
                  <a:lnTo>
                    <a:pt x="2" y="193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2" y="157"/>
                  </a:lnTo>
                  <a:lnTo>
                    <a:pt x="3" y="139"/>
                  </a:lnTo>
                  <a:lnTo>
                    <a:pt x="8" y="123"/>
                  </a:lnTo>
                  <a:lnTo>
                    <a:pt x="14" y="107"/>
                  </a:lnTo>
                  <a:lnTo>
                    <a:pt x="21" y="91"/>
                  </a:lnTo>
                  <a:lnTo>
                    <a:pt x="31" y="78"/>
                  </a:lnTo>
                  <a:lnTo>
                    <a:pt x="40" y="63"/>
                  </a:lnTo>
                  <a:lnTo>
                    <a:pt x="52" y="52"/>
                  </a:lnTo>
                  <a:lnTo>
                    <a:pt x="63" y="41"/>
                  </a:lnTo>
                  <a:lnTo>
                    <a:pt x="78" y="29"/>
                  </a:lnTo>
                  <a:lnTo>
                    <a:pt x="92" y="21"/>
                  </a:lnTo>
                  <a:lnTo>
                    <a:pt x="107" y="15"/>
                  </a:lnTo>
                  <a:lnTo>
                    <a:pt x="123" y="8"/>
                  </a:lnTo>
                  <a:lnTo>
                    <a:pt x="139" y="3"/>
                  </a:lnTo>
                  <a:lnTo>
                    <a:pt x="157" y="2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92" y="2"/>
                  </a:lnTo>
                  <a:lnTo>
                    <a:pt x="210" y="3"/>
                  </a:lnTo>
                  <a:lnTo>
                    <a:pt x="226" y="8"/>
                  </a:lnTo>
                  <a:lnTo>
                    <a:pt x="242" y="15"/>
                  </a:lnTo>
                  <a:lnTo>
                    <a:pt x="259" y="21"/>
                  </a:lnTo>
                  <a:lnTo>
                    <a:pt x="272" y="29"/>
                  </a:lnTo>
                  <a:lnTo>
                    <a:pt x="286" y="41"/>
                  </a:lnTo>
                  <a:lnTo>
                    <a:pt x="297" y="52"/>
                  </a:lnTo>
                  <a:lnTo>
                    <a:pt x="309" y="63"/>
                  </a:lnTo>
                  <a:lnTo>
                    <a:pt x="320" y="78"/>
                  </a:lnTo>
                  <a:lnTo>
                    <a:pt x="328" y="91"/>
                  </a:lnTo>
                  <a:lnTo>
                    <a:pt x="336" y="107"/>
                  </a:lnTo>
                  <a:lnTo>
                    <a:pt x="341" y="123"/>
                  </a:lnTo>
                  <a:lnTo>
                    <a:pt x="346" y="139"/>
                  </a:lnTo>
                  <a:lnTo>
                    <a:pt x="348" y="157"/>
                  </a:lnTo>
                  <a:lnTo>
                    <a:pt x="349" y="175"/>
                  </a:lnTo>
                  <a:lnTo>
                    <a:pt x="349" y="175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4575B4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1" name="Freeform 469"/>
            <p:cNvSpPr>
              <a:spLocks/>
            </p:cNvSpPr>
            <p:nvPr/>
          </p:nvSpPr>
          <p:spPr bwMode="auto">
            <a:xfrm>
              <a:off x="4590" y="3380"/>
              <a:ext cx="274" cy="223"/>
            </a:xfrm>
            <a:custGeom>
              <a:avLst/>
              <a:gdLst>
                <a:gd name="T0" fmla="*/ 271 w 274"/>
                <a:gd name="T1" fmla="*/ 78 h 223"/>
                <a:gd name="T2" fmla="*/ 274 w 274"/>
                <a:gd name="T3" fmla="*/ 99 h 223"/>
                <a:gd name="T4" fmla="*/ 271 w 274"/>
                <a:gd name="T5" fmla="*/ 121 h 223"/>
                <a:gd name="T6" fmla="*/ 265 w 274"/>
                <a:gd name="T7" fmla="*/ 142 h 223"/>
                <a:gd name="T8" fmla="*/ 252 w 274"/>
                <a:gd name="T9" fmla="*/ 162 h 223"/>
                <a:gd name="T10" fmla="*/ 236 w 274"/>
                <a:gd name="T11" fmla="*/ 181 h 223"/>
                <a:gd name="T12" fmla="*/ 215 w 274"/>
                <a:gd name="T13" fmla="*/ 196 h 223"/>
                <a:gd name="T14" fmla="*/ 190 w 274"/>
                <a:gd name="T15" fmla="*/ 209 h 223"/>
                <a:gd name="T16" fmla="*/ 165 w 274"/>
                <a:gd name="T17" fmla="*/ 218 h 223"/>
                <a:gd name="T18" fmla="*/ 150 w 274"/>
                <a:gd name="T19" fmla="*/ 222 h 223"/>
                <a:gd name="T20" fmla="*/ 122 w 274"/>
                <a:gd name="T21" fmla="*/ 223 h 223"/>
                <a:gd name="T22" fmla="*/ 97 w 274"/>
                <a:gd name="T23" fmla="*/ 222 h 223"/>
                <a:gd name="T24" fmla="*/ 72 w 274"/>
                <a:gd name="T25" fmla="*/ 215 h 223"/>
                <a:gd name="T26" fmla="*/ 51 w 274"/>
                <a:gd name="T27" fmla="*/ 205 h 223"/>
                <a:gd name="T28" fmla="*/ 32 w 274"/>
                <a:gd name="T29" fmla="*/ 192 h 223"/>
                <a:gd name="T30" fmla="*/ 17 w 274"/>
                <a:gd name="T31" fmla="*/ 176 h 223"/>
                <a:gd name="T32" fmla="*/ 6 w 274"/>
                <a:gd name="T33" fmla="*/ 157 h 223"/>
                <a:gd name="T34" fmla="*/ 3 w 274"/>
                <a:gd name="T35" fmla="*/ 147 h 223"/>
                <a:gd name="T36" fmla="*/ 0 w 274"/>
                <a:gd name="T37" fmla="*/ 125 h 223"/>
                <a:gd name="T38" fmla="*/ 3 w 274"/>
                <a:gd name="T39" fmla="*/ 102 h 223"/>
                <a:gd name="T40" fmla="*/ 11 w 274"/>
                <a:gd name="T41" fmla="*/ 81 h 223"/>
                <a:gd name="T42" fmla="*/ 22 w 274"/>
                <a:gd name="T43" fmla="*/ 62 h 223"/>
                <a:gd name="T44" fmla="*/ 40 w 274"/>
                <a:gd name="T45" fmla="*/ 44 h 223"/>
                <a:gd name="T46" fmla="*/ 59 w 274"/>
                <a:gd name="T47" fmla="*/ 28 h 223"/>
                <a:gd name="T48" fmla="*/ 84 w 274"/>
                <a:gd name="T49" fmla="*/ 15 h 223"/>
                <a:gd name="T50" fmla="*/ 110 w 274"/>
                <a:gd name="T51" fmla="*/ 7 h 223"/>
                <a:gd name="T52" fmla="*/ 124 w 274"/>
                <a:gd name="T53" fmla="*/ 3 h 223"/>
                <a:gd name="T54" fmla="*/ 152 w 274"/>
                <a:gd name="T55" fmla="*/ 0 h 223"/>
                <a:gd name="T56" fmla="*/ 177 w 274"/>
                <a:gd name="T57" fmla="*/ 2 h 223"/>
                <a:gd name="T58" fmla="*/ 202 w 274"/>
                <a:gd name="T59" fmla="*/ 8 h 223"/>
                <a:gd name="T60" fmla="*/ 224 w 274"/>
                <a:gd name="T61" fmla="*/ 18 h 223"/>
                <a:gd name="T62" fmla="*/ 242 w 274"/>
                <a:gd name="T63" fmla="*/ 31 h 223"/>
                <a:gd name="T64" fmla="*/ 258 w 274"/>
                <a:gd name="T65" fmla="*/ 47 h 223"/>
                <a:gd name="T66" fmla="*/ 268 w 274"/>
                <a:gd name="T67" fmla="*/ 66 h 223"/>
                <a:gd name="T68" fmla="*/ 271 w 274"/>
                <a:gd name="T69" fmla="*/ 7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4" h="223">
                  <a:moveTo>
                    <a:pt x="271" y="78"/>
                  </a:moveTo>
                  <a:lnTo>
                    <a:pt x="271" y="78"/>
                  </a:lnTo>
                  <a:lnTo>
                    <a:pt x="274" y="89"/>
                  </a:lnTo>
                  <a:lnTo>
                    <a:pt x="274" y="99"/>
                  </a:lnTo>
                  <a:lnTo>
                    <a:pt x="274" y="110"/>
                  </a:lnTo>
                  <a:lnTo>
                    <a:pt x="271" y="121"/>
                  </a:lnTo>
                  <a:lnTo>
                    <a:pt x="268" y="133"/>
                  </a:lnTo>
                  <a:lnTo>
                    <a:pt x="265" y="142"/>
                  </a:lnTo>
                  <a:lnTo>
                    <a:pt x="258" y="152"/>
                  </a:lnTo>
                  <a:lnTo>
                    <a:pt x="252" y="162"/>
                  </a:lnTo>
                  <a:lnTo>
                    <a:pt x="244" y="171"/>
                  </a:lnTo>
                  <a:lnTo>
                    <a:pt x="236" y="181"/>
                  </a:lnTo>
                  <a:lnTo>
                    <a:pt x="226" y="189"/>
                  </a:lnTo>
                  <a:lnTo>
                    <a:pt x="215" y="196"/>
                  </a:lnTo>
                  <a:lnTo>
                    <a:pt x="203" y="202"/>
                  </a:lnTo>
                  <a:lnTo>
                    <a:pt x="190" y="209"/>
                  </a:lnTo>
                  <a:lnTo>
                    <a:pt x="177" y="213"/>
                  </a:lnTo>
                  <a:lnTo>
                    <a:pt x="165" y="218"/>
                  </a:lnTo>
                  <a:lnTo>
                    <a:pt x="165" y="218"/>
                  </a:lnTo>
                  <a:lnTo>
                    <a:pt x="150" y="222"/>
                  </a:lnTo>
                  <a:lnTo>
                    <a:pt x="137" y="223"/>
                  </a:lnTo>
                  <a:lnTo>
                    <a:pt x="122" y="223"/>
                  </a:lnTo>
                  <a:lnTo>
                    <a:pt x="110" y="223"/>
                  </a:lnTo>
                  <a:lnTo>
                    <a:pt x="97" y="222"/>
                  </a:lnTo>
                  <a:lnTo>
                    <a:pt x="85" y="220"/>
                  </a:lnTo>
                  <a:lnTo>
                    <a:pt x="72" y="215"/>
                  </a:lnTo>
                  <a:lnTo>
                    <a:pt x="61" y="212"/>
                  </a:lnTo>
                  <a:lnTo>
                    <a:pt x="51" y="205"/>
                  </a:lnTo>
                  <a:lnTo>
                    <a:pt x="40" y="201"/>
                  </a:lnTo>
                  <a:lnTo>
                    <a:pt x="32" y="192"/>
                  </a:lnTo>
                  <a:lnTo>
                    <a:pt x="24" y="186"/>
                  </a:lnTo>
                  <a:lnTo>
                    <a:pt x="17" y="176"/>
                  </a:lnTo>
                  <a:lnTo>
                    <a:pt x="11" y="167"/>
                  </a:lnTo>
                  <a:lnTo>
                    <a:pt x="6" y="157"/>
                  </a:lnTo>
                  <a:lnTo>
                    <a:pt x="3" y="147"/>
                  </a:lnTo>
                  <a:lnTo>
                    <a:pt x="3" y="147"/>
                  </a:lnTo>
                  <a:lnTo>
                    <a:pt x="1" y="136"/>
                  </a:lnTo>
                  <a:lnTo>
                    <a:pt x="0" y="125"/>
                  </a:lnTo>
                  <a:lnTo>
                    <a:pt x="1" y="113"/>
                  </a:lnTo>
                  <a:lnTo>
                    <a:pt x="3" y="102"/>
                  </a:lnTo>
                  <a:lnTo>
                    <a:pt x="6" y="92"/>
                  </a:lnTo>
                  <a:lnTo>
                    <a:pt x="11" y="81"/>
                  </a:lnTo>
                  <a:lnTo>
                    <a:pt x="16" y="71"/>
                  </a:lnTo>
                  <a:lnTo>
                    <a:pt x="22" y="62"/>
                  </a:lnTo>
                  <a:lnTo>
                    <a:pt x="30" y="52"/>
                  </a:lnTo>
                  <a:lnTo>
                    <a:pt x="40" y="44"/>
                  </a:lnTo>
                  <a:lnTo>
                    <a:pt x="50" y="36"/>
                  </a:lnTo>
                  <a:lnTo>
                    <a:pt x="59" y="28"/>
                  </a:lnTo>
                  <a:lnTo>
                    <a:pt x="71" y="21"/>
                  </a:lnTo>
                  <a:lnTo>
                    <a:pt x="84" y="15"/>
                  </a:lnTo>
                  <a:lnTo>
                    <a:pt x="97" y="10"/>
                  </a:lnTo>
                  <a:lnTo>
                    <a:pt x="110" y="7"/>
                  </a:lnTo>
                  <a:lnTo>
                    <a:pt x="110" y="7"/>
                  </a:lnTo>
                  <a:lnTo>
                    <a:pt x="124" y="3"/>
                  </a:lnTo>
                  <a:lnTo>
                    <a:pt x="137" y="2"/>
                  </a:lnTo>
                  <a:lnTo>
                    <a:pt x="152" y="0"/>
                  </a:lnTo>
                  <a:lnTo>
                    <a:pt x="165" y="0"/>
                  </a:lnTo>
                  <a:lnTo>
                    <a:pt x="177" y="2"/>
                  </a:lnTo>
                  <a:lnTo>
                    <a:pt x="190" y="5"/>
                  </a:lnTo>
                  <a:lnTo>
                    <a:pt x="202" y="8"/>
                  </a:lnTo>
                  <a:lnTo>
                    <a:pt x="213" y="13"/>
                  </a:lnTo>
                  <a:lnTo>
                    <a:pt x="224" y="18"/>
                  </a:lnTo>
                  <a:lnTo>
                    <a:pt x="234" y="24"/>
                  </a:lnTo>
                  <a:lnTo>
                    <a:pt x="242" y="31"/>
                  </a:lnTo>
                  <a:lnTo>
                    <a:pt x="250" y="39"/>
                  </a:lnTo>
                  <a:lnTo>
                    <a:pt x="258" y="47"/>
                  </a:lnTo>
                  <a:lnTo>
                    <a:pt x="263" y="57"/>
                  </a:lnTo>
                  <a:lnTo>
                    <a:pt x="268" y="66"/>
                  </a:lnTo>
                  <a:lnTo>
                    <a:pt x="271" y="78"/>
                  </a:lnTo>
                  <a:lnTo>
                    <a:pt x="271" y="78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5C7BB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2" name="Freeform 470"/>
            <p:cNvSpPr>
              <a:spLocks/>
            </p:cNvSpPr>
            <p:nvPr/>
          </p:nvSpPr>
          <p:spPr bwMode="auto">
            <a:xfrm>
              <a:off x="4609" y="3466"/>
              <a:ext cx="307" cy="258"/>
            </a:xfrm>
            <a:custGeom>
              <a:avLst/>
              <a:gdLst>
                <a:gd name="T0" fmla="*/ 286 w 307"/>
                <a:gd name="T1" fmla="*/ 0 h 258"/>
                <a:gd name="T2" fmla="*/ 286 w 307"/>
                <a:gd name="T3" fmla="*/ 0 h 258"/>
                <a:gd name="T4" fmla="*/ 288 w 307"/>
                <a:gd name="T5" fmla="*/ 13 h 258"/>
                <a:gd name="T6" fmla="*/ 289 w 307"/>
                <a:gd name="T7" fmla="*/ 27 h 258"/>
                <a:gd name="T8" fmla="*/ 289 w 307"/>
                <a:gd name="T9" fmla="*/ 27 h 258"/>
                <a:gd name="T10" fmla="*/ 288 w 307"/>
                <a:gd name="T11" fmla="*/ 45 h 258"/>
                <a:gd name="T12" fmla="*/ 285 w 307"/>
                <a:gd name="T13" fmla="*/ 61 h 258"/>
                <a:gd name="T14" fmla="*/ 278 w 307"/>
                <a:gd name="T15" fmla="*/ 79 h 258"/>
                <a:gd name="T16" fmla="*/ 270 w 307"/>
                <a:gd name="T17" fmla="*/ 94 h 258"/>
                <a:gd name="T18" fmla="*/ 260 w 307"/>
                <a:gd name="T19" fmla="*/ 110 h 258"/>
                <a:gd name="T20" fmla="*/ 247 w 307"/>
                <a:gd name="T21" fmla="*/ 124 h 258"/>
                <a:gd name="T22" fmla="*/ 234 w 307"/>
                <a:gd name="T23" fmla="*/ 137 h 258"/>
                <a:gd name="T24" fmla="*/ 218 w 307"/>
                <a:gd name="T25" fmla="*/ 149 h 258"/>
                <a:gd name="T26" fmla="*/ 202 w 307"/>
                <a:gd name="T27" fmla="*/ 160 h 258"/>
                <a:gd name="T28" fmla="*/ 183 w 307"/>
                <a:gd name="T29" fmla="*/ 170 h 258"/>
                <a:gd name="T30" fmla="*/ 163 w 307"/>
                <a:gd name="T31" fmla="*/ 179 h 258"/>
                <a:gd name="T32" fmla="*/ 142 w 307"/>
                <a:gd name="T33" fmla="*/ 186 h 258"/>
                <a:gd name="T34" fmla="*/ 121 w 307"/>
                <a:gd name="T35" fmla="*/ 192 h 258"/>
                <a:gd name="T36" fmla="*/ 99 w 307"/>
                <a:gd name="T37" fmla="*/ 197 h 258"/>
                <a:gd name="T38" fmla="*/ 74 w 307"/>
                <a:gd name="T39" fmla="*/ 199 h 258"/>
                <a:gd name="T40" fmla="*/ 50 w 307"/>
                <a:gd name="T41" fmla="*/ 200 h 258"/>
                <a:gd name="T42" fmla="*/ 50 w 307"/>
                <a:gd name="T43" fmla="*/ 200 h 258"/>
                <a:gd name="T44" fmla="*/ 24 w 307"/>
                <a:gd name="T45" fmla="*/ 199 h 258"/>
                <a:gd name="T46" fmla="*/ 0 w 307"/>
                <a:gd name="T47" fmla="*/ 195 h 258"/>
                <a:gd name="T48" fmla="*/ 0 w 307"/>
                <a:gd name="T49" fmla="*/ 195 h 258"/>
                <a:gd name="T50" fmla="*/ 11 w 307"/>
                <a:gd name="T51" fmla="*/ 210 h 258"/>
                <a:gd name="T52" fmla="*/ 26 w 307"/>
                <a:gd name="T53" fmla="*/ 221 h 258"/>
                <a:gd name="T54" fmla="*/ 42 w 307"/>
                <a:gd name="T55" fmla="*/ 233 h 258"/>
                <a:gd name="T56" fmla="*/ 58 w 307"/>
                <a:gd name="T57" fmla="*/ 241 h 258"/>
                <a:gd name="T58" fmla="*/ 76 w 307"/>
                <a:gd name="T59" fmla="*/ 249 h 258"/>
                <a:gd name="T60" fmla="*/ 94 w 307"/>
                <a:gd name="T61" fmla="*/ 254 h 258"/>
                <a:gd name="T62" fmla="*/ 113 w 307"/>
                <a:gd name="T63" fmla="*/ 257 h 258"/>
                <a:gd name="T64" fmla="*/ 133 w 307"/>
                <a:gd name="T65" fmla="*/ 258 h 258"/>
                <a:gd name="T66" fmla="*/ 133 w 307"/>
                <a:gd name="T67" fmla="*/ 258 h 258"/>
                <a:gd name="T68" fmla="*/ 150 w 307"/>
                <a:gd name="T69" fmla="*/ 257 h 258"/>
                <a:gd name="T70" fmla="*/ 168 w 307"/>
                <a:gd name="T71" fmla="*/ 255 h 258"/>
                <a:gd name="T72" fmla="*/ 184 w 307"/>
                <a:gd name="T73" fmla="*/ 250 h 258"/>
                <a:gd name="T74" fmla="*/ 200 w 307"/>
                <a:gd name="T75" fmla="*/ 244 h 258"/>
                <a:gd name="T76" fmla="*/ 217 w 307"/>
                <a:gd name="T77" fmla="*/ 237 h 258"/>
                <a:gd name="T78" fmla="*/ 230 w 307"/>
                <a:gd name="T79" fmla="*/ 228 h 258"/>
                <a:gd name="T80" fmla="*/ 244 w 307"/>
                <a:gd name="T81" fmla="*/ 218 h 258"/>
                <a:gd name="T82" fmla="*/ 255 w 307"/>
                <a:gd name="T83" fmla="*/ 207 h 258"/>
                <a:gd name="T84" fmla="*/ 267 w 307"/>
                <a:gd name="T85" fmla="*/ 195 h 258"/>
                <a:gd name="T86" fmla="*/ 278 w 307"/>
                <a:gd name="T87" fmla="*/ 181 h 258"/>
                <a:gd name="T88" fmla="*/ 286 w 307"/>
                <a:gd name="T89" fmla="*/ 166 h 258"/>
                <a:gd name="T90" fmla="*/ 294 w 307"/>
                <a:gd name="T91" fmla="*/ 152 h 258"/>
                <a:gd name="T92" fmla="*/ 299 w 307"/>
                <a:gd name="T93" fmla="*/ 136 h 258"/>
                <a:gd name="T94" fmla="*/ 304 w 307"/>
                <a:gd name="T95" fmla="*/ 119 h 258"/>
                <a:gd name="T96" fmla="*/ 306 w 307"/>
                <a:gd name="T97" fmla="*/ 102 h 258"/>
                <a:gd name="T98" fmla="*/ 307 w 307"/>
                <a:gd name="T99" fmla="*/ 84 h 258"/>
                <a:gd name="T100" fmla="*/ 307 w 307"/>
                <a:gd name="T101" fmla="*/ 84 h 258"/>
                <a:gd name="T102" fmla="*/ 306 w 307"/>
                <a:gd name="T103" fmla="*/ 61 h 258"/>
                <a:gd name="T104" fmla="*/ 302 w 307"/>
                <a:gd name="T105" fmla="*/ 40 h 258"/>
                <a:gd name="T106" fmla="*/ 294 w 307"/>
                <a:gd name="T107" fmla="*/ 19 h 258"/>
                <a:gd name="T108" fmla="*/ 286 w 307"/>
                <a:gd name="T109" fmla="*/ 0 h 258"/>
                <a:gd name="T110" fmla="*/ 286 w 307"/>
                <a:gd name="T111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7" h="258">
                  <a:moveTo>
                    <a:pt x="286" y="0"/>
                  </a:moveTo>
                  <a:lnTo>
                    <a:pt x="286" y="0"/>
                  </a:lnTo>
                  <a:lnTo>
                    <a:pt x="288" y="13"/>
                  </a:lnTo>
                  <a:lnTo>
                    <a:pt x="289" y="27"/>
                  </a:lnTo>
                  <a:lnTo>
                    <a:pt x="289" y="27"/>
                  </a:lnTo>
                  <a:lnTo>
                    <a:pt x="288" y="45"/>
                  </a:lnTo>
                  <a:lnTo>
                    <a:pt x="285" y="61"/>
                  </a:lnTo>
                  <a:lnTo>
                    <a:pt x="278" y="79"/>
                  </a:lnTo>
                  <a:lnTo>
                    <a:pt x="270" y="94"/>
                  </a:lnTo>
                  <a:lnTo>
                    <a:pt x="260" y="110"/>
                  </a:lnTo>
                  <a:lnTo>
                    <a:pt x="247" y="124"/>
                  </a:lnTo>
                  <a:lnTo>
                    <a:pt x="234" y="137"/>
                  </a:lnTo>
                  <a:lnTo>
                    <a:pt x="218" y="149"/>
                  </a:lnTo>
                  <a:lnTo>
                    <a:pt x="202" y="160"/>
                  </a:lnTo>
                  <a:lnTo>
                    <a:pt x="183" y="170"/>
                  </a:lnTo>
                  <a:lnTo>
                    <a:pt x="163" y="179"/>
                  </a:lnTo>
                  <a:lnTo>
                    <a:pt x="142" y="186"/>
                  </a:lnTo>
                  <a:lnTo>
                    <a:pt x="121" y="192"/>
                  </a:lnTo>
                  <a:lnTo>
                    <a:pt x="99" y="197"/>
                  </a:lnTo>
                  <a:lnTo>
                    <a:pt x="74" y="199"/>
                  </a:lnTo>
                  <a:lnTo>
                    <a:pt x="50" y="200"/>
                  </a:lnTo>
                  <a:lnTo>
                    <a:pt x="50" y="200"/>
                  </a:lnTo>
                  <a:lnTo>
                    <a:pt x="24" y="199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11" y="210"/>
                  </a:lnTo>
                  <a:lnTo>
                    <a:pt x="26" y="221"/>
                  </a:lnTo>
                  <a:lnTo>
                    <a:pt x="42" y="233"/>
                  </a:lnTo>
                  <a:lnTo>
                    <a:pt x="58" y="241"/>
                  </a:lnTo>
                  <a:lnTo>
                    <a:pt x="76" y="249"/>
                  </a:lnTo>
                  <a:lnTo>
                    <a:pt x="94" y="254"/>
                  </a:lnTo>
                  <a:lnTo>
                    <a:pt x="113" y="257"/>
                  </a:lnTo>
                  <a:lnTo>
                    <a:pt x="133" y="258"/>
                  </a:lnTo>
                  <a:lnTo>
                    <a:pt x="133" y="258"/>
                  </a:lnTo>
                  <a:lnTo>
                    <a:pt x="150" y="257"/>
                  </a:lnTo>
                  <a:lnTo>
                    <a:pt x="168" y="255"/>
                  </a:lnTo>
                  <a:lnTo>
                    <a:pt x="184" y="250"/>
                  </a:lnTo>
                  <a:lnTo>
                    <a:pt x="200" y="244"/>
                  </a:lnTo>
                  <a:lnTo>
                    <a:pt x="217" y="237"/>
                  </a:lnTo>
                  <a:lnTo>
                    <a:pt x="230" y="228"/>
                  </a:lnTo>
                  <a:lnTo>
                    <a:pt x="244" y="218"/>
                  </a:lnTo>
                  <a:lnTo>
                    <a:pt x="255" y="207"/>
                  </a:lnTo>
                  <a:lnTo>
                    <a:pt x="267" y="195"/>
                  </a:lnTo>
                  <a:lnTo>
                    <a:pt x="278" y="181"/>
                  </a:lnTo>
                  <a:lnTo>
                    <a:pt x="286" y="166"/>
                  </a:lnTo>
                  <a:lnTo>
                    <a:pt x="294" y="152"/>
                  </a:lnTo>
                  <a:lnTo>
                    <a:pt x="299" y="136"/>
                  </a:lnTo>
                  <a:lnTo>
                    <a:pt x="304" y="119"/>
                  </a:lnTo>
                  <a:lnTo>
                    <a:pt x="306" y="102"/>
                  </a:lnTo>
                  <a:lnTo>
                    <a:pt x="307" y="84"/>
                  </a:lnTo>
                  <a:lnTo>
                    <a:pt x="307" y="84"/>
                  </a:lnTo>
                  <a:lnTo>
                    <a:pt x="306" y="61"/>
                  </a:lnTo>
                  <a:lnTo>
                    <a:pt x="302" y="40"/>
                  </a:lnTo>
                  <a:lnTo>
                    <a:pt x="294" y="19"/>
                  </a:lnTo>
                  <a:lnTo>
                    <a:pt x="286" y="0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0A50A1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3" name="Freeform 471"/>
            <p:cNvSpPr>
              <a:spLocks/>
            </p:cNvSpPr>
            <p:nvPr/>
          </p:nvSpPr>
          <p:spPr bwMode="auto">
            <a:xfrm>
              <a:off x="4667" y="3391"/>
              <a:ext cx="149" cy="33"/>
            </a:xfrm>
            <a:custGeom>
              <a:avLst/>
              <a:gdLst>
                <a:gd name="T0" fmla="*/ 147 w 149"/>
                <a:gd name="T1" fmla="*/ 0 h 33"/>
                <a:gd name="T2" fmla="*/ 147 w 149"/>
                <a:gd name="T3" fmla="*/ 0 h 33"/>
                <a:gd name="T4" fmla="*/ 146 w 149"/>
                <a:gd name="T5" fmla="*/ 5 h 33"/>
                <a:gd name="T6" fmla="*/ 141 w 149"/>
                <a:gd name="T7" fmla="*/ 12 h 33"/>
                <a:gd name="T8" fmla="*/ 134 w 149"/>
                <a:gd name="T9" fmla="*/ 17 h 33"/>
                <a:gd name="T10" fmla="*/ 125 w 149"/>
                <a:gd name="T11" fmla="*/ 21 h 33"/>
                <a:gd name="T12" fmla="*/ 115 w 149"/>
                <a:gd name="T13" fmla="*/ 25 h 33"/>
                <a:gd name="T14" fmla="*/ 102 w 149"/>
                <a:gd name="T15" fmla="*/ 28 h 33"/>
                <a:gd name="T16" fmla="*/ 88 w 149"/>
                <a:gd name="T17" fmla="*/ 29 h 33"/>
                <a:gd name="T18" fmla="*/ 73 w 149"/>
                <a:gd name="T19" fmla="*/ 29 h 33"/>
                <a:gd name="T20" fmla="*/ 73 w 149"/>
                <a:gd name="T21" fmla="*/ 29 h 33"/>
                <a:gd name="T22" fmla="*/ 58 w 149"/>
                <a:gd name="T23" fmla="*/ 29 h 33"/>
                <a:gd name="T24" fmla="*/ 45 w 149"/>
                <a:gd name="T25" fmla="*/ 28 h 33"/>
                <a:gd name="T26" fmla="*/ 33 w 149"/>
                <a:gd name="T27" fmla="*/ 25 h 33"/>
                <a:gd name="T28" fmla="*/ 23 w 149"/>
                <a:gd name="T29" fmla="*/ 21 h 33"/>
                <a:gd name="T30" fmla="*/ 13 w 149"/>
                <a:gd name="T31" fmla="*/ 17 h 33"/>
                <a:gd name="T32" fmla="*/ 7 w 149"/>
                <a:gd name="T33" fmla="*/ 12 h 33"/>
                <a:gd name="T34" fmla="*/ 2 w 149"/>
                <a:gd name="T35" fmla="*/ 7 h 33"/>
                <a:gd name="T36" fmla="*/ 2 w 149"/>
                <a:gd name="T37" fmla="*/ 0 h 33"/>
                <a:gd name="T38" fmla="*/ 0 w 149"/>
                <a:gd name="T39" fmla="*/ 2 h 33"/>
                <a:gd name="T40" fmla="*/ 0 w 149"/>
                <a:gd name="T41" fmla="*/ 2 h 33"/>
                <a:gd name="T42" fmla="*/ 0 w 149"/>
                <a:gd name="T43" fmla="*/ 8 h 33"/>
                <a:gd name="T44" fmla="*/ 5 w 149"/>
                <a:gd name="T45" fmla="*/ 13 h 33"/>
                <a:gd name="T46" fmla="*/ 12 w 149"/>
                <a:gd name="T47" fmla="*/ 18 h 33"/>
                <a:gd name="T48" fmla="*/ 21 w 149"/>
                <a:gd name="T49" fmla="*/ 23 h 33"/>
                <a:gd name="T50" fmla="*/ 33 w 149"/>
                <a:gd name="T51" fmla="*/ 28 h 33"/>
                <a:gd name="T52" fmla="*/ 44 w 149"/>
                <a:gd name="T53" fmla="*/ 29 h 33"/>
                <a:gd name="T54" fmla="*/ 58 w 149"/>
                <a:gd name="T55" fmla="*/ 31 h 33"/>
                <a:gd name="T56" fmla="*/ 73 w 149"/>
                <a:gd name="T57" fmla="*/ 33 h 33"/>
                <a:gd name="T58" fmla="*/ 73 w 149"/>
                <a:gd name="T59" fmla="*/ 33 h 33"/>
                <a:gd name="T60" fmla="*/ 89 w 149"/>
                <a:gd name="T61" fmla="*/ 31 h 33"/>
                <a:gd name="T62" fmla="*/ 102 w 149"/>
                <a:gd name="T63" fmla="*/ 29 h 33"/>
                <a:gd name="T64" fmla="*/ 115 w 149"/>
                <a:gd name="T65" fmla="*/ 26 h 33"/>
                <a:gd name="T66" fmla="*/ 126 w 149"/>
                <a:gd name="T67" fmla="*/ 23 h 33"/>
                <a:gd name="T68" fmla="*/ 136 w 149"/>
                <a:gd name="T69" fmla="*/ 18 h 33"/>
                <a:gd name="T70" fmla="*/ 142 w 149"/>
                <a:gd name="T71" fmla="*/ 13 h 33"/>
                <a:gd name="T72" fmla="*/ 147 w 149"/>
                <a:gd name="T73" fmla="*/ 7 h 33"/>
                <a:gd name="T74" fmla="*/ 149 w 149"/>
                <a:gd name="T75" fmla="*/ 0 h 33"/>
                <a:gd name="T76" fmla="*/ 147 w 149"/>
                <a:gd name="T7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9" h="33">
                  <a:moveTo>
                    <a:pt x="147" y="0"/>
                  </a:moveTo>
                  <a:lnTo>
                    <a:pt x="147" y="0"/>
                  </a:lnTo>
                  <a:lnTo>
                    <a:pt x="146" y="5"/>
                  </a:lnTo>
                  <a:lnTo>
                    <a:pt x="141" y="12"/>
                  </a:lnTo>
                  <a:lnTo>
                    <a:pt x="134" y="17"/>
                  </a:lnTo>
                  <a:lnTo>
                    <a:pt x="125" y="21"/>
                  </a:lnTo>
                  <a:lnTo>
                    <a:pt x="115" y="25"/>
                  </a:lnTo>
                  <a:lnTo>
                    <a:pt x="102" y="28"/>
                  </a:lnTo>
                  <a:lnTo>
                    <a:pt x="88" y="29"/>
                  </a:lnTo>
                  <a:lnTo>
                    <a:pt x="73" y="29"/>
                  </a:lnTo>
                  <a:lnTo>
                    <a:pt x="73" y="29"/>
                  </a:lnTo>
                  <a:lnTo>
                    <a:pt x="58" y="29"/>
                  </a:lnTo>
                  <a:lnTo>
                    <a:pt x="45" y="28"/>
                  </a:lnTo>
                  <a:lnTo>
                    <a:pt x="33" y="25"/>
                  </a:lnTo>
                  <a:lnTo>
                    <a:pt x="23" y="21"/>
                  </a:lnTo>
                  <a:lnTo>
                    <a:pt x="13" y="17"/>
                  </a:lnTo>
                  <a:lnTo>
                    <a:pt x="7" y="12"/>
                  </a:lnTo>
                  <a:lnTo>
                    <a:pt x="2" y="7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8"/>
                  </a:lnTo>
                  <a:lnTo>
                    <a:pt x="5" y="13"/>
                  </a:lnTo>
                  <a:lnTo>
                    <a:pt x="12" y="18"/>
                  </a:lnTo>
                  <a:lnTo>
                    <a:pt x="21" y="23"/>
                  </a:lnTo>
                  <a:lnTo>
                    <a:pt x="33" y="28"/>
                  </a:lnTo>
                  <a:lnTo>
                    <a:pt x="44" y="29"/>
                  </a:lnTo>
                  <a:lnTo>
                    <a:pt x="58" y="31"/>
                  </a:lnTo>
                  <a:lnTo>
                    <a:pt x="73" y="33"/>
                  </a:lnTo>
                  <a:lnTo>
                    <a:pt x="73" y="33"/>
                  </a:lnTo>
                  <a:lnTo>
                    <a:pt x="89" y="31"/>
                  </a:lnTo>
                  <a:lnTo>
                    <a:pt x="102" y="29"/>
                  </a:lnTo>
                  <a:lnTo>
                    <a:pt x="115" y="26"/>
                  </a:lnTo>
                  <a:lnTo>
                    <a:pt x="126" y="23"/>
                  </a:lnTo>
                  <a:lnTo>
                    <a:pt x="136" y="18"/>
                  </a:lnTo>
                  <a:lnTo>
                    <a:pt x="142" y="13"/>
                  </a:lnTo>
                  <a:lnTo>
                    <a:pt x="147" y="7"/>
                  </a:lnTo>
                  <a:lnTo>
                    <a:pt x="149" y="0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8699C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4" name="Freeform 472"/>
            <p:cNvSpPr>
              <a:spLocks/>
            </p:cNvSpPr>
            <p:nvPr/>
          </p:nvSpPr>
          <p:spPr bwMode="auto">
            <a:xfrm>
              <a:off x="4590" y="3463"/>
              <a:ext cx="302" cy="64"/>
            </a:xfrm>
            <a:custGeom>
              <a:avLst/>
              <a:gdLst>
                <a:gd name="T0" fmla="*/ 299 w 302"/>
                <a:gd name="T1" fmla="*/ 1 h 64"/>
                <a:gd name="T2" fmla="*/ 299 w 302"/>
                <a:gd name="T3" fmla="*/ 1 h 64"/>
                <a:gd name="T4" fmla="*/ 299 w 302"/>
                <a:gd name="T5" fmla="*/ 8 h 64"/>
                <a:gd name="T6" fmla="*/ 295 w 302"/>
                <a:gd name="T7" fmla="*/ 12 h 64"/>
                <a:gd name="T8" fmla="*/ 292 w 302"/>
                <a:gd name="T9" fmla="*/ 19 h 64"/>
                <a:gd name="T10" fmla="*/ 287 w 302"/>
                <a:gd name="T11" fmla="*/ 24 h 64"/>
                <a:gd name="T12" fmla="*/ 273 w 302"/>
                <a:gd name="T13" fmla="*/ 35 h 64"/>
                <a:gd name="T14" fmla="*/ 255 w 302"/>
                <a:gd name="T15" fmla="*/ 43 h 64"/>
                <a:gd name="T16" fmla="*/ 234 w 302"/>
                <a:gd name="T17" fmla="*/ 51 h 64"/>
                <a:gd name="T18" fmla="*/ 208 w 302"/>
                <a:gd name="T19" fmla="*/ 56 h 64"/>
                <a:gd name="T20" fmla="*/ 181 w 302"/>
                <a:gd name="T21" fmla="*/ 59 h 64"/>
                <a:gd name="T22" fmla="*/ 150 w 302"/>
                <a:gd name="T23" fmla="*/ 61 h 64"/>
                <a:gd name="T24" fmla="*/ 150 w 302"/>
                <a:gd name="T25" fmla="*/ 61 h 64"/>
                <a:gd name="T26" fmla="*/ 121 w 302"/>
                <a:gd name="T27" fmla="*/ 59 h 64"/>
                <a:gd name="T28" fmla="*/ 93 w 302"/>
                <a:gd name="T29" fmla="*/ 56 h 64"/>
                <a:gd name="T30" fmla="*/ 67 w 302"/>
                <a:gd name="T31" fmla="*/ 50 h 64"/>
                <a:gd name="T32" fmla="*/ 45 w 302"/>
                <a:gd name="T33" fmla="*/ 43 h 64"/>
                <a:gd name="T34" fmla="*/ 27 w 302"/>
                <a:gd name="T35" fmla="*/ 33 h 64"/>
                <a:gd name="T36" fmla="*/ 13 w 302"/>
                <a:gd name="T37" fmla="*/ 24 h 64"/>
                <a:gd name="T38" fmla="*/ 8 w 302"/>
                <a:gd name="T39" fmla="*/ 17 h 64"/>
                <a:gd name="T40" fmla="*/ 4 w 302"/>
                <a:gd name="T41" fmla="*/ 11 h 64"/>
                <a:gd name="T42" fmla="*/ 1 w 302"/>
                <a:gd name="T43" fmla="*/ 6 h 64"/>
                <a:gd name="T44" fmla="*/ 1 w 302"/>
                <a:gd name="T45" fmla="*/ 0 h 64"/>
                <a:gd name="T46" fmla="*/ 0 w 302"/>
                <a:gd name="T47" fmla="*/ 1 h 64"/>
                <a:gd name="T48" fmla="*/ 0 w 302"/>
                <a:gd name="T49" fmla="*/ 1 h 64"/>
                <a:gd name="T50" fmla="*/ 1 w 302"/>
                <a:gd name="T51" fmla="*/ 8 h 64"/>
                <a:gd name="T52" fmla="*/ 3 w 302"/>
                <a:gd name="T53" fmla="*/ 14 h 64"/>
                <a:gd name="T54" fmla="*/ 6 w 302"/>
                <a:gd name="T55" fmla="*/ 19 h 64"/>
                <a:gd name="T56" fmla="*/ 13 w 302"/>
                <a:gd name="T57" fmla="*/ 25 h 64"/>
                <a:gd name="T58" fmla="*/ 17 w 302"/>
                <a:gd name="T59" fmla="*/ 30 h 64"/>
                <a:gd name="T60" fmla="*/ 25 w 302"/>
                <a:gd name="T61" fmla="*/ 35 h 64"/>
                <a:gd name="T62" fmla="*/ 43 w 302"/>
                <a:gd name="T63" fmla="*/ 45 h 64"/>
                <a:gd name="T64" fmla="*/ 66 w 302"/>
                <a:gd name="T65" fmla="*/ 53 h 64"/>
                <a:gd name="T66" fmla="*/ 92 w 302"/>
                <a:gd name="T67" fmla="*/ 59 h 64"/>
                <a:gd name="T68" fmla="*/ 121 w 302"/>
                <a:gd name="T69" fmla="*/ 63 h 64"/>
                <a:gd name="T70" fmla="*/ 150 w 302"/>
                <a:gd name="T71" fmla="*/ 64 h 64"/>
                <a:gd name="T72" fmla="*/ 150 w 302"/>
                <a:gd name="T73" fmla="*/ 64 h 64"/>
                <a:gd name="T74" fmla="*/ 181 w 302"/>
                <a:gd name="T75" fmla="*/ 63 h 64"/>
                <a:gd name="T76" fmla="*/ 210 w 302"/>
                <a:gd name="T77" fmla="*/ 59 h 64"/>
                <a:gd name="T78" fmla="*/ 234 w 302"/>
                <a:gd name="T79" fmla="*/ 53 h 64"/>
                <a:gd name="T80" fmla="*/ 257 w 302"/>
                <a:gd name="T81" fmla="*/ 45 h 64"/>
                <a:gd name="T82" fmla="*/ 276 w 302"/>
                <a:gd name="T83" fmla="*/ 35 h 64"/>
                <a:gd name="T84" fmla="*/ 283 w 302"/>
                <a:gd name="T85" fmla="*/ 30 h 64"/>
                <a:gd name="T86" fmla="*/ 289 w 302"/>
                <a:gd name="T87" fmla="*/ 25 h 64"/>
                <a:gd name="T88" fmla="*/ 294 w 302"/>
                <a:gd name="T89" fmla="*/ 19 h 64"/>
                <a:gd name="T90" fmla="*/ 299 w 302"/>
                <a:gd name="T91" fmla="*/ 14 h 64"/>
                <a:gd name="T92" fmla="*/ 300 w 302"/>
                <a:gd name="T93" fmla="*/ 8 h 64"/>
                <a:gd name="T94" fmla="*/ 302 w 302"/>
                <a:gd name="T95" fmla="*/ 1 h 64"/>
                <a:gd name="T96" fmla="*/ 299 w 302"/>
                <a:gd name="T97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2" h="64">
                  <a:moveTo>
                    <a:pt x="299" y="1"/>
                  </a:moveTo>
                  <a:lnTo>
                    <a:pt x="299" y="1"/>
                  </a:lnTo>
                  <a:lnTo>
                    <a:pt x="299" y="8"/>
                  </a:lnTo>
                  <a:lnTo>
                    <a:pt x="295" y="12"/>
                  </a:lnTo>
                  <a:lnTo>
                    <a:pt x="292" y="19"/>
                  </a:lnTo>
                  <a:lnTo>
                    <a:pt x="287" y="24"/>
                  </a:lnTo>
                  <a:lnTo>
                    <a:pt x="273" y="35"/>
                  </a:lnTo>
                  <a:lnTo>
                    <a:pt x="255" y="43"/>
                  </a:lnTo>
                  <a:lnTo>
                    <a:pt x="234" y="51"/>
                  </a:lnTo>
                  <a:lnTo>
                    <a:pt x="208" y="56"/>
                  </a:lnTo>
                  <a:lnTo>
                    <a:pt x="181" y="59"/>
                  </a:lnTo>
                  <a:lnTo>
                    <a:pt x="150" y="61"/>
                  </a:lnTo>
                  <a:lnTo>
                    <a:pt x="150" y="61"/>
                  </a:lnTo>
                  <a:lnTo>
                    <a:pt x="121" y="59"/>
                  </a:lnTo>
                  <a:lnTo>
                    <a:pt x="93" y="56"/>
                  </a:lnTo>
                  <a:lnTo>
                    <a:pt x="67" y="50"/>
                  </a:lnTo>
                  <a:lnTo>
                    <a:pt x="45" y="43"/>
                  </a:lnTo>
                  <a:lnTo>
                    <a:pt x="27" y="33"/>
                  </a:lnTo>
                  <a:lnTo>
                    <a:pt x="13" y="24"/>
                  </a:lnTo>
                  <a:lnTo>
                    <a:pt x="8" y="17"/>
                  </a:lnTo>
                  <a:lnTo>
                    <a:pt x="4" y="11"/>
                  </a:lnTo>
                  <a:lnTo>
                    <a:pt x="1" y="6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8"/>
                  </a:lnTo>
                  <a:lnTo>
                    <a:pt x="3" y="14"/>
                  </a:lnTo>
                  <a:lnTo>
                    <a:pt x="6" y="19"/>
                  </a:lnTo>
                  <a:lnTo>
                    <a:pt x="13" y="25"/>
                  </a:lnTo>
                  <a:lnTo>
                    <a:pt x="17" y="30"/>
                  </a:lnTo>
                  <a:lnTo>
                    <a:pt x="25" y="35"/>
                  </a:lnTo>
                  <a:lnTo>
                    <a:pt x="43" y="45"/>
                  </a:lnTo>
                  <a:lnTo>
                    <a:pt x="66" y="53"/>
                  </a:lnTo>
                  <a:lnTo>
                    <a:pt x="92" y="59"/>
                  </a:lnTo>
                  <a:lnTo>
                    <a:pt x="121" y="63"/>
                  </a:lnTo>
                  <a:lnTo>
                    <a:pt x="150" y="64"/>
                  </a:lnTo>
                  <a:lnTo>
                    <a:pt x="150" y="64"/>
                  </a:lnTo>
                  <a:lnTo>
                    <a:pt x="181" y="63"/>
                  </a:lnTo>
                  <a:lnTo>
                    <a:pt x="210" y="59"/>
                  </a:lnTo>
                  <a:lnTo>
                    <a:pt x="234" y="53"/>
                  </a:lnTo>
                  <a:lnTo>
                    <a:pt x="257" y="45"/>
                  </a:lnTo>
                  <a:lnTo>
                    <a:pt x="276" y="35"/>
                  </a:lnTo>
                  <a:lnTo>
                    <a:pt x="283" y="30"/>
                  </a:lnTo>
                  <a:lnTo>
                    <a:pt x="289" y="25"/>
                  </a:lnTo>
                  <a:lnTo>
                    <a:pt x="294" y="19"/>
                  </a:lnTo>
                  <a:lnTo>
                    <a:pt x="299" y="14"/>
                  </a:lnTo>
                  <a:lnTo>
                    <a:pt x="300" y="8"/>
                  </a:lnTo>
                  <a:lnTo>
                    <a:pt x="302" y="1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8699C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5" name="Freeform 473"/>
            <p:cNvSpPr>
              <a:spLocks/>
            </p:cNvSpPr>
            <p:nvPr/>
          </p:nvSpPr>
          <p:spPr bwMode="auto">
            <a:xfrm>
              <a:off x="4567" y="3547"/>
              <a:ext cx="349" cy="87"/>
            </a:xfrm>
            <a:custGeom>
              <a:avLst/>
              <a:gdLst>
                <a:gd name="T0" fmla="*/ 349 w 349"/>
                <a:gd name="T1" fmla="*/ 11 h 87"/>
                <a:gd name="T2" fmla="*/ 349 w 349"/>
                <a:gd name="T3" fmla="*/ 11 h 87"/>
                <a:gd name="T4" fmla="*/ 348 w 349"/>
                <a:gd name="T5" fmla="*/ 19 h 87"/>
                <a:gd name="T6" fmla="*/ 346 w 349"/>
                <a:gd name="T7" fmla="*/ 25 h 87"/>
                <a:gd name="T8" fmla="*/ 341 w 349"/>
                <a:gd name="T9" fmla="*/ 32 h 87"/>
                <a:gd name="T10" fmla="*/ 335 w 349"/>
                <a:gd name="T11" fmla="*/ 38 h 87"/>
                <a:gd name="T12" fmla="*/ 328 w 349"/>
                <a:gd name="T13" fmla="*/ 45 h 87"/>
                <a:gd name="T14" fmla="*/ 318 w 349"/>
                <a:gd name="T15" fmla="*/ 51 h 87"/>
                <a:gd name="T16" fmla="*/ 297 w 349"/>
                <a:gd name="T17" fmla="*/ 63 h 87"/>
                <a:gd name="T18" fmla="*/ 272 w 349"/>
                <a:gd name="T19" fmla="*/ 72 h 87"/>
                <a:gd name="T20" fmla="*/ 242 w 349"/>
                <a:gd name="T21" fmla="*/ 79 h 87"/>
                <a:gd name="T22" fmla="*/ 210 w 349"/>
                <a:gd name="T23" fmla="*/ 84 h 87"/>
                <a:gd name="T24" fmla="*/ 175 w 349"/>
                <a:gd name="T25" fmla="*/ 85 h 87"/>
                <a:gd name="T26" fmla="*/ 175 w 349"/>
                <a:gd name="T27" fmla="*/ 85 h 87"/>
                <a:gd name="T28" fmla="*/ 141 w 349"/>
                <a:gd name="T29" fmla="*/ 84 h 87"/>
                <a:gd name="T30" fmla="*/ 108 w 349"/>
                <a:gd name="T31" fmla="*/ 79 h 87"/>
                <a:gd name="T32" fmla="*/ 79 w 349"/>
                <a:gd name="T33" fmla="*/ 72 h 87"/>
                <a:gd name="T34" fmla="*/ 53 w 349"/>
                <a:gd name="T35" fmla="*/ 64 h 87"/>
                <a:gd name="T36" fmla="*/ 32 w 349"/>
                <a:gd name="T37" fmla="*/ 55 h 87"/>
                <a:gd name="T38" fmla="*/ 23 w 349"/>
                <a:gd name="T39" fmla="*/ 48 h 87"/>
                <a:gd name="T40" fmla="*/ 16 w 349"/>
                <a:gd name="T41" fmla="*/ 42 h 87"/>
                <a:gd name="T42" fmla="*/ 10 w 349"/>
                <a:gd name="T43" fmla="*/ 35 h 87"/>
                <a:gd name="T44" fmla="*/ 5 w 349"/>
                <a:gd name="T45" fmla="*/ 29 h 87"/>
                <a:gd name="T46" fmla="*/ 3 w 349"/>
                <a:gd name="T47" fmla="*/ 22 h 87"/>
                <a:gd name="T48" fmla="*/ 2 w 349"/>
                <a:gd name="T49" fmla="*/ 16 h 87"/>
                <a:gd name="T50" fmla="*/ 0 w 349"/>
                <a:gd name="T51" fmla="*/ 0 h 87"/>
                <a:gd name="T52" fmla="*/ 2 w 349"/>
                <a:gd name="T53" fmla="*/ 16 h 87"/>
                <a:gd name="T54" fmla="*/ 2 w 349"/>
                <a:gd name="T55" fmla="*/ 16 h 87"/>
                <a:gd name="T56" fmla="*/ 2 w 349"/>
                <a:gd name="T57" fmla="*/ 22 h 87"/>
                <a:gd name="T58" fmla="*/ 5 w 349"/>
                <a:gd name="T59" fmla="*/ 30 h 87"/>
                <a:gd name="T60" fmla="*/ 8 w 349"/>
                <a:gd name="T61" fmla="*/ 37 h 87"/>
                <a:gd name="T62" fmla="*/ 14 w 349"/>
                <a:gd name="T63" fmla="*/ 43 h 87"/>
                <a:gd name="T64" fmla="*/ 23 w 349"/>
                <a:gd name="T65" fmla="*/ 50 h 87"/>
                <a:gd name="T66" fmla="*/ 31 w 349"/>
                <a:gd name="T67" fmla="*/ 55 h 87"/>
                <a:gd name="T68" fmla="*/ 52 w 349"/>
                <a:gd name="T69" fmla="*/ 66 h 87"/>
                <a:gd name="T70" fmla="*/ 78 w 349"/>
                <a:gd name="T71" fmla="*/ 74 h 87"/>
                <a:gd name="T72" fmla="*/ 107 w 349"/>
                <a:gd name="T73" fmla="*/ 82 h 87"/>
                <a:gd name="T74" fmla="*/ 141 w 349"/>
                <a:gd name="T75" fmla="*/ 85 h 87"/>
                <a:gd name="T76" fmla="*/ 175 w 349"/>
                <a:gd name="T77" fmla="*/ 87 h 87"/>
                <a:gd name="T78" fmla="*/ 175 w 349"/>
                <a:gd name="T79" fmla="*/ 87 h 87"/>
                <a:gd name="T80" fmla="*/ 210 w 349"/>
                <a:gd name="T81" fmla="*/ 85 h 87"/>
                <a:gd name="T82" fmla="*/ 242 w 349"/>
                <a:gd name="T83" fmla="*/ 82 h 87"/>
                <a:gd name="T84" fmla="*/ 272 w 349"/>
                <a:gd name="T85" fmla="*/ 76 h 87"/>
                <a:gd name="T86" fmla="*/ 297 w 349"/>
                <a:gd name="T87" fmla="*/ 66 h 87"/>
                <a:gd name="T88" fmla="*/ 318 w 349"/>
                <a:gd name="T89" fmla="*/ 56 h 87"/>
                <a:gd name="T90" fmla="*/ 328 w 349"/>
                <a:gd name="T91" fmla="*/ 50 h 87"/>
                <a:gd name="T92" fmla="*/ 335 w 349"/>
                <a:gd name="T93" fmla="*/ 43 h 87"/>
                <a:gd name="T94" fmla="*/ 341 w 349"/>
                <a:gd name="T95" fmla="*/ 37 h 87"/>
                <a:gd name="T96" fmla="*/ 346 w 349"/>
                <a:gd name="T97" fmla="*/ 30 h 87"/>
                <a:gd name="T98" fmla="*/ 348 w 349"/>
                <a:gd name="T99" fmla="*/ 22 h 87"/>
                <a:gd name="T100" fmla="*/ 349 w 349"/>
                <a:gd name="T101" fmla="*/ 16 h 87"/>
                <a:gd name="T102" fmla="*/ 349 w 349"/>
                <a:gd name="T103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9" h="87">
                  <a:moveTo>
                    <a:pt x="349" y="11"/>
                  </a:moveTo>
                  <a:lnTo>
                    <a:pt x="349" y="11"/>
                  </a:lnTo>
                  <a:lnTo>
                    <a:pt x="348" y="19"/>
                  </a:lnTo>
                  <a:lnTo>
                    <a:pt x="346" y="25"/>
                  </a:lnTo>
                  <a:lnTo>
                    <a:pt x="341" y="32"/>
                  </a:lnTo>
                  <a:lnTo>
                    <a:pt x="335" y="38"/>
                  </a:lnTo>
                  <a:lnTo>
                    <a:pt x="328" y="45"/>
                  </a:lnTo>
                  <a:lnTo>
                    <a:pt x="318" y="51"/>
                  </a:lnTo>
                  <a:lnTo>
                    <a:pt x="297" y="63"/>
                  </a:lnTo>
                  <a:lnTo>
                    <a:pt x="272" y="72"/>
                  </a:lnTo>
                  <a:lnTo>
                    <a:pt x="242" y="79"/>
                  </a:lnTo>
                  <a:lnTo>
                    <a:pt x="210" y="84"/>
                  </a:lnTo>
                  <a:lnTo>
                    <a:pt x="175" y="85"/>
                  </a:lnTo>
                  <a:lnTo>
                    <a:pt x="175" y="85"/>
                  </a:lnTo>
                  <a:lnTo>
                    <a:pt x="141" y="84"/>
                  </a:lnTo>
                  <a:lnTo>
                    <a:pt x="108" y="79"/>
                  </a:lnTo>
                  <a:lnTo>
                    <a:pt x="79" y="72"/>
                  </a:lnTo>
                  <a:lnTo>
                    <a:pt x="53" y="64"/>
                  </a:lnTo>
                  <a:lnTo>
                    <a:pt x="32" y="55"/>
                  </a:lnTo>
                  <a:lnTo>
                    <a:pt x="23" y="48"/>
                  </a:lnTo>
                  <a:lnTo>
                    <a:pt x="16" y="42"/>
                  </a:lnTo>
                  <a:lnTo>
                    <a:pt x="10" y="35"/>
                  </a:lnTo>
                  <a:lnTo>
                    <a:pt x="5" y="29"/>
                  </a:lnTo>
                  <a:lnTo>
                    <a:pt x="3" y="22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22"/>
                  </a:lnTo>
                  <a:lnTo>
                    <a:pt x="5" y="30"/>
                  </a:lnTo>
                  <a:lnTo>
                    <a:pt x="8" y="37"/>
                  </a:lnTo>
                  <a:lnTo>
                    <a:pt x="14" y="43"/>
                  </a:lnTo>
                  <a:lnTo>
                    <a:pt x="23" y="50"/>
                  </a:lnTo>
                  <a:lnTo>
                    <a:pt x="31" y="55"/>
                  </a:lnTo>
                  <a:lnTo>
                    <a:pt x="52" y="66"/>
                  </a:lnTo>
                  <a:lnTo>
                    <a:pt x="78" y="74"/>
                  </a:lnTo>
                  <a:lnTo>
                    <a:pt x="107" y="82"/>
                  </a:lnTo>
                  <a:lnTo>
                    <a:pt x="141" y="85"/>
                  </a:lnTo>
                  <a:lnTo>
                    <a:pt x="175" y="87"/>
                  </a:lnTo>
                  <a:lnTo>
                    <a:pt x="175" y="87"/>
                  </a:lnTo>
                  <a:lnTo>
                    <a:pt x="210" y="85"/>
                  </a:lnTo>
                  <a:lnTo>
                    <a:pt x="242" y="82"/>
                  </a:lnTo>
                  <a:lnTo>
                    <a:pt x="272" y="76"/>
                  </a:lnTo>
                  <a:lnTo>
                    <a:pt x="297" y="66"/>
                  </a:lnTo>
                  <a:lnTo>
                    <a:pt x="318" y="56"/>
                  </a:lnTo>
                  <a:lnTo>
                    <a:pt x="328" y="50"/>
                  </a:lnTo>
                  <a:lnTo>
                    <a:pt x="335" y="43"/>
                  </a:lnTo>
                  <a:lnTo>
                    <a:pt x="341" y="37"/>
                  </a:lnTo>
                  <a:lnTo>
                    <a:pt x="346" y="30"/>
                  </a:lnTo>
                  <a:lnTo>
                    <a:pt x="348" y="22"/>
                  </a:lnTo>
                  <a:lnTo>
                    <a:pt x="349" y="16"/>
                  </a:lnTo>
                  <a:lnTo>
                    <a:pt x="349" y="11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8699C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6" name="Freeform 474"/>
            <p:cNvSpPr>
              <a:spLocks/>
            </p:cNvSpPr>
            <p:nvPr/>
          </p:nvSpPr>
          <p:spPr bwMode="auto">
            <a:xfrm>
              <a:off x="4604" y="3650"/>
              <a:ext cx="280" cy="58"/>
            </a:xfrm>
            <a:custGeom>
              <a:avLst/>
              <a:gdLst>
                <a:gd name="T0" fmla="*/ 136 w 280"/>
                <a:gd name="T1" fmla="*/ 55 h 58"/>
                <a:gd name="T2" fmla="*/ 136 w 280"/>
                <a:gd name="T3" fmla="*/ 55 h 58"/>
                <a:gd name="T4" fmla="*/ 115 w 280"/>
                <a:gd name="T5" fmla="*/ 55 h 58"/>
                <a:gd name="T6" fmla="*/ 94 w 280"/>
                <a:gd name="T7" fmla="*/ 52 h 58"/>
                <a:gd name="T8" fmla="*/ 75 w 280"/>
                <a:gd name="T9" fmla="*/ 47 h 58"/>
                <a:gd name="T10" fmla="*/ 57 w 280"/>
                <a:gd name="T11" fmla="*/ 42 h 58"/>
                <a:gd name="T12" fmla="*/ 39 w 280"/>
                <a:gd name="T13" fmla="*/ 34 h 58"/>
                <a:gd name="T14" fmla="*/ 24 w 280"/>
                <a:gd name="T15" fmla="*/ 26 h 58"/>
                <a:gd name="T16" fmla="*/ 11 w 280"/>
                <a:gd name="T17" fmla="*/ 18 h 58"/>
                <a:gd name="T18" fmla="*/ 0 w 280"/>
                <a:gd name="T19" fmla="*/ 7 h 58"/>
                <a:gd name="T20" fmla="*/ 3 w 280"/>
                <a:gd name="T21" fmla="*/ 11 h 58"/>
                <a:gd name="T22" fmla="*/ 3 w 280"/>
                <a:gd name="T23" fmla="*/ 11 h 58"/>
                <a:gd name="T24" fmla="*/ 15 w 280"/>
                <a:gd name="T25" fmla="*/ 21 h 58"/>
                <a:gd name="T26" fmla="*/ 26 w 280"/>
                <a:gd name="T27" fmla="*/ 31 h 58"/>
                <a:gd name="T28" fmla="*/ 41 w 280"/>
                <a:gd name="T29" fmla="*/ 39 h 58"/>
                <a:gd name="T30" fmla="*/ 58 w 280"/>
                <a:gd name="T31" fmla="*/ 45 h 58"/>
                <a:gd name="T32" fmla="*/ 76 w 280"/>
                <a:gd name="T33" fmla="*/ 50 h 58"/>
                <a:gd name="T34" fmla="*/ 96 w 280"/>
                <a:gd name="T35" fmla="*/ 55 h 58"/>
                <a:gd name="T36" fmla="*/ 115 w 280"/>
                <a:gd name="T37" fmla="*/ 57 h 58"/>
                <a:gd name="T38" fmla="*/ 136 w 280"/>
                <a:gd name="T39" fmla="*/ 58 h 58"/>
                <a:gd name="T40" fmla="*/ 136 w 280"/>
                <a:gd name="T41" fmla="*/ 58 h 58"/>
                <a:gd name="T42" fmla="*/ 160 w 280"/>
                <a:gd name="T43" fmla="*/ 57 h 58"/>
                <a:gd name="T44" fmla="*/ 183 w 280"/>
                <a:gd name="T45" fmla="*/ 53 h 58"/>
                <a:gd name="T46" fmla="*/ 204 w 280"/>
                <a:gd name="T47" fmla="*/ 50 h 58"/>
                <a:gd name="T48" fmla="*/ 223 w 280"/>
                <a:gd name="T49" fmla="*/ 44 h 58"/>
                <a:gd name="T50" fmla="*/ 241 w 280"/>
                <a:gd name="T51" fmla="*/ 36 h 58"/>
                <a:gd name="T52" fmla="*/ 256 w 280"/>
                <a:gd name="T53" fmla="*/ 26 h 58"/>
                <a:gd name="T54" fmla="*/ 269 w 280"/>
                <a:gd name="T55" fmla="*/ 16 h 58"/>
                <a:gd name="T56" fmla="*/ 278 w 280"/>
                <a:gd name="T57" fmla="*/ 3 h 58"/>
                <a:gd name="T58" fmla="*/ 280 w 280"/>
                <a:gd name="T59" fmla="*/ 0 h 58"/>
                <a:gd name="T60" fmla="*/ 280 w 280"/>
                <a:gd name="T61" fmla="*/ 0 h 58"/>
                <a:gd name="T62" fmla="*/ 272 w 280"/>
                <a:gd name="T63" fmla="*/ 11 h 58"/>
                <a:gd name="T64" fmla="*/ 259 w 280"/>
                <a:gd name="T65" fmla="*/ 23 h 58"/>
                <a:gd name="T66" fmla="*/ 243 w 280"/>
                <a:gd name="T67" fmla="*/ 32 h 58"/>
                <a:gd name="T68" fmla="*/ 225 w 280"/>
                <a:gd name="T69" fmla="*/ 41 h 58"/>
                <a:gd name="T70" fmla="*/ 205 w 280"/>
                <a:gd name="T71" fmla="*/ 47 h 58"/>
                <a:gd name="T72" fmla="*/ 183 w 280"/>
                <a:gd name="T73" fmla="*/ 52 h 58"/>
                <a:gd name="T74" fmla="*/ 160 w 280"/>
                <a:gd name="T75" fmla="*/ 55 h 58"/>
                <a:gd name="T76" fmla="*/ 136 w 280"/>
                <a:gd name="T77" fmla="*/ 55 h 58"/>
                <a:gd name="T78" fmla="*/ 136 w 280"/>
                <a:gd name="T79" fmla="*/ 5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0" h="58">
                  <a:moveTo>
                    <a:pt x="136" y="55"/>
                  </a:moveTo>
                  <a:lnTo>
                    <a:pt x="136" y="55"/>
                  </a:lnTo>
                  <a:lnTo>
                    <a:pt x="115" y="55"/>
                  </a:lnTo>
                  <a:lnTo>
                    <a:pt x="94" y="52"/>
                  </a:lnTo>
                  <a:lnTo>
                    <a:pt x="75" y="47"/>
                  </a:lnTo>
                  <a:lnTo>
                    <a:pt x="57" y="42"/>
                  </a:lnTo>
                  <a:lnTo>
                    <a:pt x="39" y="34"/>
                  </a:lnTo>
                  <a:lnTo>
                    <a:pt x="24" y="26"/>
                  </a:lnTo>
                  <a:lnTo>
                    <a:pt x="11" y="18"/>
                  </a:lnTo>
                  <a:lnTo>
                    <a:pt x="0" y="7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15" y="21"/>
                  </a:lnTo>
                  <a:lnTo>
                    <a:pt x="26" y="31"/>
                  </a:lnTo>
                  <a:lnTo>
                    <a:pt x="41" y="39"/>
                  </a:lnTo>
                  <a:lnTo>
                    <a:pt x="58" y="45"/>
                  </a:lnTo>
                  <a:lnTo>
                    <a:pt x="76" y="50"/>
                  </a:lnTo>
                  <a:lnTo>
                    <a:pt x="96" y="55"/>
                  </a:lnTo>
                  <a:lnTo>
                    <a:pt x="115" y="57"/>
                  </a:lnTo>
                  <a:lnTo>
                    <a:pt x="136" y="58"/>
                  </a:lnTo>
                  <a:lnTo>
                    <a:pt x="136" y="58"/>
                  </a:lnTo>
                  <a:lnTo>
                    <a:pt x="160" y="57"/>
                  </a:lnTo>
                  <a:lnTo>
                    <a:pt x="183" y="53"/>
                  </a:lnTo>
                  <a:lnTo>
                    <a:pt x="204" y="50"/>
                  </a:lnTo>
                  <a:lnTo>
                    <a:pt x="223" y="44"/>
                  </a:lnTo>
                  <a:lnTo>
                    <a:pt x="241" y="36"/>
                  </a:lnTo>
                  <a:lnTo>
                    <a:pt x="256" y="26"/>
                  </a:lnTo>
                  <a:lnTo>
                    <a:pt x="269" y="16"/>
                  </a:lnTo>
                  <a:lnTo>
                    <a:pt x="278" y="3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72" y="11"/>
                  </a:lnTo>
                  <a:lnTo>
                    <a:pt x="259" y="23"/>
                  </a:lnTo>
                  <a:lnTo>
                    <a:pt x="243" y="32"/>
                  </a:lnTo>
                  <a:lnTo>
                    <a:pt x="225" y="41"/>
                  </a:lnTo>
                  <a:lnTo>
                    <a:pt x="205" y="47"/>
                  </a:lnTo>
                  <a:lnTo>
                    <a:pt x="183" y="52"/>
                  </a:lnTo>
                  <a:lnTo>
                    <a:pt x="160" y="55"/>
                  </a:lnTo>
                  <a:lnTo>
                    <a:pt x="136" y="55"/>
                  </a:lnTo>
                  <a:lnTo>
                    <a:pt x="136" y="55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8699C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7" name="Freeform 475"/>
            <p:cNvSpPr>
              <a:spLocks/>
            </p:cNvSpPr>
            <p:nvPr/>
          </p:nvSpPr>
          <p:spPr bwMode="auto">
            <a:xfrm>
              <a:off x="4696" y="3566"/>
              <a:ext cx="157" cy="97"/>
            </a:xfrm>
            <a:custGeom>
              <a:avLst/>
              <a:gdLst>
                <a:gd name="T0" fmla="*/ 0 w 157"/>
                <a:gd name="T1" fmla="*/ 37 h 97"/>
                <a:gd name="T2" fmla="*/ 0 w 157"/>
                <a:gd name="T3" fmla="*/ 37 h 97"/>
                <a:gd name="T4" fmla="*/ 2 w 157"/>
                <a:gd name="T5" fmla="*/ 47 h 97"/>
                <a:gd name="T6" fmla="*/ 2 w 157"/>
                <a:gd name="T7" fmla="*/ 47 h 97"/>
                <a:gd name="T8" fmla="*/ 4 w 157"/>
                <a:gd name="T9" fmla="*/ 53 h 97"/>
                <a:gd name="T10" fmla="*/ 7 w 157"/>
                <a:gd name="T11" fmla="*/ 60 h 97"/>
                <a:gd name="T12" fmla="*/ 8 w 157"/>
                <a:gd name="T13" fmla="*/ 66 h 97"/>
                <a:gd name="T14" fmla="*/ 8 w 157"/>
                <a:gd name="T15" fmla="*/ 70 h 97"/>
                <a:gd name="T16" fmla="*/ 7 w 157"/>
                <a:gd name="T17" fmla="*/ 73 h 97"/>
                <a:gd name="T18" fmla="*/ 7 w 157"/>
                <a:gd name="T19" fmla="*/ 73 h 97"/>
                <a:gd name="T20" fmla="*/ 5 w 157"/>
                <a:gd name="T21" fmla="*/ 74 h 97"/>
                <a:gd name="T22" fmla="*/ 2 w 157"/>
                <a:gd name="T23" fmla="*/ 78 h 97"/>
                <a:gd name="T24" fmla="*/ 2 w 157"/>
                <a:gd name="T25" fmla="*/ 78 h 97"/>
                <a:gd name="T26" fmla="*/ 2 w 157"/>
                <a:gd name="T27" fmla="*/ 81 h 97"/>
                <a:gd name="T28" fmla="*/ 4 w 157"/>
                <a:gd name="T29" fmla="*/ 86 h 97"/>
                <a:gd name="T30" fmla="*/ 4 w 157"/>
                <a:gd name="T31" fmla="*/ 86 h 97"/>
                <a:gd name="T32" fmla="*/ 2 w 157"/>
                <a:gd name="T33" fmla="*/ 89 h 97"/>
                <a:gd name="T34" fmla="*/ 2 w 157"/>
                <a:gd name="T35" fmla="*/ 94 h 97"/>
                <a:gd name="T36" fmla="*/ 2 w 157"/>
                <a:gd name="T37" fmla="*/ 94 h 97"/>
                <a:gd name="T38" fmla="*/ 2 w 157"/>
                <a:gd name="T39" fmla="*/ 97 h 97"/>
                <a:gd name="T40" fmla="*/ 2 w 157"/>
                <a:gd name="T41" fmla="*/ 97 h 97"/>
                <a:gd name="T42" fmla="*/ 23 w 157"/>
                <a:gd name="T43" fmla="*/ 94 h 97"/>
                <a:gd name="T44" fmla="*/ 42 w 157"/>
                <a:gd name="T45" fmla="*/ 91 h 97"/>
                <a:gd name="T46" fmla="*/ 60 w 157"/>
                <a:gd name="T47" fmla="*/ 84 h 97"/>
                <a:gd name="T48" fmla="*/ 78 w 157"/>
                <a:gd name="T49" fmla="*/ 78 h 97"/>
                <a:gd name="T50" fmla="*/ 96 w 157"/>
                <a:gd name="T51" fmla="*/ 71 h 97"/>
                <a:gd name="T52" fmla="*/ 112 w 157"/>
                <a:gd name="T53" fmla="*/ 63 h 97"/>
                <a:gd name="T54" fmla="*/ 126 w 157"/>
                <a:gd name="T55" fmla="*/ 53 h 97"/>
                <a:gd name="T56" fmla="*/ 139 w 157"/>
                <a:gd name="T57" fmla="*/ 44 h 97"/>
                <a:gd name="T58" fmla="*/ 139 w 157"/>
                <a:gd name="T59" fmla="*/ 44 h 97"/>
                <a:gd name="T60" fmla="*/ 144 w 157"/>
                <a:gd name="T61" fmla="*/ 39 h 97"/>
                <a:gd name="T62" fmla="*/ 144 w 157"/>
                <a:gd name="T63" fmla="*/ 39 h 97"/>
                <a:gd name="T64" fmla="*/ 147 w 157"/>
                <a:gd name="T65" fmla="*/ 32 h 97"/>
                <a:gd name="T66" fmla="*/ 152 w 157"/>
                <a:gd name="T67" fmla="*/ 23 h 97"/>
                <a:gd name="T68" fmla="*/ 152 w 157"/>
                <a:gd name="T69" fmla="*/ 23 h 97"/>
                <a:gd name="T70" fmla="*/ 156 w 157"/>
                <a:gd name="T71" fmla="*/ 19 h 97"/>
                <a:gd name="T72" fmla="*/ 157 w 157"/>
                <a:gd name="T73" fmla="*/ 16 h 97"/>
                <a:gd name="T74" fmla="*/ 157 w 157"/>
                <a:gd name="T75" fmla="*/ 16 h 97"/>
                <a:gd name="T76" fmla="*/ 151 w 157"/>
                <a:gd name="T77" fmla="*/ 18 h 97"/>
                <a:gd name="T78" fmla="*/ 143 w 157"/>
                <a:gd name="T79" fmla="*/ 18 h 97"/>
                <a:gd name="T80" fmla="*/ 143 w 157"/>
                <a:gd name="T81" fmla="*/ 18 h 97"/>
                <a:gd name="T82" fmla="*/ 138 w 157"/>
                <a:gd name="T83" fmla="*/ 18 h 97"/>
                <a:gd name="T84" fmla="*/ 135 w 157"/>
                <a:gd name="T85" fmla="*/ 18 h 97"/>
                <a:gd name="T86" fmla="*/ 133 w 157"/>
                <a:gd name="T87" fmla="*/ 16 h 97"/>
                <a:gd name="T88" fmla="*/ 133 w 157"/>
                <a:gd name="T89" fmla="*/ 16 h 97"/>
                <a:gd name="T90" fmla="*/ 131 w 157"/>
                <a:gd name="T91" fmla="*/ 15 h 97"/>
                <a:gd name="T92" fmla="*/ 130 w 157"/>
                <a:gd name="T93" fmla="*/ 11 h 97"/>
                <a:gd name="T94" fmla="*/ 130 w 157"/>
                <a:gd name="T95" fmla="*/ 11 h 97"/>
                <a:gd name="T96" fmla="*/ 126 w 157"/>
                <a:gd name="T97" fmla="*/ 6 h 97"/>
                <a:gd name="T98" fmla="*/ 123 w 157"/>
                <a:gd name="T99" fmla="*/ 2 h 97"/>
                <a:gd name="T100" fmla="*/ 123 w 157"/>
                <a:gd name="T101" fmla="*/ 2 h 97"/>
                <a:gd name="T102" fmla="*/ 122 w 157"/>
                <a:gd name="T103" fmla="*/ 0 h 97"/>
                <a:gd name="T104" fmla="*/ 122 w 157"/>
                <a:gd name="T105" fmla="*/ 0 h 97"/>
                <a:gd name="T106" fmla="*/ 109 w 157"/>
                <a:gd name="T107" fmla="*/ 10 h 97"/>
                <a:gd name="T108" fmla="*/ 92 w 157"/>
                <a:gd name="T109" fmla="*/ 19 h 97"/>
                <a:gd name="T110" fmla="*/ 76 w 157"/>
                <a:gd name="T111" fmla="*/ 26 h 97"/>
                <a:gd name="T112" fmla="*/ 59 w 157"/>
                <a:gd name="T113" fmla="*/ 32 h 97"/>
                <a:gd name="T114" fmla="*/ 59 w 157"/>
                <a:gd name="T115" fmla="*/ 32 h 97"/>
                <a:gd name="T116" fmla="*/ 44 w 157"/>
                <a:gd name="T117" fmla="*/ 36 h 97"/>
                <a:gd name="T118" fmla="*/ 28 w 157"/>
                <a:gd name="T119" fmla="*/ 37 h 97"/>
                <a:gd name="T120" fmla="*/ 13 w 157"/>
                <a:gd name="T121" fmla="*/ 37 h 97"/>
                <a:gd name="T122" fmla="*/ 0 w 157"/>
                <a:gd name="T123" fmla="*/ 37 h 97"/>
                <a:gd name="T124" fmla="*/ 0 w 157"/>
                <a:gd name="T125" fmla="*/ 3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7" h="97">
                  <a:moveTo>
                    <a:pt x="0" y="37"/>
                  </a:moveTo>
                  <a:lnTo>
                    <a:pt x="0" y="3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4" y="53"/>
                  </a:lnTo>
                  <a:lnTo>
                    <a:pt x="7" y="60"/>
                  </a:lnTo>
                  <a:lnTo>
                    <a:pt x="8" y="66"/>
                  </a:lnTo>
                  <a:lnTo>
                    <a:pt x="8" y="70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5" y="74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81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2" y="89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23" y="94"/>
                  </a:lnTo>
                  <a:lnTo>
                    <a:pt x="42" y="91"/>
                  </a:lnTo>
                  <a:lnTo>
                    <a:pt x="60" y="84"/>
                  </a:lnTo>
                  <a:lnTo>
                    <a:pt x="78" y="78"/>
                  </a:lnTo>
                  <a:lnTo>
                    <a:pt x="96" y="71"/>
                  </a:lnTo>
                  <a:lnTo>
                    <a:pt x="112" y="63"/>
                  </a:lnTo>
                  <a:lnTo>
                    <a:pt x="126" y="53"/>
                  </a:lnTo>
                  <a:lnTo>
                    <a:pt x="139" y="44"/>
                  </a:lnTo>
                  <a:lnTo>
                    <a:pt x="139" y="44"/>
                  </a:lnTo>
                  <a:lnTo>
                    <a:pt x="144" y="39"/>
                  </a:lnTo>
                  <a:lnTo>
                    <a:pt x="144" y="39"/>
                  </a:lnTo>
                  <a:lnTo>
                    <a:pt x="147" y="32"/>
                  </a:lnTo>
                  <a:lnTo>
                    <a:pt x="152" y="23"/>
                  </a:lnTo>
                  <a:lnTo>
                    <a:pt x="152" y="23"/>
                  </a:lnTo>
                  <a:lnTo>
                    <a:pt x="156" y="19"/>
                  </a:lnTo>
                  <a:lnTo>
                    <a:pt x="157" y="16"/>
                  </a:lnTo>
                  <a:lnTo>
                    <a:pt x="157" y="16"/>
                  </a:lnTo>
                  <a:lnTo>
                    <a:pt x="151" y="18"/>
                  </a:lnTo>
                  <a:lnTo>
                    <a:pt x="143" y="18"/>
                  </a:lnTo>
                  <a:lnTo>
                    <a:pt x="143" y="18"/>
                  </a:lnTo>
                  <a:lnTo>
                    <a:pt x="138" y="18"/>
                  </a:lnTo>
                  <a:lnTo>
                    <a:pt x="135" y="18"/>
                  </a:lnTo>
                  <a:lnTo>
                    <a:pt x="133" y="16"/>
                  </a:lnTo>
                  <a:lnTo>
                    <a:pt x="133" y="16"/>
                  </a:lnTo>
                  <a:lnTo>
                    <a:pt x="131" y="15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26" y="6"/>
                  </a:lnTo>
                  <a:lnTo>
                    <a:pt x="123" y="2"/>
                  </a:lnTo>
                  <a:lnTo>
                    <a:pt x="123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09" y="10"/>
                  </a:lnTo>
                  <a:lnTo>
                    <a:pt x="92" y="19"/>
                  </a:lnTo>
                  <a:lnTo>
                    <a:pt x="76" y="26"/>
                  </a:lnTo>
                  <a:lnTo>
                    <a:pt x="59" y="32"/>
                  </a:lnTo>
                  <a:lnTo>
                    <a:pt x="59" y="32"/>
                  </a:lnTo>
                  <a:lnTo>
                    <a:pt x="44" y="36"/>
                  </a:lnTo>
                  <a:lnTo>
                    <a:pt x="28" y="37"/>
                  </a:lnTo>
                  <a:lnTo>
                    <a:pt x="13" y="37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1B280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8" name="Freeform 476"/>
            <p:cNvSpPr>
              <a:spLocks/>
            </p:cNvSpPr>
            <p:nvPr/>
          </p:nvSpPr>
          <p:spPr bwMode="auto">
            <a:xfrm>
              <a:off x="4827" y="3527"/>
              <a:ext cx="54" cy="50"/>
            </a:xfrm>
            <a:custGeom>
              <a:avLst/>
              <a:gdLst>
                <a:gd name="T0" fmla="*/ 0 w 54"/>
                <a:gd name="T1" fmla="*/ 31 h 50"/>
                <a:gd name="T2" fmla="*/ 0 w 54"/>
                <a:gd name="T3" fmla="*/ 31 h 50"/>
                <a:gd name="T4" fmla="*/ 2 w 54"/>
                <a:gd name="T5" fmla="*/ 37 h 50"/>
                <a:gd name="T6" fmla="*/ 4 w 54"/>
                <a:gd name="T7" fmla="*/ 44 h 50"/>
                <a:gd name="T8" fmla="*/ 4 w 54"/>
                <a:gd name="T9" fmla="*/ 44 h 50"/>
                <a:gd name="T10" fmla="*/ 5 w 54"/>
                <a:gd name="T11" fmla="*/ 49 h 50"/>
                <a:gd name="T12" fmla="*/ 7 w 54"/>
                <a:gd name="T13" fmla="*/ 50 h 50"/>
                <a:gd name="T14" fmla="*/ 10 w 54"/>
                <a:gd name="T15" fmla="*/ 50 h 50"/>
                <a:gd name="T16" fmla="*/ 10 w 54"/>
                <a:gd name="T17" fmla="*/ 50 h 50"/>
                <a:gd name="T18" fmla="*/ 12 w 54"/>
                <a:gd name="T19" fmla="*/ 50 h 50"/>
                <a:gd name="T20" fmla="*/ 15 w 54"/>
                <a:gd name="T21" fmla="*/ 49 h 50"/>
                <a:gd name="T22" fmla="*/ 20 w 54"/>
                <a:gd name="T23" fmla="*/ 45 h 50"/>
                <a:gd name="T24" fmla="*/ 20 w 54"/>
                <a:gd name="T25" fmla="*/ 45 h 50"/>
                <a:gd name="T26" fmla="*/ 28 w 54"/>
                <a:gd name="T27" fmla="*/ 42 h 50"/>
                <a:gd name="T28" fmla="*/ 31 w 54"/>
                <a:gd name="T29" fmla="*/ 41 h 50"/>
                <a:gd name="T30" fmla="*/ 33 w 54"/>
                <a:gd name="T31" fmla="*/ 39 h 50"/>
                <a:gd name="T32" fmla="*/ 31 w 54"/>
                <a:gd name="T33" fmla="*/ 36 h 50"/>
                <a:gd name="T34" fmla="*/ 31 w 54"/>
                <a:gd name="T35" fmla="*/ 36 h 50"/>
                <a:gd name="T36" fmla="*/ 36 w 54"/>
                <a:gd name="T37" fmla="*/ 37 h 50"/>
                <a:gd name="T38" fmla="*/ 39 w 54"/>
                <a:gd name="T39" fmla="*/ 37 h 50"/>
                <a:gd name="T40" fmla="*/ 39 w 54"/>
                <a:gd name="T41" fmla="*/ 37 h 50"/>
                <a:gd name="T42" fmla="*/ 42 w 54"/>
                <a:gd name="T43" fmla="*/ 34 h 50"/>
                <a:gd name="T44" fmla="*/ 44 w 54"/>
                <a:gd name="T45" fmla="*/ 33 h 50"/>
                <a:gd name="T46" fmla="*/ 44 w 54"/>
                <a:gd name="T47" fmla="*/ 33 h 50"/>
                <a:gd name="T48" fmla="*/ 49 w 54"/>
                <a:gd name="T49" fmla="*/ 28 h 50"/>
                <a:gd name="T50" fmla="*/ 52 w 54"/>
                <a:gd name="T51" fmla="*/ 24 h 50"/>
                <a:gd name="T52" fmla="*/ 54 w 54"/>
                <a:gd name="T53" fmla="*/ 21 h 50"/>
                <a:gd name="T54" fmla="*/ 54 w 54"/>
                <a:gd name="T55" fmla="*/ 21 h 50"/>
                <a:gd name="T56" fmla="*/ 54 w 54"/>
                <a:gd name="T57" fmla="*/ 20 h 50"/>
                <a:gd name="T58" fmla="*/ 54 w 54"/>
                <a:gd name="T59" fmla="*/ 16 h 50"/>
                <a:gd name="T60" fmla="*/ 49 w 54"/>
                <a:gd name="T61" fmla="*/ 13 h 50"/>
                <a:gd name="T62" fmla="*/ 49 w 54"/>
                <a:gd name="T63" fmla="*/ 13 h 50"/>
                <a:gd name="T64" fmla="*/ 46 w 54"/>
                <a:gd name="T65" fmla="*/ 10 h 50"/>
                <a:gd name="T66" fmla="*/ 46 w 54"/>
                <a:gd name="T67" fmla="*/ 5 h 50"/>
                <a:gd name="T68" fmla="*/ 46 w 54"/>
                <a:gd name="T69" fmla="*/ 5 h 50"/>
                <a:gd name="T70" fmla="*/ 42 w 54"/>
                <a:gd name="T71" fmla="*/ 5 h 50"/>
                <a:gd name="T72" fmla="*/ 39 w 54"/>
                <a:gd name="T73" fmla="*/ 8 h 50"/>
                <a:gd name="T74" fmla="*/ 37 w 54"/>
                <a:gd name="T75" fmla="*/ 10 h 50"/>
                <a:gd name="T76" fmla="*/ 36 w 54"/>
                <a:gd name="T77" fmla="*/ 13 h 50"/>
                <a:gd name="T78" fmla="*/ 36 w 54"/>
                <a:gd name="T79" fmla="*/ 13 h 50"/>
                <a:gd name="T80" fmla="*/ 33 w 54"/>
                <a:gd name="T81" fmla="*/ 13 h 50"/>
                <a:gd name="T82" fmla="*/ 31 w 54"/>
                <a:gd name="T83" fmla="*/ 12 h 50"/>
                <a:gd name="T84" fmla="*/ 29 w 54"/>
                <a:gd name="T85" fmla="*/ 7 h 50"/>
                <a:gd name="T86" fmla="*/ 29 w 54"/>
                <a:gd name="T87" fmla="*/ 7 h 50"/>
                <a:gd name="T88" fmla="*/ 28 w 54"/>
                <a:gd name="T89" fmla="*/ 3 h 50"/>
                <a:gd name="T90" fmla="*/ 25 w 54"/>
                <a:gd name="T91" fmla="*/ 0 h 50"/>
                <a:gd name="T92" fmla="*/ 25 w 54"/>
                <a:gd name="T93" fmla="*/ 0 h 50"/>
                <a:gd name="T94" fmla="*/ 15 w 54"/>
                <a:gd name="T95" fmla="*/ 16 h 50"/>
                <a:gd name="T96" fmla="*/ 0 w 54"/>
                <a:gd name="T97" fmla="*/ 31 h 50"/>
                <a:gd name="T98" fmla="*/ 0 w 54"/>
                <a:gd name="T9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" h="50">
                  <a:moveTo>
                    <a:pt x="0" y="31"/>
                  </a:moveTo>
                  <a:lnTo>
                    <a:pt x="0" y="31"/>
                  </a:lnTo>
                  <a:lnTo>
                    <a:pt x="2" y="37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5" y="49"/>
                  </a:lnTo>
                  <a:lnTo>
                    <a:pt x="7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5" y="49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8" y="42"/>
                  </a:lnTo>
                  <a:lnTo>
                    <a:pt x="31" y="41"/>
                  </a:lnTo>
                  <a:lnTo>
                    <a:pt x="33" y="39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6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42" y="34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49" y="28"/>
                  </a:lnTo>
                  <a:lnTo>
                    <a:pt x="52" y="24"/>
                  </a:lnTo>
                  <a:lnTo>
                    <a:pt x="54" y="21"/>
                  </a:lnTo>
                  <a:lnTo>
                    <a:pt x="54" y="21"/>
                  </a:lnTo>
                  <a:lnTo>
                    <a:pt x="54" y="20"/>
                  </a:lnTo>
                  <a:lnTo>
                    <a:pt x="54" y="16"/>
                  </a:lnTo>
                  <a:lnTo>
                    <a:pt x="49" y="13"/>
                  </a:lnTo>
                  <a:lnTo>
                    <a:pt x="49" y="13"/>
                  </a:lnTo>
                  <a:lnTo>
                    <a:pt x="46" y="10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2" y="5"/>
                  </a:lnTo>
                  <a:lnTo>
                    <a:pt x="39" y="8"/>
                  </a:lnTo>
                  <a:lnTo>
                    <a:pt x="37" y="10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3" y="13"/>
                  </a:lnTo>
                  <a:lnTo>
                    <a:pt x="31" y="12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5" y="16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1B280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9" name="Freeform 477"/>
            <p:cNvSpPr>
              <a:spLocks/>
            </p:cNvSpPr>
            <p:nvPr/>
          </p:nvSpPr>
          <p:spPr bwMode="auto">
            <a:xfrm>
              <a:off x="4829" y="3409"/>
              <a:ext cx="69" cy="125"/>
            </a:xfrm>
            <a:custGeom>
              <a:avLst/>
              <a:gdLst>
                <a:gd name="T0" fmla="*/ 66 w 69"/>
                <a:gd name="T1" fmla="*/ 57 h 125"/>
                <a:gd name="T2" fmla="*/ 66 w 69"/>
                <a:gd name="T3" fmla="*/ 57 h 125"/>
                <a:gd name="T4" fmla="*/ 55 w 69"/>
                <a:gd name="T5" fmla="*/ 41 h 125"/>
                <a:gd name="T6" fmla="*/ 44 w 69"/>
                <a:gd name="T7" fmla="*/ 24 h 125"/>
                <a:gd name="T8" fmla="*/ 44 w 69"/>
                <a:gd name="T9" fmla="*/ 24 h 125"/>
                <a:gd name="T10" fmla="*/ 40 w 69"/>
                <a:gd name="T11" fmla="*/ 23 h 125"/>
                <a:gd name="T12" fmla="*/ 40 w 69"/>
                <a:gd name="T13" fmla="*/ 23 h 125"/>
                <a:gd name="T14" fmla="*/ 24 w 69"/>
                <a:gd name="T15" fmla="*/ 11 h 125"/>
                <a:gd name="T16" fmla="*/ 18 w 69"/>
                <a:gd name="T17" fmla="*/ 7 h 125"/>
                <a:gd name="T18" fmla="*/ 10 w 69"/>
                <a:gd name="T19" fmla="*/ 2 h 125"/>
                <a:gd name="T20" fmla="*/ 10 w 69"/>
                <a:gd name="T21" fmla="*/ 2 h 125"/>
                <a:gd name="T22" fmla="*/ 0 w 69"/>
                <a:gd name="T23" fmla="*/ 0 h 125"/>
                <a:gd name="T24" fmla="*/ 0 w 69"/>
                <a:gd name="T25" fmla="*/ 0 h 125"/>
                <a:gd name="T26" fmla="*/ 11 w 69"/>
                <a:gd name="T27" fmla="*/ 10 h 125"/>
                <a:gd name="T28" fmla="*/ 21 w 69"/>
                <a:gd name="T29" fmla="*/ 21 h 125"/>
                <a:gd name="T30" fmla="*/ 27 w 69"/>
                <a:gd name="T31" fmla="*/ 34 h 125"/>
                <a:gd name="T32" fmla="*/ 32 w 69"/>
                <a:gd name="T33" fmla="*/ 49 h 125"/>
                <a:gd name="T34" fmla="*/ 32 w 69"/>
                <a:gd name="T35" fmla="*/ 49 h 125"/>
                <a:gd name="T36" fmla="*/ 35 w 69"/>
                <a:gd name="T37" fmla="*/ 63 h 125"/>
                <a:gd name="T38" fmla="*/ 35 w 69"/>
                <a:gd name="T39" fmla="*/ 78 h 125"/>
                <a:gd name="T40" fmla="*/ 32 w 69"/>
                <a:gd name="T41" fmla="*/ 92 h 125"/>
                <a:gd name="T42" fmla="*/ 29 w 69"/>
                <a:gd name="T43" fmla="*/ 107 h 125"/>
                <a:gd name="T44" fmla="*/ 29 w 69"/>
                <a:gd name="T45" fmla="*/ 107 h 125"/>
                <a:gd name="T46" fmla="*/ 31 w 69"/>
                <a:gd name="T47" fmla="*/ 113 h 125"/>
                <a:gd name="T48" fmla="*/ 34 w 69"/>
                <a:gd name="T49" fmla="*/ 117 h 125"/>
                <a:gd name="T50" fmla="*/ 37 w 69"/>
                <a:gd name="T51" fmla="*/ 118 h 125"/>
                <a:gd name="T52" fmla="*/ 37 w 69"/>
                <a:gd name="T53" fmla="*/ 118 h 125"/>
                <a:gd name="T54" fmla="*/ 42 w 69"/>
                <a:gd name="T55" fmla="*/ 117 h 125"/>
                <a:gd name="T56" fmla="*/ 42 w 69"/>
                <a:gd name="T57" fmla="*/ 117 h 125"/>
                <a:gd name="T58" fmla="*/ 44 w 69"/>
                <a:gd name="T59" fmla="*/ 118 h 125"/>
                <a:gd name="T60" fmla="*/ 47 w 69"/>
                <a:gd name="T61" fmla="*/ 120 h 125"/>
                <a:gd name="T62" fmla="*/ 47 w 69"/>
                <a:gd name="T63" fmla="*/ 120 h 125"/>
                <a:gd name="T64" fmla="*/ 52 w 69"/>
                <a:gd name="T65" fmla="*/ 123 h 125"/>
                <a:gd name="T66" fmla="*/ 58 w 69"/>
                <a:gd name="T67" fmla="*/ 125 h 125"/>
                <a:gd name="T68" fmla="*/ 58 w 69"/>
                <a:gd name="T69" fmla="*/ 125 h 125"/>
                <a:gd name="T70" fmla="*/ 63 w 69"/>
                <a:gd name="T71" fmla="*/ 125 h 125"/>
                <a:gd name="T72" fmla="*/ 63 w 69"/>
                <a:gd name="T73" fmla="*/ 125 h 125"/>
                <a:gd name="T74" fmla="*/ 68 w 69"/>
                <a:gd name="T75" fmla="*/ 105 h 125"/>
                <a:gd name="T76" fmla="*/ 69 w 69"/>
                <a:gd name="T77" fmla="*/ 84 h 125"/>
                <a:gd name="T78" fmla="*/ 69 w 69"/>
                <a:gd name="T79" fmla="*/ 84 h 125"/>
                <a:gd name="T80" fmla="*/ 68 w 69"/>
                <a:gd name="T81" fmla="*/ 71 h 125"/>
                <a:gd name="T82" fmla="*/ 66 w 69"/>
                <a:gd name="T83" fmla="*/ 57 h 125"/>
                <a:gd name="T84" fmla="*/ 66 w 69"/>
                <a:gd name="T85" fmla="*/ 5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" h="125">
                  <a:moveTo>
                    <a:pt x="66" y="57"/>
                  </a:moveTo>
                  <a:lnTo>
                    <a:pt x="66" y="57"/>
                  </a:lnTo>
                  <a:lnTo>
                    <a:pt x="55" y="41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24" y="11"/>
                  </a:lnTo>
                  <a:lnTo>
                    <a:pt x="18" y="7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" y="10"/>
                  </a:lnTo>
                  <a:lnTo>
                    <a:pt x="21" y="21"/>
                  </a:lnTo>
                  <a:lnTo>
                    <a:pt x="27" y="34"/>
                  </a:lnTo>
                  <a:lnTo>
                    <a:pt x="32" y="49"/>
                  </a:lnTo>
                  <a:lnTo>
                    <a:pt x="32" y="49"/>
                  </a:lnTo>
                  <a:lnTo>
                    <a:pt x="35" y="63"/>
                  </a:lnTo>
                  <a:lnTo>
                    <a:pt x="35" y="78"/>
                  </a:lnTo>
                  <a:lnTo>
                    <a:pt x="32" y="92"/>
                  </a:lnTo>
                  <a:lnTo>
                    <a:pt x="29" y="107"/>
                  </a:lnTo>
                  <a:lnTo>
                    <a:pt x="29" y="107"/>
                  </a:lnTo>
                  <a:lnTo>
                    <a:pt x="31" y="113"/>
                  </a:lnTo>
                  <a:lnTo>
                    <a:pt x="34" y="117"/>
                  </a:lnTo>
                  <a:lnTo>
                    <a:pt x="37" y="118"/>
                  </a:lnTo>
                  <a:lnTo>
                    <a:pt x="37" y="118"/>
                  </a:lnTo>
                  <a:lnTo>
                    <a:pt x="42" y="117"/>
                  </a:lnTo>
                  <a:lnTo>
                    <a:pt x="42" y="117"/>
                  </a:lnTo>
                  <a:lnTo>
                    <a:pt x="44" y="118"/>
                  </a:lnTo>
                  <a:lnTo>
                    <a:pt x="47" y="120"/>
                  </a:lnTo>
                  <a:lnTo>
                    <a:pt x="47" y="120"/>
                  </a:lnTo>
                  <a:lnTo>
                    <a:pt x="52" y="123"/>
                  </a:lnTo>
                  <a:lnTo>
                    <a:pt x="58" y="125"/>
                  </a:lnTo>
                  <a:lnTo>
                    <a:pt x="58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8" y="105"/>
                  </a:lnTo>
                  <a:lnTo>
                    <a:pt x="69" y="84"/>
                  </a:lnTo>
                  <a:lnTo>
                    <a:pt x="69" y="84"/>
                  </a:lnTo>
                  <a:lnTo>
                    <a:pt x="68" y="71"/>
                  </a:lnTo>
                  <a:lnTo>
                    <a:pt x="66" y="57"/>
                  </a:lnTo>
                  <a:lnTo>
                    <a:pt x="66" y="57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1B280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0" name="Freeform 478"/>
            <p:cNvSpPr>
              <a:spLocks/>
            </p:cNvSpPr>
            <p:nvPr/>
          </p:nvSpPr>
          <p:spPr bwMode="auto">
            <a:xfrm>
              <a:off x="4848" y="3509"/>
              <a:ext cx="10" cy="18"/>
            </a:xfrm>
            <a:custGeom>
              <a:avLst/>
              <a:gdLst>
                <a:gd name="T0" fmla="*/ 0 w 10"/>
                <a:gd name="T1" fmla="*/ 2 h 18"/>
                <a:gd name="T2" fmla="*/ 0 w 10"/>
                <a:gd name="T3" fmla="*/ 2 h 18"/>
                <a:gd name="T4" fmla="*/ 0 w 10"/>
                <a:gd name="T5" fmla="*/ 5 h 18"/>
                <a:gd name="T6" fmla="*/ 2 w 10"/>
                <a:gd name="T7" fmla="*/ 10 h 18"/>
                <a:gd name="T8" fmla="*/ 2 w 10"/>
                <a:gd name="T9" fmla="*/ 10 h 18"/>
                <a:gd name="T10" fmla="*/ 2 w 10"/>
                <a:gd name="T11" fmla="*/ 17 h 18"/>
                <a:gd name="T12" fmla="*/ 2 w 10"/>
                <a:gd name="T13" fmla="*/ 17 h 18"/>
                <a:gd name="T14" fmla="*/ 4 w 10"/>
                <a:gd name="T15" fmla="*/ 18 h 18"/>
                <a:gd name="T16" fmla="*/ 4 w 10"/>
                <a:gd name="T17" fmla="*/ 18 h 18"/>
                <a:gd name="T18" fmla="*/ 10 w 10"/>
                <a:gd name="T19" fmla="*/ 7 h 18"/>
                <a:gd name="T20" fmla="*/ 10 w 10"/>
                <a:gd name="T21" fmla="*/ 7 h 18"/>
                <a:gd name="T22" fmla="*/ 8 w 10"/>
                <a:gd name="T23" fmla="*/ 4 h 18"/>
                <a:gd name="T24" fmla="*/ 7 w 10"/>
                <a:gd name="T25" fmla="*/ 2 h 18"/>
                <a:gd name="T26" fmla="*/ 4 w 10"/>
                <a:gd name="T27" fmla="*/ 0 h 18"/>
                <a:gd name="T28" fmla="*/ 0 w 10"/>
                <a:gd name="T29" fmla="*/ 2 h 18"/>
                <a:gd name="T30" fmla="*/ 0 w 10"/>
                <a:gd name="T31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18">
                  <a:moveTo>
                    <a:pt x="0" y="2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5C7BB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1" name="Freeform 479"/>
            <p:cNvSpPr>
              <a:spLocks/>
            </p:cNvSpPr>
            <p:nvPr/>
          </p:nvSpPr>
          <p:spPr bwMode="auto">
            <a:xfrm>
              <a:off x="4842" y="3453"/>
              <a:ext cx="21" cy="39"/>
            </a:xfrm>
            <a:custGeom>
              <a:avLst/>
              <a:gdLst>
                <a:gd name="T0" fmla="*/ 18 w 21"/>
                <a:gd name="T1" fmla="*/ 29 h 39"/>
                <a:gd name="T2" fmla="*/ 18 w 21"/>
                <a:gd name="T3" fmla="*/ 29 h 39"/>
                <a:gd name="T4" fmla="*/ 14 w 21"/>
                <a:gd name="T5" fmla="*/ 14 h 39"/>
                <a:gd name="T6" fmla="*/ 14 w 21"/>
                <a:gd name="T7" fmla="*/ 14 h 39"/>
                <a:gd name="T8" fmla="*/ 14 w 21"/>
                <a:gd name="T9" fmla="*/ 14 h 39"/>
                <a:gd name="T10" fmla="*/ 13 w 21"/>
                <a:gd name="T11" fmla="*/ 13 h 39"/>
                <a:gd name="T12" fmla="*/ 13 w 21"/>
                <a:gd name="T13" fmla="*/ 13 h 39"/>
                <a:gd name="T14" fmla="*/ 10 w 21"/>
                <a:gd name="T15" fmla="*/ 10 h 39"/>
                <a:gd name="T16" fmla="*/ 10 w 21"/>
                <a:gd name="T17" fmla="*/ 11 h 39"/>
                <a:gd name="T18" fmla="*/ 10 w 21"/>
                <a:gd name="T19" fmla="*/ 11 h 39"/>
                <a:gd name="T20" fmla="*/ 13 w 21"/>
                <a:gd name="T21" fmla="*/ 10 h 39"/>
                <a:gd name="T22" fmla="*/ 13 w 21"/>
                <a:gd name="T23" fmla="*/ 8 h 39"/>
                <a:gd name="T24" fmla="*/ 14 w 21"/>
                <a:gd name="T25" fmla="*/ 5 h 39"/>
                <a:gd name="T26" fmla="*/ 14 w 21"/>
                <a:gd name="T27" fmla="*/ 5 h 39"/>
                <a:gd name="T28" fmla="*/ 13 w 21"/>
                <a:gd name="T29" fmla="*/ 1 h 39"/>
                <a:gd name="T30" fmla="*/ 10 w 21"/>
                <a:gd name="T31" fmla="*/ 0 h 39"/>
                <a:gd name="T32" fmla="*/ 10 w 21"/>
                <a:gd name="T33" fmla="*/ 0 h 39"/>
                <a:gd name="T34" fmla="*/ 5 w 21"/>
                <a:gd name="T35" fmla="*/ 0 h 39"/>
                <a:gd name="T36" fmla="*/ 3 w 21"/>
                <a:gd name="T37" fmla="*/ 1 h 39"/>
                <a:gd name="T38" fmla="*/ 1 w 21"/>
                <a:gd name="T39" fmla="*/ 5 h 39"/>
                <a:gd name="T40" fmla="*/ 0 w 21"/>
                <a:gd name="T41" fmla="*/ 8 h 39"/>
                <a:gd name="T42" fmla="*/ 0 w 21"/>
                <a:gd name="T43" fmla="*/ 8 h 39"/>
                <a:gd name="T44" fmla="*/ 1 w 21"/>
                <a:gd name="T45" fmla="*/ 13 h 39"/>
                <a:gd name="T46" fmla="*/ 3 w 21"/>
                <a:gd name="T47" fmla="*/ 16 h 39"/>
                <a:gd name="T48" fmla="*/ 6 w 21"/>
                <a:gd name="T49" fmla="*/ 21 h 39"/>
                <a:gd name="T50" fmla="*/ 6 w 21"/>
                <a:gd name="T51" fmla="*/ 21 h 39"/>
                <a:gd name="T52" fmla="*/ 8 w 21"/>
                <a:gd name="T53" fmla="*/ 24 h 39"/>
                <a:gd name="T54" fmla="*/ 8 w 21"/>
                <a:gd name="T55" fmla="*/ 27 h 39"/>
                <a:gd name="T56" fmla="*/ 6 w 21"/>
                <a:gd name="T57" fmla="*/ 32 h 39"/>
                <a:gd name="T58" fmla="*/ 6 w 21"/>
                <a:gd name="T59" fmla="*/ 32 h 39"/>
                <a:gd name="T60" fmla="*/ 6 w 21"/>
                <a:gd name="T61" fmla="*/ 35 h 39"/>
                <a:gd name="T62" fmla="*/ 10 w 21"/>
                <a:gd name="T63" fmla="*/ 39 h 39"/>
                <a:gd name="T64" fmla="*/ 14 w 21"/>
                <a:gd name="T65" fmla="*/ 39 h 39"/>
                <a:gd name="T66" fmla="*/ 18 w 21"/>
                <a:gd name="T67" fmla="*/ 39 h 39"/>
                <a:gd name="T68" fmla="*/ 18 w 21"/>
                <a:gd name="T69" fmla="*/ 39 h 39"/>
                <a:gd name="T70" fmla="*/ 21 w 21"/>
                <a:gd name="T71" fmla="*/ 37 h 39"/>
                <a:gd name="T72" fmla="*/ 21 w 21"/>
                <a:gd name="T73" fmla="*/ 34 h 39"/>
                <a:gd name="T74" fmla="*/ 18 w 21"/>
                <a:gd name="T75" fmla="*/ 29 h 39"/>
                <a:gd name="T76" fmla="*/ 18 w 21"/>
                <a:gd name="T77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" h="39">
                  <a:moveTo>
                    <a:pt x="18" y="29"/>
                  </a:moveTo>
                  <a:lnTo>
                    <a:pt x="18" y="29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13"/>
                  </a:lnTo>
                  <a:lnTo>
                    <a:pt x="3" y="16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8" y="24"/>
                  </a:lnTo>
                  <a:lnTo>
                    <a:pt x="8" y="27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5"/>
                  </a:lnTo>
                  <a:lnTo>
                    <a:pt x="10" y="39"/>
                  </a:lnTo>
                  <a:lnTo>
                    <a:pt x="14" y="39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21" y="37"/>
                  </a:lnTo>
                  <a:lnTo>
                    <a:pt x="21" y="34"/>
                  </a:lnTo>
                  <a:lnTo>
                    <a:pt x="18" y="29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5C7BB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2" name="Freeform 480"/>
            <p:cNvSpPr>
              <a:spLocks/>
            </p:cNvSpPr>
            <p:nvPr/>
          </p:nvSpPr>
          <p:spPr bwMode="auto">
            <a:xfrm>
              <a:off x="4795" y="3453"/>
              <a:ext cx="32" cy="18"/>
            </a:xfrm>
            <a:custGeom>
              <a:avLst/>
              <a:gdLst>
                <a:gd name="T0" fmla="*/ 23 w 32"/>
                <a:gd name="T1" fmla="*/ 6 h 18"/>
                <a:gd name="T2" fmla="*/ 23 w 32"/>
                <a:gd name="T3" fmla="*/ 6 h 18"/>
                <a:gd name="T4" fmla="*/ 16 w 32"/>
                <a:gd name="T5" fmla="*/ 5 h 18"/>
                <a:gd name="T6" fmla="*/ 16 w 32"/>
                <a:gd name="T7" fmla="*/ 5 h 18"/>
                <a:gd name="T8" fmla="*/ 14 w 32"/>
                <a:gd name="T9" fmla="*/ 5 h 18"/>
                <a:gd name="T10" fmla="*/ 14 w 32"/>
                <a:gd name="T11" fmla="*/ 3 h 18"/>
                <a:gd name="T12" fmla="*/ 14 w 32"/>
                <a:gd name="T13" fmla="*/ 3 h 18"/>
                <a:gd name="T14" fmla="*/ 13 w 32"/>
                <a:gd name="T15" fmla="*/ 1 h 18"/>
                <a:gd name="T16" fmla="*/ 13 w 32"/>
                <a:gd name="T17" fmla="*/ 0 h 18"/>
                <a:gd name="T18" fmla="*/ 13 w 32"/>
                <a:gd name="T19" fmla="*/ 0 h 18"/>
                <a:gd name="T20" fmla="*/ 6 w 32"/>
                <a:gd name="T21" fmla="*/ 0 h 18"/>
                <a:gd name="T22" fmla="*/ 6 w 32"/>
                <a:gd name="T23" fmla="*/ 0 h 18"/>
                <a:gd name="T24" fmla="*/ 0 w 32"/>
                <a:gd name="T25" fmla="*/ 6 h 18"/>
                <a:gd name="T26" fmla="*/ 0 w 32"/>
                <a:gd name="T27" fmla="*/ 6 h 18"/>
                <a:gd name="T28" fmla="*/ 0 w 32"/>
                <a:gd name="T29" fmla="*/ 8 h 18"/>
                <a:gd name="T30" fmla="*/ 0 w 32"/>
                <a:gd name="T31" fmla="*/ 10 h 18"/>
                <a:gd name="T32" fmla="*/ 5 w 32"/>
                <a:gd name="T33" fmla="*/ 11 h 18"/>
                <a:gd name="T34" fmla="*/ 16 w 32"/>
                <a:gd name="T35" fmla="*/ 11 h 18"/>
                <a:gd name="T36" fmla="*/ 16 w 32"/>
                <a:gd name="T37" fmla="*/ 11 h 18"/>
                <a:gd name="T38" fmla="*/ 24 w 32"/>
                <a:gd name="T39" fmla="*/ 16 h 18"/>
                <a:gd name="T40" fmla="*/ 29 w 32"/>
                <a:gd name="T41" fmla="*/ 18 h 18"/>
                <a:gd name="T42" fmla="*/ 31 w 32"/>
                <a:gd name="T43" fmla="*/ 16 h 18"/>
                <a:gd name="T44" fmla="*/ 31 w 32"/>
                <a:gd name="T45" fmla="*/ 14 h 18"/>
                <a:gd name="T46" fmla="*/ 32 w 32"/>
                <a:gd name="T47" fmla="*/ 13 h 18"/>
                <a:gd name="T48" fmla="*/ 32 w 32"/>
                <a:gd name="T49" fmla="*/ 13 h 18"/>
                <a:gd name="T50" fmla="*/ 32 w 32"/>
                <a:gd name="T51" fmla="*/ 10 h 18"/>
                <a:gd name="T52" fmla="*/ 29 w 32"/>
                <a:gd name="T53" fmla="*/ 8 h 18"/>
                <a:gd name="T54" fmla="*/ 23 w 32"/>
                <a:gd name="T55" fmla="*/ 6 h 18"/>
                <a:gd name="T56" fmla="*/ 23 w 32"/>
                <a:gd name="T57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" h="18">
                  <a:moveTo>
                    <a:pt x="23" y="6"/>
                  </a:moveTo>
                  <a:lnTo>
                    <a:pt x="23" y="6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5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24" y="16"/>
                  </a:lnTo>
                  <a:lnTo>
                    <a:pt x="29" y="18"/>
                  </a:lnTo>
                  <a:lnTo>
                    <a:pt x="31" y="16"/>
                  </a:lnTo>
                  <a:lnTo>
                    <a:pt x="31" y="14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0"/>
                  </a:lnTo>
                  <a:lnTo>
                    <a:pt x="29" y="8"/>
                  </a:lnTo>
                  <a:lnTo>
                    <a:pt x="23" y="6"/>
                  </a:lnTo>
                  <a:lnTo>
                    <a:pt x="23" y="6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5C7BB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3" name="Freeform 481"/>
            <p:cNvSpPr>
              <a:spLocks/>
            </p:cNvSpPr>
            <p:nvPr/>
          </p:nvSpPr>
          <p:spPr bwMode="auto">
            <a:xfrm>
              <a:off x="4719" y="3408"/>
              <a:ext cx="16" cy="8"/>
            </a:xfrm>
            <a:custGeom>
              <a:avLst/>
              <a:gdLst>
                <a:gd name="T0" fmla="*/ 5 w 16"/>
                <a:gd name="T1" fmla="*/ 8 h 8"/>
                <a:gd name="T2" fmla="*/ 5 w 16"/>
                <a:gd name="T3" fmla="*/ 8 h 8"/>
                <a:gd name="T4" fmla="*/ 6 w 16"/>
                <a:gd name="T5" fmla="*/ 6 h 8"/>
                <a:gd name="T6" fmla="*/ 6 w 16"/>
                <a:gd name="T7" fmla="*/ 6 h 8"/>
                <a:gd name="T8" fmla="*/ 11 w 16"/>
                <a:gd name="T9" fmla="*/ 6 h 8"/>
                <a:gd name="T10" fmla="*/ 11 w 16"/>
                <a:gd name="T11" fmla="*/ 6 h 8"/>
                <a:gd name="T12" fmla="*/ 14 w 16"/>
                <a:gd name="T13" fmla="*/ 4 h 8"/>
                <a:gd name="T14" fmla="*/ 16 w 16"/>
                <a:gd name="T15" fmla="*/ 3 h 8"/>
                <a:gd name="T16" fmla="*/ 16 w 16"/>
                <a:gd name="T17" fmla="*/ 1 h 8"/>
                <a:gd name="T18" fmla="*/ 16 w 16"/>
                <a:gd name="T19" fmla="*/ 0 h 8"/>
                <a:gd name="T20" fmla="*/ 16 w 16"/>
                <a:gd name="T21" fmla="*/ 0 h 8"/>
                <a:gd name="T22" fmla="*/ 14 w 16"/>
                <a:gd name="T23" fmla="*/ 1 h 8"/>
                <a:gd name="T24" fmla="*/ 11 w 16"/>
                <a:gd name="T25" fmla="*/ 1 h 8"/>
                <a:gd name="T26" fmla="*/ 6 w 16"/>
                <a:gd name="T27" fmla="*/ 1 h 8"/>
                <a:gd name="T28" fmla="*/ 6 w 16"/>
                <a:gd name="T29" fmla="*/ 1 h 8"/>
                <a:gd name="T30" fmla="*/ 5 w 16"/>
                <a:gd name="T31" fmla="*/ 4 h 8"/>
                <a:gd name="T32" fmla="*/ 5 w 16"/>
                <a:gd name="T33" fmla="*/ 4 h 8"/>
                <a:gd name="T34" fmla="*/ 2 w 16"/>
                <a:gd name="T35" fmla="*/ 4 h 8"/>
                <a:gd name="T36" fmla="*/ 0 w 16"/>
                <a:gd name="T37" fmla="*/ 4 h 8"/>
                <a:gd name="T38" fmla="*/ 0 w 16"/>
                <a:gd name="T39" fmla="*/ 4 h 8"/>
                <a:gd name="T40" fmla="*/ 0 w 16"/>
                <a:gd name="T41" fmla="*/ 6 h 8"/>
                <a:gd name="T42" fmla="*/ 2 w 16"/>
                <a:gd name="T43" fmla="*/ 8 h 8"/>
                <a:gd name="T44" fmla="*/ 5 w 16"/>
                <a:gd name="T45" fmla="*/ 8 h 8"/>
                <a:gd name="T46" fmla="*/ 5 w 16"/>
                <a:gd name="T4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" h="8">
                  <a:moveTo>
                    <a:pt x="5" y="8"/>
                  </a:moveTo>
                  <a:lnTo>
                    <a:pt x="5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4" y="4"/>
                  </a:lnTo>
                  <a:lnTo>
                    <a:pt x="16" y="3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3C5912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4" name="Freeform 482"/>
            <p:cNvSpPr>
              <a:spLocks/>
            </p:cNvSpPr>
            <p:nvPr/>
          </p:nvSpPr>
          <p:spPr bwMode="auto">
            <a:xfrm>
              <a:off x="4698" y="3610"/>
              <a:ext cx="137" cy="95"/>
            </a:xfrm>
            <a:custGeom>
              <a:avLst/>
              <a:gdLst>
                <a:gd name="T0" fmla="*/ 6 w 137"/>
                <a:gd name="T1" fmla="*/ 79 h 95"/>
                <a:gd name="T2" fmla="*/ 6 w 137"/>
                <a:gd name="T3" fmla="*/ 79 h 95"/>
                <a:gd name="T4" fmla="*/ 8 w 137"/>
                <a:gd name="T5" fmla="*/ 82 h 95"/>
                <a:gd name="T6" fmla="*/ 11 w 137"/>
                <a:gd name="T7" fmla="*/ 84 h 95"/>
                <a:gd name="T8" fmla="*/ 18 w 137"/>
                <a:gd name="T9" fmla="*/ 87 h 95"/>
                <a:gd name="T10" fmla="*/ 18 w 137"/>
                <a:gd name="T11" fmla="*/ 87 h 95"/>
                <a:gd name="T12" fmla="*/ 37 w 137"/>
                <a:gd name="T13" fmla="*/ 93 h 95"/>
                <a:gd name="T14" fmla="*/ 37 w 137"/>
                <a:gd name="T15" fmla="*/ 93 h 95"/>
                <a:gd name="T16" fmla="*/ 45 w 137"/>
                <a:gd name="T17" fmla="*/ 95 h 95"/>
                <a:gd name="T18" fmla="*/ 50 w 137"/>
                <a:gd name="T19" fmla="*/ 95 h 95"/>
                <a:gd name="T20" fmla="*/ 53 w 137"/>
                <a:gd name="T21" fmla="*/ 93 h 95"/>
                <a:gd name="T22" fmla="*/ 53 w 137"/>
                <a:gd name="T23" fmla="*/ 93 h 95"/>
                <a:gd name="T24" fmla="*/ 55 w 137"/>
                <a:gd name="T25" fmla="*/ 92 h 95"/>
                <a:gd name="T26" fmla="*/ 55 w 137"/>
                <a:gd name="T27" fmla="*/ 89 h 95"/>
                <a:gd name="T28" fmla="*/ 57 w 137"/>
                <a:gd name="T29" fmla="*/ 87 h 95"/>
                <a:gd name="T30" fmla="*/ 58 w 137"/>
                <a:gd name="T31" fmla="*/ 84 h 95"/>
                <a:gd name="T32" fmla="*/ 58 w 137"/>
                <a:gd name="T33" fmla="*/ 84 h 95"/>
                <a:gd name="T34" fmla="*/ 61 w 137"/>
                <a:gd name="T35" fmla="*/ 84 h 95"/>
                <a:gd name="T36" fmla="*/ 66 w 137"/>
                <a:gd name="T37" fmla="*/ 82 h 95"/>
                <a:gd name="T38" fmla="*/ 66 w 137"/>
                <a:gd name="T39" fmla="*/ 82 h 95"/>
                <a:gd name="T40" fmla="*/ 69 w 137"/>
                <a:gd name="T41" fmla="*/ 81 h 95"/>
                <a:gd name="T42" fmla="*/ 69 w 137"/>
                <a:gd name="T43" fmla="*/ 79 h 95"/>
                <a:gd name="T44" fmla="*/ 71 w 137"/>
                <a:gd name="T45" fmla="*/ 74 h 95"/>
                <a:gd name="T46" fmla="*/ 71 w 137"/>
                <a:gd name="T47" fmla="*/ 74 h 95"/>
                <a:gd name="T48" fmla="*/ 74 w 137"/>
                <a:gd name="T49" fmla="*/ 69 h 95"/>
                <a:gd name="T50" fmla="*/ 78 w 137"/>
                <a:gd name="T51" fmla="*/ 68 h 95"/>
                <a:gd name="T52" fmla="*/ 87 w 137"/>
                <a:gd name="T53" fmla="*/ 64 h 95"/>
                <a:gd name="T54" fmla="*/ 87 w 137"/>
                <a:gd name="T55" fmla="*/ 64 h 95"/>
                <a:gd name="T56" fmla="*/ 92 w 137"/>
                <a:gd name="T57" fmla="*/ 61 h 95"/>
                <a:gd name="T58" fmla="*/ 95 w 137"/>
                <a:gd name="T59" fmla="*/ 58 h 95"/>
                <a:gd name="T60" fmla="*/ 99 w 137"/>
                <a:gd name="T61" fmla="*/ 53 h 95"/>
                <a:gd name="T62" fmla="*/ 99 w 137"/>
                <a:gd name="T63" fmla="*/ 47 h 95"/>
                <a:gd name="T64" fmla="*/ 99 w 137"/>
                <a:gd name="T65" fmla="*/ 47 h 95"/>
                <a:gd name="T66" fmla="*/ 97 w 137"/>
                <a:gd name="T67" fmla="*/ 42 h 95"/>
                <a:gd name="T68" fmla="*/ 99 w 137"/>
                <a:gd name="T69" fmla="*/ 38 h 95"/>
                <a:gd name="T70" fmla="*/ 99 w 137"/>
                <a:gd name="T71" fmla="*/ 38 h 95"/>
                <a:gd name="T72" fmla="*/ 102 w 137"/>
                <a:gd name="T73" fmla="*/ 32 h 95"/>
                <a:gd name="T74" fmla="*/ 105 w 137"/>
                <a:gd name="T75" fmla="*/ 27 h 95"/>
                <a:gd name="T76" fmla="*/ 105 w 137"/>
                <a:gd name="T77" fmla="*/ 27 h 95"/>
                <a:gd name="T78" fmla="*/ 110 w 137"/>
                <a:gd name="T79" fmla="*/ 21 h 95"/>
                <a:gd name="T80" fmla="*/ 116 w 137"/>
                <a:gd name="T81" fmla="*/ 16 h 95"/>
                <a:gd name="T82" fmla="*/ 116 w 137"/>
                <a:gd name="T83" fmla="*/ 16 h 95"/>
                <a:gd name="T84" fmla="*/ 128 w 137"/>
                <a:gd name="T85" fmla="*/ 8 h 95"/>
                <a:gd name="T86" fmla="*/ 137 w 137"/>
                <a:gd name="T87" fmla="*/ 0 h 95"/>
                <a:gd name="T88" fmla="*/ 137 w 137"/>
                <a:gd name="T89" fmla="*/ 0 h 95"/>
                <a:gd name="T90" fmla="*/ 124 w 137"/>
                <a:gd name="T91" fmla="*/ 9 h 95"/>
                <a:gd name="T92" fmla="*/ 110 w 137"/>
                <a:gd name="T93" fmla="*/ 19 h 95"/>
                <a:gd name="T94" fmla="*/ 94 w 137"/>
                <a:gd name="T95" fmla="*/ 27 h 95"/>
                <a:gd name="T96" fmla="*/ 76 w 137"/>
                <a:gd name="T97" fmla="*/ 34 h 95"/>
                <a:gd name="T98" fmla="*/ 58 w 137"/>
                <a:gd name="T99" fmla="*/ 40 h 95"/>
                <a:gd name="T100" fmla="*/ 40 w 137"/>
                <a:gd name="T101" fmla="*/ 47 h 95"/>
                <a:gd name="T102" fmla="*/ 21 w 137"/>
                <a:gd name="T103" fmla="*/ 50 h 95"/>
                <a:gd name="T104" fmla="*/ 0 w 137"/>
                <a:gd name="T105" fmla="*/ 53 h 95"/>
                <a:gd name="T106" fmla="*/ 0 w 137"/>
                <a:gd name="T107" fmla="*/ 53 h 95"/>
                <a:gd name="T108" fmla="*/ 3 w 137"/>
                <a:gd name="T109" fmla="*/ 61 h 95"/>
                <a:gd name="T110" fmla="*/ 3 w 137"/>
                <a:gd name="T111" fmla="*/ 61 h 95"/>
                <a:gd name="T112" fmla="*/ 3 w 137"/>
                <a:gd name="T113" fmla="*/ 69 h 95"/>
                <a:gd name="T114" fmla="*/ 5 w 137"/>
                <a:gd name="T115" fmla="*/ 74 h 95"/>
                <a:gd name="T116" fmla="*/ 6 w 137"/>
                <a:gd name="T117" fmla="*/ 79 h 95"/>
                <a:gd name="T118" fmla="*/ 6 w 137"/>
                <a:gd name="T119" fmla="*/ 7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" h="95">
                  <a:moveTo>
                    <a:pt x="6" y="79"/>
                  </a:moveTo>
                  <a:lnTo>
                    <a:pt x="6" y="79"/>
                  </a:lnTo>
                  <a:lnTo>
                    <a:pt x="8" y="82"/>
                  </a:lnTo>
                  <a:lnTo>
                    <a:pt x="11" y="84"/>
                  </a:lnTo>
                  <a:lnTo>
                    <a:pt x="18" y="87"/>
                  </a:lnTo>
                  <a:lnTo>
                    <a:pt x="18" y="87"/>
                  </a:lnTo>
                  <a:lnTo>
                    <a:pt x="37" y="93"/>
                  </a:lnTo>
                  <a:lnTo>
                    <a:pt x="37" y="93"/>
                  </a:lnTo>
                  <a:lnTo>
                    <a:pt x="45" y="95"/>
                  </a:lnTo>
                  <a:lnTo>
                    <a:pt x="50" y="95"/>
                  </a:lnTo>
                  <a:lnTo>
                    <a:pt x="53" y="93"/>
                  </a:lnTo>
                  <a:lnTo>
                    <a:pt x="53" y="93"/>
                  </a:lnTo>
                  <a:lnTo>
                    <a:pt x="55" y="92"/>
                  </a:lnTo>
                  <a:lnTo>
                    <a:pt x="55" y="89"/>
                  </a:lnTo>
                  <a:lnTo>
                    <a:pt x="57" y="87"/>
                  </a:lnTo>
                  <a:lnTo>
                    <a:pt x="58" y="84"/>
                  </a:lnTo>
                  <a:lnTo>
                    <a:pt x="58" y="84"/>
                  </a:lnTo>
                  <a:lnTo>
                    <a:pt x="61" y="8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9" y="81"/>
                  </a:lnTo>
                  <a:lnTo>
                    <a:pt x="69" y="79"/>
                  </a:lnTo>
                  <a:lnTo>
                    <a:pt x="71" y="74"/>
                  </a:lnTo>
                  <a:lnTo>
                    <a:pt x="71" y="74"/>
                  </a:lnTo>
                  <a:lnTo>
                    <a:pt x="74" y="69"/>
                  </a:lnTo>
                  <a:lnTo>
                    <a:pt x="78" y="68"/>
                  </a:lnTo>
                  <a:lnTo>
                    <a:pt x="87" y="64"/>
                  </a:lnTo>
                  <a:lnTo>
                    <a:pt x="87" y="64"/>
                  </a:lnTo>
                  <a:lnTo>
                    <a:pt x="92" y="61"/>
                  </a:lnTo>
                  <a:lnTo>
                    <a:pt x="95" y="58"/>
                  </a:lnTo>
                  <a:lnTo>
                    <a:pt x="99" y="53"/>
                  </a:lnTo>
                  <a:lnTo>
                    <a:pt x="99" y="47"/>
                  </a:lnTo>
                  <a:lnTo>
                    <a:pt x="99" y="47"/>
                  </a:lnTo>
                  <a:lnTo>
                    <a:pt x="97" y="42"/>
                  </a:lnTo>
                  <a:lnTo>
                    <a:pt x="99" y="38"/>
                  </a:lnTo>
                  <a:lnTo>
                    <a:pt x="99" y="38"/>
                  </a:lnTo>
                  <a:lnTo>
                    <a:pt x="102" y="32"/>
                  </a:lnTo>
                  <a:lnTo>
                    <a:pt x="105" y="27"/>
                  </a:lnTo>
                  <a:lnTo>
                    <a:pt x="105" y="27"/>
                  </a:lnTo>
                  <a:lnTo>
                    <a:pt x="110" y="21"/>
                  </a:lnTo>
                  <a:lnTo>
                    <a:pt x="116" y="16"/>
                  </a:lnTo>
                  <a:lnTo>
                    <a:pt x="116" y="16"/>
                  </a:lnTo>
                  <a:lnTo>
                    <a:pt x="128" y="8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24" y="9"/>
                  </a:lnTo>
                  <a:lnTo>
                    <a:pt x="110" y="19"/>
                  </a:lnTo>
                  <a:lnTo>
                    <a:pt x="94" y="27"/>
                  </a:lnTo>
                  <a:lnTo>
                    <a:pt x="76" y="34"/>
                  </a:lnTo>
                  <a:lnTo>
                    <a:pt x="58" y="40"/>
                  </a:lnTo>
                  <a:lnTo>
                    <a:pt x="40" y="47"/>
                  </a:lnTo>
                  <a:lnTo>
                    <a:pt x="21" y="50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69"/>
                  </a:lnTo>
                  <a:lnTo>
                    <a:pt x="5" y="74"/>
                  </a:lnTo>
                  <a:lnTo>
                    <a:pt x="6" y="79"/>
                  </a:lnTo>
                  <a:lnTo>
                    <a:pt x="6" y="79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121C04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5" name="Freeform 483"/>
            <p:cNvSpPr>
              <a:spLocks/>
            </p:cNvSpPr>
            <p:nvPr/>
          </p:nvSpPr>
          <p:spPr bwMode="auto">
            <a:xfrm>
              <a:off x="4892" y="3466"/>
              <a:ext cx="24" cy="102"/>
            </a:xfrm>
            <a:custGeom>
              <a:avLst/>
              <a:gdLst>
                <a:gd name="T0" fmla="*/ 24 w 24"/>
                <a:gd name="T1" fmla="*/ 92 h 102"/>
                <a:gd name="T2" fmla="*/ 24 w 24"/>
                <a:gd name="T3" fmla="*/ 84 h 102"/>
                <a:gd name="T4" fmla="*/ 24 w 24"/>
                <a:gd name="T5" fmla="*/ 76 h 102"/>
                <a:gd name="T6" fmla="*/ 24 w 24"/>
                <a:gd name="T7" fmla="*/ 74 h 102"/>
                <a:gd name="T8" fmla="*/ 24 w 24"/>
                <a:gd name="T9" fmla="*/ 68 h 102"/>
                <a:gd name="T10" fmla="*/ 23 w 24"/>
                <a:gd name="T11" fmla="*/ 68 h 102"/>
                <a:gd name="T12" fmla="*/ 23 w 24"/>
                <a:gd name="T13" fmla="*/ 60 h 102"/>
                <a:gd name="T14" fmla="*/ 23 w 24"/>
                <a:gd name="T15" fmla="*/ 58 h 102"/>
                <a:gd name="T16" fmla="*/ 21 w 24"/>
                <a:gd name="T17" fmla="*/ 52 h 102"/>
                <a:gd name="T18" fmla="*/ 21 w 24"/>
                <a:gd name="T19" fmla="*/ 52 h 102"/>
                <a:gd name="T20" fmla="*/ 19 w 24"/>
                <a:gd name="T21" fmla="*/ 43 h 102"/>
                <a:gd name="T22" fmla="*/ 19 w 24"/>
                <a:gd name="T23" fmla="*/ 42 h 102"/>
                <a:gd name="T24" fmla="*/ 18 w 24"/>
                <a:gd name="T25" fmla="*/ 37 h 102"/>
                <a:gd name="T26" fmla="*/ 18 w 24"/>
                <a:gd name="T27" fmla="*/ 35 h 102"/>
                <a:gd name="T28" fmla="*/ 15 w 24"/>
                <a:gd name="T29" fmla="*/ 29 h 102"/>
                <a:gd name="T30" fmla="*/ 15 w 24"/>
                <a:gd name="T31" fmla="*/ 27 h 102"/>
                <a:gd name="T32" fmla="*/ 13 w 24"/>
                <a:gd name="T33" fmla="*/ 21 h 102"/>
                <a:gd name="T34" fmla="*/ 13 w 24"/>
                <a:gd name="T35" fmla="*/ 21 h 102"/>
                <a:gd name="T36" fmla="*/ 10 w 24"/>
                <a:gd name="T37" fmla="*/ 14 h 102"/>
                <a:gd name="T38" fmla="*/ 10 w 24"/>
                <a:gd name="T39" fmla="*/ 13 h 102"/>
                <a:gd name="T40" fmla="*/ 6 w 24"/>
                <a:gd name="T41" fmla="*/ 6 h 102"/>
                <a:gd name="T42" fmla="*/ 6 w 24"/>
                <a:gd name="T43" fmla="*/ 6 h 102"/>
                <a:gd name="T44" fmla="*/ 3 w 24"/>
                <a:gd name="T45" fmla="*/ 0 h 102"/>
                <a:gd name="T46" fmla="*/ 6 w 24"/>
                <a:gd name="T47" fmla="*/ 27 h 102"/>
                <a:gd name="T48" fmla="*/ 5 w 24"/>
                <a:gd name="T49" fmla="*/ 48 h 102"/>
                <a:gd name="T50" fmla="*/ 0 w 24"/>
                <a:gd name="T51" fmla="*/ 68 h 102"/>
                <a:gd name="T52" fmla="*/ 8 w 24"/>
                <a:gd name="T53" fmla="*/ 71 h 102"/>
                <a:gd name="T54" fmla="*/ 10 w 24"/>
                <a:gd name="T55" fmla="*/ 76 h 102"/>
                <a:gd name="T56" fmla="*/ 13 w 24"/>
                <a:gd name="T57" fmla="*/ 79 h 102"/>
                <a:gd name="T58" fmla="*/ 18 w 24"/>
                <a:gd name="T59" fmla="*/ 84 h 102"/>
                <a:gd name="T60" fmla="*/ 21 w 24"/>
                <a:gd name="T61" fmla="*/ 92 h 102"/>
                <a:gd name="T62" fmla="*/ 23 w 24"/>
                <a:gd name="T63" fmla="*/ 102 h 102"/>
                <a:gd name="T64" fmla="*/ 23 w 24"/>
                <a:gd name="T65" fmla="*/ 100 h 102"/>
                <a:gd name="T66" fmla="*/ 24 w 24"/>
                <a:gd name="T67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" h="102">
                  <a:moveTo>
                    <a:pt x="24" y="92"/>
                  </a:moveTo>
                  <a:lnTo>
                    <a:pt x="24" y="92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3" y="68"/>
                  </a:lnTo>
                  <a:lnTo>
                    <a:pt x="23" y="68"/>
                  </a:lnTo>
                  <a:lnTo>
                    <a:pt x="23" y="60"/>
                  </a:lnTo>
                  <a:lnTo>
                    <a:pt x="23" y="60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14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5" y="4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3" y="69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10" y="76"/>
                  </a:lnTo>
                  <a:lnTo>
                    <a:pt x="13" y="79"/>
                  </a:lnTo>
                  <a:lnTo>
                    <a:pt x="13" y="79"/>
                  </a:lnTo>
                  <a:lnTo>
                    <a:pt x="15" y="81"/>
                  </a:lnTo>
                  <a:lnTo>
                    <a:pt x="18" y="84"/>
                  </a:lnTo>
                  <a:lnTo>
                    <a:pt x="18" y="84"/>
                  </a:lnTo>
                  <a:lnTo>
                    <a:pt x="21" y="92"/>
                  </a:lnTo>
                  <a:lnTo>
                    <a:pt x="23" y="102"/>
                  </a:lnTo>
                  <a:lnTo>
                    <a:pt x="23" y="102"/>
                  </a:lnTo>
                  <a:lnTo>
                    <a:pt x="23" y="100"/>
                  </a:lnTo>
                  <a:lnTo>
                    <a:pt x="23" y="100"/>
                  </a:lnTo>
                  <a:lnTo>
                    <a:pt x="24" y="92"/>
                  </a:lnTo>
                  <a:lnTo>
                    <a:pt x="24" y="9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121C04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6" name="Freeform 484"/>
            <p:cNvSpPr>
              <a:spLocks/>
            </p:cNvSpPr>
            <p:nvPr/>
          </p:nvSpPr>
          <p:spPr bwMode="auto">
            <a:xfrm>
              <a:off x="4695" y="3399"/>
              <a:ext cx="144" cy="85"/>
            </a:xfrm>
            <a:custGeom>
              <a:avLst/>
              <a:gdLst>
                <a:gd name="T0" fmla="*/ 116 w 144"/>
                <a:gd name="T1" fmla="*/ 65 h 85"/>
                <a:gd name="T2" fmla="*/ 100 w 144"/>
                <a:gd name="T3" fmla="*/ 62 h 85"/>
                <a:gd name="T4" fmla="*/ 106 w 144"/>
                <a:gd name="T5" fmla="*/ 54 h 85"/>
                <a:gd name="T6" fmla="*/ 114 w 144"/>
                <a:gd name="T7" fmla="*/ 57 h 85"/>
                <a:gd name="T8" fmla="*/ 116 w 144"/>
                <a:gd name="T9" fmla="*/ 59 h 85"/>
                <a:gd name="T10" fmla="*/ 131 w 144"/>
                <a:gd name="T11" fmla="*/ 64 h 85"/>
                <a:gd name="T12" fmla="*/ 142 w 144"/>
                <a:gd name="T13" fmla="*/ 51 h 85"/>
                <a:gd name="T14" fmla="*/ 136 w 144"/>
                <a:gd name="T15" fmla="*/ 20 h 85"/>
                <a:gd name="T16" fmla="*/ 108 w 144"/>
                <a:gd name="T17" fmla="*/ 4 h 85"/>
                <a:gd name="T18" fmla="*/ 79 w 144"/>
                <a:gd name="T19" fmla="*/ 0 h 85"/>
                <a:gd name="T20" fmla="*/ 69 w 144"/>
                <a:gd name="T21" fmla="*/ 4 h 85"/>
                <a:gd name="T22" fmla="*/ 76 w 144"/>
                <a:gd name="T23" fmla="*/ 12 h 85"/>
                <a:gd name="T24" fmla="*/ 77 w 144"/>
                <a:gd name="T25" fmla="*/ 18 h 85"/>
                <a:gd name="T26" fmla="*/ 84 w 144"/>
                <a:gd name="T27" fmla="*/ 18 h 85"/>
                <a:gd name="T28" fmla="*/ 95 w 144"/>
                <a:gd name="T29" fmla="*/ 18 h 85"/>
                <a:gd name="T30" fmla="*/ 82 w 144"/>
                <a:gd name="T31" fmla="*/ 23 h 85"/>
                <a:gd name="T32" fmla="*/ 63 w 144"/>
                <a:gd name="T33" fmla="*/ 18 h 85"/>
                <a:gd name="T34" fmla="*/ 51 w 144"/>
                <a:gd name="T35" fmla="*/ 21 h 85"/>
                <a:gd name="T36" fmla="*/ 48 w 144"/>
                <a:gd name="T37" fmla="*/ 17 h 85"/>
                <a:gd name="T38" fmla="*/ 50 w 144"/>
                <a:gd name="T39" fmla="*/ 4 h 85"/>
                <a:gd name="T40" fmla="*/ 47 w 144"/>
                <a:gd name="T41" fmla="*/ 10 h 85"/>
                <a:gd name="T42" fmla="*/ 38 w 144"/>
                <a:gd name="T43" fmla="*/ 18 h 85"/>
                <a:gd name="T44" fmla="*/ 38 w 144"/>
                <a:gd name="T45" fmla="*/ 23 h 85"/>
                <a:gd name="T46" fmla="*/ 37 w 144"/>
                <a:gd name="T47" fmla="*/ 26 h 85"/>
                <a:gd name="T48" fmla="*/ 29 w 144"/>
                <a:gd name="T49" fmla="*/ 31 h 85"/>
                <a:gd name="T50" fmla="*/ 24 w 144"/>
                <a:gd name="T51" fmla="*/ 38 h 85"/>
                <a:gd name="T52" fmla="*/ 16 w 144"/>
                <a:gd name="T53" fmla="*/ 38 h 85"/>
                <a:gd name="T54" fmla="*/ 6 w 144"/>
                <a:gd name="T55" fmla="*/ 41 h 85"/>
                <a:gd name="T56" fmla="*/ 0 w 144"/>
                <a:gd name="T57" fmla="*/ 49 h 85"/>
                <a:gd name="T58" fmla="*/ 9 w 144"/>
                <a:gd name="T59" fmla="*/ 57 h 85"/>
                <a:gd name="T60" fmla="*/ 21 w 144"/>
                <a:gd name="T61" fmla="*/ 52 h 85"/>
                <a:gd name="T62" fmla="*/ 37 w 144"/>
                <a:gd name="T63" fmla="*/ 43 h 85"/>
                <a:gd name="T64" fmla="*/ 43 w 144"/>
                <a:gd name="T65" fmla="*/ 44 h 85"/>
                <a:gd name="T66" fmla="*/ 51 w 144"/>
                <a:gd name="T67" fmla="*/ 46 h 85"/>
                <a:gd name="T68" fmla="*/ 53 w 144"/>
                <a:gd name="T69" fmla="*/ 51 h 85"/>
                <a:gd name="T70" fmla="*/ 63 w 144"/>
                <a:gd name="T71" fmla="*/ 60 h 85"/>
                <a:gd name="T72" fmla="*/ 58 w 144"/>
                <a:gd name="T73" fmla="*/ 65 h 85"/>
                <a:gd name="T74" fmla="*/ 56 w 144"/>
                <a:gd name="T75" fmla="*/ 68 h 85"/>
                <a:gd name="T76" fmla="*/ 64 w 144"/>
                <a:gd name="T77" fmla="*/ 67 h 85"/>
                <a:gd name="T78" fmla="*/ 72 w 144"/>
                <a:gd name="T79" fmla="*/ 62 h 85"/>
                <a:gd name="T80" fmla="*/ 63 w 144"/>
                <a:gd name="T81" fmla="*/ 51 h 85"/>
                <a:gd name="T82" fmla="*/ 64 w 144"/>
                <a:gd name="T83" fmla="*/ 43 h 85"/>
                <a:gd name="T84" fmla="*/ 74 w 144"/>
                <a:gd name="T85" fmla="*/ 54 h 85"/>
                <a:gd name="T86" fmla="*/ 77 w 144"/>
                <a:gd name="T87" fmla="*/ 72 h 85"/>
                <a:gd name="T88" fmla="*/ 82 w 144"/>
                <a:gd name="T89" fmla="*/ 72 h 85"/>
                <a:gd name="T90" fmla="*/ 84 w 144"/>
                <a:gd name="T91" fmla="*/ 65 h 85"/>
                <a:gd name="T92" fmla="*/ 93 w 144"/>
                <a:gd name="T93" fmla="*/ 65 h 85"/>
                <a:gd name="T94" fmla="*/ 92 w 144"/>
                <a:gd name="T95" fmla="*/ 72 h 85"/>
                <a:gd name="T96" fmla="*/ 98 w 144"/>
                <a:gd name="T97" fmla="*/ 85 h 85"/>
                <a:gd name="T98" fmla="*/ 105 w 144"/>
                <a:gd name="T99" fmla="*/ 80 h 85"/>
                <a:gd name="T100" fmla="*/ 111 w 144"/>
                <a:gd name="T101" fmla="*/ 83 h 85"/>
                <a:gd name="T102" fmla="*/ 129 w 144"/>
                <a:gd name="T103" fmla="*/ 7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4" h="85">
                  <a:moveTo>
                    <a:pt x="129" y="72"/>
                  </a:moveTo>
                  <a:lnTo>
                    <a:pt x="129" y="72"/>
                  </a:lnTo>
                  <a:lnTo>
                    <a:pt x="121" y="68"/>
                  </a:lnTo>
                  <a:lnTo>
                    <a:pt x="116" y="65"/>
                  </a:lnTo>
                  <a:lnTo>
                    <a:pt x="116" y="65"/>
                  </a:lnTo>
                  <a:lnTo>
                    <a:pt x="105" y="65"/>
                  </a:lnTo>
                  <a:lnTo>
                    <a:pt x="100" y="64"/>
                  </a:lnTo>
                  <a:lnTo>
                    <a:pt x="100" y="62"/>
                  </a:lnTo>
                  <a:lnTo>
                    <a:pt x="100" y="60"/>
                  </a:lnTo>
                  <a:lnTo>
                    <a:pt x="100" y="60"/>
                  </a:lnTo>
                  <a:lnTo>
                    <a:pt x="106" y="54"/>
                  </a:lnTo>
                  <a:lnTo>
                    <a:pt x="106" y="54"/>
                  </a:lnTo>
                  <a:lnTo>
                    <a:pt x="113" y="54"/>
                  </a:lnTo>
                  <a:lnTo>
                    <a:pt x="113" y="54"/>
                  </a:lnTo>
                  <a:lnTo>
                    <a:pt x="113" y="55"/>
                  </a:lnTo>
                  <a:lnTo>
                    <a:pt x="114" y="57"/>
                  </a:lnTo>
                  <a:lnTo>
                    <a:pt x="114" y="57"/>
                  </a:lnTo>
                  <a:lnTo>
                    <a:pt x="114" y="59"/>
                  </a:lnTo>
                  <a:lnTo>
                    <a:pt x="116" y="59"/>
                  </a:lnTo>
                  <a:lnTo>
                    <a:pt x="116" y="59"/>
                  </a:lnTo>
                  <a:lnTo>
                    <a:pt x="123" y="60"/>
                  </a:lnTo>
                  <a:lnTo>
                    <a:pt x="123" y="60"/>
                  </a:lnTo>
                  <a:lnTo>
                    <a:pt x="129" y="62"/>
                  </a:lnTo>
                  <a:lnTo>
                    <a:pt x="131" y="64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7" y="59"/>
                  </a:lnTo>
                  <a:lnTo>
                    <a:pt x="142" y="51"/>
                  </a:lnTo>
                  <a:lnTo>
                    <a:pt x="144" y="44"/>
                  </a:lnTo>
                  <a:lnTo>
                    <a:pt x="144" y="36"/>
                  </a:lnTo>
                  <a:lnTo>
                    <a:pt x="140" y="28"/>
                  </a:lnTo>
                  <a:lnTo>
                    <a:pt x="136" y="20"/>
                  </a:lnTo>
                  <a:lnTo>
                    <a:pt x="129" y="13"/>
                  </a:lnTo>
                  <a:lnTo>
                    <a:pt x="118" y="5"/>
                  </a:lnTo>
                  <a:lnTo>
                    <a:pt x="118" y="5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93" y="2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4" y="0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69" y="4"/>
                  </a:lnTo>
                  <a:lnTo>
                    <a:pt x="69" y="7"/>
                  </a:lnTo>
                  <a:lnTo>
                    <a:pt x="74" y="10"/>
                  </a:lnTo>
                  <a:lnTo>
                    <a:pt x="74" y="10"/>
                  </a:lnTo>
                  <a:lnTo>
                    <a:pt x="76" y="12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76" y="17"/>
                  </a:lnTo>
                  <a:lnTo>
                    <a:pt x="77" y="18"/>
                  </a:lnTo>
                  <a:lnTo>
                    <a:pt x="77" y="18"/>
                  </a:lnTo>
                  <a:lnTo>
                    <a:pt x="82" y="18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90" y="17"/>
                  </a:lnTo>
                  <a:lnTo>
                    <a:pt x="93" y="17"/>
                  </a:lnTo>
                  <a:lnTo>
                    <a:pt x="95" y="18"/>
                  </a:lnTo>
                  <a:lnTo>
                    <a:pt x="95" y="18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2" y="21"/>
                  </a:lnTo>
                  <a:lnTo>
                    <a:pt x="82" y="23"/>
                  </a:lnTo>
                  <a:lnTo>
                    <a:pt x="82" y="23"/>
                  </a:lnTo>
                  <a:lnTo>
                    <a:pt x="71" y="21"/>
                  </a:lnTo>
                  <a:lnTo>
                    <a:pt x="71" y="21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0" y="20"/>
                  </a:lnTo>
                  <a:lnTo>
                    <a:pt x="56" y="21"/>
                  </a:lnTo>
                  <a:lnTo>
                    <a:pt x="51" y="21"/>
                  </a:lnTo>
                  <a:lnTo>
                    <a:pt x="50" y="21"/>
                  </a:lnTo>
                  <a:lnTo>
                    <a:pt x="50" y="21"/>
                  </a:lnTo>
                  <a:lnTo>
                    <a:pt x="48" y="18"/>
                  </a:lnTo>
                  <a:lnTo>
                    <a:pt x="48" y="17"/>
                  </a:lnTo>
                  <a:lnTo>
                    <a:pt x="50" y="12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0" y="4"/>
                  </a:lnTo>
                  <a:lnTo>
                    <a:pt x="48" y="4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10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2" y="17"/>
                  </a:lnTo>
                  <a:lnTo>
                    <a:pt x="38" y="18"/>
                  </a:lnTo>
                  <a:lnTo>
                    <a:pt x="35" y="18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8" y="23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0" y="28"/>
                  </a:lnTo>
                  <a:lnTo>
                    <a:pt x="37" y="26"/>
                  </a:lnTo>
                  <a:lnTo>
                    <a:pt x="34" y="26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9" y="31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6" y="36"/>
                  </a:lnTo>
                  <a:lnTo>
                    <a:pt x="24" y="38"/>
                  </a:lnTo>
                  <a:lnTo>
                    <a:pt x="22" y="39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16" y="38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8" y="38"/>
                  </a:lnTo>
                  <a:lnTo>
                    <a:pt x="6" y="41"/>
                  </a:lnTo>
                  <a:lnTo>
                    <a:pt x="6" y="41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1" y="54"/>
                  </a:lnTo>
                  <a:lnTo>
                    <a:pt x="3" y="55"/>
                  </a:lnTo>
                  <a:lnTo>
                    <a:pt x="9" y="57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32" y="46"/>
                  </a:lnTo>
                  <a:lnTo>
                    <a:pt x="37" y="43"/>
                  </a:lnTo>
                  <a:lnTo>
                    <a:pt x="37" y="43"/>
                  </a:lnTo>
                  <a:lnTo>
                    <a:pt x="40" y="43"/>
                  </a:lnTo>
                  <a:lnTo>
                    <a:pt x="43" y="44"/>
                  </a:lnTo>
                  <a:lnTo>
                    <a:pt x="43" y="44"/>
                  </a:lnTo>
                  <a:lnTo>
                    <a:pt x="47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1" y="46"/>
                  </a:lnTo>
                  <a:lnTo>
                    <a:pt x="53" y="47"/>
                  </a:lnTo>
                  <a:lnTo>
                    <a:pt x="53" y="49"/>
                  </a:lnTo>
                  <a:lnTo>
                    <a:pt x="53" y="51"/>
                  </a:lnTo>
                  <a:lnTo>
                    <a:pt x="53" y="51"/>
                  </a:lnTo>
                  <a:lnTo>
                    <a:pt x="58" y="54"/>
                  </a:lnTo>
                  <a:lnTo>
                    <a:pt x="61" y="57"/>
                  </a:lnTo>
                  <a:lnTo>
                    <a:pt x="61" y="57"/>
                  </a:lnTo>
                  <a:lnTo>
                    <a:pt x="63" y="60"/>
                  </a:lnTo>
                  <a:lnTo>
                    <a:pt x="63" y="64"/>
                  </a:lnTo>
                  <a:lnTo>
                    <a:pt x="63" y="64"/>
                  </a:lnTo>
                  <a:lnTo>
                    <a:pt x="60" y="65"/>
                  </a:lnTo>
                  <a:lnTo>
                    <a:pt x="58" y="65"/>
                  </a:lnTo>
                  <a:lnTo>
                    <a:pt x="51" y="65"/>
                  </a:lnTo>
                  <a:lnTo>
                    <a:pt x="51" y="65"/>
                  </a:lnTo>
                  <a:lnTo>
                    <a:pt x="53" y="67"/>
                  </a:lnTo>
                  <a:lnTo>
                    <a:pt x="56" y="68"/>
                  </a:lnTo>
                  <a:lnTo>
                    <a:pt x="60" y="70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4" y="67"/>
                  </a:lnTo>
                  <a:lnTo>
                    <a:pt x="66" y="64"/>
                  </a:lnTo>
                  <a:lnTo>
                    <a:pt x="68" y="60"/>
                  </a:lnTo>
                  <a:lnTo>
                    <a:pt x="72" y="62"/>
                  </a:lnTo>
                  <a:lnTo>
                    <a:pt x="72" y="62"/>
                  </a:lnTo>
                  <a:lnTo>
                    <a:pt x="71" y="59"/>
                  </a:lnTo>
                  <a:lnTo>
                    <a:pt x="68" y="55"/>
                  </a:lnTo>
                  <a:lnTo>
                    <a:pt x="63" y="51"/>
                  </a:lnTo>
                  <a:lnTo>
                    <a:pt x="63" y="51"/>
                  </a:lnTo>
                  <a:lnTo>
                    <a:pt x="61" y="46"/>
                  </a:lnTo>
                  <a:lnTo>
                    <a:pt x="61" y="44"/>
                  </a:lnTo>
                  <a:lnTo>
                    <a:pt x="64" y="43"/>
                  </a:lnTo>
                  <a:lnTo>
                    <a:pt x="64" y="43"/>
                  </a:lnTo>
                  <a:lnTo>
                    <a:pt x="68" y="44"/>
                  </a:lnTo>
                  <a:lnTo>
                    <a:pt x="69" y="47"/>
                  </a:lnTo>
                  <a:lnTo>
                    <a:pt x="74" y="54"/>
                  </a:lnTo>
                  <a:lnTo>
                    <a:pt x="74" y="54"/>
                  </a:lnTo>
                  <a:lnTo>
                    <a:pt x="76" y="60"/>
                  </a:lnTo>
                  <a:lnTo>
                    <a:pt x="77" y="67"/>
                  </a:lnTo>
                  <a:lnTo>
                    <a:pt x="77" y="67"/>
                  </a:lnTo>
                  <a:lnTo>
                    <a:pt x="77" y="72"/>
                  </a:lnTo>
                  <a:lnTo>
                    <a:pt x="79" y="73"/>
                  </a:lnTo>
                  <a:lnTo>
                    <a:pt x="82" y="75"/>
                  </a:lnTo>
                  <a:lnTo>
                    <a:pt x="82" y="75"/>
                  </a:lnTo>
                  <a:lnTo>
                    <a:pt x="82" y="72"/>
                  </a:lnTo>
                  <a:lnTo>
                    <a:pt x="82" y="68"/>
                  </a:lnTo>
                  <a:lnTo>
                    <a:pt x="82" y="67"/>
                  </a:lnTo>
                  <a:lnTo>
                    <a:pt x="84" y="65"/>
                  </a:lnTo>
                  <a:lnTo>
                    <a:pt x="84" y="65"/>
                  </a:lnTo>
                  <a:lnTo>
                    <a:pt x="89" y="64"/>
                  </a:lnTo>
                  <a:lnTo>
                    <a:pt x="92" y="64"/>
                  </a:lnTo>
                  <a:lnTo>
                    <a:pt x="93" y="65"/>
                  </a:lnTo>
                  <a:lnTo>
                    <a:pt x="93" y="65"/>
                  </a:lnTo>
                  <a:lnTo>
                    <a:pt x="90" y="65"/>
                  </a:lnTo>
                  <a:lnTo>
                    <a:pt x="90" y="67"/>
                  </a:lnTo>
                  <a:lnTo>
                    <a:pt x="92" y="72"/>
                  </a:lnTo>
                  <a:lnTo>
                    <a:pt x="92" y="72"/>
                  </a:lnTo>
                  <a:lnTo>
                    <a:pt x="93" y="76"/>
                  </a:lnTo>
                  <a:lnTo>
                    <a:pt x="95" y="81"/>
                  </a:lnTo>
                  <a:lnTo>
                    <a:pt x="95" y="81"/>
                  </a:lnTo>
                  <a:lnTo>
                    <a:pt x="98" y="85"/>
                  </a:lnTo>
                  <a:lnTo>
                    <a:pt x="100" y="83"/>
                  </a:lnTo>
                  <a:lnTo>
                    <a:pt x="103" y="81"/>
                  </a:lnTo>
                  <a:lnTo>
                    <a:pt x="105" y="80"/>
                  </a:lnTo>
                  <a:lnTo>
                    <a:pt x="105" y="80"/>
                  </a:lnTo>
                  <a:lnTo>
                    <a:pt x="108" y="80"/>
                  </a:lnTo>
                  <a:lnTo>
                    <a:pt x="110" y="81"/>
                  </a:lnTo>
                  <a:lnTo>
                    <a:pt x="110" y="81"/>
                  </a:lnTo>
                  <a:lnTo>
                    <a:pt x="111" y="83"/>
                  </a:lnTo>
                  <a:lnTo>
                    <a:pt x="114" y="83"/>
                  </a:lnTo>
                  <a:lnTo>
                    <a:pt x="114" y="83"/>
                  </a:lnTo>
                  <a:lnTo>
                    <a:pt x="129" y="72"/>
                  </a:lnTo>
                  <a:lnTo>
                    <a:pt x="129" y="7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3C5912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7" name="Freeform 485"/>
            <p:cNvSpPr>
              <a:spLocks noEditPoints="1"/>
            </p:cNvSpPr>
            <p:nvPr/>
          </p:nvSpPr>
          <p:spPr bwMode="auto">
            <a:xfrm>
              <a:off x="4801" y="3404"/>
              <a:ext cx="63" cy="154"/>
            </a:xfrm>
            <a:custGeom>
              <a:avLst/>
              <a:gdLst>
                <a:gd name="T0" fmla="*/ 60 w 63"/>
                <a:gd name="T1" fmla="*/ 54 h 154"/>
                <a:gd name="T2" fmla="*/ 49 w 63"/>
                <a:gd name="T3" fmla="*/ 26 h 154"/>
                <a:gd name="T4" fmla="*/ 28 w 63"/>
                <a:gd name="T5" fmla="*/ 5 h 154"/>
                <a:gd name="T6" fmla="*/ 12 w 63"/>
                <a:gd name="T7" fmla="*/ 0 h 154"/>
                <a:gd name="T8" fmla="*/ 23 w 63"/>
                <a:gd name="T9" fmla="*/ 8 h 154"/>
                <a:gd name="T10" fmla="*/ 34 w 63"/>
                <a:gd name="T11" fmla="*/ 23 h 154"/>
                <a:gd name="T12" fmla="*/ 38 w 63"/>
                <a:gd name="T13" fmla="*/ 39 h 154"/>
                <a:gd name="T14" fmla="*/ 31 w 63"/>
                <a:gd name="T15" fmla="*/ 54 h 154"/>
                <a:gd name="T16" fmla="*/ 26 w 63"/>
                <a:gd name="T17" fmla="*/ 62 h 154"/>
                <a:gd name="T18" fmla="*/ 25 w 63"/>
                <a:gd name="T19" fmla="*/ 63 h 154"/>
                <a:gd name="T20" fmla="*/ 25 w 63"/>
                <a:gd name="T21" fmla="*/ 65 h 154"/>
                <a:gd name="T22" fmla="*/ 23 w 63"/>
                <a:gd name="T23" fmla="*/ 67 h 154"/>
                <a:gd name="T24" fmla="*/ 8 w 63"/>
                <a:gd name="T25" fmla="*/ 78 h 154"/>
                <a:gd name="T26" fmla="*/ 8 w 63"/>
                <a:gd name="T27" fmla="*/ 78 h 154"/>
                <a:gd name="T28" fmla="*/ 13 w 63"/>
                <a:gd name="T29" fmla="*/ 81 h 154"/>
                <a:gd name="T30" fmla="*/ 12 w 63"/>
                <a:gd name="T31" fmla="*/ 88 h 154"/>
                <a:gd name="T32" fmla="*/ 12 w 63"/>
                <a:gd name="T33" fmla="*/ 91 h 154"/>
                <a:gd name="T34" fmla="*/ 4 w 63"/>
                <a:gd name="T35" fmla="*/ 92 h 154"/>
                <a:gd name="T36" fmla="*/ 0 w 63"/>
                <a:gd name="T37" fmla="*/ 94 h 154"/>
                <a:gd name="T38" fmla="*/ 2 w 63"/>
                <a:gd name="T39" fmla="*/ 101 h 154"/>
                <a:gd name="T40" fmla="*/ 2 w 63"/>
                <a:gd name="T41" fmla="*/ 105 h 154"/>
                <a:gd name="T42" fmla="*/ 4 w 63"/>
                <a:gd name="T43" fmla="*/ 110 h 154"/>
                <a:gd name="T44" fmla="*/ 7 w 63"/>
                <a:gd name="T45" fmla="*/ 110 h 154"/>
                <a:gd name="T46" fmla="*/ 8 w 63"/>
                <a:gd name="T47" fmla="*/ 120 h 154"/>
                <a:gd name="T48" fmla="*/ 13 w 63"/>
                <a:gd name="T49" fmla="*/ 125 h 154"/>
                <a:gd name="T50" fmla="*/ 17 w 63"/>
                <a:gd name="T51" fmla="*/ 128 h 154"/>
                <a:gd name="T52" fmla="*/ 15 w 63"/>
                <a:gd name="T53" fmla="*/ 131 h 154"/>
                <a:gd name="T54" fmla="*/ 17 w 63"/>
                <a:gd name="T55" fmla="*/ 138 h 154"/>
                <a:gd name="T56" fmla="*/ 20 w 63"/>
                <a:gd name="T57" fmla="*/ 144 h 154"/>
                <a:gd name="T58" fmla="*/ 23 w 63"/>
                <a:gd name="T59" fmla="*/ 149 h 154"/>
                <a:gd name="T60" fmla="*/ 26 w 63"/>
                <a:gd name="T61" fmla="*/ 154 h 154"/>
                <a:gd name="T62" fmla="*/ 51 w 63"/>
                <a:gd name="T63" fmla="*/ 123 h 154"/>
                <a:gd name="T64" fmla="*/ 49 w 63"/>
                <a:gd name="T65" fmla="*/ 122 h 154"/>
                <a:gd name="T66" fmla="*/ 49 w 63"/>
                <a:gd name="T67" fmla="*/ 115 h 154"/>
                <a:gd name="T68" fmla="*/ 47 w 63"/>
                <a:gd name="T69" fmla="*/ 110 h 154"/>
                <a:gd name="T70" fmla="*/ 47 w 63"/>
                <a:gd name="T71" fmla="*/ 107 h 154"/>
                <a:gd name="T72" fmla="*/ 54 w 63"/>
                <a:gd name="T73" fmla="*/ 107 h 154"/>
                <a:gd name="T74" fmla="*/ 57 w 63"/>
                <a:gd name="T75" fmla="*/ 112 h 154"/>
                <a:gd name="T76" fmla="*/ 60 w 63"/>
                <a:gd name="T77" fmla="*/ 97 h 154"/>
                <a:gd name="T78" fmla="*/ 63 w 63"/>
                <a:gd name="T79" fmla="*/ 68 h 154"/>
                <a:gd name="T80" fmla="*/ 60 w 63"/>
                <a:gd name="T81" fmla="*/ 54 h 154"/>
                <a:gd name="T82" fmla="*/ 59 w 63"/>
                <a:gd name="T83" fmla="*/ 88 h 154"/>
                <a:gd name="T84" fmla="*/ 51 w 63"/>
                <a:gd name="T85" fmla="*/ 88 h 154"/>
                <a:gd name="T86" fmla="*/ 47 w 63"/>
                <a:gd name="T87" fmla="*/ 81 h 154"/>
                <a:gd name="T88" fmla="*/ 49 w 63"/>
                <a:gd name="T89" fmla="*/ 76 h 154"/>
                <a:gd name="T90" fmla="*/ 47 w 63"/>
                <a:gd name="T91" fmla="*/ 70 h 154"/>
                <a:gd name="T92" fmla="*/ 44 w 63"/>
                <a:gd name="T93" fmla="*/ 65 h 154"/>
                <a:gd name="T94" fmla="*/ 41 w 63"/>
                <a:gd name="T95" fmla="*/ 57 h 154"/>
                <a:gd name="T96" fmla="*/ 42 w 63"/>
                <a:gd name="T97" fmla="*/ 54 h 154"/>
                <a:gd name="T98" fmla="*/ 46 w 63"/>
                <a:gd name="T99" fmla="*/ 49 h 154"/>
                <a:gd name="T100" fmla="*/ 51 w 63"/>
                <a:gd name="T101" fmla="*/ 49 h 154"/>
                <a:gd name="T102" fmla="*/ 55 w 63"/>
                <a:gd name="T103" fmla="*/ 54 h 154"/>
                <a:gd name="T104" fmla="*/ 54 w 63"/>
                <a:gd name="T105" fmla="*/ 57 h 154"/>
                <a:gd name="T106" fmla="*/ 51 w 63"/>
                <a:gd name="T107" fmla="*/ 60 h 154"/>
                <a:gd name="T108" fmla="*/ 51 w 63"/>
                <a:gd name="T109" fmla="*/ 59 h 154"/>
                <a:gd name="T110" fmla="*/ 54 w 63"/>
                <a:gd name="T111" fmla="*/ 62 h 154"/>
                <a:gd name="T112" fmla="*/ 55 w 63"/>
                <a:gd name="T113" fmla="*/ 63 h 154"/>
                <a:gd name="T114" fmla="*/ 59 w 63"/>
                <a:gd name="T115" fmla="*/ 78 h 154"/>
                <a:gd name="T116" fmla="*/ 62 w 63"/>
                <a:gd name="T117" fmla="*/ 83 h 154"/>
                <a:gd name="T118" fmla="*/ 59 w 63"/>
                <a:gd name="T119" fmla="*/ 8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" h="154">
                  <a:moveTo>
                    <a:pt x="60" y="54"/>
                  </a:moveTo>
                  <a:lnTo>
                    <a:pt x="60" y="54"/>
                  </a:lnTo>
                  <a:lnTo>
                    <a:pt x="55" y="39"/>
                  </a:lnTo>
                  <a:lnTo>
                    <a:pt x="49" y="26"/>
                  </a:lnTo>
                  <a:lnTo>
                    <a:pt x="39" y="1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3" y="8"/>
                  </a:lnTo>
                  <a:lnTo>
                    <a:pt x="30" y="15"/>
                  </a:lnTo>
                  <a:lnTo>
                    <a:pt x="34" y="23"/>
                  </a:lnTo>
                  <a:lnTo>
                    <a:pt x="38" y="31"/>
                  </a:lnTo>
                  <a:lnTo>
                    <a:pt x="38" y="39"/>
                  </a:lnTo>
                  <a:lnTo>
                    <a:pt x="36" y="46"/>
                  </a:lnTo>
                  <a:lnTo>
                    <a:pt x="31" y="54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5" y="65"/>
                  </a:lnTo>
                  <a:lnTo>
                    <a:pt x="23" y="67"/>
                  </a:lnTo>
                  <a:lnTo>
                    <a:pt x="23" y="67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12" y="78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2" y="88"/>
                  </a:lnTo>
                  <a:lnTo>
                    <a:pt x="12" y="88"/>
                  </a:lnTo>
                  <a:lnTo>
                    <a:pt x="12" y="91"/>
                  </a:lnTo>
                  <a:lnTo>
                    <a:pt x="8" y="91"/>
                  </a:lnTo>
                  <a:lnTo>
                    <a:pt x="4" y="92"/>
                  </a:lnTo>
                  <a:lnTo>
                    <a:pt x="4" y="92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2" y="101"/>
                  </a:lnTo>
                  <a:lnTo>
                    <a:pt x="2" y="101"/>
                  </a:lnTo>
                  <a:lnTo>
                    <a:pt x="2" y="105"/>
                  </a:lnTo>
                  <a:lnTo>
                    <a:pt x="4" y="110"/>
                  </a:lnTo>
                  <a:lnTo>
                    <a:pt x="4" y="110"/>
                  </a:lnTo>
                  <a:lnTo>
                    <a:pt x="7" y="110"/>
                  </a:lnTo>
                  <a:lnTo>
                    <a:pt x="7" y="110"/>
                  </a:lnTo>
                  <a:lnTo>
                    <a:pt x="7" y="115"/>
                  </a:lnTo>
                  <a:lnTo>
                    <a:pt x="8" y="120"/>
                  </a:lnTo>
                  <a:lnTo>
                    <a:pt x="8" y="120"/>
                  </a:lnTo>
                  <a:lnTo>
                    <a:pt x="13" y="125"/>
                  </a:lnTo>
                  <a:lnTo>
                    <a:pt x="15" y="126"/>
                  </a:lnTo>
                  <a:lnTo>
                    <a:pt x="17" y="128"/>
                  </a:lnTo>
                  <a:lnTo>
                    <a:pt x="17" y="128"/>
                  </a:lnTo>
                  <a:lnTo>
                    <a:pt x="15" y="131"/>
                  </a:lnTo>
                  <a:lnTo>
                    <a:pt x="15" y="133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20" y="144"/>
                  </a:lnTo>
                  <a:lnTo>
                    <a:pt x="23" y="149"/>
                  </a:lnTo>
                  <a:lnTo>
                    <a:pt x="23" y="149"/>
                  </a:lnTo>
                  <a:lnTo>
                    <a:pt x="26" y="154"/>
                  </a:lnTo>
                  <a:lnTo>
                    <a:pt x="26" y="154"/>
                  </a:lnTo>
                  <a:lnTo>
                    <a:pt x="41" y="139"/>
                  </a:lnTo>
                  <a:lnTo>
                    <a:pt x="51" y="123"/>
                  </a:lnTo>
                  <a:lnTo>
                    <a:pt x="51" y="123"/>
                  </a:lnTo>
                  <a:lnTo>
                    <a:pt x="49" y="122"/>
                  </a:lnTo>
                  <a:lnTo>
                    <a:pt x="49" y="122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7" y="110"/>
                  </a:lnTo>
                  <a:lnTo>
                    <a:pt x="47" y="107"/>
                  </a:lnTo>
                  <a:lnTo>
                    <a:pt x="47" y="107"/>
                  </a:lnTo>
                  <a:lnTo>
                    <a:pt x="51" y="105"/>
                  </a:lnTo>
                  <a:lnTo>
                    <a:pt x="54" y="107"/>
                  </a:lnTo>
                  <a:lnTo>
                    <a:pt x="55" y="109"/>
                  </a:lnTo>
                  <a:lnTo>
                    <a:pt x="57" y="112"/>
                  </a:lnTo>
                  <a:lnTo>
                    <a:pt x="57" y="112"/>
                  </a:lnTo>
                  <a:lnTo>
                    <a:pt x="60" y="97"/>
                  </a:lnTo>
                  <a:lnTo>
                    <a:pt x="63" y="83"/>
                  </a:lnTo>
                  <a:lnTo>
                    <a:pt x="63" y="68"/>
                  </a:lnTo>
                  <a:lnTo>
                    <a:pt x="60" y="54"/>
                  </a:lnTo>
                  <a:lnTo>
                    <a:pt x="60" y="54"/>
                  </a:lnTo>
                  <a:close/>
                  <a:moveTo>
                    <a:pt x="59" y="88"/>
                  </a:moveTo>
                  <a:lnTo>
                    <a:pt x="59" y="88"/>
                  </a:lnTo>
                  <a:lnTo>
                    <a:pt x="55" y="88"/>
                  </a:lnTo>
                  <a:lnTo>
                    <a:pt x="51" y="88"/>
                  </a:lnTo>
                  <a:lnTo>
                    <a:pt x="47" y="84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49" y="76"/>
                  </a:lnTo>
                  <a:lnTo>
                    <a:pt x="49" y="73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44" y="65"/>
                  </a:lnTo>
                  <a:lnTo>
                    <a:pt x="42" y="62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6" y="4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4" y="50"/>
                  </a:lnTo>
                  <a:lnTo>
                    <a:pt x="55" y="54"/>
                  </a:lnTo>
                  <a:lnTo>
                    <a:pt x="55" y="54"/>
                  </a:lnTo>
                  <a:lnTo>
                    <a:pt x="54" y="57"/>
                  </a:lnTo>
                  <a:lnTo>
                    <a:pt x="54" y="59"/>
                  </a:lnTo>
                  <a:lnTo>
                    <a:pt x="51" y="60"/>
                  </a:lnTo>
                  <a:lnTo>
                    <a:pt x="51" y="59"/>
                  </a:lnTo>
                  <a:lnTo>
                    <a:pt x="51" y="59"/>
                  </a:lnTo>
                  <a:lnTo>
                    <a:pt x="54" y="62"/>
                  </a:lnTo>
                  <a:lnTo>
                    <a:pt x="54" y="62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62" y="83"/>
                  </a:lnTo>
                  <a:lnTo>
                    <a:pt x="62" y="86"/>
                  </a:lnTo>
                  <a:lnTo>
                    <a:pt x="59" y="88"/>
                  </a:lnTo>
                  <a:lnTo>
                    <a:pt x="59" y="88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334B0F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8" name="Freeform 486"/>
            <p:cNvSpPr>
              <a:spLocks/>
            </p:cNvSpPr>
            <p:nvPr/>
          </p:nvSpPr>
          <p:spPr bwMode="auto">
            <a:xfrm>
              <a:off x="4638" y="3495"/>
              <a:ext cx="180" cy="108"/>
            </a:xfrm>
            <a:custGeom>
              <a:avLst/>
              <a:gdLst>
                <a:gd name="T0" fmla="*/ 71 w 180"/>
                <a:gd name="T1" fmla="*/ 18 h 108"/>
                <a:gd name="T2" fmla="*/ 50 w 180"/>
                <a:gd name="T3" fmla="*/ 18 h 108"/>
                <a:gd name="T4" fmla="*/ 15 w 180"/>
                <a:gd name="T5" fmla="*/ 26 h 108"/>
                <a:gd name="T6" fmla="*/ 0 w 180"/>
                <a:gd name="T7" fmla="*/ 34 h 108"/>
                <a:gd name="T8" fmla="*/ 0 w 180"/>
                <a:gd name="T9" fmla="*/ 47 h 108"/>
                <a:gd name="T10" fmla="*/ 3 w 180"/>
                <a:gd name="T11" fmla="*/ 53 h 108"/>
                <a:gd name="T12" fmla="*/ 3 w 180"/>
                <a:gd name="T13" fmla="*/ 58 h 108"/>
                <a:gd name="T14" fmla="*/ 3 w 180"/>
                <a:gd name="T15" fmla="*/ 63 h 108"/>
                <a:gd name="T16" fmla="*/ 7 w 180"/>
                <a:gd name="T17" fmla="*/ 65 h 108"/>
                <a:gd name="T18" fmla="*/ 18 w 180"/>
                <a:gd name="T19" fmla="*/ 68 h 108"/>
                <a:gd name="T20" fmla="*/ 24 w 180"/>
                <a:gd name="T21" fmla="*/ 69 h 108"/>
                <a:gd name="T22" fmla="*/ 32 w 180"/>
                <a:gd name="T23" fmla="*/ 69 h 108"/>
                <a:gd name="T24" fmla="*/ 39 w 180"/>
                <a:gd name="T25" fmla="*/ 71 h 108"/>
                <a:gd name="T26" fmla="*/ 44 w 180"/>
                <a:gd name="T27" fmla="*/ 76 h 108"/>
                <a:gd name="T28" fmla="*/ 47 w 180"/>
                <a:gd name="T29" fmla="*/ 84 h 108"/>
                <a:gd name="T30" fmla="*/ 53 w 180"/>
                <a:gd name="T31" fmla="*/ 84 h 108"/>
                <a:gd name="T32" fmla="*/ 57 w 180"/>
                <a:gd name="T33" fmla="*/ 89 h 108"/>
                <a:gd name="T34" fmla="*/ 55 w 180"/>
                <a:gd name="T35" fmla="*/ 97 h 108"/>
                <a:gd name="T36" fmla="*/ 55 w 180"/>
                <a:gd name="T37" fmla="*/ 100 h 108"/>
                <a:gd name="T38" fmla="*/ 57 w 180"/>
                <a:gd name="T39" fmla="*/ 105 h 108"/>
                <a:gd name="T40" fmla="*/ 58 w 180"/>
                <a:gd name="T41" fmla="*/ 108 h 108"/>
                <a:gd name="T42" fmla="*/ 86 w 180"/>
                <a:gd name="T43" fmla="*/ 108 h 108"/>
                <a:gd name="T44" fmla="*/ 117 w 180"/>
                <a:gd name="T45" fmla="*/ 103 h 108"/>
                <a:gd name="T46" fmla="*/ 134 w 180"/>
                <a:gd name="T47" fmla="*/ 97 h 108"/>
                <a:gd name="T48" fmla="*/ 167 w 180"/>
                <a:gd name="T49" fmla="*/ 81 h 108"/>
                <a:gd name="T50" fmla="*/ 180 w 180"/>
                <a:gd name="T51" fmla="*/ 71 h 108"/>
                <a:gd name="T52" fmla="*/ 175 w 180"/>
                <a:gd name="T53" fmla="*/ 58 h 108"/>
                <a:gd name="T54" fmla="*/ 171 w 180"/>
                <a:gd name="T55" fmla="*/ 48 h 108"/>
                <a:gd name="T56" fmla="*/ 170 w 180"/>
                <a:gd name="T57" fmla="*/ 39 h 108"/>
                <a:gd name="T58" fmla="*/ 163 w 180"/>
                <a:gd name="T59" fmla="*/ 23 h 108"/>
                <a:gd name="T60" fmla="*/ 162 w 180"/>
                <a:gd name="T61" fmla="*/ 16 h 108"/>
                <a:gd name="T62" fmla="*/ 157 w 180"/>
                <a:gd name="T63" fmla="*/ 5 h 108"/>
                <a:gd name="T64" fmla="*/ 150 w 180"/>
                <a:gd name="T65" fmla="*/ 1 h 108"/>
                <a:gd name="T66" fmla="*/ 149 w 180"/>
                <a:gd name="T67" fmla="*/ 0 h 108"/>
                <a:gd name="T68" fmla="*/ 108 w 180"/>
                <a:gd name="T69" fmla="*/ 16 h 108"/>
                <a:gd name="T70" fmla="*/ 79 w 180"/>
                <a:gd name="T71" fmla="*/ 19 h 108"/>
                <a:gd name="T72" fmla="*/ 71 w 180"/>
                <a:gd name="T73" fmla="*/ 1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0" h="108">
                  <a:moveTo>
                    <a:pt x="71" y="18"/>
                  </a:moveTo>
                  <a:lnTo>
                    <a:pt x="71" y="18"/>
                  </a:lnTo>
                  <a:lnTo>
                    <a:pt x="60" y="18"/>
                  </a:lnTo>
                  <a:lnTo>
                    <a:pt x="50" y="18"/>
                  </a:lnTo>
                  <a:lnTo>
                    <a:pt x="32" y="21"/>
                  </a:lnTo>
                  <a:lnTo>
                    <a:pt x="15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3" y="58"/>
                  </a:lnTo>
                  <a:lnTo>
                    <a:pt x="3" y="61"/>
                  </a:lnTo>
                  <a:lnTo>
                    <a:pt x="3" y="63"/>
                  </a:lnTo>
                  <a:lnTo>
                    <a:pt x="3" y="63"/>
                  </a:lnTo>
                  <a:lnTo>
                    <a:pt x="7" y="65"/>
                  </a:lnTo>
                  <a:lnTo>
                    <a:pt x="10" y="6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4" y="69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6" y="69"/>
                  </a:lnTo>
                  <a:lnTo>
                    <a:pt x="39" y="71"/>
                  </a:lnTo>
                  <a:lnTo>
                    <a:pt x="42" y="73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7" y="84"/>
                  </a:lnTo>
                  <a:lnTo>
                    <a:pt x="47" y="84"/>
                  </a:lnTo>
                  <a:lnTo>
                    <a:pt x="53" y="84"/>
                  </a:lnTo>
                  <a:lnTo>
                    <a:pt x="55" y="86"/>
                  </a:lnTo>
                  <a:lnTo>
                    <a:pt x="57" y="89"/>
                  </a:lnTo>
                  <a:lnTo>
                    <a:pt x="57" y="89"/>
                  </a:lnTo>
                  <a:lnTo>
                    <a:pt x="55" y="97"/>
                  </a:lnTo>
                  <a:lnTo>
                    <a:pt x="55" y="97"/>
                  </a:lnTo>
                  <a:lnTo>
                    <a:pt x="55" y="100"/>
                  </a:lnTo>
                  <a:lnTo>
                    <a:pt x="57" y="105"/>
                  </a:lnTo>
                  <a:lnTo>
                    <a:pt x="57" y="105"/>
                  </a:lnTo>
                  <a:lnTo>
                    <a:pt x="58" y="108"/>
                  </a:lnTo>
                  <a:lnTo>
                    <a:pt x="58" y="108"/>
                  </a:lnTo>
                  <a:lnTo>
                    <a:pt x="71" y="108"/>
                  </a:lnTo>
                  <a:lnTo>
                    <a:pt x="86" y="108"/>
                  </a:lnTo>
                  <a:lnTo>
                    <a:pt x="102" y="107"/>
                  </a:lnTo>
                  <a:lnTo>
                    <a:pt x="117" y="103"/>
                  </a:lnTo>
                  <a:lnTo>
                    <a:pt x="117" y="103"/>
                  </a:lnTo>
                  <a:lnTo>
                    <a:pt x="134" y="97"/>
                  </a:lnTo>
                  <a:lnTo>
                    <a:pt x="150" y="90"/>
                  </a:lnTo>
                  <a:lnTo>
                    <a:pt x="167" y="81"/>
                  </a:lnTo>
                  <a:lnTo>
                    <a:pt x="180" y="71"/>
                  </a:lnTo>
                  <a:lnTo>
                    <a:pt x="180" y="71"/>
                  </a:lnTo>
                  <a:lnTo>
                    <a:pt x="178" y="65"/>
                  </a:lnTo>
                  <a:lnTo>
                    <a:pt x="175" y="58"/>
                  </a:lnTo>
                  <a:lnTo>
                    <a:pt x="175" y="58"/>
                  </a:lnTo>
                  <a:lnTo>
                    <a:pt x="171" y="48"/>
                  </a:lnTo>
                  <a:lnTo>
                    <a:pt x="170" y="39"/>
                  </a:lnTo>
                  <a:lnTo>
                    <a:pt x="170" y="39"/>
                  </a:lnTo>
                  <a:lnTo>
                    <a:pt x="167" y="31"/>
                  </a:lnTo>
                  <a:lnTo>
                    <a:pt x="163" y="23"/>
                  </a:lnTo>
                  <a:lnTo>
                    <a:pt x="163" y="23"/>
                  </a:lnTo>
                  <a:lnTo>
                    <a:pt x="162" y="16"/>
                  </a:lnTo>
                  <a:lnTo>
                    <a:pt x="160" y="10"/>
                  </a:lnTo>
                  <a:lnTo>
                    <a:pt x="157" y="5"/>
                  </a:lnTo>
                  <a:lnTo>
                    <a:pt x="150" y="1"/>
                  </a:lnTo>
                  <a:lnTo>
                    <a:pt x="150" y="1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29" y="10"/>
                  </a:lnTo>
                  <a:lnTo>
                    <a:pt x="108" y="16"/>
                  </a:lnTo>
                  <a:lnTo>
                    <a:pt x="87" y="19"/>
                  </a:lnTo>
                  <a:lnTo>
                    <a:pt x="79" y="19"/>
                  </a:lnTo>
                  <a:lnTo>
                    <a:pt x="71" y="18"/>
                  </a:lnTo>
                  <a:lnTo>
                    <a:pt x="71" y="18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334B0F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9" name="Freeform 487"/>
            <p:cNvSpPr>
              <a:spLocks/>
            </p:cNvSpPr>
            <p:nvPr/>
          </p:nvSpPr>
          <p:spPr bwMode="auto">
            <a:xfrm>
              <a:off x="4638" y="3459"/>
              <a:ext cx="149" cy="70"/>
            </a:xfrm>
            <a:custGeom>
              <a:avLst/>
              <a:gdLst>
                <a:gd name="T0" fmla="*/ 133 w 149"/>
                <a:gd name="T1" fmla="*/ 29 h 70"/>
                <a:gd name="T2" fmla="*/ 125 w 149"/>
                <a:gd name="T3" fmla="*/ 26 h 70"/>
                <a:gd name="T4" fmla="*/ 123 w 149"/>
                <a:gd name="T5" fmla="*/ 26 h 70"/>
                <a:gd name="T6" fmla="*/ 120 w 149"/>
                <a:gd name="T7" fmla="*/ 29 h 70"/>
                <a:gd name="T8" fmla="*/ 120 w 149"/>
                <a:gd name="T9" fmla="*/ 34 h 70"/>
                <a:gd name="T10" fmla="*/ 115 w 149"/>
                <a:gd name="T11" fmla="*/ 34 h 70"/>
                <a:gd name="T12" fmla="*/ 108 w 149"/>
                <a:gd name="T13" fmla="*/ 26 h 70"/>
                <a:gd name="T14" fmla="*/ 100 w 149"/>
                <a:gd name="T15" fmla="*/ 21 h 70"/>
                <a:gd name="T16" fmla="*/ 94 w 149"/>
                <a:gd name="T17" fmla="*/ 15 h 70"/>
                <a:gd name="T18" fmla="*/ 94 w 149"/>
                <a:gd name="T19" fmla="*/ 13 h 70"/>
                <a:gd name="T20" fmla="*/ 100 w 149"/>
                <a:gd name="T21" fmla="*/ 8 h 70"/>
                <a:gd name="T22" fmla="*/ 102 w 149"/>
                <a:gd name="T23" fmla="*/ 5 h 70"/>
                <a:gd name="T24" fmla="*/ 100 w 149"/>
                <a:gd name="T25" fmla="*/ 5 h 70"/>
                <a:gd name="T26" fmla="*/ 89 w 149"/>
                <a:gd name="T27" fmla="*/ 4 h 70"/>
                <a:gd name="T28" fmla="*/ 83 w 149"/>
                <a:gd name="T29" fmla="*/ 2 h 70"/>
                <a:gd name="T30" fmla="*/ 74 w 149"/>
                <a:gd name="T31" fmla="*/ 2 h 70"/>
                <a:gd name="T32" fmla="*/ 63 w 149"/>
                <a:gd name="T33" fmla="*/ 0 h 70"/>
                <a:gd name="T34" fmla="*/ 52 w 149"/>
                <a:gd name="T35" fmla="*/ 0 h 70"/>
                <a:gd name="T36" fmla="*/ 45 w 149"/>
                <a:gd name="T37" fmla="*/ 4 h 70"/>
                <a:gd name="T38" fmla="*/ 39 w 149"/>
                <a:gd name="T39" fmla="*/ 8 h 70"/>
                <a:gd name="T40" fmla="*/ 29 w 149"/>
                <a:gd name="T41" fmla="*/ 15 h 70"/>
                <a:gd name="T42" fmla="*/ 26 w 149"/>
                <a:gd name="T43" fmla="*/ 16 h 70"/>
                <a:gd name="T44" fmla="*/ 23 w 149"/>
                <a:gd name="T45" fmla="*/ 23 h 70"/>
                <a:gd name="T46" fmla="*/ 21 w 149"/>
                <a:gd name="T47" fmla="*/ 26 h 70"/>
                <a:gd name="T48" fmla="*/ 11 w 149"/>
                <a:gd name="T49" fmla="*/ 31 h 70"/>
                <a:gd name="T50" fmla="*/ 8 w 149"/>
                <a:gd name="T51" fmla="*/ 36 h 70"/>
                <a:gd name="T52" fmla="*/ 5 w 149"/>
                <a:gd name="T53" fmla="*/ 41 h 70"/>
                <a:gd name="T54" fmla="*/ 0 w 149"/>
                <a:gd name="T55" fmla="*/ 63 h 70"/>
                <a:gd name="T56" fmla="*/ 0 w 149"/>
                <a:gd name="T57" fmla="*/ 70 h 70"/>
                <a:gd name="T58" fmla="*/ 32 w 149"/>
                <a:gd name="T59" fmla="*/ 57 h 70"/>
                <a:gd name="T60" fmla="*/ 60 w 149"/>
                <a:gd name="T61" fmla="*/ 54 h 70"/>
                <a:gd name="T62" fmla="*/ 71 w 149"/>
                <a:gd name="T63" fmla="*/ 54 h 70"/>
                <a:gd name="T64" fmla="*/ 87 w 149"/>
                <a:gd name="T65" fmla="*/ 55 h 70"/>
                <a:gd name="T66" fmla="*/ 129 w 149"/>
                <a:gd name="T67" fmla="*/ 46 h 70"/>
                <a:gd name="T68" fmla="*/ 149 w 149"/>
                <a:gd name="T69" fmla="*/ 36 h 70"/>
                <a:gd name="T70" fmla="*/ 138 w 149"/>
                <a:gd name="T71" fmla="*/ 34 h 70"/>
                <a:gd name="T72" fmla="*/ 134 w 149"/>
                <a:gd name="T73" fmla="*/ 33 h 70"/>
                <a:gd name="T74" fmla="*/ 133 w 149"/>
                <a:gd name="T7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9" h="70">
                  <a:moveTo>
                    <a:pt x="133" y="29"/>
                  </a:moveTo>
                  <a:lnTo>
                    <a:pt x="133" y="29"/>
                  </a:lnTo>
                  <a:lnTo>
                    <a:pt x="128" y="26"/>
                  </a:lnTo>
                  <a:lnTo>
                    <a:pt x="125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1" y="28"/>
                  </a:lnTo>
                  <a:lnTo>
                    <a:pt x="120" y="29"/>
                  </a:lnTo>
                  <a:lnTo>
                    <a:pt x="120" y="34"/>
                  </a:lnTo>
                  <a:lnTo>
                    <a:pt x="120" y="34"/>
                  </a:lnTo>
                  <a:lnTo>
                    <a:pt x="118" y="34"/>
                  </a:lnTo>
                  <a:lnTo>
                    <a:pt x="115" y="34"/>
                  </a:lnTo>
                  <a:lnTo>
                    <a:pt x="112" y="31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0" y="21"/>
                  </a:lnTo>
                  <a:lnTo>
                    <a:pt x="95" y="18"/>
                  </a:lnTo>
                  <a:lnTo>
                    <a:pt x="94" y="15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7" y="12"/>
                  </a:lnTo>
                  <a:lnTo>
                    <a:pt x="100" y="8"/>
                  </a:lnTo>
                  <a:lnTo>
                    <a:pt x="102" y="7"/>
                  </a:lnTo>
                  <a:lnTo>
                    <a:pt x="102" y="5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95" y="4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3" y="2"/>
                  </a:lnTo>
                  <a:lnTo>
                    <a:pt x="74" y="2"/>
                  </a:lnTo>
                  <a:lnTo>
                    <a:pt x="74" y="2"/>
                  </a:lnTo>
                  <a:lnTo>
                    <a:pt x="70" y="2"/>
                  </a:lnTo>
                  <a:lnTo>
                    <a:pt x="63" y="0"/>
                  </a:lnTo>
                  <a:lnTo>
                    <a:pt x="57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5" y="4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4" y="12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16" y="29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8" y="36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5" y="62"/>
                  </a:lnTo>
                  <a:lnTo>
                    <a:pt x="32" y="57"/>
                  </a:lnTo>
                  <a:lnTo>
                    <a:pt x="50" y="54"/>
                  </a:lnTo>
                  <a:lnTo>
                    <a:pt x="60" y="54"/>
                  </a:lnTo>
                  <a:lnTo>
                    <a:pt x="71" y="54"/>
                  </a:lnTo>
                  <a:lnTo>
                    <a:pt x="71" y="54"/>
                  </a:lnTo>
                  <a:lnTo>
                    <a:pt x="79" y="55"/>
                  </a:lnTo>
                  <a:lnTo>
                    <a:pt x="87" y="55"/>
                  </a:lnTo>
                  <a:lnTo>
                    <a:pt x="108" y="52"/>
                  </a:lnTo>
                  <a:lnTo>
                    <a:pt x="129" y="46"/>
                  </a:lnTo>
                  <a:lnTo>
                    <a:pt x="149" y="36"/>
                  </a:lnTo>
                  <a:lnTo>
                    <a:pt x="149" y="36"/>
                  </a:lnTo>
                  <a:lnTo>
                    <a:pt x="142" y="36"/>
                  </a:lnTo>
                  <a:lnTo>
                    <a:pt x="138" y="34"/>
                  </a:lnTo>
                  <a:lnTo>
                    <a:pt x="138" y="34"/>
                  </a:lnTo>
                  <a:lnTo>
                    <a:pt x="134" y="33"/>
                  </a:lnTo>
                  <a:lnTo>
                    <a:pt x="133" y="29"/>
                  </a:lnTo>
                  <a:lnTo>
                    <a:pt x="133" y="29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3C5912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34251" name="Straight Connector 34250"/>
          <p:cNvCxnSpPr>
            <a:stCxn id="34260" idx="3"/>
            <a:endCxn id="33885" idx="2"/>
          </p:cNvCxnSpPr>
          <p:nvPr/>
        </p:nvCxnSpPr>
        <p:spPr bwMode="auto">
          <a:xfrm>
            <a:off x="3928746" y="2947581"/>
            <a:ext cx="800468" cy="331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9" name="Straight Connector 498"/>
          <p:cNvCxnSpPr>
            <a:stCxn id="33796" idx="1"/>
            <a:endCxn id="34260" idx="1"/>
          </p:cNvCxnSpPr>
          <p:nvPr/>
        </p:nvCxnSpPr>
        <p:spPr bwMode="auto">
          <a:xfrm flipV="1">
            <a:off x="1913440" y="2947581"/>
            <a:ext cx="1732092" cy="2298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4266" name="Group 34265"/>
          <p:cNvGrpSpPr/>
          <p:nvPr/>
        </p:nvGrpSpPr>
        <p:grpSpPr>
          <a:xfrm>
            <a:off x="3314492" y="1824106"/>
            <a:ext cx="1052183" cy="1643385"/>
            <a:chOff x="4970676" y="4210561"/>
            <a:chExt cx="1052183" cy="1643385"/>
          </a:xfrm>
        </p:grpSpPr>
        <p:pic>
          <p:nvPicPr>
            <p:cNvPr id="33794" name="Picture 2" descr="C:\Users\Shezaf\AppData\Local\Microsoft\Windows\Temporary Internet Files\Content.IE5\CE8KIBQG\MC900424756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0676" y="4210561"/>
              <a:ext cx="1052183" cy="1643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</a:extLst>
          </p:spPr>
        </p:pic>
        <p:sp>
          <p:nvSpPr>
            <p:cNvPr id="34260" name="Rectangle 34259"/>
            <p:cNvSpPr/>
            <p:nvPr/>
          </p:nvSpPr>
          <p:spPr bwMode="auto">
            <a:xfrm>
              <a:off x="5301716" y="5143534"/>
              <a:ext cx="283214" cy="38100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6630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WAF for Cloud Environment</a:t>
            </a: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684213" y="1916113"/>
            <a:ext cx="6408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 smtClean="0"/>
              <a:t>Use an in the cloud WAF to protect enterprise data center.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7464722"/>
              </p:ext>
            </p:extLst>
          </p:nvPr>
        </p:nvGraphicFramePr>
        <p:xfrm>
          <a:off x="827584" y="2996952"/>
          <a:ext cx="7344816" cy="3387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0563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 based WAF</a:t>
            </a:r>
          </a:p>
        </p:txBody>
      </p:sp>
      <p:pic>
        <p:nvPicPr>
          <p:cNvPr id="33796" name="Picture 4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60" y="4581128"/>
            <a:ext cx="1301880" cy="132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2738438" y="1785963"/>
            <a:ext cx="3633761" cy="24351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xmlns:mc="http://schemas.openxmlformats.org/markup-compatibility/2006" xmlns:a14="http://schemas.microsoft.com/office/drawing/2010/main" val="FFBE7D" mc:Ignorable=""/>
          </a:solidFill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>
            <a:outerShdw dist="107763" dir="2700000" algn="ctr" rotWithShape="0">
              <a:srgbClr xmlns:mc="http://schemas.openxmlformats.org/markup-compatibility/2006" xmlns:a14="http://schemas.microsoft.com/office/drawing/2010/main" val="808080" mc:Ignorable="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793" name="Group 37"/>
          <p:cNvGrpSpPr>
            <a:grpSpLocks noChangeAspect="1"/>
          </p:cNvGrpSpPr>
          <p:nvPr/>
        </p:nvGrpSpPr>
        <p:grpSpPr bwMode="auto">
          <a:xfrm>
            <a:off x="4616502" y="2226699"/>
            <a:ext cx="1173159" cy="1514485"/>
            <a:chOff x="4195" y="2840"/>
            <a:chExt cx="739" cy="954"/>
          </a:xfrm>
        </p:grpSpPr>
        <p:sp>
          <p:nvSpPr>
            <p:cNvPr id="33798" name="AutoShape 36"/>
            <p:cNvSpPr>
              <a:spLocks noChangeAspect="1" noChangeArrowheads="1" noTextEdit="1"/>
            </p:cNvSpPr>
            <p:nvPr/>
          </p:nvSpPr>
          <p:spPr bwMode="auto">
            <a:xfrm>
              <a:off x="4195" y="2840"/>
              <a:ext cx="739" cy="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3800" name="Group 238"/>
            <p:cNvGrpSpPr>
              <a:grpSpLocks/>
            </p:cNvGrpSpPr>
            <p:nvPr/>
          </p:nvGrpSpPr>
          <p:grpSpPr bwMode="auto">
            <a:xfrm>
              <a:off x="4198" y="2843"/>
              <a:ext cx="610" cy="948"/>
              <a:chOff x="4198" y="2843"/>
              <a:chExt cx="610" cy="948"/>
            </a:xfrm>
          </p:grpSpPr>
          <p:sp>
            <p:nvSpPr>
              <p:cNvPr id="34050" name="Freeform 38"/>
              <p:cNvSpPr>
                <a:spLocks/>
              </p:cNvSpPr>
              <p:nvPr/>
            </p:nvSpPr>
            <p:spPr bwMode="auto">
              <a:xfrm>
                <a:off x="4198" y="2843"/>
                <a:ext cx="610" cy="948"/>
              </a:xfrm>
              <a:custGeom>
                <a:avLst/>
                <a:gdLst>
                  <a:gd name="T0" fmla="*/ 316 w 610"/>
                  <a:gd name="T1" fmla="*/ 0 h 948"/>
                  <a:gd name="T2" fmla="*/ 0 w 610"/>
                  <a:gd name="T3" fmla="*/ 185 h 948"/>
                  <a:gd name="T4" fmla="*/ 0 w 610"/>
                  <a:gd name="T5" fmla="*/ 780 h 948"/>
                  <a:gd name="T6" fmla="*/ 290 w 610"/>
                  <a:gd name="T7" fmla="*/ 948 h 948"/>
                  <a:gd name="T8" fmla="*/ 295 w 610"/>
                  <a:gd name="T9" fmla="*/ 948 h 948"/>
                  <a:gd name="T10" fmla="*/ 295 w 610"/>
                  <a:gd name="T11" fmla="*/ 948 h 948"/>
                  <a:gd name="T12" fmla="*/ 298 w 610"/>
                  <a:gd name="T13" fmla="*/ 948 h 948"/>
                  <a:gd name="T14" fmla="*/ 304 w 610"/>
                  <a:gd name="T15" fmla="*/ 945 h 948"/>
                  <a:gd name="T16" fmla="*/ 348 w 610"/>
                  <a:gd name="T17" fmla="*/ 919 h 948"/>
                  <a:gd name="T18" fmla="*/ 610 w 610"/>
                  <a:gd name="T19" fmla="*/ 767 h 948"/>
                  <a:gd name="T20" fmla="*/ 610 w 610"/>
                  <a:gd name="T21" fmla="*/ 172 h 948"/>
                  <a:gd name="T22" fmla="*/ 316 w 610"/>
                  <a:gd name="T23" fmla="*/ 0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0" h="948">
                    <a:moveTo>
                      <a:pt x="316" y="0"/>
                    </a:moveTo>
                    <a:lnTo>
                      <a:pt x="0" y="185"/>
                    </a:lnTo>
                    <a:lnTo>
                      <a:pt x="0" y="780"/>
                    </a:lnTo>
                    <a:lnTo>
                      <a:pt x="290" y="948"/>
                    </a:lnTo>
                    <a:lnTo>
                      <a:pt x="295" y="948"/>
                    </a:lnTo>
                    <a:lnTo>
                      <a:pt x="295" y="948"/>
                    </a:lnTo>
                    <a:lnTo>
                      <a:pt x="298" y="948"/>
                    </a:lnTo>
                    <a:lnTo>
                      <a:pt x="304" y="945"/>
                    </a:lnTo>
                    <a:lnTo>
                      <a:pt x="348" y="919"/>
                    </a:lnTo>
                    <a:lnTo>
                      <a:pt x="610" y="767"/>
                    </a:lnTo>
                    <a:lnTo>
                      <a:pt x="610" y="172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51" name="Freeform 39"/>
              <p:cNvSpPr>
                <a:spLocks/>
              </p:cNvSpPr>
              <p:nvPr/>
            </p:nvSpPr>
            <p:spPr bwMode="auto">
              <a:xfrm>
                <a:off x="4213" y="3440"/>
                <a:ext cx="579" cy="336"/>
              </a:xfrm>
              <a:custGeom>
                <a:avLst/>
                <a:gdLst>
                  <a:gd name="T0" fmla="*/ 0 w 579"/>
                  <a:gd name="T1" fmla="*/ 175 h 336"/>
                  <a:gd name="T2" fmla="*/ 301 w 579"/>
                  <a:gd name="T3" fmla="*/ 0 h 336"/>
                  <a:gd name="T4" fmla="*/ 579 w 579"/>
                  <a:gd name="T5" fmla="*/ 162 h 336"/>
                  <a:gd name="T6" fmla="*/ 280 w 579"/>
                  <a:gd name="T7" fmla="*/ 336 h 336"/>
                  <a:gd name="T8" fmla="*/ 0 w 579"/>
                  <a:gd name="T9" fmla="*/ 175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9" h="336">
                    <a:moveTo>
                      <a:pt x="0" y="175"/>
                    </a:moveTo>
                    <a:lnTo>
                      <a:pt x="301" y="0"/>
                    </a:lnTo>
                    <a:lnTo>
                      <a:pt x="579" y="162"/>
                    </a:lnTo>
                    <a:lnTo>
                      <a:pt x="280" y="336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52" name="Freeform 40"/>
              <p:cNvSpPr>
                <a:spLocks/>
              </p:cNvSpPr>
              <p:nvPr/>
            </p:nvSpPr>
            <p:spPr bwMode="auto">
              <a:xfrm>
                <a:off x="4213" y="2861"/>
                <a:ext cx="301" cy="754"/>
              </a:xfrm>
              <a:custGeom>
                <a:avLst/>
                <a:gdLst>
                  <a:gd name="T0" fmla="*/ 0 w 301"/>
                  <a:gd name="T1" fmla="*/ 175 h 754"/>
                  <a:gd name="T2" fmla="*/ 301 w 301"/>
                  <a:gd name="T3" fmla="*/ 0 h 754"/>
                  <a:gd name="T4" fmla="*/ 301 w 301"/>
                  <a:gd name="T5" fmla="*/ 579 h 754"/>
                  <a:gd name="T6" fmla="*/ 0 w 301"/>
                  <a:gd name="T7" fmla="*/ 754 h 754"/>
                  <a:gd name="T8" fmla="*/ 0 w 301"/>
                  <a:gd name="T9" fmla="*/ 175 h 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754">
                    <a:moveTo>
                      <a:pt x="0" y="175"/>
                    </a:moveTo>
                    <a:lnTo>
                      <a:pt x="301" y="0"/>
                    </a:lnTo>
                    <a:lnTo>
                      <a:pt x="301" y="579"/>
                    </a:lnTo>
                    <a:lnTo>
                      <a:pt x="0" y="754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53" name="Freeform 41"/>
              <p:cNvSpPr>
                <a:spLocks/>
              </p:cNvSpPr>
              <p:nvPr/>
            </p:nvSpPr>
            <p:spPr bwMode="auto">
              <a:xfrm>
                <a:off x="4505" y="3511"/>
                <a:ext cx="275" cy="196"/>
              </a:xfrm>
              <a:custGeom>
                <a:avLst/>
                <a:gdLst>
                  <a:gd name="T0" fmla="*/ 0 w 275"/>
                  <a:gd name="T1" fmla="*/ 160 h 196"/>
                  <a:gd name="T2" fmla="*/ 275 w 275"/>
                  <a:gd name="T3" fmla="*/ 0 h 196"/>
                  <a:gd name="T4" fmla="*/ 275 w 275"/>
                  <a:gd name="T5" fmla="*/ 37 h 196"/>
                  <a:gd name="T6" fmla="*/ 0 w 275"/>
                  <a:gd name="T7" fmla="*/ 196 h 196"/>
                  <a:gd name="T8" fmla="*/ 0 w 275"/>
                  <a:gd name="T9" fmla="*/ 16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96">
                    <a:moveTo>
                      <a:pt x="0" y="160"/>
                    </a:moveTo>
                    <a:lnTo>
                      <a:pt x="275" y="0"/>
                    </a:lnTo>
                    <a:lnTo>
                      <a:pt x="275" y="37"/>
                    </a:lnTo>
                    <a:lnTo>
                      <a:pt x="0" y="196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54" name="Freeform 42"/>
              <p:cNvSpPr>
                <a:spLocks/>
              </p:cNvSpPr>
              <p:nvPr/>
            </p:nvSpPr>
            <p:spPr bwMode="auto">
              <a:xfrm>
                <a:off x="4266" y="3372"/>
                <a:ext cx="514" cy="299"/>
              </a:xfrm>
              <a:custGeom>
                <a:avLst/>
                <a:gdLst>
                  <a:gd name="T0" fmla="*/ 0 w 514"/>
                  <a:gd name="T1" fmla="*/ 160 h 299"/>
                  <a:gd name="T2" fmla="*/ 273 w 514"/>
                  <a:gd name="T3" fmla="*/ 0 h 299"/>
                  <a:gd name="T4" fmla="*/ 514 w 514"/>
                  <a:gd name="T5" fmla="*/ 139 h 299"/>
                  <a:gd name="T6" fmla="*/ 239 w 514"/>
                  <a:gd name="T7" fmla="*/ 299 h 299"/>
                  <a:gd name="T8" fmla="*/ 0 w 514"/>
                  <a:gd name="T9" fmla="*/ 16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299">
                    <a:moveTo>
                      <a:pt x="0" y="160"/>
                    </a:moveTo>
                    <a:lnTo>
                      <a:pt x="273" y="0"/>
                    </a:lnTo>
                    <a:lnTo>
                      <a:pt x="514" y="139"/>
                    </a:lnTo>
                    <a:lnTo>
                      <a:pt x="239" y="299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55" name="Freeform 43"/>
              <p:cNvSpPr>
                <a:spLocks/>
              </p:cNvSpPr>
              <p:nvPr/>
            </p:nvSpPr>
            <p:spPr bwMode="auto">
              <a:xfrm>
                <a:off x="4266" y="3532"/>
                <a:ext cx="239" cy="175"/>
              </a:xfrm>
              <a:custGeom>
                <a:avLst/>
                <a:gdLst>
                  <a:gd name="T0" fmla="*/ 239 w 239"/>
                  <a:gd name="T1" fmla="*/ 139 h 175"/>
                  <a:gd name="T2" fmla="*/ 239 w 239"/>
                  <a:gd name="T3" fmla="*/ 175 h 175"/>
                  <a:gd name="T4" fmla="*/ 0 w 239"/>
                  <a:gd name="T5" fmla="*/ 36 h 175"/>
                  <a:gd name="T6" fmla="*/ 0 w 239"/>
                  <a:gd name="T7" fmla="*/ 0 h 175"/>
                  <a:gd name="T8" fmla="*/ 239 w 239"/>
                  <a:gd name="T9" fmla="*/ 13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75">
                    <a:moveTo>
                      <a:pt x="239" y="139"/>
                    </a:moveTo>
                    <a:lnTo>
                      <a:pt x="239" y="175"/>
                    </a:lnTo>
                    <a:lnTo>
                      <a:pt x="0" y="36"/>
                    </a:lnTo>
                    <a:lnTo>
                      <a:pt x="0" y="0"/>
                    </a:lnTo>
                    <a:lnTo>
                      <a:pt x="239" y="139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40404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56" name="Freeform 44"/>
              <p:cNvSpPr>
                <a:spLocks/>
              </p:cNvSpPr>
              <p:nvPr/>
            </p:nvSpPr>
            <p:spPr bwMode="auto">
              <a:xfrm>
                <a:off x="4282" y="3548"/>
                <a:ext cx="81" cy="58"/>
              </a:xfrm>
              <a:custGeom>
                <a:avLst/>
                <a:gdLst>
                  <a:gd name="T0" fmla="*/ 0 w 81"/>
                  <a:gd name="T1" fmla="*/ 13 h 58"/>
                  <a:gd name="T2" fmla="*/ 0 w 81"/>
                  <a:gd name="T3" fmla="*/ 0 h 58"/>
                  <a:gd name="T4" fmla="*/ 81 w 81"/>
                  <a:gd name="T5" fmla="*/ 47 h 58"/>
                  <a:gd name="T6" fmla="*/ 81 w 81"/>
                  <a:gd name="T7" fmla="*/ 58 h 58"/>
                  <a:gd name="T8" fmla="*/ 0 w 81"/>
                  <a:gd name="T9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8">
                    <a:moveTo>
                      <a:pt x="0" y="13"/>
                    </a:moveTo>
                    <a:lnTo>
                      <a:pt x="0" y="0"/>
                    </a:lnTo>
                    <a:lnTo>
                      <a:pt x="81" y="47"/>
                    </a:lnTo>
                    <a:lnTo>
                      <a:pt x="81" y="5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57" name="Freeform 45"/>
              <p:cNvSpPr>
                <a:spLocks/>
              </p:cNvSpPr>
              <p:nvPr/>
            </p:nvSpPr>
            <p:spPr bwMode="auto">
              <a:xfrm>
                <a:off x="4282" y="3548"/>
                <a:ext cx="2" cy="13"/>
              </a:xfrm>
              <a:custGeom>
                <a:avLst/>
                <a:gdLst>
                  <a:gd name="T0" fmla="*/ 0 w 2"/>
                  <a:gd name="T1" fmla="*/ 13 h 13"/>
                  <a:gd name="T2" fmla="*/ 2 w 2"/>
                  <a:gd name="T3" fmla="*/ 12 h 13"/>
                  <a:gd name="T4" fmla="*/ 2 w 2"/>
                  <a:gd name="T5" fmla="*/ 2 h 13"/>
                  <a:gd name="T6" fmla="*/ 0 w 2"/>
                  <a:gd name="T7" fmla="*/ 0 h 13"/>
                  <a:gd name="T8" fmla="*/ 0 w 2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3">
                    <a:moveTo>
                      <a:pt x="0" y="13"/>
                    </a:moveTo>
                    <a:lnTo>
                      <a:pt x="2" y="1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58" name="Freeform 46"/>
              <p:cNvSpPr>
                <a:spLocks/>
              </p:cNvSpPr>
              <p:nvPr/>
            </p:nvSpPr>
            <p:spPr bwMode="auto">
              <a:xfrm>
                <a:off x="4282" y="3560"/>
                <a:ext cx="81" cy="46"/>
              </a:xfrm>
              <a:custGeom>
                <a:avLst/>
                <a:gdLst>
                  <a:gd name="T0" fmla="*/ 81 w 81"/>
                  <a:gd name="T1" fmla="*/ 46 h 46"/>
                  <a:gd name="T2" fmla="*/ 81 w 81"/>
                  <a:gd name="T3" fmla="*/ 45 h 46"/>
                  <a:gd name="T4" fmla="*/ 2 w 81"/>
                  <a:gd name="T5" fmla="*/ 0 h 46"/>
                  <a:gd name="T6" fmla="*/ 0 w 81"/>
                  <a:gd name="T7" fmla="*/ 1 h 46"/>
                  <a:gd name="T8" fmla="*/ 81 w 81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6">
                    <a:moveTo>
                      <a:pt x="81" y="46"/>
                    </a:moveTo>
                    <a:lnTo>
                      <a:pt x="81" y="45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81" y="4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59" name="Freeform 47"/>
              <p:cNvSpPr>
                <a:spLocks/>
              </p:cNvSpPr>
              <p:nvPr/>
            </p:nvSpPr>
            <p:spPr bwMode="auto">
              <a:xfrm>
                <a:off x="4494" y="3671"/>
                <a:ext cx="7" cy="28"/>
              </a:xfrm>
              <a:custGeom>
                <a:avLst/>
                <a:gdLst>
                  <a:gd name="T0" fmla="*/ 0 w 7"/>
                  <a:gd name="T1" fmla="*/ 24 h 28"/>
                  <a:gd name="T2" fmla="*/ 0 w 7"/>
                  <a:gd name="T3" fmla="*/ 0 h 28"/>
                  <a:gd name="T4" fmla="*/ 7 w 7"/>
                  <a:gd name="T5" fmla="*/ 3 h 28"/>
                  <a:gd name="T6" fmla="*/ 7 w 7"/>
                  <a:gd name="T7" fmla="*/ 28 h 28"/>
                  <a:gd name="T8" fmla="*/ 0 w 7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8">
                    <a:moveTo>
                      <a:pt x="0" y="24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60" name="Rectangle 48"/>
              <p:cNvSpPr>
                <a:spLocks noChangeArrowheads="1"/>
              </p:cNvSpPr>
              <p:nvPr/>
            </p:nvSpPr>
            <p:spPr bwMode="auto">
              <a:xfrm>
                <a:off x="4494" y="3671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61" name="Freeform 49"/>
              <p:cNvSpPr>
                <a:spLocks/>
              </p:cNvSpPr>
              <p:nvPr/>
            </p:nvSpPr>
            <p:spPr bwMode="auto">
              <a:xfrm>
                <a:off x="4494" y="3695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2 h 4"/>
                  <a:gd name="T4" fmla="*/ 2 w 7"/>
                  <a:gd name="T5" fmla="*/ 0 h 4"/>
                  <a:gd name="T6" fmla="*/ 0 w 7"/>
                  <a:gd name="T7" fmla="*/ 0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62" name="Freeform 50"/>
              <p:cNvSpPr>
                <a:spLocks/>
              </p:cNvSpPr>
              <p:nvPr/>
            </p:nvSpPr>
            <p:spPr bwMode="auto">
              <a:xfrm>
                <a:off x="4486" y="3665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4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63" name="Freeform 51"/>
              <p:cNvSpPr>
                <a:spLocks/>
              </p:cNvSpPr>
              <p:nvPr/>
            </p:nvSpPr>
            <p:spPr bwMode="auto">
              <a:xfrm>
                <a:off x="4486" y="3665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6 h 26"/>
                  <a:gd name="T4" fmla="*/ 2 w 2"/>
                  <a:gd name="T5" fmla="*/ 1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6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64" name="Freeform 52"/>
              <p:cNvSpPr>
                <a:spLocks/>
              </p:cNvSpPr>
              <p:nvPr/>
            </p:nvSpPr>
            <p:spPr bwMode="auto">
              <a:xfrm>
                <a:off x="4486" y="3691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65" name="Freeform 53"/>
              <p:cNvSpPr>
                <a:spLocks/>
              </p:cNvSpPr>
              <p:nvPr/>
            </p:nvSpPr>
            <p:spPr bwMode="auto">
              <a:xfrm>
                <a:off x="4476" y="3660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66" name="Freeform 54"/>
              <p:cNvSpPr>
                <a:spLocks/>
              </p:cNvSpPr>
              <p:nvPr/>
            </p:nvSpPr>
            <p:spPr bwMode="auto">
              <a:xfrm>
                <a:off x="4476" y="3660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6 h 26"/>
                  <a:gd name="T4" fmla="*/ 2 w 2"/>
                  <a:gd name="T5" fmla="*/ 1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6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67" name="Freeform 55"/>
              <p:cNvSpPr>
                <a:spLocks/>
              </p:cNvSpPr>
              <p:nvPr/>
            </p:nvSpPr>
            <p:spPr bwMode="auto">
              <a:xfrm>
                <a:off x="4476" y="3686"/>
                <a:ext cx="7" cy="3"/>
              </a:xfrm>
              <a:custGeom>
                <a:avLst/>
                <a:gdLst>
                  <a:gd name="T0" fmla="*/ 7 w 7"/>
                  <a:gd name="T1" fmla="*/ 3 h 3"/>
                  <a:gd name="T2" fmla="*/ 7 w 7"/>
                  <a:gd name="T3" fmla="*/ 1 h 3"/>
                  <a:gd name="T4" fmla="*/ 2 w 7"/>
                  <a:gd name="T5" fmla="*/ 0 h 3"/>
                  <a:gd name="T6" fmla="*/ 0 w 7"/>
                  <a:gd name="T7" fmla="*/ 0 h 3"/>
                  <a:gd name="T8" fmla="*/ 7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3"/>
                    </a:moveTo>
                    <a:lnTo>
                      <a:pt x="7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68" name="Freeform 56"/>
              <p:cNvSpPr>
                <a:spLocks/>
              </p:cNvSpPr>
              <p:nvPr/>
            </p:nvSpPr>
            <p:spPr bwMode="auto">
              <a:xfrm>
                <a:off x="4468" y="3655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69" name="Freeform 57"/>
              <p:cNvSpPr>
                <a:spLocks/>
              </p:cNvSpPr>
              <p:nvPr/>
            </p:nvSpPr>
            <p:spPr bwMode="auto">
              <a:xfrm>
                <a:off x="4468" y="3655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70" name="Freeform 58"/>
              <p:cNvSpPr>
                <a:spLocks/>
              </p:cNvSpPr>
              <p:nvPr/>
            </p:nvSpPr>
            <p:spPr bwMode="auto">
              <a:xfrm>
                <a:off x="4468" y="3679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71" name="Freeform 59"/>
              <p:cNvSpPr>
                <a:spLocks/>
              </p:cNvSpPr>
              <p:nvPr/>
            </p:nvSpPr>
            <p:spPr bwMode="auto">
              <a:xfrm>
                <a:off x="4460" y="3650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72" name="Freeform 60"/>
              <p:cNvSpPr>
                <a:spLocks/>
              </p:cNvSpPr>
              <p:nvPr/>
            </p:nvSpPr>
            <p:spPr bwMode="auto">
              <a:xfrm>
                <a:off x="4460" y="3650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0 w 2"/>
                  <a:gd name="T3" fmla="*/ 24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0" y="2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73" name="Freeform 61"/>
              <p:cNvSpPr>
                <a:spLocks/>
              </p:cNvSpPr>
              <p:nvPr/>
            </p:nvSpPr>
            <p:spPr bwMode="auto">
              <a:xfrm>
                <a:off x="4460" y="3674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4 h 5"/>
                  <a:gd name="T4" fmla="*/ 0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74" name="Freeform 62"/>
              <p:cNvSpPr>
                <a:spLocks/>
              </p:cNvSpPr>
              <p:nvPr/>
            </p:nvSpPr>
            <p:spPr bwMode="auto">
              <a:xfrm>
                <a:off x="4450" y="3645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75" name="Freeform 63"/>
              <p:cNvSpPr>
                <a:spLocks/>
              </p:cNvSpPr>
              <p:nvPr/>
            </p:nvSpPr>
            <p:spPr bwMode="auto">
              <a:xfrm>
                <a:off x="4450" y="3645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76" name="Freeform 64"/>
              <p:cNvSpPr>
                <a:spLocks/>
              </p:cNvSpPr>
              <p:nvPr/>
            </p:nvSpPr>
            <p:spPr bwMode="auto">
              <a:xfrm>
                <a:off x="4450" y="3669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4 h 5"/>
                  <a:gd name="T4" fmla="*/ 2 w 7"/>
                  <a:gd name="T5" fmla="*/ 0 h 5"/>
                  <a:gd name="T6" fmla="*/ 0 w 7"/>
                  <a:gd name="T7" fmla="*/ 2 h 5"/>
                  <a:gd name="T8" fmla="*/ 7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4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77" name="Freeform 65"/>
              <p:cNvSpPr>
                <a:spLocks/>
              </p:cNvSpPr>
              <p:nvPr/>
            </p:nvSpPr>
            <p:spPr bwMode="auto">
              <a:xfrm>
                <a:off x="4442" y="3640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4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78" name="Freeform 66"/>
              <p:cNvSpPr>
                <a:spLocks/>
              </p:cNvSpPr>
              <p:nvPr/>
            </p:nvSpPr>
            <p:spPr bwMode="auto">
              <a:xfrm>
                <a:off x="4442" y="3640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79" name="Freeform 67"/>
              <p:cNvSpPr>
                <a:spLocks/>
              </p:cNvSpPr>
              <p:nvPr/>
            </p:nvSpPr>
            <p:spPr bwMode="auto">
              <a:xfrm>
                <a:off x="4442" y="3665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5 w 5"/>
                  <a:gd name="T3" fmla="*/ 3 h 4"/>
                  <a:gd name="T4" fmla="*/ 2 w 5"/>
                  <a:gd name="T5" fmla="*/ 0 h 4"/>
                  <a:gd name="T6" fmla="*/ 0 w 5"/>
                  <a:gd name="T7" fmla="*/ 1 h 4"/>
                  <a:gd name="T8" fmla="*/ 5 w 5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80" name="Freeform 68"/>
              <p:cNvSpPr>
                <a:spLocks/>
              </p:cNvSpPr>
              <p:nvPr/>
            </p:nvSpPr>
            <p:spPr bwMode="auto">
              <a:xfrm>
                <a:off x="4433" y="3636"/>
                <a:ext cx="6" cy="29"/>
              </a:xfrm>
              <a:custGeom>
                <a:avLst/>
                <a:gdLst>
                  <a:gd name="T0" fmla="*/ 0 w 6"/>
                  <a:gd name="T1" fmla="*/ 25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5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81" name="Freeform 69"/>
              <p:cNvSpPr>
                <a:spLocks/>
              </p:cNvSpPr>
              <p:nvPr/>
            </p:nvSpPr>
            <p:spPr bwMode="auto">
              <a:xfrm>
                <a:off x="4433" y="3636"/>
                <a:ext cx="1" cy="25"/>
              </a:xfrm>
              <a:custGeom>
                <a:avLst/>
                <a:gdLst>
                  <a:gd name="T0" fmla="*/ 0 w 1"/>
                  <a:gd name="T1" fmla="*/ 25 h 25"/>
                  <a:gd name="T2" fmla="*/ 1 w 1"/>
                  <a:gd name="T3" fmla="*/ 24 h 25"/>
                  <a:gd name="T4" fmla="*/ 1 w 1"/>
                  <a:gd name="T5" fmla="*/ 0 h 25"/>
                  <a:gd name="T6" fmla="*/ 0 w 1"/>
                  <a:gd name="T7" fmla="*/ 0 h 25"/>
                  <a:gd name="T8" fmla="*/ 0 w 1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1" y="2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82" name="Freeform 70"/>
              <p:cNvSpPr>
                <a:spLocks/>
              </p:cNvSpPr>
              <p:nvPr/>
            </p:nvSpPr>
            <p:spPr bwMode="auto">
              <a:xfrm>
                <a:off x="4433" y="3660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1 h 5"/>
                  <a:gd name="T4" fmla="*/ 1 w 6"/>
                  <a:gd name="T5" fmla="*/ 0 h 5"/>
                  <a:gd name="T6" fmla="*/ 0 w 6"/>
                  <a:gd name="T7" fmla="*/ 1 h 5"/>
                  <a:gd name="T8" fmla="*/ 6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83" name="Freeform 71"/>
              <p:cNvSpPr>
                <a:spLocks/>
              </p:cNvSpPr>
              <p:nvPr/>
            </p:nvSpPr>
            <p:spPr bwMode="auto">
              <a:xfrm>
                <a:off x="4425" y="3631"/>
                <a:ext cx="4" cy="27"/>
              </a:xfrm>
              <a:custGeom>
                <a:avLst/>
                <a:gdLst>
                  <a:gd name="T0" fmla="*/ 0 w 4"/>
                  <a:gd name="T1" fmla="*/ 24 h 27"/>
                  <a:gd name="T2" fmla="*/ 0 w 4"/>
                  <a:gd name="T3" fmla="*/ 0 h 27"/>
                  <a:gd name="T4" fmla="*/ 4 w 4"/>
                  <a:gd name="T5" fmla="*/ 3 h 27"/>
                  <a:gd name="T6" fmla="*/ 4 w 4"/>
                  <a:gd name="T7" fmla="*/ 27 h 27"/>
                  <a:gd name="T8" fmla="*/ 0 w 4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7">
                    <a:moveTo>
                      <a:pt x="0" y="24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84" name="Rectangle 72"/>
              <p:cNvSpPr>
                <a:spLocks noChangeArrowheads="1"/>
              </p:cNvSpPr>
              <p:nvPr/>
            </p:nvSpPr>
            <p:spPr bwMode="auto">
              <a:xfrm>
                <a:off x="4425" y="3631"/>
                <a:ext cx="1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85" name="Freeform 73"/>
              <p:cNvSpPr>
                <a:spLocks/>
              </p:cNvSpPr>
              <p:nvPr/>
            </p:nvSpPr>
            <p:spPr bwMode="auto">
              <a:xfrm>
                <a:off x="4425" y="3655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2 h 3"/>
                  <a:gd name="T4" fmla="*/ 1 w 4"/>
                  <a:gd name="T5" fmla="*/ 0 h 3"/>
                  <a:gd name="T6" fmla="*/ 0 w 4"/>
                  <a:gd name="T7" fmla="*/ 0 h 3"/>
                  <a:gd name="T8" fmla="*/ 4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86" name="Freeform 74"/>
              <p:cNvSpPr>
                <a:spLocks/>
              </p:cNvSpPr>
              <p:nvPr/>
            </p:nvSpPr>
            <p:spPr bwMode="auto">
              <a:xfrm>
                <a:off x="4417" y="3626"/>
                <a:ext cx="4" cy="27"/>
              </a:xfrm>
              <a:custGeom>
                <a:avLst/>
                <a:gdLst>
                  <a:gd name="T0" fmla="*/ 0 w 4"/>
                  <a:gd name="T1" fmla="*/ 24 h 27"/>
                  <a:gd name="T2" fmla="*/ 0 w 4"/>
                  <a:gd name="T3" fmla="*/ 0 h 27"/>
                  <a:gd name="T4" fmla="*/ 4 w 4"/>
                  <a:gd name="T5" fmla="*/ 3 h 27"/>
                  <a:gd name="T6" fmla="*/ 4 w 4"/>
                  <a:gd name="T7" fmla="*/ 27 h 27"/>
                  <a:gd name="T8" fmla="*/ 0 w 4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7">
                    <a:moveTo>
                      <a:pt x="0" y="24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87" name="Rectangle 75"/>
              <p:cNvSpPr>
                <a:spLocks noChangeArrowheads="1"/>
              </p:cNvSpPr>
              <p:nvPr/>
            </p:nvSpPr>
            <p:spPr bwMode="auto">
              <a:xfrm>
                <a:off x="4417" y="3626"/>
                <a:ext cx="1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88" name="Freeform 76"/>
              <p:cNvSpPr>
                <a:spLocks/>
              </p:cNvSpPr>
              <p:nvPr/>
            </p:nvSpPr>
            <p:spPr bwMode="auto">
              <a:xfrm>
                <a:off x="4417" y="3650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2 h 3"/>
                  <a:gd name="T4" fmla="*/ 1 w 4"/>
                  <a:gd name="T5" fmla="*/ 0 h 3"/>
                  <a:gd name="T6" fmla="*/ 0 w 4"/>
                  <a:gd name="T7" fmla="*/ 0 h 3"/>
                  <a:gd name="T8" fmla="*/ 4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89" name="Freeform 77"/>
              <p:cNvSpPr>
                <a:spLocks/>
              </p:cNvSpPr>
              <p:nvPr/>
            </p:nvSpPr>
            <p:spPr bwMode="auto">
              <a:xfrm>
                <a:off x="4407" y="3619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4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90" name="Freeform 78"/>
              <p:cNvSpPr>
                <a:spLocks/>
              </p:cNvSpPr>
              <p:nvPr/>
            </p:nvSpPr>
            <p:spPr bwMode="auto">
              <a:xfrm>
                <a:off x="4407" y="3619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6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91" name="Freeform 79"/>
              <p:cNvSpPr>
                <a:spLocks/>
              </p:cNvSpPr>
              <p:nvPr/>
            </p:nvSpPr>
            <p:spPr bwMode="auto">
              <a:xfrm>
                <a:off x="4407" y="3645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2 h 3"/>
                  <a:gd name="T4" fmla="*/ 1 w 6"/>
                  <a:gd name="T5" fmla="*/ 0 h 3"/>
                  <a:gd name="T6" fmla="*/ 0 w 6"/>
                  <a:gd name="T7" fmla="*/ 0 h 3"/>
                  <a:gd name="T8" fmla="*/ 6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92" name="Freeform 80"/>
              <p:cNvSpPr>
                <a:spLocks/>
              </p:cNvSpPr>
              <p:nvPr/>
            </p:nvSpPr>
            <p:spPr bwMode="auto">
              <a:xfrm>
                <a:off x="4399" y="3615"/>
                <a:ext cx="5" cy="29"/>
              </a:xfrm>
              <a:custGeom>
                <a:avLst/>
                <a:gdLst>
                  <a:gd name="T0" fmla="*/ 0 w 5"/>
                  <a:gd name="T1" fmla="*/ 25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93" name="Freeform 81"/>
              <p:cNvSpPr>
                <a:spLocks/>
              </p:cNvSpPr>
              <p:nvPr/>
            </p:nvSpPr>
            <p:spPr bwMode="auto">
              <a:xfrm>
                <a:off x="4399" y="3615"/>
                <a:ext cx="1" cy="25"/>
              </a:xfrm>
              <a:custGeom>
                <a:avLst/>
                <a:gdLst>
                  <a:gd name="T0" fmla="*/ 0 w 1"/>
                  <a:gd name="T1" fmla="*/ 25 h 25"/>
                  <a:gd name="T2" fmla="*/ 1 w 1"/>
                  <a:gd name="T3" fmla="*/ 25 h 25"/>
                  <a:gd name="T4" fmla="*/ 1 w 1"/>
                  <a:gd name="T5" fmla="*/ 1 h 25"/>
                  <a:gd name="T6" fmla="*/ 0 w 1"/>
                  <a:gd name="T7" fmla="*/ 0 h 25"/>
                  <a:gd name="T8" fmla="*/ 0 w 1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1" y="25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94" name="Freeform 82"/>
              <p:cNvSpPr>
                <a:spLocks/>
              </p:cNvSpPr>
              <p:nvPr/>
            </p:nvSpPr>
            <p:spPr bwMode="auto">
              <a:xfrm>
                <a:off x="4399" y="3640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5 w 5"/>
                  <a:gd name="T3" fmla="*/ 2 h 4"/>
                  <a:gd name="T4" fmla="*/ 1 w 5"/>
                  <a:gd name="T5" fmla="*/ 0 h 4"/>
                  <a:gd name="T6" fmla="*/ 0 w 5"/>
                  <a:gd name="T7" fmla="*/ 0 h 4"/>
                  <a:gd name="T8" fmla="*/ 5 w 5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5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95" name="Freeform 83"/>
              <p:cNvSpPr>
                <a:spLocks/>
              </p:cNvSpPr>
              <p:nvPr/>
            </p:nvSpPr>
            <p:spPr bwMode="auto">
              <a:xfrm>
                <a:off x="4268" y="3535"/>
                <a:ext cx="13" cy="18"/>
              </a:xfrm>
              <a:custGeom>
                <a:avLst/>
                <a:gdLst>
                  <a:gd name="T0" fmla="*/ 13 w 13"/>
                  <a:gd name="T1" fmla="*/ 8 h 18"/>
                  <a:gd name="T2" fmla="*/ 13 w 13"/>
                  <a:gd name="T3" fmla="*/ 18 h 18"/>
                  <a:gd name="T4" fmla="*/ 0 w 13"/>
                  <a:gd name="T5" fmla="*/ 10 h 18"/>
                  <a:gd name="T6" fmla="*/ 0 w 13"/>
                  <a:gd name="T7" fmla="*/ 0 h 18"/>
                  <a:gd name="T8" fmla="*/ 13 w 13"/>
                  <a:gd name="T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13" y="8"/>
                    </a:moveTo>
                    <a:lnTo>
                      <a:pt x="13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96" name="Freeform 84"/>
              <p:cNvSpPr>
                <a:spLocks/>
              </p:cNvSpPr>
              <p:nvPr/>
            </p:nvSpPr>
            <p:spPr bwMode="auto">
              <a:xfrm>
                <a:off x="4279" y="3545"/>
                <a:ext cx="2" cy="8"/>
              </a:xfrm>
              <a:custGeom>
                <a:avLst/>
                <a:gdLst>
                  <a:gd name="T0" fmla="*/ 0 w 2"/>
                  <a:gd name="T1" fmla="*/ 0 h 8"/>
                  <a:gd name="T2" fmla="*/ 2 w 2"/>
                  <a:gd name="T3" fmla="*/ 0 h 8"/>
                  <a:gd name="T4" fmla="*/ 2 w 2"/>
                  <a:gd name="T5" fmla="*/ 6 h 8"/>
                  <a:gd name="T6" fmla="*/ 0 w 2"/>
                  <a:gd name="T7" fmla="*/ 8 h 8"/>
                  <a:gd name="T8" fmla="*/ 0 w 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0" y="0"/>
                    </a:moveTo>
                    <a:lnTo>
                      <a:pt x="2" y="0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725A14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97" name="Freeform 85"/>
              <p:cNvSpPr>
                <a:spLocks/>
              </p:cNvSpPr>
              <p:nvPr/>
            </p:nvSpPr>
            <p:spPr bwMode="auto">
              <a:xfrm>
                <a:off x="4266" y="3537"/>
                <a:ext cx="15" cy="8"/>
              </a:xfrm>
              <a:custGeom>
                <a:avLst/>
                <a:gdLst>
                  <a:gd name="T0" fmla="*/ 0 w 15"/>
                  <a:gd name="T1" fmla="*/ 2 h 8"/>
                  <a:gd name="T2" fmla="*/ 2 w 15"/>
                  <a:gd name="T3" fmla="*/ 0 h 8"/>
                  <a:gd name="T4" fmla="*/ 15 w 15"/>
                  <a:gd name="T5" fmla="*/ 8 h 8"/>
                  <a:gd name="T6" fmla="*/ 13 w 15"/>
                  <a:gd name="T7" fmla="*/ 8 h 8"/>
                  <a:gd name="T8" fmla="*/ 0 w 15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0" y="2"/>
                    </a:moveTo>
                    <a:lnTo>
                      <a:pt x="2" y="0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98" name="Freeform 86"/>
              <p:cNvSpPr>
                <a:spLocks/>
              </p:cNvSpPr>
              <p:nvPr/>
            </p:nvSpPr>
            <p:spPr bwMode="auto">
              <a:xfrm>
                <a:off x="4266" y="3539"/>
                <a:ext cx="13" cy="14"/>
              </a:xfrm>
              <a:custGeom>
                <a:avLst/>
                <a:gdLst>
                  <a:gd name="T0" fmla="*/ 13 w 13"/>
                  <a:gd name="T1" fmla="*/ 6 h 14"/>
                  <a:gd name="T2" fmla="*/ 13 w 13"/>
                  <a:gd name="T3" fmla="*/ 14 h 14"/>
                  <a:gd name="T4" fmla="*/ 0 w 13"/>
                  <a:gd name="T5" fmla="*/ 8 h 14"/>
                  <a:gd name="T6" fmla="*/ 0 w 13"/>
                  <a:gd name="T7" fmla="*/ 0 h 14"/>
                  <a:gd name="T8" fmla="*/ 13 w 13"/>
                  <a:gd name="T9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13" y="6"/>
                    </a:moveTo>
                    <a:lnTo>
                      <a:pt x="13" y="1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99" name="Freeform 87"/>
              <p:cNvSpPr>
                <a:spLocks/>
              </p:cNvSpPr>
              <p:nvPr/>
            </p:nvSpPr>
            <p:spPr bwMode="auto">
              <a:xfrm>
                <a:off x="4505" y="3461"/>
                <a:ext cx="275" cy="196"/>
              </a:xfrm>
              <a:custGeom>
                <a:avLst/>
                <a:gdLst>
                  <a:gd name="T0" fmla="*/ 0 w 275"/>
                  <a:gd name="T1" fmla="*/ 158 h 196"/>
                  <a:gd name="T2" fmla="*/ 275 w 275"/>
                  <a:gd name="T3" fmla="*/ 0 h 196"/>
                  <a:gd name="T4" fmla="*/ 275 w 275"/>
                  <a:gd name="T5" fmla="*/ 35 h 196"/>
                  <a:gd name="T6" fmla="*/ 0 w 275"/>
                  <a:gd name="T7" fmla="*/ 196 h 196"/>
                  <a:gd name="T8" fmla="*/ 0 w 275"/>
                  <a:gd name="T9" fmla="*/ 158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96">
                    <a:moveTo>
                      <a:pt x="0" y="158"/>
                    </a:moveTo>
                    <a:lnTo>
                      <a:pt x="275" y="0"/>
                    </a:lnTo>
                    <a:lnTo>
                      <a:pt x="275" y="35"/>
                    </a:lnTo>
                    <a:lnTo>
                      <a:pt x="0" y="196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00" name="Freeform 88"/>
              <p:cNvSpPr>
                <a:spLocks/>
              </p:cNvSpPr>
              <p:nvPr/>
            </p:nvSpPr>
            <p:spPr bwMode="auto">
              <a:xfrm>
                <a:off x="4266" y="3322"/>
                <a:ext cx="514" cy="297"/>
              </a:xfrm>
              <a:custGeom>
                <a:avLst/>
                <a:gdLst>
                  <a:gd name="T0" fmla="*/ 0 w 514"/>
                  <a:gd name="T1" fmla="*/ 160 h 297"/>
                  <a:gd name="T2" fmla="*/ 273 w 514"/>
                  <a:gd name="T3" fmla="*/ 0 h 297"/>
                  <a:gd name="T4" fmla="*/ 514 w 514"/>
                  <a:gd name="T5" fmla="*/ 139 h 297"/>
                  <a:gd name="T6" fmla="*/ 239 w 514"/>
                  <a:gd name="T7" fmla="*/ 297 h 297"/>
                  <a:gd name="T8" fmla="*/ 0 w 514"/>
                  <a:gd name="T9" fmla="*/ 16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297">
                    <a:moveTo>
                      <a:pt x="0" y="160"/>
                    </a:moveTo>
                    <a:lnTo>
                      <a:pt x="273" y="0"/>
                    </a:lnTo>
                    <a:lnTo>
                      <a:pt x="514" y="139"/>
                    </a:lnTo>
                    <a:lnTo>
                      <a:pt x="239" y="297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01" name="Freeform 89"/>
              <p:cNvSpPr>
                <a:spLocks/>
              </p:cNvSpPr>
              <p:nvPr/>
            </p:nvSpPr>
            <p:spPr bwMode="auto">
              <a:xfrm>
                <a:off x="4266" y="3482"/>
                <a:ext cx="239" cy="175"/>
              </a:xfrm>
              <a:custGeom>
                <a:avLst/>
                <a:gdLst>
                  <a:gd name="T0" fmla="*/ 239 w 239"/>
                  <a:gd name="T1" fmla="*/ 137 h 175"/>
                  <a:gd name="T2" fmla="*/ 239 w 239"/>
                  <a:gd name="T3" fmla="*/ 175 h 175"/>
                  <a:gd name="T4" fmla="*/ 0 w 239"/>
                  <a:gd name="T5" fmla="*/ 36 h 175"/>
                  <a:gd name="T6" fmla="*/ 0 w 239"/>
                  <a:gd name="T7" fmla="*/ 0 h 175"/>
                  <a:gd name="T8" fmla="*/ 239 w 239"/>
                  <a:gd name="T9" fmla="*/ 137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75">
                    <a:moveTo>
                      <a:pt x="239" y="137"/>
                    </a:moveTo>
                    <a:lnTo>
                      <a:pt x="239" y="175"/>
                    </a:lnTo>
                    <a:lnTo>
                      <a:pt x="0" y="36"/>
                    </a:lnTo>
                    <a:lnTo>
                      <a:pt x="0" y="0"/>
                    </a:lnTo>
                    <a:lnTo>
                      <a:pt x="239" y="137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40404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02" name="Freeform 90"/>
              <p:cNvSpPr>
                <a:spLocks/>
              </p:cNvSpPr>
              <p:nvPr/>
            </p:nvSpPr>
            <p:spPr bwMode="auto">
              <a:xfrm>
                <a:off x="4282" y="3498"/>
                <a:ext cx="81" cy="58"/>
              </a:xfrm>
              <a:custGeom>
                <a:avLst/>
                <a:gdLst>
                  <a:gd name="T0" fmla="*/ 0 w 81"/>
                  <a:gd name="T1" fmla="*/ 11 h 58"/>
                  <a:gd name="T2" fmla="*/ 0 w 81"/>
                  <a:gd name="T3" fmla="*/ 0 h 58"/>
                  <a:gd name="T4" fmla="*/ 81 w 81"/>
                  <a:gd name="T5" fmla="*/ 45 h 58"/>
                  <a:gd name="T6" fmla="*/ 81 w 81"/>
                  <a:gd name="T7" fmla="*/ 58 h 58"/>
                  <a:gd name="T8" fmla="*/ 0 w 81"/>
                  <a:gd name="T9" fmla="*/ 1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8">
                    <a:moveTo>
                      <a:pt x="0" y="11"/>
                    </a:moveTo>
                    <a:lnTo>
                      <a:pt x="0" y="0"/>
                    </a:lnTo>
                    <a:lnTo>
                      <a:pt x="81" y="45"/>
                    </a:lnTo>
                    <a:lnTo>
                      <a:pt x="81" y="5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03" name="Rectangle 91"/>
              <p:cNvSpPr>
                <a:spLocks noChangeArrowheads="1"/>
              </p:cNvSpPr>
              <p:nvPr/>
            </p:nvSpPr>
            <p:spPr bwMode="auto">
              <a:xfrm>
                <a:off x="4282" y="3498"/>
                <a:ext cx="2" cy="11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04" name="Freeform 92"/>
              <p:cNvSpPr>
                <a:spLocks/>
              </p:cNvSpPr>
              <p:nvPr/>
            </p:nvSpPr>
            <p:spPr bwMode="auto">
              <a:xfrm>
                <a:off x="4282" y="3509"/>
                <a:ext cx="81" cy="47"/>
              </a:xfrm>
              <a:custGeom>
                <a:avLst/>
                <a:gdLst>
                  <a:gd name="T0" fmla="*/ 81 w 81"/>
                  <a:gd name="T1" fmla="*/ 47 h 47"/>
                  <a:gd name="T2" fmla="*/ 81 w 81"/>
                  <a:gd name="T3" fmla="*/ 46 h 47"/>
                  <a:gd name="T4" fmla="*/ 2 w 81"/>
                  <a:gd name="T5" fmla="*/ 0 h 47"/>
                  <a:gd name="T6" fmla="*/ 0 w 81"/>
                  <a:gd name="T7" fmla="*/ 0 h 47"/>
                  <a:gd name="T8" fmla="*/ 81 w 81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7">
                    <a:moveTo>
                      <a:pt x="81" y="47"/>
                    </a:moveTo>
                    <a:lnTo>
                      <a:pt x="81" y="46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81" y="47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05" name="Freeform 93"/>
              <p:cNvSpPr>
                <a:spLocks/>
              </p:cNvSpPr>
              <p:nvPr/>
            </p:nvSpPr>
            <p:spPr bwMode="auto">
              <a:xfrm>
                <a:off x="4494" y="3619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4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06" name="Freeform 94"/>
              <p:cNvSpPr>
                <a:spLocks/>
              </p:cNvSpPr>
              <p:nvPr/>
            </p:nvSpPr>
            <p:spPr bwMode="auto">
              <a:xfrm>
                <a:off x="4494" y="3619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07" name="Freeform 95"/>
              <p:cNvSpPr>
                <a:spLocks/>
              </p:cNvSpPr>
              <p:nvPr/>
            </p:nvSpPr>
            <p:spPr bwMode="auto">
              <a:xfrm>
                <a:off x="4494" y="3644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3 h 4"/>
                  <a:gd name="T4" fmla="*/ 2 w 7"/>
                  <a:gd name="T5" fmla="*/ 0 h 4"/>
                  <a:gd name="T6" fmla="*/ 0 w 7"/>
                  <a:gd name="T7" fmla="*/ 1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08" name="Freeform 96"/>
              <p:cNvSpPr>
                <a:spLocks/>
              </p:cNvSpPr>
              <p:nvPr/>
            </p:nvSpPr>
            <p:spPr bwMode="auto">
              <a:xfrm>
                <a:off x="4486" y="3615"/>
                <a:ext cx="5" cy="29"/>
              </a:xfrm>
              <a:custGeom>
                <a:avLst/>
                <a:gdLst>
                  <a:gd name="T0" fmla="*/ 0 w 5"/>
                  <a:gd name="T1" fmla="*/ 25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09" name="Freeform 97"/>
              <p:cNvSpPr>
                <a:spLocks/>
              </p:cNvSpPr>
              <p:nvPr/>
            </p:nvSpPr>
            <p:spPr bwMode="auto">
              <a:xfrm>
                <a:off x="4486" y="3615"/>
                <a:ext cx="2" cy="25"/>
              </a:xfrm>
              <a:custGeom>
                <a:avLst/>
                <a:gdLst>
                  <a:gd name="T0" fmla="*/ 0 w 2"/>
                  <a:gd name="T1" fmla="*/ 25 h 25"/>
                  <a:gd name="T2" fmla="*/ 2 w 2"/>
                  <a:gd name="T3" fmla="*/ 24 h 25"/>
                  <a:gd name="T4" fmla="*/ 2 w 2"/>
                  <a:gd name="T5" fmla="*/ 1 h 25"/>
                  <a:gd name="T6" fmla="*/ 0 w 2"/>
                  <a:gd name="T7" fmla="*/ 0 h 25"/>
                  <a:gd name="T8" fmla="*/ 0 w 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">
                    <a:moveTo>
                      <a:pt x="0" y="25"/>
                    </a:moveTo>
                    <a:lnTo>
                      <a:pt x="2" y="2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10" name="Freeform 98"/>
              <p:cNvSpPr>
                <a:spLocks/>
              </p:cNvSpPr>
              <p:nvPr/>
            </p:nvSpPr>
            <p:spPr bwMode="auto">
              <a:xfrm>
                <a:off x="4486" y="3639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11" name="Freeform 99"/>
              <p:cNvSpPr>
                <a:spLocks/>
              </p:cNvSpPr>
              <p:nvPr/>
            </p:nvSpPr>
            <p:spPr bwMode="auto">
              <a:xfrm>
                <a:off x="4476" y="3610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12" name="Freeform 100"/>
              <p:cNvSpPr>
                <a:spLocks/>
              </p:cNvSpPr>
              <p:nvPr/>
            </p:nvSpPr>
            <p:spPr bwMode="auto">
              <a:xfrm>
                <a:off x="4476" y="3610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1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13" name="Freeform 101"/>
              <p:cNvSpPr>
                <a:spLocks/>
              </p:cNvSpPr>
              <p:nvPr/>
            </p:nvSpPr>
            <p:spPr bwMode="auto">
              <a:xfrm>
                <a:off x="4476" y="3634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2 w 7"/>
                  <a:gd name="T5" fmla="*/ 0 h 5"/>
                  <a:gd name="T6" fmla="*/ 0 w 7"/>
                  <a:gd name="T7" fmla="*/ 2 h 5"/>
                  <a:gd name="T8" fmla="*/ 7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14" name="Freeform 102"/>
              <p:cNvSpPr>
                <a:spLocks/>
              </p:cNvSpPr>
              <p:nvPr/>
            </p:nvSpPr>
            <p:spPr bwMode="auto">
              <a:xfrm>
                <a:off x="4468" y="3605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15" name="Freeform 103"/>
              <p:cNvSpPr>
                <a:spLocks/>
              </p:cNvSpPr>
              <p:nvPr/>
            </p:nvSpPr>
            <p:spPr bwMode="auto">
              <a:xfrm>
                <a:off x="4468" y="3605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16" name="Freeform 104"/>
              <p:cNvSpPr>
                <a:spLocks/>
              </p:cNvSpPr>
              <p:nvPr/>
            </p:nvSpPr>
            <p:spPr bwMode="auto">
              <a:xfrm>
                <a:off x="4468" y="3629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17" name="Freeform 105"/>
              <p:cNvSpPr>
                <a:spLocks/>
              </p:cNvSpPr>
              <p:nvPr/>
            </p:nvSpPr>
            <p:spPr bwMode="auto">
              <a:xfrm>
                <a:off x="4460" y="3600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18" name="Freeform 106"/>
              <p:cNvSpPr>
                <a:spLocks/>
              </p:cNvSpPr>
              <p:nvPr/>
            </p:nvSpPr>
            <p:spPr bwMode="auto">
              <a:xfrm>
                <a:off x="4460" y="3600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0 w 2"/>
                  <a:gd name="T3" fmla="*/ 24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0" y="2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19" name="Freeform 107"/>
              <p:cNvSpPr>
                <a:spLocks/>
              </p:cNvSpPr>
              <p:nvPr/>
            </p:nvSpPr>
            <p:spPr bwMode="auto">
              <a:xfrm>
                <a:off x="4460" y="3624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2 h 5"/>
                  <a:gd name="T4" fmla="*/ 0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20" name="Freeform 108"/>
              <p:cNvSpPr>
                <a:spLocks/>
              </p:cNvSpPr>
              <p:nvPr/>
            </p:nvSpPr>
            <p:spPr bwMode="auto">
              <a:xfrm>
                <a:off x="4450" y="3595"/>
                <a:ext cx="7" cy="28"/>
              </a:xfrm>
              <a:custGeom>
                <a:avLst/>
                <a:gdLst>
                  <a:gd name="T0" fmla="*/ 0 w 7"/>
                  <a:gd name="T1" fmla="*/ 24 h 28"/>
                  <a:gd name="T2" fmla="*/ 0 w 7"/>
                  <a:gd name="T3" fmla="*/ 0 h 28"/>
                  <a:gd name="T4" fmla="*/ 7 w 7"/>
                  <a:gd name="T5" fmla="*/ 3 h 28"/>
                  <a:gd name="T6" fmla="*/ 7 w 7"/>
                  <a:gd name="T7" fmla="*/ 28 h 28"/>
                  <a:gd name="T8" fmla="*/ 0 w 7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8">
                    <a:moveTo>
                      <a:pt x="0" y="24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21" name="Rectangle 109"/>
              <p:cNvSpPr>
                <a:spLocks noChangeArrowheads="1"/>
              </p:cNvSpPr>
              <p:nvPr/>
            </p:nvSpPr>
            <p:spPr bwMode="auto">
              <a:xfrm>
                <a:off x="4450" y="3595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22" name="Freeform 110"/>
              <p:cNvSpPr>
                <a:spLocks/>
              </p:cNvSpPr>
              <p:nvPr/>
            </p:nvSpPr>
            <p:spPr bwMode="auto">
              <a:xfrm>
                <a:off x="4450" y="3619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2 h 4"/>
                  <a:gd name="T4" fmla="*/ 2 w 7"/>
                  <a:gd name="T5" fmla="*/ 0 h 4"/>
                  <a:gd name="T6" fmla="*/ 0 w 7"/>
                  <a:gd name="T7" fmla="*/ 0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23" name="Freeform 111"/>
              <p:cNvSpPr>
                <a:spLocks/>
              </p:cNvSpPr>
              <p:nvPr/>
            </p:nvSpPr>
            <p:spPr bwMode="auto">
              <a:xfrm>
                <a:off x="4442" y="3590"/>
                <a:ext cx="5" cy="28"/>
              </a:xfrm>
              <a:custGeom>
                <a:avLst/>
                <a:gdLst>
                  <a:gd name="T0" fmla="*/ 0 w 5"/>
                  <a:gd name="T1" fmla="*/ 25 h 28"/>
                  <a:gd name="T2" fmla="*/ 0 w 5"/>
                  <a:gd name="T3" fmla="*/ 0 h 28"/>
                  <a:gd name="T4" fmla="*/ 5 w 5"/>
                  <a:gd name="T5" fmla="*/ 3 h 28"/>
                  <a:gd name="T6" fmla="*/ 5 w 5"/>
                  <a:gd name="T7" fmla="*/ 28 h 28"/>
                  <a:gd name="T8" fmla="*/ 0 w 5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8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8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24" name="Rectangle 112"/>
              <p:cNvSpPr>
                <a:spLocks noChangeArrowheads="1"/>
              </p:cNvSpPr>
              <p:nvPr/>
            </p:nvSpPr>
            <p:spPr bwMode="auto">
              <a:xfrm>
                <a:off x="4442" y="3590"/>
                <a:ext cx="2" cy="25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25" name="Freeform 113"/>
              <p:cNvSpPr>
                <a:spLocks/>
              </p:cNvSpPr>
              <p:nvPr/>
            </p:nvSpPr>
            <p:spPr bwMode="auto">
              <a:xfrm>
                <a:off x="4442" y="3615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26" name="Freeform 114"/>
              <p:cNvSpPr>
                <a:spLocks/>
              </p:cNvSpPr>
              <p:nvPr/>
            </p:nvSpPr>
            <p:spPr bwMode="auto">
              <a:xfrm>
                <a:off x="4433" y="3584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27" name="Freeform 115"/>
              <p:cNvSpPr>
                <a:spLocks/>
              </p:cNvSpPr>
              <p:nvPr/>
            </p:nvSpPr>
            <p:spPr bwMode="auto">
              <a:xfrm>
                <a:off x="4433" y="3584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6 h 26"/>
                  <a:gd name="T4" fmla="*/ 1 w 1"/>
                  <a:gd name="T5" fmla="*/ 1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6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28" name="Freeform 116"/>
              <p:cNvSpPr>
                <a:spLocks/>
              </p:cNvSpPr>
              <p:nvPr/>
            </p:nvSpPr>
            <p:spPr bwMode="auto">
              <a:xfrm>
                <a:off x="4433" y="3610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1 h 3"/>
                  <a:gd name="T4" fmla="*/ 1 w 6"/>
                  <a:gd name="T5" fmla="*/ 0 h 3"/>
                  <a:gd name="T6" fmla="*/ 0 w 6"/>
                  <a:gd name="T7" fmla="*/ 0 h 3"/>
                  <a:gd name="T8" fmla="*/ 6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29" name="Freeform 117"/>
              <p:cNvSpPr>
                <a:spLocks/>
              </p:cNvSpPr>
              <p:nvPr/>
            </p:nvSpPr>
            <p:spPr bwMode="auto">
              <a:xfrm>
                <a:off x="4425" y="3579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30" name="Freeform 118"/>
              <p:cNvSpPr>
                <a:spLocks/>
              </p:cNvSpPr>
              <p:nvPr/>
            </p:nvSpPr>
            <p:spPr bwMode="auto">
              <a:xfrm>
                <a:off x="4425" y="3579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6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31" name="Freeform 119"/>
              <p:cNvSpPr>
                <a:spLocks/>
              </p:cNvSpPr>
              <p:nvPr/>
            </p:nvSpPr>
            <p:spPr bwMode="auto">
              <a:xfrm>
                <a:off x="4425" y="3605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1 h 3"/>
                  <a:gd name="T4" fmla="*/ 1 w 4"/>
                  <a:gd name="T5" fmla="*/ 0 h 3"/>
                  <a:gd name="T6" fmla="*/ 0 w 4"/>
                  <a:gd name="T7" fmla="*/ 0 h 3"/>
                  <a:gd name="T8" fmla="*/ 4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32" name="Freeform 120"/>
              <p:cNvSpPr>
                <a:spLocks/>
              </p:cNvSpPr>
              <p:nvPr/>
            </p:nvSpPr>
            <p:spPr bwMode="auto">
              <a:xfrm>
                <a:off x="4417" y="3574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33" name="Freeform 121"/>
              <p:cNvSpPr>
                <a:spLocks/>
              </p:cNvSpPr>
              <p:nvPr/>
            </p:nvSpPr>
            <p:spPr bwMode="auto">
              <a:xfrm>
                <a:off x="4417" y="3574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34" name="Freeform 122"/>
              <p:cNvSpPr>
                <a:spLocks/>
              </p:cNvSpPr>
              <p:nvPr/>
            </p:nvSpPr>
            <p:spPr bwMode="auto">
              <a:xfrm>
                <a:off x="4417" y="3598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4 h 5"/>
                  <a:gd name="T4" fmla="*/ 1 w 4"/>
                  <a:gd name="T5" fmla="*/ 0 h 5"/>
                  <a:gd name="T6" fmla="*/ 0 w 4"/>
                  <a:gd name="T7" fmla="*/ 2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4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35" name="Freeform 123"/>
              <p:cNvSpPr>
                <a:spLocks/>
              </p:cNvSpPr>
              <p:nvPr/>
            </p:nvSpPr>
            <p:spPr bwMode="auto">
              <a:xfrm>
                <a:off x="4407" y="3569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36" name="Freeform 124"/>
              <p:cNvSpPr>
                <a:spLocks/>
              </p:cNvSpPr>
              <p:nvPr/>
            </p:nvSpPr>
            <p:spPr bwMode="auto">
              <a:xfrm>
                <a:off x="4407" y="3569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37" name="Freeform 125"/>
              <p:cNvSpPr>
                <a:spLocks/>
              </p:cNvSpPr>
              <p:nvPr/>
            </p:nvSpPr>
            <p:spPr bwMode="auto">
              <a:xfrm>
                <a:off x="4407" y="3593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4 h 5"/>
                  <a:gd name="T4" fmla="*/ 1 w 6"/>
                  <a:gd name="T5" fmla="*/ 0 h 5"/>
                  <a:gd name="T6" fmla="*/ 0 w 6"/>
                  <a:gd name="T7" fmla="*/ 2 h 5"/>
                  <a:gd name="T8" fmla="*/ 6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4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38" name="Freeform 126"/>
              <p:cNvSpPr>
                <a:spLocks/>
              </p:cNvSpPr>
              <p:nvPr/>
            </p:nvSpPr>
            <p:spPr bwMode="auto">
              <a:xfrm>
                <a:off x="4399" y="3564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4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39" name="Freeform 127"/>
              <p:cNvSpPr>
                <a:spLocks/>
              </p:cNvSpPr>
              <p:nvPr/>
            </p:nvSpPr>
            <p:spPr bwMode="auto">
              <a:xfrm>
                <a:off x="4399" y="3564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5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5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40" name="Freeform 128"/>
              <p:cNvSpPr>
                <a:spLocks/>
              </p:cNvSpPr>
              <p:nvPr/>
            </p:nvSpPr>
            <p:spPr bwMode="auto">
              <a:xfrm>
                <a:off x="4399" y="3589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5 w 5"/>
                  <a:gd name="T3" fmla="*/ 3 h 4"/>
                  <a:gd name="T4" fmla="*/ 1 w 5"/>
                  <a:gd name="T5" fmla="*/ 0 h 4"/>
                  <a:gd name="T6" fmla="*/ 0 w 5"/>
                  <a:gd name="T7" fmla="*/ 1 h 4"/>
                  <a:gd name="T8" fmla="*/ 5 w 5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5" y="3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41" name="Freeform 129"/>
              <p:cNvSpPr>
                <a:spLocks/>
              </p:cNvSpPr>
              <p:nvPr/>
            </p:nvSpPr>
            <p:spPr bwMode="auto">
              <a:xfrm>
                <a:off x="4268" y="3485"/>
                <a:ext cx="13" cy="18"/>
              </a:xfrm>
              <a:custGeom>
                <a:avLst/>
                <a:gdLst>
                  <a:gd name="T0" fmla="*/ 13 w 13"/>
                  <a:gd name="T1" fmla="*/ 8 h 18"/>
                  <a:gd name="T2" fmla="*/ 13 w 13"/>
                  <a:gd name="T3" fmla="*/ 18 h 18"/>
                  <a:gd name="T4" fmla="*/ 0 w 13"/>
                  <a:gd name="T5" fmla="*/ 10 h 18"/>
                  <a:gd name="T6" fmla="*/ 0 w 13"/>
                  <a:gd name="T7" fmla="*/ 0 h 18"/>
                  <a:gd name="T8" fmla="*/ 13 w 13"/>
                  <a:gd name="T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13" y="8"/>
                    </a:moveTo>
                    <a:lnTo>
                      <a:pt x="13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42" name="Freeform 130"/>
              <p:cNvSpPr>
                <a:spLocks/>
              </p:cNvSpPr>
              <p:nvPr/>
            </p:nvSpPr>
            <p:spPr bwMode="auto">
              <a:xfrm>
                <a:off x="4279" y="3493"/>
                <a:ext cx="2" cy="10"/>
              </a:xfrm>
              <a:custGeom>
                <a:avLst/>
                <a:gdLst>
                  <a:gd name="T0" fmla="*/ 0 w 2"/>
                  <a:gd name="T1" fmla="*/ 2 h 10"/>
                  <a:gd name="T2" fmla="*/ 2 w 2"/>
                  <a:gd name="T3" fmla="*/ 0 h 10"/>
                  <a:gd name="T4" fmla="*/ 2 w 2"/>
                  <a:gd name="T5" fmla="*/ 8 h 10"/>
                  <a:gd name="T6" fmla="*/ 0 w 2"/>
                  <a:gd name="T7" fmla="*/ 10 h 10"/>
                  <a:gd name="T8" fmla="*/ 0 w 2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0" y="2"/>
                    </a:moveTo>
                    <a:lnTo>
                      <a:pt x="2" y="0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725A14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43" name="Freeform 131"/>
              <p:cNvSpPr>
                <a:spLocks/>
              </p:cNvSpPr>
              <p:nvPr/>
            </p:nvSpPr>
            <p:spPr bwMode="auto">
              <a:xfrm>
                <a:off x="4266" y="3487"/>
                <a:ext cx="15" cy="8"/>
              </a:xfrm>
              <a:custGeom>
                <a:avLst/>
                <a:gdLst>
                  <a:gd name="T0" fmla="*/ 0 w 15"/>
                  <a:gd name="T1" fmla="*/ 1 h 8"/>
                  <a:gd name="T2" fmla="*/ 2 w 15"/>
                  <a:gd name="T3" fmla="*/ 0 h 8"/>
                  <a:gd name="T4" fmla="*/ 15 w 15"/>
                  <a:gd name="T5" fmla="*/ 6 h 8"/>
                  <a:gd name="T6" fmla="*/ 13 w 15"/>
                  <a:gd name="T7" fmla="*/ 8 h 8"/>
                  <a:gd name="T8" fmla="*/ 0 w 15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0" y="1"/>
                    </a:moveTo>
                    <a:lnTo>
                      <a:pt x="2" y="0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44" name="Freeform 132"/>
              <p:cNvSpPr>
                <a:spLocks/>
              </p:cNvSpPr>
              <p:nvPr/>
            </p:nvSpPr>
            <p:spPr bwMode="auto">
              <a:xfrm>
                <a:off x="4266" y="3488"/>
                <a:ext cx="13" cy="15"/>
              </a:xfrm>
              <a:custGeom>
                <a:avLst/>
                <a:gdLst>
                  <a:gd name="T0" fmla="*/ 13 w 13"/>
                  <a:gd name="T1" fmla="*/ 7 h 15"/>
                  <a:gd name="T2" fmla="*/ 13 w 13"/>
                  <a:gd name="T3" fmla="*/ 15 h 15"/>
                  <a:gd name="T4" fmla="*/ 0 w 13"/>
                  <a:gd name="T5" fmla="*/ 7 h 15"/>
                  <a:gd name="T6" fmla="*/ 0 w 13"/>
                  <a:gd name="T7" fmla="*/ 0 h 15"/>
                  <a:gd name="T8" fmla="*/ 13 w 13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13" y="7"/>
                    </a:moveTo>
                    <a:lnTo>
                      <a:pt x="13" y="15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45" name="Freeform 133"/>
              <p:cNvSpPr>
                <a:spLocks/>
              </p:cNvSpPr>
              <p:nvPr/>
            </p:nvSpPr>
            <p:spPr bwMode="auto">
              <a:xfrm>
                <a:off x="4505" y="3409"/>
                <a:ext cx="275" cy="197"/>
              </a:xfrm>
              <a:custGeom>
                <a:avLst/>
                <a:gdLst>
                  <a:gd name="T0" fmla="*/ 0 w 275"/>
                  <a:gd name="T1" fmla="*/ 160 h 197"/>
                  <a:gd name="T2" fmla="*/ 275 w 275"/>
                  <a:gd name="T3" fmla="*/ 0 h 197"/>
                  <a:gd name="T4" fmla="*/ 275 w 275"/>
                  <a:gd name="T5" fmla="*/ 37 h 197"/>
                  <a:gd name="T6" fmla="*/ 0 w 275"/>
                  <a:gd name="T7" fmla="*/ 197 h 197"/>
                  <a:gd name="T8" fmla="*/ 0 w 275"/>
                  <a:gd name="T9" fmla="*/ 16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97">
                    <a:moveTo>
                      <a:pt x="0" y="160"/>
                    </a:moveTo>
                    <a:lnTo>
                      <a:pt x="275" y="0"/>
                    </a:lnTo>
                    <a:lnTo>
                      <a:pt x="275" y="37"/>
                    </a:lnTo>
                    <a:lnTo>
                      <a:pt x="0" y="197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46" name="Freeform 134"/>
              <p:cNvSpPr>
                <a:spLocks/>
              </p:cNvSpPr>
              <p:nvPr/>
            </p:nvSpPr>
            <p:spPr bwMode="auto">
              <a:xfrm>
                <a:off x="4266" y="3272"/>
                <a:ext cx="514" cy="297"/>
              </a:xfrm>
              <a:custGeom>
                <a:avLst/>
                <a:gdLst>
                  <a:gd name="T0" fmla="*/ 0 w 514"/>
                  <a:gd name="T1" fmla="*/ 158 h 297"/>
                  <a:gd name="T2" fmla="*/ 273 w 514"/>
                  <a:gd name="T3" fmla="*/ 0 h 297"/>
                  <a:gd name="T4" fmla="*/ 514 w 514"/>
                  <a:gd name="T5" fmla="*/ 137 h 297"/>
                  <a:gd name="T6" fmla="*/ 239 w 514"/>
                  <a:gd name="T7" fmla="*/ 297 h 297"/>
                  <a:gd name="T8" fmla="*/ 0 w 514"/>
                  <a:gd name="T9" fmla="*/ 158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297">
                    <a:moveTo>
                      <a:pt x="0" y="158"/>
                    </a:moveTo>
                    <a:lnTo>
                      <a:pt x="273" y="0"/>
                    </a:lnTo>
                    <a:lnTo>
                      <a:pt x="514" y="137"/>
                    </a:lnTo>
                    <a:lnTo>
                      <a:pt x="239" y="297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47" name="Freeform 135"/>
              <p:cNvSpPr>
                <a:spLocks/>
              </p:cNvSpPr>
              <p:nvPr/>
            </p:nvSpPr>
            <p:spPr bwMode="auto">
              <a:xfrm>
                <a:off x="4266" y="3430"/>
                <a:ext cx="239" cy="176"/>
              </a:xfrm>
              <a:custGeom>
                <a:avLst/>
                <a:gdLst>
                  <a:gd name="T0" fmla="*/ 239 w 239"/>
                  <a:gd name="T1" fmla="*/ 139 h 176"/>
                  <a:gd name="T2" fmla="*/ 239 w 239"/>
                  <a:gd name="T3" fmla="*/ 176 h 176"/>
                  <a:gd name="T4" fmla="*/ 0 w 239"/>
                  <a:gd name="T5" fmla="*/ 37 h 176"/>
                  <a:gd name="T6" fmla="*/ 0 w 239"/>
                  <a:gd name="T7" fmla="*/ 0 h 176"/>
                  <a:gd name="T8" fmla="*/ 239 w 239"/>
                  <a:gd name="T9" fmla="*/ 139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76">
                    <a:moveTo>
                      <a:pt x="239" y="139"/>
                    </a:moveTo>
                    <a:lnTo>
                      <a:pt x="239" y="176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239" y="139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40404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48" name="Freeform 136"/>
              <p:cNvSpPr>
                <a:spLocks/>
              </p:cNvSpPr>
              <p:nvPr/>
            </p:nvSpPr>
            <p:spPr bwMode="auto">
              <a:xfrm>
                <a:off x="4282" y="3446"/>
                <a:ext cx="81" cy="59"/>
              </a:xfrm>
              <a:custGeom>
                <a:avLst/>
                <a:gdLst>
                  <a:gd name="T0" fmla="*/ 0 w 81"/>
                  <a:gd name="T1" fmla="*/ 13 h 59"/>
                  <a:gd name="T2" fmla="*/ 0 w 81"/>
                  <a:gd name="T3" fmla="*/ 0 h 59"/>
                  <a:gd name="T4" fmla="*/ 81 w 81"/>
                  <a:gd name="T5" fmla="*/ 47 h 59"/>
                  <a:gd name="T6" fmla="*/ 81 w 81"/>
                  <a:gd name="T7" fmla="*/ 59 h 59"/>
                  <a:gd name="T8" fmla="*/ 0 w 81"/>
                  <a:gd name="T9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9">
                    <a:moveTo>
                      <a:pt x="0" y="13"/>
                    </a:moveTo>
                    <a:lnTo>
                      <a:pt x="0" y="0"/>
                    </a:lnTo>
                    <a:lnTo>
                      <a:pt x="81" y="47"/>
                    </a:lnTo>
                    <a:lnTo>
                      <a:pt x="81" y="5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49" name="Freeform 137"/>
              <p:cNvSpPr>
                <a:spLocks/>
              </p:cNvSpPr>
              <p:nvPr/>
            </p:nvSpPr>
            <p:spPr bwMode="auto">
              <a:xfrm>
                <a:off x="4282" y="3446"/>
                <a:ext cx="2" cy="13"/>
              </a:xfrm>
              <a:custGeom>
                <a:avLst/>
                <a:gdLst>
                  <a:gd name="T0" fmla="*/ 0 w 2"/>
                  <a:gd name="T1" fmla="*/ 13 h 13"/>
                  <a:gd name="T2" fmla="*/ 2 w 2"/>
                  <a:gd name="T3" fmla="*/ 12 h 13"/>
                  <a:gd name="T4" fmla="*/ 2 w 2"/>
                  <a:gd name="T5" fmla="*/ 2 h 13"/>
                  <a:gd name="T6" fmla="*/ 0 w 2"/>
                  <a:gd name="T7" fmla="*/ 0 h 13"/>
                  <a:gd name="T8" fmla="*/ 0 w 2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3">
                    <a:moveTo>
                      <a:pt x="0" y="13"/>
                    </a:moveTo>
                    <a:lnTo>
                      <a:pt x="2" y="1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50" name="Freeform 138"/>
              <p:cNvSpPr>
                <a:spLocks/>
              </p:cNvSpPr>
              <p:nvPr/>
            </p:nvSpPr>
            <p:spPr bwMode="auto">
              <a:xfrm>
                <a:off x="4282" y="3458"/>
                <a:ext cx="81" cy="47"/>
              </a:xfrm>
              <a:custGeom>
                <a:avLst/>
                <a:gdLst>
                  <a:gd name="T0" fmla="*/ 81 w 81"/>
                  <a:gd name="T1" fmla="*/ 47 h 47"/>
                  <a:gd name="T2" fmla="*/ 81 w 81"/>
                  <a:gd name="T3" fmla="*/ 45 h 47"/>
                  <a:gd name="T4" fmla="*/ 2 w 81"/>
                  <a:gd name="T5" fmla="*/ 0 h 47"/>
                  <a:gd name="T6" fmla="*/ 0 w 81"/>
                  <a:gd name="T7" fmla="*/ 1 h 47"/>
                  <a:gd name="T8" fmla="*/ 81 w 81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7">
                    <a:moveTo>
                      <a:pt x="81" y="47"/>
                    </a:moveTo>
                    <a:lnTo>
                      <a:pt x="81" y="45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81" y="47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51" name="Freeform 139"/>
              <p:cNvSpPr>
                <a:spLocks/>
              </p:cNvSpPr>
              <p:nvPr/>
            </p:nvSpPr>
            <p:spPr bwMode="auto">
              <a:xfrm>
                <a:off x="4494" y="3569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52" name="Freeform 140"/>
              <p:cNvSpPr>
                <a:spLocks/>
              </p:cNvSpPr>
              <p:nvPr/>
            </p:nvSpPr>
            <p:spPr bwMode="auto">
              <a:xfrm>
                <a:off x="4494" y="3569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53" name="Freeform 141"/>
              <p:cNvSpPr>
                <a:spLocks/>
              </p:cNvSpPr>
              <p:nvPr/>
            </p:nvSpPr>
            <p:spPr bwMode="auto">
              <a:xfrm>
                <a:off x="4494" y="3593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4 h 5"/>
                  <a:gd name="T4" fmla="*/ 2 w 7"/>
                  <a:gd name="T5" fmla="*/ 0 h 5"/>
                  <a:gd name="T6" fmla="*/ 0 w 7"/>
                  <a:gd name="T7" fmla="*/ 2 h 5"/>
                  <a:gd name="T8" fmla="*/ 7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4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54" name="Freeform 142"/>
              <p:cNvSpPr>
                <a:spLocks/>
              </p:cNvSpPr>
              <p:nvPr/>
            </p:nvSpPr>
            <p:spPr bwMode="auto">
              <a:xfrm>
                <a:off x="4486" y="3564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4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55" name="Freeform 143"/>
              <p:cNvSpPr>
                <a:spLocks/>
              </p:cNvSpPr>
              <p:nvPr/>
            </p:nvSpPr>
            <p:spPr bwMode="auto">
              <a:xfrm>
                <a:off x="4486" y="3564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56" name="Freeform 144"/>
              <p:cNvSpPr>
                <a:spLocks/>
              </p:cNvSpPr>
              <p:nvPr/>
            </p:nvSpPr>
            <p:spPr bwMode="auto">
              <a:xfrm>
                <a:off x="4486" y="3589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5 w 5"/>
                  <a:gd name="T3" fmla="*/ 1 h 4"/>
                  <a:gd name="T4" fmla="*/ 2 w 5"/>
                  <a:gd name="T5" fmla="*/ 0 h 4"/>
                  <a:gd name="T6" fmla="*/ 0 w 5"/>
                  <a:gd name="T7" fmla="*/ 1 h 4"/>
                  <a:gd name="T8" fmla="*/ 5 w 5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57" name="Freeform 145"/>
              <p:cNvSpPr>
                <a:spLocks/>
              </p:cNvSpPr>
              <p:nvPr/>
            </p:nvSpPr>
            <p:spPr bwMode="auto">
              <a:xfrm>
                <a:off x="4476" y="3560"/>
                <a:ext cx="7" cy="27"/>
              </a:xfrm>
              <a:custGeom>
                <a:avLst/>
                <a:gdLst>
                  <a:gd name="T0" fmla="*/ 0 w 7"/>
                  <a:gd name="T1" fmla="*/ 24 h 27"/>
                  <a:gd name="T2" fmla="*/ 0 w 7"/>
                  <a:gd name="T3" fmla="*/ 0 h 27"/>
                  <a:gd name="T4" fmla="*/ 7 w 7"/>
                  <a:gd name="T5" fmla="*/ 3 h 27"/>
                  <a:gd name="T6" fmla="*/ 7 w 7"/>
                  <a:gd name="T7" fmla="*/ 27 h 27"/>
                  <a:gd name="T8" fmla="*/ 0 w 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7">
                    <a:moveTo>
                      <a:pt x="0" y="24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58" name="Rectangle 146"/>
              <p:cNvSpPr>
                <a:spLocks noChangeArrowheads="1"/>
              </p:cNvSpPr>
              <p:nvPr/>
            </p:nvSpPr>
            <p:spPr bwMode="auto">
              <a:xfrm>
                <a:off x="4476" y="3560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59" name="Freeform 147"/>
              <p:cNvSpPr>
                <a:spLocks/>
              </p:cNvSpPr>
              <p:nvPr/>
            </p:nvSpPr>
            <p:spPr bwMode="auto">
              <a:xfrm>
                <a:off x="4476" y="3584"/>
                <a:ext cx="7" cy="3"/>
              </a:xfrm>
              <a:custGeom>
                <a:avLst/>
                <a:gdLst>
                  <a:gd name="T0" fmla="*/ 7 w 7"/>
                  <a:gd name="T1" fmla="*/ 3 h 3"/>
                  <a:gd name="T2" fmla="*/ 7 w 7"/>
                  <a:gd name="T3" fmla="*/ 1 h 3"/>
                  <a:gd name="T4" fmla="*/ 2 w 7"/>
                  <a:gd name="T5" fmla="*/ 0 h 3"/>
                  <a:gd name="T6" fmla="*/ 0 w 7"/>
                  <a:gd name="T7" fmla="*/ 0 h 3"/>
                  <a:gd name="T8" fmla="*/ 7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3"/>
                    </a:moveTo>
                    <a:lnTo>
                      <a:pt x="7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60" name="Freeform 148"/>
              <p:cNvSpPr>
                <a:spLocks/>
              </p:cNvSpPr>
              <p:nvPr/>
            </p:nvSpPr>
            <p:spPr bwMode="auto">
              <a:xfrm>
                <a:off x="4468" y="3555"/>
                <a:ext cx="5" cy="27"/>
              </a:xfrm>
              <a:custGeom>
                <a:avLst/>
                <a:gdLst>
                  <a:gd name="T0" fmla="*/ 0 w 5"/>
                  <a:gd name="T1" fmla="*/ 24 h 27"/>
                  <a:gd name="T2" fmla="*/ 0 w 5"/>
                  <a:gd name="T3" fmla="*/ 0 h 27"/>
                  <a:gd name="T4" fmla="*/ 5 w 5"/>
                  <a:gd name="T5" fmla="*/ 3 h 27"/>
                  <a:gd name="T6" fmla="*/ 5 w 5"/>
                  <a:gd name="T7" fmla="*/ 27 h 27"/>
                  <a:gd name="T8" fmla="*/ 0 w 5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7">
                    <a:moveTo>
                      <a:pt x="0" y="24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61" name="Rectangle 149"/>
              <p:cNvSpPr>
                <a:spLocks noChangeArrowheads="1"/>
              </p:cNvSpPr>
              <p:nvPr/>
            </p:nvSpPr>
            <p:spPr bwMode="auto">
              <a:xfrm>
                <a:off x="4468" y="3555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62" name="Freeform 150"/>
              <p:cNvSpPr>
                <a:spLocks/>
              </p:cNvSpPr>
              <p:nvPr/>
            </p:nvSpPr>
            <p:spPr bwMode="auto">
              <a:xfrm>
                <a:off x="4468" y="3579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2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63" name="Freeform 151"/>
              <p:cNvSpPr>
                <a:spLocks/>
              </p:cNvSpPr>
              <p:nvPr/>
            </p:nvSpPr>
            <p:spPr bwMode="auto">
              <a:xfrm>
                <a:off x="4460" y="3548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64" name="Freeform 152"/>
              <p:cNvSpPr>
                <a:spLocks/>
              </p:cNvSpPr>
              <p:nvPr/>
            </p:nvSpPr>
            <p:spPr bwMode="auto">
              <a:xfrm>
                <a:off x="4460" y="3548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0 w 2"/>
                  <a:gd name="T3" fmla="*/ 26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0" y="2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65" name="Freeform 153"/>
              <p:cNvSpPr>
                <a:spLocks/>
              </p:cNvSpPr>
              <p:nvPr/>
            </p:nvSpPr>
            <p:spPr bwMode="auto">
              <a:xfrm>
                <a:off x="4460" y="3574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2 h 3"/>
                  <a:gd name="T4" fmla="*/ 0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66" name="Freeform 154"/>
              <p:cNvSpPr>
                <a:spLocks/>
              </p:cNvSpPr>
              <p:nvPr/>
            </p:nvSpPr>
            <p:spPr bwMode="auto">
              <a:xfrm>
                <a:off x="4450" y="3543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4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67" name="Freeform 155"/>
              <p:cNvSpPr>
                <a:spLocks/>
              </p:cNvSpPr>
              <p:nvPr/>
            </p:nvSpPr>
            <p:spPr bwMode="auto">
              <a:xfrm>
                <a:off x="4450" y="3543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6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68" name="Freeform 156"/>
              <p:cNvSpPr>
                <a:spLocks/>
              </p:cNvSpPr>
              <p:nvPr/>
            </p:nvSpPr>
            <p:spPr bwMode="auto">
              <a:xfrm>
                <a:off x="4450" y="3569"/>
                <a:ext cx="7" cy="3"/>
              </a:xfrm>
              <a:custGeom>
                <a:avLst/>
                <a:gdLst>
                  <a:gd name="T0" fmla="*/ 7 w 7"/>
                  <a:gd name="T1" fmla="*/ 3 h 3"/>
                  <a:gd name="T2" fmla="*/ 7 w 7"/>
                  <a:gd name="T3" fmla="*/ 2 h 3"/>
                  <a:gd name="T4" fmla="*/ 2 w 7"/>
                  <a:gd name="T5" fmla="*/ 0 h 3"/>
                  <a:gd name="T6" fmla="*/ 0 w 7"/>
                  <a:gd name="T7" fmla="*/ 0 h 3"/>
                  <a:gd name="T8" fmla="*/ 7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3"/>
                    </a:moveTo>
                    <a:lnTo>
                      <a:pt x="7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69" name="Freeform 157"/>
              <p:cNvSpPr>
                <a:spLocks/>
              </p:cNvSpPr>
              <p:nvPr/>
            </p:nvSpPr>
            <p:spPr bwMode="auto">
              <a:xfrm>
                <a:off x="4442" y="3539"/>
                <a:ext cx="5" cy="29"/>
              </a:xfrm>
              <a:custGeom>
                <a:avLst/>
                <a:gdLst>
                  <a:gd name="T0" fmla="*/ 0 w 5"/>
                  <a:gd name="T1" fmla="*/ 25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70" name="Freeform 158"/>
              <p:cNvSpPr>
                <a:spLocks/>
              </p:cNvSpPr>
              <p:nvPr/>
            </p:nvSpPr>
            <p:spPr bwMode="auto">
              <a:xfrm>
                <a:off x="4442" y="3539"/>
                <a:ext cx="2" cy="25"/>
              </a:xfrm>
              <a:custGeom>
                <a:avLst/>
                <a:gdLst>
                  <a:gd name="T0" fmla="*/ 0 w 2"/>
                  <a:gd name="T1" fmla="*/ 25 h 25"/>
                  <a:gd name="T2" fmla="*/ 2 w 2"/>
                  <a:gd name="T3" fmla="*/ 24 h 25"/>
                  <a:gd name="T4" fmla="*/ 2 w 2"/>
                  <a:gd name="T5" fmla="*/ 1 h 25"/>
                  <a:gd name="T6" fmla="*/ 0 w 2"/>
                  <a:gd name="T7" fmla="*/ 0 h 25"/>
                  <a:gd name="T8" fmla="*/ 0 w 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">
                    <a:moveTo>
                      <a:pt x="0" y="25"/>
                    </a:moveTo>
                    <a:lnTo>
                      <a:pt x="2" y="2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71" name="Freeform 159"/>
              <p:cNvSpPr>
                <a:spLocks/>
              </p:cNvSpPr>
              <p:nvPr/>
            </p:nvSpPr>
            <p:spPr bwMode="auto">
              <a:xfrm>
                <a:off x="4442" y="3563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72" name="Freeform 160"/>
              <p:cNvSpPr>
                <a:spLocks/>
              </p:cNvSpPr>
              <p:nvPr/>
            </p:nvSpPr>
            <p:spPr bwMode="auto">
              <a:xfrm>
                <a:off x="4433" y="3534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73" name="Freeform 161"/>
              <p:cNvSpPr>
                <a:spLocks/>
              </p:cNvSpPr>
              <p:nvPr/>
            </p:nvSpPr>
            <p:spPr bwMode="auto">
              <a:xfrm>
                <a:off x="4433" y="3534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1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74" name="Freeform 162"/>
              <p:cNvSpPr>
                <a:spLocks/>
              </p:cNvSpPr>
              <p:nvPr/>
            </p:nvSpPr>
            <p:spPr bwMode="auto">
              <a:xfrm>
                <a:off x="4433" y="3558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3 h 5"/>
                  <a:gd name="T4" fmla="*/ 1 w 6"/>
                  <a:gd name="T5" fmla="*/ 0 h 5"/>
                  <a:gd name="T6" fmla="*/ 0 w 6"/>
                  <a:gd name="T7" fmla="*/ 2 h 5"/>
                  <a:gd name="T8" fmla="*/ 6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75" name="Freeform 163"/>
              <p:cNvSpPr>
                <a:spLocks/>
              </p:cNvSpPr>
              <p:nvPr/>
            </p:nvSpPr>
            <p:spPr bwMode="auto">
              <a:xfrm>
                <a:off x="4425" y="3529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76" name="Freeform 164"/>
              <p:cNvSpPr>
                <a:spLocks/>
              </p:cNvSpPr>
              <p:nvPr/>
            </p:nvSpPr>
            <p:spPr bwMode="auto">
              <a:xfrm>
                <a:off x="4425" y="3529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1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77" name="Freeform 165"/>
              <p:cNvSpPr>
                <a:spLocks/>
              </p:cNvSpPr>
              <p:nvPr/>
            </p:nvSpPr>
            <p:spPr bwMode="auto">
              <a:xfrm>
                <a:off x="4425" y="3553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3 h 5"/>
                  <a:gd name="T4" fmla="*/ 1 w 4"/>
                  <a:gd name="T5" fmla="*/ 0 h 5"/>
                  <a:gd name="T6" fmla="*/ 0 w 4"/>
                  <a:gd name="T7" fmla="*/ 2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78" name="Freeform 166"/>
              <p:cNvSpPr>
                <a:spLocks/>
              </p:cNvSpPr>
              <p:nvPr/>
            </p:nvSpPr>
            <p:spPr bwMode="auto">
              <a:xfrm>
                <a:off x="4417" y="3524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79" name="Freeform 167"/>
              <p:cNvSpPr>
                <a:spLocks/>
              </p:cNvSpPr>
              <p:nvPr/>
            </p:nvSpPr>
            <p:spPr bwMode="auto">
              <a:xfrm>
                <a:off x="4417" y="3524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0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80" name="Freeform 168"/>
              <p:cNvSpPr>
                <a:spLocks/>
              </p:cNvSpPr>
              <p:nvPr/>
            </p:nvSpPr>
            <p:spPr bwMode="auto">
              <a:xfrm>
                <a:off x="4417" y="3548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3 h 5"/>
                  <a:gd name="T4" fmla="*/ 1 w 4"/>
                  <a:gd name="T5" fmla="*/ 0 h 5"/>
                  <a:gd name="T6" fmla="*/ 0 w 4"/>
                  <a:gd name="T7" fmla="*/ 2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81" name="Freeform 169"/>
              <p:cNvSpPr>
                <a:spLocks/>
              </p:cNvSpPr>
              <p:nvPr/>
            </p:nvSpPr>
            <p:spPr bwMode="auto">
              <a:xfrm>
                <a:off x="4407" y="3519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82" name="Freeform 170"/>
              <p:cNvSpPr>
                <a:spLocks/>
              </p:cNvSpPr>
              <p:nvPr/>
            </p:nvSpPr>
            <p:spPr bwMode="auto">
              <a:xfrm>
                <a:off x="4407" y="3519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0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83" name="Freeform 171"/>
              <p:cNvSpPr>
                <a:spLocks/>
              </p:cNvSpPr>
              <p:nvPr/>
            </p:nvSpPr>
            <p:spPr bwMode="auto">
              <a:xfrm>
                <a:off x="4407" y="3543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2 h 5"/>
                  <a:gd name="T4" fmla="*/ 1 w 6"/>
                  <a:gd name="T5" fmla="*/ 0 h 5"/>
                  <a:gd name="T6" fmla="*/ 0 w 6"/>
                  <a:gd name="T7" fmla="*/ 2 h 5"/>
                  <a:gd name="T8" fmla="*/ 6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84" name="Freeform 172"/>
              <p:cNvSpPr>
                <a:spLocks/>
              </p:cNvSpPr>
              <p:nvPr/>
            </p:nvSpPr>
            <p:spPr bwMode="auto">
              <a:xfrm>
                <a:off x="4399" y="3514"/>
                <a:ext cx="5" cy="28"/>
              </a:xfrm>
              <a:custGeom>
                <a:avLst/>
                <a:gdLst>
                  <a:gd name="T0" fmla="*/ 0 w 5"/>
                  <a:gd name="T1" fmla="*/ 25 h 28"/>
                  <a:gd name="T2" fmla="*/ 0 w 5"/>
                  <a:gd name="T3" fmla="*/ 0 h 28"/>
                  <a:gd name="T4" fmla="*/ 5 w 5"/>
                  <a:gd name="T5" fmla="*/ 4 h 28"/>
                  <a:gd name="T6" fmla="*/ 5 w 5"/>
                  <a:gd name="T7" fmla="*/ 28 h 28"/>
                  <a:gd name="T8" fmla="*/ 0 w 5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8">
                    <a:moveTo>
                      <a:pt x="0" y="25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28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85" name="Rectangle 173"/>
              <p:cNvSpPr>
                <a:spLocks noChangeArrowheads="1"/>
              </p:cNvSpPr>
              <p:nvPr/>
            </p:nvSpPr>
            <p:spPr bwMode="auto">
              <a:xfrm>
                <a:off x="4399" y="3514"/>
                <a:ext cx="1" cy="25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86" name="Freeform 174"/>
              <p:cNvSpPr>
                <a:spLocks/>
              </p:cNvSpPr>
              <p:nvPr/>
            </p:nvSpPr>
            <p:spPr bwMode="auto">
              <a:xfrm>
                <a:off x="4399" y="3539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1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87" name="Freeform 175"/>
              <p:cNvSpPr>
                <a:spLocks/>
              </p:cNvSpPr>
              <p:nvPr/>
            </p:nvSpPr>
            <p:spPr bwMode="auto">
              <a:xfrm>
                <a:off x="4268" y="3435"/>
                <a:ext cx="13" cy="18"/>
              </a:xfrm>
              <a:custGeom>
                <a:avLst/>
                <a:gdLst>
                  <a:gd name="T0" fmla="*/ 13 w 13"/>
                  <a:gd name="T1" fmla="*/ 8 h 18"/>
                  <a:gd name="T2" fmla="*/ 13 w 13"/>
                  <a:gd name="T3" fmla="*/ 18 h 18"/>
                  <a:gd name="T4" fmla="*/ 0 w 13"/>
                  <a:gd name="T5" fmla="*/ 10 h 18"/>
                  <a:gd name="T6" fmla="*/ 0 w 13"/>
                  <a:gd name="T7" fmla="*/ 0 h 18"/>
                  <a:gd name="T8" fmla="*/ 13 w 13"/>
                  <a:gd name="T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13" y="8"/>
                    </a:moveTo>
                    <a:lnTo>
                      <a:pt x="13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88" name="Freeform 176"/>
              <p:cNvSpPr>
                <a:spLocks/>
              </p:cNvSpPr>
              <p:nvPr/>
            </p:nvSpPr>
            <p:spPr bwMode="auto">
              <a:xfrm>
                <a:off x="4279" y="3443"/>
                <a:ext cx="2" cy="8"/>
              </a:xfrm>
              <a:custGeom>
                <a:avLst/>
                <a:gdLst>
                  <a:gd name="T0" fmla="*/ 0 w 2"/>
                  <a:gd name="T1" fmla="*/ 2 h 8"/>
                  <a:gd name="T2" fmla="*/ 2 w 2"/>
                  <a:gd name="T3" fmla="*/ 0 h 8"/>
                  <a:gd name="T4" fmla="*/ 2 w 2"/>
                  <a:gd name="T5" fmla="*/ 8 h 8"/>
                  <a:gd name="T6" fmla="*/ 0 w 2"/>
                  <a:gd name="T7" fmla="*/ 8 h 8"/>
                  <a:gd name="T8" fmla="*/ 0 w 2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2" y="0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725A14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89" name="Freeform 177"/>
              <p:cNvSpPr>
                <a:spLocks/>
              </p:cNvSpPr>
              <p:nvPr/>
            </p:nvSpPr>
            <p:spPr bwMode="auto">
              <a:xfrm>
                <a:off x="4266" y="3437"/>
                <a:ext cx="15" cy="8"/>
              </a:xfrm>
              <a:custGeom>
                <a:avLst/>
                <a:gdLst>
                  <a:gd name="T0" fmla="*/ 0 w 15"/>
                  <a:gd name="T1" fmla="*/ 0 h 8"/>
                  <a:gd name="T2" fmla="*/ 2 w 15"/>
                  <a:gd name="T3" fmla="*/ 0 h 8"/>
                  <a:gd name="T4" fmla="*/ 15 w 15"/>
                  <a:gd name="T5" fmla="*/ 6 h 8"/>
                  <a:gd name="T6" fmla="*/ 13 w 15"/>
                  <a:gd name="T7" fmla="*/ 8 h 8"/>
                  <a:gd name="T8" fmla="*/ 0 w 15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lnTo>
                      <a:pt x="2" y="0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90" name="Freeform 178"/>
              <p:cNvSpPr>
                <a:spLocks/>
              </p:cNvSpPr>
              <p:nvPr/>
            </p:nvSpPr>
            <p:spPr bwMode="auto">
              <a:xfrm>
                <a:off x="4266" y="3437"/>
                <a:ext cx="13" cy="14"/>
              </a:xfrm>
              <a:custGeom>
                <a:avLst/>
                <a:gdLst>
                  <a:gd name="T0" fmla="*/ 13 w 13"/>
                  <a:gd name="T1" fmla="*/ 8 h 14"/>
                  <a:gd name="T2" fmla="*/ 13 w 13"/>
                  <a:gd name="T3" fmla="*/ 14 h 14"/>
                  <a:gd name="T4" fmla="*/ 0 w 13"/>
                  <a:gd name="T5" fmla="*/ 8 h 14"/>
                  <a:gd name="T6" fmla="*/ 0 w 13"/>
                  <a:gd name="T7" fmla="*/ 0 h 14"/>
                  <a:gd name="T8" fmla="*/ 13 w 13"/>
                  <a:gd name="T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lnTo>
                      <a:pt x="13" y="1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91" name="Freeform 179"/>
              <p:cNvSpPr>
                <a:spLocks/>
              </p:cNvSpPr>
              <p:nvPr/>
            </p:nvSpPr>
            <p:spPr bwMode="auto">
              <a:xfrm>
                <a:off x="4505" y="3359"/>
                <a:ext cx="275" cy="196"/>
              </a:xfrm>
              <a:custGeom>
                <a:avLst/>
                <a:gdLst>
                  <a:gd name="T0" fmla="*/ 0 w 275"/>
                  <a:gd name="T1" fmla="*/ 160 h 196"/>
                  <a:gd name="T2" fmla="*/ 275 w 275"/>
                  <a:gd name="T3" fmla="*/ 0 h 196"/>
                  <a:gd name="T4" fmla="*/ 275 w 275"/>
                  <a:gd name="T5" fmla="*/ 37 h 196"/>
                  <a:gd name="T6" fmla="*/ 0 w 275"/>
                  <a:gd name="T7" fmla="*/ 196 h 196"/>
                  <a:gd name="T8" fmla="*/ 0 w 275"/>
                  <a:gd name="T9" fmla="*/ 16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96">
                    <a:moveTo>
                      <a:pt x="0" y="160"/>
                    </a:moveTo>
                    <a:lnTo>
                      <a:pt x="275" y="0"/>
                    </a:lnTo>
                    <a:lnTo>
                      <a:pt x="275" y="37"/>
                    </a:lnTo>
                    <a:lnTo>
                      <a:pt x="0" y="196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92" name="Freeform 180"/>
              <p:cNvSpPr>
                <a:spLocks/>
              </p:cNvSpPr>
              <p:nvPr/>
            </p:nvSpPr>
            <p:spPr bwMode="auto">
              <a:xfrm>
                <a:off x="4266" y="3220"/>
                <a:ext cx="514" cy="299"/>
              </a:xfrm>
              <a:custGeom>
                <a:avLst/>
                <a:gdLst>
                  <a:gd name="T0" fmla="*/ 0 w 514"/>
                  <a:gd name="T1" fmla="*/ 160 h 299"/>
                  <a:gd name="T2" fmla="*/ 273 w 514"/>
                  <a:gd name="T3" fmla="*/ 0 h 299"/>
                  <a:gd name="T4" fmla="*/ 514 w 514"/>
                  <a:gd name="T5" fmla="*/ 139 h 299"/>
                  <a:gd name="T6" fmla="*/ 239 w 514"/>
                  <a:gd name="T7" fmla="*/ 299 h 299"/>
                  <a:gd name="T8" fmla="*/ 0 w 514"/>
                  <a:gd name="T9" fmla="*/ 16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299">
                    <a:moveTo>
                      <a:pt x="0" y="160"/>
                    </a:moveTo>
                    <a:lnTo>
                      <a:pt x="273" y="0"/>
                    </a:lnTo>
                    <a:lnTo>
                      <a:pt x="514" y="139"/>
                    </a:lnTo>
                    <a:lnTo>
                      <a:pt x="239" y="299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93" name="Freeform 181"/>
              <p:cNvSpPr>
                <a:spLocks/>
              </p:cNvSpPr>
              <p:nvPr/>
            </p:nvSpPr>
            <p:spPr bwMode="auto">
              <a:xfrm>
                <a:off x="4266" y="3380"/>
                <a:ext cx="239" cy="175"/>
              </a:xfrm>
              <a:custGeom>
                <a:avLst/>
                <a:gdLst>
                  <a:gd name="T0" fmla="*/ 239 w 239"/>
                  <a:gd name="T1" fmla="*/ 139 h 175"/>
                  <a:gd name="T2" fmla="*/ 239 w 239"/>
                  <a:gd name="T3" fmla="*/ 175 h 175"/>
                  <a:gd name="T4" fmla="*/ 0 w 239"/>
                  <a:gd name="T5" fmla="*/ 36 h 175"/>
                  <a:gd name="T6" fmla="*/ 0 w 239"/>
                  <a:gd name="T7" fmla="*/ 0 h 175"/>
                  <a:gd name="T8" fmla="*/ 239 w 239"/>
                  <a:gd name="T9" fmla="*/ 13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75">
                    <a:moveTo>
                      <a:pt x="239" y="139"/>
                    </a:moveTo>
                    <a:lnTo>
                      <a:pt x="239" y="175"/>
                    </a:lnTo>
                    <a:lnTo>
                      <a:pt x="0" y="36"/>
                    </a:lnTo>
                    <a:lnTo>
                      <a:pt x="0" y="0"/>
                    </a:lnTo>
                    <a:lnTo>
                      <a:pt x="239" y="139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40404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94" name="Freeform 182"/>
              <p:cNvSpPr>
                <a:spLocks/>
              </p:cNvSpPr>
              <p:nvPr/>
            </p:nvSpPr>
            <p:spPr bwMode="auto">
              <a:xfrm>
                <a:off x="4282" y="3396"/>
                <a:ext cx="81" cy="58"/>
              </a:xfrm>
              <a:custGeom>
                <a:avLst/>
                <a:gdLst>
                  <a:gd name="T0" fmla="*/ 0 w 81"/>
                  <a:gd name="T1" fmla="*/ 12 h 58"/>
                  <a:gd name="T2" fmla="*/ 0 w 81"/>
                  <a:gd name="T3" fmla="*/ 0 h 58"/>
                  <a:gd name="T4" fmla="*/ 81 w 81"/>
                  <a:gd name="T5" fmla="*/ 47 h 58"/>
                  <a:gd name="T6" fmla="*/ 81 w 81"/>
                  <a:gd name="T7" fmla="*/ 58 h 58"/>
                  <a:gd name="T8" fmla="*/ 0 w 81"/>
                  <a:gd name="T9" fmla="*/ 1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8">
                    <a:moveTo>
                      <a:pt x="0" y="12"/>
                    </a:moveTo>
                    <a:lnTo>
                      <a:pt x="0" y="0"/>
                    </a:lnTo>
                    <a:lnTo>
                      <a:pt x="81" y="47"/>
                    </a:lnTo>
                    <a:lnTo>
                      <a:pt x="81" y="5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95" name="Freeform 183"/>
              <p:cNvSpPr>
                <a:spLocks/>
              </p:cNvSpPr>
              <p:nvPr/>
            </p:nvSpPr>
            <p:spPr bwMode="auto">
              <a:xfrm>
                <a:off x="4282" y="3396"/>
                <a:ext cx="2" cy="12"/>
              </a:xfrm>
              <a:custGeom>
                <a:avLst/>
                <a:gdLst>
                  <a:gd name="T0" fmla="*/ 0 w 2"/>
                  <a:gd name="T1" fmla="*/ 12 h 12"/>
                  <a:gd name="T2" fmla="*/ 2 w 2"/>
                  <a:gd name="T3" fmla="*/ 12 h 12"/>
                  <a:gd name="T4" fmla="*/ 2 w 2"/>
                  <a:gd name="T5" fmla="*/ 2 h 12"/>
                  <a:gd name="T6" fmla="*/ 0 w 2"/>
                  <a:gd name="T7" fmla="*/ 0 h 12"/>
                  <a:gd name="T8" fmla="*/ 0 w 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2">
                    <a:moveTo>
                      <a:pt x="0" y="12"/>
                    </a:moveTo>
                    <a:lnTo>
                      <a:pt x="2" y="1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96" name="Freeform 184"/>
              <p:cNvSpPr>
                <a:spLocks/>
              </p:cNvSpPr>
              <p:nvPr/>
            </p:nvSpPr>
            <p:spPr bwMode="auto">
              <a:xfrm>
                <a:off x="4282" y="3408"/>
                <a:ext cx="81" cy="46"/>
              </a:xfrm>
              <a:custGeom>
                <a:avLst/>
                <a:gdLst>
                  <a:gd name="T0" fmla="*/ 81 w 81"/>
                  <a:gd name="T1" fmla="*/ 46 h 46"/>
                  <a:gd name="T2" fmla="*/ 81 w 81"/>
                  <a:gd name="T3" fmla="*/ 45 h 46"/>
                  <a:gd name="T4" fmla="*/ 2 w 81"/>
                  <a:gd name="T5" fmla="*/ 0 h 46"/>
                  <a:gd name="T6" fmla="*/ 0 w 81"/>
                  <a:gd name="T7" fmla="*/ 0 h 46"/>
                  <a:gd name="T8" fmla="*/ 81 w 81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6">
                    <a:moveTo>
                      <a:pt x="81" y="46"/>
                    </a:moveTo>
                    <a:lnTo>
                      <a:pt x="81" y="4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81" y="4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97" name="Freeform 185"/>
              <p:cNvSpPr>
                <a:spLocks/>
              </p:cNvSpPr>
              <p:nvPr/>
            </p:nvSpPr>
            <p:spPr bwMode="auto">
              <a:xfrm>
                <a:off x="4494" y="3519"/>
                <a:ext cx="7" cy="28"/>
              </a:xfrm>
              <a:custGeom>
                <a:avLst/>
                <a:gdLst>
                  <a:gd name="T0" fmla="*/ 0 w 7"/>
                  <a:gd name="T1" fmla="*/ 24 h 28"/>
                  <a:gd name="T2" fmla="*/ 0 w 7"/>
                  <a:gd name="T3" fmla="*/ 0 h 28"/>
                  <a:gd name="T4" fmla="*/ 7 w 7"/>
                  <a:gd name="T5" fmla="*/ 3 h 28"/>
                  <a:gd name="T6" fmla="*/ 7 w 7"/>
                  <a:gd name="T7" fmla="*/ 28 h 28"/>
                  <a:gd name="T8" fmla="*/ 0 w 7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8">
                    <a:moveTo>
                      <a:pt x="0" y="24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98" name="Rectangle 186"/>
              <p:cNvSpPr>
                <a:spLocks noChangeArrowheads="1"/>
              </p:cNvSpPr>
              <p:nvPr/>
            </p:nvSpPr>
            <p:spPr bwMode="auto">
              <a:xfrm>
                <a:off x="4494" y="3519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99" name="Freeform 187"/>
              <p:cNvSpPr>
                <a:spLocks/>
              </p:cNvSpPr>
              <p:nvPr/>
            </p:nvSpPr>
            <p:spPr bwMode="auto">
              <a:xfrm>
                <a:off x="4494" y="3543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2 h 4"/>
                  <a:gd name="T4" fmla="*/ 2 w 7"/>
                  <a:gd name="T5" fmla="*/ 0 h 4"/>
                  <a:gd name="T6" fmla="*/ 0 w 7"/>
                  <a:gd name="T7" fmla="*/ 0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0" name="Freeform 188"/>
              <p:cNvSpPr>
                <a:spLocks/>
              </p:cNvSpPr>
              <p:nvPr/>
            </p:nvSpPr>
            <p:spPr bwMode="auto">
              <a:xfrm>
                <a:off x="4486" y="3513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1" name="Freeform 189"/>
              <p:cNvSpPr>
                <a:spLocks/>
              </p:cNvSpPr>
              <p:nvPr/>
            </p:nvSpPr>
            <p:spPr bwMode="auto">
              <a:xfrm>
                <a:off x="4486" y="3513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6 h 26"/>
                  <a:gd name="T4" fmla="*/ 2 w 2"/>
                  <a:gd name="T5" fmla="*/ 1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6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2" name="Freeform 190"/>
              <p:cNvSpPr>
                <a:spLocks/>
              </p:cNvSpPr>
              <p:nvPr/>
            </p:nvSpPr>
            <p:spPr bwMode="auto">
              <a:xfrm>
                <a:off x="4486" y="3539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3" name="Freeform 191"/>
              <p:cNvSpPr>
                <a:spLocks/>
              </p:cNvSpPr>
              <p:nvPr/>
            </p:nvSpPr>
            <p:spPr bwMode="auto">
              <a:xfrm>
                <a:off x="4476" y="3508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4" name="Freeform 192"/>
              <p:cNvSpPr>
                <a:spLocks/>
              </p:cNvSpPr>
              <p:nvPr/>
            </p:nvSpPr>
            <p:spPr bwMode="auto">
              <a:xfrm>
                <a:off x="4476" y="3508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6 h 26"/>
                  <a:gd name="T4" fmla="*/ 2 w 2"/>
                  <a:gd name="T5" fmla="*/ 1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6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5" name="Freeform 193"/>
              <p:cNvSpPr>
                <a:spLocks/>
              </p:cNvSpPr>
              <p:nvPr/>
            </p:nvSpPr>
            <p:spPr bwMode="auto">
              <a:xfrm>
                <a:off x="4476" y="3534"/>
                <a:ext cx="7" cy="3"/>
              </a:xfrm>
              <a:custGeom>
                <a:avLst/>
                <a:gdLst>
                  <a:gd name="T0" fmla="*/ 7 w 7"/>
                  <a:gd name="T1" fmla="*/ 3 h 3"/>
                  <a:gd name="T2" fmla="*/ 7 w 7"/>
                  <a:gd name="T3" fmla="*/ 1 h 3"/>
                  <a:gd name="T4" fmla="*/ 2 w 7"/>
                  <a:gd name="T5" fmla="*/ 0 h 3"/>
                  <a:gd name="T6" fmla="*/ 0 w 7"/>
                  <a:gd name="T7" fmla="*/ 0 h 3"/>
                  <a:gd name="T8" fmla="*/ 7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3"/>
                    </a:moveTo>
                    <a:lnTo>
                      <a:pt x="7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6" name="Freeform 194"/>
              <p:cNvSpPr>
                <a:spLocks/>
              </p:cNvSpPr>
              <p:nvPr/>
            </p:nvSpPr>
            <p:spPr bwMode="auto">
              <a:xfrm>
                <a:off x="4468" y="3503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7" name="Freeform 195"/>
              <p:cNvSpPr>
                <a:spLocks/>
              </p:cNvSpPr>
              <p:nvPr/>
            </p:nvSpPr>
            <p:spPr bwMode="auto">
              <a:xfrm>
                <a:off x="4468" y="3503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8" name="Freeform 196"/>
              <p:cNvSpPr>
                <a:spLocks/>
              </p:cNvSpPr>
              <p:nvPr/>
            </p:nvSpPr>
            <p:spPr bwMode="auto">
              <a:xfrm>
                <a:off x="4468" y="3527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9" name="Freeform 197"/>
              <p:cNvSpPr>
                <a:spLocks/>
              </p:cNvSpPr>
              <p:nvPr/>
            </p:nvSpPr>
            <p:spPr bwMode="auto">
              <a:xfrm>
                <a:off x="4460" y="3498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10" name="Freeform 198"/>
              <p:cNvSpPr>
                <a:spLocks/>
              </p:cNvSpPr>
              <p:nvPr/>
            </p:nvSpPr>
            <p:spPr bwMode="auto">
              <a:xfrm>
                <a:off x="4460" y="3498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0 w 2"/>
                  <a:gd name="T3" fmla="*/ 24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0" y="2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11" name="Freeform 199"/>
              <p:cNvSpPr>
                <a:spLocks/>
              </p:cNvSpPr>
              <p:nvPr/>
            </p:nvSpPr>
            <p:spPr bwMode="auto">
              <a:xfrm>
                <a:off x="4460" y="3522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4 h 5"/>
                  <a:gd name="T4" fmla="*/ 0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12" name="Freeform 200"/>
              <p:cNvSpPr>
                <a:spLocks/>
              </p:cNvSpPr>
              <p:nvPr/>
            </p:nvSpPr>
            <p:spPr bwMode="auto">
              <a:xfrm>
                <a:off x="4450" y="3493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13" name="Freeform 201"/>
              <p:cNvSpPr>
                <a:spLocks/>
              </p:cNvSpPr>
              <p:nvPr/>
            </p:nvSpPr>
            <p:spPr bwMode="auto">
              <a:xfrm>
                <a:off x="4450" y="3493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14" name="Freeform 202"/>
              <p:cNvSpPr>
                <a:spLocks/>
              </p:cNvSpPr>
              <p:nvPr/>
            </p:nvSpPr>
            <p:spPr bwMode="auto">
              <a:xfrm>
                <a:off x="4450" y="3518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3 h 4"/>
                  <a:gd name="T4" fmla="*/ 2 w 7"/>
                  <a:gd name="T5" fmla="*/ 0 h 4"/>
                  <a:gd name="T6" fmla="*/ 0 w 7"/>
                  <a:gd name="T7" fmla="*/ 1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15" name="Freeform 203"/>
              <p:cNvSpPr>
                <a:spLocks/>
              </p:cNvSpPr>
              <p:nvPr/>
            </p:nvSpPr>
            <p:spPr bwMode="auto">
              <a:xfrm>
                <a:off x="4442" y="3488"/>
                <a:ext cx="5" cy="30"/>
              </a:xfrm>
              <a:custGeom>
                <a:avLst/>
                <a:gdLst>
                  <a:gd name="T0" fmla="*/ 0 w 5"/>
                  <a:gd name="T1" fmla="*/ 26 h 30"/>
                  <a:gd name="T2" fmla="*/ 0 w 5"/>
                  <a:gd name="T3" fmla="*/ 0 h 30"/>
                  <a:gd name="T4" fmla="*/ 5 w 5"/>
                  <a:gd name="T5" fmla="*/ 4 h 30"/>
                  <a:gd name="T6" fmla="*/ 5 w 5"/>
                  <a:gd name="T7" fmla="*/ 30 h 30"/>
                  <a:gd name="T8" fmla="*/ 0 w 5"/>
                  <a:gd name="T9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0">
                    <a:moveTo>
                      <a:pt x="0" y="26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3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16" name="Freeform 204"/>
              <p:cNvSpPr>
                <a:spLocks/>
              </p:cNvSpPr>
              <p:nvPr/>
            </p:nvSpPr>
            <p:spPr bwMode="auto">
              <a:xfrm>
                <a:off x="4442" y="3488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17" name="Freeform 205"/>
              <p:cNvSpPr>
                <a:spLocks/>
              </p:cNvSpPr>
              <p:nvPr/>
            </p:nvSpPr>
            <p:spPr bwMode="auto">
              <a:xfrm>
                <a:off x="4442" y="3513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18" name="Freeform 206"/>
              <p:cNvSpPr>
                <a:spLocks/>
              </p:cNvSpPr>
              <p:nvPr/>
            </p:nvSpPr>
            <p:spPr bwMode="auto">
              <a:xfrm>
                <a:off x="4433" y="3484"/>
                <a:ext cx="6" cy="29"/>
              </a:xfrm>
              <a:custGeom>
                <a:avLst/>
                <a:gdLst>
                  <a:gd name="T0" fmla="*/ 0 w 6"/>
                  <a:gd name="T1" fmla="*/ 25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5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19" name="Freeform 207"/>
              <p:cNvSpPr>
                <a:spLocks/>
              </p:cNvSpPr>
              <p:nvPr/>
            </p:nvSpPr>
            <p:spPr bwMode="auto">
              <a:xfrm>
                <a:off x="4433" y="3484"/>
                <a:ext cx="1" cy="25"/>
              </a:xfrm>
              <a:custGeom>
                <a:avLst/>
                <a:gdLst>
                  <a:gd name="T0" fmla="*/ 0 w 1"/>
                  <a:gd name="T1" fmla="*/ 25 h 25"/>
                  <a:gd name="T2" fmla="*/ 1 w 1"/>
                  <a:gd name="T3" fmla="*/ 24 h 25"/>
                  <a:gd name="T4" fmla="*/ 1 w 1"/>
                  <a:gd name="T5" fmla="*/ 0 h 25"/>
                  <a:gd name="T6" fmla="*/ 0 w 1"/>
                  <a:gd name="T7" fmla="*/ 0 h 25"/>
                  <a:gd name="T8" fmla="*/ 0 w 1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1" y="2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20" name="Freeform 208"/>
              <p:cNvSpPr>
                <a:spLocks/>
              </p:cNvSpPr>
              <p:nvPr/>
            </p:nvSpPr>
            <p:spPr bwMode="auto">
              <a:xfrm>
                <a:off x="4433" y="3508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1 h 5"/>
                  <a:gd name="T4" fmla="*/ 1 w 6"/>
                  <a:gd name="T5" fmla="*/ 0 h 5"/>
                  <a:gd name="T6" fmla="*/ 0 w 6"/>
                  <a:gd name="T7" fmla="*/ 1 h 5"/>
                  <a:gd name="T8" fmla="*/ 6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21" name="Freeform 209"/>
              <p:cNvSpPr>
                <a:spLocks/>
              </p:cNvSpPr>
              <p:nvPr/>
            </p:nvSpPr>
            <p:spPr bwMode="auto">
              <a:xfrm>
                <a:off x="4425" y="3479"/>
                <a:ext cx="4" cy="27"/>
              </a:xfrm>
              <a:custGeom>
                <a:avLst/>
                <a:gdLst>
                  <a:gd name="T0" fmla="*/ 0 w 4"/>
                  <a:gd name="T1" fmla="*/ 24 h 27"/>
                  <a:gd name="T2" fmla="*/ 0 w 4"/>
                  <a:gd name="T3" fmla="*/ 0 h 27"/>
                  <a:gd name="T4" fmla="*/ 4 w 4"/>
                  <a:gd name="T5" fmla="*/ 3 h 27"/>
                  <a:gd name="T6" fmla="*/ 4 w 4"/>
                  <a:gd name="T7" fmla="*/ 27 h 27"/>
                  <a:gd name="T8" fmla="*/ 0 w 4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7">
                    <a:moveTo>
                      <a:pt x="0" y="24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22" name="Rectangle 210"/>
              <p:cNvSpPr>
                <a:spLocks noChangeArrowheads="1"/>
              </p:cNvSpPr>
              <p:nvPr/>
            </p:nvSpPr>
            <p:spPr bwMode="auto">
              <a:xfrm>
                <a:off x="4425" y="3479"/>
                <a:ext cx="1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23" name="Freeform 211"/>
              <p:cNvSpPr>
                <a:spLocks/>
              </p:cNvSpPr>
              <p:nvPr/>
            </p:nvSpPr>
            <p:spPr bwMode="auto">
              <a:xfrm>
                <a:off x="4425" y="3503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2 h 3"/>
                  <a:gd name="T4" fmla="*/ 1 w 4"/>
                  <a:gd name="T5" fmla="*/ 0 h 3"/>
                  <a:gd name="T6" fmla="*/ 0 w 4"/>
                  <a:gd name="T7" fmla="*/ 0 h 3"/>
                  <a:gd name="T8" fmla="*/ 4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24" name="Freeform 212"/>
              <p:cNvSpPr>
                <a:spLocks/>
              </p:cNvSpPr>
              <p:nvPr/>
            </p:nvSpPr>
            <p:spPr bwMode="auto">
              <a:xfrm>
                <a:off x="4417" y="3474"/>
                <a:ext cx="4" cy="27"/>
              </a:xfrm>
              <a:custGeom>
                <a:avLst/>
                <a:gdLst>
                  <a:gd name="T0" fmla="*/ 0 w 4"/>
                  <a:gd name="T1" fmla="*/ 24 h 27"/>
                  <a:gd name="T2" fmla="*/ 0 w 4"/>
                  <a:gd name="T3" fmla="*/ 0 h 27"/>
                  <a:gd name="T4" fmla="*/ 4 w 4"/>
                  <a:gd name="T5" fmla="*/ 3 h 27"/>
                  <a:gd name="T6" fmla="*/ 4 w 4"/>
                  <a:gd name="T7" fmla="*/ 27 h 27"/>
                  <a:gd name="T8" fmla="*/ 0 w 4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7">
                    <a:moveTo>
                      <a:pt x="0" y="24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25" name="Rectangle 213"/>
              <p:cNvSpPr>
                <a:spLocks noChangeArrowheads="1"/>
              </p:cNvSpPr>
              <p:nvPr/>
            </p:nvSpPr>
            <p:spPr bwMode="auto">
              <a:xfrm>
                <a:off x="4417" y="3474"/>
                <a:ext cx="1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26" name="Freeform 214"/>
              <p:cNvSpPr>
                <a:spLocks/>
              </p:cNvSpPr>
              <p:nvPr/>
            </p:nvSpPr>
            <p:spPr bwMode="auto">
              <a:xfrm>
                <a:off x="4417" y="3498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2 h 3"/>
                  <a:gd name="T4" fmla="*/ 1 w 4"/>
                  <a:gd name="T5" fmla="*/ 0 h 3"/>
                  <a:gd name="T6" fmla="*/ 0 w 4"/>
                  <a:gd name="T7" fmla="*/ 0 h 3"/>
                  <a:gd name="T8" fmla="*/ 4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27" name="Freeform 215"/>
              <p:cNvSpPr>
                <a:spLocks/>
              </p:cNvSpPr>
              <p:nvPr/>
            </p:nvSpPr>
            <p:spPr bwMode="auto">
              <a:xfrm>
                <a:off x="4407" y="3467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4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28" name="Freeform 216"/>
              <p:cNvSpPr>
                <a:spLocks/>
              </p:cNvSpPr>
              <p:nvPr/>
            </p:nvSpPr>
            <p:spPr bwMode="auto">
              <a:xfrm>
                <a:off x="4407" y="3467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6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29" name="Freeform 217"/>
              <p:cNvSpPr>
                <a:spLocks/>
              </p:cNvSpPr>
              <p:nvPr/>
            </p:nvSpPr>
            <p:spPr bwMode="auto">
              <a:xfrm>
                <a:off x="4407" y="3493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2 h 3"/>
                  <a:gd name="T4" fmla="*/ 1 w 6"/>
                  <a:gd name="T5" fmla="*/ 0 h 3"/>
                  <a:gd name="T6" fmla="*/ 0 w 6"/>
                  <a:gd name="T7" fmla="*/ 0 h 3"/>
                  <a:gd name="T8" fmla="*/ 6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0" name="Freeform 218"/>
              <p:cNvSpPr>
                <a:spLocks/>
              </p:cNvSpPr>
              <p:nvPr/>
            </p:nvSpPr>
            <p:spPr bwMode="auto">
              <a:xfrm>
                <a:off x="4399" y="3463"/>
                <a:ext cx="5" cy="29"/>
              </a:xfrm>
              <a:custGeom>
                <a:avLst/>
                <a:gdLst>
                  <a:gd name="T0" fmla="*/ 0 w 5"/>
                  <a:gd name="T1" fmla="*/ 25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1" name="Freeform 219"/>
              <p:cNvSpPr>
                <a:spLocks/>
              </p:cNvSpPr>
              <p:nvPr/>
            </p:nvSpPr>
            <p:spPr bwMode="auto">
              <a:xfrm>
                <a:off x="4399" y="3463"/>
                <a:ext cx="1" cy="25"/>
              </a:xfrm>
              <a:custGeom>
                <a:avLst/>
                <a:gdLst>
                  <a:gd name="T0" fmla="*/ 0 w 1"/>
                  <a:gd name="T1" fmla="*/ 25 h 25"/>
                  <a:gd name="T2" fmla="*/ 1 w 1"/>
                  <a:gd name="T3" fmla="*/ 25 h 25"/>
                  <a:gd name="T4" fmla="*/ 1 w 1"/>
                  <a:gd name="T5" fmla="*/ 1 h 25"/>
                  <a:gd name="T6" fmla="*/ 0 w 1"/>
                  <a:gd name="T7" fmla="*/ 0 h 25"/>
                  <a:gd name="T8" fmla="*/ 0 w 1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1" y="25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2" name="Freeform 220"/>
              <p:cNvSpPr>
                <a:spLocks/>
              </p:cNvSpPr>
              <p:nvPr/>
            </p:nvSpPr>
            <p:spPr bwMode="auto">
              <a:xfrm>
                <a:off x="4399" y="3488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5 w 5"/>
                  <a:gd name="T3" fmla="*/ 2 h 4"/>
                  <a:gd name="T4" fmla="*/ 1 w 5"/>
                  <a:gd name="T5" fmla="*/ 0 h 4"/>
                  <a:gd name="T6" fmla="*/ 0 w 5"/>
                  <a:gd name="T7" fmla="*/ 0 h 4"/>
                  <a:gd name="T8" fmla="*/ 5 w 5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5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3" name="Freeform 221"/>
              <p:cNvSpPr>
                <a:spLocks/>
              </p:cNvSpPr>
              <p:nvPr/>
            </p:nvSpPr>
            <p:spPr bwMode="auto">
              <a:xfrm>
                <a:off x="4268" y="3383"/>
                <a:ext cx="13" cy="18"/>
              </a:xfrm>
              <a:custGeom>
                <a:avLst/>
                <a:gdLst>
                  <a:gd name="T0" fmla="*/ 13 w 13"/>
                  <a:gd name="T1" fmla="*/ 8 h 18"/>
                  <a:gd name="T2" fmla="*/ 13 w 13"/>
                  <a:gd name="T3" fmla="*/ 18 h 18"/>
                  <a:gd name="T4" fmla="*/ 0 w 13"/>
                  <a:gd name="T5" fmla="*/ 10 h 18"/>
                  <a:gd name="T6" fmla="*/ 0 w 13"/>
                  <a:gd name="T7" fmla="*/ 0 h 18"/>
                  <a:gd name="T8" fmla="*/ 13 w 13"/>
                  <a:gd name="T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13" y="8"/>
                    </a:moveTo>
                    <a:lnTo>
                      <a:pt x="13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4" name="Freeform 222"/>
              <p:cNvSpPr>
                <a:spLocks/>
              </p:cNvSpPr>
              <p:nvPr/>
            </p:nvSpPr>
            <p:spPr bwMode="auto">
              <a:xfrm>
                <a:off x="4279" y="3393"/>
                <a:ext cx="2" cy="8"/>
              </a:xfrm>
              <a:custGeom>
                <a:avLst/>
                <a:gdLst>
                  <a:gd name="T0" fmla="*/ 0 w 2"/>
                  <a:gd name="T1" fmla="*/ 0 h 8"/>
                  <a:gd name="T2" fmla="*/ 2 w 2"/>
                  <a:gd name="T3" fmla="*/ 0 h 8"/>
                  <a:gd name="T4" fmla="*/ 2 w 2"/>
                  <a:gd name="T5" fmla="*/ 6 h 8"/>
                  <a:gd name="T6" fmla="*/ 0 w 2"/>
                  <a:gd name="T7" fmla="*/ 8 h 8"/>
                  <a:gd name="T8" fmla="*/ 0 w 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0" y="0"/>
                    </a:moveTo>
                    <a:lnTo>
                      <a:pt x="2" y="0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725A14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5" name="Freeform 223"/>
              <p:cNvSpPr>
                <a:spLocks/>
              </p:cNvSpPr>
              <p:nvPr/>
            </p:nvSpPr>
            <p:spPr bwMode="auto">
              <a:xfrm>
                <a:off x="4266" y="3385"/>
                <a:ext cx="15" cy="8"/>
              </a:xfrm>
              <a:custGeom>
                <a:avLst/>
                <a:gdLst>
                  <a:gd name="T0" fmla="*/ 0 w 15"/>
                  <a:gd name="T1" fmla="*/ 2 h 8"/>
                  <a:gd name="T2" fmla="*/ 2 w 15"/>
                  <a:gd name="T3" fmla="*/ 0 h 8"/>
                  <a:gd name="T4" fmla="*/ 15 w 15"/>
                  <a:gd name="T5" fmla="*/ 8 h 8"/>
                  <a:gd name="T6" fmla="*/ 13 w 15"/>
                  <a:gd name="T7" fmla="*/ 8 h 8"/>
                  <a:gd name="T8" fmla="*/ 0 w 15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0" y="2"/>
                    </a:moveTo>
                    <a:lnTo>
                      <a:pt x="2" y="0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6" name="Freeform 224"/>
              <p:cNvSpPr>
                <a:spLocks/>
              </p:cNvSpPr>
              <p:nvPr/>
            </p:nvSpPr>
            <p:spPr bwMode="auto">
              <a:xfrm>
                <a:off x="4266" y="3387"/>
                <a:ext cx="13" cy="14"/>
              </a:xfrm>
              <a:custGeom>
                <a:avLst/>
                <a:gdLst>
                  <a:gd name="T0" fmla="*/ 13 w 13"/>
                  <a:gd name="T1" fmla="*/ 6 h 14"/>
                  <a:gd name="T2" fmla="*/ 13 w 13"/>
                  <a:gd name="T3" fmla="*/ 14 h 14"/>
                  <a:gd name="T4" fmla="*/ 0 w 13"/>
                  <a:gd name="T5" fmla="*/ 8 h 14"/>
                  <a:gd name="T6" fmla="*/ 0 w 13"/>
                  <a:gd name="T7" fmla="*/ 0 h 14"/>
                  <a:gd name="T8" fmla="*/ 13 w 13"/>
                  <a:gd name="T9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13" y="6"/>
                    </a:moveTo>
                    <a:lnTo>
                      <a:pt x="13" y="1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7" name="Freeform 225"/>
              <p:cNvSpPr>
                <a:spLocks/>
              </p:cNvSpPr>
              <p:nvPr/>
            </p:nvSpPr>
            <p:spPr bwMode="auto">
              <a:xfrm>
                <a:off x="4505" y="3309"/>
                <a:ext cx="275" cy="196"/>
              </a:xfrm>
              <a:custGeom>
                <a:avLst/>
                <a:gdLst>
                  <a:gd name="T0" fmla="*/ 0 w 275"/>
                  <a:gd name="T1" fmla="*/ 158 h 196"/>
                  <a:gd name="T2" fmla="*/ 275 w 275"/>
                  <a:gd name="T3" fmla="*/ 0 h 196"/>
                  <a:gd name="T4" fmla="*/ 275 w 275"/>
                  <a:gd name="T5" fmla="*/ 35 h 196"/>
                  <a:gd name="T6" fmla="*/ 0 w 275"/>
                  <a:gd name="T7" fmla="*/ 196 h 196"/>
                  <a:gd name="T8" fmla="*/ 0 w 275"/>
                  <a:gd name="T9" fmla="*/ 158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96">
                    <a:moveTo>
                      <a:pt x="0" y="158"/>
                    </a:moveTo>
                    <a:lnTo>
                      <a:pt x="275" y="0"/>
                    </a:lnTo>
                    <a:lnTo>
                      <a:pt x="275" y="35"/>
                    </a:lnTo>
                    <a:lnTo>
                      <a:pt x="0" y="196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8" name="Freeform 226"/>
              <p:cNvSpPr>
                <a:spLocks/>
              </p:cNvSpPr>
              <p:nvPr/>
            </p:nvSpPr>
            <p:spPr bwMode="auto">
              <a:xfrm>
                <a:off x="4266" y="3170"/>
                <a:ext cx="514" cy="297"/>
              </a:xfrm>
              <a:custGeom>
                <a:avLst/>
                <a:gdLst>
                  <a:gd name="T0" fmla="*/ 0 w 514"/>
                  <a:gd name="T1" fmla="*/ 158 h 297"/>
                  <a:gd name="T2" fmla="*/ 273 w 514"/>
                  <a:gd name="T3" fmla="*/ 0 h 297"/>
                  <a:gd name="T4" fmla="*/ 514 w 514"/>
                  <a:gd name="T5" fmla="*/ 139 h 297"/>
                  <a:gd name="T6" fmla="*/ 239 w 514"/>
                  <a:gd name="T7" fmla="*/ 297 h 297"/>
                  <a:gd name="T8" fmla="*/ 0 w 514"/>
                  <a:gd name="T9" fmla="*/ 158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297">
                    <a:moveTo>
                      <a:pt x="0" y="158"/>
                    </a:moveTo>
                    <a:lnTo>
                      <a:pt x="273" y="0"/>
                    </a:lnTo>
                    <a:lnTo>
                      <a:pt x="514" y="139"/>
                    </a:lnTo>
                    <a:lnTo>
                      <a:pt x="239" y="297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9" name="Freeform 227"/>
              <p:cNvSpPr>
                <a:spLocks/>
              </p:cNvSpPr>
              <p:nvPr/>
            </p:nvSpPr>
            <p:spPr bwMode="auto">
              <a:xfrm>
                <a:off x="4266" y="3328"/>
                <a:ext cx="239" cy="177"/>
              </a:xfrm>
              <a:custGeom>
                <a:avLst/>
                <a:gdLst>
                  <a:gd name="T0" fmla="*/ 239 w 239"/>
                  <a:gd name="T1" fmla="*/ 139 h 177"/>
                  <a:gd name="T2" fmla="*/ 239 w 239"/>
                  <a:gd name="T3" fmla="*/ 177 h 177"/>
                  <a:gd name="T4" fmla="*/ 0 w 239"/>
                  <a:gd name="T5" fmla="*/ 38 h 177"/>
                  <a:gd name="T6" fmla="*/ 0 w 239"/>
                  <a:gd name="T7" fmla="*/ 0 h 177"/>
                  <a:gd name="T8" fmla="*/ 239 w 239"/>
                  <a:gd name="T9" fmla="*/ 139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77">
                    <a:moveTo>
                      <a:pt x="239" y="139"/>
                    </a:moveTo>
                    <a:lnTo>
                      <a:pt x="239" y="177"/>
                    </a:lnTo>
                    <a:lnTo>
                      <a:pt x="0" y="38"/>
                    </a:lnTo>
                    <a:lnTo>
                      <a:pt x="0" y="0"/>
                    </a:lnTo>
                    <a:lnTo>
                      <a:pt x="239" y="139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40404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40" name="Freeform 228"/>
              <p:cNvSpPr>
                <a:spLocks/>
              </p:cNvSpPr>
              <p:nvPr/>
            </p:nvSpPr>
            <p:spPr bwMode="auto">
              <a:xfrm>
                <a:off x="4282" y="3346"/>
                <a:ext cx="81" cy="58"/>
              </a:xfrm>
              <a:custGeom>
                <a:avLst/>
                <a:gdLst>
                  <a:gd name="T0" fmla="*/ 0 w 81"/>
                  <a:gd name="T1" fmla="*/ 11 h 58"/>
                  <a:gd name="T2" fmla="*/ 0 w 81"/>
                  <a:gd name="T3" fmla="*/ 0 h 58"/>
                  <a:gd name="T4" fmla="*/ 81 w 81"/>
                  <a:gd name="T5" fmla="*/ 45 h 58"/>
                  <a:gd name="T6" fmla="*/ 81 w 81"/>
                  <a:gd name="T7" fmla="*/ 58 h 58"/>
                  <a:gd name="T8" fmla="*/ 0 w 81"/>
                  <a:gd name="T9" fmla="*/ 1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8">
                    <a:moveTo>
                      <a:pt x="0" y="11"/>
                    </a:moveTo>
                    <a:lnTo>
                      <a:pt x="0" y="0"/>
                    </a:lnTo>
                    <a:lnTo>
                      <a:pt x="81" y="45"/>
                    </a:lnTo>
                    <a:lnTo>
                      <a:pt x="81" y="5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41" name="Rectangle 229"/>
              <p:cNvSpPr>
                <a:spLocks noChangeArrowheads="1"/>
              </p:cNvSpPr>
              <p:nvPr/>
            </p:nvSpPr>
            <p:spPr bwMode="auto">
              <a:xfrm>
                <a:off x="4282" y="3346"/>
                <a:ext cx="2" cy="11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42" name="Freeform 230"/>
              <p:cNvSpPr>
                <a:spLocks/>
              </p:cNvSpPr>
              <p:nvPr/>
            </p:nvSpPr>
            <p:spPr bwMode="auto">
              <a:xfrm>
                <a:off x="4282" y="3357"/>
                <a:ext cx="81" cy="47"/>
              </a:xfrm>
              <a:custGeom>
                <a:avLst/>
                <a:gdLst>
                  <a:gd name="T0" fmla="*/ 81 w 81"/>
                  <a:gd name="T1" fmla="*/ 47 h 47"/>
                  <a:gd name="T2" fmla="*/ 81 w 81"/>
                  <a:gd name="T3" fmla="*/ 46 h 47"/>
                  <a:gd name="T4" fmla="*/ 2 w 81"/>
                  <a:gd name="T5" fmla="*/ 0 h 47"/>
                  <a:gd name="T6" fmla="*/ 0 w 81"/>
                  <a:gd name="T7" fmla="*/ 0 h 47"/>
                  <a:gd name="T8" fmla="*/ 81 w 81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7">
                    <a:moveTo>
                      <a:pt x="81" y="47"/>
                    </a:moveTo>
                    <a:lnTo>
                      <a:pt x="81" y="46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81" y="47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43" name="Freeform 231"/>
              <p:cNvSpPr>
                <a:spLocks/>
              </p:cNvSpPr>
              <p:nvPr/>
            </p:nvSpPr>
            <p:spPr bwMode="auto">
              <a:xfrm>
                <a:off x="4494" y="3467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4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44" name="Freeform 232"/>
              <p:cNvSpPr>
                <a:spLocks/>
              </p:cNvSpPr>
              <p:nvPr/>
            </p:nvSpPr>
            <p:spPr bwMode="auto">
              <a:xfrm>
                <a:off x="4494" y="3467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45" name="Freeform 233"/>
              <p:cNvSpPr>
                <a:spLocks/>
              </p:cNvSpPr>
              <p:nvPr/>
            </p:nvSpPr>
            <p:spPr bwMode="auto">
              <a:xfrm>
                <a:off x="4494" y="3492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3 h 4"/>
                  <a:gd name="T4" fmla="*/ 2 w 7"/>
                  <a:gd name="T5" fmla="*/ 0 h 4"/>
                  <a:gd name="T6" fmla="*/ 0 w 7"/>
                  <a:gd name="T7" fmla="*/ 1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46" name="Freeform 234"/>
              <p:cNvSpPr>
                <a:spLocks/>
              </p:cNvSpPr>
              <p:nvPr/>
            </p:nvSpPr>
            <p:spPr bwMode="auto">
              <a:xfrm>
                <a:off x="4486" y="3463"/>
                <a:ext cx="5" cy="29"/>
              </a:xfrm>
              <a:custGeom>
                <a:avLst/>
                <a:gdLst>
                  <a:gd name="T0" fmla="*/ 0 w 5"/>
                  <a:gd name="T1" fmla="*/ 25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47" name="Freeform 235"/>
              <p:cNvSpPr>
                <a:spLocks/>
              </p:cNvSpPr>
              <p:nvPr/>
            </p:nvSpPr>
            <p:spPr bwMode="auto">
              <a:xfrm>
                <a:off x="4486" y="3463"/>
                <a:ext cx="2" cy="25"/>
              </a:xfrm>
              <a:custGeom>
                <a:avLst/>
                <a:gdLst>
                  <a:gd name="T0" fmla="*/ 0 w 2"/>
                  <a:gd name="T1" fmla="*/ 25 h 25"/>
                  <a:gd name="T2" fmla="*/ 2 w 2"/>
                  <a:gd name="T3" fmla="*/ 24 h 25"/>
                  <a:gd name="T4" fmla="*/ 2 w 2"/>
                  <a:gd name="T5" fmla="*/ 1 h 25"/>
                  <a:gd name="T6" fmla="*/ 0 w 2"/>
                  <a:gd name="T7" fmla="*/ 0 h 25"/>
                  <a:gd name="T8" fmla="*/ 0 w 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">
                    <a:moveTo>
                      <a:pt x="0" y="25"/>
                    </a:moveTo>
                    <a:lnTo>
                      <a:pt x="2" y="2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48" name="Freeform 236"/>
              <p:cNvSpPr>
                <a:spLocks/>
              </p:cNvSpPr>
              <p:nvPr/>
            </p:nvSpPr>
            <p:spPr bwMode="auto">
              <a:xfrm>
                <a:off x="4486" y="3487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49" name="Freeform 237"/>
              <p:cNvSpPr>
                <a:spLocks/>
              </p:cNvSpPr>
              <p:nvPr/>
            </p:nvSpPr>
            <p:spPr bwMode="auto">
              <a:xfrm>
                <a:off x="4476" y="3458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801" name="Group 439"/>
            <p:cNvGrpSpPr>
              <a:grpSpLocks/>
            </p:cNvGrpSpPr>
            <p:nvPr/>
          </p:nvGrpSpPr>
          <p:grpSpPr bwMode="auto">
            <a:xfrm>
              <a:off x="4266" y="2966"/>
              <a:ext cx="514" cy="521"/>
              <a:chOff x="4266" y="2966"/>
              <a:chExt cx="514" cy="521"/>
            </a:xfrm>
          </p:grpSpPr>
          <p:sp>
            <p:nvSpPr>
              <p:cNvPr id="33850" name="Freeform 239"/>
              <p:cNvSpPr>
                <a:spLocks/>
              </p:cNvSpPr>
              <p:nvPr/>
            </p:nvSpPr>
            <p:spPr bwMode="auto">
              <a:xfrm>
                <a:off x="4476" y="3458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1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1" name="Freeform 240"/>
              <p:cNvSpPr>
                <a:spLocks/>
              </p:cNvSpPr>
              <p:nvPr/>
            </p:nvSpPr>
            <p:spPr bwMode="auto">
              <a:xfrm>
                <a:off x="4476" y="3482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2 w 7"/>
                  <a:gd name="T5" fmla="*/ 0 h 5"/>
                  <a:gd name="T6" fmla="*/ 0 w 7"/>
                  <a:gd name="T7" fmla="*/ 2 h 5"/>
                  <a:gd name="T8" fmla="*/ 7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2" name="Freeform 241"/>
              <p:cNvSpPr>
                <a:spLocks/>
              </p:cNvSpPr>
              <p:nvPr/>
            </p:nvSpPr>
            <p:spPr bwMode="auto">
              <a:xfrm>
                <a:off x="4468" y="3453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3" name="Freeform 242"/>
              <p:cNvSpPr>
                <a:spLocks/>
              </p:cNvSpPr>
              <p:nvPr/>
            </p:nvSpPr>
            <p:spPr bwMode="auto">
              <a:xfrm>
                <a:off x="4468" y="3453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4" name="Freeform 243"/>
              <p:cNvSpPr>
                <a:spLocks/>
              </p:cNvSpPr>
              <p:nvPr/>
            </p:nvSpPr>
            <p:spPr bwMode="auto">
              <a:xfrm>
                <a:off x="4468" y="3477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5" name="Freeform 244"/>
              <p:cNvSpPr>
                <a:spLocks/>
              </p:cNvSpPr>
              <p:nvPr/>
            </p:nvSpPr>
            <p:spPr bwMode="auto">
              <a:xfrm>
                <a:off x="4460" y="3448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6" name="Freeform 245"/>
              <p:cNvSpPr>
                <a:spLocks/>
              </p:cNvSpPr>
              <p:nvPr/>
            </p:nvSpPr>
            <p:spPr bwMode="auto">
              <a:xfrm>
                <a:off x="4460" y="3448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0 w 2"/>
                  <a:gd name="T3" fmla="*/ 24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0" y="2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7" name="Freeform 246"/>
              <p:cNvSpPr>
                <a:spLocks/>
              </p:cNvSpPr>
              <p:nvPr/>
            </p:nvSpPr>
            <p:spPr bwMode="auto">
              <a:xfrm>
                <a:off x="4460" y="3472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2 h 5"/>
                  <a:gd name="T4" fmla="*/ 0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8" name="Freeform 247"/>
              <p:cNvSpPr>
                <a:spLocks/>
              </p:cNvSpPr>
              <p:nvPr/>
            </p:nvSpPr>
            <p:spPr bwMode="auto">
              <a:xfrm>
                <a:off x="4450" y="3443"/>
                <a:ext cx="7" cy="28"/>
              </a:xfrm>
              <a:custGeom>
                <a:avLst/>
                <a:gdLst>
                  <a:gd name="T0" fmla="*/ 0 w 7"/>
                  <a:gd name="T1" fmla="*/ 24 h 28"/>
                  <a:gd name="T2" fmla="*/ 0 w 7"/>
                  <a:gd name="T3" fmla="*/ 0 h 28"/>
                  <a:gd name="T4" fmla="*/ 7 w 7"/>
                  <a:gd name="T5" fmla="*/ 3 h 28"/>
                  <a:gd name="T6" fmla="*/ 7 w 7"/>
                  <a:gd name="T7" fmla="*/ 28 h 28"/>
                  <a:gd name="T8" fmla="*/ 0 w 7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8">
                    <a:moveTo>
                      <a:pt x="0" y="24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9" name="Rectangle 248"/>
              <p:cNvSpPr>
                <a:spLocks noChangeArrowheads="1"/>
              </p:cNvSpPr>
              <p:nvPr/>
            </p:nvSpPr>
            <p:spPr bwMode="auto">
              <a:xfrm>
                <a:off x="4450" y="3443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60" name="Freeform 249"/>
              <p:cNvSpPr>
                <a:spLocks/>
              </p:cNvSpPr>
              <p:nvPr/>
            </p:nvSpPr>
            <p:spPr bwMode="auto">
              <a:xfrm>
                <a:off x="4450" y="3467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2 h 4"/>
                  <a:gd name="T4" fmla="*/ 2 w 7"/>
                  <a:gd name="T5" fmla="*/ 0 h 4"/>
                  <a:gd name="T6" fmla="*/ 0 w 7"/>
                  <a:gd name="T7" fmla="*/ 0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61" name="Freeform 250"/>
              <p:cNvSpPr>
                <a:spLocks/>
              </p:cNvSpPr>
              <p:nvPr/>
            </p:nvSpPr>
            <p:spPr bwMode="auto">
              <a:xfrm>
                <a:off x="4442" y="3438"/>
                <a:ext cx="5" cy="28"/>
              </a:xfrm>
              <a:custGeom>
                <a:avLst/>
                <a:gdLst>
                  <a:gd name="T0" fmla="*/ 0 w 5"/>
                  <a:gd name="T1" fmla="*/ 25 h 28"/>
                  <a:gd name="T2" fmla="*/ 0 w 5"/>
                  <a:gd name="T3" fmla="*/ 0 h 28"/>
                  <a:gd name="T4" fmla="*/ 5 w 5"/>
                  <a:gd name="T5" fmla="*/ 4 h 28"/>
                  <a:gd name="T6" fmla="*/ 5 w 5"/>
                  <a:gd name="T7" fmla="*/ 28 h 28"/>
                  <a:gd name="T8" fmla="*/ 0 w 5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8">
                    <a:moveTo>
                      <a:pt x="0" y="25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28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62" name="Rectangle 251"/>
              <p:cNvSpPr>
                <a:spLocks noChangeArrowheads="1"/>
              </p:cNvSpPr>
              <p:nvPr/>
            </p:nvSpPr>
            <p:spPr bwMode="auto">
              <a:xfrm>
                <a:off x="4442" y="3438"/>
                <a:ext cx="2" cy="25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63" name="Freeform 252"/>
              <p:cNvSpPr>
                <a:spLocks/>
              </p:cNvSpPr>
              <p:nvPr/>
            </p:nvSpPr>
            <p:spPr bwMode="auto">
              <a:xfrm>
                <a:off x="4442" y="3463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64" name="Freeform 253"/>
              <p:cNvSpPr>
                <a:spLocks/>
              </p:cNvSpPr>
              <p:nvPr/>
            </p:nvSpPr>
            <p:spPr bwMode="auto">
              <a:xfrm>
                <a:off x="4433" y="3432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65" name="Freeform 254"/>
              <p:cNvSpPr>
                <a:spLocks/>
              </p:cNvSpPr>
              <p:nvPr/>
            </p:nvSpPr>
            <p:spPr bwMode="auto">
              <a:xfrm>
                <a:off x="4433" y="3432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6 h 26"/>
                  <a:gd name="T4" fmla="*/ 1 w 1"/>
                  <a:gd name="T5" fmla="*/ 1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6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66" name="Freeform 255"/>
              <p:cNvSpPr>
                <a:spLocks/>
              </p:cNvSpPr>
              <p:nvPr/>
            </p:nvSpPr>
            <p:spPr bwMode="auto">
              <a:xfrm>
                <a:off x="4433" y="3458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1 h 3"/>
                  <a:gd name="T4" fmla="*/ 1 w 6"/>
                  <a:gd name="T5" fmla="*/ 0 h 3"/>
                  <a:gd name="T6" fmla="*/ 0 w 6"/>
                  <a:gd name="T7" fmla="*/ 0 h 3"/>
                  <a:gd name="T8" fmla="*/ 6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67" name="Freeform 256"/>
              <p:cNvSpPr>
                <a:spLocks/>
              </p:cNvSpPr>
              <p:nvPr/>
            </p:nvSpPr>
            <p:spPr bwMode="auto">
              <a:xfrm>
                <a:off x="4425" y="3427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68" name="Freeform 257"/>
              <p:cNvSpPr>
                <a:spLocks/>
              </p:cNvSpPr>
              <p:nvPr/>
            </p:nvSpPr>
            <p:spPr bwMode="auto">
              <a:xfrm>
                <a:off x="4425" y="3427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69" name="Freeform 258"/>
              <p:cNvSpPr>
                <a:spLocks/>
              </p:cNvSpPr>
              <p:nvPr/>
            </p:nvSpPr>
            <p:spPr bwMode="auto">
              <a:xfrm>
                <a:off x="4425" y="3451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3 h 5"/>
                  <a:gd name="T4" fmla="*/ 1 w 4"/>
                  <a:gd name="T5" fmla="*/ 0 h 5"/>
                  <a:gd name="T6" fmla="*/ 0 w 4"/>
                  <a:gd name="T7" fmla="*/ 2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70" name="Freeform 259"/>
              <p:cNvSpPr>
                <a:spLocks/>
              </p:cNvSpPr>
              <p:nvPr/>
            </p:nvSpPr>
            <p:spPr bwMode="auto">
              <a:xfrm>
                <a:off x="4417" y="3422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71" name="Freeform 260"/>
              <p:cNvSpPr>
                <a:spLocks/>
              </p:cNvSpPr>
              <p:nvPr/>
            </p:nvSpPr>
            <p:spPr bwMode="auto">
              <a:xfrm>
                <a:off x="4417" y="3422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72" name="Freeform 261"/>
              <p:cNvSpPr>
                <a:spLocks/>
              </p:cNvSpPr>
              <p:nvPr/>
            </p:nvSpPr>
            <p:spPr bwMode="auto">
              <a:xfrm>
                <a:off x="4417" y="3446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4 h 5"/>
                  <a:gd name="T4" fmla="*/ 1 w 4"/>
                  <a:gd name="T5" fmla="*/ 0 h 5"/>
                  <a:gd name="T6" fmla="*/ 0 w 4"/>
                  <a:gd name="T7" fmla="*/ 2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4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73" name="Freeform 262"/>
              <p:cNvSpPr>
                <a:spLocks/>
              </p:cNvSpPr>
              <p:nvPr/>
            </p:nvSpPr>
            <p:spPr bwMode="auto">
              <a:xfrm>
                <a:off x="4407" y="3417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74" name="Freeform 263"/>
              <p:cNvSpPr>
                <a:spLocks/>
              </p:cNvSpPr>
              <p:nvPr/>
            </p:nvSpPr>
            <p:spPr bwMode="auto">
              <a:xfrm>
                <a:off x="4407" y="3417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5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5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75" name="Freeform 264"/>
              <p:cNvSpPr>
                <a:spLocks/>
              </p:cNvSpPr>
              <p:nvPr/>
            </p:nvSpPr>
            <p:spPr bwMode="auto">
              <a:xfrm>
                <a:off x="4407" y="3442"/>
                <a:ext cx="6" cy="4"/>
              </a:xfrm>
              <a:custGeom>
                <a:avLst/>
                <a:gdLst>
                  <a:gd name="T0" fmla="*/ 6 w 6"/>
                  <a:gd name="T1" fmla="*/ 4 h 4"/>
                  <a:gd name="T2" fmla="*/ 6 w 6"/>
                  <a:gd name="T3" fmla="*/ 3 h 4"/>
                  <a:gd name="T4" fmla="*/ 1 w 6"/>
                  <a:gd name="T5" fmla="*/ 0 h 4"/>
                  <a:gd name="T6" fmla="*/ 0 w 6"/>
                  <a:gd name="T7" fmla="*/ 1 h 4"/>
                  <a:gd name="T8" fmla="*/ 6 w 6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6" y="3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76" name="Freeform 265"/>
              <p:cNvSpPr>
                <a:spLocks/>
              </p:cNvSpPr>
              <p:nvPr/>
            </p:nvSpPr>
            <p:spPr bwMode="auto">
              <a:xfrm>
                <a:off x="4399" y="3412"/>
                <a:ext cx="5" cy="30"/>
              </a:xfrm>
              <a:custGeom>
                <a:avLst/>
                <a:gdLst>
                  <a:gd name="T0" fmla="*/ 0 w 5"/>
                  <a:gd name="T1" fmla="*/ 26 h 30"/>
                  <a:gd name="T2" fmla="*/ 0 w 5"/>
                  <a:gd name="T3" fmla="*/ 0 h 30"/>
                  <a:gd name="T4" fmla="*/ 5 w 5"/>
                  <a:gd name="T5" fmla="*/ 4 h 30"/>
                  <a:gd name="T6" fmla="*/ 5 w 5"/>
                  <a:gd name="T7" fmla="*/ 30 h 30"/>
                  <a:gd name="T8" fmla="*/ 0 w 5"/>
                  <a:gd name="T9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0">
                    <a:moveTo>
                      <a:pt x="0" y="26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3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77" name="Freeform 266"/>
              <p:cNvSpPr>
                <a:spLocks/>
              </p:cNvSpPr>
              <p:nvPr/>
            </p:nvSpPr>
            <p:spPr bwMode="auto">
              <a:xfrm>
                <a:off x="4399" y="3412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5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5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78" name="Freeform 267"/>
              <p:cNvSpPr>
                <a:spLocks/>
              </p:cNvSpPr>
              <p:nvPr/>
            </p:nvSpPr>
            <p:spPr bwMode="auto">
              <a:xfrm>
                <a:off x="4399" y="3437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1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79" name="Freeform 268"/>
              <p:cNvSpPr>
                <a:spLocks/>
              </p:cNvSpPr>
              <p:nvPr/>
            </p:nvSpPr>
            <p:spPr bwMode="auto">
              <a:xfrm>
                <a:off x="4268" y="3333"/>
                <a:ext cx="13" cy="18"/>
              </a:xfrm>
              <a:custGeom>
                <a:avLst/>
                <a:gdLst>
                  <a:gd name="T0" fmla="*/ 13 w 13"/>
                  <a:gd name="T1" fmla="*/ 8 h 18"/>
                  <a:gd name="T2" fmla="*/ 13 w 13"/>
                  <a:gd name="T3" fmla="*/ 18 h 18"/>
                  <a:gd name="T4" fmla="*/ 0 w 13"/>
                  <a:gd name="T5" fmla="*/ 10 h 18"/>
                  <a:gd name="T6" fmla="*/ 0 w 13"/>
                  <a:gd name="T7" fmla="*/ 0 h 18"/>
                  <a:gd name="T8" fmla="*/ 13 w 13"/>
                  <a:gd name="T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13" y="8"/>
                    </a:moveTo>
                    <a:lnTo>
                      <a:pt x="13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80" name="Freeform 269"/>
              <p:cNvSpPr>
                <a:spLocks/>
              </p:cNvSpPr>
              <p:nvPr/>
            </p:nvSpPr>
            <p:spPr bwMode="auto">
              <a:xfrm>
                <a:off x="4279" y="3341"/>
                <a:ext cx="2" cy="10"/>
              </a:xfrm>
              <a:custGeom>
                <a:avLst/>
                <a:gdLst>
                  <a:gd name="T0" fmla="*/ 0 w 2"/>
                  <a:gd name="T1" fmla="*/ 2 h 10"/>
                  <a:gd name="T2" fmla="*/ 2 w 2"/>
                  <a:gd name="T3" fmla="*/ 0 h 10"/>
                  <a:gd name="T4" fmla="*/ 2 w 2"/>
                  <a:gd name="T5" fmla="*/ 8 h 10"/>
                  <a:gd name="T6" fmla="*/ 0 w 2"/>
                  <a:gd name="T7" fmla="*/ 10 h 10"/>
                  <a:gd name="T8" fmla="*/ 0 w 2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0" y="2"/>
                    </a:moveTo>
                    <a:lnTo>
                      <a:pt x="2" y="0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725A14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81" name="Freeform 270"/>
              <p:cNvSpPr>
                <a:spLocks/>
              </p:cNvSpPr>
              <p:nvPr/>
            </p:nvSpPr>
            <p:spPr bwMode="auto">
              <a:xfrm>
                <a:off x="4266" y="3335"/>
                <a:ext cx="15" cy="8"/>
              </a:xfrm>
              <a:custGeom>
                <a:avLst/>
                <a:gdLst>
                  <a:gd name="T0" fmla="*/ 0 w 15"/>
                  <a:gd name="T1" fmla="*/ 1 h 8"/>
                  <a:gd name="T2" fmla="*/ 2 w 15"/>
                  <a:gd name="T3" fmla="*/ 0 h 8"/>
                  <a:gd name="T4" fmla="*/ 15 w 15"/>
                  <a:gd name="T5" fmla="*/ 6 h 8"/>
                  <a:gd name="T6" fmla="*/ 13 w 15"/>
                  <a:gd name="T7" fmla="*/ 8 h 8"/>
                  <a:gd name="T8" fmla="*/ 0 w 15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0" y="1"/>
                    </a:moveTo>
                    <a:lnTo>
                      <a:pt x="2" y="0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82" name="Freeform 271"/>
              <p:cNvSpPr>
                <a:spLocks/>
              </p:cNvSpPr>
              <p:nvPr/>
            </p:nvSpPr>
            <p:spPr bwMode="auto">
              <a:xfrm>
                <a:off x="4266" y="3336"/>
                <a:ext cx="13" cy="15"/>
              </a:xfrm>
              <a:custGeom>
                <a:avLst/>
                <a:gdLst>
                  <a:gd name="T0" fmla="*/ 13 w 13"/>
                  <a:gd name="T1" fmla="*/ 7 h 15"/>
                  <a:gd name="T2" fmla="*/ 13 w 13"/>
                  <a:gd name="T3" fmla="*/ 15 h 15"/>
                  <a:gd name="T4" fmla="*/ 0 w 13"/>
                  <a:gd name="T5" fmla="*/ 7 h 15"/>
                  <a:gd name="T6" fmla="*/ 0 w 13"/>
                  <a:gd name="T7" fmla="*/ 0 h 15"/>
                  <a:gd name="T8" fmla="*/ 13 w 13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13" y="7"/>
                    </a:moveTo>
                    <a:lnTo>
                      <a:pt x="13" y="15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83" name="Freeform 272"/>
              <p:cNvSpPr>
                <a:spLocks/>
              </p:cNvSpPr>
              <p:nvPr/>
            </p:nvSpPr>
            <p:spPr bwMode="auto">
              <a:xfrm>
                <a:off x="4505" y="3257"/>
                <a:ext cx="275" cy="196"/>
              </a:xfrm>
              <a:custGeom>
                <a:avLst/>
                <a:gdLst>
                  <a:gd name="T0" fmla="*/ 0 w 275"/>
                  <a:gd name="T1" fmla="*/ 160 h 196"/>
                  <a:gd name="T2" fmla="*/ 275 w 275"/>
                  <a:gd name="T3" fmla="*/ 0 h 196"/>
                  <a:gd name="T4" fmla="*/ 275 w 275"/>
                  <a:gd name="T5" fmla="*/ 37 h 196"/>
                  <a:gd name="T6" fmla="*/ 0 w 275"/>
                  <a:gd name="T7" fmla="*/ 196 h 196"/>
                  <a:gd name="T8" fmla="*/ 0 w 275"/>
                  <a:gd name="T9" fmla="*/ 16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96">
                    <a:moveTo>
                      <a:pt x="0" y="160"/>
                    </a:moveTo>
                    <a:lnTo>
                      <a:pt x="275" y="0"/>
                    </a:lnTo>
                    <a:lnTo>
                      <a:pt x="275" y="37"/>
                    </a:lnTo>
                    <a:lnTo>
                      <a:pt x="0" y="196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84" name="Freeform 273"/>
              <p:cNvSpPr>
                <a:spLocks/>
              </p:cNvSpPr>
              <p:nvPr/>
            </p:nvSpPr>
            <p:spPr bwMode="auto">
              <a:xfrm>
                <a:off x="4266" y="3118"/>
                <a:ext cx="514" cy="299"/>
              </a:xfrm>
              <a:custGeom>
                <a:avLst/>
                <a:gdLst>
                  <a:gd name="T0" fmla="*/ 0 w 514"/>
                  <a:gd name="T1" fmla="*/ 160 h 299"/>
                  <a:gd name="T2" fmla="*/ 273 w 514"/>
                  <a:gd name="T3" fmla="*/ 0 h 299"/>
                  <a:gd name="T4" fmla="*/ 514 w 514"/>
                  <a:gd name="T5" fmla="*/ 139 h 299"/>
                  <a:gd name="T6" fmla="*/ 239 w 514"/>
                  <a:gd name="T7" fmla="*/ 299 h 299"/>
                  <a:gd name="T8" fmla="*/ 0 w 514"/>
                  <a:gd name="T9" fmla="*/ 16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299">
                    <a:moveTo>
                      <a:pt x="0" y="160"/>
                    </a:moveTo>
                    <a:lnTo>
                      <a:pt x="273" y="0"/>
                    </a:lnTo>
                    <a:lnTo>
                      <a:pt x="514" y="139"/>
                    </a:lnTo>
                    <a:lnTo>
                      <a:pt x="239" y="299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85" name="Freeform 274"/>
              <p:cNvSpPr>
                <a:spLocks/>
              </p:cNvSpPr>
              <p:nvPr/>
            </p:nvSpPr>
            <p:spPr bwMode="auto">
              <a:xfrm>
                <a:off x="4266" y="3278"/>
                <a:ext cx="239" cy="175"/>
              </a:xfrm>
              <a:custGeom>
                <a:avLst/>
                <a:gdLst>
                  <a:gd name="T0" fmla="*/ 239 w 239"/>
                  <a:gd name="T1" fmla="*/ 139 h 175"/>
                  <a:gd name="T2" fmla="*/ 239 w 239"/>
                  <a:gd name="T3" fmla="*/ 175 h 175"/>
                  <a:gd name="T4" fmla="*/ 0 w 239"/>
                  <a:gd name="T5" fmla="*/ 37 h 175"/>
                  <a:gd name="T6" fmla="*/ 0 w 239"/>
                  <a:gd name="T7" fmla="*/ 0 h 175"/>
                  <a:gd name="T8" fmla="*/ 239 w 239"/>
                  <a:gd name="T9" fmla="*/ 13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75">
                    <a:moveTo>
                      <a:pt x="239" y="139"/>
                    </a:moveTo>
                    <a:lnTo>
                      <a:pt x="239" y="175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239" y="139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40404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86" name="Freeform 275"/>
              <p:cNvSpPr>
                <a:spLocks/>
              </p:cNvSpPr>
              <p:nvPr/>
            </p:nvSpPr>
            <p:spPr bwMode="auto">
              <a:xfrm>
                <a:off x="4282" y="3294"/>
                <a:ext cx="81" cy="59"/>
              </a:xfrm>
              <a:custGeom>
                <a:avLst/>
                <a:gdLst>
                  <a:gd name="T0" fmla="*/ 0 w 81"/>
                  <a:gd name="T1" fmla="*/ 13 h 59"/>
                  <a:gd name="T2" fmla="*/ 0 w 81"/>
                  <a:gd name="T3" fmla="*/ 0 h 59"/>
                  <a:gd name="T4" fmla="*/ 81 w 81"/>
                  <a:gd name="T5" fmla="*/ 47 h 59"/>
                  <a:gd name="T6" fmla="*/ 81 w 81"/>
                  <a:gd name="T7" fmla="*/ 59 h 59"/>
                  <a:gd name="T8" fmla="*/ 0 w 81"/>
                  <a:gd name="T9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9">
                    <a:moveTo>
                      <a:pt x="0" y="13"/>
                    </a:moveTo>
                    <a:lnTo>
                      <a:pt x="0" y="0"/>
                    </a:lnTo>
                    <a:lnTo>
                      <a:pt x="81" y="47"/>
                    </a:lnTo>
                    <a:lnTo>
                      <a:pt x="81" y="5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87" name="Freeform 276"/>
              <p:cNvSpPr>
                <a:spLocks/>
              </p:cNvSpPr>
              <p:nvPr/>
            </p:nvSpPr>
            <p:spPr bwMode="auto">
              <a:xfrm>
                <a:off x="4282" y="3294"/>
                <a:ext cx="2" cy="13"/>
              </a:xfrm>
              <a:custGeom>
                <a:avLst/>
                <a:gdLst>
                  <a:gd name="T0" fmla="*/ 0 w 2"/>
                  <a:gd name="T1" fmla="*/ 13 h 13"/>
                  <a:gd name="T2" fmla="*/ 2 w 2"/>
                  <a:gd name="T3" fmla="*/ 12 h 13"/>
                  <a:gd name="T4" fmla="*/ 2 w 2"/>
                  <a:gd name="T5" fmla="*/ 2 h 13"/>
                  <a:gd name="T6" fmla="*/ 0 w 2"/>
                  <a:gd name="T7" fmla="*/ 0 h 13"/>
                  <a:gd name="T8" fmla="*/ 0 w 2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3">
                    <a:moveTo>
                      <a:pt x="0" y="13"/>
                    </a:moveTo>
                    <a:lnTo>
                      <a:pt x="2" y="1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88" name="Freeform 277"/>
              <p:cNvSpPr>
                <a:spLocks/>
              </p:cNvSpPr>
              <p:nvPr/>
            </p:nvSpPr>
            <p:spPr bwMode="auto">
              <a:xfrm>
                <a:off x="4282" y="3306"/>
                <a:ext cx="81" cy="47"/>
              </a:xfrm>
              <a:custGeom>
                <a:avLst/>
                <a:gdLst>
                  <a:gd name="T0" fmla="*/ 81 w 81"/>
                  <a:gd name="T1" fmla="*/ 47 h 47"/>
                  <a:gd name="T2" fmla="*/ 81 w 81"/>
                  <a:gd name="T3" fmla="*/ 45 h 47"/>
                  <a:gd name="T4" fmla="*/ 2 w 81"/>
                  <a:gd name="T5" fmla="*/ 0 h 47"/>
                  <a:gd name="T6" fmla="*/ 0 w 81"/>
                  <a:gd name="T7" fmla="*/ 1 h 47"/>
                  <a:gd name="T8" fmla="*/ 81 w 81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7">
                    <a:moveTo>
                      <a:pt x="81" y="47"/>
                    </a:moveTo>
                    <a:lnTo>
                      <a:pt x="81" y="45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81" y="47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89" name="Freeform 278"/>
              <p:cNvSpPr>
                <a:spLocks/>
              </p:cNvSpPr>
              <p:nvPr/>
            </p:nvSpPr>
            <p:spPr bwMode="auto">
              <a:xfrm>
                <a:off x="4494" y="3417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0" name="Freeform 279"/>
              <p:cNvSpPr>
                <a:spLocks/>
              </p:cNvSpPr>
              <p:nvPr/>
            </p:nvSpPr>
            <p:spPr bwMode="auto">
              <a:xfrm>
                <a:off x="4494" y="3417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1" name="Freeform 280"/>
              <p:cNvSpPr>
                <a:spLocks/>
              </p:cNvSpPr>
              <p:nvPr/>
            </p:nvSpPr>
            <p:spPr bwMode="auto">
              <a:xfrm>
                <a:off x="4494" y="3442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3 h 4"/>
                  <a:gd name="T4" fmla="*/ 2 w 7"/>
                  <a:gd name="T5" fmla="*/ 0 h 4"/>
                  <a:gd name="T6" fmla="*/ 0 w 7"/>
                  <a:gd name="T7" fmla="*/ 1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2" name="Freeform 281"/>
              <p:cNvSpPr>
                <a:spLocks/>
              </p:cNvSpPr>
              <p:nvPr/>
            </p:nvSpPr>
            <p:spPr bwMode="auto">
              <a:xfrm>
                <a:off x="4486" y="3412"/>
                <a:ext cx="5" cy="30"/>
              </a:xfrm>
              <a:custGeom>
                <a:avLst/>
                <a:gdLst>
                  <a:gd name="T0" fmla="*/ 0 w 5"/>
                  <a:gd name="T1" fmla="*/ 26 h 30"/>
                  <a:gd name="T2" fmla="*/ 0 w 5"/>
                  <a:gd name="T3" fmla="*/ 0 h 30"/>
                  <a:gd name="T4" fmla="*/ 5 w 5"/>
                  <a:gd name="T5" fmla="*/ 4 h 30"/>
                  <a:gd name="T6" fmla="*/ 5 w 5"/>
                  <a:gd name="T7" fmla="*/ 30 h 30"/>
                  <a:gd name="T8" fmla="*/ 0 w 5"/>
                  <a:gd name="T9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0">
                    <a:moveTo>
                      <a:pt x="0" y="26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3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3" name="Freeform 282"/>
              <p:cNvSpPr>
                <a:spLocks/>
              </p:cNvSpPr>
              <p:nvPr/>
            </p:nvSpPr>
            <p:spPr bwMode="auto">
              <a:xfrm>
                <a:off x="4486" y="3412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4" name="Freeform 283"/>
              <p:cNvSpPr>
                <a:spLocks/>
              </p:cNvSpPr>
              <p:nvPr/>
            </p:nvSpPr>
            <p:spPr bwMode="auto">
              <a:xfrm>
                <a:off x="4486" y="3437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1 h 5"/>
                  <a:gd name="T4" fmla="*/ 2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5" name="Freeform 284"/>
              <p:cNvSpPr>
                <a:spLocks/>
              </p:cNvSpPr>
              <p:nvPr/>
            </p:nvSpPr>
            <p:spPr bwMode="auto">
              <a:xfrm>
                <a:off x="4476" y="3408"/>
                <a:ext cx="7" cy="27"/>
              </a:xfrm>
              <a:custGeom>
                <a:avLst/>
                <a:gdLst>
                  <a:gd name="T0" fmla="*/ 0 w 7"/>
                  <a:gd name="T1" fmla="*/ 24 h 27"/>
                  <a:gd name="T2" fmla="*/ 0 w 7"/>
                  <a:gd name="T3" fmla="*/ 0 h 27"/>
                  <a:gd name="T4" fmla="*/ 7 w 7"/>
                  <a:gd name="T5" fmla="*/ 3 h 27"/>
                  <a:gd name="T6" fmla="*/ 7 w 7"/>
                  <a:gd name="T7" fmla="*/ 27 h 27"/>
                  <a:gd name="T8" fmla="*/ 0 w 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7">
                    <a:moveTo>
                      <a:pt x="0" y="24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6" name="Rectangle 285"/>
              <p:cNvSpPr>
                <a:spLocks noChangeArrowheads="1"/>
              </p:cNvSpPr>
              <p:nvPr/>
            </p:nvSpPr>
            <p:spPr bwMode="auto">
              <a:xfrm>
                <a:off x="4476" y="3408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7" name="Freeform 286"/>
              <p:cNvSpPr>
                <a:spLocks/>
              </p:cNvSpPr>
              <p:nvPr/>
            </p:nvSpPr>
            <p:spPr bwMode="auto">
              <a:xfrm>
                <a:off x="4476" y="3432"/>
                <a:ext cx="7" cy="3"/>
              </a:xfrm>
              <a:custGeom>
                <a:avLst/>
                <a:gdLst>
                  <a:gd name="T0" fmla="*/ 7 w 7"/>
                  <a:gd name="T1" fmla="*/ 3 h 3"/>
                  <a:gd name="T2" fmla="*/ 7 w 7"/>
                  <a:gd name="T3" fmla="*/ 1 h 3"/>
                  <a:gd name="T4" fmla="*/ 2 w 7"/>
                  <a:gd name="T5" fmla="*/ 0 h 3"/>
                  <a:gd name="T6" fmla="*/ 0 w 7"/>
                  <a:gd name="T7" fmla="*/ 0 h 3"/>
                  <a:gd name="T8" fmla="*/ 7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3"/>
                    </a:moveTo>
                    <a:lnTo>
                      <a:pt x="7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8" name="Freeform 287"/>
              <p:cNvSpPr>
                <a:spLocks/>
              </p:cNvSpPr>
              <p:nvPr/>
            </p:nvSpPr>
            <p:spPr bwMode="auto">
              <a:xfrm>
                <a:off x="4468" y="3403"/>
                <a:ext cx="5" cy="27"/>
              </a:xfrm>
              <a:custGeom>
                <a:avLst/>
                <a:gdLst>
                  <a:gd name="T0" fmla="*/ 0 w 5"/>
                  <a:gd name="T1" fmla="*/ 24 h 27"/>
                  <a:gd name="T2" fmla="*/ 0 w 5"/>
                  <a:gd name="T3" fmla="*/ 0 h 27"/>
                  <a:gd name="T4" fmla="*/ 5 w 5"/>
                  <a:gd name="T5" fmla="*/ 3 h 27"/>
                  <a:gd name="T6" fmla="*/ 5 w 5"/>
                  <a:gd name="T7" fmla="*/ 27 h 27"/>
                  <a:gd name="T8" fmla="*/ 0 w 5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7">
                    <a:moveTo>
                      <a:pt x="0" y="24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9" name="Rectangle 288"/>
              <p:cNvSpPr>
                <a:spLocks noChangeArrowheads="1"/>
              </p:cNvSpPr>
              <p:nvPr/>
            </p:nvSpPr>
            <p:spPr bwMode="auto">
              <a:xfrm>
                <a:off x="4468" y="3403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0" name="Freeform 289"/>
              <p:cNvSpPr>
                <a:spLocks/>
              </p:cNvSpPr>
              <p:nvPr/>
            </p:nvSpPr>
            <p:spPr bwMode="auto">
              <a:xfrm>
                <a:off x="4468" y="3427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2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1" name="Freeform 290"/>
              <p:cNvSpPr>
                <a:spLocks/>
              </p:cNvSpPr>
              <p:nvPr/>
            </p:nvSpPr>
            <p:spPr bwMode="auto">
              <a:xfrm>
                <a:off x="4460" y="3396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2" name="Freeform 291"/>
              <p:cNvSpPr>
                <a:spLocks/>
              </p:cNvSpPr>
              <p:nvPr/>
            </p:nvSpPr>
            <p:spPr bwMode="auto">
              <a:xfrm>
                <a:off x="4460" y="3396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0 w 2"/>
                  <a:gd name="T3" fmla="*/ 26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0" y="2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3" name="Freeform 292"/>
              <p:cNvSpPr>
                <a:spLocks/>
              </p:cNvSpPr>
              <p:nvPr/>
            </p:nvSpPr>
            <p:spPr bwMode="auto">
              <a:xfrm>
                <a:off x="4460" y="3422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2 h 3"/>
                  <a:gd name="T4" fmla="*/ 0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4" name="Freeform 293"/>
              <p:cNvSpPr>
                <a:spLocks/>
              </p:cNvSpPr>
              <p:nvPr/>
            </p:nvSpPr>
            <p:spPr bwMode="auto">
              <a:xfrm>
                <a:off x="4450" y="3391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4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5" name="Freeform 294"/>
              <p:cNvSpPr>
                <a:spLocks/>
              </p:cNvSpPr>
              <p:nvPr/>
            </p:nvSpPr>
            <p:spPr bwMode="auto">
              <a:xfrm>
                <a:off x="4450" y="3391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6" name="Freeform 295"/>
              <p:cNvSpPr>
                <a:spLocks/>
              </p:cNvSpPr>
              <p:nvPr/>
            </p:nvSpPr>
            <p:spPr bwMode="auto">
              <a:xfrm>
                <a:off x="4450" y="3416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3 h 4"/>
                  <a:gd name="T4" fmla="*/ 2 w 7"/>
                  <a:gd name="T5" fmla="*/ 0 h 4"/>
                  <a:gd name="T6" fmla="*/ 0 w 7"/>
                  <a:gd name="T7" fmla="*/ 1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7" name="Freeform 296"/>
              <p:cNvSpPr>
                <a:spLocks/>
              </p:cNvSpPr>
              <p:nvPr/>
            </p:nvSpPr>
            <p:spPr bwMode="auto">
              <a:xfrm>
                <a:off x="4442" y="3387"/>
                <a:ext cx="5" cy="29"/>
              </a:xfrm>
              <a:custGeom>
                <a:avLst/>
                <a:gdLst>
                  <a:gd name="T0" fmla="*/ 0 w 5"/>
                  <a:gd name="T1" fmla="*/ 25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8" name="Freeform 297"/>
              <p:cNvSpPr>
                <a:spLocks/>
              </p:cNvSpPr>
              <p:nvPr/>
            </p:nvSpPr>
            <p:spPr bwMode="auto">
              <a:xfrm>
                <a:off x="4442" y="3387"/>
                <a:ext cx="2" cy="25"/>
              </a:xfrm>
              <a:custGeom>
                <a:avLst/>
                <a:gdLst>
                  <a:gd name="T0" fmla="*/ 0 w 2"/>
                  <a:gd name="T1" fmla="*/ 25 h 25"/>
                  <a:gd name="T2" fmla="*/ 2 w 2"/>
                  <a:gd name="T3" fmla="*/ 24 h 25"/>
                  <a:gd name="T4" fmla="*/ 2 w 2"/>
                  <a:gd name="T5" fmla="*/ 1 h 25"/>
                  <a:gd name="T6" fmla="*/ 0 w 2"/>
                  <a:gd name="T7" fmla="*/ 0 h 25"/>
                  <a:gd name="T8" fmla="*/ 0 w 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">
                    <a:moveTo>
                      <a:pt x="0" y="25"/>
                    </a:moveTo>
                    <a:lnTo>
                      <a:pt x="2" y="2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9" name="Freeform 298"/>
              <p:cNvSpPr>
                <a:spLocks/>
              </p:cNvSpPr>
              <p:nvPr/>
            </p:nvSpPr>
            <p:spPr bwMode="auto">
              <a:xfrm>
                <a:off x="4442" y="3411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10" name="Freeform 299"/>
              <p:cNvSpPr>
                <a:spLocks/>
              </p:cNvSpPr>
              <p:nvPr/>
            </p:nvSpPr>
            <p:spPr bwMode="auto">
              <a:xfrm>
                <a:off x="4433" y="3382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11" name="Freeform 300"/>
              <p:cNvSpPr>
                <a:spLocks/>
              </p:cNvSpPr>
              <p:nvPr/>
            </p:nvSpPr>
            <p:spPr bwMode="auto">
              <a:xfrm>
                <a:off x="4433" y="3382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1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12" name="Freeform 301"/>
              <p:cNvSpPr>
                <a:spLocks/>
              </p:cNvSpPr>
              <p:nvPr/>
            </p:nvSpPr>
            <p:spPr bwMode="auto">
              <a:xfrm>
                <a:off x="4433" y="3406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3 h 5"/>
                  <a:gd name="T4" fmla="*/ 1 w 6"/>
                  <a:gd name="T5" fmla="*/ 0 h 5"/>
                  <a:gd name="T6" fmla="*/ 0 w 6"/>
                  <a:gd name="T7" fmla="*/ 2 h 5"/>
                  <a:gd name="T8" fmla="*/ 6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13" name="Freeform 302"/>
              <p:cNvSpPr>
                <a:spLocks/>
              </p:cNvSpPr>
              <p:nvPr/>
            </p:nvSpPr>
            <p:spPr bwMode="auto">
              <a:xfrm>
                <a:off x="4425" y="3377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14" name="Freeform 303"/>
              <p:cNvSpPr>
                <a:spLocks/>
              </p:cNvSpPr>
              <p:nvPr/>
            </p:nvSpPr>
            <p:spPr bwMode="auto">
              <a:xfrm>
                <a:off x="4425" y="3377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1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15" name="Freeform 304"/>
              <p:cNvSpPr>
                <a:spLocks/>
              </p:cNvSpPr>
              <p:nvPr/>
            </p:nvSpPr>
            <p:spPr bwMode="auto">
              <a:xfrm>
                <a:off x="4425" y="3401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3 h 5"/>
                  <a:gd name="T4" fmla="*/ 1 w 4"/>
                  <a:gd name="T5" fmla="*/ 0 h 5"/>
                  <a:gd name="T6" fmla="*/ 0 w 4"/>
                  <a:gd name="T7" fmla="*/ 2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16" name="Freeform 305"/>
              <p:cNvSpPr>
                <a:spLocks/>
              </p:cNvSpPr>
              <p:nvPr/>
            </p:nvSpPr>
            <p:spPr bwMode="auto">
              <a:xfrm>
                <a:off x="4417" y="3372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17" name="Freeform 306"/>
              <p:cNvSpPr>
                <a:spLocks/>
              </p:cNvSpPr>
              <p:nvPr/>
            </p:nvSpPr>
            <p:spPr bwMode="auto">
              <a:xfrm>
                <a:off x="4417" y="3372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0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18" name="Freeform 307"/>
              <p:cNvSpPr>
                <a:spLocks/>
              </p:cNvSpPr>
              <p:nvPr/>
            </p:nvSpPr>
            <p:spPr bwMode="auto">
              <a:xfrm>
                <a:off x="4417" y="3396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3 h 5"/>
                  <a:gd name="T4" fmla="*/ 1 w 4"/>
                  <a:gd name="T5" fmla="*/ 0 h 5"/>
                  <a:gd name="T6" fmla="*/ 0 w 4"/>
                  <a:gd name="T7" fmla="*/ 2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19" name="Freeform 308"/>
              <p:cNvSpPr>
                <a:spLocks/>
              </p:cNvSpPr>
              <p:nvPr/>
            </p:nvSpPr>
            <p:spPr bwMode="auto">
              <a:xfrm>
                <a:off x="4407" y="3367"/>
                <a:ext cx="6" cy="29"/>
              </a:xfrm>
              <a:custGeom>
                <a:avLst/>
                <a:gdLst>
                  <a:gd name="T0" fmla="*/ 0 w 6"/>
                  <a:gd name="T1" fmla="*/ 24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4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20" name="Rectangle 309"/>
              <p:cNvSpPr>
                <a:spLocks noChangeArrowheads="1"/>
              </p:cNvSpPr>
              <p:nvPr/>
            </p:nvSpPr>
            <p:spPr bwMode="auto">
              <a:xfrm>
                <a:off x="4407" y="3367"/>
                <a:ext cx="1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21" name="Freeform 310"/>
              <p:cNvSpPr>
                <a:spLocks/>
              </p:cNvSpPr>
              <p:nvPr/>
            </p:nvSpPr>
            <p:spPr bwMode="auto">
              <a:xfrm>
                <a:off x="4407" y="3391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2 h 5"/>
                  <a:gd name="T4" fmla="*/ 1 w 6"/>
                  <a:gd name="T5" fmla="*/ 0 h 5"/>
                  <a:gd name="T6" fmla="*/ 0 w 6"/>
                  <a:gd name="T7" fmla="*/ 0 h 5"/>
                  <a:gd name="T8" fmla="*/ 6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22" name="Freeform 311"/>
              <p:cNvSpPr>
                <a:spLocks/>
              </p:cNvSpPr>
              <p:nvPr/>
            </p:nvSpPr>
            <p:spPr bwMode="auto">
              <a:xfrm>
                <a:off x="4399" y="3362"/>
                <a:ext cx="5" cy="28"/>
              </a:xfrm>
              <a:custGeom>
                <a:avLst/>
                <a:gdLst>
                  <a:gd name="T0" fmla="*/ 0 w 5"/>
                  <a:gd name="T1" fmla="*/ 25 h 28"/>
                  <a:gd name="T2" fmla="*/ 0 w 5"/>
                  <a:gd name="T3" fmla="*/ 0 h 28"/>
                  <a:gd name="T4" fmla="*/ 5 w 5"/>
                  <a:gd name="T5" fmla="*/ 4 h 28"/>
                  <a:gd name="T6" fmla="*/ 5 w 5"/>
                  <a:gd name="T7" fmla="*/ 28 h 28"/>
                  <a:gd name="T8" fmla="*/ 0 w 5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8">
                    <a:moveTo>
                      <a:pt x="0" y="25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28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23" name="Rectangle 312"/>
              <p:cNvSpPr>
                <a:spLocks noChangeArrowheads="1"/>
              </p:cNvSpPr>
              <p:nvPr/>
            </p:nvSpPr>
            <p:spPr bwMode="auto">
              <a:xfrm>
                <a:off x="4399" y="3362"/>
                <a:ext cx="1" cy="25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24" name="Freeform 313"/>
              <p:cNvSpPr>
                <a:spLocks/>
              </p:cNvSpPr>
              <p:nvPr/>
            </p:nvSpPr>
            <p:spPr bwMode="auto">
              <a:xfrm>
                <a:off x="4399" y="3387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1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25" name="Freeform 314"/>
              <p:cNvSpPr>
                <a:spLocks/>
              </p:cNvSpPr>
              <p:nvPr/>
            </p:nvSpPr>
            <p:spPr bwMode="auto">
              <a:xfrm>
                <a:off x="4268" y="3283"/>
                <a:ext cx="13" cy="18"/>
              </a:xfrm>
              <a:custGeom>
                <a:avLst/>
                <a:gdLst>
                  <a:gd name="T0" fmla="*/ 13 w 13"/>
                  <a:gd name="T1" fmla="*/ 8 h 18"/>
                  <a:gd name="T2" fmla="*/ 13 w 13"/>
                  <a:gd name="T3" fmla="*/ 18 h 18"/>
                  <a:gd name="T4" fmla="*/ 0 w 13"/>
                  <a:gd name="T5" fmla="*/ 10 h 18"/>
                  <a:gd name="T6" fmla="*/ 0 w 13"/>
                  <a:gd name="T7" fmla="*/ 0 h 18"/>
                  <a:gd name="T8" fmla="*/ 13 w 13"/>
                  <a:gd name="T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13" y="8"/>
                    </a:moveTo>
                    <a:lnTo>
                      <a:pt x="13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26" name="Freeform 315"/>
              <p:cNvSpPr>
                <a:spLocks/>
              </p:cNvSpPr>
              <p:nvPr/>
            </p:nvSpPr>
            <p:spPr bwMode="auto">
              <a:xfrm>
                <a:off x="4279" y="3291"/>
                <a:ext cx="2" cy="8"/>
              </a:xfrm>
              <a:custGeom>
                <a:avLst/>
                <a:gdLst>
                  <a:gd name="T0" fmla="*/ 0 w 2"/>
                  <a:gd name="T1" fmla="*/ 2 h 8"/>
                  <a:gd name="T2" fmla="*/ 2 w 2"/>
                  <a:gd name="T3" fmla="*/ 0 h 8"/>
                  <a:gd name="T4" fmla="*/ 2 w 2"/>
                  <a:gd name="T5" fmla="*/ 8 h 8"/>
                  <a:gd name="T6" fmla="*/ 0 w 2"/>
                  <a:gd name="T7" fmla="*/ 8 h 8"/>
                  <a:gd name="T8" fmla="*/ 0 w 2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2" y="0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725A14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27" name="Freeform 316"/>
              <p:cNvSpPr>
                <a:spLocks/>
              </p:cNvSpPr>
              <p:nvPr/>
            </p:nvSpPr>
            <p:spPr bwMode="auto">
              <a:xfrm>
                <a:off x="4266" y="3283"/>
                <a:ext cx="15" cy="10"/>
              </a:xfrm>
              <a:custGeom>
                <a:avLst/>
                <a:gdLst>
                  <a:gd name="T0" fmla="*/ 0 w 15"/>
                  <a:gd name="T1" fmla="*/ 2 h 10"/>
                  <a:gd name="T2" fmla="*/ 2 w 15"/>
                  <a:gd name="T3" fmla="*/ 0 h 10"/>
                  <a:gd name="T4" fmla="*/ 15 w 15"/>
                  <a:gd name="T5" fmla="*/ 8 h 10"/>
                  <a:gd name="T6" fmla="*/ 13 w 15"/>
                  <a:gd name="T7" fmla="*/ 10 h 10"/>
                  <a:gd name="T8" fmla="*/ 0 w 1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0">
                    <a:moveTo>
                      <a:pt x="0" y="2"/>
                    </a:moveTo>
                    <a:lnTo>
                      <a:pt x="2" y="0"/>
                    </a:lnTo>
                    <a:lnTo>
                      <a:pt x="15" y="8"/>
                    </a:lnTo>
                    <a:lnTo>
                      <a:pt x="13" y="1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28" name="Freeform 317"/>
              <p:cNvSpPr>
                <a:spLocks/>
              </p:cNvSpPr>
              <p:nvPr/>
            </p:nvSpPr>
            <p:spPr bwMode="auto">
              <a:xfrm>
                <a:off x="4266" y="3285"/>
                <a:ext cx="13" cy="14"/>
              </a:xfrm>
              <a:custGeom>
                <a:avLst/>
                <a:gdLst>
                  <a:gd name="T0" fmla="*/ 13 w 13"/>
                  <a:gd name="T1" fmla="*/ 8 h 14"/>
                  <a:gd name="T2" fmla="*/ 13 w 13"/>
                  <a:gd name="T3" fmla="*/ 14 h 14"/>
                  <a:gd name="T4" fmla="*/ 0 w 13"/>
                  <a:gd name="T5" fmla="*/ 8 h 14"/>
                  <a:gd name="T6" fmla="*/ 0 w 13"/>
                  <a:gd name="T7" fmla="*/ 0 h 14"/>
                  <a:gd name="T8" fmla="*/ 13 w 13"/>
                  <a:gd name="T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lnTo>
                      <a:pt x="13" y="1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29" name="Freeform 318"/>
              <p:cNvSpPr>
                <a:spLocks/>
              </p:cNvSpPr>
              <p:nvPr/>
            </p:nvSpPr>
            <p:spPr bwMode="auto">
              <a:xfrm>
                <a:off x="4505" y="3207"/>
                <a:ext cx="275" cy="196"/>
              </a:xfrm>
              <a:custGeom>
                <a:avLst/>
                <a:gdLst>
                  <a:gd name="T0" fmla="*/ 0 w 275"/>
                  <a:gd name="T1" fmla="*/ 160 h 196"/>
                  <a:gd name="T2" fmla="*/ 275 w 275"/>
                  <a:gd name="T3" fmla="*/ 0 h 196"/>
                  <a:gd name="T4" fmla="*/ 275 w 275"/>
                  <a:gd name="T5" fmla="*/ 37 h 196"/>
                  <a:gd name="T6" fmla="*/ 0 w 275"/>
                  <a:gd name="T7" fmla="*/ 196 h 196"/>
                  <a:gd name="T8" fmla="*/ 0 w 275"/>
                  <a:gd name="T9" fmla="*/ 16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96">
                    <a:moveTo>
                      <a:pt x="0" y="160"/>
                    </a:moveTo>
                    <a:lnTo>
                      <a:pt x="275" y="0"/>
                    </a:lnTo>
                    <a:lnTo>
                      <a:pt x="275" y="37"/>
                    </a:lnTo>
                    <a:lnTo>
                      <a:pt x="0" y="196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30" name="Freeform 319"/>
              <p:cNvSpPr>
                <a:spLocks/>
              </p:cNvSpPr>
              <p:nvPr/>
            </p:nvSpPr>
            <p:spPr bwMode="auto">
              <a:xfrm>
                <a:off x="4266" y="3068"/>
                <a:ext cx="514" cy="299"/>
              </a:xfrm>
              <a:custGeom>
                <a:avLst/>
                <a:gdLst>
                  <a:gd name="T0" fmla="*/ 0 w 514"/>
                  <a:gd name="T1" fmla="*/ 160 h 299"/>
                  <a:gd name="T2" fmla="*/ 273 w 514"/>
                  <a:gd name="T3" fmla="*/ 0 h 299"/>
                  <a:gd name="T4" fmla="*/ 514 w 514"/>
                  <a:gd name="T5" fmla="*/ 139 h 299"/>
                  <a:gd name="T6" fmla="*/ 239 w 514"/>
                  <a:gd name="T7" fmla="*/ 299 h 299"/>
                  <a:gd name="T8" fmla="*/ 0 w 514"/>
                  <a:gd name="T9" fmla="*/ 16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299">
                    <a:moveTo>
                      <a:pt x="0" y="160"/>
                    </a:moveTo>
                    <a:lnTo>
                      <a:pt x="273" y="0"/>
                    </a:lnTo>
                    <a:lnTo>
                      <a:pt x="514" y="139"/>
                    </a:lnTo>
                    <a:lnTo>
                      <a:pt x="239" y="299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31" name="Freeform 320"/>
              <p:cNvSpPr>
                <a:spLocks/>
              </p:cNvSpPr>
              <p:nvPr/>
            </p:nvSpPr>
            <p:spPr bwMode="auto">
              <a:xfrm>
                <a:off x="4266" y="3228"/>
                <a:ext cx="239" cy="175"/>
              </a:xfrm>
              <a:custGeom>
                <a:avLst/>
                <a:gdLst>
                  <a:gd name="T0" fmla="*/ 239 w 239"/>
                  <a:gd name="T1" fmla="*/ 139 h 175"/>
                  <a:gd name="T2" fmla="*/ 239 w 239"/>
                  <a:gd name="T3" fmla="*/ 175 h 175"/>
                  <a:gd name="T4" fmla="*/ 0 w 239"/>
                  <a:gd name="T5" fmla="*/ 36 h 175"/>
                  <a:gd name="T6" fmla="*/ 0 w 239"/>
                  <a:gd name="T7" fmla="*/ 0 h 175"/>
                  <a:gd name="T8" fmla="*/ 239 w 239"/>
                  <a:gd name="T9" fmla="*/ 13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75">
                    <a:moveTo>
                      <a:pt x="239" y="139"/>
                    </a:moveTo>
                    <a:lnTo>
                      <a:pt x="239" y="175"/>
                    </a:lnTo>
                    <a:lnTo>
                      <a:pt x="0" y="36"/>
                    </a:lnTo>
                    <a:lnTo>
                      <a:pt x="0" y="0"/>
                    </a:lnTo>
                    <a:lnTo>
                      <a:pt x="239" y="139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40404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32" name="Freeform 321"/>
              <p:cNvSpPr>
                <a:spLocks/>
              </p:cNvSpPr>
              <p:nvPr/>
            </p:nvSpPr>
            <p:spPr bwMode="auto">
              <a:xfrm>
                <a:off x="4282" y="3244"/>
                <a:ext cx="81" cy="58"/>
              </a:xfrm>
              <a:custGeom>
                <a:avLst/>
                <a:gdLst>
                  <a:gd name="T0" fmla="*/ 0 w 81"/>
                  <a:gd name="T1" fmla="*/ 12 h 58"/>
                  <a:gd name="T2" fmla="*/ 0 w 81"/>
                  <a:gd name="T3" fmla="*/ 0 h 58"/>
                  <a:gd name="T4" fmla="*/ 81 w 81"/>
                  <a:gd name="T5" fmla="*/ 46 h 58"/>
                  <a:gd name="T6" fmla="*/ 81 w 81"/>
                  <a:gd name="T7" fmla="*/ 58 h 58"/>
                  <a:gd name="T8" fmla="*/ 0 w 81"/>
                  <a:gd name="T9" fmla="*/ 1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8">
                    <a:moveTo>
                      <a:pt x="0" y="12"/>
                    </a:moveTo>
                    <a:lnTo>
                      <a:pt x="0" y="0"/>
                    </a:lnTo>
                    <a:lnTo>
                      <a:pt x="81" y="46"/>
                    </a:lnTo>
                    <a:lnTo>
                      <a:pt x="81" y="5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33" name="Rectangle 322"/>
              <p:cNvSpPr>
                <a:spLocks noChangeArrowheads="1"/>
              </p:cNvSpPr>
              <p:nvPr/>
            </p:nvSpPr>
            <p:spPr bwMode="auto">
              <a:xfrm>
                <a:off x="4282" y="3244"/>
                <a:ext cx="2" cy="12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34" name="Freeform 323"/>
              <p:cNvSpPr>
                <a:spLocks/>
              </p:cNvSpPr>
              <p:nvPr/>
            </p:nvSpPr>
            <p:spPr bwMode="auto">
              <a:xfrm>
                <a:off x="4282" y="3256"/>
                <a:ext cx="81" cy="46"/>
              </a:xfrm>
              <a:custGeom>
                <a:avLst/>
                <a:gdLst>
                  <a:gd name="T0" fmla="*/ 81 w 81"/>
                  <a:gd name="T1" fmla="*/ 46 h 46"/>
                  <a:gd name="T2" fmla="*/ 81 w 81"/>
                  <a:gd name="T3" fmla="*/ 45 h 46"/>
                  <a:gd name="T4" fmla="*/ 2 w 81"/>
                  <a:gd name="T5" fmla="*/ 0 h 46"/>
                  <a:gd name="T6" fmla="*/ 0 w 81"/>
                  <a:gd name="T7" fmla="*/ 0 h 46"/>
                  <a:gd name="T8" fmla="*/ 81 w 81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6">
                    <a:moveTo>
                      <a:pt x="81" y="46"/>
                    </a:moveTo>
                    <a:lnTo>
                      <a:pt x="81" y="4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81" y="4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35" name="Freeform 324"/>
              <p:cNvSpPr>
                <a:spLocks/>
              </p:cNvSpPr>
              <p:nvPr/>
            </p:nvSpPr>
            <p:spPr bwMode="auto">
              <a:xfrm>
                <a:off x="4494" y="3366"/>
                <a:ext cx="7" cy="29"/>
              </a:xfrm>
              <a:custGeom>
                <a:avLst/>
                <a:gdLst>
                  <a:gd name="T0" fmla="*/ 0 w 7"/>
                  <a:gd name="T1" fmla="*/ 25 h 29"/>
                  <a:gd name="T2" fmla="*/ 0 w 7"/>
                  <a:gd name="T3" fmla="*/ 0 h 29"/>
                  <a:gd name="T4" fmla="*/ 7 w 7"/>
                  <a:gd name="T5" fmla="*/ 4 h 29"/>
                  <a:gd name="T6" fmla="*/ 7 w 7"/>
                  <a:gd name="T7" fmla="*/ 29 h 29"/>
                  <a:gd name="T8" fmla="*/ 0 w 7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5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7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36" name="Freeform 325"/>
              <p:cNvSpPr>
                <a:spLocks/>
              </p:cNvSpPr>
              <p:nvPr/>
            </p:nvSpPr>
            <p:spPr bwMode="auto">
              <a:xfrm>
                <a:off x="4494" y="3366"/>
                <a:ext cx="2" cy="25"/>
              </a:xfrm>
              <a:custGeom>
                <a:avLst/>
                <a:gdLst>
                  <a:gd name="T0" fmla="*/ 0 w 2"/>
                  <a:gd name="T1" fmla="*/ 25 h 25"/>
                  <a:gd name="T2" fmla="*/ 2 w 2"/>
                  <a:gd name="T3" fmla="*/ 25 h 25"/>
                  <a:gd name="T4" fmla="*/ 2 w 2"/>
                  <a:gd name="T5" fmla="*/ 1 h 25"/>
                  <a:gd name="T6" fmla="*/ 0 w 2"/>
                  <a:gd name="T7" fmla="*/ 0 h 25"/>
                  <a:gd name="T8" fmla="*/ 0 w 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">
                    <a:moveTo>
                      <a:pt x="0" y="25"/>
                    </a:moveTo>
                    <a:lnTo>
                      <a:pt x="2" y="2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37" name="Freeform 326"/>
              <p:cNvSpPr>
                <a:spLocks/>
              </p:cNvSpPr>
              <p:nvPr/>
            </p:nvSpPr>
            <p:spPr bwMode="auto">
              <a:xfrm>
                <a:off x="4494" y="3391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2 h 4"/>
                  <a:gd name="T4" fmla="*/ 2 w 7"/>
                  <a:gd name="T5" fmla="*/ 0 h 4"/>
                  <a:gd name="T6" fmla="*/ 0 w 7"/>
                  <a:gd name="T7" fmla="*/ 0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38" name="Freeform 327"/>
              <p:cNvSpPr>
                <a:spLocks/>
              </p:cNvSpPr>
              <p:nvPr/>
            </p:nvSpPr>
            <p:spPr bwMode="auto">
              <a:xfrm>
                <a:off x="4486" y="3361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39" name="Freeform 328"/>
              <p:cNvSpPr>
                <a:spLocks/>
              </p:cNvSpPr>
              <p:nvPr/>
            </p:nvSpPr>
            <p:spPr bwMode="auto">
              <a:xfrm>
                <a:off x="4486" y="3361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6 h 26"/>
                  <a:gd name="T4" fmla="*/ 2 w 2"/>
                  <a:gd name="T5" fmla="*/ 1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6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40" name="Freeform 329"/>
              <p:cNvSpPr>
                <a:spLocks/>
              </p:cNvSpPr>
              <p:nvPr/>
            </p:nvSpPr>
            <p:spPr bwMode="auto">
              <a:xfrm>
                <a:off x="4486" y="3387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41" name="Freeform 330"/>
              <p:cNvSpPr>
                <a:spLocks/>
              </p:cNvSpPr>
              <p:nvPr/>
            </p:nvSpPr>
            <p:spPr bwMode="auto">
              <a:xfrm>
                <a:off x="4476" y="3356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42" name="Freeform 331"/>
              <p:cNvSpPr>
                <a:spLocks/>
              </p:cNvSpPr>
              <p:nvPr/>
            </p:nvSpPr>
            <p:spPr bwMode="auto">
              <a:xfrm>
                <a:off x="4476" y="3356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1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43" name="Freeform 332"/>
              <p:cNvSpPr>
                <a:spLocks/>
              </p:cNvSpPr>
              <p:nvPr/>
            </p:nvSpPr>
            <p:spPr bwMode="auto">
              <a:xfrm>
                <a:off x="4476" y="3380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2 w 7"/>
                  <a:gd name="T5" fmla="*/ 0 h 5"/>
                  <a:gd name="T6" fmla="*/ 0 w 7"/>
                  <a:gd name="T7" fmla="*/ 2 h 5"/>
                  <a:gd name="T8" fmla="*/ 7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44" name="Freeform 333"/>
              <p:cNvSpPr>
                <a:spLocks/>
              </p:cNvSpPr>
              <p:nvPr/>
            </p:nvSpPr>
            <p:spPr bwMode="auto">
              <a:xfrm>
                <a:off x="4468" y="3351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45" name="Freeform 334"/>
              <p:cNvSpPr>
                <a:spLocks/>
              </p:cNvSpPr>
              <p:nvPr/>
            </p:nvSpPr>
            <p:spPr bwMode="auto">
              <a:xfrm>
                <a:off x="4468" y="3351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46" name="Freeform 335"/>
              <p:cNvSpPr>
                <a:spLocks/>
              </p:cNvSpPr>
              <p:nvPr/>
            </p:nvSpPr>
            <p:spPr bwMode="auto">
              <a:xfrm>
                <a:off x="4468" y="3375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47" name="Freeform 336"/>
              <p:cNvSpPr>
                <a:spLocks/>
              </p:cNvSpPr>
              <p:nvPr/>
            </p:nvSpPr>
            <p:spPr bwMode="auto">
              <a:xfrm>
                <a:off x="4460" y="3346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48" name="Freeform 337"/>
              <p:cNvSpPr>
                <a:spLocks/>
              </p:cNvSpPr>
              <p:nvPr/>
            </p:nvSpPr>
            <p:spPr bwMode="auto">
              <a:xfrm>
                <a:off x="4460" y="3346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0 w 2"/>
                  <a:gd name="T3" fmla="*/ 24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0" y="2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49" name="Freeform 338"/>
              <p:cNvSpPr>
                <a:spLocks/>
              </p:cNvSpPr>
              <p:nvPr/>
            </p:nvSpPr>
            <p:spPr bwMode="auto">
              <a:xfrm>
                <a:off x="4460" y="3370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4 h 5"/>
                  <a:gd name="T4" fmla="*/ 0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50" name="Freeform 339"/>
              <p:cNvSpPr>
                <a:spLocks/>
              </p:cNvSpPr>
              <p:nvPr/>
            </p:nvSpPr>
            <p:spPr bwMode="auto">
              <a:xfrm>
                <a:off x="4450" y="3341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51" name="Freeform 340"/>
              <p:cNvSpPr>
                <a:spLocks/>
              </p:cNvSpPr>
              <p:nvPr/>
            </p:nvSpPr>
            <p:spPr bwMode="auto">
              <a:xfrm>
                <a:off x="4450" y="3341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52" name="Freeform 341"/>
              <p:cNvSpPr>
                <a:spLocks/>
              </p:cNvSpPr>
              <p:nvPr/>
            </p:nvSpPr>
            <p:spPr bwMode="auto">
              <a:xfrm>
                <a:off x="4450" y="3366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3 h 4"/>
                  <a:gd name="T4" fmla="*/ 2 w 7"/>
                  <a:gd name="T5" fmla="*/ 0 h 4"/>
                  <a:gd name="T6" fmla="*/ 0 w 7"/>
                  <a:gd name="T7" fmla="*/ 1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53" name="Freeform 342"/>
              <p:cNvSpPr>
                <a:spLocks/>
              </p:cNvSpPr>
              <p:nvPr/>
            </p:nvSpPr>
            <p:spPr bwMode="auto">
              <a:xfrm>
                <a:off x="4442" y="3336"/>
                <a:ext cx="5" cy="30"/>
              </a:xfrm>
              <a:custGeom>
                <a:avLst/>
                <a:gdLst>
                  <a:gd name="T0" fmla="*/ 0 w 5"/>
                  <a:gd name="T1" fmla="*/ 26 h 30"/>
                  <a:gd name="T2" fmla="*/ 0 w 5"/>
                  <a:gd name="T3" fmla="*/ 0 h 30"/>
                  <a:gd name="T4" fmla="*/ 5 w 5"/>
                  <a:gd name="T5" fmla="*/ 4 h 30"/>
                  <a:gd name="T6" fmla="*/ 5 w 5"/>
                  <a:gd name="T7" fmla="*/ 30 h 30"/>
                  <a:gd name="T8" fmla="*/ 0 w 5"/>
                  <a:gd name="T9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0">
                    <a:moveTo>
                      <a:pt x="0" y="26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3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54" name="Freeform 343"/>
              <p:cNvSpPr>
                <a:spLocks/>
              </p:cNvSpPr>
              <p:nvPr/>
            </p:nvSpPr>
            <p:spPr bwMode="auto">
              <a:xfrm>
                <a:off x="4442" y="3336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55" name="Freeform 344"/>
              <p:cNvSpPr>
                <a:spLocks/>
              </p:cNvSpPr>
              <p:nvPr/>
            </p:nvSpPr>
            <p:spPr bwMode="auto">
              <a:xfrm>
                <a:off x="4442" y="3361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1 h 5"/>
                  <a:gd name="T4" fmla="*/ 2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56" name="Freeform 345"/>
              <p:cNvSpPr>
                <a:spLocks/>
              </p:cNvSpPr>
              <p:nvPr/>
            </p:nvSpPr>
            <p:spPr bwMode="auto">
              <a:xfrm>
                <a:off x="4433" y="3332"/>
                <a:ext cx="6" cy="29"/>
              </a:xfrm>
              <a:custGeom>
                <a:avLst/>
                <a:gdLst>
                  <a:gd name="T0" fmla="*/ 0 w 6"/>
                  <a:gd name="T1" fmla="*/ 24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4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57" name="Rectangle 346"/>
              <p:cNvSpPr>
                <a:spLocks noChangeArrowheads="1"/>
              </p:cNvSpPr>
              <p:nvPr/>
            </p:nvSpPr>
            <p:spPr bwMode="auto">
              <a:xfrm>
                <a:off x="4433" y="3332"/>
                <a:ext cx="1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58" name="Freeform 347"/>
              <p:cNvSpPr>
                <a:spLocks/>
              </p:cNvSpPr>
              <p:nvPr/>
            </p:nvSpPr>
            <p:spPr bwMode="auto">
              <a:xfrm>
                <a:off x="4433" y="3356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1 h 5"/>
                  <a:gd name="T4" fmla="*/ 1 w 6"/>
                  <a:gd name="T5" fmla="*/ 0 h 5"/>
                  <a:gd name="T6" fmla="*/ 0 w 6"/>
                  <a:gd name="T7" fmla="*/ 0 h 5"/>
                  <a:gd name="T8" fmla="*/ 6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59" name="Freeform 348"/>
              <p:cNvSpPr>
                <a:spLocks/>
              </p:cNvSpPr>
              <p:nvPr/>
            </p:nvSpPr>
            <p:spPr bwMode="auto">
              <a:xfrm>
                <a:off x="4425" y="3327"/>
                <a:ext cx="4" cy="27"/>
              </a:xfrm>
              <a:custGeom>
                <a:avLst/>
                <a:gdLst>
                  <a:gd name="T0" fmla="*/ 0 w 4"/>
                  <a:gd name="T1" fmla="*/ 24 h 27"/>
                  <a:gd name="T2" fmla="*/ 0 w 4"/>
                  <a:gd name="T3" fmla="*/ 0 h 27"/>
                  <a:gd name="T4" fmla="*/ 4 w 4"/>
                  <a:gd name="T5" fmla="*/ 3 h 27"/>
                  <a:gd name="T6" fmla="*/ 4 w 4"/>
                  <a:gd name="T7" fmla="*/ 27 h 27"/>
                  <a:gd name="T8" fmla="*/ 0 w 4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7">
                    <a:moveTo>
                      <a:pt x="0" y="24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60" name="Rectangle 349"/>
              <p:cNvSpPr>
                <a:spLocks noChangeArrowheads="1"/>
              </p:cNvSpPr>
              <p:nvPr/>
            </p:nvSpPr>
            <p:spPr bwMode="auto">
              <a:xfrm>
                <a:off x="4425" y="3327"/>
                <a:ext cx="1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61" name="Freeform 350"/>
              <p:cNvSpPr>
                <a:spLocks/>
              </p:cNvSpPr>
              <p:nvPr/>
            </p:nvSpPr>
            <p:spPr bwMode="auto">
              <a:xfrm>
                <a:off x="4425" y="3351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2 h 3"/>
                  <a:gd name="T4" fmla="*/ 1 w 4"/>
                  <a:gd name="T5" fmla="*/ 0 h 3"/>
                  <a:gd name="T6" fmla="*/ 0 w 4"/>
                  <a:gd name="T7" fmla="*/ 0 h 3"/>
                  <a:gd name="T8" fmla="*/ 4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62" name="Freeform 351"/>
              <p:cNvSpPr>
                <a:spLocks/>
              </p:cNvSpPr>
              <p:nvPr/>
            </p:nvSpPr>
            <p:spPr bwMode="auto">
              <a:xfrm>
                <a:off x="4417" y="3320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5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5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63" name="Freeform 352"/>
              <p:cNvSpPr>
                <a:spLocks/>
              </p:cNvSpPr>
              <p:nvPr/>
            </p:nvSpPr>
            <p:spPr bwMode="auto">
              <a:xfrm>
                <a:off x="4417" y="3320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6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64" name="Freeform 353"/>
              <p:cNvSpPr>
                <a:spLocks/>
              </p:cNvSpPr>
              <p:nvPr/>
            </p:nvSpPr>
            <p:spPr bwMode="auto">
              <a:xfrm>
                <a:off x="4417" y="3346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2 h 3"/>
                  <a:gd name="T4" fmla="*/ 1 w 4"/>
                  <a:gd name="T5" fmla="*/ 0 h 3"/>
                  <a:gd name="T6" fmla="*/ 0 w 4"/>
                  <a:gd name="T7" fmla="*/ 0 h 3"/>
                  <a:gd name="T8" fmla="*/ 4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65" name="Freeform 354"/>
              <p:cNvSpPr>
                <a:spLocks/>
              </p:cNvSpPr>
              <p:nvPr/>
            </p:nvSpPr>
            <p:spPr bwMode="auto">
              <a:xfrm>
                <a:off x="4407" y="3315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4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66" name="Freeform 355"/>
              <p:cNvSpPr>
                <a:spLocks/>
              </p:cNvSpPr>
              <p:nvPr/>
            </p:nvSpPr>
            <p:spPr bwMode="auto">
              <a:xfrm>
                <a:off x="4407" y="3315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6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67" name="Freeform 356"/>
              <p:cNvSpPr>
                <a:spLocks/>
              </p:cNvSpPr>
              <p:nvPr/>
            </p:nvSpPr>
            <p:spPr bwMode="auto">
              <a:xfrm>
                <a:off x="4407" y="3341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2 h 3"/>
                  <a:gd name="T4" fmla="*/ 1 w 6"/>
                  <a:gd name="T5" fmla="*/ 0 h 3"/>
                  <a:gd name="T6" fmla="*/ 0 w 6"/>
                  <a:gd name="T7" fmla="*/ 0 h 3"/>
                  <a:gd name="T8" fmla="*/ 6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68" name="Freeform 357"/>
              <p:cNvSpPr>
                <a:spLocks/>
              </p:cNvSpPr>
              <p:nvPr/>
            </p:nvSpPr>
            <p:spPr bwMode="auto">
              <a:xfrm>
                <a:off x="4399" y="3311"/>
                <a:ext cx="5" cy="29"/>
              </a:xfrm>
              <a:custGeom>
                <a:avLst/>
                <a:gdLst>
                  <a:gd name="T0" fmla="*/ 0 w 5"/>
                  <a:gd name="T1" fmla="*/ 25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69" name="Freeform 358"/>
              <p:cNvSpPr>
                <a:spLocks/>
              </p:cNvSpPr>
              <p:nvPr/>
            </p:nvSpPr>
            <p:spPr bwMode="auto">
              <a:xfrm>
                <a:off x="4399" y="3311"/>
                <a:ext cx="1" cy="25"/>
              </a:xfrm>
              <a:custGeom>
                <a:avLst/>
                <a:gdLst>
                  <a:gd name="T0" fmla="*/ 0 w 1"/>
                  <a:gd name="T1" fmla="*/ 25 h 25"/>
                  <a:gd name="T2" fmla="*/ 1 w 1"/>
                  <a:gd name="T3" fmla="*/ 24 h 25"/>
                  <a:gd name="T4" fmla="*/ 1 w 1"/>
                  <a:gd name="T5" fmla="*/ 1 h 25"/>
                  <a:gd name="T6" fmla="*/ 0 w 1"/>
                  <a:gd name="T7" fmla="*/ 0 h 25"/>
                  <a:gd name="T8" fmla="*/ 0 w 1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1" y="24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70" name="Freeform 359"/>
              <p:cNvSpPr>
                <a:spLocks/>
              </p:cNvSpPr>
              <p:nvPr/>
            </p:nvSpPr>
            <p:spPr bwMode="auto">
              <a:xfrm>
                <a:off x="4399" y="3335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1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71" name="Freeform 360"/>
              <p:cNvSpPr>
                <a:spLocks/>
              </p:cNvSpPr>
              <p:nvPr/>
            </p:nvSpPr>
            <p:spPr bwMode="auto">
              <a:xfrm>
                <a:off x="4268" y="3231"/>
                <a:ext cx="13" cy="18"/>
              </a:xfrm>
              <a:custGeom>
                <a:avLst/>
                <a:gdLst>
                  <a:gd name="T0" fmla="*/ 13 w 13"/>
                  <a:gd name="T1" fmla="*/ 8 h 18"/>
                  <a:gd name="T2" fmla="*/ 13 w 13"/>
                  <a:gd name="T3" fmla="*/ 18 h 18"/>
                  <a:gd name="T4" fmla="*/ 0 w 13"/>
                  <a:gd name="T5" fmla="*/ 10 h 18"/>
                  <a:gd name="T6" fmla="*/ 0 w 13"/>
                  <a:gd name="T7" fmla="*/ 0 h 18"/>
                  <a:gd name="T8" fmla="*/ 13 w 13"/>
                  <a:gd name="T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13" y="8"/>
                    </a:moveTo>
                    <a:lnTo>
                      <a:pt x="13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72" name="Freeform 361"/>
              <p:cNvSpPr>
                <a:spLocks/>
              </p:cNvSpPr>
              <p:nvPr/>
            </p:nvSpPr>
            <p:spPr bwMode="auto">
              <a:xfrm>
                <a:off x="4279" y="3241"/>
                <a:ext cx="2" cy="8"/>
              </a:xfrm>
              <a:custGeom>
                <a:avLst/>
                <a:gdLst>
                  <a:gd name="T0" fmla="*/ 0 w 2"/>
                  <a:gd name="T1" fmla="*/ 0 h 8"/>
                  <a:gd name="T2" fmla="*/ 2 w 2"/>
                  <a:gd name="T3" fmla="*/ 0 h 8"/>
                  <a:gd name="T4" fmla="*/ 2 w 2"/>
                  <a:gd name="T5" fmla="*/ 6 h 8"/>
                  <a:gd name="T6" fmla="*/ 0 w 2"/>
                  <a:gd name="T7" fmla="*/ 8 h 8"/>
                  <a:gd name="T8" fmla="*/ 0 w 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0" y="0"/>
                    </a:moveTo>
                    <a:lnTo>
                      <a:pt x="2" y="0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725A14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73" name="Freeform 362"/>
              <p:cNvSpPr>
                <a:spLocks/>
              </p:cNvSpPr>
              <p:nvPr/>
            </p:nvSpPr>
            <p:spPr bwMode="auto">
              <a:xfrm>
                <a:off x="4266" y="3233"/>
                <a:ext cx="15" cy="8"/>
              </a:xfrm>
              <a:custGeom>
                <a:avLst/>
                <a:gdLst>
                  <a:gd name="T0" fmla="*/ 0 w 15"/>
                  <a:gd name="T1" fmla="*/ 2 h 8"/>
                  <a:gd name="T2" fmla="*/ 2 w 15"/>
                  <a:gd name="T3" fmla="*/ 0 h 8"/>
                  <a:gd name="T4" fmla="*/ 15 w 15"/>
                  <a:gd name="T5" fmla="*/ 8 h 8"/>
                  <a:gd name="T6" fmla="*/ 13 w 15"/>
                  <a:gd name="T7" fmla="*/ 8 h 8"/>
                  <a:gd name="T8" fmla="*/ 0 w 15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0" y="2"/>
                    </a:moveTo>
                    <a:lnTo>
                      <a:pt x="2" y="0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74" name="Freeform 363"/>
              <p:cNvSpPr>
                <a:spLocks/>
              </p:cNvSpPr>
              <p:nvPr/>
            </p:nvSpPr>
            <p:spPr bwMode="auto">
              <a:xfrm>
                <a:off x="4266" y="3235"/>
                <a:ext cx="13" cy="14"/>
              </a:xfrm>
              <a:custGeom>
                <a:avLst/>
                <a:gdLst>
                  <a:gd name="T0" fmla="*/ 13 w 13"/>
                  <a:gd name="T1" fmla="*/ 6 h 14"/>
                  <a:gd name="T2" fmla="*/ 13 w 13"/>
                  <a:gd name="T3" fmla="*/ 14 h 14"/>
                  <a:gd name="T4" fmla="*/ 0 w 13"/>
                  <a:gd name="T5" fmla="*/ 8 h 14"/>
                  <a:gd name="T6" fmla="*/ 0 w 13"/>
                  <a:gd name="T7" fmla="*/ 0 h 14"/>
                  <a:gd name="T8" fmla="*/ 13 w 13"/>
                  <a:gd name="T9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13" y="6"/>
                    </a:moveTo>
                    <a:lnTo>
                      <a:pt x="13" y="1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75" name="Freeform 364"/>
              <p:cNvSpPr>
                <a:spLocks/>
              </p:cNvSpPr>
              <p:nvPr/>
            </p:nvSpPr>
            <p:spPr bwMode="auto">
              <a:xfrm>
                <a:off x="4505" y="3157"/>
                <a:ext cx="275" cy="196"/>
              </a:xfrm>
              <a:custGeom>
                <a:avLst/>
                <a:gdLst>
                  <a:gd name="T0" fmla="*/ 0 w 275"/>
                  <a:gd name="T1" fmla="*/ 158 h 196"/>
                  <a:gd name="T2" fmla="*/ 275 w 275"/>
                  <a:gd name="T3" fmla="*/ 0 h 196"/>
                  <a:gd name="T4" fmla="*/ 275 w 275"/>
                  <a:gd name="T5" fmla="*/ 35 h 196"/>
                  <a:gd name="T6" fmla="*/ 0 w 275"/>
                  <a:gd name="T7" fmla="*/ 196 h 196"/>
                  <a:gd name="T8" fmla="*/ 0 w 275"/>
                  <a:gd name="T9" fmla="*/ 158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96">
                    <a:moveTo>
                      <a:pt x="0" y="158"/>
                    </a:moveTo>
                    <a:lnTo>
                      <a:pt x="275" y="0"/>
                    </a:lnTo>
                    <a:lnTo>
                      <a:pt x="275" y="35"/>
                    </a:lnTo>
                    <a:lnTo>
                      <a:pt x="0" y="196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76" name="Freeform 365"/>
              <p:cNvSpPr>
                <a:spLocks/>
              </p:cNvSpPr>
              <p:nvPr/>
            </p:nvSpPr>
            <p:spPr bwMode="auto">
              <a:xfrm>
                <a:off x="4266" y="3018"/>
                <a:ext cx="514" cy="297"/>
              </a:xfrm>
              <a:custGeom>
                <a:avLst/>
                <a:gdLst>
                  <a:gd name="T0" fmla="*/ 0 w 514"/>
                  <a:gd name="T1" fmla="*/ 158 h 297"/>
                  <a:gd name="T2" fmla="*/ 273 w 514"/>
                  <a:gd name="T3" fmla="*/ 0 h 297"/>
                  <a:gd name="T4" fmla="*/ 514 w 514"/>
                  <a:gd name="T5" fmla="*/ 139 h 297"/>
                  <a:gd name="T6" fmla="*/ 239 w 514"/>
                  <a:gd name="T7" fmla="*/ 297 h 297"/>
                  <a:gd name="T8" fmla="*/ 0 w 514"/>
                  <a:gd name="T9" fmla="*/ 158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297">
                    <a:moveTo>
                      <a:pt x="0" y="158"/>
                    </a:moveTo>
                    <a:lnTo>
                      <a:pt x="273" y="0"/>
                    </a:lnTo>
                    <a:lnTo>
                      <a:pt x="514" y="139"/>
                    </a:lnTo>
                    <a:lnTo>
                      <a:pt x="239" y="297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77" name="Freeform 366"/>
              <p:cNvSpPr>
                <a:spLocks/>
              </p:cNvSpPr>
              <p:nvPr/>
            </p:nvSpPr>
            <p:spPr bwMode="auto">
              <a:xfrm>
                <a:off x="4266" y="3176"/>
                <a:ext cx="239" cy="177"/>
              </a:xfrm>
              <a:custGeom>
                <a:avLst/>
                <a:gdLst>
                  <a:gd name="T0" fmla="*/ 239 w 239"/>
                  <a:gd name="T1" fmla="*/ 139 h 177"/>
                  <a:gd name="T2" fmla="*/ 239 w 239"/>
                  <a:gd name="T3" fmla="*/ 177 h 177"/>
                  <a:gd name="T4" fmla="*/ 0 w 239"/>
                  <a:gd name="T5" fmla="*/ 38 h 177"/>
                  <a:gd name="T6" fmla="*/ 0 w 239"/>
                  <a:gd name="T7" fmla="*/ 0 h 177"/>
                  <a:gd name="T8" fmla="*/ 239 w 239"/>
                  <a:gd name="T9" fmla="*/ 139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77">
                    <a:moveTo>
                      <a:pt x="239" y="139"/>
                    </a:moveTo>
                    <a:lnTo>
                      <a:pt x="239" y="177"/>
                    </a:lnTo>
                    <a:lnTo>
                      <a:pt x="0" y="38"/>
                    </a:lnTo>
                    <a:lnTo>
                      <a:pt x="0" y="0"/>
                    </a:lnTo>
                    <a:lnTo>
                      <a:pt x="239" y="139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40404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78" name="Freeform 367"/>
              <p:cNvSpPr>
                <a:spLocks/>
              </p:cNvSpPr>
              <p:nvPr/>
            </p:nvSpPr>
            <p:spPr bwMode="auto">
              <a:xfrm>
                <a:off x="4282" y="3194"/>
                <a:ext cx="81" cy="58"/>
              </a:xfrm>
              <a:custGeom>
                <a:avLst/>
                <a:gdLst>
                  <a:gd name="T0" fmla="*/ 0 w 81"/>
                  <a:gd name="T1" fmla="*/ 11 h 58"/>
                  <a:gd name="T2" fmla="*/ 0 w 81"/>
                  <a:gd name="T3" fmla="*/ 0 h 58"/>
                  <a:gd name="T4" fmla="*/ 81 w 81"/>
                  <a:gd name="T5" fmla="*/ 45 h 58"/>
                  <a:gd name="T6" fmla="*/ 81 w 81"/>
                  <a:gd name="T7" fmla="*/ 58 h 58"/>
                  <a:gd name="T8" fmla="*/ 0 w 81"/>
                  <a:gd name="T9" fmla="*/ 1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8">
                    <a:moveTo>
                      <a:pt x="0" y="11"/>
                    </a:moveTo>
                    <a:lnTo>
                      <a:pt x="0" y="0"/>
                    </a:lnTo>
                    <a:lnTo>
                      <a:pt x="81" y="45"/>
                    </a:lnTo>
                    <a:lnTo>
                      <a:pt x="81" y="5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79" name="Freeform 368"/>
              <p:cNvSpPr>
                <a:spLocks/>
              </p:cNvSpPr>
              <p:nvPr/>
            </p:nvSpPr>
            <p:spPr bwMode="auto">
              <a:xfrm>
                <a:off x="4282" y="3194"/>
                <a:ext cx="2" cy="11"/>
              </a:xfrm>
              <a:custGeom>
                <a:avLst/>
                <a:gdLst>
                  <a:gd name="T0" fmla="*/ 0 w 2"/>
                  <a:gd name="T1" fmla="*/ 11 h 11"/>
                  <a:gd name="T2" fmla="*/ 2 w 2"/>
                  <a:gd name="T3" fmla="*/ 10 h 11"/>
                  <a:gd name="T4" fmla="*/ 2 w 2"/>
                  <a:gd name="T5" fmla="*/ 0 h 11"/>
                  <a:gd name="T6" fmla="*/ 0 w 2"/>
                  <a:gd name="T7" fmla="*/ 0 h 11"/>
                  <a:gd name="T8" fmla="*/ 0 w 2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1">
                    <a:moveTo>
                      <a:pt x="0" y="11"/>
                    </a:moveTo>
                    <a:lnTo>
                      <a:pt x="2" y="1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80" name="Freeform 369"/>
              <p:cNvSpPr>
                <a:spLocks/>
              </p:cNvSpPr>
              <p:nvPr/>
            </p:nvSpPr>
            <p:spPr bwMode="auto">
              <a:xfrm>
                <a:off x="4282" y="3204"/>
                <a:ext cx="81" cy="48"/>
              </a:xfrm>
              <a:custGeom>
                <a:avLst/>
                <a:gdLst>
                  <a:gd name="T0" fmla="*/ 81 w 81"/>
                  <a:gd name="T1" fmla="*/ 48 h 48"/>
                  <a:gd name="T2" fmla="*/ 81 w 81"/>
                  <a:gd name="T3" fmla="*/ 45 h 48"/>
                  <a:gd name="T4" fmla="*/ 2 w 81"/>
                  <a:gd name="T5" fmla="*/ 0 h 48"/>
                  <a:gd name="T6" fmla="*/ 0 w 81"/>
                  <a:gd name="T7" fmla="*/ 1 h 48"/>
                  <a:gd name="T8" fmla="*/ 81 w 81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8">
                    <a:moveTo>
                      <a:pt x="81" y="48"/>
                    </a:moveTo>
                    <a:lnTo>
                      <a:pt x="81" y="45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81" y="4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81" name="Freeform 370"/>
              <p:cNvSpPr>
                <a:spLocks/>
              </p:cNvSpPr>
              <p:nvPr/>
            </p:nvSpPr>
            <p:spPr bwMode="auto">
              <a:xfrm>
                <a:off x="4494" y="3315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4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82" name="Freeform 371"/>
              <p:cNvSpPr>
                <a:spLocks/>
              </p:cNvSpPr>
              <p:nvPr/>
            </p:nvSpPr>
            <p:spPr bwMode="auto">
              <a:xfrm>
                <a:off x="4494" y="3315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83" name="Freeform 372"/>
              <p:cNvSpPr>
                <a:spLocks/>
              </p:cNvSpPr>
              <p:nvPr/>
            </p:nvSpPr>
            <p:spPr bwMode="auto">
              <a:xfrm>
                <a:off x="4494" y="3340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3 h 4"/>
                  <a:gd name="T4" fmla="*/ 2 w 7"/>
                  <a:gd name="T5" fmla="*/ 0 h 4"/>
                  <a:gd name="T6" fmla="*/ 0 w 7"/>
                  <a:gd name="T7" fmla="*/ 1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84" name="Freeform 373"/>
              <p:cNvSpPr>
                <a:spLocks/>
              </p:cNvSpPr>
              <p:nvPr/>
            </p:nvSpPr>
            <p:spPr bwMode="auto">
              <a:xfrm>
                <a:off x="4486" y="3311"/>
                <a:ext cx="5" cy="29"/>
              </a:xfrm>
              <a:custGeom>
                <a:avLst/>
                <a:gdLst>
                  <a:gd name="T0" fmla="*/ 0 w 5"/>
                  <a:gd name="T1" fmla="*/ 25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85" name="Freeform 374"/>
              <p:cNvSpPr>
                <a:spLocks/>
              </p:cNvSpPr>
              <p:nvPr/>
            </p:nvSpPr>
            <p:spPr bwMode="auto">
              <a:xfrm>
                <a:off x="4486" y="3311"/>
                <a:ext cx="2" cy="25"/>
              </a:xfrm>
              <a:custGeom>
                <a:avLst/>
                <a:gdLst>
                  <a:gd name="T0" fmla="*/ 0 w 2"/>
                  <a:gd name="T1" fmla="*/ 25 h 25"/>
                  <a:gd name="T2" fmla="*/ 2 w 2"/>
                  <a:gd name="T3" fmla="*/ 24 h 25"/>
                  <a:gd name="T4" fmla="*/ 2 w 2"/>
                  <a:gd name="T5" fmla="*/ 1 h 25"/>
                  <a:gd name="T6" fmla="*/ 0 w 2"/>
                  <a:gd name="T7" fmla="*/ 0 h 25"/>
                  <a:gd name="T8" fmla="*/ 0 w 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">
                    <a:moveTo>
                      <a:pt x="0" y="25"/>
                    </a:moveTo>
                    <a:lnTo>
                      <a:pt x="2" y="2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86" name="Freeform 375"/>
              <p:cNvSpPr>
                <a:spLocks/>
              </p:cNvSpPr>
              <p:nvPr/>
            </p:nvSpPr>
            <p:spPr bwMode="auto">
              <a:xfrm>
                <a:off x="4486" y="3335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87" name="Freeform 376"/>
              <p:cNvSpPr>
                <a:spLocks/>
              </p:cNvSpPr>
              <p:nvPr/>
            </p:nvSpPr>
            <p:spPr bwMode="auto">
              <a:xfrm>
                <a:off x="4476" y="3306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88" name="Freeform 377"/>
              <p:cNvSpPr>
                <a:spLocks/>
              </p:cNvSpPr>
              <p:nvPr/>
            </p:nvSpPr>
            <p:spPr bwMode="auto">
              <a:xfrm>
                <a:off x="4476" y="3306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89" name="Freeform 378"/>
              <p:cNvSpPr>
                <a:spLocks/>
              </p:cNvSpPr>
              <p:nvPr/>
            </p:nvSpPr>
            <p:spPr bwMode="auto">
              <a:xfrm>
                <a:off x="4476" y="3330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2 w 7"/>
                  <a:gd name="T5" fmla="*/ 0 h 5"/>
                  <a:gd name="T6" fmla="*/ 0 w 7"/>
                  <a:gd name="T7" fmla="*/ 2 h 5"/>
                  <a:gd name="T8" fmla="*/ 7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90" name="Freeform 379"/>
              <p:cNvSpPr>
                <a:spLocks/>
              </p:cNvSpPr>
              <p:nvPr/>
            </p:nvSpPr>
            <p:spPr bwMode="auto">
              <a:xfrm>
                <a:off x="4468" y="3301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91" name="Freeform 380"/>
              <p:cNvSpPr>
                <a:spLocks/>
              </p:cNvSpPr>
              <p:nvPr/>
            </p:nvSpPr>
            <p:spPr bwMode="auto">
              <a:xfrm>
                <a:off x="4468" y="3301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92" name="Freeform 381"/>
              <p:cNvSpPr>
                <a:spLocks/>
              </p:cNvSpPr>
              <p:nvPr/>
            </p:nvSpPr>
            <p:spPr bwMode="auto">
              <a:xfrm>
                <a:off x="4468" y="3325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2 h 5"/>
                  <a:gd name="T4" fmla="*/ 2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93" name="Freeform 382"/>
              <p:cNvSpPr>
                <a:spLocks/>
              </p:cNvSpPr>
              <p:nvPr/>
            </p:nvSpPr>
            <p:spPr bwMode="auto">
              <a:xfrm>
                <a:off x="4460" y="3296"/>
                <a:ext cx="5" cy="29"/>
              </a:xfrm>
              <a:custGeom>
                <a:avLst/>
                <a:gdLst>
                  <a:gd name="T0" fmla="*/ 0 w 5"/>
                  <a:gd name="T1" fmla="*/ 24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4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94" name="Freeform 383"/>
              <p:cNvSpPr>
                <a:spLocks/>
              </p:cNvSpPr>
              <p:nvPr/>
            </p:nvSpPr>
            <p:spPr bwMode="auto">
              <a:xfrm>
                <a:off x="4460" y="3296"/>
                <a:ext cx="2" cy="24"/>
              </a:xfrm>
              <a:custGeom>
                <a:avLst/>
                <a:gdLst>
                  <a:gd name="T0" fmla="*/ 0 w 2"/>
                  <a:gd name="T1" fmla="*/ 24 h 24"/>
                  <a:gd name="T2" fmla="*/ 0 w 2"/>
                  <a:gd name="T3" fmla="*/ 24 h 24"/>
                  <a:gd name="T4" fmla="*/ 2 w 2"/>
                  <a:gd name="T5" fmla="*/ 0 h 24"/>
                  <a:gd name="T6" fmla="*/ 0 w 2"/>
                  <a:gd name="T7" fmla="*/ 0 h 24"/>
                  <a:gd name="T8" fmla="*/ 0 w 2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">
                    <a:moveTo>
                      <a:pt x="0" y="24"/>
                    </a:moveTo>
                    <a:lnTo>
                      <a:pt x="0" y="2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95" name="Freeform 384"/>
              <p:cNvSpPr>
                <a:spLocks/>
              </p:cNvSpPr>
              <p:nvPr/>
            </p:nvSpPr>
            <p:spPr bwMode="auto">
              <a:xfrm>
                <a:off x="4460" y="3320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2 h 5"/>
                  <a:gd name="T4" fmla="*/ 0 w 5"/>
                  <a:gd name="T5" fmla="*/ 0 h 5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96" name="Freeform 385"/>
              <p:cNvSpPr>
                <a:spLocks/>
              </p:cNvSpPr>
              <p:nvPr/>
            </p:nvSpPr>
            <p:spPr bwMode="auto">
              <a:xfrm>
                <a:off x="4450" y="3291"/>
                <a:ext cx="7" cy="28"/>
              </a:xfrm>
              <a:custGeom>
                <a:avLst/>
                <a:gdLst>
                  <a:gd name="T0" fmla="*/ 0 w 7"/>
                  <a:gd name="T1" fmla="*/ 24 h 28"/>
                  <a:gd name="T2" fmla="*/ 0 w 7"/>
                  <a:gd name="T3" fmla="*/ 0 h 28"/>
                  <a:gd name="T4" fmla="*/ 7 w 7"/>
                  <a:gd name="T5" fmla="*/ 3 h 28"/>
                  <a:gd name="T6" fmla="*/ 7 w 7"/>
                  <a:gd name="T7" fmla="*/ 28 h 28"/>
                  <a:gd name="T8" fmla="*/ 0 w 7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8">
                    <a:moveTo>
                      <a:pt x="0" y="24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97" name="Rectangle 386"/>
              <p:cNvSpPr>
                <a:spLocks noChangeArrowheads="1"/>
              </p:cNvSpPr>
              <p:nvPr/>
            </p:nvSpPr>
            <p:spPr bwMode="auto">
              <a:xfrm>
                <a:off x="4450" y="3291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98" name="Freeform 387"/>
              <p:cNvSpPr>
                <a:spLocks/>
              </p:cNvSpPr>
              <p:nvPr/>
            </p:nvSpPr>
            <p:spPr bwMode="auto">
              <a:xfrm>
                <a:off x="4450" y="3315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2 h 4"/>
                  <a:gd name="T4" fmla="*/ 2 w 7"/>
                  <a:gd name="T5" fmla="*/ 0 h 4"/>
                  <a:gd name="T6" fmla="*/ 0 w 7"/>
                  <a:gd name="T7" fmla="*/ 0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99" name="Freeform 388"/>
              <p:cNvSpPr>
                <a:spLocks/>
              </p:cNvSpPr>
              <p:nvPr/>
            </p:nvSpPr>
            <p:spPr bwMode="auto">
              <a:xfrm>
                <a:off x="4442" y="3285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5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00" name="Freeform 389"/>
              <p:cNvSpPr>
                <a:spLocks/>
              </p:cNvSpPr>
              <p:nvPr/>
            </p:nvSpPr>
            <p:spPr bwMode="auto">
              <a:xfrm>
                <a:off x="4442" y="3285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6 h 26"/>
                  <a:gd name="T4" fmla="*/ 2 w 2"/>
                  <a:gd name="T5" fmla="*/ 1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6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01" name="Freeform 390"/>
              <p:cNvSpPr>
                <a:spLocks/>
              </p:cNvSpPr>
              <p:nvPr/>
            </p:nvSpPr>
            <p:spPr bwMode="auto">
              <a:xfrm>
                <a:off x="4442" y="3311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02" name="Freeform 391"/>
              <p:cNvSpPr>
                <a:spLocks/>
              </p:cNvSpPr>
              <p:nvPr/>
            </p:nvSpPr>
            <p:spPr bwMode="auto">
              <a:xfrm>
                <a:off x="4433" y="3280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03" name="Freeform 392"/>
              <p:cNvSpPr>
                <a:spLocks/>
              </p:cNvSpPr>
              <p:nvPr/>
            </p:nvSpPr>
            <p:spPr bwMode="auto">
              <a:xfrm>
                <a:off x="4433" y="3280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6 h 26"/>
                  <a:gd name="T4" fmla="*/ 1 w 1"/>
                  <a:gd name="T5" fmla="*/ 1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6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04" name="Freeform 393"/>
              <p:cNvSpPr>
                <a:spLocks/>
              </p:cNvSpPr>
              <p:nvPr/>
            </p:nvSpPr>
            <p:spPr bwMode="auto">
              <a:xfrm>
                <a:off x="4433" y="3306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1 h 3"/>
                  <a:gd name="T4" fmla="*/ 1 w 6"/>
                  <a:gd name="T5" fmla="*/ 0 h 3"/>
                  <a:gd name="T6" fmla="*/ 0 w 6"/>
                  <a:gd name="T7" fmla="*/ 0 h 3"/>
                  <a:gd name="T8" fmla="*/ 6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05" name="Freeform 394"/>
              <p:cNvSpPr>
                <a:spLocks/>
              </p:cNvSpPr>
              <p:nvPr/>
            </p:nvSpPr>
            <p:spPr bwMode="auto">
              <a:xfrm>
                <a:off x="4425" y="3275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06" name="Freeform 395"/>
              <p:cNvSpPr>
                <a:spLocks/>
              </p:cNvSpPr>
              <p:nvPr/>
            </p:nvSpPr>
            <p:spPr bwMode="auto">
              <a:xfrm>
                <a:off x="4425" y="3275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07" name="Freeform 396"/>
              <p:cNvSpPr>
                <a:spLocks/>
              </p:cNvSpPr>
              <p:nvPr/>
            </p:nvSpPr>
            <p:spPr bwMode="auto">
              <a:xfrm>
                <a:off x="4425" y="3299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3 h 5"/>
                  <a:gd name="T4" fmla="*/ 1 w 4"/>
                  <a:gd name="T5" fmla="*/ 0 h 5"/>
                  <a:gd name="T6" fmla="*/ 0 w 4"/>
                  <a:gd name="T7" fmla="*/ 2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08" name="Freeform 397"/>
              <p:cNvSpPr>
                <a:spLocks/>
              </p:cNvSpPr>
              <p:nvPr/>
            </p:nvSpPr>
            <p:spPr bwMode="auto">
              <a:xfrm>
                <a:off x="4417" y="3270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09" name="Freeform 398"/>
              <p:cNvSpPr>
                <a:spLocks/>
              </p:cNvSpPr>
              <p:nvPr/>
            </p:nvSpPr>
            <p:spPr bwMode="auto">
              <a:xfrm>
                <a:off x="4417" y="3270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10" name="Freeform 399"/>
              <p:cNvSpPr>
                <a:spLocks/>
              </p:cNvSpPr>
              <p:nvPr/>
            </p:nvSpPr>
            <p:spPr bwMode="auto">
              <a:xfrm>
                <a:off x="4417" y="3294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4 h 5"/>
                  <a:gd name="T4" fmla="*/ 1 w 4"/>
                  <a:gd name="T5" fmla="*/ 0 h 5"/>
                  <a:gd name="T6" fmla="*/ 0 w 4"/>
                  <a:gd name="T7" fmla="*/ 2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4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11" name="Freeform 400"/>
              <p:cNvSpPr>
                <a:spLocks/>
              </p:cNvSpPr>
              <p:nvPr/>
            </p:nvSpPr>
            <p:spPr bwMode="auto">
              <a:xfrm>
                <a:off x="4407" y="3265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12" name="Freeform 401"/>
              <p:cNvSpPr>
                <a:spLocks/>
              </p:cNvSpPr>
              <p:nvPr/>
            </p:nvSpPr>
            <p:spPr bwMode="auto">
              <a:xfrm>
                <a:off x="4407" y="3265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5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5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13" name="Freeform 402"/>
              <p:cNvSpPr>
                <a:spLocks/>
              </p:cNvSpPr>
              <p:nvPr/>
            </p:nvSpPr>
            <p:spPr bwMode="auto">
              <a:xfrm>
                <a:off x="4407" y="3290"/>
                <a:ext cx="6" cy="4"/>
              </a:xfrm>
              <a:custGeom>
                <a:avLst/>
                <a:gdLst>
                  <a:gd name="T0" fmla="*/ 6 w 6"/>
                  <a:gd name="T1" fmla="*/ 4 h 4"/>
                  <a:gd name="T2" fmla="*/ 6 w 6"/>
                  <a:gd name="T3" fmla="*/ 3 h 4"/>
                  <a:gd name="T4" fmla="*/ 1 w 6"/>
                  <a:gd name="T5" fmla="*/ 0 h 4"/>
                  <a:gd name="T6" fmla="*/ 0 w 6"/>
                  <a:gd name="T7" fmla="*/ 1 h 4"/>
                  <a:gd name="T8" fmla="*/ 6 w 6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6" y="3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14" name="Freeform 403"/>
              <p:cNvSpPr>
                <a:spLocks/>
              </p:cNvSpPr>
              <p:nvPr/>
            </p:nvSpPr>
            <p:spPr bwMode="auto">
              <a:xfrm>
                <a:off x="4399" y="3260"/>
                <a:ext cx="5" cy="30"/>
              </a:xfrm>
              <a:custGeom>
                <a:avLst/>
                <a:gdLst>
                  <a:gd name="T0" fmla="*/ 0 w 5"/>
                  <a:gd name="T1" fmla="*/ 26 h 30"/>
                  <a:gd name="T2" fmla="*/ 0 w 5"/>
                  <a:gd name="T3" fmla="*/ 0 h 30"/>
                  <a:gd name="T4" fmla="*/ 5 w 5"/>
                  <a:gd name="T5" fmla="*/ 4 h 30"/>
                  <a:gd name="T6" fmla="*/ 5 w 5"/>
                  <a:gd name="T7" fmla="*/ 30 h 30"/>
                  <a:gd name="T8" fmla="*/ 0 w 5"/>
                  <a:gd name="T9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0">
                    <a:moveTo>
                      <a:pt x="0" y="26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3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15" name="Freeform 404"/>
              <p:cNvSpPr>
                <a:spLocks/>
              </p:cNvSpPr>
              <p:nvPr/>
            </p:nvSpPr>
            <p:spPr bwMode="auto">
              <a:xfrm>
                <a:off x="4399" y="3260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5 h 26"/>
                  <a:gd name="T4" fmla="*/ 1 w 1"/>
                  <a:gd name="T5" fmla="*/ 0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5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16" name="Freeform 405"/>
              <p:cNvSpPr>
                <a:spLocks/>
              </p:cNvSpPr>
              <p:nvPr/>
            </p:nvSpPr>
            <p:spPr bwMode="auto">
              <a:xfrm>
                <a:off x="4399" y="3285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1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17" name="Freeform 406"/>
              <p:cNvSpPr>
                <a:spLocks/>
              </p:cNvSpPr>
              <p:nvPr/>
            </p:nvSpPr>
            <p:spPr bwMode="auto">
              <a:xfrm>
                <a:off x="4268" y="3181"/>
                <a:ext cx="13" cy="18"/>
              </a:xfrm>
              <a:custGeom>
                <a:avLst/>
                <a:gdLst>
                  <a:gd name="T0" fmla="*/ 13 w 13"/>
                  <a:gd name="T1" fmla="*/ 8 h 18"/>
                  <a:gd name="T2" fmla="*/ 13 w 13"/>
                  <a:gd name="T3" fmla="*/ 18 h 18"/>
                  <a:gd name="T4" fmla="*/ 0 w 13"/>
                  <a:gd name="T5" fmla="*/ 10 h 18"/>
                  <a:gd name="T6" fmla="*/ 0 w 13"/>
                  <a:gd name="T7" fmla="*/ 0 h 18"/>
                  <a:gd name="T8" fmla="*/ 13 w 13"/>
                  <a:gd name="T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13" y="8"/>
                    </a:moveTo>
                    <a:lnTo>
                      <a:pt x="13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18" name="Freeform 407"/>
              <p:cNvSpPr>
                <a:spLocks/>
              </p:cNvSpPr>
              <p:nvPr/>
            </p:nvSpPr>
            <p:spPr bwMode="auto">
              <a:xfrm>
                <a:off x="4279" y="3189"/>
                <a:ext cx="2" cy="10"/>
              </a:xfrm>
              <a:custGeom>
                <a:avLst/>
                <a:gdLst>
                  <a:gd name="T0" fmla="*/ 0 w 2"/>
                  <a:gd name="T1" fmla="*/ 2 h 10"/>
                  <a:gd name="T2" fmla="*/ 2 w 2"/>
                  <a:gd name="T3" fmla="*/ 0 h 10"/>
                  <a:gd name="T4" fmla="*/ 2 w 2"/>
                  <a:gd name="T5" fmla="*/ 8 h 10"/>
                  <a:gd name="T6" fmla="*/ 0 w 2"/>
                  <a:gd name="T7" fmla="*/ 10 h 10"/>
                  <a:gd name="T8" fmla="*/ 0 w 2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0" y="2"/>
                    </a:moveTo>
                    <a:lnTo>
                      <a:pt x="2" y="0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725A14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19" name="Freeform 408"/>
              <p:cNvSpPr>
                <a:spLocks/>
              </p:cNvSpPr>
              <p:nvPr/>
            </p:nvSpPr>
            <p:spPr bwMode="auto">
              <a:xfrm>
                <a:off x="4266" y="3183"/>
                <a:ext cx="15" cy="8"/>
              </a:xfrm>
              <a:custGeom>
                <a:avLst/>
                <a:gdLst>
                  <a:gd name="T0" fmla="*/ 0 w 15"/>
                  <a:gd name="T1" fmla="*/ 1 h 8"/>
                  <a:gd name="T2" fmla="*/ 2 w 15"/>
                  <a:gd name="T3" fmla="*/ 0 h 8"/>
                  <a:gd name="T4" fmla="*/ 15 w 15"/>
                  <a:gd name="T5" fmla="*/ 6 h 8"/>
                  <a:gd name="T6" fmla="*/ 13 w 15"/>
                  <a:gd name="T7" fmla="*/ 8 h 8"/>
                  <a:gd name="T8" fmla="*/ 0 w 15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0" y="1"/>
                    </a:moveTo>
                    <a:lnTo>
                      <a:pt x="2" y="0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20" name="Freeform 409"/>
              <p:cNvSpPr>
                <a:spLocks/>
              </p:cNvSpPr>
              <p:nvPr/>
            </p:nvSpPr>
            <p:spPr bwMode="auto">
              <a:xfrm>
                <a:off x="4266" y="3184"/>
                <a:ext cx="13" cy="15"/>
              </a:xfrm>
              <a:custGeom>
                <a:avLst/>
                <a:gdLst>
                  <a:gd name="T0" fmla="*/ 13 w 13"/>
                  <a:gd name="T1" fmla="*/ 7 h 15"/>
                  <a:gd name="T2" fmla="*/ 13 w 13"/>
                  <a:gd name="T3" fmla="*/ 15 h 15"/>
                  <a:gd name="T4" fmla="*/ 0 w 13"/>
                  <a:gd name="T5" fmla="*/ 7 h 15"/>
                  <a:gd name="T6" fmla="*/ 0 w 13"/>
                  <a:gd name="T7" fmla="*/ 0 h 15"/>
                  <a:gd name="T8" fmla="*/ 13 w 13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13" y="7"/>
                    </a:moveTo>
                    <a:lnTo>
                      <a:pt x="13" y="15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21" name="Freeform 410"/>
              <p:cNvSpPr>
                <a:spLocks/>
              </p:cNvSpPr>
              <p:nvPr/>
            </p:nvSpPr>
            <p:spPr bwMode="auto">
              <a:xfrm>
                <a:off x="4505" y="3105"/>
                <a:ext cx="275" cy="196"/>
              </a:xfrm>
              <a:custGeom>
                <a:avLst/>
                <a:gdLst>
                  <a:gd name="T0" fmla="*/ 0 w 275"/>
                  <a:gd name="T1" fmla="*/ 160 h 196"/>
                  <a:gd name="T2" fmla="*/ 275 w 275"/>
                  <a:gd name="T3" fmla="*/ 0 h 196"/>
                  <a:gd name="T4" fmla="*/ 275 w 275"/>
                  <a:gd name="T5" fmla="*/ 37 h 196"/>
                  <a:gd name="T6" fmla="*/ 0 w 275"/>
                  <a:gd name="T7" fmla="*/ 196 h 196"/>
                  <a:gd name="T8" fmla="*/ 0 w 275"/>
                  <a:gd name="T9" fmla="*/ 16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96">
                    <a:moveTo>
                      <a:pt x="0" y="160"/>
                    </a:moveTo>
                    <a:lnTo>
                      <a:pt x="275" y="0"/>
                    </a:lnTo>
                    <a:lnTo>
                      <a:pt x="275" y="37"/>
                    </a:lnTo>
                    <a:lnTo>
                      <a:pt x="0" y="196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22" name="Freeform 411"/>
              <p:cNvSpPr>
                <a:spLocks/>
              </p:cNvSpPr>
              <p:nvPr/>
            </p:nvSpPr>
            <p:spPr bwMode="auto">
              <a:xfrm>
                <a:off x="4266" y="2966"/>
                <a:ext cx="514" cy="299"/>
              </a:xfrm>
              <a:custGeom>
                <a:avLst/>
                <a:gdLst>
                  <a:gd name="T0" fmla="*/ 0 w 514"/>
                  <a:gd name="T1" fmla="*/ 160 h 299"/>
                  <a:gd name="T2" fmla="*/ 273 w 514"/>
                  <a:gd name="T3" fmla="*/ 0 h 299"/>
                  <a:gd name="T4" fmla="*/ 514 w 514"/>
                  <a:gd name="T5" fmla="*/ 139 h 299"/>
                  <a:gd name="T6" fmla="*/ 239 w 514"/>
                  <a:gd name="T7" fmla="*/ 299 h 299"/>
                  <a:gd name="T8" fmla="*/ 0 w 514"/>
                  <a:gd name="T9" fmla="*/ 16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299">
                    <a:moveTo>
                      <a:pt x="0" y="160"/>
                    </a:moveTo>
                    <a:lnTo>
                      <a:pt x="273" y="0"/>
                    </a:lnTo>
                    <a:lnTo>
                      <a:pt x="514" y="139"/>
                    </a:lnTo>
                    <a:lnTo>
                      <a:pt x="239" y="299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23" name="Freeform 412"/>
              <p:cNvSpPr>
                <a:spLocks/>
              </p:cNvSpPr>
              <p:nvPr/>
            </p:nvSpPr>
            <p:spPr bwMode="auto">
              <a:xfrm>
                <a:off x="4266" y="3126"/>
                <a:ext cx="239" cy="175"/>
              </a:xfrm>
              <a:custGeom>
                <a:avLst/>
                <a:gdLst>
                  <a:gd name="T0" fmla="*/ 239 w 239"/>
                  <a:gd name="T1" fmla="*/ 139 h 175"/>
                  <a:gd name="T2" fmla="*/ 239 w 239"/>
                  <a:gd name="T3" fmla="*/ 175 h 175"/>
                  <a:gd name="T4" fmla="*/ 0 w 239"/>
                  <a:gd name="T5" fmla="*/ 37 h 175"/>
                  <a:gd name="T6" fmla="*/ 0 w 239"/>
                  <a:gd name="T7" fmla="*/ 0 h 175"/>
                  <a:gd name="T8" fmla="*/ 239 w 239"/>
                  <a:gd name="T9" fmla="*/ 13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75">
                    <a:moveTo>
                      <a:pt x="239" y="139"/>
                    </a:moveTo>
                    <a:lnTo>
                      <a:pt x="239" y="175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239" y="139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40404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24" name="Freeform 413"/>
              <p:cNvSpPr>
                <a:spLocks/>
              </p:cNvSpPr>
              <p:nvPr/>
            </p:nvSpPr>
            <p:spPr bwMode="auto">
              <a:xfrm>
                <a:off x="4282" y="3142"/>
                <a:ext cx="81" cy="59"/>
              </a:xfrm>
              <a:custGeom>
                <a:avLst/>
                <a:gdLst>
                  <a:gd name="T0" fmla="*/ 0 w 81"/>
                  <a:gd name="T1" fmla="*/ 13 h 59"/>
                  <a:gd name="T2" fmla="*/ 0 w 81"/>
                  <a:gd name="T3" fmla="*/ 0 h 59"/>
                  <a:gd name="T4" fmla="*/ 81 w 81"/>
                  <a:gd name="T5" fmla="*/ 47 h 59"/>
                  <a:gd name="T6" fmla="*/ 81 w 81"/>
                  <a:gd name="T7" fmla="*/ 59 h 59"/>
                  <a:gd name="T8" fmla="*/ 0 w 81"/>
                  <a:gd name="T9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9">
                    <a:moveTo>
                      <a:pt x="0" y="13"/>
                    </a:moveTo>
                    <a:lnTo>
                      <a:pt x="0" y="0"/>
                    </a:lnTo>
                    <a:lnTo>
                      <a:pt x="81" y="47"/>
                    </a:lnTo>
                    <a:lnTo>
                      <a:pt x="81" y="5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25" name="Freeform 414"/>
              <p:cNvSpPr>
                <a:spLocks/>
              </p:cNvSpPr>
              <p:nvPr/>
            </p:nvSpPr>
            <p:spPr bwMode="auto">
              <a:xfrm>
                <a:off x="4282" y="3142"/>
                <a:ext cx="2" cy="13"/>
              </a:xfrm>
              <a:custGeom>
                <a:avLst/>
                <a:gdLst>
                  <a:gd name="T0" fmla="*/ 0 w 2"/>
                  <a:gd name="T1" fmla="*/ 13 h 13"/>
                  <a:gd name="T2" fmla="*/ 2 w 2"/>
                  <a:gd name="T3" fmla="*/ 12 h 13"/>
                  <a:gd name="T4" fmla="*/ 2 w 2"/>
                  <a:gd name="T5" fmla="*/ 2 h 13"/>
                  <a:gd name="T6" fmla="*/ 0 w 2"/>
                  <a:gd name="T7" fmla="*/ 0 h 13"/>
                  <a:gd name="T8" fmla="*/ 0 w 2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3">
                    <a:moveTo>
                      <a:pt x="0" y="13"/>
                    </a:moveTo>
                    <a:lnTo>
                      <a:pt x="2" y="1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26" name="Freeform 415"/>
              <p:cNvSpPr>
                <a:spLocks/>
              </p:cNvSpPr>
              <p:nvPr/>
            </p:nvSpPr>
            <p:spPr bwMode="auto">
              <a:xfrm>
                <a:off x="4282" y="3154"/>
                <a:ext cx="81" cy="47"/>
              </a:xfrm>
              <a:custGeom>
                <a:avLst/>
                <a:gdLst>
                  <a:gd name="T0" fmla="*/ 81 w 81"/>
                  <a:gd name="T1" fmla="*/ 47 h 47"/>
                  <a:gd name="T2" fmla="*/ 81 w 81"/>
                  <a:gd name="T3" fmla="*/ 45 h 47"/>
                  <a:gd name="T4" fmla="*/ 2 w 81"/>
                  <a:gd name="T5" fmla="*/ 0 h 47"/>
                  <a:gd name="T6" fmla="*/ 0 w 81"/>
                  <a:gd name="T7" fmla="*/ 1 h 47"/>
                  <a:gd name="T8" fmla="*/ 81 w 81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7">
                    <a:moveTo>
                      <a:pt x="81" y="47"/>
                    </a:moveTo>
                    <a:lnTo>
                      <a:pt x="81" y="45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81" y="47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27" name="Freeform 416"/>
              <p:cNvSpPr>
                <a:spLocks/>
              </p:cNvSpPr>
              <p:nvPr/>
            </p:nvSpPr>
            <p:spPr bwMode="auto">
              <a:xfrm>
                <a:off x="4494" y="3265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28" name="Freeform 417"/>
              <p:cNvSpPr>
                <a:spLocks/>
              </p:cNvSpPr>
              <p:nvPr/>
            </p:nvSpPr>
            <p:spPr bwMode="auto">
              <a:xfrm>
                <a:off x="4494" y="3265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29" name="Freeform 418"/>
              <p:cNvSpPr>
                <a:spLocks/>
              </p:cNvSpPr>
              <p:nvPr/>
            </p:nvSpPr>
            <p:spPr bwMode="auto">
              <a:xfrm>
                <a:off x="4494" y="3290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1 h 4"/>
                  <a:gd name="T4" fmla="*/ 2 w 7"/>
                  <a:gd name="T5" fmla="*/ 0 h 4"/>
                  <a:gd name="T6" fmla="*/ 0 w 7"/>
                  <a:gd name="T7" fmla="*/ 1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30" name="Freeform 419"/>
              <p:cNvSpPr>
                <a:spLocks/>
              </p:cNvSpPr>
              <p:nvPr/>
            </p:nvSpPr>
            <p:spPr bwMode="auto">
              <a:xfrm>
                <a:off x="4486" y="3260"/>
                <a:ext cx="5" cy="28"/>
              </a:xfrm>
              <a:custGeom>
                <a:avLst/>
                <a:gdLst>
                  <a:gd name="T0" fmla="*/ 0 w 5"/>
                  <a:gd name="T1" fmla="*/ 25 h 28"/>
                  <a:gd name="T2" fmla="*/ 0 w 5"/>
                  <a:gd name="T3" fmla="*/ 0 h 28"/>
                  <a:gd name="T4" fmla="*/ 5 w 5"/>
                  <a:gd name="T5" fmla="*/ 4 h 28"/>
                  <a:gd name="T6" fmla="*/ 5 w 5"/>
                  <a:gd name="T7" fmla="*/ 28 h 28"/>
                  <a:gd name="T8" fmla="*/ 0 w 5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8">
                    <a:moveTo>
                      <a:pt x="0" y="25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28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31" name="Rectangle 420"/>
              <p:cNvSpPr>
                <a:spLocks noChangeArrowheads="1"/>
              </p:cNvSpPr>
              <p:nvPr/>
            </p:nvSpPr>
            <p:spPr bwMode="auto">
              <a:xfrm>
                <a:off x="4486" y="3260"/>
                <a:ext cx="2" cy="25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32" name="Freeform 421"/>
              <p:cNvSpPr>
                <a:spLocks/>
              </p:cNvSpPr>
              <p:nvPr/>
            </p:nvSpPr>
            <p:spPr bwMode="auto">
              <a:xfrm>
                <a:off x="4486" y="3285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33" name="Freeform 422"/>
              <p:cNvSpPr>
                <a:spLocks/>
              </p:cNvSpPr>
              <p:nvPr/>
            </p:nvSpPr>
            <p:spPr bwMode="auto">
              <a:xfrm>
                <a:off x="4476" y="3256"/>
                <a:ext cx="7" cy="27"/>
              </a:xfrm>
              <a:custGeom>
                <a:avLst/>
                <a:gdLst>
                  <a:gd name="T0" fmla="*/ 0 w 7"/>
                  <a:gd name="T1" fmla="*/ 24 h 27"/>
                  <a:gd name="T2" fmla="*/ 0 w 7"/>
                  <a:gd name="T3" fmla="*/ 0 h 27"/>
                  <a:gd name="T4" fmla="*/ 7 w 7"/>
                  <a:gd name="T5" fmla="*/ 3 h 27"/>
                  <a:gd name="T6" fmla="*/ 7 w 7"/>
                  <a:gd name="T7" fmla="*/ 27 h 27"/>
                  <a:gd name="T8" fmla="*/ 0 w 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7">
                    <a:moveTo>
                      <a:pt x="0" y="24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34" name="Rectangle 423"/>
              <p:cNvSpPr>
                <a:spLocks noChangeArrowheads="1"/>
              </p:cNvSpPr>
              <p:nvPr/>
            </p:nvSpPr>
            <p:spPr bwMode="auto">
              <a:xfrm>
                <a:off x="4476" y="3256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35" name="Freeform 424"/>
              <p:cNvSpPr>
                <a:spLocks/>
              </p:cNvSpPr>
              <p:nvPr/>
            </p:nvSpPr>
            <p:spPr bwMode="auto">
              <a:xfrm>
                <a:off x="4476" y="3280"/>
                <a:ext cx="7" cy="3"/>
              </a:xfrm>
              <a:custGeom>
                <a:avLst/>
                <a:gdLst>
                  <a:gd name="T0" fmla="*/ 7 w 7"/>
                  <a:gd name="T1" fmla="*/ 3 h 3"/>
                  <a:gd name="T2" fmla="*/ 7 w 7"/>
                  <a:gd name="T3" fmla="*/ 1 h 3"/>
                  <a:gd name="T4" fmla="*/ 2 w 7"/>
                  <a:gd name="T5" fmla="*/ 0 h 3"/>
                  <a:gd name="T6" fmla="*/ 0 w 7"/>
                  <a:gd name="T7" fmla="*/ 0 h 3"/>
                  <a:gd name="T8" fmla="*/ 7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3"/>
                    </a:moveTo>
                    <a:lnTo>
                      <a:pt x="7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36" name="Freeform 425"/>
              <p:cNvSpPr>
                <a:spLocks/>
              </p:cNvSpPr>
              <p:nvPr/>
            </p:nvSpPr>
            <p:spPr bwMode="auto">
              <a:xfrm>
                <a:off x="4468" y="3249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37" name="Freeform 426"/>
              <p:cNvSpPr>
                <a:spLocks/>
              </p:cNvSpPr>
              <p:nvPr/>
            </p:nvSpPr>
            <p:spPr bwMode="auto">
              <a:xfrm>
                <a:off x="4468" y="3249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6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38" name="Freeform 427"/>
              <p:cNvSpPr>
                <a:spLocks/>
              </p:cNvSpPr>
              <p:nvPr/>
            </p:nvSpPr>
            <p:spPr bwMode="auto">
              <a:xfrm>
                <a:off x="4468" y="3275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2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39" name="Freeform 428"/>
              <p:cNvSpPr>
                <a:spLocks/>
              </p:cNvSpPr>
              <p:nvPr/>
            </p:nvSpPr>
            <p:spPr bwMode="auto">
              <a:xfrm>
                <a:off x="4460" y="3244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40" name="Freeform 429"/>
              <p:cNvSpPr>
                <a:spLocks/>
              </p:cNvSpPr>
              <p:nvPr/>
            </p:nvSpPr>
            <p:spPr bwMode="auto">
              <a:xfrm>
                <a:off x="4460" y="3244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0 w 2"/>
                  <a:gd name="T3" fmla="*/ 26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0" y="2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41" name="Freeform 430"/>
              <p:cNvSpPr>
                <a:spLocks/>
              </p:cNvSpPr>
              <p:nvPr/>
            </p:nvSpPr>
            <p:spPr bwMode="auto">
              <a:xfrm>
                <a:off x="4460" y="3270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2 h 3"/>
                  <a:gd name="T4" fmla="*/ 0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42" name="Freeform 431"/>
              <p:cNvSpPr>
                <a:spLocks/>
              </p:cNvSpPr>
              <p:nvPr/>
            </p:nvSpPr>
            <p:spPr bwMode="auto">
              <a:xfrm>
                <a:off x="4450" y="3239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4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43" name="Freeform 432"/>
              <p:cNvSpPr>
                <a:spLocks/>
              </p:cNvSpPr>
              <p:nvPr/>
            </p:nvSpPr>
            <p:spPr bwMode="auto">
              <a:xfrm>
                <a:off x="4450" y="3239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44" name="Freeform 433"/>
              <p:cNvSpPr>
                <a:spLocks/>
              </p:cNvSpPr>
              <p:nvPr/>
            </p:nvSpPr>
            <p:spPr bwMode="auto">
              <a:xfrm>
                <a:off x="4450" y="3264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3 h 4"/>
                  <a:gd name="T4" fmla="*/ 2 w 7"/>
                  <a:gd name="T5" fmla="*/ 0 h 4"/>
                  <a:gd name="T6" fmla="*/ 0 w 7"/>
                  <a:gd name="T7" fmla="*/ 1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45" name="Freeform 434"/>
              <p:cNvSpPr>
                <a:spLocks/>
              </p:cNvSpPr>
              <p:nvPr/>
            </p:nvSpPr>
            <p:spPr bwMode="auto">
              <a:xfrm>
                <a:off x="4442" y="3235"/>
                <a:ext cx="5" cy="29"/>
              </a:xfrm>
              <a:custGeom>
                <a:avLst/>
                <a:gdLst>
                  <a:gd name="T0" fmla="*/ 0 w 5"/>
                  <a:gd name="T1" fmla="*/ 25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46" name="Freeform 435"/>
              <p:cNvSpPr>
                <a:spLocks/>
              </p:cNvSpPr>
              <p:nvPr/>
            </p:nvSpPr>
            <p:spPr bwMode="auto">
              <a:xfrm>
                <a:off x="4442" y="3235"/>
                <a:ext cx="2" cy="25"/>
              </a:xfrm>
              <a:custGeom>
                <a:avLst/>
                <a:gdLst>
                  <a:gd name="T0" fmla="*/ 0 w 2"/>
                  <a:gd name="T1" fmla="*/ 25 h 25"/>
                  <a:gd name="T2" fmla="*/ 2 w 2"/>
                  <a:gd name="T3" fmla="*/ 24 h 25"/>
                  <a:gd name="T4" fmla="*/ 2 w 2"/>
                  <a:gd name="T5" fmla="*/ 1 h 25"/>
                  <a:gd name="T6" fmla="*/ 0 w 2"/>
                  <a:gd name="T7" fmla="*/ 0 h 25"/>
                  <a:gd name="T8" fmla="*/ 0 w 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">
                    <a:moveTo>
                      <a:pt x="0" y="25"/>
                    </a:moveTo>
                    <a:lnTo>
                      <a:pt x="2" y="2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47" name="Freeform 436"/>
              <p:cNvSpPr>
                <a:spLocks/>
              </p:cNvSpPr>
              <p:nvPr/>
            </p:nvSpPr>
            <p:spPr bwMode="auto">
              <a:xfrm>
                <a:off x="4442" y="3259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48" name="Freeform 437"/>
              <p:cNvSpPr>
                <a:spLocks/>
              </p:cNvSpPr>
              <p:nvPr/>
            </p:nvSpPr>
            <p:spPr bwMode="auto">
              <a:xfrm>
                <a:off x="4433" y="3230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49" name="Freeform 438"/>
              <p:cNvSpPr>
                <a:spLocks/>
              </p:cNvSpPr>
              <p:nvPr/>
            </p:nvSpPr>
            <p:spPr bwMode="auto">
              <a:xfrm>
                <a:off x="4433" y="3230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1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3802" name="Freeform 440"/>
            <p:cNvSpPr>
              <a:spLocks/>
            </p:cNvSpPr>
            <p:nvPr/>
          </p:nvSpPr>
          <p:spPr bwMode="auto">
            <a:xfrm>
              <a:off x="4433" y="3254"/>
              <a:ext cx="6" cy="5"/>
            </a:xfrm>
            <a:custGeom>
              <a:avLst/>
              <a:gdLst>
                <a:gd name="T0" fmla="*/ 6 w 6"/>
                <a:gd name="T1" fmla="*/ 5 h 5"/>
                <a:gd name="T2" fmla="*/ 6 w 6"/>
                <a:gd name="T3" fmla="*/ 3 h 5"/>
                <a:gd name="T4" fmla="*/ 1 w 6"/>
                <a:gd name="T5" fmla="*/ 0 h 5"/>
                <a:gd name="T6" fmla="*/ 0 w 6"/>
                <a:gd name="T7" fmla="*/ 2 h 5"/>
                <a:gd name="T8" fmla="*/ 6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5"/>
                  </a:moveTo>
                  <a:lnTo>
                    <a:pt x="6" y="3"/>
                  </a:lnTo>
                  <a:lnTo>
                    <a:pt x="1" y="0"/>
                  </a:lnTo>
                  <a:lnTo>
                    <a:pt x="0" y="2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2626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3" name="Freeform 441"/>
            <p:cNvSpPr>
              <a:spLocks/>
            </p:cNvSpPr>
            <p:nvPr/>
          </p:nvSpPr>
          <p:spPr bwMode="auto">
            <a:xfrm>
              <a:off x="4425" y="3225"/>
              <a:ext cx="4" cy="29"/>
            </a:xfrm>
            <a:custGeom>
              <a:avLst/>
              <a:gdLst>
                <a:gd name="T0" fmla="*/ 0 w 4"/>
                <a:gd name="T1" fmla="*/ 26 h 29"/>
                <a:gd name="T2" fmla="*/ 0 w 4"/>
                <a:gd name="T3" fmla="*/ 0 h 29"/>
                <a:gd name="T4" fmla="*/ 4 w 4"/>
                <a:gd name="T5" fmla="*/ 3 h 29"/>
                <a:gd name="T6" fmla="*/ 4 w 4"/>
                <a:gd name="T7" fmla="*/ 29 h 29"/>
                <a:gd name="T8" fmla="*/ 0 w 4"/>
                <a:gd name="T9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9">
                  <a:moveTo>
                    <a:pt x="0" y="26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4" y="29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00000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4" name="Freeform 442"/>
            <p:cNvSpPr>
              <a:spLocks/>
            </p:cNvSpPr>
            <p:nvPr/>
          </p:nvSpPr>
          <p:spPr bwMode="auto">
            <a:xfrm>
              <a:off x="4425" y="3225"/>
              <a:ext cx="1" cy="26"/>
            </a:xfrm>
            <a:custGeom>
              <a:avLst/>
              <a:gdLst>
                <a:gd name="T0" fmla="*/ 0 w 1"/>
                <a:gd name="T1" fmla="*/ 26 h 26"/>
                <a:gd name="T2" fmla="*/ 1 w 1"/>
                <a:gd name="T3" fmla="*/ 24 h 26"/>
                <a:gd name="T4" fmla="*/ 1 w 1"/>
                <a:gd name="T5" fmla="*/ 0 h 26"/>
                <a:gd name="T6" fmla="*/ 0 w 1"/>
                <a:gd name="T7" fmla="*/ 0 h 26"/>
                <a:gd name="T8" fmla="*/ 0 w 1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6">
                  <a:moveTo>
                    <a:pt x="0" y="26"/>
                  </a:moveTo>
                  <a:lnTo>
                    <a:pt x="1" y="24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80808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5" name="Freeform 443"/>
            <p:cNvSpPr>
              <a:spLocks/>
            </p:cNvSpPr>
            <p:nvPr/>
          </p:nvSpPr>
          <p:spPr bwMode="auto">
            <a:xfrm>
              <a:off x="4425" y="3249"/>
              <a:ext cx="4" cy="5"/>
            </a:xfrm>
            <a:custGeom>
              <a:avLst/>
              <a:gdLst>
                <a:gd name="T0" fmla="*/ 4 w 4"/>
                <a:gd name="T1" fmla="*/ 5 h 5"/>
                <a:gd name="T2" fmla="*/ 4 w 4"/>
                <a:gd name="T3" fmla="*/ 3 h 5"/>
                <a:gd name="T4" fmla="*/ 1 w 4"/>
                <a:gd name="T5" fmla="*/ 0 h 5"/>
                <a:gd name="T6" fmla="*/ 0 w 4"/>
                <a:gd name="T7" fmla="*/ 2 h 5"/>
                <a:gd name="T8" fmla="*/ 4 w 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lnTo>
                    <a:pt x="4" y="3"/>
                  </a:lnTo>
                  <a:lnTo>
                    <a:pt x="1" y="0"/>
                  </a:lnTo>
                  <a:lnTo>
                    <a:pt x="0" y="2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2626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6" name="Freeform 444"/>
            <p:cNvSpPr>
              <a:spLocks/>
            </p:cNvSpPr>
            <p:nvPr/>
          </p:nvSpPr>
          <p:spPr bwMode="auto">
            <a:xfrm>
              <a:off x="4417" y="3220"/>
              <a:ext cx="4" cy="29"/>
            </a:xfrm>
            <a:custGeom>
              <a:avLst/>
              <a:gdLst>
                <a:gd name="T0" fmla="*/ 0 w 4"/>
                <a:gd name="T1" fmla="*/ 26 h 29"/>
                <a:gd name="T2" fmla="*/ 0 w 4"/>
                <a:gd name="T3" fmla="*/ 0 h 29"/>
                <a:gd name="T4" fmla="*/ 4 w 4"/>
                <a:gd name="T5" fmla="*/ 3 h 29"/>
                <a:gd name="T6" fmla="*/ 4 w 4"/>
                <a:gd name="T7" fmla="*/ 29 h 29"/>
                <a:gd name="T8" fmla="*/ 0 w 4"/>
                <a:gd name="T9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9">
                  <a:moveTo>
                    <a:pt x="0" y="26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4" y="29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00000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7" name="Freeform 445"/>
            <p:cNvSpPr>
              <a:spLocks/>
            </p:cNvSpPr>
            <p:nvPr/>
          </p:nvSpPr>
          <p:spPr bwMode="auto">
            <a:xfrm>
              <a:off x="4417" y="3220"/>
              <a:ext cx="1" cy="26"/>
            </a:xfrm>
            <a:custGeom>
              <a:avLst/>
              <a:gdLst>
                <a:gd name="T0" fmla="*/ 0 w 1"/>
                <a:gd name="T1" fmla="*/ 26 h 26"/>
                <a:gd name="T2" fmla="*/ 1 w 1"/>
                <a:gd name="T3" fmla="*/ 24 h 26"/>
                <a:gd name="T4" fmla="*/ 1 w 1"/>
                <a:gd name="T5" fmla="*/ 0 h 26"/>
                <a:gd name="T6" fmla="*/ 0 w 1"/>
                <a:gd name="T7" fmla="*/ 0 h 26"/>
                <a:gd name="T8" fmla="*/ 0 w 1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6">
                  <a:moveTo>
                    <a:pt x="0" y="26"/>
                  </a:moveTo>
                  <a:lnTo>
                    <a:pt x="1" y="24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80808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8" name="Freeform 446"/>
            <p:cNvSpPr>
              <a:spLocks/>
            </p:cNvSpPr>
            <p:nvPr/>
          </p:nvSpPr>
          <p:spPr bwMode="auto">
            <a:xfrm>
              <a:off x="4417" y="3244"/>
              <a:ext cx="4" cy="5"/>
            </a:xfrm>
            <a:custGeom>
              <a:avLst/>
              <a:gdLst>
                <a:gd name="T0" fmla="*/ 4 w 4"/>
                <a:gd name="T1" fmla="*/ 5 h 5"/>
                <a:gd name="T2" fmla="*/ 4 w 4"/>
                <a:gd name="T3" fmla="*/ 2 h 5"/>
                <a:gd name="T4" fmla="*/ 1 w 4"/>
                <a:gd name="T5" fmla="*/ 0 h 5"/>
                <a:gd name="T6" fmla="*/ 0 w 4"/>
                <a:gd name="T7" fmla="*/ 2 h 5"/>
                <a:gd name="T8" fmla="*/ 4 w 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lnTo>
                    <a:pt x="4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2626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9" name="Freeform 447"/>
            <p:cNvSpPr>
              <a:spLocks/>
            </p:cNvSpPr>
            <p:nvPr/>
          </p:nvSpPr>
          <p:spPr bwMode="auto">
            <a:xfrm>
              <a:off x="4407" y="3215"/>
              <a:ext cx="6" cy="28"/>
            </a:xfrm>
            <a:custGeom>
              <a:avLst/>
              <a:gdLst>
                <a:gd name="T0" fmla="*/ 0 w 6"/>
                <a:gd name="T1" fmla="*/ 24 h 28"/>
                <a:gd name="T2" fmla="*/ 0 w 6"/>
                <a:gd name="T3" fmla="*/ 0 h 28"/>
                <a:gd name="T4" fmla="*/ 6 w 6"/>
                <a:gd name="T5" fmla="*/ 3 h 28"/>
                <a:gd name="T6" fmla="*/ 6 w 6"/>
                <a:gd name="T7" fmla="*/ 28 h 28"/>
                <a:gd name="T8" fmla="*/ 0 w 6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8">
                  <a:moveTo>
                    <a:pt x="0" y="24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6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00000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0" name="Rectangle 448"/>
            <p:cNvSpPr>
              <a:spLocks noChangeArrowheads="1"/>
            </p:cNvSpPr>
            <p:nvPr/>
          </p:nvSpPr>
          <p:spPr bwMode="auto">
            <a:xfrm>
              <a:off x="4407" y="3215"/>
              <a:ext cx="1" cy="24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80808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1" name="Freeform 449"/>
            <p:cNvSpPr>
              <a:spLocks/>
            </p:cNvSpPr>
            <p:nvPr/>
          </p:nvSpPr>
          <p:spPr bwMode="auto">
            <a:xfrm>
              <a:off x="4407" y="3239"/>
              <a:ext cx="6" cy="4"/>
            </a:xfrm>
            <a:custGeom>
              <a:avLst/>
              <a:gdLst>
                <a:gd name="T0" fmla="*/ 6 w 6"/>
                <a:gd name="T1" fmla="*/ 4 h 4"/>
                <a:gd name="T2" fmla="*/ 6 w 6"/>
                <a:gd name="T3" fmla="*/ 2 h 4"/>
                <a:gd name="T4" fmla="*/ 1 w 6"/>
                <a:gd name="T5" fmla="*/ 0 h 4"/>
                <a:gd name="T6" fmla="*/ 0 w 6"/>
                <a:gd name="T7" fmla="*/ 0 h 4"/>
                <a:gd name="T8" fmla="*/ 6 w 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6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2626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2" name="Freeform 450"/>
            <p:cNvSpPr>
              <a:spLocks/>
            </p:cNvSpPr>
            <p:nvPr/>
          </p:nvSpPr>
          <p:spPr bwMode="auto">
            <a:xfrm>
              <a:off x="4399" y="3210"/>
              <a:ext cx="5" cy="28"/>
            </a:xfrm>
            <a:custGeom>
              <a:avLst/>
              <a:gdLst>
                <a:gd name="T0" fmla="*/ 0 w 5"/>
                <a:gd name="T1" fmla="*/ 25 h 28"/>
                <a:gd name="T2" fmla="*/ 0 w 5"/>
                <a:gd name="T3" fmla="*/ 0 h 28"/>
                <a:gd name="T4" fmla="*/ 5 w 5"/>
                <a:gd name="T5" fmla="*/ 4 h 28"/>
                <a:gd name="T6" fmla="*/ 5 w 5"/>
                <a:gd name="T7" fmla="*/ 28 h 28"/>
                <a:gd name="T8" fmla="*/ 0 w 5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8">
                  <a:moveTo>
                    <a:pt x="0" y="25"/>
                  </a:moveTo>
                  <a:lnTo>
                    <a:pt x="0" y="0"/>
                  </a:lnTo>
                  <a:lnTo>
                    <a:pt x="5" y="4"/>
                  </a:lnTo>
                  <a:lnTo>
                    <a:pt x="5" y="28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00000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3" name="Rectangle 451"/>
            <p:cNvSpPr>
              <a:spLocks noChangeArrowheads="1"/>
            </p:cNvSpPr>
            <p:nvPr/>
          </p:nvSpPr>
          <p:spPr bwMode="auto">
            <a:xfrm>
              <a:off x="4399" y="3210"/>
              <a:ext cx="1" cy="25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80808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4" name="Freeform 452"/>
            <p:cNvSpPr>
              <a:spLocks/>
            </p:cNvSpPr>
            <p:nvPr/>
          </p:nvSpPr>
          <p:spPr bwMode="auto">
            <a:xfrm>
              <a:off x="4399" y="3235"/>
              <a:ext cx="5" cy="3"/>
            </a:xfrm>
            <a:custGeom>
              <a:avLst/>
              <a:gdLst>
                <a:gd name="T0" fmla="*/ 5 w 5"/>
                <a:gd name="T1" fmla="*/ 3 h 3"/>
                <a:gd name="T2" fmla="*/ 5 w 5"/>
                <a:gd name="T3" fmla="*/ 1 h 3"/>
                <a:gd name="T4" fmla="*/ 1 w 5"/>
                <a:gd name="T5" fmla="*/ 0 h 3"/>
                <a:gd name="T6" fmla="*/ 0 w 5"/>
                <a:gd name="T7" fmla="*/ 0 h 3"/>
                <a:gd name="T8" fmla="*/ 5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5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2626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5" name="Freeform 453"/>
            <p:cNvSpPr>
              <a:spLocks/>
            </p:cNvSpPr>
            <p:nvPr/>
          </p:nvSpPr>
          <p:spPr bwMode="auto">
            <a:xfrm>
              <a:off x="4268" y="3131"/>
              <a:ext cx="13" cy="18"/>
            </a:xfrm>
            <a:custGeom>
              <a:avLst/>
              <a:gdLst>
                <a:gd name="T0" fmla="*/ 13 w 13"/>
                <a:gd name="T1" fmla="*/ 8 h 18"/>
                <a:gd name="T2" fmla="*/ 13 w 13"/>
                <a:gd name="T3" fmla="*/ 18 h 18"/>
                <a:gd name="T4" fmla="*/ 0 w 13"/>
                <a:gd name="T5" fmla="*/ 10 h 18"/>
                <a:gd name="T6" fmla="*/ 0 w 13"/>
                <a:gd name="T7" fmla="*/ 0 h 18"/>
                <a:gd name="T8" fmla="*/ 13 w 13"/>
                <a:gd name="T9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8">
                  <a:moveTo>
                    <a:pt x="13" y="8"/>
                  </a:moveTo>
                  <a:lnTo>
                    <a:pt x="13" y="18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00000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6" name="Freeform 454"/>
            <p:cNvSpPr>
              <a:spLocks/>
            </p:cNvSpPr>
            <p:nvPr/>
          </p:nvSpPr>
          <p:spPr bwMode="auto">
            <a:xfrm>
              <a:off x="4279" y="3139"/>
              <a:ext cx="2" cy="8"/>
            </a:xfrm>
            <a:custGeom>
              <a:avLst/>
              <a:gdLst>
                <a:gd name="T0" fmla="*/ 0 w 2"/>
                <a:gd name="T1" fmla="*/ 2 h 8"/>
                <a:gd name="T2" fmla="*/ 2 w 2"/>
                <a:gd name="T3" fmla="*/ 0 h 8"/>
                <a:gd name="T4" fmla="*/ 2 w 2"/>
                <a:gd name="T5" fmla="*/ 8 h 8"/>
                <a:gd name="T6" fmla="*/ 0 w 2"/>
                <a:gd name="T7" fmla="*/ 8 h 8"/>
                <a:gd name="T8" fmla="*/ 0 w 2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8">
                  <a:moveTo>
                    <a:pt x="0" y="2"/>
                  </a:moveTo>
                  <a:lnTo>
                    <a:pt x="2" y="0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725A14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7" name="Freeform 455"/>
            <p:cNvSpPr>
              <a:spLocks/>
            </p:cNvSpPr>
            <p:nvPr/>
          </p:nvSpPr>
          <p:spPr bwMode="auto">
            <a:xfrm>
              <a:off x="4266" y="3131"/>
              <a:ext cx="15" cy="10"/>
            </a:xfrm>
            <a:custGeom>
              <a:avLst/>
              <a:gdLst>
                <a:gd name="T0" fmla="*/ 0 w 15"/>
                <a:gd name="T1" fmla="*/ 2 h 10"/>
                <a:gd name="T2" fmla="*/ 2 w 15"/>
                <a:gd name="T3" fmla="*/ 0 h 10"/>
                <a:gd name="T4" fmla="*/ 15 w 15"/>
                <a:gd name="T5" fmla="*/ 8 h 10"/>
                <a:gd name="T6" fmla="*/ 13 w 15"/>
                <a:gd name="T7" fmla="*/ 10 h 10"/>
                <a:gd name="T8" fmla="*/ 0 w 15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0">
                  <a:moveTo>
                    <a:pt x="0" y="2"/>
                  </a:moveTo>
                  <a:lnTo>
                    <a:pt x="2" y="0"/>
                  </a:lnTo>
                  <a:lnTo>
                    <a:pt x="15" y="8"/>
                  </a:lnTo>
                  <a:lnTo>
                    <a:pt x="13" y="1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E1B1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8" name="Freeform 456"/>
            <p:cNvSpPr>
              <a:spLocks/>
            </p:cNvSpPr>
            <p:nvPr/>
          </p:nvSpPr>
          <p:spPr bwMode="auto">
            <a:xfrm>
              <a:off x="4266" y="3133"/>
              <a:ext cx="13" cy="14"/>
            </a:xfrm>
            <a:custGeom>
              <a:avLst/>
              <a:gdLst>
                <a:gd name="T0" fmla="*/ 13 w 13"/>
                <a:gd name="T1" fmla="*/ 8 h 14"/>
                <a:gd name="T2" fmla="*/ 13 w 13"/>
                <a:gd name="T3" fmla="*/ 14 h 14"/>
                <a:gd name="T4" fmla="*/ 0 w 13"/>
                <a:gd name="T5" fmla="*/ 8 h 14"/>
                <a:gd name="T6" fmla="*/ 0 w 13"/>
                <a:gd name="T7" fmla="*/ 0 h 14"/>
                <a:gd name="T8" fmla="*/ 13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3" y="8"/>
                  </a:moveTo>
                  <a:lnTo>
                    <a:pt x="13" y="14"/>
                  </a:lnTo>
                  <a:lnTo>
                    <a:pt x="0" y="8"/>
                  </a:lnTo>
                  <a:lnTo>
                    <a:pt x="0" y="0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E1B1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9" name="Freeform 457"/>
            <p:cNvSpPr>
              <a:spLocks/>
            </p:cNvSpPr>
            <p:nvPr/>
          </p:nvSpPr>
          <p:spPr bwMode="auto">
            <a:xfrm>
              <a:off x="4493" y="3023"/>
              <a:ext cx="299" cy="753"/>
            </a:xfrm>
            <a:custGeom>
              <a:avLst/>
              <a:gdLst>
                <a:gd name="T0" fmla="*/ 0 w 299"/>
                <a:gd name="T1" fmla="*/ 174 h 753"/>
                <a:gd name="T2" fmla="*/ 299 w 299"/>
                <a:gd name="T3" fmla="*/ 0 h 753"/>
                <a:gd name="T4" fmla="*/ 299 w 299"/>
                <a:gd name="T5" fmla="*/ 579 h 753"/>
                <a:gd name="T6" fmla="*/ 0 w 299"/>
                <a:gd name="T7" fmla="*/ 753 h 753"/>
                <a:gd name="T8" fmla="*/ 0 w 299"/>
                <a:gd name="T9" fmla="*/ 174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753">
                  <a:moveTo>
                    <a:pt x="0" y="174"/>
                  </a:moveTo>
                  <a:lnTo>
                    <a:pt x="299" y="0"/>
                  </a:lnTo>
                  <a:lnTo>
                    <a:pt x="299" y="579"/>
                  </a:lnTo>
                  <a:lnTo>
                    <a:pt x="0" y="753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0D0D0D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0" name="Freeform 458"/>
            <p:cNvSpPr>
              <a:spLocks/>
            </p:cNvSpPr>
            <p:nvPr/>
          </p:nvSpPr>
          <p:spPr bwMode="auto">
            <a:xfrm>
              <a:off x="4493" y="3196"/>
              <a:ext cx="3" cy="580"/>
            </a:xfrm>
            <a:custGeom>
              <a:avLst/>
              <a:gdLst>
                <a:gd name="T0" fmla="*/ 0 w 3"/>
                <a:gd name="T1" fmla="*/ 1 h 580"/>
                <a:gd name="T2" fmla="*/ 3 w 3"/>
                <a:gd name="T3" fmla="*/ 0 h 580"/>
                <a:gd name="T4" fmla="*/ 3 w 3"/>
                <a:gd name="T5" fmla="*/ 579 h 580"/>
                <a:gd name="T6" fmla="*/ 0 w 3"/>
                <a:gd name="T7" fmla="*/ 580 h 580"/>
                <a:gd name="T8" fmla="*/ 0 w 3"/>
                <a:gd name="T9" fmla="*/ 1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80">
                  <a:moveTo>
                    <a:pt x="0" y="1"/>
                  </a:moveTo>
                  <a:lnTo>
                    <a:pt x="3" y="0"/>
                  </a:lnTo>
                  <a:lnTo>
                    <a:pt x="3" y="579"/>
                  </a:lnTo>
                  <a:lnTo>
                    <a:pt x="0" y="58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1A1A1A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1" name="Freeform 459"/>
            <p:cNvSpPr>
              <a:spLocks/>
            </p:cNvSpPr>
            <p:nvPr/>
          </p:nvSpPr>
          <p:spPr bwMode="auto">
            <a:xfrm>
              <a:off x="4255" y="3089"/>
              <a:ext cx="8" cy="517"/>
            </a:xfrm>
            <a:custGeom>
              <a:avLst/>
              <a:gdLst>
                <a:gd name="T0" fmla="*/ 1 w 8"/>
                <a:gd name="T1" fmla="*/ 5 h 517"/>
                <a:gd name="T2" fmla="*/ 8 w 8"/>
                <a:gd name="T3" fmla="*/ 0 h 517"/>
                <a:gd name="T4" fmla="*/ 8 w 8"/>
                <a:gd name="T5" fmla="*/ 511 h 517"/>
                <a:gd name="T6" fmla="*/ 0 w 8"/>
                <a:gd name="T7" fmla="*/ 517 h 517"/>
                <a:gd name="T8" fmla="*/ 1 w 8"/>
                <a:gd name="T9" fmla="*/ 5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17">
                  <a:moveTo>
                    <a:pt x="1" y="5"/>
                  </a:moveTo>
                  <a:lnTo>
                    <a:pt x="8" y="0"/>
                  </a:lnTo>
                  <a:lnTo>
                    <a:pt x="8" y="511"/>
                  </a:lnTo>
                  <a:lnTo>
                    <a:pt x="0" y="517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00000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2" name="Freeform 460"/>
            <p:cNvSpPr>
              <a:spLocks/>
            </p:cNvSpPr>
            <p:nvPr/>
          </p:nvSpPr>
          <p:spPr bwMode="auto">
            <a:xfrm>
              <a:off x="4213" y="2861"/>
              <a:ext cx="579" cy="336"/>
            </a:xfrm>
            <a:custGeom>
              <a:avLst/>
              <a:gdLst>
                <a:gd name="T0" fmla="*/ 0 w 579"/>
                <a:gd name="T1" fmla="*/ 175 h 336"/>
                <a:gd name="T2" fmla="*/ 301 w 579"/>
                <a:gd name="T3" fmla="*/ 0 h 336"/>
                <a:gd name="T4" fmla="*/ 579 w 579"/>
                <a:gd name="T5" fmla="*/ 162 h 336"/>
                <a:gd name="T6" fmla="*/ 280 w 579"/>
                <a:gd name="T7" fmla="*/ 336 h 336"/>
                <a:gd name="T8" fmla="*/ 0 w 579"/>
                <a:gd name="T9" fmla="*/ 175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9" h="336">
                  <a:moveTo>
                    <a:pt x="0" y="175"/>
                  </a:moveTo>
                  <a:lnTo>
                    <a:pt x="301" y="0"/>
                  </a:lnTo>
                  <a:lnTo>
                    <a:pt x="579" y="162"/>
                  </a:lnTo>
                  <a:lnTo>
                    <a:pt x="280" y="336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2626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3" name="Freeform 461"/>
            <p:cNvSpPr>
              <a:spLocks/>
            </p:cNvSpPr>
            <p:nvPr/>
          </p:nvSpPr>
          <p:spPr bwMode="auto">
            <a:xfrm>
              <a:off x="4213" y="3034"/>
              <a:ext cx="283" cy="163"/>
            </a:xfrm>
            <a:custGeom>
              <a:avLst/>
              <a:gdLst>
                <a:gd name="T0" fmla="*/ 0 w 283"/>
                <a:gd name="T1" fmla="*/ 2 h 163"/>
                <a:gd name="T2" fmla="*/ 3 w 283"/>
                <a:gd name="T3" fmla="*/ 0 h 163"/>
                <a:gd name="T4" fmla="*/ 283 w 283"/>
                <a:gd name="T5" fmla="*/ 162 h 163"/>
                <a:gd name="T6" fmla="*/ 280 w 283"/>
                <a:gd name="T7" fmla="*/ 163 h 163"/>
                <a:gd name="T8" fmla="*/ 0 w 283"/>
                <a:gd name="T9" fmla="*/ 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163">
                  <a:moveTo>
                    <a:pt x="0" y="2"/>
                  </a:moveTo>
                  <a:lnTo>
                    <a:pt x="3" y="0"/>
                  </a:lnTo>
                  <a:lnTo>
                    <a:pt x="283" y="162"/>
                  </a:lnTo>
                  <a:lnTo>
                    <a:pt x="280" y="16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66666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4" name="Freeform 462"/>
            <p:cNvSpPr>
              <a:spLocks/>
            </p:cNvSpPr>
            <p:nvPr/>
          </p:nvSpPr>
          <p:spPr bwMode="auto">
            <a:xfrm>
              <a:off x="4255" y="3600"/>
              <a:ext cx="187" cy="110"/>
            </a:xfrm>
            <a:custGeom>
              <a:avLst/>
              <a:gdLst>
                <a:gd name="T0" fmla="*/ 0 w 187"/>
                <a:gd name="T1" fmla="*/ 6 h 110"/>
                <a:gd name="T2" fmla="*/ 8 w 187"/>
                <a:gd name="T3" fmla="*/ 0 h 110"/>
                <a:gd name="T4" fmla="*/ 187 w 187"/>
                <a:gd name="T5" fmla="*/ 105 h 110"/>
                <a:gd name="T6" fmla="*/ 181 w 187"/>
                <a:gd name="T7" fmla="*/ 110 h 110"/>
                <a:gd name="T8" fmla="*/ 0 w 187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10">
                  <a:moveTo>
                    <a:pt x="0" y="6"/>
                  </a:moveTo>
                  <a:lnTo>
                    <a:pt x="8" y="0"/>
                  </a:lnTo>
                  <a:lnTo>
                    <a:pt x="187" y="105"/>
                  </a:lnTo>
                  <a:lnTo>
                    <a:pt x="181" y="1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2626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5" name="Freeform 463"/>
            <p:cNvSpPr>
              <a:spLocks noEditPoints="1"/>
            </p:cNvSpPr>
            <p:nvPr/>
          </p:nvSpPr>
          <p:spPr bwMode="auto">
            <a:xfrm>
              <a:off x="4213" y="3036"/>
              <a:ext cx="280" cy="740"/>
            </a:xfrm>
            <a:custGeom>
              <a:avLst/>
              <a:gdLst>
                <a:gd name="T0" fmla="*/ 0 w 280"/>
                <a:gd name="T1" fmla="*/ 0 h 740"/>
                <a:gd name="T2" fmla="*/ 0 w 280"/>
                <a:gd name="T3" fmla="*/ 579 h 740"/>
                <a:gd name="T4" fmla="*/ 280 w 280"/>
                <a:gd name="T5" fmla="*/ 740 h 740"/>
                <a:gd name="T6" fmla="*/ 280 w 280"/>
                <a:gd name="T7" fmla="*/ 161 h 740"/>
                <a:gd name="T8" fmla="*/ 0 w 280"/>
                <a:gd name="T9" fmla="*/ 0 h 740"/>
                <a:gd name="T10" fmla="*/ 223 w 280"/>
                <a:gd name="T11" fmla="*/ 674 h 740"/>
                <a:gd name="T12" fmla="*/ 42 w 280"/>
                <a:gd name="T13" fmla="*/ 570 h 740"/>
                <a:gd name="T14" fmla="*/ 43 w 280"/>
                <a:gd name="T15" fmla="*/ 58 h 740"/>
                <a:gd name="T16" fmla="*/ 223 w 280"/>
                <a:gd name="T17" fmla="*/ 161 h 740"/>
                <a:gd name="T18" fmla="*/ 223 w 280"/>
                <a:gd name="T19" fmla="*/ 67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0" h="740">
                  <a:moveTo>
                    <a:pt x="0" y="0"/>
                  </a:moveTo>
                  <a:lnTo>
                    <a:pt x="0" y="579"/>
                  </a:lnTo>
                  <a:lnTo>
                    <a:pt x="280" y="740"/>
                  </a:lnTo>
                  <a:lnTo>
                    <a:pt x="280" y="161"/>
                  </a:lnTo>
                  <a:lnTo>
                    <a:pt x="0" y="0"/>
                  </a:lnTo>
                  <a:close/>
                  <a:moveTo>
                    <a:pt x="223" y="674"/>
                  </a:moveTo>
                  <a:lnTo>
                    <a:pt x="42" y="570"/>
                  </a:lnTo>
                  <a:lnTo>
                    <a:pt x="43" y="58"/>
                  </a:lnTo>
                  <a:lnTo>
                    <a:pt x="223" y="161"/>
                  </a:lnTo>
                  <a:lnTo>
                    <a:pt x="223" y="674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40404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6" name="Freeform 464"/>
            <p:cNvSpPr>
              <a:spLocks/>
            </p:cNvSpPr>
            <p:nvPr/>
          </p:nvSpPr>
          <p:spPr bwMode="auto">
            <a:xfrm>
              <a:off x="4316" y="3105"/>
              <a:ext cx="62" cy="45"/>
            </a:xfrm>
            <a:custGeom>
              <a:avLst/>
              <a:gdLst>
                <a:gd name="T0" fmla="*/ 62 w 62"/>
                <a:gd name="T1" fmla="*/ 36 h 45"/>
                <a:gd name="T2" fmla="*/ 62 w 62"/>
                <a:gd name="T3" fmla="*/ 45 h 45"/>
                <a:gd name="T4" fmla="*/ 0 w 62"/>
                <a:gd name="T5" fmla="*/ 10 h 45"/>
                <a:gd name="T6" fmla="*/ 0 w 62"/>
                <a:gd name="T7" fmla="*/ 0 h 45"/>
                <a:gd name="T8" fmla="*/ 62 w 62"/>
                <a:gd name="T9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5">
                  <a:moveTo>
                    <a:pt x="62" y="36"/>
                  </a:moveTo>
                  <a:lnTo>
                    <a:pt x="62" y="45"/>
                  </a:lnTo>
                  <a:lnTo>
                    <a:pt x="0" y="10"/>
                  </a:lnTo>
                  <a:lnTo>
                    <a:pt x="0" y="0"/>
                  </a:lnTo>
                  <a:lnTo>
                    <a:pt x="62" y="36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E1B1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7" name="Freeform 465"/>
            <p:cNvSpPr>
              <a:spLocks/>
            </p:cNvSpPr>
            <p:nvPr/>
          </p:nvSpPr>
          <p:spPr bwMode="auto">
            <a:xfrm>
              <a:off x="4316" y="3104"/>
              <a:ext cx="65" cy="37"/>
            </a:xfrm>
            <a:custGeom>
              <a:avLst/>
              <a:gdLst>
                <a:gd name="T0" fmla="*/ 0 w 65"/>
                <a:gd name="T1" fmla="*/ 1 h 37"/>
                <a:gd name="T2" fmla="*/ 5 w 65"/>
                <a:gd name="T3" fmla="*/ 0 h 37"/>
                <a:gd name="T4" fmla="*/ 65 w 65"/>
                <a:gd name="T5" fmla="*/ 35 h 37"/>
                <a:gd name="T6" fmla="*/ 62 w 65"/>
                <a:gd name="T7" fmla="*/ 37 h 37"/>
                <a:gd name="T8" fmla="*/ 0 w 65"/>
                <a:gd name="T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37">
                  <a:moveTo>
                    <a:pt x="0" y="1"/>
                  </a:moveTo>
                  <a:lnTo>
                    <a:pt x="5" y="0"/>
                  </a:lnTo>
                  <a:lnTo>
                    <a:pt x="65" y="35"/>
                  </a:lnTo>
                  <a:lnTo>
                    <a:pt x="62" y="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FD63D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8" name="Freeform 466"/>
            <p:cNvSpPr>
              <a:spLocks/>
            </p:cNvSpPr>
            <p:nvPr/>
          </p:nvSpPr>
          <p:spPr bwMode="auto">
            <a:xfrm>
              <a:off x="4378" y="3139"/>
              <a:ext cx="3" cy="11"/>
            </a:xfrm>
            <a:custGeom>
              <a:avLst/>
              <a:gdLst>
                <a:gd name="T0" fmla="*/ 0 w 3"/>
                <a:gd name="T1" fmla="*/ 2 h 11"/>
                <a:gd name="T2" fmla="*/ 3 w 3"/>
                <a:gd name="T3" fmla="*/ 0 h 11"/>
                <a:gd name="T4" fmla="*/ 3 w 3"/>
                <a:gd name="T5" fmla="*/ 10 h 11"/>
                <a:gd name="T6" fmla="*/ 0 w 3"/>
                <a:gd name="T7" fmla="*/ 11 h 11"/>
                <a:gd name="T8" fmla="*/ 0 w 3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1">
                  <a:moveTo>
                    <a:pt x="0" y="2"/>
                  </a:moveTo>
                  <a:lnTo>
                    <a:pt x="3" y="0"/>
                  </a:lnTo>
                  <a:lnTo>
                    <a:pt x="3" y="10"/>
                  </a:lnTo>
                  <a:lnTo>
                    <a:pt x="0" y="1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B38212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9" name="Freeform 467"/>
            <p:cNvSpPr>
              <a:spLocks/>
            </p:cNvSpPr>
            <p:nvPr/>
          </p:nvSpPr>
          <p:spPr bwMode="auto">
            <a:xfrm>
              <a:off x="4552" y="3361"/>
              <a:ext cx="379" cy="378"/>
            </a:xfrm>
            <a:custGeom>
              <a:avLst/>
              <a:gdLst>
                <a:gd name="T0" fmla="*/ 190 w 379"/>
                <a:gd name="T1" fmla="*/ 0 h 378"/>
                <a:gd name="T2" fmla="*/ 152 w 379"/>
                <a:gd name="T3" fmla="*/ 3 h 378"/>
                <a:gd name="T4" fmla="*/ 117 w 379"/>
                <a:gd name="T5" fmla="*/ 14 h 378"/>
                <a:gd name="T6" fmla="*/ 84 w 379"/>
                <a:gd name="T7" fmla="*/ 32 h 378"/>
                <a:gd name="T8" fmla="*/ 55 w 379"/>
                <a:gd name="T9" fmla="*/ 55 h 378"/>
                <a:gd name="T10" fmla="*/ 33 w 379"/>
                <a:gd name="T11" fmla="*/ 82 h 378"/>
                <a:gd name="T12" fmla="*/ 15 w 379"/>
                <a:gd name="T13" fmla="*/ 114 h 378"/>
                <a:gd name="T14" fmla="*/ 4 w 379"/>
                <a:gd name="T15" fmla="*/ 150 h 378"/>
                <a:gd name="T16" fmla="*/ 0 w 379"/>
                <a:gd name="T17" fmla="*/ 189 h 378"/>
                <a:gd name="T18" fmla="*/ 2 w 379"/>
                <a:gd name="T19" fmla="*/ 208 h 378"/>
                <a:gd name="T20" fmla="*/ 8 w 379"/>
                <a:gd name="T21" fmla="*/ 245 h 378"/>
                <a:gd name="T22" fmla="*/ 23 w 379"/>
                <a:gd name="T23" fmla="*/ 279 h 378"/>
                <a:gd name="T24" fmla="*/ 44 w 379"/>
                <a:gd name="T25" fmla="*/ 308 h 378"/>
                <a:gd name="T26" fmla="*/ 70 w 379"/>
                <a:gd name="T27" fmla="*/ 334 h 378"/>
                <a:gd name="T28" fmla="*/ 99 w 379"/>
                <a:gd name="T29" fmla="*/ 355 h 378"/>
                <a:gd name="T30" fmla="*/ 133 w 379"/>
                <a:gd name="T31" fmla="*/ 370 h 378"/>
                <a:gd name="T32" fmla="*/ 170 w 379"/>
                <a:gd name="T33" fmla="*/ 376 h 378"/>
                <a:gd name="T34" fmla="*/ 190 w 379"/>
                <a:gd name="T35" fmla="*/ 378 h 378"/>
                <a:gd name="T36" fmla="*/ 228 w 379"/>
                <a:gd name="T37" fmla="*/ 375 h 378"/>
                <a:gd name="T38" fmla="*/ 264 w 379"/>
                <a:gd name="T39" fmla="*/ 363 h 378"/>
                <a:gd name="T40" fmla="*/ 296 w 379"/>
                <a:gd name="T41" fmla="*/ 346 h 378"/>
                <a:gd name="T42" fmla="*/ 324 w 379"/>
                <a:gd name="T43" fmla="*/ 323 h 378"/>
                <a:gd name="T44" fmla="*/ 346 w 379"/>
                <a:gd name="T45" fmla="*/ 294 h 378"/>
                <a:gd name="T46" fmla="*/ 364 w 379"/>
                <a:gd name="T47" fmla="*/ 262 h 378"/>
                <a:gd name="T48" fmla="*/ 376 w 379"/>
                <a:gd name="T49" fmla="*/ 226 h 378"/>
                <a:gd name="T50" fmla="*/ 379 w 379"/>
                <a:gd name="T51" fmla="*/ 189 h 378"/>
                <a:gd name="T52" fmla="*/ 379 w 379"/>
                <a:gd name="T53" fmla="*/ 169 h 378"/>
                <a:gd name="T54" fmla="*/ 371 w 379"/>
                <a:gd name="T55" fmla="*/ 132 h 378"/>
                <a:gd name="T56" fmla="*/ 356 w 379"/>
                <a:gd name="T57" fmla="*/ 98 h 378"/>
                <a:gd name="T58" fmla="*/ 335 w 379"/>
                <a:gd name="T59" fmla="*/ 68 h 378"/>
                <a:gd name="T60" fmla="*/ 311 w 379"/>
                <a:gd name="T61" fmla="*/ 43 h 378"/>
                <a:gd name="T62" fmla="*/ 280 w 379"/>
                <a:gd name="T63" fmla="*/ 22 h 378"/>
                <a:gd name="T64" fmla="*/ 246 w 379"/>
                <a:gd name="T65" fmla="*/ 8 h 378"/>
                <a:gd name="T66" fmla="*/ 209 w 379"/>
                <a:gd name="T67" fmla="*/ 0 h 378"/>
                <a:gd name="T68" fmla="*/ 190 w 379"/>
                <a:gd name="T69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9" h="378">
                  <a:moveTo>
                    <a:pt x="190" y="0"/>
                  </a:moveTo>
                  <a:lnTo>
                    <a:pt x="190" y="0"/>
                  </a:lnTo>
                  <a:lnTo>
                    <a:pt x="170" y="0"/>
                  </a:lnTo>
                  <a:lnTo>
                    <a:pt x="152" y="3"/>
                  </a:lnTo>
                  <a:lnTo>
                    <a:pt x="133" y="8"/>
                  </a:lnTo>
                  <a:lnTo>
                    <a:pt x="117" y="14"/>
                  </a:lnTo>
                  <a:lnTo>
                    <a:pt x="99" y="22"/>
                  </a:lnTo>
                  <a:lnTo>
                    <a:pt x="84" y="32"/>
                  </a:lnTo>
                  <a:lnTo>
                    <a:pt x="70" y="43"/>
                  </a:lnTo>
                  <a:lnTo>
                    <a:pt x="55" y="55"/>
                  </a:lnTo>
                  <a:lnTo>
                    <a:pt x="44" y="68"/>
                  </a:lnTo>
                  <a:lnTo>
                    <a:pt x="33" y="82"/>
                  </a:lnTo>
                  <a:lnTo>
                    <a:pt x="23" y="98"/>
                  </a:lnTo>
                  <a:lnTo>
                    <a:pt x="15" y="114"/>
                  </a:lnTo>
                  <a:lnTo>
                    <a:pt x="8" y="132"/>
                  </a:lnTo>
                  <a:lnTo>
                    <a:pt x="4" y="150"/>
                  </a:lnTo>
                  <a:lnTo>
                    <a:pt x="2" y="169"/>
                  </a:lnTo>
                  <a:lnTo>
                    <a:pt x="0" y="189"/>
                  </a:lnTo>
                  <a:lnTo>
                    <a:pt x="0" y="189"/>
                  </a:lnTo>
                  <a:lnTo>
                    <a:pt x="2" y="208"/>
                  </a:lnTo>
                  <a:lnTo>
                    <a:pt x="4" y="226"/>
                  </a:lnTo>
                  <a:lnTo>
                    <a:pt x="8" y="245"/>
                  </a:lnTo>
                  <a:lnTo>
                    <a:pt x="15" y="262"/>
                  </a:lnTo>
                  <a:lnTo>
                    <a:pt x="23" y="279"/>
                  </a:lnTo>
                  <a:lnTo>
                    <a:pt x="33" y="294"/>
                  </a:lnTo>
                  <a:lnTo>
                    <a:pt x="44" y="308"/>
                  </a:lnTo>
                  <a:lnTo>
                    <a:pt x="55" y="323"/>
                  </a:lnTo>
                  <a:lnTo>
                    <a:pt x="70" y="334"/>
                  </a:lnTo>
                  <a:lnTo>
                    <a:pt x="84" y="346"/>
                  </a:lnTo>
                  <a:lnTo>
                    <a:pt x="99" y="355"/>
                  </a:lnTo>
                  <a:lnTo>
                    <a:pt x="117" y="363"/>
                  </a:lnTo>
                  <a:lnTo>
                    <a:pt x="133" y="370"/>
                  </a:lnTo>
                  <a:lnTo>
                    <a:pt x="152" y="375"/>
                  </a:lnTo>
                  <a:lnTo>
                    <a:pt x="170" y="376"/>
                  </a:lnTo>
                  <a:lnTo>
                    <a:pt x="190" y="378"/>
                  </a:lnTo>
                  <a:lnTo>
                    <a:pt x="190" y="378"/>
                  </a:lnTo>
                  <a:lnTo>
                    <a:pt x="209" y="376"/>
                  </a:lnTo>
                  <a:lnTo>
                    <a:pt x="228" y="375"/>
                  </a:lnTo>
                  <a:lnTo>
                    <a:pt x="246" y="370"/>
                  </a:lnTo>
                  <a:lnTo>
                    <a:pt x="264" y="363"/>
                  </a:lnTo>
                  <a:lnTo>
                    <a:pt x="280" y="355"/>
                  </a:lnTo>
                  <a:lnTo>
                    <a:pt x="296" y="346"/>
                  </a:lnTo>
                  <a:lnTo>
                    <a:pt x="311" y="334"/>
                  </a:lnTo>
                  <a:lnTo>
                    <a:pt x="324" y="323"/>
                  </a:lnTo>
                  <a:lnTo>
                    <a:pt x="335" y="308"/>
                  </a:lnTo>
                  <a:lnTo>
                    <a:pt x="346" y="294"/>
                  </a:lnTo>
                  <a:lnTo>
                    <a:pt x="356" y="279"/>
                  </a:lnTo>
                  <a:lnTo>
                    <a:pt x="364" y="262"/>
                  </a:lnTo>
                  <a:lnTo>
                    <a:pt x="371" y="245"/>
                  </a:lnTo>
                  <a:lnTo>
                    <a:pt x="376" y="226"/>
                  </a:lnTo>
                  <a:lnTo>
                    <a:pt x="379" y="208"/>
                  </a:lnTo>
                  <a:lnTo>
                    <a:pt x="379" y="189"/>
                  </a:lnTo>
                  <a:lnTo>
                    <a:pt x="379" y="189"/>
                  </a:lnTo>
                  <a:lnTo>
                    <a:pt x="379" y="169"/>
                  </a:lnTo>
                  <a:lnTo>
                    <a:pt x="376" y="150"/>
                  </a:lnTo>
                  <a:lnTo>
                    <a:pt x="371" y="132"/>
                  </a:lnTo>
                  <a:lnTo>
                    <a:pt x="364" y="114"/>
                  </a:lnTo>
                  <a:lnTo>
                    <a:pt x="356" y="98"/>
                  </a:lnTo>
                  <a:lnTo>
                    <a:pt x="346" y="82"/>
                  </a:lnTo>
                  <a:lnTo>
                    <a:pt x="335" y="68"/>
                  </a:lnTo>
                  <a:lnTo>
                    <a:pt x="324" y="55"/>
                  </a:lnTo>
                  <a:lnTo>
                    <a:pt x="311" y="43"/>
                  </a:lnTo>
                  <a:lnTo>
                    <a:pt x="296" y="32"/>
                  </a:lnTo>
                  <a:lnTo>
                    <a:pt x="280" y="22"/>
                  </a:lnTo>
                  <a:lnTo>
                    <a:pt x="264" y="14"/>
                  </a:lnTo>
                  <a:lnTo>
                    <a:pt x="246" y="8"/>
                  </a:lnTo>
                  <a:lnTo>
                    <a:pt x="228" y="3"/>
                  </a:lnTo>
                  <a:lnTo>
                    <a:pt x="209" y="0"/>
                  </a:lnTo>
                  <a:lnTo>
                    <a:pt x="190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00000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0" name="Freeform 468"/>
            <p:cNvSpPr>
              <a:spLocks/>
            </p:cNvSpPr>
            <p:nvPr/>
          </p:nvSpPr>
          <p:spPr bwMode="auto">
            <a:xfrm>
              <a:off x="4567" y="3375"/>
              <a:ext cx="349" cy="349"/>
            </a:xfrm>
            <a:custGeom>
              <a:avLst/>
              <a:gdLst>
                <a:gd name="T0" fmla="*/ 349 w 349"/>
                <a:gd name="T1" fmla="*/ 175 h 349"/>
                <a:gd name="T2" fmla="*/ 346 w 349"/>
                <a:gd name="T3" fmla="*/ 210 h 349"/>
                <a:gd name="T4" fmla="*/ 336 w 349"/>
                <a:gd name="T5" fmla="*/ 243 h 349"/>
                <a:gd name="T6" fmla="*/ 320 w 349"/>
                <a:gd name="T7" fmla="*/ 272 h 349"/>
                <a:gd name="T8" fmla="*/ 297 w 349"/>
                <a:gd name="T9" fmla="*/ 298 h 349"/>
                <a:gd name="T10" fmla="*/ 272 w 349"/>
                <a:gd name="T11" fmla="*/ 319 h 349"/>
                <a:gd name="T12" fmla="*/ 242 w 349"/>
                <a:gd name="T13" fmla="*/ 335 h 349"/>
                <a:gd name="T14" fmla="*/ 210 w 349"/>
                <a:gd name="T15" fmla="*/ 346 h 349"/>
                <a:gd name="T16" fmla="*/ 175 w 349"/>
                <a:gd name="T17" fmla="*/ 349 h 349"/>
                <a:gd name="T18" fmla="*/ 157 w 349"/>
                <a:gd name="T19" fmla="*/ 348 h 349"/>
                <a:gd name="T20" fmla="*/ 123 w 349"/>
                <a:gd name="T21" fmla="*/ 341 h 349"/>
                <a:gd name="T22" fmla="*/ 92 w 349"/>
                <a:gd name="T23" fmla="*/ 328 h 349"/>
                <a:gd name="T24" fmla="*/ 63 w 349"/>
                <a:gd name="T25" fmla="*/ 309 h 349"/>
                <a:gd name="T26" fmla="*/ 40 w 349"/>
                <a:gd name="T27" fmla="*/ 286 h 349"/>
                <a:gd name="T28" fmla="*/ 21 w 349"/>
                <a:gd name="T29" fmla="*/ 257 h 349"/>
                <a:gd name="T30" fmla="*/ 8 w 349"/>
                <a:gd name="T31" fmla="*/ 227 h 349"/>
                <a:gd name="T32" fmla="*/ 2 w 349"/>
                <a:gd name="T33" fmla="*/ 193 h 349"/>
                <a:gd name="T34" fmla="*/ 0 w 349"/>
                <a:gd name="T35" fmla="*/ 175 h 349"/>
                <a:gd name="T36" fmla="*/ 3 w 349"/>
                <a:gd name="T37" fmla="*/ 139 h 349"/>
                <a:gd name="T38" fmla="*/ 14 w 349"/>
                <a:gd name="T39" fmla="*/ 107 h 349"/>
                <a:gd name="T40" fmla="*/ 31 w 349"/>
                <a:gd name="T41" fmla="*/ 78 h 349"/>
                <a:gd name="T42" fmla="*/ 52 w 349"/>
                <a:gd name="T43" fmla="*/ 52 h 349"/>
                <a:gd name="T44" fmla="*/ 78 w 349"/>
                <a:gd name="T45" fmla="*/ 29 h 349"/>
                <a:gd name="T46" fmla="*/ 107 w 349"/>
                <a:gd name="T47" fmla="*/ 15 h 349"/>
                <a:gd name="T48" fmla="*/ 139 w 349"/>
                <a:gd name="T49" fmla="*/ 3 h 349"/>
                <a:gd name="T50" fmla="*/ 175 w 349"/>
                <a:gd name="T51" fmla="*/ 0 h 349"/>
                <a:gd name="T52" fmla="*/ 192 w 349"/>
                <a:gd name="T53" fmla="*/ 2 h 349"/>
                <a:gd name="T54" fmla="*/ 226 w 349"/>
                <a:gd name="T55" fmla="*/ 8 h 349"/>
                <a:gd name="T56" fmla="*/ 259 w 349"/>
                <a:gd name="T57" fmla="*/ 21 h 349"/>
                <a:gd name="T58" fmla="*/ 286 w 349"/>
                <a:gd name="T59" fmla="*/ 41 h 349"/>
                <a:gd name="T60" fmla="*/ 309 w 349"/>
                <a:gd name="T61" fmla="*/ 63 h 349"/>
                <a:gd name="T62" fmla="*/ 328 w 349"/>
                <a:gd name="T63" fmla="*/ 91 h 349"/>
                <a:gd name="T64" fmla="*/ 341 w 349"/>
                <a:gd name="T65" fmla="*/ 123 h 349"/>
                <a:gd name="T66" fmla="*/ 348 w 349"/>
                <a:gd name="T67" fmla="*/ 157 h 349"/>
                <a:gd name="T68" fmla="*/ 349 w 349"/>
                <a:gd name="T69" fmla="*/ 175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9" h="349">
                  <a:moveTo>
                    <a:pt x="349" y="175"/>
                  </a:moveTo>
                  <a:lnTo>
                    <a:pt x="349" y="175"/>
                  </a:lnTo>
                  <a:lnTo>
                    <a:pt x="348" y="193"/>
                  </a:lnTo>
                  <a:lnTo>
                    <a:pt x="346" y="210"/>
                  </a:lnTo>
                  <a:lnTo>
                    <a:pt x="341" y="227"/>
                  </a:lnTo>
                  <a:lnTo>
                    <a:pt x="336" y="243"/>
                  </a:lnTo>
                  <a:lnTo>
                    <a:pt x="328" y="257"/>
                  </a:lnTo>
                  <a:lnTo>
                    <a:pt x="320" y="272"/>
                  </a:lnTo>
                  <a:lnTo>
                    <a:pt x="309" y="286"/>
                  </a:lnTo>
                  <a:lnTo>
                    <a:pt x="297" y="298"/>
                  </a:lnTo>
                  <a:lnTo>
                    <a:pt x="286" y="309"/>
                  </a:lnTo>
                  <a:lnTo>
                    <a:pt x="272" y="319"/>
                  </a:lnTo>
                  <a:lnTo>
                    <a:pt x="259" y="328"/>
                  </a:lnTo>
                  <a:lnTo>
                    <a:pt x="242" y="335"/>
                  </a:lnTo>
                  <a:lnTo>
                    <a:pt x="226" y="341"/>
                  </a:lnTo>
                  <a:lnTo>
                    <a:pt x="210" y="346"/>
                  </a:lnTo>
                  <a:lnTo>
                    <a:pt x="192" y="348"/>
                  </a:lnTo>
                  <a:lnTo>
                    <a:pt x="175" y="349"/>
                  </a:lnTo>
                  <a:lnTo>
                    <a:pt x="175" y="349"/>
                  </a:lnTo>
                  <a:lnTo>
                    <a:pt x="157" y="348"/>
                  </a:lnTo>
                  <a:lnTo>
                    <a:pt x="139" y="346"/>
                  </a:lnTo>
                  <a:lnTo>
                    <a:pt x="123" y="341"/>
                  </a:lnTo>
                  <a:lnTo>
                    <a:pt x="107" y="335"/>
                  </a:lnTo>
                  <a:lnTo>
                    <a:pt x="92" y="328"/>
                  </a:lnTo>
                  <a:lnTo>
                    <a:pt x="78" y="319"/>
                  </a:lnTo>
                  <a:lnTo>
                    <a:pt x="63" y="309"/>
                  </a:lnTo>
                  <a:lnTo>
                    <a:pt x="52" y="298"/>
                  </a:lnTo>
                  <a:lnTo>
                    <a:pt x="40" y="286"/>
                  </a:lnTo>
                  <a:lnTo>
                    <a:pt x="31" y="272"/>
                  </a:lnTo>
                  <a:lnTo>
                    <a:pt x="21" y="257"/>
                  </a:lnTo>
                  <a:lnTo>
                    <a:pt x="14" y="243"/>
                  </a:lnTo>
                  <a:lnTo>
                    <a:pt x="8" y="227"/>
                  </a:lnTo>
                  <a:lnTo>
                    <a:pt x="3" y="210"/>
                  </a:lnTo>
                  <a:lnTo>
                    <a:pt x="2" y="193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2" y="157"/>
                  </a:lnTo>
                  <a:lnTo>
                    <a:pt x="3" y="139"/>
                  </a:lnTo>
                  <a:lnTo>
                    <a:pt x="8" y="123"/>
                  </a:lnTo>
                  <a:lnTo>
                    <a:pt x="14" y="107"/>
                  </a:lnTo>
                  <a:lnTo>
                    <a:pt x="21" y="91"/>
                  </a:lnTo>
                  <a:lnTo>
                    <a:pt x="31" y="78"/>
                  </a:lnTo>
                  <a:lnTo>
                    <a:pt x="40" y="63"/>
                  </a:lnTo>
                  <a:lnTo>
                    <a:pt x="52" y="52"/>
                  </a:lnTo>
                  <a:lnTo>
                    <a:pt x="63" y="41"/>
                  </a:lnTo>
                  <a:lnTo>
                    <a:pt x="78" y="29"/>
                  </a:lnTo>
                  <a:lnTo>
                    <a:pt x="92" y="21"/>
                  </a:lnTo>
                  <a:lnTo>
                    <a:pt x="107" y="15"/>
                  </a:lnTo>
                  <a:lnTo>
                    <a:pt x="123" y="8"/>
                  </a:lnTo>
                  <a:lnTo>
                    <a:pt x="139" y="3"/>
                  </a:lnTo>
                  <a:lnTo>
                    <a:pt x="157" y="2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92" y="2"/>
                  </a:lnTo>
                  <a:lnTo>
                    <a:pt x="210" y="3"/>
                  </a:lnTo>
                  <a:lnTo>
                    <a:pt x="226" y="8"/>
                  </a:lnTo>
                  <a:lnTo>
                    <a:pt x="242" y="15"/>
                  </a:lnTo>
                  <a:lnTo>
                    <a:pt x="259" y="21"/>
                  </a:lnTo>
                  <a:lnTo>
                    <a:pt x="272" y="29"/>
                  </a:lnTo>
                  <a:lnTo>
                    <a:pt x="286" y="41"/>
                  </a:lnTo>
                  <a:lnTo>
                    <a:pt x="297" y="52"/>
                  </a:lnTo>
                  <a:lnTo>
                    <a:pt x="309" y="63"/>
                  </a:lnTo>
                  <a:lnTo>
                    <a:pt x="320" y="78"/>
                  </a:lnTo>
                  <a:lnTo>
                    <a:pt x="328" y="91"/>
                  </a:lnTo>
                  <a:lnTo>
                    <a:pt x="336" y="107"/>
                  </a:lnTo>
                  <a:lnTo>
                    <a:pt x="341" y="123"/>
                  </a:lnTo>
                  <a:lnTo>
                    <a:pt x="346" y="139"/>
                  </a:lnTo>
                  <a:lnTo>
                    <a:pt x="348" y="157"/>
                  </a:lnTo>
                  <a:lnTo>
                    <a:pt x="349" y="175"/>
                  </a:lnTo>
                  <a:lnTo>
                    <a:pt x="349" y="175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4575B4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1" name="Freeform 469"/>
            <p:cNvSpPr>
              <a:spLocks/>
            </p:cNvSpPr>
            <p:nvPr/>
          </p:nvSpPr>
          <p:spPr bwMode="auto">
            <a:xfrm>
              <a:off x="4590" y="3380"/>
              <a:ext cx="274" cy="223"/>
            </a:xfrm>
            <a:custGeom>
              <a:avLst/>
              <a:gdLst>
                <a:gd name="T0" fmla="*/ 271 w 274"/>
                <a:gd name="T1" fmla="*/ 78 h 223"/>
                <a:gd name="T2" fmla="*/ 274 w 274"/>
                <a:gd name="T3" fmla="*/ 99 h 223"/>
                <a:gd name="T4" fmla="*/ 271 w 274"/>
                <a:gd name="T5" fmla="*/ 121 h 223"/>
                <a:gd name="T6" fmla="*/ 265 w 274"/>
                <a:gd name="T7" fmla="*/ 142 h 223"/>
                <a:gd name="T8" fmla="*/ 252 w 274"/>
                <a:gd name="T9" fmla="*/ 162 h 223"/>
                <a:gd name="T10" fmla="*/ 236 w 274"/>
                <a:gd name="T11" fmla="*/ 181 h 223"/>
                <a:gd name="T12" fmla="*/ 215 w 274"/>
                <a:gd name="T13" fmla="*/ 196 h 223"/>
                <a:gd name="T14" fmla="*/ 190 w 274"/>
                <a:gd name="T15" fmla="*/ 209 h 223"/>
                <a:gd name="T16" fmla="*/ 165 w 274"/>
                <a:gd name="T17" fmla="*/ 218 h 223"/>
                <a:gd name="T18" fmla="*/ 150 w 274"/>
                <a:gd name="T19" fmla="*/ 222 h 223"/>
                <a:gd name="T20" fmla="*/ 122 w 274"/>
                <a:gd name="T21" fmla="*/ 223 h 223"/>
                <a:gd name="T22" fmla="*/ 97 w 274"/>
                <a:gd name="T23" fmla="*/ 222 h 223"/>
                <a:gd name="T24" fmla="*/ 72 w 274"/>
                <a:gd name="T25" fmla="*/ 215 h 223"/>
                <a:gd name="T26" fmla="*/ 51 w 274"/>
                <a:gd name="T27" fmla="*/ 205 h 223"/>
                <a:gd name="T28" fmla="*/ 32 w 274"/>
                <a:gd name="T29" fmla="*/ 192 h 223"/>
                <a:gd name="T30" fmla="*/ 17 w 274"/>
                <a:gd name="T31" fmla="*/ 176 h 223"/>
                <a:gd name="T32" fmla="*/ 6 w 274"/>
                <a:gd name="T33" fmla="*/ 157 h 223"/>
                <a:gd name="T34" fmla="*/ 3 w 274"/>
                <a:gd name="T35" fmla="*/ 147 h 223"/>
                <a:gd name="T36" fmla="*/ 0 w 274"/>
                <a:gd name="T37" fmla="*/ 125 h 223"/>
                <a:gd name="T38" fmla="*/ 3 w 274"/>
                <a:gd name="T39" fmla="*/ 102 h 223"/>
                <a:gd name="T40" fmla="*/ 11 w 274"/>
                <a:gd name="T41" fmla="*/ 81 h 223"/>
                <a:gd name="T42" fmla="*/ 22 w 274"/>
                <a:gd name="T43" fmla="*/ 62 h 223"/>
                <a:gd name="T44" fmla="*/ 40 w 274"/>
                <a:gd name="T45" fmla="*/ 44 h 223"/>
                <a:gd name="T46" fmla="*/ 59 w 274"/>
                <a:gd name="T47" fmla="*/ 28 h 223"/>
                <a:gd name="T48" fmla="*/ 84 w 274"/>
                <a:gd name="T49" fmla="*/ 15 h 223"/>
                <a:gd name="T50" fmla="*/ 110 w 274"/>
                <a:gd name="T51" fmla="*/ 7 h 223"/>
                <a:gd name="T52" fmla="*/ 124 w 274"/>
                <a:gd name="T53" fmla="*/ 3 h 223"/>
                <a:gd name="T54" fmla="*/ 152 w 274"/>
                <a:gd name="T55" fmla="*/ 0 h 223"/>
                <a:gd name="T56" fmla="*/ 177 w 274"/>
                <a:gd name="T57" fmla="*/ 2 h 223"/>
                <a:gd name="T58" fmla="*/ 202 w 274"/>
                <a:gd name="T59" fmla="*/ 8 h 223"/>
                <a:gd name="T60" fmla="*/ 224 w 274"/>
                <a:gd name="T61" fmla="*/ 18 h 223"/>
                <a:gd name="T62" fmla="*/ 242 w 274"/>
                <a:gd name="T63" fmla="*/ 31 h 223"/>
                <a:gd name="T64" fmla="*/ 258 w 274"/>
                <a:gd name="T65" fmla="*/ 47 h 223"/>
                <a:gd name="T66" fmla="*/ 268 w 274"/>
                <a:gd name="T67" fmla="*/ 66 h 223"/>
                <a:gd name="T68" fmla="*/ 271 w 274"/>
                <a:gd name="T69" fmla="*/ 7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4" h="223">
                  <a:moveTo>
                    <a:pt x="271" y="78"/>
                  </a:moveTo>
                  <a:lnTo>
                    <a:pt x="271" y="78"/>
                  </a:lnTo>
                  <a:lnTo>
                    <a:pt x="274" y="89"/>
                  </a:lnTo>
                  <a:lnTo>
                    <a:pt x="274" y="99"/>
                  </a:lnTo>
                  <a:lnTo>
                    <a:pt x="274" y="110"/>
                  </a:lnTo>
                  <a:lnTo>
                    <a:pt x="271" y="121"/>
                  </a:lnTo>
                  <a:lnTo>
                    <a:pt x="268" y="133"/>
                  </a:lnTo>
                  <a:lnTo>
                    <a:pt x="265" y="142"/>
                  </a:lnTo>
                  <a:lnTo>
                    <a:pt x="258" y="152"/>
                  </a:lnTo>
                  <a:lnTo>
                    <a:pt x="252" y="162"/>
                  </a:lnTo>
                  <a:lnTo>
                    <a:pt x="244" y="171"/>
                  </a:lnTo>
                  <a:lnTo>
                    <a:pt x="236" y="181"/>
                  </a:lnTo>
                  <a:lnTo>
                    <a:pt x="226" y="189"/>
                  </a:lnTo>
                  <a:lnTo>
                    <a:pt x="215" y="196"/>
                  </a:lnTo>
                  <a:lnTo>
                    <a:pt x="203" y="202"/>
                  </a:lnTo>
                  <a:lnTo>
                    <a:pt x="190" y="209"/>
                  </a:lnTo>
                  <a:lnTo>
                    <a:pt x="177" y="213"/>
                  </a:lnTo>
                  <a:lnTo>
                    <a:pt x="165" y="218"/>
                  </a:lnTo>
                  <a:lnTo>
                    <a:pt x="165" y="218"/>
                  </a:lnTo>
                  <a:lnTo>
                    <a:pt x="150" y="222"/>
                  </a:lnTo>
                  <a:lnTo>
                    <a:pt x="137" y="223"/>
                  </a:lnTo>
                  <a:lnTo>
                    <a:pt x="122" y="223"/>
                  </a:lnTo>
                  <a:lnTo>
                    <a:pt x="110" y="223"/>
                  </a:lnTo>
                  <a:lnTo>
                    <a:pt x="97" y="222"/>
                  </a:lnTo>
                  <a:lnTo>
                    <a:pt x="85" y="220"/>
                  </a:lnTo>
                  <a:lnTo>
                    <a:pt x="72" y="215"/>
                  </a:lnTo>
                  <a:lnTo>
                    <a:pt x="61" y="212"/>
                  </a:lnTo>
                  <a:lnTo>
                    <a:pt x="51" y="205"/>
                  </a:lnTo>
                  <a:lnTo>
                    <a:pt x="40" y="201"/>
                  </a:lnTo>
                  <a:lnTo>
                    <a:pt x="32" y="192"/>
                  </a:lnTo>
                  <a:lnTo>
                    <a:pt x="24" y="186"/>
                  </a:lnTo>
                  <a:lnTo>
                    <a:pt x="17" y="176"/>
                  </a:lnTo>
                  <a:lnTo>
                    <a:pt x="11" y="167"/>
                  </a:lnTo>
                  <a:lnTo>
                    <a:pt x="6" y="157"/>
                  </a:lnTo>
                  <a:lnTo>
                    <a:pt x="3" y="147"/>
                  </a:lnTo>
                  <a:lnTo>
                    <a:pt x="3" y="147"/>
                  </a:lnTo>
                  <a:lnTo>
                    <a:pt x="1" y="136"/>
                  </a:lnTo>
                  <a:lnTo>
                    <a:pt x="0" y="125"/>
                  </a:lnTo>
                  <a:lnTo>
                    <a:pt x="1" y="113"/>
                  </a:lnTo>
                  <a:lnTo>
                    <a:pt x="3" y="102"/>
                  </a:lnTo>
                  <a:lnTo>
                    <a:pt x="6" y="92"/>
                  </a:lnTo>
                  <a:lnTo>
                    <a:pt x="11" y="81"/>
                  </a:lnTo>
                  <a:lnTo>
                    <a:pt x="16" y="71"/>
                  </a:lnTo>
                  <a:lnTo>
                    <a:pt x="22" y="62"/>
                  </a:lnTo>
                  <a:lnTo>
                    <a:pt x="30" y="52"/>
                  </a:lnTo>
                  <a:lnTo>
                    <a:pt x="40" y="44"/>
                  </a:lnTo>
                  <a:lnTo>
                    <a:pt x="50" y="36"/>
                  </a:lnTo>
                  <a:lnTo>
                    <a:pt x="59" y="28"/>
                  </a:lnTo>
                  <a:lnTo>
                    <a:pt x="71" y="21"/>
                  </a:lnTo>
                  <a:lnTo>
                    <a:pt x="84" y="15"/>
                  </a:lnTo>
                  <a:lnTo>
                    <a:pt x="97" y="10"/>
                  </a:lnTo>
                  <a:lnTo>
                    <a:pt x="110" y="7"/>
                  </a:lnTo>
                  <a:lnTo>
                    <a:pt x="110" y="7"/>
                  </a:lnTo>
                  <a:lnTo>
                    <a:pt x="124" y="3"/>
                  </a:lnTo>
                  <a:lnTo>
                    <a:pt x="137" y="2"/>
                  </a:lnTo>
                  <a:lnTo>
                    <a:pt x="152" y="0"/>
                  </a:lnTo>
                  <a:lnTo>
                    <a:pt x="165" y="0"/>
                  </a:lnTo>
                  <a:lnTo>
                    <a:pt x="177" y="2"/>
                  </a:lnTo>
                  <a:lnTo>
                    <a:pt x="190" y="5"/>
                  </a:lnTo>
                  <a:lnTo>
                    <a:pt x="202" y="8"/>
                  </a:lnTo>
                  <a:lnTo>
                    <a:pt x="213" y="13"/>
                  </a:lnTo>
                  <a:lnTo>
                    <a:pt x="224" y="18"/>
                  </a:lnTo>
                  <a:lnTo>
                    <a:pt x="234" y="24"/>
                  </a:lnTo>
                  <a:lnTo>
                    <a:pt x="242" y="31"/>
                  </a:lnTo>
                  <a:lnTo>
                    <a:pt x="250" y="39"/>
                  </a:lnTo>
                  <a:lnTo>
                    <a:pt x="258" y="47"/>
                  </a:lnTo>
                  <a:lnTo>
                    <a:pt x="263" y="57"/>
                  </a:lnTo>
                  <a:lnTo>
                    <a:pt x="268" y="66"/>
                  </a:lnTo>
                  <a:lnTo>
                    <a:pt x="271" y="78"/>
                  </a:lnTo>
                  <a:lnTo>
                    <a:pt x="271" y="78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5C7BB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2" name="Freeform 470"/>
            <p:cNvSpPr>
              <a:spLocks/>
            </p:cNvSpPr>
            <p:nvPr/>
          </p:nvSpPr>
          <p:spPr bwMode="auto">
            <a:xfrm>
              <a:off x="4609" y="3466"/>
              <a:ext cx="307" cy="258"/>
            </a:xfrm>
            <a:custGeom>
              <a:avLst/>
              <a:gdLst>
                <a:gd name="T0" fmla="*/ 286 w 307"/>
                <a:gd name="T1" fmla="*/ 0 h 258"/>
                <a:gd name="T2" fmla="*/ 286 w 307"/>
                <a:gd name="T3" fmla="*/ 0 h 258"/>
                <a:gd name="T4" fmla="*/ 288 w 307"/>
                <a:gd name="T5" fmla="*/ 13 h 258"/>
                <a:gd name="T6" fmla="*/ 289 w 307"/>
                <a:gd name="T7" fmla="*/ 27 h 258"/>
                <a:gd name="T8" fmla="*/ 289 w 307"/>
                <a:gd name="T9" fmla="*/ 27 h 258"/>
                <a:gd name="T10" fmla="*/ 288 w 307"/>
                <a:gd name="T11" fmla="*/ 45 h 258"/>
                <a:gd name="T12" fmla="*/ 285 w 307"/>
                <a:gd name="T13" fmla="*/ 61 h 258"/>
                <a:gd name="T14" fmla="*/ 278 w 307"/>
                <a:gd name="T15" fmla="*/ 79 h 258"/>
                <a:gd name="T16" fmla="*/ 270 w 307"/>
                <a:gd name="T17" fmla="*/ 94 h 258"/>
                <a:gd name="T18" fmla="*/ 260 w 307"/>
                <a:gd name="T19" fmla="*/ 110 h 258"/>
                <a:gd name="T20" fmla="*/ 247 w 307"/>
                <a:gd name="T21" fmla="*/ 124 h 258"/>
                <a:gd name="T22" fmla="*/ 234 w 307"/>
                <a:gd name="T23" fmla="*/ 137 h 258"/>
                <a:gd name="T24" fmla="*/ 218 w 307"/>
                <a:gd name="T25" fmla="*/ 149 h 258"/>
                <a:gd name="T26" fmla="*/ 202 w 307"/>
                <a:gd name="T27" fmla="*/ 160 h 258"/>
                <a:gd name="T28" fmla="*/ 183 w 307"/>
                <a:gd name="T29" fmla="*/ 170 h 258"/>
                <a:gd name="T30" fmla="*/ 163 w 307"/>
                <a:gd name="T31" fmla="*/ 179 h 258"/>
                <a:gd name="T32" fmla="*/ 142 w 307"/>
                <a:gd name="T33" fmla="*/ 186 h 258"/>
                <a:gd name="T34" fmla="*/ 121 w 307"/>
                <a:gd name="T35" fmla="*/ 192 h 258"/>
                <a:gd name="T36" fmla="*/ 99 w 307"/>
                <a:gd name="T37" fmla="*/ 197 h 258"/>
                <a:gd name="T38" fmla="*/ 74 w 307"/>
                <a:gd name="T39" fmla="*/ 199 h 258"/>
                <a:gd name="T40" fmla="*/ 50 w 307"/>
                <a:gd name="T41" fmla="*/ 200 h 258"/>
                <a:gd name="T42" fmla="*/ 50 w 307"/>
                <a:gd name="T43" fmla="*/ 200 h 258"/>
                <a:gd name="T44" fmla="*/ 24 w 307"/>
                <a:gd name="T45" fmla="*/ 199 h 258"/>
                <a:gd name="T46" fmla="*/ 0 w 307"/>
                <a:gd name="T47" fmla="*/ 195 h 258"/>
                <a:gd name="T48" fmla="*/ 0 w 307"/>
                <a:gd name="T49" fmla="*/ 195 h 258"/>
                <a:gd name="T50" fmla="*/ 11 w 307"/>
                <a:gd name="T51" fmla="*/ 210 h 258"/>
                <a:gd name="T52" fmla="*/ 26 w 307"/>
                <a:gd name="T53" fmla="*/ 221 h 258"/>
                <a:gd name="T54" fmla="*/ 42 w 307"/>
                <a:gd name="T55" fmla="*/ 233 h 258"/>
                <a:gd name="T56" fmla="*/ 58 w 307"/>
                <a:gd name="T57" fmla="*/ 241 h 258"/>
                <a:gd name="T58" fmla="*/ 76 w 307"/>
                <a:gd name="T59" fmla="*/ 249 h 258"/>
                <a:gd name="T60" fmla="*/ 94 w 307"/>
                <a:gd name="T61" fmla="*/ 254 h 258"/>
                <a:gd name="T62" fmla="*/ 113 w 307"/>
                <a:gd name="T63" fmla="*/ 257 h 258"/>
                <a:gd name="T64" fmla="*/ 133 w 307"/>
                <a:gd name="T65" fmla="*/ 258 h 258"/>
                <a:gd name="T66" fmla="*/ 133 w 307"/>
                <a:gd name="T67" fmla="*/ 258 h 258"/>
                <a:gd name="T68" fmla="*/ 150 w 307"/>
                <a:gd name="T69" fmla="*/ 257 h 258"/>
                <a:gd name="T70" fmla="*/ 168 w 307"/>
                <a:gd name="T71" fmla="*/ 255 h 258"/>
                <a:gd name="T72" fmla="*/ 184 w 307"/>
                <a:gd name="T73" fmla="*/ 250 h 258"/>
                <a:gd name="T74" fmla="*/ 200 w 307"/>
                <a:gd name="T75" fmla="*/ 244 h 258"/>
                <a:gd name="T76" fmla="*/ 217 w 307"/>
                <a:gd name="T77" fmla="*/ 237 h 258"/>
                <a:gd name="T78" fmla="*/ 230 w 307"/>
                <a:gd name="T79" fmla="*/ 228 h 258"/>
                <a:gd name="T80" fmla="*/ 244 w 307"/>
                <a:gd name="T81" fmla="*/ 218 h 258"/>
                <a:gd name="T82" fmla="*/ 255 w 307"/>
                <a:gd name="T83" fmla="*/ 207 h 258"/>
                <a:gd name="T84" fmla="*/ 267 w 307"/>
                <a:gd name="T85" fmla="*/ 195 h 258"/>
                <a:gd name="T86" fmla="*/ 278 w 307"/>
                <a:gd name="T87" fmla="*/ 181 h 258"/>
                <a:gd name="T88" fmla="*/ 286 w 307"/>
                <a:gd name="T89" fmla="*/ 166 h 258"/>
                <a:gd name="T90" fmla="*/ 294 w 307"/>
                <a:gd name="T91" fmla="*/ 152 h 258"/>
                <a:gd name="T92" fmla="*/ 299 w 307"/>
                <a:gd name="T93" fmla="*/ 136 h 258"/>
                <a:gd name="T94" fmla="*/ 304 w 307"/>
                <a:gd name="T95" fmla="*/ 119 h 258"/>
                <a:gd name="T96" fmla="*/ 306 w 307"/>
                <a:gd name="T97" fmla="*/ 102 h 258"/>
                <a:gd name="T98" fmla="*/ 307 w 307"/>
                <a:gd name="T99" fmla="*/ 84 h 258"/>
                <a:gd name="T100" fmla="*/ 307 w 307"/>
                <a:gd name="T101" fmla="*/ 84 h 258"/>
                <a:gd name="T102" fmla="*/ 306 w 307"/>
                <a:gd name="T103" fmla="*/ 61 h 258"/>
                <a:gd name="T104" fmla="*/ 302 w 307"/>
                <a:gd name="T105" fmla="*/ 40 h 258"/>
                <a:gd name="T106" fmla="*/ 294 w 307"/>
                <a:gd name="T107" fmla="*/ 19 h 258"/>
                <a:gd name="T108" fmla="*/ 286 w 307"/>
                <a:gd name="T109" fmla="*/ 0 h 258"/>
                <a:gd name="T110" fmla="*/ 286 w 307"/>
                <a:gd name="T111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7" h="258">
                  <a:moveTo>
                    <a:pt x="286" y="0"/>
                  </a:moveTo>
                  <a:lnTo>
                    <a:pt x="286" y="0"/>
                  </a:lnTo>
                  <a:lnTo>
                    <a:pt x="288" y="13"/>
                  </a:lnTo>
                  <a:lnTo>
                    <a:pt x="289" y="27"/>
                  </a:lnTo>
                  <a:lnTo>
                    <a:pt x="289" y="27"/>
                  </a:lnTo>
                  <a:lnTo>
                    <a:pt x="288" y="45"/>
                  </a:lnTo>
                  <a:lnTo>
                    <a:pt x="285" y="61"/>
                  </a:lnTo>
                  <a:lnTo>
                    <a:pt x="278" y="79"/>
                  </a:lnTo>
                  <a:lnTo>
                    <a:pt x="270" y="94"/>
                  </a:lnTo>
                  <a:lnTo>
                    <a:pt x="260" y="110"/>
                  </a:lnTo>
                  <a:lnTo>
                    <a:pt x="247" y="124"/>
                  </a:lnTo>
                  <a:lnTo>
                    <a:pt x="234" y="137"/>
                  </a:lnTo>
                  <a:lnTo>
                    <a:pt x="218" y="149"/>
                  </a:lnTo>
                  <a:lnTo>
                    <a:pt x="202" y="160"/>
                  </a:lnTo>
                  <a:lnTo>
                    <a:pt x="183" y="170"/>
                  </a:lnTo>
                  <a:lnTo>
                    <a:pt x="163" y="179"/>
                  </a:lnTo>
                  <a:lnTo>
                    <a:pt x="142" y="186"/>
                  </a:lnTo>
                  <a:lnTo>
                    <a:pt x="121" y="192"/>
                  </a:lnTo>
                  <a:lnTo>
                    <a:pt x="99" y="197"/>
                  </a:lnTo>
                  <a:lnTo>
                    <a:pt x="74" y="199"/>
                  </a:lnTo>
                  <a:lnTo>
                    <a:pt x="50" y="200"/>
                  </a:lnTo>
                  <a:lnTo>
                    <a:pt x="50" y="200"/>
                  </a:lnTo>
                  <a:lnTo>
                    <a:pt x="24" y="199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11" y="210"/>
                  </a:lnTo>
                  <a:lnTo>
                    <a:pt x="26" y="221"/>
                  </a:lnTo>
                  <a:lnTo>
                    <a:pt x="42" y="233"/>
                  </a:lnTo>
                  <a:lnTo>
                    <a:pt x="58" y="241"/>
                  </a:lnTo>
                  <a:lnTo>
                    <a:pt x="76" y="249"/>
                  </a:lnTo>
                  <a:lnTo>
                    <a:pt x="94" y="254"/>
                  </a:lnTo>
                  <a:lnTo>
                    <a:pt x="113" y="257"/>
                  </a:lnTo>
                  <a:lnTo>
                    <a:pt x="133" y="258"/>
                  </a:lnTo>
                  <a:lnTo>
                    <a:pt x="133" y="258"/>
                  </a:lnTo>
                  <a:lnTo>
                    <a:pt x="150" y="257"/>
                  </a:lnTo>
                  <a:lnTo>
                    <a:pt x="168" y="255"/>
                  </a:lnTo>
                  <a:lnTo>
                    <a:pt x="184" y="250"/>
                  </a:lnTo>
                  <a:lnTo>
                    <a:pt x="200" y="244"/>
                  </a:lnTo>
                  <a:lnTo>
                    <a:pt x="217" y="237"/>
                  </a:lnTo>
                  <a:lnTo>
                    <a:pt x="230" y="228"/>
                  </a:lnTo>
                  <a:lnTo>
                    <a:pt x="244" y="218"/>
                  </a:lnTo>
                  <a:lnTo>
                    <a:pt x="255" y="207"/>
                  </a:lnTo>
                  <a:lnTo>
                    <a:pt x="267" y="195"/>
                  </a:lnTo>
                  <a:lnTo>
                    <a:pt x="278" y="181"/>
                  </a:lnTo>
                  <a:lnTo>
                    <a:pt x="286" y="166"/>
                  </a:lnTo>
                  <a:lnTo>
                    <a:pt x="294" y="152"/>
                  </a:lnTo>
                  <a:lnTo>
                    <a:pt x="299" y="136"/>
                  </a:lnTo>
                  <a:lnTo>
                    <a:pt x="304" y="119"/>
                  </a:lnTo>
                  <a:lnTo>
                    <a:pt x="306" y="102"/>
                  </a:lnTo>
                  <a:lnTo>
                    <a:pt x="307" y="84"/>
                  </a:lnTo>
                  <a:lnTo>
                    <a:pt x="307" y="84"/>
                  </a:lnTo>
                  <a:lnTo>
                    <a:pt x="306" y="61"/>
                  </a:lnTo>
                  <a:lnTo>
                    <a:pt x="302" y="40"/>
                  </a:lnTo>
                  <a:lnTo>
                    <a:pt x="294" y="19"/>
                  </a:lnTo>
                  <a:lnTo>
                    <a:pt x="286" y="0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0A50A1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3" name="Freeform 471"/>
            <p:cNvSpPr>
              <a:spLocks/>
            </p:cNvSpPr>
            <p:nvPr/>
          </p:nvSpPr>
          <p:spPr bwMode="auto">
            <a:xfrm>
              <a:off x="4667" y="3391"/>
              <a:ext cx="149" cy="33"/>
            </a:xfrm>
            <a:custGeom>
              <a:avLst/>
              <a:gdLst>
                <a:gd name="T0" fmla="*/ 147 w 149"/>
                <a:gd name="T1" fmla="*/ 0 h 33"/>
                <a:gd name="T2" fmla="*/ 147 w 149"/>
                <a:gd name="T3" fmla="*/ 0 h 33"/>
                <a:gd name="T4" fmla="*/ 146 w 149"/>
                <a:gd name="T5" fmla="*/ 5 h 33"/>
                <a:gd name="T6" fmla="*/ 141 w 149"/>
                <a:gd name="T7" fmla="*/ 12 h 33"/>
                <a:gd name="T8" fmla="*/ 134 w 149"/>
                <a:gd name="T9" fmla="*/ 17 h 33"/>
                <a:gd name="T10" fmla="*/ 125 w 149"/>
                <a:gd name="T11" fmla="*/ 21 h 33"/>
                <a:gd name="T12" fmla="*/ 115 w 149"/>
                <a:gd name="T13" fmla="*/ 25 h 33"/>
                <a:gd name="T14" fmla="*/ 102 w 149"/>
                <a:gd name="T15" fmla="*/ 28 h 33"/>
                <a:gd name="T16" fmla="*/ 88 w 149"/>
                <a:gd name="T17" fmla="*/ 29 h 33"/>
                <a:gd name="T18" fmla="*/ 73 w 149"/>
                <a:gd name="T19" fmla="*/ 29 h 33"/>
                <a:gd name="T20" fmla="*/ 73 w 149"/>
                <a:gd name="T21" fmla="*/ 29 h 33"/>
                <a:gd name="T22" fmla="*/ 58 w 149"/>
                <a:gd name="T23" fmla="*/ 29 h 33"/>
                <a:gd name="T24" fmla="*/ 45 w 149"/>
                <a:gd name="T25" fmla="*/ 28 h 33"/>
                <a:gd name="T26" fmla="*/ 33 w 149"/>
                <a:gd name="T27" fmla="*/ 25 h 33"/>
                <a:gd name="T28" fmla="*/ 23 w 149"/>
                <a:gd name="T29" fmla="*/ 21 h 33"/>
                <a:gd name="T30" fmla="*/ 13 w 149"/>
                <a:gd name="T31" fmla="*/ 17 h 33"/>
                <a:gd name="T32" fmla="*/ 7 w 149"/>
                <a:gd name="T33" fmla="*/ 12 h 33"/>
                <a:gd name="T34" fmla="*/ 2 w 149"/>
                <a:gd name="T35" fmla="*/ 7 h 33"/>
                <a:gd name="T36" fmla="*/ 2 w 149"/>
                <a:gd name="T37" fmla="*/ 0 h 33"/>
                <a:gd name="T38" fmla="*/ 0 w 149"/>
                <a:gd name="T39" fmla="*/ 2 h 33"/>
                <a:gd name="T40" fmla="*/ 0 w 149"/>
                <a:gd name="T41" fmla="*/ 2 h 33"/>
                <a:gd name="T42" fmla="*/ 0 w 149"/>
                <a:gd name="T43" fmla="*/ 8 h 33"/>
                <a:gd name="T44" fmla="*/ 5 w 149"/>
                <a:gd name="T45" fmla="*/ 13 h 33"/>
                <a:gd name="T46" fmla="*/ 12 w 149"/>
                <a:gd name="T47" fmla="*/ 18 h 33"/>
                <a:gd name="T48" fmla="*/ 21 w 149"/>
                <a:gd name="T49" fmla="*/ 23 h 33"/>
                <a:gd name="T50" fmla="*/ 33 w 149"/>
                <a:gd name="T51" fmla="*/ 28 h 33"/>
                <a:gd name="T52" fmla="*/ 44 w 149"/>
                <a:gd name="T53" fmla="*/ 29 h 33"/>
                <a:gd name="T54" fmla="*/ 58 w 149"/>
                <a:gd name="T55" fmla="*/ 31 h 33"/>
                <a:gd name="T56" fmla="*/ 73 w 149"/>
                <a:gd name="T57" fmla="*/ 33 h 33"/>
                <a:gd name="T58" fmla="*/ 73 w 149"/>
                <a:gd name="T59" fmla="*/ 33 h 33"/>
                <a:gd name="T60" fmla="*/ 89 w 149"/>
                <a:gd name="T61" fmla="*/ 31 h 33"/>
                <a:gd name="T62" fmla="*/ 102 w 149"/>
                <a:gd name="T63" fmla="*/ 29 h 33"/>
                <a:gd name="T64" fmla="*/ 115 w 149"/>
                <a:gd name="T65" fmla="*/ 26 h 33"/>
                <a:gd name="T66" fmla="*/ 126 w 149"/>
                <a:gd name="T67" fmla="*/ 23 h 33"/>
                <a:gd name="T68" fmla="*/ 136 w 149"/>
                <a:gd name="T69" fmla="*/ 18 h 33"/>
                <a:gd name="T70" fmla="*/ 142 w 149"/>
                <a:gd name="T71" fmla="*/ 13 h 33"/>
                <a:gd name="T72" fmla="*/ 147 w 149"/>
                <a:gd name="T73" fmla="*/ 7 h 33"/>
                <a:gd name="T74" fmla="*/ 149 w 149"/>
                <a:gd name="T75" fmla="*/ 0 h 33"/>
                <a:gd name="T76" fmla="*/ 147 w 149"/>
                <a:gd name="T7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9" h="33">
                  <a:moveTo>
                    <a:pt x="147" y="0"/>
                  </a:moveTo>
                  <a:lnTo>
                    <a:pt x="147" y="0"/>
                  </a:lnTo>
                  <a:lnTo>
                    <a:pt x="146" y="5"/>
                  </a:lnTo>
                  <a:lnTo>
                    <a:pt x="141" y="12"/>
                  </a:lnTo>
                  <a:lnTo>
                    <a:pt x="134" y="17"/>
                  </a:lnTo>
                  <a:lnTo>
                    <a:pt x="125" y="21"/>
                  </a:lnTo>
                  <a:lnTo>
                    <a:pt x="115" y="25"/>
                  </a:lnTo>
                  <a:lnTo>
                    <a:pt x="102" y="28"/>
                  </a:lnTo>
                  <a:lnTo>
                    <a:pt x="88" y="29"/>
                  </a:lnTo>
                  <a:lnTo>
                    <a:pt x="73" y="29"/>
                  </a:lnTo>
                  <a:lnTo>
                    <a:pt x="73" y="29"/>
                  </a:lnTo>
                  <a:lnTo>
                    <a:pt x="58" y="29"/>
                  </a:lnTo>
                  <a:lnTo>
                    <a:pt x="45" y="28"/>
                  </a:lnTo>
                  <a:lnTo>
                    <a:pt x="33" y="25"/>
                  </a:lnTo>
                  <a:lnTo>
                    <a:pt x="23" y="21"/>
                  </a:lnTo>
                  <a:lnTo>
                    <a:pt x="13" y="17"/>
                  </a:lnTo>
                  <a:lnTo>
                    <a:pt x="7" y="12"/>
                  </a:lnTo>
                  <a:lnTo>
                    <a:pt x="2" y="7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8"/>
                  </a:lnTo>
                  <a:lnTo>
                    <a:pt x="5" y="13"/>
                  </a:lnTo>
                  <a:lnTo>
                    <a:pt x="12" y="18"/>
                  </a:lnTo>
                  <a:lnTo>
                    <a:pt x="21" y="23"/>
                  </a:lnTo>
                  <a:lnTo>
                    <a:pt x="33" y="28"/>
                  </a:lnTo>
                  <a:lnTo>
                    <a:pt x="44" y="29"/>
                  </a:lnTo>
                  <a:lnTo>
                    <a:pt x="58" y="31"/>
                  </a:lnTo>
                  <a:lnTo>
                    <a:pt x="73" y="33"/>
                  </a:lnTo>
                  <a:lnTo>
                    <a:pt x="73" y="33"/>
                  </a:lnTo>
                  <a:lnTo>
                    <a:pt x="89" y="31"/>
                  </a:lnTo>
                  <a:lnTo>
                    <a:pt x="102" y="29"/>
                  </a:lnTo>
                  <a:lnTo>
                    <a:pt x="115" y="26"/>
                  </a:lnTo>
                  <a:lnTo>
                    <a:pt x="126" y="23"/>
                  </a:lnTo>
                  <a:lnTo>
                    <a:pt x="136" y="18"/>
                  </a:lnTo>
                  <a:lnTo>
                    <a:pt x="142" y="13"/>
                  </a:lnTo>
                  <a:lnTo>
                    <a:pt x="147" y="7"/>
                  </a:lnTo>
                  <a:lnTo>
                    <a:pt x="149" y="0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8699C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4" name="Freeform 472"/>
            <p:cNvSpPr>
              <a:spLocks/>
            </p:cNvSpPr>
            <p:nvPr/>
          </p:nvSpPr>
          <p:spPr bwMode="auto">
            <a:xfrm>
              <a:off x="4590" y="3463"/>
              <a:ext cx="302" cy="64"/>
            </a:xfrm>
            <a:custGeom>
              <a:avLst/>
              <a:gdLst>
                <a:gd name="T0" fmla="*/ 299 w 302"/>
                <a:gd name="T1" fmla="*/ 1 h 64"/>
                <a:gd name="T2" fmla="*/ 299 w 302"/>
                <a:gd name="T3" fmla="*/ 1 h 64"/>
                <a:gd name="T4" fmla="*/ 299 w 302"/>
                <a:gd name="T5" fmla="*/ 8 h 64"/>
                <a:gd name="T6" fmla="*/ 295 w 302"/>
                <a:gd name="T7" fmla="*/ 12 h 64"/>
                <a:gd name="T8" fmla="*/ 292 w 302"/>
                <a:gd name="T9" fmla="*/ 19 h 64"/>
                <a:gd name="T10" fmla="*/ 287 w 302"/>
                <a:gd name="T11" fmla="*/ 24 h 64"/>
                <a:gd name="T12" fmla="*/ 273 w 302"/>
                <a:gd name="T13" fmla="*/ 35 h 64"/>
                <a:gd name="T14" fmla="*/ 255 w 302"/>
                <a:gd name="T15" fmla="*/ 43 h 64"/>
                <a:gd name="T16" fmla="*/ 234 w 302"/>
                <a:gd name="T17" fmla="*/ 51 h 64"/>
                <a:gd name="T18" fmla="*/ 208 w 302"/>
                <a:gd name="T19" fmla="*/ 56 h 64"/>
                <a:gd name="T20" fmla="*/ 181 w 302"/>
                <a:gd name="T21" fmla="*/ 59 h 64"/>
                <a:gd name="T22" fmla="*/ 150 w 302"/>
                <a:gd name="T23" fmla="*/ 61 h 64"/>
                <a:gd name="T24" fmla="*/ 150 w 302"/>
                <a:gd name="T25" fmla="*/ 61 h 64"/>
                <a:gd name="T26" fmla="*/ 121 w 302"/>
                <a:gd name="T27" fmla="*/ 59 h 64"/>
                <a:gd name="T28" fmla="*/ 93 w 302"/>
                <a:gd name="T29" fmla="*/ 56 h 64"/>
                <a:gd name="T30" fmla="*/ 67 w 302"/>
                <a:gd name="T31" fmla="*/ 50 h 64"/>
                <a:gd name="T32" fmla="*/ 45 w 302"/>
                <a:gd name="T33" fmla="*/ 43 h 64"/>
                <a:gd name="T34" fmla="*/ 27 w 302"/>
                <a:gd name="T35" fmla="*/ 33 h 64"/>
                <a:gd name="T36" fmla="*/ 13 w 302"/>
                <a:gd name="T37" fmla="*/ 24 h 64"/>
                <a:gd name="T38" fmla="*/ 8 w 302"/>
                <a:gd name="T39" fmla="*/ 17 h 64"/>
                <a:gd name="T40" fmla="*/ 4 w 302"/>
                <a:gd name="T41" fmla="*/ 11 h 64"/>
                <a:gd name="T42" fmla="*/ 1 w 302"/>
                <a:gd name="T43" fmla="*/ 6 h 64"/>
                <a:gd name="T44" fmla="*/ 1 w 302"/>
                <a:gd name="T45" fmla="*/ 0 h 64"/>
                <a:gd name="T46" fmla="*/ 0 w 302"/>
                <a:gd name="T47" fmla="*/ 1 h 64"/>
                <a:gd name="T48" fmla="*/ 0 w 302"/>
                <a:gd name="T49" fmla="*/ 1 h 64"/>
                <a:gd name="T50" fmla="*/ 1 w 302"/>
                <a:gd name="T51" fmla="*/ 8 h 64"/>
                <a:gd name="T52" fmla="*/ 3 w 302"/>
                <a:gd name="T53" fmla="*/ 14 h 64"/>
                <a:gd name="T54" fmla="*/ 6 w 302"/>
                <a:gd name="T55" fmla="*/ 19 h 64"/>
                <a:gd name="T56" fmla="*/ 13 w 302"/>
                <a:gd name="T57" fmla="*/ 25 h 64"/>
                <a:gd name="T58" fmla="*/ 17 w 302"/>
                <a:gd name="T59" fmla="*/ 30 h 64"/>
                <a:gd name="T60" fmla="*/ 25 w 302"/>
                <a:gd name="T61" fmla="*/ 35 h 64"/>
                <a:gd name="T62" fmla="*/ 43 w 302"/>
                <a:gd name="T63" fmla="*/ 45 h 64"/>
                <a:gd name="T64" fmla="*/ 66 w 302"/>
                <a:gd name="T65" fmla="*/ 53 h 64"/>
                <a:gd name="T66" fmla="*/ 92 w 302"/>
                <a:gd name="T67" fmla="*/ 59 h 64"/>
                <a:gd name="T68" fmla="*/ 121 w 302"/>
                <a:gd name="T69" fmla="*/ 63 h 64"/>
                <a:gd name="T70" fmla="*/ 150 w 302"/>
                <a:gd name="T71" fmla="*/ 64 h 64"/>
                <a:gd name="T72" fmla="*/ 150 w 302"/>
                <a:gd name="T73" fmla="*/ 64 h 64"/>
                <a:gd name="T74" fmla="*/ 181 w 302"/>
                <a:gd name="T75" fmla="*/ 63 h 64"/>
                <a:gd name="T76" fmla="*/ 210 w 302"/>
                <a:gd name="T77" fmla="*/ 59 h 64"/>
                <a:gd name="T78" fmla="*/ 234 w 302"/>
                <a:gd name="T79" fmla="*/ 53 h 64"/>
                <a:gd name="T80" fmla="*/ 257 w 302"/>
                <a:gd name="T81" fmla="*/ 45 h 64"/>
                <a:gd name="T82" fmla="*/ 276 w 302"/>
                <a:gd name="T83" fmla="*/ 35 h 64"/>
                <a:gd name="T84" fmla="*/ 283 w 302"/>
                <a:gd name="T85" fmla="*/ 30 h 64"/>
                <a:gd name="T86" fmla="*/ 289 w 302"/>
                <a:gd name="T87" fmla="*/ 25 h 64"/>
                <a:gd name="T88" fmla="*/ 294 w 302"/>
                <a:gd name="T89" fmla="*/ 19 h 64"/>
                <a:gd name="T90" fmla="*/ 299 w 302"/>
                <a:gd name="T91" fmla="*/ 14 h 64"/>
                <a:gd name="T92" fmla="*/ 300 w 302"/>
                <a:gd name="T93" fmla="*/ 8 h 64"/>
                <a:gd name="T94" fmla="*/ 302 w 302"/>
                <a:gd name="T95" fmla="*/ 1 h 64"/>
                <a:gd name="T96" fmla="*/ 299 w 302"/>
                <a:gd name="T97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2" h="64">
                  <a:moveTo>
                    <a:pt x="299" y="1"/>
                  </a:moveTo>
                  <a:lnTo>
                    <a:pt x="299" y="1"/>
                  </a:lnTo>
                  <a:lnTo>
                    <a:pt x="299" y="8"/>
                  </a:lnTo>
                  <a:lnTo>
                    <a:pt x="295" y="12"/>
                  </a:lnTo>
                  <a:lnTo>
                    <a:pt x="292" y="19"/>
                  </a:lnTo>
                  <a:lnTo>
                    <a:pt x="287" y="24"/>
                  </a:lnTo>
                  <a:lnTo>
                    <a:pt x="273" y="35"/>
                  </a:lnTo>
                  <a:lnTo>
                    <a:pt x="255" y="43"/>
                  </a:lnTo>
                  <a:lnTo>
                    <a:pt x="234" y="51"/>
                  </a:lnTo>
                  <a:lnTo>
                    <a:pt x="208" y="56"/>
                  </a:lnTo>
                  <a:lnTo>
                    <a:pt x="181" y="59"/>
                  </a:lnTo>
                  <a:lnTo>
                    <a:pt x="150" y="61"/>
                  </a:lnTo>
                  <a:lnTo>
                    <a:pt x="150" y="61"/>
                  </a:lnTo>
                  <a:lnTo>
                    <a:pt x="121" y="59"/>
                  </a:lnTo>
                  <a:lnTo>
                    <a:pt x="93" y="56"/>
                  </a:lnTo>
                  <a:lnTo>
                    <a:pt x="67" y="50"/>
                  </a:lnTo>
                  <a:lnTo>
                    <a:pt x="45" y="43"/>
                  </a:lnTo>
                  <a:lnTo>
                    <a:pt x="27" y="33"/>
                  </a:lnTo>
                  <a:lnTo>
                    <a:pt x="13" y="24"/>
                  </a:lnTo>
                  <a:lnTo>
                    <a:pt x="8" y="17"/>
                  </a:lnTo>
                  <a:lnTo>
                    <a:pt x="4" y="11"/>
                  </a:lnTo>
                  <a:lnTo>
                    <a:pt x="1" y="6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8"/>
                  </a:lnTo>
                  <a:lnTo>
                    <a:pt x="3" y="14"/>
                  </a:lnTo>
                  <a:lnTo>
                    <a:pt x="6" y="19"/>
                  </a:lnTo>
                  <a:lnTo>
                    <a:pt x="13" y="25"/>
                  </a:lnTo>
                  <a:lnTo>
                    <a:pt x="17" y="30"/>
                  </a:lnTo>
                  <a:lnTo>
                    <a:pt x="25" y="35"/>
                  </a:lnTo>
                  <a:lnTo>
                    <a:pt x="43" y="45"/>
                  </a:lnTo>
                  <a:lnTo>
                    <a:pt x="66" y="53"/>
                  </a:lnTo>
                  <a:lnTo>
                    <a:pt x="92" y="59"/>
                  </a:lnTo>
                  <a:lnTo>
                    <a:pt x="121" y="63"/>
                  </a:lnTo>
                  <a:lnTo>
                    <a:pt x="150" y="64"/>
                  </a:lnTo>
                  <a:lnTo>
                    <a:pt x="150" y="64"/>
                  </a:lnTo>
                  <a:lnTo>
                    <a:pt x="181" y="63"/>
                  </a:lnTo>
                  <a:lnTo>
                    <a:pt x="210" y="59"/>
                  </a:lnTo>
                  <a:lnTo>
                    <a:pt x="234" y="53"/>
                  </a:lnTo>
                  <a:lnTo>
                    <a:pt x="257" y="45"/>
                  </a:lnTo>
                  <a:lnTo>
                    <a:pt x="276" y="35"/>
                  </a:lnTo>
                  <a:lnTo>
                    <a:pt x="283" y="30"/>
                  </a:lnTo>
                  <a:lnTo>
                    <a:pt x="289" y="25"/>
                  </a:lnTo>
                  <a:lnTo>
                    <a:pt x="294" y="19"/>
                  </a:lnTo>
                  <a:lnTo>
                    <a:pt x="299" y="14"/>
                  </a:lnTo>
                  <a:lnTo>
                    <a:pt x="300" y="8"/>
                  </a:lnTo>
                  <a:lnTo>
                    <a:pt x="302" y="1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8699C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5" name="Freeform 473"/>
            <p:cNvSpPr>
              <a:spLocks/>
            </p:cNvSpPr>
            <p:nvPr/>
          </p:nvSpPr>
          <p:spPr bwMode="auto">
            <a:xfrm>
              <a:off x="4567" y="3547"/>
              <a:ext cx="349" cy="87"/>
            </a:xfrm>
            <a:custGeom>
              <a:avLst/>
              <a:gdLst>
                <a:gd name="T0" fmla="*/ 349 w 349"/>
                <a:gd name="T1" fmla="*/ 11 h 87"/>
                <a:gd name="T2" fmla="*/ 349 w 349"/>
                <a:gd name="T3" fmla="*/ 11 h 87"/>
                <a:gd name="T4" fmla="*/ 348 w 349"/>
                <a:gd name="T5" fmla="*/ 19 h 87"/>
                <a:gd name="T6" fmla="*/ 346 w 349"/>
                <a:gd name="T7" fmla="*/ 25 h 87"/>
                <a:gd name="T8" fmla="*/ 341 w 349"/>
                <a:gd name="T9" fmla="*/ 32 h 87"/>
                <a:gd name="T10" fmla="*/ 335 w 349"/>
                <a:gd name="T11" fmla="*/ 38 h 87"/>
                <a:gd name="T12" fmla="*/ 328 w 349"/>
                <a:gd name="T13" fmla="*/ 45 h 87"/>
                <a:gd name="T14" fmla="*/ 318 w 349"/>
                <a:gd name="T15" fmla="*/ 51 h 87"/>
                <a:gd name="T16" fmla="*/ 297 w 349"/>
                <a:gd name="T17" fmla="*/ 63 h 87"/>
                <a:gd name="T18" fmla="*/ 272 w 349"/>
                <a:gd name="T19" fmla="*/ 72 h 87"/>
                <a:gd name="T20" fmla="*/ 242 w 349"/>
                <a:gd name="T21" fmla="*/ 79 h 87"/>
                <a:gd name="T22" fmla="*/ 210 w 349"/>
                <a:gd name="T23" fmla="*/ 84 h 87"/>
                <a:gd name="T24" fmla="*/ 175 w 349"/>
                <a:gd name="T25" fmla="*/ 85 h 87"/>
                <a:gd name="T26" fmla="*/ 175 w 349"/>
                <a:gd name="T27" fmla="*/ 85 h 87"/>
                <a:gd name="T28" fmla="*/ 141 w 349"/>
                <a:gd name="T29" fmla="*/ 84 h 87"/>
                <a:gd name="T30" fmla="*/ 108 w 349"/>
                <a:gd name="T31" fmla="*/ 79 h 87"/>
                <a:gd name="T32" fmla="*/ 79 w 349"/>
                <a:gd name="T33" fmla="*/ 72 h 87"/>
                <a:gd name="T34" fmla="*/ 53 w 349"/>
                <a:gd name="T35" fmla="*/ 64 h 87"/>
                <a:gd name="T36" fmla="*/ 32 w 349"/>
                <a:gd name="T37" fmla="*/ 55 h 87"/>
                <a:gd name="T38" fmla="*/ 23 w 349"/>
                <a:gd name="T39" fmla="*/ 48 h 87"/>
                <a:gd name="T40" fmla="*/ 16 w 349"/>
                <a:gd name="T41" fmla="*/ 42 h 87"/>
                <a:gd name="T42" fmla="*/ 10 w 349"/>
                <a:gd name="T43" fmla="*/ 35 h 87"/>
                <a:gd name="T44" fmla="*/ 5 w 349"/>
                <a:gd name="T45" fmla="*/ 29 h 87"/>
                <a:gd name="T46" fmla="*/ 3 w 349"/>
                <a:gd name="T47" fmla="*/ 22 h 87"/>
                <a:gd name="T48" fmla="*/ 2 w 349"/>
                <a:gd name="T49" fmla="*/ 16 h 87"/>
                <a:gd name="T50" fmla="*/ 0 w 349"/>
                <a:gd name="T51" fmla="*/ 0 h 87"/>
                <a:gd name="T52" fmla="*/ 2 w 349"/>
                <a:gd name="T53" fmla="*/ 16 h 87"/>
                <a:gd name="T54" fmla="*/ 2 w 349"/>
                <a:gd name="T55" fmla="*/ 16 h 87"/>
                <a:gd name="T56" fmla="*/ 2 w 349"/>
                <a:gd name="T57" fmla="*/ 22 h 87"/>
                <a:gd name="T58" fmla="*/ 5 w 349"/>
                <a:gd name="T59" fmla="*/ 30 h 87"/>
                <a:gd name="T60" fmla="*/ 8 w 349"/>
                <a:gd name="T61" fmla="*/ 37 h 87"/>
                <a:gd name="T62" fmla="*/ 14 w 349"/>
                <a:gd name="T63" fmla="*/ 43 h 87"/>
                <a:gd name="T64" fmla="*/ 23 w 349"/>
                <a:gd name="T65" fmla="*/ 50 h 87"/>
                <a:gd name="T66" fmla="*/ 31 w 349"/>
                <a:gd name="T67" fmla="*/ 55 h 87"/>
                <a:gd name="T68" fmla="*/ 52 w 349"/>
                <a:gd name="T69" fmla="*/ 66 h 87"/>
                <a:gd name="T70" fmla="*/ 78 w 349"/>
                <a:gd name="T71" fmla="*/ 74 h 87"/>
                <a:gd name="T72" fmla="*/ 107 w 349"/>
                <a:gd name="T73" fmla="*/ 82 h 87"/>
                <a:gd name="T74" fmla="*/ 141 w 349"/>
                <a:gd name="T75" fmla="*/ 85 h 87"/>
                <a:gd name="T76" fmla="*/ 175 w 349"/>
                <a:gd name="T77" fmla="*/ 87 h 87"/>
                <a:gd name="T78" fmla="*/ 175 w 349"/>
                <a:gd name="T79" fmla="*/ 87 h 87"/>
                <a:gd name="T80" fmla="*/ 210 w 349"/>
                <a:gd name="T81" fmla="*/ 85 h 87"/>
                <a:gd name="T82" fmla="*/ 242 w 349"/>
                <a:gd name="T83" fmla="*/ 82 h 87"/>
                <a:gd name="T84" fmla="*/ 272 w 349"/>
                <a:gd name="T85" fmla="*/ 76 h 87"/>
                <a:gd name="T86" fmla="*/ 297 w 349"/>
                <a:gd name="T87" fmla="*/ 66 h 87"/>
                <a:gd name="T88" fmla="*/ 318 w 349"/>
                <a:gd name="T89" fmla="*/ 56 h 87"/>
                <a:gd name="T90" fmla="*/ 328 w 349"/>
                <a:gd name="T91" fmla="*/ 50 h 87"/>
                <a:gd name="T92" fmla="*/ 335 w 349"/>
                <a:gd name="T93" fmla="*/ 43 h 87"/>
                <a:gd name="T94" fmla="*/ 341 w 349"/>
                <a:gd name="T95" fmla="*/ 37 h 87"/>
                <a:gd name="T96" fmla="*/ 346 w 349"/>
                <a:gd name="T97" fmla="*/ 30 h 87"/>
                <a:gd name="T98" fmla="*/ 348 w 349"/>
                <a:gd name="T99" fmla="*/ 22 h 87"/>
                <a:gd name="T100" fmla="*/ 349 w 349"/>
                <a:gd name="T101" fmla="*/ 16 h 87"/>
                <a:gd name="T102" fmla="*/ 349 w 349"/>
                <a:gd name="T103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9" h="87">
                  <a:moveTo>
                    <a:pt x="349" y="11"/>
                  </a:moveTo>
                  <a:lnTo>
                    <a:pt x="349" y="11"/>
                  </a:lnTo>
                  <a:lnTo>
                    <a:pt x="348" y="19"/>
                  </a:lnTo>
                  <a:lnTo>
                    <a:pt x="346" y="25"/>
                  </a:lnTo>
                  <a:lnTo>
                    <a:pt x="341" y="32"/>
                  </a:lnTo>
                  <a:lnTo>
                    <a:pt x="335" y="38"/>
                  </a:lnTo>
                  <a:lnTo>
                    <a:pt x="328" y="45"/>
                  </a:lnTo>
                  <a:lnTo>
                    <a:pt x="318" y="51"/>
                  </a:lnTo>
                  <a:lnTo>
                    <a:pt x="297" y="63"/>
                  </a:lnTo>
                  <a:lnTo>
                    <a:pt x="272" y="72"/>
                  </a:lnTo>
                  <a:lnTo>
                    <a:pt x="242" y="79"/>
                  </a:lnTo>
                  <a:lnTo>
                    <a:pt x="210" y="84"/>
                  </a:lnTo>
                  <a:lnTo>
                    <a:pt x="175" y="85"/>
                  </a:lnTo>
                  <a:lnTo>
                    <a:pt x="175" y="85"/>
                  </a:lnTo>
                  <a:lnTo>
                    <a:pt x="141" y="84"/>
                  </a:lnTo>
                  <a:lnTo>
                    <a:pt x="108" y="79"/>
                  </a:lnTo>
                  <a:lnTo>
                    <a:pt x="79" y="72"/>
                  </a:lnTo>
                  <a:lnTo>
                    <a:pt x="53" y="64"/>
                  </a:lnTo>
                  <a:lnTo>
                    <a:pt x="32" y="55"/>
                  </a:lnTo>
                  <a:lnTo>
                    <a:pt x="23" y="48"/>
                  </a:lnTo>
                  <a:lnTo>
                    <a:pt x="16" y="42"/>
                  </a:lnTo>
                  <a:lnTo>
                    <a:pt x="10" y="35"/>
                  </a:lnTo>
                  <a:lnTo>
                    <a:pt x="5" y="29"/>
                  </a:lnTo>
                  <a:lnTo>
                    <a:pt x="3" y="22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22"/>
                  </a:lnTo>
                  <a:lnTo>
                    <a:pt x="5" y="30"/>
                  </a:lnTo>
                  <a:lnTo>
                    <a:pt x="8" y="37"/>
                  </a:lnTo>
                  <a:lnTo>
                    <a:pt x="14" y="43"/>
                  </a:lnTo>
                  <a:lnTo>
                    <a:pt x="23" y="50"/>
                  </a:lnTo>
                  <a:lnTo>
                    <a:pt x="31" y="55"/>
                  </a:lnTo>
                  <a:lnTo>
                    <a:pt x="52" y="66"/>
                  </a:lnTo>
                  <a:lnTo>
                    <a:pt x="78" y="74"/>
                  </a:lnTo>
                  <a:lnTo>
                    <a:pt x="107" y="82"/>
                  </a:lnTo>
                  <a:lnTo>
                    <a:pt x="141" y="85"/>
                  </a:lnTo>
                  <a:lnTo>
                    <a:pt x="175" y="87"/>
                  </a:lnTo>
                  <a:lnTo>
                    <a:pt x="175" y="87"/>
                  </a:lnTo>
                  <a:lnTo>
                    <a:pt x="210" y="85"/>
                  </a:lnTo>
                  <a:lnTo>
                    <a:pt x="242" y="82"/>
                  </a:lnTo>
                  <a:lnTo>
                    <a:pt x="272" y="76"/>
                  </a:lnTo>
                  <a:lnTo>
                    <a:pt x="297" y="66"/>
                  </a:lnTo>
                  <a:lnTo>
                    <a:pt x="318" y="56"/>
                  </a:lnTo>
                  <a:lnTo>
                    <a:pt x="328" y="50"/>
                  </a:lnTo>
                  <a:lnTo>
                    <a:pt x="335" y="43"/>
                  </a:lnTo>
                  <a:lnTo>
                    <a:pt x="341" y="37"/>
                  </a:lnTo>
                  <a:lnTo>
                    <a:pt x="346" y="30"/>
                  </a:lnTo>
                  <a:lnTo>
                    <a:pt x="348" y="22"/>
                  </a:lnTo>
                  <a:lnTo>
                    <a:pt x="349" y="16"/>
                  </a:lnTo>
                  <a:lnTo>
                    <a:pt x="349" y="11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8699C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6" name="Freeform 474"/>
            <p:cNvSpPr>
              <a:spLocks/>
            </p:cNvSpPr>
            <p:nvPr/>
          </p:nvSpPr>
          <p:spPr bwMode="auto">
            <a:xfrm>
              <a:off x="4604" y="3650"/>
              <a:ext cx="280" cy="58"/>
            </a:xfrm>
            <a:custGeom>
              <a:avLst/>
              <a:gdLst>
                <a:gd name="T0" fmla="*/ 136 w 280"/>
                <a:gd name="T1" fmla="*/ 55 h 58"/>
                <a:gd name="T2" fmla="*/ 136 w 280"/>
                <a:gd name="T3" fmla="*/ 55 h 58"/>
                <a:gd name="T4" fmla="*/ 115 w 280"/>
                <a:gd name="T5" fmla="*/ 55 h 58"/>
                <a:gd name="T6" fmla="*/ 94 w 280"/>
                <a:gd name="T7" fmla="*/ 52 h 58"/>
                <a:gd name="T8" fmla="*/ 75 w 280"/>
                <a:gd name="T9" fmla="*/ 47 h 58"/>
                <a:gd name="T10" fmla="*/ 57 w 280"/>
                <a:gd name="T11" fmla="*/ 42 h 58"/>
                <a:gd name="T12" fmla="*/ 39 w 280"/>
                <a:gd name="T13" fmla="*/ 34 h 58"/>
                <a:gd name="T14" fmla="*/ 24 w 280"/>
                <a:gd name="T15" fmla="*/ 26 h 58"/>
                <a:gd name="T16" fmla="*/ 11 w 280"/>
                <a:gd name="T17" fmla="*/ 18 h 58"/>
                <a:gd name="T18" fmla="*/ 0 w 280"/>
                <a:gd name="T19" fmla="*/ 7 h 58"/>
                <a:gd name="T20" fmla="*/ 3 w 280"/>
                <a:gd name="T21" fmla="*/ 11 h 58"/>
                <a:gd name="T22" fmla="*/ 3 w 280"/>
                <a:gd name="T23" fmla="*/ 11 h 58"/>
                <a:gd name="T24" fmla="*/ 15 w 280"/>
                <a:gd name="T25" fmla="*/ 21 h 58"/>
                <a:gd name="T26" fmla="*/ 26 w 280"/>
                <a:gd name="T27" fmla="*/ 31 h 58"/>
                <a:gd name="T28" fmla="*/ 41 w 280"/>
                <a:gd name="T29" fmla="*/ 39 h 58"/>
                <a:gd name="T30" fmla="*/ 58 w 280"/>
                <a:gd name="T31" fmla="*/ 45 h 58"/>
                <a:gd name="T32" fmla="*/ 76 w 280"/>
                <a:gd name="T33" fmla="*/ 50 h 58"/>
                <a:gd name="T34" fmla="*/ 96 w 280"/>
                <a:gd name="T35" fmla="*/ 55 h 58"/>
                <a:gd name="T36" fmla="*/ 115 w 280"/>
                <a:gd name="T37" fmla="*/ 57 h 58"/>
                <a:gd name="T38" fmla="*/ 136 w 280"/>
                <a:gd name="T39" fmla="*/ 58 h 58"/>
                <a:gd name="T40" fmla="*/ 136 w 280"/>
                <a:gd name="T41" fmla="*/ 58 h 58"/>
                <a:gd name="T42" fmla="*/ 160 w 280"/>
                <a:gd name="T43" fmla="*/ 57 h 58"/>
                <a:gd name="T44" fmla="*/ 183 w 280"/>
                <a:gd name="T45" fmla="*/ 53 h 58"/>
                <a:gd name="T46" fmla="*/ 204 w 280"/>
                <a:gd name="T47" fmla="*/ 50 h 58"/>
                <a:gd name="T48" fmla="*/ 223 w 280"/>
                <a:gd name="T49" fmla="*/ 44 h 58"/>
                <a:gd name="T50" fmla="*/ 241 w 280"/>
                <a:gd name="T51" fmla="*/ 36 h 58"/>
                <a:gd name="T52" fmla="*/ 256 w 280"/>
                <a:gd name="T53" fmla="*/ 26 h 58"/>
                <a:gd name="T54" fmla="*/ 269 w 280"/>
                <a:gd name="T55" fmla="*/ 16 h 58"/>
                <a:gd name="T56" fmla="*/ 278 w 280"/>
                <a:gd name="T57" fmla="*/ 3 h 58"/>
                <a:gd name="T58" fmla="*/ 280 w 280"/>
                <a:gd name="T59" fmla="*/ 0 h 58"/>
                <a:gd name="T60" fmla="*/ 280 w 280"/>
                <a:gd name="T61" fmla="*/ 0 h 58"/>
                <a:gd name="T62" fmla="*/ 272 w 280"/>
                <a:gd name="T63" fmla="*/ 11 h 58"/>
                <a:gd name="T64" fmla="*/ 259 w 280"/>
                <a:gd name="T65" fmla="*/ 23 h 58"/>
                <a:gd name="T66" fmla="*/ 243 w 280"/>
                <a:gd name="T67" fmla="*/ 32 h 58"/>
                <a:gd name="T68" fmla="*/ 225 w 280"/>
                <a:gd name="T69" fmla="*/ 41 h 58"/>
                <a:gd name="T70" fmla="*/ 205 w 280"/>
                <a:gd name="T71" fmla="*/ 47 h 58"/>
                <a:gd name="T72" fmla="*/ 183 w 280"/>
                <a:gd name="T73" fmla="*/ 52 h 58"/>
                <a:gd name="T74" fmla="*/ 160 w 280"/>
                <a:gd name="T75" fmla="*/ 55 h 58"/>
                <a:gd name="T76" fmla="*/ 136 w 280"/>
                <a:gd name="T77" fmla="*/ 55 h 58"/>
                <a:gd name="T78" fmla="*/ 136 w 280"/>
                <a:gd name="T79" fmla="*/ 5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0" h="58">
                  <a:moveTo>
                    <a:pt x="136" y="55"/>
                  </a:moveTo>
                  <a:lnTo>
                    <a:pt x="136" y="55"/>
                  </a:lnTo>
                  <a:lnTo>
                    <a:pt x="115" y="55"/>
                  </a:lnTo>
                  <a:lnTo>
                    <a:pt x="94" y="52"/>
                  </a:lnTo>
                  <a:lnTo>
                    <a:pt x="75" y="47"/>
                  </a:lnTo>
                  <a:lnTo>
                    <a:pt x="57" y="42"/>
                  </a:lnTo>
                  <a:lnTo>
                    <a:pt x="39" y="34"/>
                  </a:lnTo>
                  <a:lnTo>
                    <a:pt x="24" y="26"/>
                  </a:lnTo>
                  <a:lnTo>
                    <a:pt x="11" y="18"/>
                  </a:lnTo>
                  <a:lnTo>
                    <a:pt x="0" y="7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15" y="21"/>
                  </a:lnTo>
                  <a:lnTo>
                    <a:pt x="26" y="31"/>
                  </a:lnTo>
                  <a:lnTo>
                    <a:pt x="41" y="39"/>
                  </a:lnTo>
                  <a:lnTo>
                    <a:pt x="58" y="45"/>
                  </a:lnTo>
                  <a:lnTo>
                    <a:pt x="76" y="50"/>
                  </a:lnTo>
                  <a:lnTo>
                    <a:pt x="96" y="55"/>
                  </a:lnTo>
                  <a:lnTo>
                    <a:pt x="115" y="57"/>
                  </a:lnTo>
                  <a:lnTo>
                    <a:pt x="136" y="58"/>
                  </a:lnTo>
                  <a:lnTo>
                    <a:pt x="136" y="58"/>
                  </a:lnTo>
                  <a:lnTo>
                    <a:pt x="160" y="57"/>
                  </a:lnTo>
                  <a:lnTo>
                    <a:pt x="183" y="53"/>
                  </a:lnTo>
                  <a:lnTo>
                    <a:pt x="204" y="50"/>
                  </a:lnTo>
                  <a:lnTo>
                    <a:pt x="223" y="44"/>
                  </a:lnTo>
                  <a:lnTo>
                    <a:pt x="241" y="36"/>
                  </a:lnTo>
                  <a:lnTo>
                    <a:pt x="256" y="26"/>
                  </a:lnTo>
                  <a:lnTo>
                    <a:pt x="269" y="16"/>
                  </a:lnTo>
                  <a:lnTo>
                    <a:pt x="278" y="3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72" y="11"/>
                  </a:lnTo>
                  <a:lnTo>
                    <a:pt x="259" y="23"/>
                  </a:lnTo>
                  <a:lnTo>
                    <a:pt x="243" y="32"/>
                  </a:lnTo>
                  <a:lnTo>
                    <a:pt x="225" y="41"/>
                  </a:lnTo>
                  <a:lnTo>
                    <a:pt x="205" y="47"/>
                  </a:lnTo>
                  <a:lnTo>
                    <a:pt x="183" y="52"/>
                  </a:lnTo>
                  <a:lnTo>
                    <a:pt x="160" y="55"/>
                  </a:lnTo>
                  <a:lnTo>
                    <a:pt x="136" y="55"/>
                  </a:lnTo>
                  <a:lnTo>
                    <a:pt x="136" y="55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8699C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7" name="Freeform 475"/>
            <p:cNvSpPr>
              <a:spLocks/>
            </p:cNvSpPr>
            <p:nvPr/>
          </p:nvSpPr>
          <p:spPr bwMode="auto">
            <a:xfrm>
              <a:off x="4696" y="3566"/>
              <a:ext cx="157" cy="97"/>
            </a:xfrm>
            <a:custGeom>
              <a:avLst/>
              <a:gdLst>
                <a:gd name="T0" fmla="*/ 0 w 157"/>
                <a:gd name="T1" fmla="*/ 37 h 97"/>
                <a:gd name="T2" fmla="*/ 0 w 157"/>
                <a:gd name="T3" fmla="*/ 37 h 97"/>
                <a:gd name="T4" fmla="*/ 2 w 157"/>
                <a:gd name="T5" fmla="*/ 47 h 97"/>
                <a:gd name="T6" fmla="*/ 2 w 157"/>
                <a:gd name="T7" fmla="*/ 47 h 97"/>
                <a:gd name="T8" fmla="*/ 4 w 157"/>
                <a:gd name="T9" fmla="*/ 53 h 97"/>
                <a:gd name="T10" fmla="*/ 7 w 157"/>
                <a:gd name="T11" fmla="*/ 60 h 97"/>
                <a:gd name="T12" fmla="*/ 8 w 157"/>
                <a:gd name="T13" fmla="*/ 66 h 97"/>
                <a:gd name="T14" fmla="*/ 8 w 157"/>
                <a:gd name="T15" fmla="*/ 70 h 97"/>
                <a:gd name="T16" fmla="*/ 7 w 157"/>
                <a:gd name="T17" fmla="*/ 73 h 97"/>
                <a:gd name="T18" fmla="*/ 7 w 157"/>
                <a:gd name="T19" fmla="*/ 73 h 97"/>
                <a:gd name="T20" fmla="*/ 5 w 157"/>
                <a:gd name="T21" fmla="*/ 74 h 97"/>
                <a:gd name="T22" fmla="*/ 2 w 157"/>
                <a:gd name="T23" fmla="*/ 78 h 97"/>
                <a:gd name="T24" fmla="*/ 2 w 157"/>
                <a:gd name="T25" fmla="*/ 78 h 97"/>
                <a:gd name="T26" fmla="*/ 2 w 157"/>
                <a:gd name="T27" fmla="*/ 81 h 97"/>
                <a:gd name="T28" fmla="*/ 4 w 157"/>
                <a:gd name="T29" fmla="*/ 86 h 97"/>
                <a:gd name="T30" fmla="*/ 4 w 157"/>
                <a:gd name="T31" fmla="*/ 86 h 97"/>
                <a:gd name="T32" fmla="*/ 2 w 157"/>
                <a:gd name="T33" fmla="*/ 89 h 97"/>
                <a:gd name="T34" fmla="*/ 2 w 157"/>
                <a:gd name="T35" fmla="*/ 94 h 97"/>
                <a:gd name="T36" fmla="*/ 2 w 157"/>
                <a:gd name="T37" fmla="*/ 94 h 97"/>
                <a:gd name="T38" fmla="*/ 2 w 157"/>
                <a:gd name="T39" fmla="*/ 97 h 97"/>
                <a:gd name="T40" fmla="*/ 2 w 157"/>
                <a:gd name="T41" fmla="*/ 97 h 97"/>
                <a:gd name="T42" fmla="*/ 23 w 157"/>
                <a:gd name="T43" fmla="*/ 94 h 97"/>
                <a:gd name="T44" fmla="*/ 42 w 157"/>
                <a:gd name="T45" fmla="*/ 91 h 97"/>
                <a:gd name="T46" fmla="*/ 60 w 157"/>
                <a:gd name="T47" fmla="*/ 84 h 97"/>
                <a:gd name="T48" fmla="*/ 78 w 157"/>
                <a:gd name="T49" fmla="*/ 78 h 97"/>
                <a:gd name="T50" fmla="*/ 96 w 157"/>
                <a:gd name="T51" fmla="*/ 71 h 97"/>
                <a:gd name="T52" fmla="*/ 112 w 157"/>
                <a:gd name="T53" fmla="*/ 63 h 97"/>
                <a:gd name="T54" fmla="*/ 126 w 157"/>
                <a:gd name="T55" fmla="*/ 53 h 97"/>
                <a:gd name="T56" fmla="*/ 139 w 157"/>
                <a:gd name="T57" fmla="*/ 44 h 97"/>
                <a:gd name="T58" fmla="*/ 139 w 157"/>
                <a:gd name="T59" fmla="*/ 44 h 97"/>
                <a:gd name="T60" fmla="*/ 144 w 157"/>
                <a:gd name="T61" fmla="*/ 39 h 97"/>
                <a:gd name="T62" fmla="*/ 144 w 157"/>
                <a:gd name="T63" fmla="*/ 39 h 97"/>
                <a:gd name="T64" fmla="*/ 147 w 157"/>
                <a:gd name="T65" fmla="*/ 32 h 97"/>
                <a:gd name="T66" fmla="*/ 152 w 157"/>
                <a:gd name="T67" fmla="*/ 23 h 97"/>
                <a:gd name="T68" fmla="*/ 152 w 157"/>
                <a:gd name="T69" fmla="*/ 23 h 97"/>
                <a:gd name="T70" fmla="*/ 156 w 157"/>
                <a:gd name="T71" fmla="*/ 19 h 97"/>
                <a:gd name="T72" fmla="*/ 157 w 157"/>
                <a:gd name="T73" fmla="*/ 16 h 97"/>
                <a:gd name="T74" fmla="*/ 157 w 157"/>
                <a:gd name="T75" fmla="*/ 16 h 97"/>
                <a:gd name="T76" fmla="*/ 151 w 157"/>
                <a:gd name="T77" fmla="*/ 18 h 97"/>
                <a:gd name="T78" fmla="*/ 143 w 157"/>
                <a:gd name="T79" fmla="*/ 18 h 97"/>
                <a:gd name="T80" fmla="*/ 143 w 157"/>
                <a:gd name="T81" fmla="*/ 18 h 97"/>
                <a:gd name="T82" fmla="*/ 138 w 157"/>
                <a:gd name="T83" fmla="*/ 18 h 97"/>
                <a:gd name="T84" fmla="*/ 135 w 157"/>
                <a:gd name="T85" fmla="*/ 18 h 97"/>
                <a:gd name="T86" fmla="*/ 133 w 157"/>
                <a:gd name="T87" fmla="*/ 16 h 97"/>
                <a:gd name="T88" fmla="*/ 133 w 157"/>
                <a:gd name="T89" fmla="*/ 16 h 97"/>
                <a:gd name="T90" fmla="*/ 131 w 157"/>
                <a:gd name="T91" fmla="*/ 15 h 97"/>
                <a:gd name="T92" fmla="*/ 130 w 157"/>
                <a:gd name="T93" fmla="*/ 11 h 97"/>
                <a:gd name="T94" fmla="*/ 130 w 157"/>
                <a:gd name="T95" fmla="*/ 11 h 97"/>
                <a:gd name="T96" fmla="*/ 126 w 157"/>
                <a:gd name="T97" fmla="*/ 6 h 97"/>
                <a:gd name="T98" fmla="*/ 123 w 157"/>
                <a:gd name="T99" fmla="*/ 2 h 97"/>
                <a:gd name="T100" fmla="*/ 123 w 157"/>
                <a:gd name="T101" fmla="*/ 2 h 97"/>
                <a:gd name="T102" fmla="*/ 122 w 157"/>
                <a:gd name="T103" fmla="*/ 0 h 97"/>
                <a:gd name="T104" fmla="*/ 122 w 157"/>
                <a:gd name="T105" fmla="*/ 0 h 97"/>
                <a:gd name="T106" fmla="*/ 109 w 157"/>
                <a:gd name="T107" fmla="*/ 10 h 97"/>
                <a:gd name="T108" fmla="*/ 92 w 157"/>
                <a:gd name="T109" fmla="*/ 19 h 97"/>
                <a:gd name="T110" fmla="*/ 76 w 157"/>
                <a:gd name="T111" fmla="*/ 26 h 97"/>
                <a:gd name="T112" fmla="*/ 59 w 157"/>
                <a:gd name="T113" fmla="*/ 32 h 97"/>
                <a:gd name="T114" fmla="*/ 59 w 157"/>
                <a:gd name="T115" fmla="*/ 32 h 97"/>
                <a:gd name="T116" fmla="*/ 44 w 157"/>
                <a:gd name="T117" fmla="*/ 36 h 97"/>
                <a:gd name="T118" fmla="*/ 28 w 157"/>
                <a:gd name="T119" fmla="*/ 37 h 97"/>
                <a:gd name="T120" fmla="*/ 13 w 157"/>
                <a:gd name="T121" fmla="*/ 37 h 97"/>
                <a:gd name="T122" fmla="*/ 0 w 157"/>
                <a:gd name="T123" fmla="*/ 37 h 97"/>
                <a:gd name="T124" fmla="*/ 0 w 157"/>
                <a:gd name="T125" fmla="*/ 3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7" h="97">
                  <a:moveTo>
                    <a:pt x="0" y="37"/>
                  </a:moveTo>
                  <a:lnTo>
                    <a:pt x="0" y="3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4" y="53"/>
                  </a:lnTo>
                  <a:lnTo>
                    <a:pt x="7" y="60"/>
                  </a:lnTo>
                  <a:lnTo>
                    <a:pt x="8" y="66"/>
                  </a:lnTo>
                  <a:lnTo>
                    <a:pt x="8" y="70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5" y="74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81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2" y="89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23" y="94"/>
                  </a:lnTo>
                  <a:lnTo>
                    <a:pt x="42" y="91"/>
                  </a:lnTo>
                  <a:lnTo>
                    <a:pt x="60" y="84"/>
                  </a:lnTo>
                  <a:lnTo>
                    <a:pt x="78" y="78"/>
                  </a:lnTo>
                  <a:lnTo>
                    <a:pt x="96" y="71"/>
                  </a:lnTo>
                  <a:lnTo>
                    <a:pt x="112" y="63"/>
                  </a:lnTo>
                  <a:lnTo>
                    <a:pt x="126" y="53"/>
                  </a:lnTo>
                  <a:lnTo>
                    <a:pt x="139" y="44"/>
                  </a:lnTo>
                  <a:lnTo>
                    <a:pt x="139" y="44"/>
                  </a:lnTo>
                  <a:lnTo>
                    <a:pt x="144" y="39"/>
                  </a:lnTo>
                  <a:lnTo>
                    <a:pt x="144" y="39"/>
                  </a:lnTo>
                  <a:lnTo>
                    <a:pt x="147" y="32"/>
                  </a:lnTo>
                  <a:lnTo>
                    <a:pt x="152" y="23"/>
                  </a:lnTo>
                  <a:lnTo>
                    <a:pt x="152" y="23"/>
                  </a:lnTo>
                  <a:lnTo>
                    <a:pt x="156" y="19"/>
                  </a:lnTo>
                  <a:lnTo>
                    <a:pt x="157" y="16"/>
                  </a:lnTo>
                  <a:lnTo>
                    <a:pt x="157" y="16"/>
                  </a:lnTo>
                  <a:lnTo>
                    <a:pt x="151" y="18"/>
                  </a:lnTo>
                  <a:lnTo>
                    <a:pt x="143" y="18"/>
                  </a:lnTo>
                  <a:lnTo>
                    <a:pt x="143" y="18"/>
                  </a:lnTo>
                  <a:lnTo>
                    <a:pt x="138" y="18"/>
                  </a:lnTo>
                  <a:lnTo>
                    <a:pt x="135" y="18"/>
                  </a:lnTo>
                  <a:lnTo>
                    <a:pt x="133" y="16"/>
                  </a:lnTo>
                  <a:lnTo>
                    <a:pt x="133" y="16"/>
                  </a:lnTo>
                  <a:lnTo>
                    <a:pt x="131" y="15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26" y="6"/>
                  </a:lnTo>
                  <a:lnTo>
                    <a:pt x="123" y="2"/>
                  </a:lnTo>
                  <a:lnTo>
                    <a:pt x="123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09" y="10"/>
                  </a:lnTo>
                  <a:lnTo>
                    <a:pt x="92" y="19"/>
                  </a:lnTo>
                  <a:lnTo>
                    <a:pt x="76" y="26"/>
                  </a:lnTo>
                  <a:lnTo>
                    <a:pt x="59" y="32"/>
                  </a:lnTo>
                  <a:lnTo>
                    <a:pt x="59" y="32"/>
                  </a:lnTo>
                  <a:lnTo>
                    <a:pt x="44" y="36"/>
                  </a:lnTo>
                  <a:lnTo>
                    <a:pt x="28" y="37"/>
                  </a:lnTo>
                  <a:lnTo>
                    <a:pt x="13" y="37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1B280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8" name="Freeform 476"/>
            <p:cNvSpPr>
              <a:spLocks/>
            </p:cNvSpPr>
            <p:nvPr/>
          </p:nvSpPr>
          <p:spPr bwMode="auto">
            <a:xfrm>
              <a:off x="4827" y="3527"/>
              <a:ext cx="54" cy="50"/>
            </a:xfrm>
            <a:custGeom>
              <a:avLst/>
              <a:gdLst>
                <a:gd name="T0" fmla="*/ 0 w 54"/>
                <a:gd name="T1" fmla="*/ 31 h 50"/>
                <a:gd name="T2" fmla="*/ 0 w 54"/>
                <a:gd name="T3" fmla="*/ 31 h 50"/>
                <a:gd name="T4" fmla="*/ 2 w 54"/>
                <a:gd name="T5" fmla="*/ 37 h 50"/>
                <a:gd name="T6" fmla="*/ 4 w 54"/>
                <a:gd name="T7" fmla="*/ 44 h 50"/>
                <a:gd name="T8" fmla="*/ 4 w 54"/>
                <a:gd name="T9" fmla="*/ 44 h 50"/>
                <a:gd name="T10" fmla="*/ 5 w 54"/>
                <a:gd name="T11" fmla="*/ 49 h 50"/>
                <a:gd name="T12" fmla="*/ 7 w 54"/>
                <a:gd name="T13" fmla="*/ 50 h 50"/>
                <a:gd name="T14" fmla="*/ 10 w 54"/>
                <a:gd name="T15" fmla="*/ 50 h 50"/>
                <a:gd name="T16" fmla="*/ 10 w 54"/>
                <a:gd name="T17" fmla="*/ 50 h 50"/>
                <a:gd name="T18" fmla="*/ 12 w 54"/>
                <a:gd name="T19" fmla="*/ 50 h 50"/>
                <a:gd name="T20" fmla="*/ 15 w 54"/>
                <a:gd name="T21" fmla="*/ 49 h 50"/>
                <a:gd name="T22" fmla="*/ 20 w 54"/>
                <a:gd name="T23" fmla="*/ 45 h 50"/>
                <a:gd name="T24" fmla="*/ 20 w 54"/>
                <a:gd name="T25" fmla="*/ 45 h 50"/>
                <a:gd name="T26" fmla="*/ 28 w 54"/>
                <a:gd name="T27" fmla="*/ 42 h 50"/>
                <a:gd name="T28" fmla="*/ 31 w 54"/>
                <a:gd name="T29" fmla="*/ 41 h 50"/>
                <a:gd name="T30" fmla="*/ 33 w 54"/>
                <a:gd name="T31" fmla="*/ 39 h 50"/>
                <a:gd name="T32" fmla="*/ 31 w 54"/>
                <a:gd name="T33" fmla="*/ 36 h 50"/>
                <a:gd name="T34" fmla="*/ 31 w 54"/>
                <a:gd name="T35" fmla="*/ 36 h 50"/>
                <a:gd name="T36" fmla="*/ 36 w 54"/>
                <a:gd name="T37" fmla="*/ 37 h 50"/>
                <a:gd name="T38" fmla="*/ 39 w 54"/>
                <a:gd name="T39" fmla="*/ 37 h 50"/>
                <a:gd name="T40" fmla="*/ 39 w 54"/>
                <a:gd name="T41" fmla="*/ 37 h 50"/>
                <a:gd name="T42" fmla="*/ 42 w 54"/>
                <a:gd name="T43" fmla="*/ 34 h 50"/>
                <a:gd name="T44" fmla="*/ 44 w 54"/>
                <a:gd name="T45" fmla="*/ 33 h 50"/>
                <a:gd name="T46" fmla="*/ 44 w 54"/>
                <a:gd name="T47" fmla="*/ 33 h 50"/>
                <a:gd name="T48" fmla="*/ 49 w 54"/>
                <a:gd name="T49" fmla="*/ 28 h 50"/>
                <a:gd name="T50" fmla="*/ 52 w 54"/>
                <a:gd name="T51" fmla="*/ 24 h 50"/>
                <a:gd name="T52" fmla="*/ 54 w 54"/>
                <a:gd name="T53" fmla="*/ 21 h 50"/>
                <a:gd name="T54" fmla="*/ 54 w 54"/>
                <a:gd name="T55" fmla="*/ 21 h 50"/>
                <a:gd name="T56" fmla="*/ 54 w 54"/>
                <a:gd name="T57" fmla="*/ 20 h 50"/>
                <a:gd name="T58" fmla="*/ 54 w 54"/>
                <a:gd name="T59" fmla="*/ 16 h 50"/>
                <a:gd name="T60" fmla="*/ 49 w 54"/>
                <a:gd name="T61" fmla="*/ 13 h 50"/>
                <a:gd name="T62" fmla="*/ 49 w 54"/>
                <a:gd name="T63" fmla="*/ 13 h 50"/>
                <a:gd name="T64" fmla="*/ 46 w 54"/>
                <a:gd name="T65" fmla="*/ 10 h 50"/>
                <a:gd name="T66" fmla="*/ 46 w 54"/>
                <a:gd name="T67" fmla="*/ 5 h 50"/>
                <a:gd name="T68" fmla="*/ 46 w 54"/>
                <a:gd name="T69" fmla="*/ 5 h 50"/>
                <a:gd name="T70" fmla="*/ 42 w 54"/>
                <a:gd name="T71" fmla="*/ 5 h 50"/>
                <a:gd name="T72" fmla="*/ 39 w 54"/>
                <a:gd name="T73" fmla="*/ 8 h 50"/>
                <a:gd name="T74" fmla="*/ 37 w 54"/>
                <a:gd name="T75" fmla="*/ 10 h 50"/>
                <a:gd name="T76" fmla="*/ 36 w 54"/>
                <a:gd name="T77" fmla="*/ 13 h 50"/>
                <a:gd name="T78" fmla="*/ 36 w 54"/>
                <a:gd name="T79" fmla="*/ 13 h 50"/>
                <a:gd name="T80" fmla="*/ 33 w 54"/>
                <a:gd name="T81" fmla="*/ 13 h 50"/>
                <a:gd name="T82" fmla="*/ 31 w 54"/>
                <a:gd name="T83" fmla="*/ 12 h 50"/>
                <a:gd name="T84" fmla="*/ 29 w 54"/>
                <a:gd name="T85" fmla="*/ 7 h 50"/>
                <a:gd name="T86" fmla="*/ 29 w 54"/>
                <a:gd name="T87" fmla="*/ 7 h 50"/>
                <a:gd name="T88" fmla="*/ 28 w 54"/>
                <a:gd name="T89" fmla="*/ 3 h 50"/>
                <a:gd name="T90" fmla="*/ 25 w 54"/>
                <a:gd name="T91" fmla="*/ 0 h 50"/>
                <a:gd name="T92" fmla="*/ 25 w 54"/>
                <a:gd name="T93" fmla="*/ 0 h 50"/>
                <a:gd name="T94" fmla="*/ 15 w 54"/>
                <a:gd name="T95" fmla="*/ 16 h 50"/>
                <a:gd name="T96" fmla="*/ 0 w 54"/>
                <a:gd name="T97" fmla="*/ 31 h 50"/>
                <a:gd name="T98" fmla="*/ 0 w 54"/>
                <a:gd name="T9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" h="50">
                  <a:moveTo>
                    <a:pt x="0" y="31"/>
                  </a:moveTo>
                  <a:lnTo>
                    <a:pt x="0" y="31"/>
                  </a:lnTo>
                  <a:lnTo>
                    <a:pt x="2" y="37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5" y="49"/>
                  </a:lnTo>
                  <a:lnTo>
                    <a:pt x="7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5" y="49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8" y="42"/>
                  </a:lnTo>
                  <a:lnTo>
                    <a:pt x="31" y="41"/>
                  </a:lnTo>
                  <a:lnTo>
                    <a:pt x="33" y="39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6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42" y="34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49" y="28"/>
                  </a:lnTo>
                  <a:lnTo>
                    <a:pt x="52" y="24"/>
                  </a:lnTo>
                  <a:lnTo>
                    <a:pt x="54" y="21"/>
                  </a:lnTo>
                  <a:lnTo>
                    <a:pt x="54" y="21"/>
                  </a:lnTo>
                  <a:lnTo>
                    <a:pt x="54" y="20"/>
                  </a:lnTo>
                  <a:lnTo>
                    <a:pt x="54" y="16"/>
                  </a:lnTo>
                  <a:lnTo>
                    <a:pt x="49" y="13"/>
                  </a:lnTo>
                  <a:lnTo>
                    <a:pt x="49" y="13"/>
                  </a:lnTo>
                  <a:lnTo>
                    <a:pt x="46" y="10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2" y="5"/>
                  </a:lnTo>
                  <a:lnTo>
                    <a:pt x="39" y="8"/>
                  </a:lnTo>
                  <a:lnTo>
                    <a:pt x="37" y="10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3" y="13"/>
                  </a:lnTo>
                  <a:lnTo>
                    <a:pt x="31" y="12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5" y="16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1B280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9" name="Freeform 477"/>
            <p:cNvSpPr>
              <a:spLocks/>
            </p:cNvSpPr>
            <p:nvPr/>
          </p:nvSpPr>
          <p:spPr bwMode="auto">
            <a:xfrm>
              <a:off x="4829" y="3409"/>
              <a:ext cx="69" cy="125"/>
            </a:xfrm>
            <a:custGeom>
              <a:avLst/>
              <a:gdLst>
                <a:gd name="T0" fmla="*/ 66 w 69"/>
                <a:gd name="T1" fmla="*/ 57 h 125"/>
                <a:gd name="T2" fmla="*/ 66 w 69"/>
                <a:gd name="T3" fmla="*/ 57 h 125"/>
                <a:gd name="T4" fmla="*/ 55 w 69"/>
                <a:gd name="T5" fmla="*/ 41 h 125"/>
                <a:gd name="T6" fmla="*/ 44 w 69"/>
                <a:gd name="T7" fmla="*/ 24 h 125"/>
                <a:gd name="T8" fmla="*/ 44 w 69"/>
                <a:gd name="T9" fmla="*/ 24 h 125"/>
                <a:gd name="T10" fmla="*/ 40 w 69"/>
                <a:gd name="T11" fmla="*/ 23 h 125"/>
                <a:gd name="T12" fmla="*/ 40 w 69"/>
                <a:gd name="T13" fmla="*/ 23 h 125"/>
                <a:gd name="T14" fmla="*/ 24 w 69"/>
                <a:gd name="T15" fmla="*/ 11 h 125"/>
                <a:gd name="T16" fmla="*/ 18 w 69"/>
                <a:gd name="T17" fmla="*/ 7 h 125"/>
                <a:gd name="T18" fmla="*/ 10 w 69"/>
                <a:gd name="T19" fmla="*/ 2 h 125"/>
                <a:gd name="T20" fmla="*/ 10 w 69"/>
                <a:gd name="T21" fmla="*/ 2 h 125"/>
                <a:gd name="T22" fmla="*/ 0 w 69"/>
                <a:gd name="T23" fmla="*/ 0 h 125"/>
                <a:gd name="T24" fmla="*/ 0 w 69"/>
                <a:gd name="T25" fmla="*/ 0 h 125"/>
                <a:gd name="T26" fmla="*/ 11 w 69"/>
                <a:gd name="T27" fmla="*/ 10 h 125"/>
                <a:gd name="T28" fmla="*/ 21 w 69"/>
                <a:gd name="T29" fmla="*/ 21 h 125"/>
                <a:gd name="T30" fmla="*/ 27 w 69"/>
                <a:gd name="T31" fmla="*/ 34 h 125"/>
                <a:gd name="T32" fmla="*/ 32 w 69"/>
                <a:gd name="T33" fmla="*/ 49 h 125"/>
                <a:gd name="T34" fmla="*/ 32 w 69"/>
                <a:gd name="T35" fmla="*/ 49 h 125"/>
                <a:gd name="T36" fmla="*/ 35 w 69"/>
                <a:gd name="T37" fmla="*/ 63 h 125"/>
                <a:gd name="T38" fmla="*/ 35 w 69"/>
                <a:gd name="T39" fmla="*/ 78 h 125"/>
                <a:gd name="T40" fmla="*/ 32 w 69"/>
                <a:gd name="T41" fmla="*/ 92 h 125"/>
                <a:gd name="T42" fmla="*/ 29 w 69"/>
                <a:gd name="T43" fmla="*/ 107 h 125"/>
                <a:gd name="T44" fmla="*/ 29 w 69"/>
                <a:gd name="T45" fmla="*/ 107 h 125"/>
                <a:gd name="T46" fmla="*/ 31 w 69"/>
                <a:gd name="T47" fmla="*/ 113 h 125"/>
                <a:gd name="T48" fmla="*/ 34 w 69"/>
                <a:gd name="T49" fmla="*/ 117 h 125"/>
                <a:gd name="T50" fmla="*/ 37 w 69"/>
                <a:gd name="T51" fmla="*/ 118 h 125"/>
                <a:gd name="T52" fmla="*/ 37 w 69"/>
                <a:gd name="T53" fmla="*/ 118 h 125"/>
                <a:gd name="T54" fmla="*/ 42 w 69"/>
                <a:gd name="T55" fmla="*/ 117 h 125"/>
                <a:gd name="T56" fmla="*/ 42 w 69"/>
                <a:gd name="T57" fmla="*/ 117 h 125"/>
                <a:gd name="T58" fmla="*/ 44 w 69"/>
                <a:gd name="T59" fmla="*/ 118 h 125"/>
                <a:gd name="T60" fmla="*/ 47 w 69"/>
                <a:gd name="T61" fmla="*/ 120 h 125"/>
                <a:gd name="T62" fmla="*/ 47 w 69"/>
                <a:gd name="T63" fmla="*/ 120 h 125"/>
                <a:gd name="T64" fmla="*/ 52 w 69"/>
                <a:gd name="T65" fmla="*/ 123 h 125"/>
                <a:gd name="T66" fmla="*/ 58 w 69"/>
                <a:gd name="T67" fmla="*/ 125 h 125"/>
                <a:gd name="T68" fmla="*/ 58 w 69"/>
                <a:gd name="T69" fmla="*/ 125 h 125"/>
                <a:gd name="T70" fmla="*/ 63 w 69"/>
                <a:gd name="T71" fmla="*/ 125 h 125"/>
                <a:gd name="T72" fmla="*/ 63 w 69"/>
                <a:gd name="T73" fmla="*/ 125 h 125"/>
                <a:gd name="T74" fmla="*/ 68 w 69"/>
                <a:gd name="T75" fmla="*/ 105 h 125"/>
                <a:gd name="T76" fmla="*/ 69 w 69"/>
                <a:gd name="T77" fmla="*/ 84 h 125"/>
                <a:gd name="T78" fmla="*/ 69 w 69"/>
                <a:gd name="T79" fmla="*/ 84 h 125"/>
                <a:gd name="T80" fmla="*/ 68 w 69"/>
                <a:gd name="T81" fmla="*/ 71 h 125"/>
                <a:gd name="T82" fmla="*/ 66 w 69"/>
                <a:gd name="T83" fmla="*/ 57 h 125"/>
                <a:gd name="T84" fmla="*/ 66 w 69"/>
                <a:gd name="T85" fmla="*/ 5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" h="125">
                  <a:moveTo>
                    <a:pt x="66" y="57"/>
                  </a:moveTo>
                  <a:lnTo>
                    <a:pt x="66" y="57"/>
                  </a:lnTo>
                  <a:lnTo>
                    <a:pt x="55" y="41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24" y="11"/>
                  </a:lnTo>
                  <a:lnTo>
                    <a:pt x="18" y="7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" y="10"/>
                  </a:lnTo>
                  <a:lnTo>
                    <a:pt x="21" y="21"/>
                  </a:lnTo>
                  <a:lnTo>
                    <a:pt x="27" y="34"/>
                  </a:lnTo>
                  <a:lnTo>
                    <a:pt x="32" y="49"/>
                  </a:lnTo>
                  <a:lnTo>
                    <a:pt x="32" y="49"/>
                  </a:lnTo>
                  <a:lnTo>
                    <a:pt x="35" y="63"/>
                  </a:lnTo>
                  <a:lnTo>
                    <a:pt x="35" y="78"/>
                  </a:lnTo>
                  <a:lnTo>
                    <a:pt x="32" y="92"/>
                  </a:lnTo>
                  <a:lnTo>
                    <a:pt x="29" y="107"/>
                  </a:lnTo>
                  <a:lnTo>
                    <a:pt x="29" y="107"/>
                  </a:lnTo>
                  <a:lnTo>
                    <a:pt x="31" y="113"/>
                  </a:lnTo>
                  <a:lnTo>
                    <a:pt x="34" y="117"/>
                  </a:lnTo>
                  <a:lnTo>
                    <a:pt x="37" y="118"/>
                  </a:lnTo>
                  <a:lnTo>
                    <a:pt x="37" y="118"/>
                  </a:lnTo>
                  <a:lnTo>
                    <a:pt x="42" y="117"/>
                  </a:lnTo>
                  <a:lnTo>
                    <a:pt x="42" y="117"/>
                  </a:lnTo>
                  <a:lnTo>
                    <a:pt x="44" y="118"/>
                  </a:lnTo>
                  <a:lnTo>
                    <a:pt x="47" y="120"/>
                  </a:lnTo>
                  <a:lnTo>
                    <a:pt x="47" y="120"/>
                  </a:lnTo>
                  <a:lnTo>
                    <a:pt x="52" y="123"/>
                  </a:lnTo>
                  <a:lnTo>
                    <a:pt x="58" y="125"/>
                  </a:lnTo>
                  <a:lnTo>
                    <a:pt x="58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8" y="105"/>
                  </a:lnTo>
                  <a:lnTo>
                    <a:pt x="69" y="84"/>
                  </a:lnTo>
                  <a:lnTo>
                    <a:pt x="69" y="84"/>
                  </a:lnTo>
                  <a:lnTo>
                    <a:pt x="68" y="71"/>
                  </a:lnTo>
                  <a:lnTo>
                    <a:pt x="66" y="57"/>
                  </a:lnTo>
                  <a:lnTo>
                    <a:pt x="66" y="57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1B280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0" name="Freeform 478"/>
            <p:cNvSpPr>
              <a:spLocks/>
            </p:cNvSpPr>
            <p:nvPr/>
          </p:nvSpPr>
          <p:spPr bwMode="auto">
            <a:xfrm>
              <a:off x="4848" y="3509"/>
              <a:ext cx="10" cy="18"/>
            </a:xfrm>
            <a:custGeom>
              <a:avLst/>
              <a:gdLst>
                <a:gd name="T0" fmla="*/ 0 w 10"/>
                <a:gd name="T1" fmla="*/ 2 h 18"/>
                <a:gd name="T2" fmla="*/ 0 w 10"/>
                <a:gd name="T3" fmla="*/ 2 h 18"/>
                <a:gd name="T4" fmla="*/ 0 w 10"/>
                <a:gd name="T5" fmla="*/ 5 h 18"/>
                <a:gd name="T6" fmla="*/ 2 w 10"/>
                <a:gd name="T7" fmla="*/ 10 h 18"/>
                <a:gd name="T8" fmla="*/ 2 w 10"/>
                <a:gd name="T9" fmla="*/ 10 h 18"/>
                <a:gd name="T10" fmla="*/ 2 w 10"/>
                <a:gd name="T11" fmla="*/ 17 h 18"/>
                <a:gd name="T12" fmla="*/ 2 w 10"/>
                <a:gd name="T13" fmla="*/ 17 h 18"/>
                <a:gd name="T14" fmla="*/ 4 w 10"/>
                <a:gd name="T15" fmla="*/ 18 h 18"/>
                <a:gd name="T16" fmla="*/ 4 w 10"/>
                <a:gd name="T17" fmla="*/ 18 h 18"/>
                <a:gd name="T18" fmla="*/ 10 w 10"/>
                <a:gd name="T19" fmla="*/ 7 h 18"/>
                <a:gd name="T20" fmla="*/ 10 w 10"/>
                <a:gd name="T21" fmla="*/ 7 h 18"/>
                <a:gd name="T22" fmla="*/ 8 w 10"/>
                <a:gd name="T23" fmla="*/ 4 h 18"/>
                <a:gd name="T24" fmla="*/ 7 w 10"/>
                <a:gd name="T25" fmla="*/ 2 h 18"/>
                <a:gd name="T26" fmla="*/ 4 w 10"/>
                <a:gd name="T27" fmla="*/ 0 h 18"/>
                <a:gd name="T28" fmla="*/ 0 w 10"/>
                <a:gd name="T29" fmla="*/ 2 h 18"/>
                <a:gd name="T30" fmla="*/ 0 w 10"/>
                <a:gd name="T31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18">
                  <a:moveTo>
                    <a:pt x="0" y="2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5C7BB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1" name="Freeform 479"/>
            <p:cNvSpPr>
              <a:spLocks/>
            </p:cNvSpPr>
            <p:nvPr/>
          </p:nvSpPr>
          <p:spPr bwMode="auto">
            <a:xfrm>
              <a:off x="4842" y="3453"/>
              <a:ext cx="21" cy="39"/>
            </a:xfrm>
            <a:custGeom>
              <a:avLst/>
              <a:gdLst>
                <a:gd name="T0" fmla="*/ 18 w 21"/>
                <a:gd name="T1" fmla="*/ 29 h 39"/>
                <a:gd name="T2" fmla="*/ 18 w 21"/>
                <a:gd name="T3" fmla="*/ 29 h 39"/>
                <a:gd name="T4" fmla="*/ 14 w 21"/>
                <a:gd name="T5" fmla="*/ 14 h 39"/>
                <a:gd name="T6" fmla="*/ 14 w 21"/>
                <a:gd name="T7" fmla="*/ 14 h 39"/>
                <a:gd name="T8" fmla="*/ 14 w 21"/>
                <a:gd name="T9" fmla="*/ 14 h 39"/>
                <a:gd name="T10" fmla="*/ 13 w 21"/>
                <a:gd name="T11" fmla="*/ 13 h 39"/>
                <a:gd name="T12" fmla="*/ 13 w 21"/>
                <a:gd name="T13" fmla="*/ 13 h 39"/>
                <a:gd name="T14" fmla="*/ 10 w 21"/>
                <a:gd name="T15" fmla="*/ 10 h 39"/>
                <a:gd name="T16" fmla="*/ 10 w 21"/>
                <a:gd name="T17" fmla="*/ 11 h 39"/>
                <a:gd name="T18" fmla="*/ 10 w 21"/>
                <a:gd name="T19" fmla="*/ 11 h 39"/>
                <a:gd name="T20" fmla="*/ 13 w 21"/>
                <a:gd name="T21" fmla="*/ 10 h 39"/>
                <a:gd name="T22" fmla="*/ 13 w 21"/>
                <a:gd name="T23" fmla="*/ 8 h 39"/>
                <a:gd name="T24" fmla="*/ 14 w 21"/>
                <a:gd name="T25" fmla="*/ 5 h 39"/>
                <a:gd name="T26" fmla="*/ 14 w 21"/>
                <a:gd name="T27" fmla="*/ 5 h 39"/>
                <a:gd name="T28" fmla="*/ 13 w 21"/>
                <a:gd name="T29" fmla="*/ 1 h 39"/>
                <a:gd name="T30" fmla="*/ 10 w 21"/>
                <a:gd name="T31" fmla="*/ 0 h 39"/>
                <a:gd name="T32" fmla="*/ 10 w 21"/>
                <a:gd name="T33" fmla="*/ 0 h 39"/>
                <a:gd name="T34" fmla="*/ 5 w 21"/>
                <a:gd name="T35" fmla="*/ 0 h 39"/>
                <a:gd name="T36" fmla="*/ 3 w 21"/>
                <a:gd name="T37" fmla="*/ 1 h 39"/>
                <a:gd name="T38" fmla="*/ 1 w 21"/>
                <a:gd name="T39" fmla="*/ 5 h 39"/>
                <a:gd name="T40" fmla="*/ 0 w 21"/>
                <a:gd name="T41" fmla="*/ 8 h 39"/>
                <a:gd name="T42" fmla="*/ 0 w 21"/>
                <a:gd name="T43" fmla="*/ 8 h 39"/>
                <a:gd name="T44" fmla="*/ 1 w 21"/>
                <a:gd name="T45" fmla="*/ 13 h 39"/>
                <a:gd name="T46" fmla="*/ 3 w 21"/>
                <a:gd name="T47" fmla="*/ 16 h 39"/>
                <a:gd name="T48" fmla="*/ 6 w 21"/>
                <a:gd name="T49" fmla="*/ 21 h 39"/>
                <a:gd name="T50" fmla="*/ 6 w 21"/>
                <a:gd name="T51" fmla="*/ 21 h 39"/>
                <a:gd name="T52" fmla="*/ 8 w 21"/>
                <a:gd name="T53" fmla="*/ 24 h 39"/>
                <a:gd name="T54" fmla="*/ 8 w 21"/>
                <a:gd name="T55" fmla="*/ 27 h 39"/>
                <a:gd name="T56" fmla="*/ 6 w 21"/>
                <a:gd name="T57" fmla="*/ 32 h 39"/>
                <a:gd name="T58" fmla="*/ 6 w 21"/>
                <a:gd name="T59" fmla="*/ 32 h 39"/>
                <a:gd name="T60" fmla="*/ 6 w 21"/>
                <a:gd name="T61" fmla="*/ 35 h 39"/>
                <a:gd name="T62" fmla="*/ 10 w 21"/>
                <a:gd name="T63" fmla="*/ 39 h 39"/>
                <a:gd name="T64" fmla="*/ 14 w 21"/>
                <a:gd name="T65" fmla="*/ 39 h 39"/>
                <a:gd name="T66" fmla="*/ 18 w 21"/>
                <a:gd name="T67" fmla="*/ 39 h 39"/>
                <a:gd name="T68" fmla="*/ 18 w 21"/>
                <a:gd name="T69" fmla="*/ 39 h 39"/>
                <a:gd name="T70" fmla="*/ 21 w 21"/>
                <a:gd name="T71" fmla="*/ 37 h 39"/>
                <a:gd name="T72" fmla="*/ 21 w 21"/>
                <a:gd name="T73" fmla="*/ 34 h 39"/>
                <a:gd name="T74" fmla="*/ 18 w 21"/>
                <a:gd name="T75" fmla="*/ 29 h 39"/>
                <a:gd name="T76" fmla="*/ 18 w 21"/>
                <a:gd name="T77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" h="39">
                  <a:moveTo>
                    <a:pt x="18" y="29"/>
                  </a:moveTo>
                  <a:lnTo>
                    <a:pt x="18" y="29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13"/>
                  </a:lnTo>
                  <a:lnTo>
                    <a:pt x="3" y="16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8" y="24"/>
                  </a:lnTo>
                  <a:lnTo>
                    <a:pt x="8" y="27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5"/>
                  </a:lnTo>
                  <a:lnTo>
                    <a:pt x="10" y="39"/>
                  </a:lnTo>
                  <a:lnTo>
                    <a:pt x="14" y="39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21" y="37"/>
                  </a:lnTo>
                  <a:lnTo>
                    <a:pt x="21" y="34"/>
                  </a:lnTo>
                  <a:lnTo>
                    <a:pt x="18" y="29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5C7BB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2" name="Freeform 480"/>
            <p:cNvSpPr>
              <a:spLocks/>
            </p:cNvSpPr>
            <p:nvPr/>
          </p:nvSpPr>
          <p:spPr bwMode="auto">
            <a:xfrm>
              <a:off x="4795" y="3453"/>
              <a:ext cx="32" cy="18"/>
            </a:xfrm>
            <a:custGeom>
              <a:avLst/>
              <a:gdLst>
                <a:gd name="T0" fmla="*/ 23 w 32"/>
                <a:gd name="T1" fmla="*/ 6 h 18"/>
                <a:gd name="T2" fmla="*/ 23 w 32"/>
                <a:gd name="T3" fmla="*/ 6 h 18"/>
                <a:gd name="T4" fmla="*/ 16 w 32"/>
                <a:gd name="T5" fmla="*/ 5 h 18"/>
                <a:gd name="T6" fmla="*/ 16 w 32"/>
                <a:gd name="T7" fmla="*/ 5 h 18"/>
                <a:gd name="T8" fmla="*/ 14 w 32"/>
                <a:gd name="T9" fmla="*/ 5 h 18"/>
                <a:gd name="T10" fmla="*/ 14 w 32"/>
                <a:gd name="T11" fmla="*/ 3 h 18"/>
                <a:gd name="T12" fmla="*/ 14 w 32"/>
                <a:gd name="T13" fmla="*/ 3 h 18"/>
                <a:gd name="T14" fmla="*/ 13 w 32"/>
                <a:gd name="T15" fmla="*/ 1 h 18"/>
                <a:gd name="T16" fmla="*/ 13 w 32"/>
                <a:gd name="T17" fmla="*/ 0 h 18"/>
                <a:gd name="T18" fmla="*/ 13 w 32"/>
                <a:gd name="T19" fmla="*/ 0 h 18"/>
                <a:gd name="T20" fmla="*/ 6 w 32"/>
                <a:gd name="T21" fmla="*/ 0 h 18"/>
                <a:gd name="T22" fmla="*/ 6 w 32"/>
                <a:gd name="T23" fmla="*/ 0 h 18"/>
                <a:gd name="T24" fmla="*/ 0 w 32"/>
                <a:gd name="T25" fmla="*/ 6 h 18"/>
                <a:gd name="T26" fmla="*/ 0 w 32"/>
                <a:gd name="T27" fmla="*/ 6 h 18"/>
                <a:gd name="T28" fmla="*/ 0 w 32"/>
                <a:gd name="T29" fmla="*/ 8 h 18"/>
                <a:gd name="T30" fmla="*/ 0 w 32"/>
                <a:gd name="T31" fmla="*/ 10 h 18"/>
                <a:gd name="T32" fmla="*/ 5 w 32"/>
                <a:gd name="T33" fmla="*/ 11 h 18"/>
                <a:gd name="T34" fmla="*/ 16 w 32"/>
                <a:gd name="T35" fmla="*/ 11 h 18"/>
                <a:gd name="T36" fmla="*/ 16 w 32"/>
                <a:gd name="T37" fmla="*/ 11 h 18"/>
                <a:gd name="T38" fmla="*/ 24 w 32"/>
                <a:gd name="T39" fmla="*/ 16 h 18"/>
                <a:gd name="T40" fmla="*/ 29 w 32"/>
                <a:gd name="T41" fmla="*/ 18 h 18"/>
                <a:gd name="T42" fmla="*/ 31 w 32"/>
                <a:gd name="T43" fmla="*/ 16 h 18"/>
                <a:gd name="T44" fmla="*/ 31 w 32"/>
                <a:gd name="T45" fmla="*/ 14 h 18"/>
                <a:gd name="T46" fmla="*/ 32 w 32"/>
                <a:gd name="T47" fmla="*/ 13 h 18"/>
                <a:gd name="T48" fmla="*/ 32 w 32"/>
                <a:gd name="T49" fmla="*/ 13 h 18"/>
                <a:gd name="T50" fmla="*/ 32 w 32"/>
                <a:gd name="T51" fmla="*/ 10 h 18"/>
                <a:gd name="T52" fmla="*/ 29 w 32"/>
                <a:gd name="T53" fmla="*/ 8 h 18"/>
                <a:gd name="T54" fmla="*/ 23 w 32"/>
                <a:gd name="T55" fmla="*/ 6 h 18"/>
                <a:gd name="T56" fmla="*/ 23 w 32"/>
                <a:gd name="T57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" h="18">
                  <a:moveTo>
                    <a:pt x="23" y="6"/>
                  </a:moveTo>
                  <a:lnTo>
                    <a:pt x="23" y="6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5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24" y="16"/>
                  </a:lnTo>
                  <a:lnTo>
                    <a:pt x="29" y="18"/>
                  </a:lnTo>
                  <a:lnTo>
                    <a:pt x="31" y="16"/>
                  </a:lnTo>
                  <a:lnTo>
                    <a:pt x="31" y="14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0"/>
                  </a:lnTo>
                  <a:lnTo>
                    <a:pt x="29" y="8"/>
                  </a:lnTo>
                  <a:lnTo>
                    <a:pt x="23" y="6"/>
                  </a:lnTo>
                  <a:lnTo>
                    <a:pt x="23" y="6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5C7BB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3" name="Freeform 481"/>
            <p:cNvSpPr>
              <a:spLocks/>
            </p:cNvSpPr>
            <p:nvPr/>
          </p:nvSpPr>
          <p:spPr bwMode="auto">
            <a:xfrm>
              <a:off x="4719" y="3408"/>
              <a:ext cx="16" cy="8"/>
            </a:xfrm>
            <a:custGeom>
              <a:avLst/>
              <a:gdLst>
                <a:gd name="T0" fmla="*/ 5 w 16"/>
                <a:gd name="T1" fmla="*/ 8 h 8"/>
                <a:gd name="T2" fmla="*/ 5 w 16"/>
                <a:gd name="T3" fmla="*/ 8 h 8"/>
                <a:gd name="T4" fmla="*/ 6 w 16"/>
                <a:gd name="T5" fmla="*/ 6 h 8"/>
                <a:gd name="T6" fmla="*/ 6 w 16"/>
                <a:gd name="T7" fmla="*/ 6 h 8"/>
                <a:gd name="T8" fmla="*/ 11 w 16"/>
                <a:gd name="T9" fmla="*/ 6 h 8"/>
                <a:gd name="T10" fmla="*/ 11 w 16"/>
                <a:gd name="T11" fmla="*/ 6 h 8"/>
                <a:gd name="T12" fmla="*/ 14 w 16"/>
                <a:gd name="T13" fmla="*/ 4 h 8"/>
                <a:gd name="T14" fmla="*/ 16 w 16"/>
                <a:gd name="T15" fmla="*/ 3 h 8"/>
                <a:gd name="T16" fmla="*/ 16 w 16"/>
                <a:gd name="T17" fmla="*/ 1 h 8"/>
                <a:gd name="T18" fmla="*/ 16 w 16"/>
                <a:gd name="T19" fmla="*/ 0 h 8"/>
                <a:gd name="T20" fmla="*/ 16 w 16"/>
                <a:gd name="T21" fmla="*/ 0 h 8"/>
                <a:gd name="T22" fmla="*/ 14 w 16"/>
                <a:gd name="T23" fmla="*/ 1 h 8"/>
                <a:gd name="T24" fmla="*/ 11 w 16"/>
                <a:gd name="T25" fmla="*/ 1 h 8"/>
                <a:gd name="T26" fmla="*/ 6 w 16"/>
                <a:gd name="T27" fmla="*/ 1 h 8"/>
                <a:gd name="T28" fmla="*/ 6 w 16"/>
                <a:gd name="T29" fmla="*/ 1 h 8"/>
                <a:gd name="T30" fmla="*/ 5 w 16"/>
                <a:gd name="T31" fmla="*/ 4 h 8"/>
                <a:gd name="T32" fmla="*/ 5 w 16"/>
                <a:gd name="T33" fmla="*/ 4 h 8"/>
                <a:gd name="T34" fmla="*/ 2 w 16"/>
                <a:gd name="T35" fmla="*/ 4 h 8"/>
                <a:gd name="T36" fmla="*/ 0 w 16"/>
                <a:gd name="T37" fmla="*/ 4 h 8"/>
                <a:gd name="T38" fmla="*/ 0 w 16"/>
                <a:gd name="T39" fmla="*/ 4 h 8"/>
                <a:gd name="T40" fmla="*/ 0 w 16"/>
                <a:gd name="T41" fmla="*/ 6 h 8"/>
                <a:gd name="T42" fmla="*/ 2 w 16"/>
                <a:gd name="T43" fmla="*/ 8 h 8"/>
                <a:gd name="T44" fmla="*/ 5 w 16"/>
                <a:gd name="T45" fmla="*/ 8 h 8"/>
                <a:gd name="T46" fmla="*/ 5 w 16"/>
                <a:gd name="T4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" h="8">
                  <a:moveTo>
                    <a:pt x="5" y="8"/>
                  </a:moveTo>
                  <a:lnTo>
                    <a:pt x="5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4" y="4"/>
                  </a:lnTo>
                  <a:lnTo>
                    <a:pt x="16" y="3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3C5912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4" name="Freeform 482"/>
            <p:cNvSpPr>
              <a:spLocks/>
            </p:cNvSpPr>
            <p:nvPr/>
          </p:nvSpPr>
          <p:spPr bwMode="auto">
            <a:xfrm>
              <a:off x="4698" y="3610"/>
              <a:ext cx="137" cy="95"/>
            </a:xfrm>
            <a:custGeom>
              <a:avLst/>
              <a:gdLst>
                <a:gd name="T0" fmla="*/ 6 w 137"/>
                <a:gd name="T1" fmla="*/ 79 h 95"/>
                <a:gd name="T2" fmla="*/ 6 w 137"/>
                <a:gd name="T3" fmla="*/ 79 h 95"/>
                <a:gd name="T4" fmla="*/ 8 w 137"/>
                <a:gd name="T5" fmla="*/ 82 h 95"/>
                <a:gd name="T6" fmla="*/ 11 w 137"/>
                <a:gd name="T7" fmla="*/ 84 h 95"/>
                <a:gd name="T8" fmla="*/ 18 w 137"/>
                <a:gd name="T9" fmla="*/ 87 h 95"/>
                <a:gd name="T10" fmla="*/ 18 w 137"/>
                <a:gd name="T11" fmla="*/ 87 h 95"/>
                <a:gd name="T12" fmla="*/ 37 w 137"/>
                <a:gd name="T13" fmla="*/ 93 h 95"/>
                <a:gd name="T14" fmla="*/ 37 w 137"/>
                <a:gd name="T15" fmla="*/ 93 h 95"/>
                <a:gd name="T16" fmla="*/ 45 w 137"/>
                <a:gd name="T17" fmla="*/ 95 h 95"/>
                <a:gd name="T18" fmla="*/ 50 w 137"/>
                <a:gd name="T19" fmla="*/ 95 h 95"/>
                <a:gd name="T20" fmla="*/ 53 w 137"/>
                <a:gd name="T21" fmla="*/ 93 h 95"/>
                <a:gd name="T22" fmla="*/ 53 w 137"/>
                <a:gd name="T23" fmla="*/ 93 h 95"/>
                <a:gd name="T24" fmla="*/ 55 w 137"/>
                <a:gd name="T25" fmla="*/ 92 h 95"/>
                <a:gd name="T26" fmla="*/ 55 w 137"/>
                <a:gd name="T27" fmla="*/ 89 h 95"/>
                <a:gd name="T28" fmla="*/ 57 w 137"/>
                <a:gd name="T29" fmla="*/ 87 h 95"/>
                <a:gd name="T30" fmla="*/ 58 w 137"/>
                <a:gd name="T31" fmla="*/ 84 h 95"/>
                <a:gd name="T32" fmla="*/ 58 w 137"/>
                <a:gd name="T33" fmla="*/ 84 h 95"/>
                <a:gd name="T34" fmla="*/ 61 w 137"/>
                <a:gd name="T35" fmla="*/ 84 h 95"/>
                <a:gd name="T36" fmla="*/ 66 w 137"/>
                <a:gd name="T37" fmla="*/ 82 h 95"/>
                <a:gd name="T38" fmla="*/ 66 w 137"/>
                <a:gd name="T39" fmla="*/ 82 h 95"/>
                <a:gd name="T40" fmla="*/ 69 w 137"/>
                <a:gd name="T41" fmla="*/ 81 h 95"/>
                <a:gd name="T42" fmla="*/ 69 w 137"/>
                <a:gd name="T43" fmla="*/ 79 h 95"/>
                <a:gd name="T44" fmla="*/ 71 w 137"/>
                <a:gd name="T45" fmla="*/ 74 h 95"/>
                <a:gd name="T46" fmla="*/ 71 w 137"/>
                <a:gd name="T47" fmla="*/ 74 h 95"/>
                <a:gd name="T48" fmla="*/ 74 w 137"/>
                <a:gd name="T49" fmla="*/ 69 h 95"/>
                <a:gd name="T50" fmla="*/ 78 w 137"/>
                <a:gd name="T51" fmla="*/ 68 h 95"/>
                <a:gd name="T52" fmla="*/ 87 w 137"/>
                <a:gd name="T53" fmla="*/ 64 h 95"/>
                <a:gd name="T54" fmla="*/ 87 w 137"/>
                <a:gd name="T55" fmla="*/ 64 h 95"/>
                <a:gd name="T56" fmla="*/ 92 w 137"/>
                <a:gd name="T57" fmla="*/ 61 h 95"/>
                <a:gd name="T58" fmla="*/ 95 w 137"/>
                <a:gd name="T59" fmla="*/ 58 h 95"/>
                <a:gd name="T60" fmla="*/ 99 w 137"/>
                <a:gd name="T61" fmla="*/ 53 h 95"/>
                <a:gd name="T62" fmla="*/ 99 w 137"/>
                <a:gd name="T63" fmla="*/ 47 h 95"/>
                <a:gd name="T64" fmla="*/ 99 w 137"/>
                <a:gd name="T65" fmla="*/ 47 h 95"/>
                <a:gd name="T66" fmla="*/ 97 w 137"/>
                <a:gd name="T67" fmla="*/ 42 h 95"/>
                <a:gd name="T68" fmla="*/ 99 w 137"/>
                <a:gd name="T69" fmla="*/ 38 h 95"/>
                <a:gd name="T70" fmla="*/ 99 w 137"/>
                <a:gd name="T71" fmla="*/ 38 h 95"/>
                <a:gd name="T72" fmla="*/ 102 w 137"/>
                <a:gd name="T73" fmla="*/ 32 h 95"/>
                <a:gd name="T74" fmla="*/ 105 w 137"/>
                <a:gd name="T75" fmla="*/ 27 h 95"/>
                <a:gd name="T76" fmla="*/ 105 w 137"/>
                <a:gd name="T77" fmla="*/ 27 h 95"/>
                <a:gd name="T78" fmla="*/ 110 w 137"/>
                <a:gd name="T79" fmla="*/ 21 h 95"/>
                <a:gd name="T80" fmla="*/ 116 w 137"/>
                <a:gd name="T81" fmla="*/ 16 h 95"/>
                <a:gd name="T82" fmla="*/ 116 w 137"/>
                <a:gd name="T83" fmla="*/ 16 h 95"/>
                <a:gd name="T84" fmla="*/ 128 w 137"/>
                <a:gd name="T85" fmla="*/ 8 h 95"/>
                <a:gd name="T86" fmla="*/ 137 w 137"/>
                <a:gd name="T87" fmla="*/ 0 h 95"/>
                <a:gd name="T88" fmla="*/ 137 w 137"/>
                <a:gd name="T89" fmla="*/ 0 h 95"/>
                <a:gd name="T90" fmla="*/ 124 w 137"/>
                <a:gd name="T91" fmla="*/ 9 h 95"/>
                <a:gd name="T92" fmla="*/ 110 w 137"/>
                <a:gd name="T93" fmla="*/ 19 h 95"/>
                <a:gd name="T94" fmla="*/ 94 w 137"/>
                <a:gd name="T95" fmla="*/ 27 h 95"/>
                <a:gd name="T96" fmla="*/ 76 w 137"/>
                <a:gd name="T97" fmla="*/ 34 h 95"/>
                <a:gd name="T98" fmla="*/ 58 w 137"/>
                <a:gd name="T99" fmla="*/ 40 h 95"/>
                <a:gd name="T100" fmla="*/ 40 w 137"/>
                <a:gd name="T101" fmla="*/ 47 h 95"/>
                <a:gd name="T102" fmla="*/ 21 w 137"/>
                <a:gd name="T103" fmla="*/ 50 h 95"/>
                <a:gd name="T104" fmla="*/ 0 w 137"/>
                <a:gd name="T105" fmla="*/ 53 h 95"/>
                <a:gd name="T106" fmla="*/ 0 w 137"/>
                <a:gd name="T107" fmla="*/ 53 h 95"/>
                <a:gd name="T108" fmla="*/ 3 w 137"/>
                <a:gd name="T109" fmla="*/ 61 h 95"/>
                <a:gd name="T110" fmla="*/ 3 w 137"/>
                <a:gd name="T111" fmla="*/ 61 h 95"/>
                <a:gd name="T112" fmla="*/ 3 w 137"/>
                <a:gd name="T113" fmla="*/ 69 h 95"/>
                <a:gd name="T114" fmla="*/ 5 w 137"/>
                <a:gd name="T115" fmla="*/ 74 h 95"/>
                <a:gd name="T116" fmla="*/ 6 w 137"/>
                <a:gd name="T117" fmla="*/ 79 h 95"/>
                <a:gd name="T118" fmla="*/ 6 w 137"/>
                <a:gd name="T119" fmla="*/ 7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" h="95">
                  <a:moveTo>
                    <a:pt x="6" y="79"/>
                  </a:moveTo>
                  <a:lnTo>
                    <a:pt x="6" y="79"/>
                  </a:lnTo>
                  <a:lnTo>
                    <a:pt x="8" y="82"/>
                  </a:lnTo>
                  <a:lnTo>
                    <a:pt x="11" y="84"/>
                  </a:lnTo>
                  <a:lnTo>
                    <a:pt x="18" y="87"/>
                  </a:lnTo>
                  <a:lnTo>
                    <a:pt x="18" y="87"/>
                  </a:lnTo>
                  <a:lnTo>
                    <a:pt x="37" y="93"/>
                  </a:lnTo>
                  <a:lnTo>
                    <a:pt x="37" y="93"/>
                  </a:lnTo>
                  <a:lnTo>
                    <a:pt x="45" y="95"/>
                  </a:lnTo>
                  <a:lnTo>
                    <a:pt x="50" y="95"/>
                  </a:lnTo>
                  <a:lnTo>
                    <a:pt x="53" y="93"/>
                  </a:lnTo>
                  <a:lnTo>
                    <a:pt x="53" y="93"/>
                  </a:lnTo>
                  <a:lnTo>
                    <a:pt x="55" y="92"/>
                  </a:lnTo>
                  <a:lnTo>
                    <a:pt x="55" y="89"/>
                  </a:lnTo>
                  <a:lnTo>
                    <a:pt x="57" y="87"/>
                  </a:lnTo>
                  <a:lnTo>
                    <a:pt x="58" y="84"/>
                  </a:lnTo>
                  <a:lnTo>
                    <a:pt x="58" y="84"/>
                  </a:lnTo>
                  <a:lnTo>
                    <a:pt x="61" y="8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9" y="81"/>
                  </a:lnTo>
                  <a:lnTo>
                    <a:pt x="69" y="79"/>
                  </a:lnTo>
                  <a:lnTo>
                    <a:pt x="71" y="74"/>
                  </a:lnTo>
                  <a:lnTo>
                    <a:pt x="71" y="74"/>
                  </a:lnTo>
                  <a:lnTo>
                    <a:pt x="74" y="69"/>
                  </a:lnTo>
                  <a:lnTo>
                    <a:pt x="78" y="68"/>
                  </a:lnTo>
                  <a:lnTo>
                    <a:pt x="87" y="64"/>
                  </a:lnTo>
                  <a:lnTo>
                    <a:pt x="87" y="64"/>
                  </a:lnTo>
                  <a:lnTo>
                    <a:pt x="92" y="61"/>
                  </a:lnTo>
                  <a:lnTo>
                    <a:pt x="95" y="58"/>
                  </a:lnTo>
                  <a:lnTo>
                    <a:pt x="99" y="53"/>
                  </a:lnTo>
                  <a:lnTo>
                    <a:pt x="99" y="47"/>
                  </a:lnTo>
                  <a:lnTo>
                    <a:pt x="99" y="47"/>
                  </a:lnTo>
                  <a:lnTo>
                    <a:pt x="97" y="42"/>
                  </a:lnTo>
                  <a:lnTo>
                    <a:pt x="99" y="38"/>
                  </a:lnTo>
                  <a:lnTo>
                    <a:pt x="99" y="38"/>
                  </a:lnTo>
                  <a:lnTo>
                    <a:pt x="102" y="32"/>
                  </a:lnTo>
                  <a:lnTo>
                    <a:pt x="105" y="27"/>
                  </a:lnTo>
                  <a:lnTo>
                    <a:pt x="105" y="27"/>
                  </a:lnTo>
                  <a:lnTo>
                    <a:pt x="110" y="21"/>
                  </a:lnTo>
                  <a:lnTo>
                    <a:pt x="116" y="16"/>
                  </a:lnTo>
                  <a:lnTo>
                    <a:pt x="116" y="16"/>
                  </a:lnTo>
                  <a:lnTo>
                    <a:pt x="128" y="8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24" y="9"/>
                  </a:lnTo>
                  <a:lnTo>
                    <a:pt x="110" y="19"/>
                  </a:lnTo>
                  <a:lnTo>
                    <a:pt x="94" y="27"/>
                  </a:lnTo>
                  <a:lnTo>
                    <a:pt x="76" y="34"/>
                  </a:lnTo>
                  <a:lnTo>
                    <a:pt x="58" y="40"/>
                  </a:lnTo>
                  <a:lnTo>
                    <a:pt x="40" y="47"/>
                  </a:lnTo>
                  <a:lnTo>
                    <a:pt x="21" y="50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69"/>
                  </a:lnTo>
                  <a:lnTo>
                    <a:pt x="5" y="74"/>
                  </a:lnTo>
                  <a:lnTo>
                    <a:pt x="6" y="79"/>
                  </a:lnTo>
                  <a:lnTo>
                    <a:pt x="6" y="79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121C04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5" name="Freeform 483"/>
            <p:cNvSpPr>
              <a:spLocks/>
            </p:cNvSpPr>
            <p:nvPr/>
          </p:nvSpPr>
          <p:spPr bwMode="auto">
            <a:xfrm>
              <a:off x="4892" y="3466"/>
              <a:ext cx="24" cy="102"/>
            </a:xfrm>
            <a:custGeom>
              <a:avLst/>
              <a:gdLst>
                <a:gd name="T0" fmla="*/ 24 w 24"/>
                <a:gd name="T1" fmla="*/ 92 h 102"/>
                <a:gd name="T2" fmla="*/ 24 w 24"/>
                <a:gd name="T3" fmla="*/ 84 h 102"/>
                <a:gd name="T4" fmla="*/ 24 w 24"/>
                <a:gd name="T5" fmla="*/ 76 h 102"/>
                <a:gd name="T6" fmla="*/ 24 w 24"/>
                <a:gd name="T7" fmla="*/ 74 h 102"/>
                <a:gd name="T8" fmla="*/ 24 w 24"/>
                <a:gd name="T9" fmla="*/ 68 h 102"/>
                <a:gd name="T10" fmla="*/ 23 w 24"/>
                <a:gd name="T11" fmla="*/ 68 h 102"/>
                <a:gd name="T12" fmla="*/ 23 w 24"/>
                <a:gd name="T13" fmla="*/ 60 h 102"/>
                <a:gd name="T14" fmla="*/ 23 w 24"/>
                <a:gd name="T15" fmla="*/ 58 h 102"/>
                <a:gd name="T16" fmla="*/ 21 w 24"/>
                <a:gd name="T17" fmla="*/ 52 h 102"/>
                <a:gd name="T18" fmla="*/ 21 w 24"/>
                <a:gd name="T19" fmla="*/ 52 h 102"/>
                <a:gd name="T20" fmla="*/ 19 w 24"/>
                <a:gd name="T21" fmla="*/ 43 h 102"/>
                <a:gd name="T22" fmla="*/ 19 w 24"/>
                <a:gd name="T23" fmla="*/ 42 h 102"/>
                <a:gd name="T24" fmla="*/ 18 w 24"/>
                <a:gd name="T25" fmla="*/ 37 h 102"/>
                <a:gd name="T26" fmla="*/ 18 w 24"/>
                <a:gd name="T27" fmla="*/ 35 h 102"/>
                <a:gd name="T28" fmla="*/ 15 w 24"/>
                <a:gd name="T29" fmla="*/ 29 h 102"/>
                <a:gd name="T30" fmla="*/ 15 w 24"/>
                <a:gd name="T31" fmla="*/ 27 h 102"/>
                <a:gd name="T32" fmla="*/ 13 w 24"/>
                <a:gd name="T33" fmla="*/ 21 h 102"/>
                <a:gd name="T34" fmla="*/ 13 w 24"/>
                <a:gd name="T35" fmla="*/ 21 h 102"/>
                <a:gd name="T36" fmla="*/ 10 w 24"/>
                <a:gd name="T37" fmla="*/ 14 h 102"/>
                <a:gd name="T38" fmla="*/ 10 w 24"/>
                <a:gd name="T39" fmla="*/ 13 h 102"/>
                <a:gd name="T40" fmla="*/ 6 w 24"/>
                <a:gd name="T41" fmla="*/ 6 h 102"/>
                <a:gd name="T42" fmla="*/ 6 w 24"/>
                <a:gd name="T43" fmla="*/ 6 h 102"/>
                <a:gd name="T44" fmla="*/ 3 w 24"/>
                <a:gd name="T45" fmla="*/ 0 h 102"/>
                <a:gd name="T46" fmla="*/ 6 w 24"/>
                <a:gd name="T47" fmla="*/ 27 h 102"/>
                <a:gd name="T48" fmla="*/ 5 w 24"/>
                <a:gd name="T49" fmla="*/ 48 h 102"/>
                <a:gd name="T50" fmla="*/ 0 w 24"/>
                <a:gd name="T51" fmla="*/ 68 h 102"/>
                <a:gd name="T52" fmla="*/ 8 w 24"/>
                <a:gd name="T53" fmla="*/ 71 h 102"/>
                <a:gd name="T54" fmla="*/ 10 w 24"/>
                <a:gd name="T55" fmla="*/ 76 h 102"/>
                <a:gd name="T56" fmla="*/ 13 w 24"/>
                <a:gd name="T57" fmla="*/ 79 h 102"/>
                <a:gd name="T58" fmla="*/ 18 w 24"/>
                <a:gd name="T59" fmla="*/ 84 h 102"/>
                <a:gd name="T60" fmla="*/ 21 w 24"/>
                <a:gd name="T61" fmla="*/ 92 h 102"/>
                <a:gd name="T62" fmla="*/ 23 w 24"/>
                <a:gd name="T63" fmla="*/ 102 h 102"/>
                <a:gd name="T64" fmla="*/ 23 w 24"/>
                <a:gd name="T65" fmla="*/ 100 h 102"/>
                <a:gd name="T66" fmla="*/ 24 w 24"/>
                <a:gd name="T67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" h="102">
                  <a:moveTo>
                    <a:pt x="24" y="92"/>
                  </a:moveTo>
                  <a:lnTo>
                    <a:pt x="24" y="92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3" y="68"/>
                  </a:lnTo>
                  <a:lnTo>
                    <a:pt x="23" y="68"/>
                  </a:lnTo>
                  <a:lnTo>
                    <a:pt x="23" y="60"/>
                  </a:lnTo>
                  <a:lnTo>
                    <a:pt x="23" y="60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14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5" y="4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3" y="69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10" y="76"/>
                  </a:lnTo>
                  <a:lnTo>
                    <a:pt x="13" y="79"/>
                  </a:lnTo>
                  <a:lnTo>
                    <a:pt x="13" y="79"/>
                  </a:lnTo>
                  <a:lnTo>
                    <a:pt x="15" y="81"/>
                  </a:lnTo>
                  <a:lnTo>
                    <a:pt x="18" y="84"/>
                  </a:lnTo>
                  <a:lnTo>
                    <a:pt x="18" y="84"/>
                  </a:lnTo>
                  <a:lnTo>
                    <a:pt x="21" y="92"/>
                  </a:lnTo>
                  <a:lnTo>
                    <a:pt x="23" y="102"/>
                  </a:lnTo>
                  <a:lnTo>
                    <a:pt x="23" y="102"/>
                  </a:lnTo>
                  <a:lnTo>
                    <a:pt x="23" y="100"/>
                  </a:lnTo>
                  <a:lnTo>
                    <a:pt x="23" y="100"/>
                  </a:lnTo>
                  <a:lnTo>
                    <a:pt x="24" y="92"/>
                  </a:lnTo>
                  <a:lnTo>
                    <a:pt x="24" y="9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121C04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6" name="Freeform 484"/>
            <p:cNvSpPr>
              <a:spLocks/>
            </p:cNvSpPr>
            <p:nvPr/>
          </p:nvSpPr>
          <p:spPr bwMode="auto">
            <a:xfrm>
              <a:off x="4695" y="3399"/>
              <a:ext cx="144" cy="85"/>
            </a:xfrm>
            <a:custGeom>
              <a:avLst/>
              <a:gdLst>
                <a:gd name="T0" fmla="*/ 116 w 144"/>
                <a:gd name="T1" fmla="*/ 65 h 85"/>
                <a:gd name="T2" fmla="*/ 100 w 144"/>
                <a:gd name="T3" fmla="*/ 62 h 85"/>
                <a:gd name="T4" fmla="*/ 106 w 144"/>
                <a:gd name="T5" fmla="*/ 54 h 85"/>
                <a:gd name="T6" fmla="*/ 114 w 144"/>
                <a:gd name="T7" fmla="*/ 57 h 85"/>
                <a:gd name="T8" fmla="*/ 116 w 144"/>
                <a:gd name="T9" fmla="*/ 59 h 85"/>
                <a:gd name="T10" fmla="*/ 131 w 144"/>
                <a:gd name="T11" fmla="*/ 64 h 85"/>
                <a:gd name="T12" fmla="*/ 142 w 144"/>
                <a:gd name="T13" fmla="*/ 51 h 85"/>
                <a:gd name="T14" fmla="*/ 136 w 144"/>
                <a:gd name="T15" fmla="*/ 20 h 85"/>
                <a:gd name="T16" fmla="*/ 108 w 144"/>
                <a:gd name="T17" fmla="*/ 4 h 85"/>
                <a:gd name="T18" fmla="*/ 79 w 144"/>
                <a:gd name="T19" fmla="*/ 0 h 85"/>
                <a:gd name="T20" fmla="*/ 69 w 144"/>
                <a:gd name="T21" fmla="*/ 4 h 85"/>
                <a:gd name="T22" fmla="*/ 76 w 144"/>
                <a:gd name="T23" fmla="*/ 12 h 85"/>
                <a:gd name="T24" fmla="*/ 77 w 144"/>
                <a:gd name="T25" fmla="*/ 18 h 85"/>
                <a:gd name="T26" fmla="*/ 84 w 144"/>
                <a:gd name="T27" fmla="*/ 18 h 85"/>
                <a:gd name="T28" fmla="*/ 95 w 144"/>
                <a:gd name="T29" fmla="*/ 18 h 85"/>
                <a:gd name="T30" fmla="*/ 82 w 144"/>
                <a:gd name="T31" fmla="*/ 23 h 85"/>
                <a:gd name="T32" fmla="*/ 63 w 144"/>
                <a:gd name="T33" fmla="*/ 18 h 85"/>
                <a:gd name="T34" fmla="*/ 51 w 144"/>
                <a:gd name="T35" fmla="*/ 21 h 85"/>
                <a:gd name="T36" fmla="*/ 48 w 144"/>
                <a:gd name="T37" fmla="*/ 17 h 85"/>
                <a:gd name="T38" fmla="*/ 50 w 144"/>
                <a:gd name="T39" fmla="*/ 4 h 85"/>
                <a:gd name="T40" fmla="*/ 47 w 144"/>
                <a:gd name="T41" fmla="*/ 10 h 85"/>
                <a:gd name="T42" fmla="*/ 38 w 144"/>
                <a:gd name="T43" fmla="*/ 18 h 85"/>
                <a:gd name="T44" fmla="*/ 38 w 144"/>
                <a:gd name="T45" fmla="*/ 23 h 85"/>
                <a:gd name="T46" fmla="*/ 37 w 144"/>
                <a:gd name="T47" fmla="*/ 26 h 85"/>
                <a:gd name="T48" fmla="*/ 29 w 144"/>
                <a:gd name="T49" fmla="*/ 31 h 85"/>
                <a:gd name="T50" fmla="*/ 24 w 144"/>
                <a:gd name="T51" fmla="*/ 38 h 85"/>
                <a:gd name="T52" fmla="*/ 16 w 144"/>
                <a:gd name="T53" fmla="*/ 38 h 85"/>
                <a:gd name="T54" fmla="*/ 6 w 144"/>
                <a:gd name="T55" fmla="*/ 41 h 85"/>
                <a:gd name="T56" fmla="*/ 0 w 144"/>
                <a:gd name="T57" fmla="*/ 49 h 85"/>
                <a:gd name="T58" fmla="*/ 9 w 144"/>
                <a:gd name="T59" fmla="*/ 57 h 85"/>
                <a:gd name="T60" fmla="*/ 21 w 144"/>
                <a:gd name="T61" fmla="*/ 52 h 85"/>
                <a:gd name="T62" fmla="*/ 37 w 144"/>
                <a:gd name="T63" fmla="*/ 43 h 85"/>
                <a:gd name="T64" fmla="*/ 43 w 144"/>
                <a:gd name="T65" fmla="*/ 44 h 85"/>
                <a:gd name="T66" fmla="*/ 51 w 144"/>
                <a:gd name="T67" fmla="*/ 46 h 85"/>
                <a:gd name="T68" fmla="*/ 53 w 144"/>
                <a:gd name="T69" fmla="*/ 51 h 85"/>
                <a:gd name="T70" fmla="*/ 63 w 144"/>
                <a:gd name="T71" fmla="*/ 60 h 85"/>
                <a:gd name="T72" fmla="*/ 58 w 144"/>
                <a:gd name="T73" fmla="*/ 65 h 85"/>
                <a:gd name="T74" fmla="*/ 56 w 144"/>
                <a:gd name="T75" fmla="*/ 68 h 85"/>
                <a:gd name="T76" fmla="*/ 64 w 144"/>
                <a:gd name="T77" fmla="*/ 67 h 85"/>
                <a:gd name="T78" fmla="*/ 72 w 144"/>
                <a:gd name="T79" fmla="*/ 62 h 85"/>
                <a:gd name="T80" fmla="*/ 63 w 144"/>
                <a:gd name="T81" fmla="*/ 51 h 85"/>
                <a:gd name="T82" fmla="*/ 64 w 144"/>
                <a:gd name="T83" fmla="*/ 43 h 85"/>
                <a:gd name="T84" fmla="*/ 74 w 144"/>
                <a:gd name="T85" fmla="*/ 54 h 85"/>
                <a:gd name="T86" fmla="*/ 77 w 144"/>
                <a:gd name="T87" fmla="*/ 72 h 85"/>
                <a:gd name="T88" fmla="*/ 82 w 144"/>
                <a:gd name="T89" fmla="*/ 72 h 85"/>
                <a:gd name="T90" fmla="*/ 84 w 144"/>
                <a:gd name="T91" fmla="*/ 65 h 85"/>
                <a:gd name="T92" fmla="*/ 93 w 144"/>
                <a:gd name="T93" fmla="*/ 65 h 85"/>
                <a:gd name="T94" fmla="*/ 92 w 144"/>
                <a:gd name="T95" fmla="*/ 72 h 85"/>
                <a:gd name="T96" fmla="*/ 98 w 144"/>
                <a:gd name="T97" fmla="*/ 85 h 85"/>
                <a:gd name="T98" fmla="*/ 105 w 144"/>
                <a:gd name="T99" fmla="*/ 80 h 85"/>
                <a:gd name="T100" fmla="*/ 111 w 144"/>
                <a:gd name="T101" fmla="*/ 83 h 85"/>
                <a:gd name="T102" fmla="*/ 129 w 144"/>
                <a:gd name="T103" fmla="*/ 7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4" h="85">
                  <a:moveTo>
                    <a:pt x="129" y="72"/>
                  </a:moveTo>
                  <a:lnTo>
                    <a:pt x="129" y="72"/>
                  </a:lnTo>
                  <a:lnTo>
                    <a:pt x="121" y="68"/>
                  </a:lnTo>
                  <a:lnTo>
                    <a:pt x="116" y="65"/>
                  </a:lnTo>
                  <a:lnTo>
                    <a:pt x="116" y="65"/>
                  </a:lnTo>
                  <a:lnTo>
                    <a:pt x="105" y="65"/>
                  </a:lnTo>
                  <a:lnTo>
                    <a:pt x="100" y="64"/>
                  </a:lnTo>
                  <a:lnTo>
                    <a:pt x="100" y="62"/>
                  </a:lnTo>
                  <a:lnTo>
                    <a:pt x="100" y="60"/>
                  </a:lnTo>
                  <a:lnTo>
                    <a:pt x="100" y="60"/>
                  </a:lnTo>
                  <a:lnTo>
                    <a:pt x="106" y="54"/>
                  </a:lnTo>
                  <a:lnTo>
                    <a:pt x="106" y="54"/>
                  </a:lnTo>
                  <a:lnTo>
                    <a:pt x="113" y="54"/>
                  </a:lnTo>
                  <a:lnTo>
                    <a:pt x="113" y="54"/>
                  </a:lnTo>
                  <a:lnTo>
                    <a:pt x="113" y="55"/>
                  </a:lnTo>
                  <a:lnTo>
                    <a:pt x="114" y="57"/>
                  </a:lnTo>
                  <a:lnTo>
                    <a:pt x="114" y="57"/>
                  </a:lnTo>
                  <a:lnTo>
                    <a:pt x="114" y="59"/>
                  </a:lnTo>
                  <a:lnTo>
                    <a:pt x="116" y="59"/>
                  </a:lnTo>
                  <a:lnTo>
                    <a:pt x="116" y="59"/>
                  </a:lnTo>
                  <a:lnTo>
                    <a:pt x="123" y="60"/>
                  </a:lnTo>
                  <a:lnTo>
                    <a:pt x="123" y="60"/>
                  </a:lnTo>
                  <a:lnTo>
                    <a:pt x="129" y="62"/>
                  </a:lnTo>
                  <a:lnTo>
                    <a:pt x="131" y="64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7" y="59"/>
                  </a:lnTo>
                  <a:lnTo>
                    <a:pt x="142" y="51"/>
                  </a:lnTo>
                  <a:lnTo>
                    <a:pt x="144" y="44"/>
                  </a:lnTo>
                  <a:lnTo>
                    <a:pt x="144" y="36"/>
                  </a:lnTo>
                  <a:lnTo>
                    <a:pt x="140" y="28"/>
                  </a:lnTo>
                  <a:lnTo>
                    <a:pt x="136" y="20"/>
                  </a:lnTo>
                  <a:lnTo>
                    <a:pt x="129" y="13"/>
                  </a:lnTo>
                  <a:lnTo>
                    <a:pt x="118" y="5"/>
                  </a:lnTo>
                  <a:lnTo>
                    <a:pt x="118" y="5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93" y="2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4" y="0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69" y="4"/>
                  </a:lnTo>
                  <a:lnTo>
                    <a:pt x="69" y="7"/>
                  </a:lnTo>
                  <a:lnTo>
                    <a:pt x="74" y="10"/>
                  </a:lnTo>
                  <a:lnTo>
                    <a:pt x="74" y="10"/>
                  </a:lnTo>
                  <a:lnTo>
                    <a:pt x="76" y="12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76" y="17"/>
                  </a:lnTo>
                  <a:lnTo>
                    <a:pt x="77" y="18"/>
                  </a:lnTo>
                  <a:lnTo>
                    <a:pt x="77" y="18"/>
                  </a:lnTo>
                  <a:lnTo>
                    <a:pt x="82" y="18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90" y="17"/>
                  </a:lnTo>
                  <a:lnTo>
                    <a:pt x="93" y="17"/>
                  </a:lnTo>
                  <a:lnTo>
                    <a:pt x="95" y="18"/>
                  </a:lnTo>
                  <a:lnTo>
                    <a:pt x="95" y="18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2" y="21"/>
                  </a:lnTo>
                  <a:lnTo>
                    <a:pt x="82" y="23"/>
                  </a:lnTo>
                  <a:lnTo>
                    <a:pt x="82" y="23"/>
                  </a:lnTo>
                  <a:lnTo>
                    <a:pt x="71" y="21"/>
                  </a:lnTo>
                  <a:lnTo>
                    <a:pt x="71" y="21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0" y="20"/>
                  </a:lnTo>
                  <a:lnTo>
                    <a:pt x="56" y="21"/>
                  </a:lnTo>
                  <a:lnTo>
                    <a:pt x="51" y="21"/>
                  </a:lnTo>
                  <a:lnTo>
                    <a:pt x="50" y="21"/>
                  </a:lnTo>
                  <a:lnTo>
                    <a:pt x="50" y="21"/>
                  </a:lnTo>
                  <a:lnTo>
                    <a:pt x="48" y="18"/>
                  </a:lnTo>
                  <a:lnTo>
                    <a:pt x="48" y="17"/>
                  </a:lnTo>
                  <a:lnTo>
                    <a:pt x="50" y="12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0" y="4"/>
                  </a:lnTo>
                  <a:lnTo>
                    <a:pt x="48" y="4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10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2" y="17"/>
                  </a:lnTo>
                  <a:lnTo>
                    <a:pt x="38" y="18"/>
                  </a:lnTo>
                  <a:lnTo>
                    <a:pt x="35" y="18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8" y="23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0" y="28"/>
                  </a:lnTo>
                  <a:lnTo>
                    <a:pt x="37" y="26"/>
                  </a:lnTo>
                  <a:lnTo>
                    <a:pt x="34" y="26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9" y="31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6" y="36"/>
                  </a:lnTo>
                  <a:lnTo>
                    <a:pt x="24" y="38"/>
                  </a:lnTo>
                  <a:lnTo>
                    <a:pt x="22" y="39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16" y="38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8" y="38"/>
                  </a:lnTo>
                  <a:lnTo>
                    <a:pt x="6" y="41"/>
                  </a:lnTo>
                  <a:lnTo>
                    <a:pt x="6" y="41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1" y="54"/>
                  </a:lnTo>
                  <a:lnTo>
                    <a:pt x="3" y="55"/>
                  </a:lnTo>
                  <a:lnTo>
                    <a:pt x="9" y="57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32" y="46"/>
                  </a:lnTo>
                  <a:lnTo>
                    <a:pt x="37" y="43"/>
                  </a:lnTo>
                  <a:lnTo>
                    <a:pt x="37" y="43"/>
                  </a:lnTo>
                  <a:lnTo>
                    <a:pt x="40" y="43"/>
                  </a:lnTo>
                  <a:lnTo>
                    <a:pt x="43" y="44"/>
                  </a:lnTo>
                  <a:lnTo>
                    <a:pt x="43" y="44"/>
                  </a:lnTo>
                  <a:lnTo>
                    <a:pt x="47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1" y="46"/>
                  </a:lnTo>
                  <a:lnTo>
                    <a:pt x="53" y="47"/>
                  </a:lnTo>
                  <a:lnTo>
                    <a:pt x="53" y="49"/>
                  </a:lnTo>
                  <a:lnTo>
                    <a:pt x="53" y="51"/>
                  </a:lnTo>
                  <a:lnTo>
                    <a:pt x="53" y="51"/>
                  </a:lnTo>
                  <a:lnTo>
                    <a:pt x="58" y="54"/>
                  </a:lnTo>
                  <a:lnTo>
                    <a:pt x="61" y="57"/>
                  </a:lnTo>
                  <a:lnTo>
                    <a:pt x="61" y="57"/>
                  </a:lnTo>
                  <a:lnTo>
                    <a:pt x="63" y="60"/>
                  </a:lnTo>
                  <a:lnTo>
                    <a:pt x="63" y="64"/>
                  </a:lnTo>
                  <a:lnTo>
                    <a:pt x="63" y="64"/>
                  </a:lnTo>
                  <a:lnTo>
                    <a:pt x="60" y="65"/>
                  </a:lnTo>
                  <a:lnTo>
                    <a:pt x="58" y="65"/>
                  </a:lnTo>
                  <a:lnTo>
                    <a:pt x="51" y="65"/>
                  </a:lnTo>
                  <a:lnTo>
                    <a:pt x="51" y="65"/>
                  </a:lnTo>
                  <a:lnTo>
                    <a:pt x="53" y="67"/>
                  </a:lnTo>
                  <a:lnTo>
                    <a:pt x="56" y="68"/>
                  </a:lnTo>
                  <a:lnTo>
                    <a:pt x="60" y="70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4" y="67"/>
                  </a:lnTo>
                  <a:lnTo>
                    <a:pt x="66" y="64"/>
                  </a:lnTo>
                  <a:lnTo>
                    <a:pt x="68" y="60"/>
                  </a:lnTo>
                  <a:lnTo>
                    <a:pt x="72" y="62"/>
                  </a:lnTo>
                  <a:lnTo>
                    <a:pt x="72" y="62"/>
                  </a:lnTo>
                  <a:lnTo>
                    <a:pt x="71" y="59"/>
                  </a:lnTo>
                  <a:lnTo>
                    <a:pt x="68" y="55"/>
                  </a:lnTo>
                  <a:lnTo>
                    <a:pt x="63" y="51"/>
                  </a:lnTo>
                  <a:lnTo>
                    <a:pt x="63" y="51"/>
                  </a:lnTo>
                  <a:lnTo>
                    <a:pt x="61" y="46"/>
                  </a:lnTo>
                  <a:lnTo>
                    <a:pt x="61" y="44"/>
                  </a:lnTo>
                  <a:lnTo>
                    <a:pt x="64" y="43"/>
                  </a:lnTo>
                  <a:lnTo>
                    <a:pt x="64" y="43"/>
                  </a:lnTo>
                  <a:lnTo>
                    <a:pt x="68" y="44"/>
                  </a:lnTo>
                  <a:lnTo>
                    <a:pt x="69" y="47"/>
                  </a:lnTo>
                  <a:lnTo>
                    <a:pt x="74" y="54"/>
                  </a:lnTo>
                  <a:lnTo>
                    <a:pt x="74" y="54"/>
                  </a:lnTo>
                  <a:lnTo>
                    <a:pt x="76" y="60"/>
                  </a:lnTo>
                  <a:lnTo>
                    <a:pt x="77" y="67"/>
                  </a:lnTo>
                  <a:lnTo>
                    <a:pt x="77" y="67"/>
                  </a:lnTo>
                  <a:lnTo>
                    <a:pt x="77" y="72"/>
                  </a:lnTo>
                  <a:lnTo>
                    <a:pt x="79" y="73"/>
                  </a:lnTo>
                  <a:lnTo>
                    <a:pt x="82" y="75"/>
                  </a:lnTo>
                  <a:lnTo>
                    <a:pt x="82" y="75"/>
                  </a:lnTo>
                  <a:lnTo>
                    <a:pt x="82" y="72"/>
                  </a:lnTo>
                  <a:lnTo>
                    <a:pt x="82" y="68"/>
                  </a:lnTo>
                  <a:lnTo>
                    <a:pt x="82" y="67"/>
                  </a:lnTo>
                  <a:lnTo>
                    <a:pt x="84" y="65"/>
                  </a:lnTo>
                  <a:lnTo>
                    <a:pt x="84" y="65"/>
                  </a:lnTo>
                  <a:lnTo>
                    <a:pt x="89" y="64"/>
                  </a:lnTo>
                  <a:lnTo>
                    <a:pt x="92" y="64"/>
                  </a:lnTo>
                  <a:lnTo>
                    <a:pt x="93" y="65"/>
                  </a:lnTo>
                  <a:lnTo>
                    <a:pt x="93" y="65"/>
                  </a:lnTo>
                  <a:lnTo>
                    <a:pt x="90" y="65"/>
                  </a:lnTo>
                  <a:lnTo>
                    <a:pt x="90" y="67"/>
                  </a:lnTo>
                  <a:lnTo>
                    <a:pt x="92" y="72"/>
                  </a:lnTo>
                  <a:lnTo>
                    <a:pt x="92" y="72"/>
                  </a:lnTo>
                  <a:lnTo>
                    <a:pt x="93" y="76"/>
                  </a:lnTo>
                  <a:lnTo>
                    <a:pt x="95" y="81"/>
                  </a:lnTo>
                  <a:lnTo>
                    <a:pt x="95" y="81"/>
                  </a:lnTo>
                  <a:lnTo>
                    <a:pt x="98" y="85"/>
                  </a:lnTo>
                  <a:lnTo>
                    <a:pt x="100" y="83"/>
                  </a:lnTo>
                  <a:lnTo>
                    <a:pt x="103" y="81"/>
                  </a:lnTo>
                  <a:lnTo>
                    <a:pt x="105" y="80"/>
                  </a:lnTo>
                  <a:lnTo>
                    <a:pt x="105" y="80"/>
                  </a:lnTo>
                  <a:lnTo>
                    <a:pt x="108" y="80"/>
                  </a:lnTo>
                  <a:lnTo>
                    <a:pt x="110" y="81"/>
                  </a:lnTo>
                  <a:lnTo>
                    <a:pt x="110" y="81"/>
                  </a:lnTo>
                  <a:lnTo>
                    <a:pt x="111" y="83"/>
                  </a:lnTo>
                  <a:lnTo>
                    <a:pt x="114" y="83"/>
                  </a:lnTo>
                  <a:lnTo>
                    <a:pt x="114" y="83"/>
                  </a:lnTo>
                  <a:lnTo>
                    <a:pt x="129" y="72"/>
                  </a:lnTo>
                  <a:lnTo>
                    <a:pt x="129" y="7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3C5912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7" name="Freeform 485"/>
            <p:cNvSpPr>
              <a:spLocks noEditPoints="1"/>
            </p:cNvSpPr>
            <p:nvPr/>
          </p:nvSpPr>
          <p:spPr bwMode="auto">
            <a:xfrm>
              <a:off x="4801" y="3404"/>
              <a:ext cx="63" cy="154"/>
            </a:xfrm>
            <a:custGeom>
              <a:avLst/>
              <a:gdLst>
                <a:gd name="T0" fmla="*/ 60 w 63"/>
                <a:gd name="T1" fmla="*/ 54 h 154"/>
                <a:gd name="T2" fmla="*/ 49 w 63"/>
                <a:gd name="T3" fmla="*/ 26 h 154"/>
                <a:gd name="T4" fmla="*/ 28 w 63"/>
                <a:gd name="T5" fmla="*/ 5 h 154"/>
                <a:gd name="T6" fmla="*/ 12 w 63"/>
                <a:gd name="T7" fmla="*/ 0 h 154"/>
                <a:gd name="T8" fmla="*/ 23 w 63"/>
                <a:gd name="T9" fmla="*/ 8 h 154"/>
                <a:gd name="T10" fmla="*/ 34 w 63"/>
                <a:gd name="T11" fmla="*/ 23 h 154"/>
                <a:gd name="T12" fmla="*/ 38 w 63"/>
                <a:gd name="T13" fmla="*/ 39 h 154"/>
                <a:gd name="T14" fmla="*/ 31 w 63"/>
                <a:gd name="T15" fmla="*/ 54 h 154"/>
                <a:gd name="T16" fmla="*/ 26 w 63"/>
                <a:gd name="T17" fmla="*/ 62 h 154"/>
                <a:gd name="T18" fmla="*/ 25 w 63"/>
                <a:gd name="T19" fmla="*/ 63 h 154"/>
                <a:gd name="T20" fmla="*/ 25 w 63"/>
                <a:gd name="T21" fmla="*/ 65 h 154"/>
                <a:gd name="T22" fmla="*/ 23 w 63"/>
                <a:gd name="T23" fmla="*/ 67 h 154"/>
                <a:gd name="T24" fmla="*/ 8 w 63"/>
                <a:gd name="T25" fmla="*/ 78 h 154"/>
                <a:gd name="T26" fmla="*/ 8 w 63"/>
                <a:gd name="T27" fmla="*/ 78 h 154"/>
                <a:gd name="T28" fmla="*/ 13 w 63"/>
                <a:gd name="T29" fmla="*/ 81 h 154"/>
                <a:gd name="T30" fmla="*/ 12 w 63"/>
                <a:gd name="T31" fmla="*/ 88 h 154"/>
                <a:gd name="T32" fmla="*/ 12 w 63"/>
                <a:gd name="T33" fmla="*/ 91 h 154"/>
                <a:gd name="T34" fmla="*/ 4 w 63"/>
                <a:gd name="T35" fmla="*/ 92 h 154"/>
                <a:gd name="T36" fmla="*/ 0 w 63"/>
                <a:gd name="T37" fmla="*/ 94 h 154"/>
                <a:gd name="T38" fmla="*/ 2 w 63"/>
                <a:gd name="T39" fmla="*/ 101 h 154"/>
                <a:gd name="T40" fmla="*/ 2 w 63"/>
                <a:gd name="T41" fmla="*/ 105 h 154"/>
                <a:gd name="T42" fmla="*/ 4 w 63"/>
                <a:gd name="T43" fmla="*/ 110 h 154"/>
                <a:gd name="T44" fmla="*/ 7 w 63"/>
                <a:gd name="T45" fmla="*/ 110 h 154"/>
                <a:gd name="T46" fmla="*/ 8 w 63"/>
                <a:gd name="T47" fmla="*/ 120 h 154"/>
                <a:gd name="T48" fmla="*/ 13 w 63"/>
                <a:gd name="T49" fmla="*/ 125 h 154"/>
                <a:gd name="T50" fmla="*/ 17 w 63"/>
                <a:gd name="T51" fmla="*/ 128 h 154"/>
                <a:gd name="T52" fmla="*/ 15 w 63"/>
                <a:gd name="T53" fmla="*/ 131 h 154"/>
                <a:gd name="T54" fmla="*/ 17 w 63"/>
                <a:gd name="T55" fmla="*/ 138 h 154"/>
                <a:gd name="T56" fmla="*/ 20 w 63"/>
                <a:gd name="T57" fmla="*/ 144 h 154"/>
                <a:gd name="T58" fmla="*/ 23 w 63"/>
                <a:gd name="T59" fmla="*/ 149 h 154"/>
                <a:gd name="T60" fmla="*/ 26 w 63"/>
                <a:gd name="T61" fmla="*/ 154 h 154"/>
                <a:gd name="T62" fmla="*/ 51 w 63"/>
                <a:gd name="T63" fmla="*/ 123 h 154"/>
                <a:gd name="T64" fmla="*/ 49 w 63"/>
                <a:gd name="T65" fmla="*/ 122 h 154"/>
                <a:gd name="T66" fmla="*/ 49 w 63"/>
                <a:gd name="T67" fmla="*/ 115 h 154"/>
                <a:gd name="T68" fmla="*/ 47 w 63"/>
                <a:gd name="T69" fmla="*/ 110 h 154"/>
                <a:gd name="T70" fmla="*/ 47 w 63"/>
                <a:gd name="T71" fmla="*/ 107 h 154"/>
                <a:gd name="T72" fmla="*/ 54 w 63"/>
                <a:gd name="T73" fmla="*/ 107 h 154"/>
                <a:gd name="T74" fmla="*/ 57 w 63"/>
                <a:gd name="T75" fmla="*/ 112 h 154"/>
                <a:gd name="T76" fmla="*/ 60 w 63"/>
                <a:gd name="T77" fmla="*/ 97 h 154"/>
                <a:gd name="T78" fmla="*/ 63 w 63"/>
                <a:gd name="T79" fmla="*/ 68 h 154"/>
                <a:gd name="T80" fmla="*/ 60 w 63"/>
                <a:gd name="T81" fmla="*/ 54 h 154"/>
                <a:gd name="T82" fmla="*/ 59 w 63"/>
                <a:gd name="T83" fmla="*/ 88 h 154"/>
                <a:gd name="T84" fmla="*/ 51 w 63"/>
                <a:gd name="T85" fmla="*/ 88 h 154"/>
                <a:gd name="T86" fmla="*/ 47 w 63"/>
                <a:gd name="T87" fmla="*/ 81 h 154"/>
                <a:gd name="T88" fmla="*/ 49 w 63"/>
                <a:gd name="T89" fmla="*/ 76 h 154"/>
                <a:gd name="T90" fmla="*/ 47 w 63"/>
                <a:gd name="T91" fmla="*/ 70 h 154"/>
                <a:gd name="T92" fmla="*/ 44 w 63"/>
                <a:gd name="T93" fmla="*/ 65 h 154"/>
                <a:gd name="T94" fmla="*/ 41 w 63"/>
                <a:gd name="T95" fmla="*/ 57 h 154"/>
                <a:gd name="T96" fmla="*/ 42 w 63"/>
                <a:gd name="T97" fmla="*/ 54 h 154"/>
                <a:gd name="T98" fmla="*/ 46 w 63"/>
                <a:gd name="T99" fmla="*/ 49 h 154"/>
                <a:gd name="T100" fmla="*/ 51 w 63"/>
                <a:gd name="T101" fmla="*/ 49 h 154"/>
                <a:gd name="T102" fmla="*/ 55 w 63"/>
                <a:gd name="T103" fmla="*/ 54 h 154"/>
                <a:gd name="T104" fmla="*/ 54 w 63"/>
                <a:gd name="T105" fmla="*/ 57 h 154"/>
                <a:gd name="T106" fmla="*/ 51 w 63"/>
                <a:gd name="T107" fmla="*/ 60 h 154"/>
                <a:gd name="T108" fmla="*/ 51 w 63"/>
                <a:gd name="T109" fmla="*/ 59 h 154"/>
                <a:gd name="T110" fmla="*/ 54 w 63"/>
                <a:gd name="T111" fmla="*/ 62 h 154"/>
                <a:gd name="T112" fmla="*/ 55 w 63"/>
                <a:gd name="T113" fmla="*/ 63 h 154"/>
                <a:gd name="T114" fmla="*/ 59 w 63"/>
                <a:gd name="T115" fmla="*/ 78 h 154"/>
                <a:gd name="T116" fmla="*/ 62 w 63"/>
                <a:gd name="T117" fmla="*/ 83 h 154"/>
                <a:gd name="T118" fmla="*/ 59 w 63"/>
                <a:gd name="T119" fmla="*/ 8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" h="154">
                  <a:moveTo>
                    <a:pt x="60" y="54"/>
                  </a:moveTo>
                  <a:lnTo>
                    <a:pt x="60" y="54"/>
                  </a:lnTo>
                  <a:lnTo>
                    <a:pt x="55" y="39"/>
                  </a:lnTo>
                  <a:lnTo>
                    <a:pt x="49" y="26"/>
                  </a:lnTo>
                  <a:lnTo>
                    <a:pt x="39" y="1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3" y="8"/>
                  </a:lnTo>
                  <a:lnTo>
                    <a:pt x="30" y="15"/>
                  </a:lnTo>
                  <a:lnTo>
                    <a:pt x="34" y="23"/>
                  </a:lnTo>
                  <a:lnTo>
                    <a:pt x="38" y="31"/>
                  </a:lnTo>
                  <a:lnTo>
                    <a:pt x="38" y="39"/>
                  </a:lnTo>
                  <a:lnTo>
                    <a:pt x="36" y="46"/>
                  </a:lnTo>
                  <a:lnTo>
                    <a:pt x="31" y="54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5" y="65"/>
                  </a:lnTo>
                  <a:lnTo>
                    <a:pt x="23" y="67"/>
                  </a:lnTo>
                  <a:lnTo>
                    <a:pt x="23" y="67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12" y="78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2" y="88"/>
                  </a:lnTo>
                  <a:lnTo>
                    <a:pt x="12" y="88"/>
                  </a:lnTo>
                  <a:lnTo>
                    <a:pt x="12" y="91"/>
                  </a:lnTo>
                  <a:lnTo>
                    <a:pt x="8" y="91"/>
                  </a:lnTo>
                  <a:lnTo>
                    <a:pt x="4" y="92"/>
                  </a:lnTo>
                  <a:lnTo>
                    <a:pt x="4" y="92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2" y="101"/>
                  </a:lnTo>
                  <a:lnTo>
                    <a:pt x="2" y="101"/>
                  </a:lnTo>
                  <a:lnTo>
                    <a:pt x="2" y="105"/>
                  </a:lnTo>
                  <a:lnTo>
                    <a:pt x="4" y="110"/>
                  </a:lnTo>
                  <a:lnTo>
                    <a:pt x="4" y="110"/>
                  </a:lnTo>
                  <a:lnTo>
                    <a:pt x="7" y="110"/>
                  </a:lnTo>
                  <a:lnTo>
                    <a:pt x="7" y="110"/>
                  </a:lnTo>
                  <a:lnTo>
                    <a:pt x="7" y="115"/>
                  </a:lnTo>
                  <a:lnTo>
                    <a:pt x="8" y="120"/>
                  </a:lnTo>
                  <a:lnTo>
                    <a:pt x="8" y="120"/>
                  </a:lnTo>
                  <a:lnTo>
                    <a:pt x="13" y="125"/>
                  </a:lnTo>
                  <a:lnTo>
                    <a:pt x="15" y="126"/>
                  </a:lnTo>
                  <a:lnTo>
                    <a:pt x="17" y="128"/>
                  </a:lnTo>
                  <a:lnTo>
                    <a:pt x="17" y="128"/>
                  </a:lnTo>
                  <a:lnTo>
                    <a:pt x="15" y="131"/>
                  </a:lnTo>
                  <a:lnTo>
                    <a:pt x="15" y="133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20" y="144"/>
                  </a:lnTo>
                  <a:lnTo>
                    <a:pt x="23" y="149"/>
                  </a:lnTo>
                  <a:lnTo>
                    <a:pt x="23" y="149"/>
                  </a:lnTo>
                  <a:lnTo>
                    <a:pt x="26" y="154"/>
                  </a:lnTo>
                  <a:lnTo>
                    <a:pt x="26" y="154"/>
                  </a:lnTo>
                  <a:lnTo>
                    <a:pt x="41" y="139"/>
                  </a:lnTo>
                  <a:lnTo>
                    <a:pt x="51" y="123"/>
                  </a:lnTo>
                  <a:lnTo>
                    <a:pt x="51" y="123"/>
                  </a:lnTo>
                  <a:lnTo>
                    <a:pt x="49" y="122"/>
                  </a:lnTo>
                  <a:lnTo>
                    <a:pt x="49" y="122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7" y="110"/>
                  </a:lnTo>
                  <a:lnTo>
                    <a:pt x="47" y="107"/>
                  </a:lnTo>
                  <a:lnTo>
                    <a:pt x="47" y="107"/>
                  </a:lnTo>
                  <a:lnTo>
                    <a:pt x="51" y="105"/>
                  </a:lnTo>
                  <a:lnTo>
                    <a:pt x="54" y="107"/>
                  </a:lnTo>
                  <a:lnTo>
                    <a:pt x="55" y="109"/>
                  </a:lnTo>
                  <a:lnTo>
                    <a:pt x="57" y="112"/>
                  </a:lnTo>
                  <a:lnTo>
                    <a:pt x="57" y="112"/>
                  </a:lnTo>
                  <a:lnTo>
                    <a:pt x="60" y="97"/>
                  </a:lnTo>
                  <a:lnTo>
                    <a:pt x="63" y="83"/>
                  </a:lnTo>
                  <a:lnTo>
                    <a:pt x="63" y="68"/>
                  </a:lnTo>
                  <a:lnTo>
                    <a:pt x="60" y="54"/>
                  </a:lnTo>
                  <a:lnTo>
                    <a:pt x="60" y="54"/>
                  </a:lnTo>
                  <a:close/>
                  <a:moveTo>
                    <a:pt x="59" y="88"/>
                  </a:moveTo>
                  <a:lnTo>
                    <a:pt x="59" y="88"/>
                  </a:lnTo>
                  <a:lnTo>
                    <a:pt x="55" y="88"/>
                  </a:lnTo>
                  <a:lnTo>
                    <a:pt x="51" y="88"/>
                  </a:lnTo>
                  <a:lnTo>
                    <a:pt x="47" y="84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49" y="76"/>
                  </a:lnTo>
                  <a:lnTo>
                    <a:pt x="49" y="73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44" y="65"/>
                  </a:lnTo>
                  <a:lnTo>
                    <a:pt x="42" y="62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6" y="4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4" y="50"/>
                  </a:lnTo>
                  <a:lnTo>
                    <a:pt x="55" y="54"/>
                  </a:lnTo>
                  <a:lnTo>
                    <a:pt x="55" y="54"/>
                  </a:lnTo>
                  <a:lnTo>
                    <a:pt x="54" y="57"/>
                  </a:lnTo>
                  <a:lnTo>
                    <a:pt x="54" y="59"/>
                  </a:lnTo>
                  <a:lnTo>
                    <a:pt x="51" y="60"/>
                  </a:lnTo>
                  <a:lnTo>
                    <a:pt x="51" y="59"/>
                  </a:lnTo>
                  <a:lnTo>
                    <a:pt x="51" y="59"/>
                  </a:lnTo>
                  <a:lnTo>
                    <a:pt x="54" y="62"/>
                  </a:lnTo>
                  <a:lnTo>
                    <a:pt x="54" y="62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62" y="83"/>
                  </a:lnTo>
                  <a:lnTo>
                    <a:pt x="62" y="86"/>
                  </a:lnTo>
                  <a:lnTo>
                    <a:pt x="59" y="88"/>
                  </a:lnTo>
                  <a:lnTo>
                    <a:pt x="59" y="88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334B0F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8" name="Freeform 486"/>
            <p:cNvSpPr>
              <a:spLocks/>
            </p:cNvSpPr>
            <p:nvPr/>
          </p:nvSpPr>
          <p:spPr bwMode="auto">
            <a:xfrm>
              <a:off x="4638" y="3495"/>
              <a:ext cx="180" cy="108"/>
            </a:xfrm>
            <a:custGeom>
              <a:avLst/>
              <a:gdLst>
                <a:gd name="T0" fmla="*/ 71 w 180"/>
                <a:gd name="T1" fmla="*/ 18 h 108"/>
                <a:gd name="T2" fmla="*/ 50 w 180"/>
                <a:gd name="T3" fmla="*/ 18 h 108"/>
                <a:gd name="T4" fmla="*/ 15 w 180"/>
                <a:gd name="T5" fmla="*/ 26 h 108"/>
                <a:gd name="T6" fmla="*/ 0 w 180"/>
                <a:gd name="T7" fmla="*/ 34 h 108"/>
                <a:gd name="T8" fmla="*/ 0 w 180"/>
                <a:gd name="T9" fmla="*/ 47 h 108"/>
                <a:gd name="T10" fmla="*/ 3 w 180"/>
                <a:gd name="T11" fmla="*/ 53 h 108"/>
                <a:gd name="T12" fmla="*/ 3 w 180"/>
                <a:gd name="T13" fmla="*/ 58 h 108"/>
                <a:gd name="T14" fmla="*/ 3 w 180"/>
                <a:gd name="T15" fmla="*/ 63 h 108"/>
                <a:gd name="T16" fmla="*/ 7 w 180"/>
                <a:gd name="T17" fmla="*/ 65 h 108"/>
                <a:gd name="T18" fmla="*/ 18 w 180"/>
                <a:gd name="T19" fmla="*/ 68 h 108"/>
                <a:gd name="T20" fmla="*/ 24 w 180"/>
                <a:gd name="T21" fmla="*/ 69 h 108"/>
                <a:gd name="T22" fmla="*/ 32 w 180"/>
                <a:gd name="T23" fmla="*/ 69 h 108"/>
                <a:gd name="T24" fmla="*/ 39 w 180"/>
                <a:gd name="T25" fmla="*/ 71 h 108"/>
                <a:gd name="T26" fmla="*/ 44 w 180"/>
                <a:gd name="T27" fmla="*/ 76 h 108"/>
                <a:gd name="T28" fmla="*/ 47 w 180"/>
                <a:gd name="T29" fmla="*/ 84 h 108"/>
                <a:gd name="T30" fmla="*/ 53 w 180"/>
                <a:gd name="T31" fmla="*/ 84 h 108"/>
                <a:gd name="T32" fmla="*/ 57 w 180"/>
                <a:gd name="T33" fmla="*/ 89 h 108"/>
                <a:gd name="T34" fmla="*/ 55 w 180"/>
                <a:gd name="T35" fmla="*/ 97 h 108"/>
                <a:gd name="T36" fmla="*/ 55 w 180"/>
                <a:gd name="T37" fmla="*/ 100 h 108"/>
                <a:gd name="T38" fmla="*/ 57 w 180"/>
                <a:gd name="T39" fmla="*/ 105 h 108"/>
                <a:gd name="T40" fmla="*/ 58 w 180"/>
                <a:gd name="T41" fmla="*/ 108 h 108"/>
                <a:gd name="T42" fmla="*/ 86 w 180"/>
                <a:gd name="T43" fmla="*/ 108 h 108"/>
                <a:gd name="T44" fmla="*/ 117 w 180"/>
                <a:gd name="T45" fmla="*/ 103 h 108"/>
                <a:gd name="T46" fmla="*/ 134 w 180"/>
                <a:gd name="T47" fmla="*/ 97 h 108"/>
                <a:gd name="T48" fmla="*/ 167 w 180"/>
                <a:gd name="T49" fmla="*/ 81 h 108"/>
                <a:gd name="T50" fmla="*/ 180 w 180"/>
                <a:gd name="T51" fmla="*/ 71 h 108"/>
                <a:gd name="T52" fmla="*/ 175 w 180"/>
                <a:gd name="T53" fmla="*/ 58 h 108"/>
                <a:gd name="T54" fmla="*/ 171 w 180"/>
                <a:gd name="T55" fmla="*/ 48 h 108"/>
                <a:gd name="T56" fmla="*/ 170 w 180"/>
                <a:gd name="T57" fmla="*/ 39 h 108"/>
                <a:gd name="T58" fmla="*/ 163 w 180"/>
                <a:gd name="T59" fmla="*/ 23 h 108"/>
                <a:gd name="T60" fmla="*/ 162 w 180"/>
                <a:gd name="T61" fmla="*/ 16 h 108"/>
                <a:gd name="T62" fmla="*/ 157 w 180"/>
                <a:gd name="T63" fmla="*/ 5 h 108"/>
                <a:gd name="T64" fmla="*/ 150 w 180"/>
                <a:gd name="T65" fmla="*/ 1 h 108"/>
                <a:gd name="T66" fmla="*/ 149 w 180"/>
                <a:gd name="T67" fmla="*/ 0 h 108"/>
                <a:gd name="T68" fmla="*/ 108 w 180"/>
                <a:gd name="T69" fmla="*/ 16 h 108"/>
                <a:gd name="T70" fmla="*/ 79 w 180"/>
                <a:gd name="T71" fmla="*/ 19 h 108"/>
                <a:gd name="T72" fmla="*/ 71 w 180"/>
                <a:gd name="T73" fmla="*/ 1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0" h="108">
                  <a:moveTo>
                    <a:pt x="71" y="18"/>
                  </a:moveTo>
                  <a:lnTo>
                    <a:pt x="71" y="18"/>
                  </a:lnTo>
                  <a:lnTo>
                    <a:pt x="60" y="18"/>
                  </a:lnTo>
                  <a:lnTo>
                    <a:pt x="50" y="18"/>
                  </a:lnTo>
                  <a:lnTo>
                    <a:pt x="32" y="21"/>
                  </a:lnTo>
                  <a:lnTo>
                    <a:pt x="15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3" y="58"/>
                  </a:lnTo>
                  <a:lnTo>
                    <a:pt x="3" y="61"/>
                  </a:lnTo>
                  <a:lnTo>
                    <a:pt x="3" y="63"/>
                  </a:lnTo>
                  <a:lnTo>
                    <a:pt x="3" y="63"/>
                  </a:lnTo>
                  <a:lnTo>
                    <a:pt x="7" y="65"/>
                  </a:lnTo>
                  <a:lnTo>
                    <a:pt x="10" y="6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4" y="69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6" y="69"/>
                  </a:lnTo>
                  <a:lnTo>
                    <a:pt x="39" y="71"/>
                  </a:lnTo>
                  <a:lnTo>
                    <a:pt x="42" y="73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7" y="84"/>
                  </a:lnTo>
                  <a:lnTo>
                    <a:pt x="47" y="84"/>
                  </a:lnTo>
                  <a:lnTo>
                    <a:pt x="53" y="84"/>
                  </a:lnTo>
                  <a:lnTo>
                    <a:pt x="55" y="86"/>
                  </a:lnTo>
                  <a:lnTo>
                    <a:pt x="57" y="89"/>
                  </a:lnTo>
                  <a:lnTo>
                    <a:pt x="57" y="89"/>
                  </a:lnTo>
                  <a:lnTo>
                    <a:pt x="55" y="97"/>
                  </a:lnTo>
                  <a:lnTo>
                    <a:pt x="55" y="97"/>
                  </a:lnTo>
                  <a:lnTo>
                    <a:pt x="55" y="100"/>
                  </a:lnTo>
                  <a:lnTo>
                    <a:pt x="57" y="105"/>
                  </a:lnTo>
                  <a:lnTo>
                    <a:pt x="57" y="105"/>
                  </a:lnTo>
                  <a:lnTo>
                    <a:pt x="58" y="108"/>
                  </a:lnTo>
                  <a:lnTo>
                    <a:pt x="58" y="108"/>
                  </a:lnTo>
                  <a:lnTo>
                    <a:pt x="71" y="108"/>
                  </a:lnTo>
                  <a:lnTo>
                    <a:pt x="86" y="108"/>
                  </a:lnTo>
                  <a:lnTo>
                    <a:pt x="102" y="107"/>
                  </a:lnTo>
                  <a:lnTo>
                    <a:pt x="117" y="103"/>
                  </a:lnTo>
                  <a:lnTo>
                    <a:pt x="117" y="103"/>
                  </a:lnTo>
                  <a:lnTo>
                    <a:pt x="134" y="97"/>
                  </a:lnTo>
                  <a:lnTo>
                    <a:pt x="150" y="90"/>
                  </a:lnTo>
                  <a:lnTo>
                    <a:pt x="167" y="81"/>
                  </a:lnTo>
                  <a:lnTo>
                    <a:pt x="180" y="71"/>
                  </a:lnTo>
                  <a:lnTo>
                    <a:pt x="180" y="71"/>
                  </a:lnTo>
                  <a:lnTo>
                    <a:pt x="178" y="65"/>
                  </a:lnTo>
                  <a:lnTo>
                    <a:pt x="175" y="58"/>
                  </a:lnTo>
                  <a:lnTo>
                    <a:pt x="175" y="58"/>
                  </a:lnTo>
                  <a:lnTo>
                    <a:pt x="171" y="48"/>
                  </a:lnTo>
                  <a:lnTo>
                    <a:pt x="170" y="39"/>
                  </a:lnTo>
                  <a:lnTo>
                    <a:pt x="170" y="39"/>
                  </a:lnTo>
                  <a:lnTo>
                    <a:pt x="167" y="31"/>
                  </a:lnTo>
                  <a:lnTo>
                    <a:pt x="163" y="23"/>
                  </a:lnTo>
                  <a:lnTo>
                    <a:pt x="163" y="23"/>
                  </a:lnTo>
                  <a:lnTo>
                    <a:pt x="162" y="16"/>
                  </a:lnTo>
                  <a:lnTo>
                    <a:pt x="160" y="10"/>
                  </a:lnTo>
                  <a:lnTo>
                    <a:pt x="157" y="5"/>
                  </a:lnTo>
                  <a:lnTo>
                    <a:pt x="150" y="1"/>
                  </a:lnTo>
                  <a:lnTo>
                    <a:pt x="150" y="1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29" y="10"/>
                  </a:lnTo>
                  <a:lnTo>
                    <a:pt x="108" y="16"/>
                  </a:lnTo>
                  <a:lnTo>
                    <a:pt x="87" y="19"/>
                  </a:lnTo>
                  <a:lnTo>
                    <a:pt x="79" y="19"/>
                  </a:lnTo>
                  <a:lnTo>
                    <a:pt x="71" y="18"/>
                  </a:lnTo>
                  <a:lnTo>
                    <a:pt x="71" y="18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334B0F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9" name="Freeform 487"/>
            <p:cNvSpPr>
              <a:spLocks/>
            </p:cNvSpPr>
            <p:nvPr/>
          </p:nvSpPr>
          <p:spPr bwMode="auto">
            <a:xfrm>
              <a:off x="4638" y="3459"/>
              <a:ext cx="149" cy="70"/>
            </a:xfrm>
            <a:custGeom>
              <a:avLst/>
              <a:gdLst>
                <a:gd name="T0" fmla="*/ 133 w 149"/>
                <a:gd name="T1" fmla="*/ 29 h 70"/>
                <a:gd name="T2" fmla="*/ 125 w 149"/>
                <a:gd name="T3" fmla="*/ 26 h 70"/>
                <a:gd name="T4" fmla="*/ 123 w 149"/>
                <a:gd name="T5" fmla="*/ 26 h 70"/>
                <a:gd name="T6" fmla="*/ 120 w 149"/>
                <a:gd name="T7" fmla="*/ 29 h 70"/>
                <a:gd name="T8" fmla="*/ 120 w 149"/>
                <a:gd name="T9" fmla="*/ 34 h 70"/>
                <a:gd name="T10" fmla="*/ 115 w 149"/>
                <a:gd name="T11" fmla="*/ 34 h 70"/>
                <a:gd name="T12" fmla="*/ 108 w 149"/>
                <a:gd name="T13" fmla="*/ 26 h 70"/>
                <a:gd name="T14" fmla="*/ 100 w 149"/>
                <a:gd name="T15" fmla="*/ 21 h 70"/>
                <a:gd name="T16" fmla="*/ 94 w 149"/>
                <a:gd name="T17" fmla="*/ 15 h 70"/>
                <a:gd name="T18" fmla="*/ 94 w 149"/>
                <a:gd name="T19" fmla="*/ 13 h 70"/>
                <a:gd name="T20" fmla="*/ 100 w 149"/>
                <a:gd name="T21" fmla="*/ 8 h 70"/>
                <a:gd name="T22" fmla="*/ 102 w 149"/>
                <a:gd name="T23" fmla="*/ 5 h 70"/>
                <a:gd name="T24" fmla="*/ 100 w 149"/>
                <a:gd name="T25" fmla="*/ 5 h 70"/>
                <a:gd name="T26" fmla="*/ 89 w 149"/>
                <a:gd name="T27" fmla="*/ 4 h 70"/>
                <a:gd name="T28" fmla="*/ 83 w 149"/>
                <a:gd name="T29" fmla="*/ 2 h 70"/>
                <a:gd name="T30" fmla="*/ 74 w 149"/>
                <a:gd name="T31" fmla="*/ 2 h 70"/>
                <a:gd name="T32" fmla="*/ 63 w 149"/>
                <a:gd name="T33" fmla="*/ 0 h 70"/>
                <a:gd name="T34" fmla="*/ 52 w 149"/>
                <a:gd name="T35" fmla="*/ 0 h 70"/>
                <a:gd name="T36" fmla="*/ 45 w 149"/>
                <a:gd name="T37" fmla="*/ 4 h 70"/>
                <a:gd name="T38" fmla="*/ 39 w 149"/>
                <a:gd name="T39" fmla="*/ 8 h 70"/>
                <a:gd name="T40" fmla="*/ 29 w 149"/>
                <a:gd name="T41" fmla="*/ 15 h 70"/>
                <a:gd name="T42" fmla="*/ 26 w 149"/>
                <a:gd name="T43" fmla="*/ 16 h 70"/>
                <a:gd name="T44" fmla="*/ 23 w 149"/>
                <a:gd name="T45" fmla="*/ 23 h 70"/>
                <a:gd name="T46" fmla="*/ 21 w 149"/>
                <a:gd name="T47" fmla="*/ 26 h 70"/>
                <a:gd name="T48" fmla="*/ 11 w 149"/>
                <a:gd name="T49" fmla="*/ 31 h 70"/>
                <a:gd name="T50" fmla="*/ 8 w 149"/>
                <a:gd name="T51" fmla="*/ 36 h 70"/>
                <a:gd name="T52" fmla="*/ 5 w 149"/>
                <a:gd name="T53" fmla="*/ 41 h 70"/>
                <a:gd name="T54" fmla="*/ 0 w 149"/>
                <a:gd name="T55" fmla="*/ 63 h 70"/>
                <a:gd name="T56" fmla="*/ 0 w 149"/>
                <a:gd name="T57" fmla="*/ 70 h 70"/>
                <a:gd name="T58" fmla="*/ 32 w 149"/>
                <a:gd name="T59" fmla="*/ 57 h 70"/>
                <a:gd name="T60" fmla="*/ 60 w 149"/>
                <a:gd name="T61" fmla="*/ 54 h 70"/>
                <a:gd name="T62" fmla="*/ 71 w 149"/>
                <a:gd name="T63" fmla="*/ 54 h 70"/>
                <a:gd name="T64" fmla="*/ 87 w 149"/>
                <a:gd name="T65" fmla="*/ 55 h 70"/>
                <a:gd name="T66" fmla="*/ 129 w 149"/>
                <a:gd name="T67" fmla="*/ 46 h 70"/>
                <a:gd name="T68" fmla="*/ 149 w 149"/>
                <a:gd name="T69" fmla="*/ 36 h 70"/>
                <a:gd name="T70" fmla="*/ 138 w 149"/>
                <a:gd name="T71" fmla="*/ 34 h 70"/>
                <a:gd name="T72" fmla="*/ 134 w 149"/>
                <a:gd name="T73" fmla="*/ 33 h 70"/>
                <a:gd name="T74" fmla="*/ 133 w 149"/>
                <a:gd name="T7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9" h="70">
                  <a:moveTo>
                    <a:pt x="133" y="29"/>
                  </a:moveTo>
                  <a:lnTo>
                    <a:pt x="133" y="29"/>
                  </a:lnTo>
                  <a:lnTo>
                    <a:pt x="128" y="26"/>
                  </a:lnTo>
                  <a:lnTo>
                    <a:pt x="125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1" y="28"/>
                  </a:lnTo>
                  <a:lnTo>
                    <a:pt x="120" y="29"/>
                  </a:lnTo>
                  <a:lnTo>
                    <a:pt x="120" y="34"/>
                  </a:lnTo>
                  <a:lnTo>
                    <a:pt x="120" y="34"/>
                  </a:lnTo>
                  <a:lnTo>
                    <a:pt x="118" y="34"/>
                  </a:lnTo>
                  <a:lnTo>
                    <a:pt x="115" y="34"/>
                  </a:lnTo>
                  <a:lnTo>
                    <a:pt x="112" y="31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0" y="21"/>
                  </a:lnTo>
                  <a:lnTo>
                    <a:pt x="95" y="18"/>
                  </a:lnTo>
                  <a:lnTo>
                    <a:pt x="94" y="15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7" y="12"/>
                  </a:lnTo>
                  <a:lnTo>
                    <a:pt x="100" y="8"/>
                  </a:lnTo>
                  <a:lnTo>
                    <a:pt x="102" y="7"/>
                  </a:lnTo>
                  <a:lnTo>
                    <a:pt x="102" y="5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95" y="4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3" y="2"/>
                  </a:lnTo>
                  <a:lnTo>
                    <a:pt x="74" y="2"/>
                  </a:lnTo>
                  <a:lnTo>
                    <a:pt x="74" y="2"/>
                  </a:lnTo>
                  <a:lnTo>
                    <a:pt x="70" y="2"/>
                  </a:lnTo>
                  <a:lnTo>
                    <a:pt x="63" y="0"/>
                  </a:lnTo>
                  <a:lnTo>
                    <a:pt x="57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5" y="4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4" y="12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16" y="29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8" y="36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5" y="62"/>
                  </a:lnTo>
                  <a:lnTo>
                    <a:pt x="32" y="57"/>
                  </a:lnTo>
                  <a:lnTo>
                    <a:pt x="50" y="54"/>
                  </a:lnTo>
                  <a:lnTo>
                    <a:pt x="60" y="54"/>
                  </a:lnTo>
                  <a:lnTo>
                    <a:pt x="71" y="54"/>
                  </a:lnTo>
                  <a:lnTo>
                    <a:pt x="71" y="54"/>
                  </a:lnTo>
                  <a:lnTo>
                    <a:pt x="79" y="55"/>
                  </a:lnTo>
                  <a:lnTo>
                    <a:pt x="87" y="55"/>
                  </a:lnTo>
                  <a:lnTo>
                    <a:pt x="108" y="52"/>
                  </a:lnTo>
                  <a:lnTo>
                    <a:pt x="129" y="46"/>
                  </a:lnTo>
                  <a:lnTo>
                    <a:pt x="149" y="36"/>
                  </a:lnTo>
                  <a:lnTo>
                    <a:pt x="149" y="36"/>
                  </a:lnTo>
                  <a:lnTo>
                    <a:pt x="142" y="36"/>
                  </a:lnTo>
                  <a:lnTo>
                    <a:pt x="138" y="34"/>
                  </a:lnTo>
                  <a:lnTo>
                    <a:pt x="138" y="34"/>
                  </a:lnTo>
                  <a:lnTo>
                    <a:pt x="134" y="33"/>
                  </a:lnTo>
                  <a:lnTo>
                    <a:pt x="133" y="29"/>
                  </a:lnTo>
                  <a:lnTo>
                    <a:pt x="133" y="29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3C5912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499" name="Straight Connector 498"/>
          <p:cNvCxnSpPr>
            <a:stCxn id="33796" idx="1"/>
          </p:cNvCxnSpPr>
          <p:nvPr/>
        </p:nvCxnSpPr>
        <p:spPr bwMode="auto">
          <a:xfrm flipV="1">
            <a:off x="1913440" y="3200637"/>
            <a:ext cx="2641878" cy="20452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6869" name="Picture 5" descr="C:\Users\Shezaf\AppData\Local\Microsoft\Windows\Temporary Internet Files\Content.IE5\GESPJQGX\MC90029090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529" y="2716446"/>
            <a:ext cx="683189" cy="105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05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WAF?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98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 based WAF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mature approach to WAF in the cloud.</a:t>
            </a:r>
          </a:p>
          <a:p>
            <a:r>
              <a:rPr lang="en-US" dirty="0" smtClean="0"/>
              <a:t>ModSecurity, </a:t>
            </a:r>
            <a:r>
              <a:rPr lang="en-US" dirty="0" err="1" smtClean="0"/>
              <a:t>SecureIIS</a:t>
            </a:r>
            <a:r>
              <a:rPr lang="en-US" dirty="0" smtClean="0"/>
              <a:t>, </a:t>
            </a:r>
            <a:r>
              <a:rPr lang="en-US" dirty="0" err="1" smtClean="0"/>
              <a:t>Applicure</a:t>
            </a:r>
            <a:r>
              <a:rPr lang="en-US" dirty="0" smtClean="0"/>
              <a:t>, PHPIDS….</a:t>
            </a:r>
          </a:p>
          <a:p>
            <a:r>
              <a:rPr lang="en-US" dirty="0" smtClean="0"/>
              <a:t>However many times not more than an Host based IPS.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539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WAF stubs</a:t>
            </a:r>
            <a:endParaRPr lang="en-US" sz="4000" dirty="0"/>
          </a:p>
        </p:txBody>
      </p:sp>
      <p:pic>
        <p:nvPicPr>
          <p:cNvPr id="33796" name="Picture 4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60" y="4581128"/>
            <a:ext cx="1301880" cy="132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2738438" y="1785963"/>
            <a:ext cx="3633761" cy="24351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xmlns:mc="http://schemas.openxmlformats.org/markup-compatibility/2006" xmlns:a14="http://schemas.microsoft.com/office/drawing/2010/main" val="FFBE7D" mc:Ignorable=""/>
          </a:solidFill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>
            <a:outerShdw dist="107763" dir="2700000" algn="ctr" rotWithShape="0">
              <a:srgbClr xmlns:mc="http://schemas.openxmlformats.org/markup-compatibility/2006" xmlns:a14="http://schemas.microsoft.com/office/drawing/2010/main" val="808080" mc:Ignorable="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793" name="Group 37"/>
          <p:cNvGrpSpPr>
            <a:grpSpLocks noChangeAspect="1"/>
          </p:cNvGrpSpPr>
          <p:nvPr/>
        </p:nvGrpSpPr>
        <p:grpSpPr bwMode="auto">
          <a:xfrm>
            <a:off x="4616502" y="2226699"/>
            <a:ext cx="1173159" cy="1514485"/>
            <a:chOff x="4195" y="2840"/>
            <a:chExt cx="739" cy="954"/>
          </a:xfrm>
        </p:grpSpPr>
        <p:sp>
          <p:nvSpPr>
            <p:cNvPr id="33798" name="AutoShape 36"/>
            <p:cNvSpPr>
              <a:spLocks noChangeAspect="1" noChangeArrowheads="1" noTextEdit="1"/>
            </p:cNvSpPr>
            <p:nvPr/>
          </p:nvSpPr>
          <p:spPr bwMode="auto">
            <a:xfrm>
              <a:off x="4195" y="2840"/>
              <a:ext cx="739" cy="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3800" name="Group 238"/>
            <p:cNvGrpSpPr>
              <a:grpSpLocks/>
            </p:cNvGrpSpPr>
            <p:nvPr/>
          </p:nvGrpSpPr>
          <p:grpSpPr bwMode="auto">
            <a:xfrm>
              <a:off x="4198" y="2843"/>
              <a:ext cx="610" cy="948"/>
              <a:chOff x="4198" y="2843"/>
              <a:chExt cx="610" cy="948"/>
            </a:xfrm>
          </p:grpSpPr>
          <p:sp>
            <p:nvSpPr>
              <p:cNvPr id="34050" name="Freeform 38"/>
              <p:cNvSpPr>
                <a:spLocks/>
              </p:cNvSpPr>
              <p:nvPr/>
            </p:nvSpPr>
            <p:spPr bwMode="auto">
              <a:xfrm>
                <a:off x="4198" y="2843"/>
                <a:ext cx="610" cy="948"/>
              </a:xfrm>
              <a:custGeom>
                <a:avLst/>
                <a:gdLst>
                  <a:gd name="T0" fmla="*/ 316 w 610"/>
                  <a:gd name="T1" fmla="*/ 0 h 948"/>
                  <a:gd name="T2" fmla="*/ 0 w 610"/>
                  <a:gd name="T3" fmla="*/ 185 h 948"/>
                  <a:gd name="T4" fmla="*/ 0 w 610"/>
                  <a:gd name="T5" fmla="*/ 780 h 948"/>
                  <a:gd name="T6" fmla="*/ 290 w 610"/>
                  <a:gd name="T7" fmla="*/ 948 h 948"/>
                  <a:gd name="T8" fmla="*/ 295 w 610"/>
                  <a:gd name="T9" fmla="*/ 948 h 948"/>
                  <a:gd name="T10" fmla="*/ 295 w 610"/>
                  <a:gd name="T11" fmla="*/ 948 h 948"/>
                  <a:gd name="T12" fmla="*/ 298 w 610"/>
                  <a:gd name="T13" fmla="*/ 948 h 948"/>
                  <a:gd name="T14" fmla="*/ 304 w 610"/>
                  <a:gd name="T15" fmla="*/ 945 h 948"/>
                  <a:gd name="T16" fmla="*/ 348 w 610"/>
                  <a:gd name="T17" fmla="*/ 919 h 948"/>
                  <a:gd name="T18" fmla="*/ 610 w 610"/>
                  <a:gd name="T19" fmla="*/ 767 h 948"/>
                  <a:gd name="T20" fmla="*/ 610 w 610"/>
                  <a:gd name="T21" fmla="*/ 172 h 948"/>
                  <a:gd name="T22" fmla="*/ 316 w 610"/>
                  <a:gd name="T23" fmla="*/ 0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0" h="948">
                    <a:moveTo>
                      <a:pt x="316" y="0"/>
                    </a:moveTo>
                    <a:lnTo>
                      <a:pt x="0" y="185"/>
                    </a:lnTo>
                    <a:lnTo>
                      <a:pt x="0" y="780"/>
                    </a:lnTo>
                    <a:lnTo>
                      <a:pt x="290" y="948"/>
                    </a:lnTo>
                    <a:lnTo>
                      <a:pt x="295" y="948"/>
                    </a:lnTo>
                    <a:lnTo>
                      <a:pt x="295" y="948"/>
                    </a:lnTo>
                    <a:lnTo>
                      <a:pt x="298" y="948"/>
                    </a:lnTo>
                    <a:lnTo>
                      <a:pt x="304" y="945"/>
                    </a:lnTo>
                    <a:lnTo>
                      <a:pt x="348" y="919"/>
                    </a:lnTo>
                    <a:lnTo>
                      <a:pt x="610" y="767"/>
                    </a:lnTo>
                    <a:lnTo>
                      <a:pt x="610" y="172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51" name="Freeform 39"/>
              <p:cNvSpPr>
                <a:spLocks/>
              </p:cNvSpPr>
              <p:nvPr/>
            </p:nvSpPr>
            <p:spPr bwMode="auto">
              <a:xfrm>
                <a:off x="4213" y="3440"/>
                <a:ext cx="579" cy="336"/>
              </a:xfrm>
              <a:custGeom>
                <a:avLst/>
                <a:gdLst>
                  <a:gd name="T0" fmla="*/ 0 w 579"/>
                  <a:gd name="T1" fmla="*/ 175 h 336"/>
                  <a:gd name="T2" fmla="*/ 301 w 579"/>
                  <a:gd name="T3" fmla="*/ 0 h 336"/>
                  <a:gd name="T4" fmla="*/ 579 w 579"/>
                  <a:gd name="T5" fmla="*/ 162 h 336"/>
                  <a:gd name="T6" fmla="*/ 280 w 579"/>
                  <a:gd name="T7" fmla="*/ 336 h 336"/>
                  <a:gd name="T8" fmla="*/ 0 w 579"/>
                  <a:gd name="T9" fmla="*/ 175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9" h="336">
                    <a:moveTo>
                      <a:pt x="0" y="175"/>
                    </a:moveTo>
                    <a:lnTo>
                      <a:pt x="301" y="0"/>
                    </a:lnTo>
                    <a:lnTo>
                      <a:pt x="579" y="162"/>
                    </a:lnTo>
                    <a:lnTo>
                      <a:pt x="280" y="336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52" name="Freeform 40"/>
              <p:cNvSpPr>
                <a:spLocks/>
              </p:cNvSpPr>
              <p:nvPr/>
            </p:nvSpPr>
            <p:spPr bwMode="auto">
              <a:xfrm>
                <a:off x="4213" y="2861"/>
                <a:ext cx="301" cy="754"/>
              </a:xfrm>
              <a:custGeom>
                <a:avLst/>
                <a:gdLst>
                  <a:gd name="T0" fmla="*/ 0 w 301"/>
                  <a:gd name="T1" fmla="*/ 175 h 754"/>
                  <a:gd name="T2" fmla="*/ 301 w 301"/>
                  <a:gd name="T3" fmla="*/ 0 h 754"/>
                  <a:gd name="T4" fmla="*/ 301 w 301"/>
                  <a:gd name="T5" fmla="*/ 579 h 754"/>
                  <a:gd name="T6" fmla="*/ 0 w 301"/>
                  <a:gd name="T7" fmla="*/ 754 h 754"/>
                  <a:gd name="T8" fmla="*/ 0 w 301"/>
                  <a:gd name="T9" fmla="*/ 175 h 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754">
                    <a:moveTo>
                      <a:pt x="0" y="175"/>
                    </a:moveTo>
                    <a:lnTo>
                      <a:pt x="301" y="0"/>
                    </a:lnTo>
                    <a:lnTo>
                      <a:pt x="301" y="579"/>
                    </a:lnTo>
                    <a:lnTo>
                      <a:pt x="0" y="754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53" name="Freeform 41"/>
              <p:cNvSpPr>
                <a:spLocks/>
              </p:cNvSpPr>
              <p:nvPr/>
            </p:nvSpPr>
            <p:spPr bwMode="auto">
              <a:xfrm>
                <a:off x="4505" y="3511"/>
                <a:ext cx="275" cy="196"/>
              </a:xfrm>
              <a:custGeom>
                <a:avLst/>
                <a:gdLst>
                  <a:gd name="T0" fmla="*/ 0 w 275"/>
                  <a:gd name="T1" fmla="*/ 160 h 196"/>
                  <a:gd name="T2" fmla="*/ 275 w 275"/>
                  <a:gd name="T3" fmla="*/ 0 h 196"/>
                  <a:gd name="T4" fmla="*/ 275 w 275"/>
                  <a:gd name="T5" fmla="*/ 37 h 196"/>
                  <a:gd name="T6" fmla="*/ 0 w 275"/>
                  <a:gd name="T7" fmla="*/ 196 h 196"/>
                  <a:gd name="T8" fmla="*/ 0 w 275"/>
                  <a:gd name="T9" fmla="*/ 16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96">
                    <a:moveTo>
                      <a:pt x="0" y="160"/>
                    </a:moveTo>
                    <a:lnTo>
                      <a:pt x="275" y="0"/>
                    </a:lnTo>
                    <a:lnTo>
                      <a:pt x="275" y="37"/>
                    </a:lnTo>
                    <a:lnTo>
                      <a:pt x="0" y="196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54" name="Freeform 42"/>
              <p:cNvSpPr>
                <a:spLocks/>
              </p:cNvSpPr>
              <p:nvPr/>
            </p:nvSpPr>
            <p:spPr bwMode="auto">
              <a:xfrm>
                <a:off x="4266" y="3372"/>
                <a:ext cx="514" cy="299"/>
              </a:xfrm>
              <a:custGeom>
                <a:avLst/>
                <a:gdLst>
                  <a:gd name="T0" fmla="*/ 0 w 514"/>
                  <a:gd name="T1" fmla="*/ 160 h 299"/>
                  <a:gd name="T2" fmla="*/ 273 w 514"/>
                  <a:gd name="T3" fmla="*/ 0 h 299"/>
                  <a:gd name="T4" fmla="*/ 514 w 514"/>
                  <a:gd name="T5" fmla="*/ 139 h 299"/>
                  <a:gd name="T6" fmla="*/ 239 w 514"/>
                  <a:gd name="T7" fmla="*/ 299 h 299"/>
                  <a:gd name="T8" fmla="*/ 0 w 514"/>
                  <a:gd name="T9" fmla="*/ 16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299">
                    <a:moveTo>
                      <a:pt x="0" y="160"/>
                    </a:moveTo>
                    <a:lnTo>
                      <a:pt x="273" y="0"/>
                    </a:lnTo>
                    <a:lnTo>
                      <a:pt x="514" y="139"/>
                    </a:lnTo>
                    <a:lnTo>
                      <a:pt x="239" y="299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55" name="Freeform 43"/>
              <p:cNvSpPr>
                <a:spLocks/>
              </p:cNvSpPr>
              <p:nvPr/>
            </p:nvSpPr>
            <p:spPr bwMode="auto">
              <a:xfrm>
                <a:off x="4266" y="3532"/>
                <a:ext cx="239" cy="175"/>
              </a:xfrm>
              <a:custGeom>
                <a:avLst/>
                <a:gdLst>
                  <a:gd name="T0" fmla="*/ 239 w 239"/>
                  <a:gd name="T1" fmla="*/ 139 h 175"/>
                  <a:gd name="T2" fmla="*/ 239 w 239"/>
                  <a:gd name="T3" fmla="*/ 175 h 175"/>
                  <a:gd name="T4" fmla="*/ 0 w 239"/>
                  <a:gd name="T5" fmla="*/ 36 h 175"/>
                  <a:gd name="T6" fmla="*/ 0 w 239"/>
                  <a:gd name="T7" fmla="*/ 0 h 175"/>
                  <a:gd name="T8" fmla="*/ 239 w 239"/>
                  <a:gd name="T9" fmla="*/ 13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75">
                    <a:moveTo>
                      <a:pt x="239" y="139"/>
                    </a:moveTo>
                    <a:lnTo>
                      <a:pt x="239" y="175"/>
                    </a:lnTo>
                    <a:lnTo>
                      <a:pt x="0" y="36"/>
                    </a:lnTo>
                    <a:lnTo>
                      <a:pt x="0" y="0"/>
                    </a:lnTo>
                    <a:lnTo>
                      <a:pt x="239" y="139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40404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56" name="Freeform 44"/>
              <p:cNvSpPr>
                <a:spLocks/>
              </p:cNvSpPr>
              <p:nvPr/>
            </p:nvSpPr>
            <p:spPr bwMode="auto">
              <a:xfrm>
                <a:off x="4282" y="3548"/>
                <a:ext cx="81" cy="58"/>
              </a:xfrm>
              <a:custGeom>
                <a:avLst/>
                <a:gdLst>
                  <a:gd name="T0" fmla="*/ 0 w 81"/>
                  <a:gd name="T1" fmla="*/ 13 h 58"/>
                  <a:gd name="T2" fmla="*/ 0 w 81"/>
                  <a:gd name="T3" fmla="*/ 0 h 58"/>
                  <a:gd name="T4" fmla="*/ 81 w 81"/>
                  <a:gd name="T5" fmla="*/ 47 h 58"/>
                  <a:gd name="T6" fmla="*/ 81 w 81"/>
                  <a:gd name="T7" fmla="*/ 58 h 58"/>
                  <a:gd name="T8" fmla="*/ 0 w 81"/>
                  <a:gd name="T9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8">
                    <a:moveTo>
                      <a:pt x="0" y="13"/>
                    </a:moveTo>
                    <a:lnTo>
                      <a:pt x="0" y="0"/>
                    </a:lnTo>
                    <a:lnTo>
                      <a:pt x="81" y="47"/>
                    </a:lnTo>
                    <a:lnTo>
                      <a:pt x="81" y="5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57" name="Freeform 45"/>
              <p:cNvSpPr>
                <a:spLocks/>
              </p:cNvSpPr>
              <p:nvPr/>
            </p:nvSpPr>
            <p:spPr bwMode="auto">
              <a:xfrm>
                <a:off x="4282" y="3548"/>
                <a:ext cx="2" cy="13"/>
              </a:xfrm>
              <a:custGeom>
                <a:avLst/>
                <a:gdLst>
                  <a:gd name="T0" fmla="*/ 0 w 2"/>
                  <a:gd name="T1" fmla="*/ 13 h 13"/>
                  <a:gd name="T2" fmla="*/ 2 w 2"/>
                  <a:gd name="T3" fmla="*/ 12 h 13"/>
                  <a:gd name="T4" fmla="*/ 2 w 2"/>
                  <a:gd name="T5" fmla="*/ 2 h 13"/>
                  <a:gd name="T6" fmla="*/ 0 w 2"/>
                  <a:gd name="T7" fmla="*/ 0 h 13"/>
                  <a:gd name="T8" fmla="*/ 0 w 2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3">
                    <a:moveTo>
                      <a:pt x="0" y="13"/>
                    </a:moveTo>
                    <a:lnTo>
                      <a:pt x="2" y="1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58" name="Freeform 46"/>
              <p:cNvSpPr>
                <a:spLocks/>
              </p:cNvSpPr>
              <p:nvPr/>
            </p:nvSpPr>
            <p:spPr bwMode="auto">
              <a:xfrm>
                <a:off x="4282" y="3560"/>
                <a:ext cx="81" cy="46"/>
              </a:xfrm>
              <a:custGeom>
                <a:avLst/>
                <a:gdLst>
                  <a:gd name="T0" fmla="*/ 81 w 81"/>
                  <a:gd name="T1" fmla="*/ 46 h 46"/>
                  <a:gd name="T2" fmla="*/ 81 w 81"/>
                  <a:gd name="T3" fmla="*/ 45 h 46"/>
                  <a:gd name="T4" fmla="*/ 2 w 81"/>
                  <a:gd name="T5" fmla="*/ 0 h 46"/>
                  <a:gd name="T6" fmla="*/ 0 w 81"/>
                  <a:gd name="T7" fmla="*/ 1 h 46"/>
                  <a:gd name="T8" fmla="*/ 81 w 81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6">
                    <a:moveTo>
                      <a:pt x="81" y="46"/>
                    </a:moveTo>
                    <a:lnTo>
                      <a:pt x="81" y="45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81" y="4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59" name="Freeform 47"/>
              <p:cNvSpPr>
                <a:spLocks/>
              </p:cNvSpPr>
              <p:nvPr/>
            </p:nvSpPr>
            <p:spPr bwMode="auto">
              <a:xfrm>
                <a:off x="4494" y="3671"/>
                <a:ext cx="7" cy="28"/>
              </a:xfrm>
              <a:custGeom>
                <a:avLst/>
                <a:gdLst>
                  <a:gd name="T0" fmla="*/ 0 w 7"/>
                  <a:gd name="T1" fmla="*/ 24 h 28"/>
                  <a:gd name="T2" fmla="*/ 0 w 7"/>
                  <a:gd name="T3" fmla="*/ 0 h 28"/>
                  <a:gd name="T4" fmla="*/ 7 w 7"/>
                  <a:gd name="T5" fmla="*/ 3 h 28"/>
                  <a:gd name="T6" fmla="*/ 7 w 7"/>
                  <a:gd name="T7" fmla="*/ 28 h 28"/>
                  <a:gd name="T8" fmla="*/ 0 w 7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8">
                    <a:moveTo>
                      <a:pt x="0" y="24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60" name="Rectangle 48"/>
              <p:cNvSpPr>
                <a:spLocks noChangeArrowheads="1"/>
              </p:cNvSpPr>
              <p:nvPr/>
            </p:nvSpPr>
            <p:spPr bwMode="auto">
              <a:xfrm>
                <a:off x="4494" y="3671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61" name="Freeform 49"/>
              <p:cNvSpPr>
                <a:spLocks/>
              </p:cNvSpPr>
              <p:nvPr/>
            </p:nvSpPr>
            <p:spPr bwMode="auto">
              <a:xfrm>
                <a:off x="4494" y="3695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2 h 4"/>
                  <a:gd name="T4" fmla="*/ 2 w 7"/>
                  <a:gd name="T5" fmla="*/ 0 h 4"/>
                  <a:gd name="T6" fmla="*/ 0 w 7"/>
                  <a:gd name="T7" fmla="*/ 0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62" name="Freeform 50"/>
              <p:cNvSpPr>
                <a:spLocks/>
              </p:cNvSpPr>
              <p:nvPr/>
            </p:nvSpPr>
            <p:spPr bwMode="auto">
              <a:xfrm>
                <a:off x="4486" y="3665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4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63" name="Freeform 51"/>
              <p:cNvSpPr>
                <a:spLocks/>
              </p:cNvSpPr>
              <p:nvPr/>
            </p:nvSpPr>
            <p:spPr bwMode="auto">
              <a:xfrm>
                <a:off x="4486" y="3665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6 h 26"/>
                  <a:gd name="T4" fmla="*/ 2 w 2"/>
                  <a:gd name="T5" fmla="*/ 1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6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64" name="Freeform 52"/>
              <p:cNvSpPr>
                <a:spLocks/>
              </p:cNvSpPr>
              <p:nvPr/>
            </p:nvSpPr>
            <p:spPr bwMode="auto">
              <a:xfrm>
                <a:off x="4486" y="3691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65" name="Freeform 53"/>
              <p:cNvSpPr>
                <a:spLocks/>
              </p:cNvSpPr>
              <p:nvPr/>
            </p:nvSpPr>
            <p:spPr bwMode="auto">
              <a:xfrm>
                <a:off x="4476" y="3660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66" name="Freeform 54"/>
              <p:cNvSpPr>
                <a:spLocks/>
              </p:cNvSpPr>
              <p:nvPr/>
            </p:nvSpPr>
            <p:spPr bwMode="auto">
              <a:xfrm>
                <a:off x="4476" y="3660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6 h 26"/>
                  <a:gd name="T4" fmla="*/ 2 w 2"/>
                  <a:gd name="T5" fmla="*/ 1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6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67" name="Freeform 55"/>
              <p:cNvSpPr>
                <a:spLocks/>
              </p:cNvSpPr>
              <p:nvPr/>
            </p:nvSpPr>
            <p:spPr bwMode="auto">
              <a:xfrm>
                <a:off x="4476" y="3686"/>
                <a:ext cx="7" cy="3"/>
              </a:xfrm>
              <a:custGeom>
                <a:avLst/>
                <a:gdLst>
                  <a:gd name="T0" fmla="*/ 7 w 7"/>
                  <a:gd name="T1" fmla="*/ 3 h 3"/>
                  <a:gd name="T2" fmla="*/ 7 w 7"/>
                  <a:gd name="T3" fmla="*/ 1 h 3"/>
                  <a:gd name="T4" fmla="*/ 2 w 7"/>
                  <a:gd name="T5" fmla="*/ 0 h 3"/>
                  <a:gd name="T6" fmla="*/ 0 w 7"/>
                  <a:gd name="T7" fmla="*/ 0 h 3"/>
                  <a:gd name="T8" fmla="*/ 7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3"/>
                    </a:moveTo>
                    <a:lnTo>
                      <a:pt x="7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68" name="Freeform 56"/>
              <p:cNvSpPr>
                <a:spLocks/>
              </p:cNvSpPr>
              <p:nvPr/>
            </p:nvSpPr>
            <p:spPr bwMode="auto">
              <a:xfrm>
                <a:off x="4468" y="3655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69" name="Freeform 57"/>
              <p:cNvSpPr>
                <a:spLocks/>
              </p:cNvSpPr>
              <p:nvPr/>
            </p:nvSpPr>
            <p:spPr bwMode="auto">
              <a:xfrm>
                <a:off x="4468" y="3655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70" name="Freeform 58"/>
              <p:cNvSpPr>
                <a:spLocks/>
              </p:cNvSpPr>
              <p:nvPr/>
            </p:nvSpPr>
            <p:spPr bwMode="auto">
              <a:xfrm>
                <a:off x="4468" y="3679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71" name="Freeform 59"/>
              <p:cNvSpPr>
                <a:spLocks/>
              </p:cNvSpPr>
              <p:nvPr/>
            </p:nvSpPr>
            <p:spPr bwMode="auto">
              <a:xfrm>
                <a:off x="4460" y="3650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72" name="Freeform 60"/>
              <p:cNvSpPr>
                <a:spLocks/>
              </p:cNvSpPr>
              <p:nvPr/>
            </p:nvSpPr>
            <p:spPr bwMode="auto">
              <a:xfrm>
                <a:off x="4460" y="3650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0 w 2"/>
                  <a:gd name="T3" fmla="*/ 24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0" y="2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73" name="Freeform 61"/>
              <p:cNvSpPr>
                <a:spLocks/>
              </p:cNvSpPr>
              <p:nvPr/>
            </p:nvSpPr>
            <p:spPr bwMode="auto">
              <a:xfrm>
                <a:off x="4460" y="3674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4 h 5"/>
                  <a:gd name="T4" fmla="*/ 0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74" name="Freeform 62"/>
              <p:cNvSpPr>
                <a:spLocks/>
              </p:cNvSpPr>
              <p:nvPr/>
            </p:nvSpPr>
            <p:spPr bwMode="auto">
              <a:xfrm>
                <a:off x="4450" y="3645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75" name="Freeform 63"/>
              <p:cNvSpPr>
                <a:spLocks/>
              </p:cNvSpPr>
              <p:nvPr/>
            </p:nvSpPr>
            <p:spPr bwMode="auto">
              <a:xfrm>
                <a:off x="4450" y="3645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76" name="Freeform 64"/>
              <p:cNvSpPr>
                <a:spLocks/>
              </p:cNvSpPr>
              <p:nvPr/>
            </p:nvSpPr>
            <p:spPr bwMode="auto">
              <a:xfrm>
                <a:off x="4450" y="3669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4 h 5"/>
                  <a:gd name="T4" fmla="*/ 2 w 7"/>
                  <a:gd name="T5" fmla="*/ 0 h 5"/>
                  <a:gd name="T6" fmla="*/ 0 w 7"/>
                  <a:gd name="T7" fmla="*/ 2 h 5"/>
                  <a:gd name="T8" fmla="*/ 7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4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77" name="Freeform 65"/>
              <p:cNvSpPr>
                <a:spLocks/>
              </p:cNvSpPr>
              <p:nvPr/>
            </p:nvSpPr>
            <p:spPr bwMode="auto">
              <a:xfrm>
                <a:off x="4442" y="3640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4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78" name="Freeform 66"/>
              <p:cNvSpPr>
                <a:spLocks/>
              </p:cNvSpPr>
              <p:nvPr/>
            </p:nvSpPr>
            <p:spPr bwMode="auto">
              <a:xfrm>
                <a:off x="4442" y="3640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79" name="Freeform 67"/>
              <p:cNvSpPr>
                <a:spLocks/>
              </p:cNvSpPr>
              <p:nvPr/>
            </p:nvSpPr>
            <p:spPr bwMode="auto">
              <a:xfrm>
                <a:off x="4442" y="3665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5 w 5"/>
                  <a:gd name="T3" fmla="*/ 3 h 4"/>
                  <a:gd name="T4" fmla="*/ 2 w 5"/>
                  <a:gd name="T5" fmla="*/ 0 h 4"/>
                  <a:gd name="T6" fmla="*/ 0 w 5"/>
                  <a:gd name="T7" fmla="*/ 1 h 4"/>
                  <a:gd name="T8" fmla="*/ 5 w 5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80" name="Freeform 68"/>
              <p:cNvSpPr>
                <a:spLocks/>
              </p:cNvSpPr>
              <p:nvPr/>
            </p:nvSpPr>
            <p:spPr bwMode="auto">
              <a:xfrm>
                <a:off x="4433" y="3636"/>
                <a:ext cx="6" cy="29"/>
              </a:xfrm>
              <a:custGeom>
                <a:avLst/>
                <a:gdLst>
                  <a:gd name="T0" fmla="*/ 0 w 6"/>
                  <a:gd name="T1" fmla="*/ 25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5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81" name="Freeform 69"/>
              <p:cNvSpPr>
                <a:spLocks/>
              </p:cNvSpPr>
              <p:nvPr/>
            </p:nvSpPr>
            <p:spPr bwMode="auto">
              <a:xfrm>
                <a:off x="4433" y="3636"/>
                <a:ext cx="1" cy="25"/>
              </a:xfrm>
              <a:custGeom>
                <a:avLst/>
                <a:gdLst>
                  <a:gd name="T0" fmla="*/ 0 w 1"/>
                  <a:gd name="T1" fmla="*/ 25 h 25"/>
                  <a:gd name="T2" fmla="*/ 1 w 1"/>
                  <a:gd name="T3" fmla="*/ 24 h 25"/>
                  <a:gd name="T4" fmla="*/ 1 w 1"/>
                  <a:gd name="T5" fmla="*/ 0 h 25"/>
                  <a:gd name="T6" fmla="*/ 0 w 1"/>
                  <a:gd name="T7" fmla="*/ 0 h 25"/>
                  <a:gd name="T8" fmla="*/ 0 w 1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1" y="2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82" name="Freeform 70"/>
              <p:cNvSpPr>
                <a:spLocks/>
              </p:cNvSpPr>
              <p:nvPr/>
            </p:nvSpPr>
            <p:spPr bwMode="auto">
              <a:xfrm>
                <a:off x="4433" y="3660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1 h 5"/>
                  <a:gd name="T4" fmla="*/ 1 w 6"/>
                  <a:gd name="T5" fmla="*/ 0 h 5"/>
                  <a:gd name="T6" fmla="*/ 0 w 6"/>
                  <a:gd name="T7" fmla="*/ 1 h 5"/>
                  <a:gd name="T8" fmla="*/ 6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83" name="Freeform 71"/>
              <p:cNvSpPr>
                <a:spLocks/>
              </p:cNvSpPr>
              <p:nvPr/>
            </p:nvSpPr>
            <p:spPr bwMode="auto">
              <a:xfrm>
                <a:off x="4425" y="3631"/>
                <a:ext cx="4" cy="27"/>
              </a:xfrm>
              <a:custGeom>
                <a:avLst/>
                <a:gdLst>
                  <a:gd name="T0" fmla="*/ 0 w 4"/>
                  <a:gd name="T1" fmla="*/ 24 h 27"/>
                  <a:gd name="T2" fmla="*/ 0 w 4"/>
                  <a:gd name="T3" fmla="*/ 0 h 27"/>
                  <a:gd name="T4" fmla="*/ 4 w 4"/>
                  <a:gd name="T5" fmla="*/ 3 h 27"/>
                  <a:gd name="T6" fmla="*/ 4 w 4"/>
                  <a:gd name="T7" fmla="*/ 27 h 27"/>
                  <a:gd name="T8" fmla="*/ 0 w 4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7">
                    <a:moveTo>
                      <a:pt x="0" y="24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84" name="Rectangle 72"/>
              <p:cNvSpPr>
                <a:spLocks noChangeArrowheads="1"/>
              </p:cNvSpPr>
              <p:nvPr/>
            </p:nvSpPr>
            <p:spPr bwMode="auto">
              <a:xfrm>
                <a:off x="4425" y="3631"/>
                <a:ext cx="1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85" name="Freeform 73"/>
              <p:cNvSpPr>
                <a:spLocks/>
              </p:cNvSpPr>
              <p:nvPr/>
            </p:nvSpPr>
            <p:spPr bwMode="auto">
              <a:xfrm>
                <a:off x="4425" y="3655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2 h 3"/>
                  <a:gd name="T4" fmla="*/ 1 w 4"/>
                  <a:gd name="T5" fmla="*/ 0 h 3"/>
                  <a:gd name="T6" fmla="*/ 0 w 4"/>
                  <a:gd name="T7" fmla="*/ 0 h 3"/>
                  <a:gd name="T8" fmla="*/ 4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86" name="Freeform 74"/>
              <p:cNvSpPr>
                <a:spLocks/>
              </p:cNvSpPr>
              <p:nvPr/>
            </p:nvSpPr>
            <p:spPr bwMode="auto">
              <a:xfrm>
                <a:off x="4417" y="3626"/>
                <a:ext cx="4" cy="27"/>
              </a:xfrm>
              <a:custGeom>
                <a:avLst/>
                <a:gdLst>
                  <a:gd name="T0" fmla="*/ 0 w 4"/>
                  <a:gd name="T1" fmla="*/ 24 h 27"/>
                  <a:gd name="T2" fmla="*/ 0 w 4"/>
                  <a:gd name="T3" fmla="*/ 0 h 27"/>
                  <a:gd name="T4" fmla="*/ 4 w 4"/>
                  <a:gd name="T5" fmla="*/ 3 h 27"/>
                  <a:gd name="T6" fmla="*/ 4 w 4"/>
                  <a:gd name="T7" fmla="*/ 27 h 27"/>
                  <a:gd name="T8" fmla="*/ 0 w 4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7">
                    <a:moveTo>
                      <a:pt x="0" y="24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87" name="Rectangle 75"/>
              <p:cNvSpPr>
                <a:spLocks noChangeArrowheads="1"/>
              </p:cNvSpPr>
              <p:nvPr/>
            </p:nvSpPr>
            <p:spPr bwMode="auto">
              <a:xfrm>
                <a:off x="4417" y="3626"/>
                <a:ext cx="1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88" name="Freeform 76"/>
              <p:cNvSpPr>
                <a:spLocks/>
              </p:cNvSpPr>
              <p:nvPr/>
            </p:nvSpPr>
            <p:spPr bwMode="auto">
              <a:xfrm>
                <a:off x="4417" y="3650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2 h 3"/>
                  <a:gd name="T4" fmla="*/ 1 w 4"/>
                  <a:gd name="T5" fmla="*/ 0 h 3"/>
                  <a:gd name="T6" fmla="*/ 0 w 4"/>
                  <a:gd name="T7" fmla="*/ 0 h 3"/>
                  <a:gd name="T8" fmla="*/ 4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89" name="Freeform 77"/>
              <p:cNvSpPr>
                <a:spLocks/>
              </p:cNvSpPr>
              <p:nvPr/>
            </p:nvSpPr>
            <p:spPr bwMode="auto">
              <a:xfrm>
                <a:off x="4407" y="3619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4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90" name="Freeform 78"/>
              <p:cNvSpPr>
                <a:spLocks/>
              </p:cNvSpPr>
              <p:nvPr/>
            </p:nvSpPr>
            <p:spPr bwMode="auto">
              <a:xfrm>
                <a:off x="4407" y="3619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6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91" name="Freeform 79"/>
              <p:cNvSpPr>
                <a:spLocks/>
              </p:cNvSpPr>
              <p:nvPr/>
            </p:nvSpPr>
            <p:spPr bwMode="auto">
              <a:xfrm>
                <a:off x="4407" y="3645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2 h 3"/>
                  <a:gd name="T4" fmla="*/ 1 w 6"/>
                  <a:gd name="T5" fmla="*/ 0 h 3"/>
                  <a:gd name="T6" fmla="*/ 0 w 6"/>
                  <a:gd name="T7" fmla="*/ 0 h 3"/>
                  <a:gd name="T8" fmla="*/ 6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92" name="Freeform 80"/>
              <p:cNvSpPr>
                <a:spLocks/>
              </p:cNvSpPr>
              <p:nvPr/>
            </p:nvSpPr>
            <p:spPr bwMode="auto">
              <a:xfrm>
                <a:off x="4399" y="3615"/>
                <a:ext cx="5" cy="29"/>
              </a:xfrm>
              <a:custGeom>
                <a:avLst/>
                <a:gdLst>
                  <a:gd name="T0" fmla="*/ 0 w 5"/>
                  <a:gd name="T1" fmla="*/ 25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93" name="Freeform 81"/>
              <p:cNvSpPr>
                <a:spLocks/>
              </p:cNvSpPr>
              <p:nvPr/>
            </p:nvSpPr>
            <p:spPr bwMode="auto">
              <a:xfrm>
                <a:off x="4399" y="3615"/>
                <a:ext cx="1" cy="25"/>
              </a:xfrm>
              <a:custGeom>
                <a:avLst/>
                <a:gdLst>
                  <a:gd name="T0" fmla="*/ 0 w 1"/>
                  <a:gd name="T1" fmla="*/ 25 h 25"/>
                  <a:gd name="T2" fmla="*/ 1 w 1"/>
                  <a:gd name="T3" fmla="*/ 25 h 25"/>
                  <a:gd name="T4" fmla="*/ 1 w 1"/>
                  <a:gd name="T5" fmla="*/ 1 h 25"/>
                  <a:gd name="T6" fmla="*/ 0 w 1"/>
                  <a:gd name="T7" fmla="*/ 0 h 25"/>
                  <a:gd name="T8" fmla="*/ 0 w 1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1" y="25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94" name="Freeform 82"/>
              <p:cNvSpPr>
                <a:spLocks/>
              </p:cNvSpPr>
              <p:nvPr/>
            </p:nvSpPr>
            <p:spPr bwMode="auto">
              <a:xfrm>
                <a:off x="4399" y="3640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5 w 5"/>
                  <a:gd name="T3" fmla="*/ 2 h 4"/>
                  <a:gd name="T4" fmla="*/ 1 w 5"/>
                  <a:gd name="T5" fmla="*/ 0 h 4"/>
                  <a:gd name="T6" fmla="*/ 0 w 5"/>
                  <a:gd name="T7" fmla="*/ 0 h 4"/>
                  <a:gd name="T8" fmla="*/ 5 w 5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5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95" name="Freeform 83"/>
              <p:cNvSpPr>
                <a:spLocks/>
              </p:cNvSpPr>
              <p:nvPr/>
            </p:nvSpPr>
            <p:spPr bwMode="auto">
              <a:xfrm>
                <a:off x="4268" y="3535"/>
                <a:ext cx="13" cy="18"/>
              </a:xfrm>
              <a:custGeom>
                <a:avLst/>
                <a:gdLst>
                  <a:gd name="T0" fmla="*/ 13 w 13"/>
                  <a:gd name="T1" fmla="*/ 8 h 18"/>
                  <a:gd name="T2" fmla="*/ 13 w 13"/>
                  <a:gd name="T3" fmla="*/ 18 h 18"/>
                  <a:gd name="T4" fmla="*/ 0 w 13"/>
                  <a:gd name="T5" fmla="*/ 10 h 18"/>
                  <a:gd name="T6" fmla="*/ 0 w 13"/>
                  <a:gd name="T7" fmla="*/ 0 h 18"/>
                  <a:gd name="T8" fmla="*/ 13 w 13"/>
                  <a:gd name="T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13" y="8"/>
                    </a:moveTo>
                    <a:lnTo>
                      <a:pt x="13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96" name="Freeform 84"/>
              <p:cNvSpPr>
                <a:spLocks/>
              </p:cNvSpPr>
              <p:nvPr/>
            </p:nvSpPr>
            <p:spPr bwMode="auto">
              <a:xfrm>
                <a:off x="4279" y="3545"/>
                <a:ext cx="2" cy="8"/>
              </a:xfrm>
              <a:custGeom>
                <a:avLst/>
                <a:gdLst>
                  <a:gd name="T0" fmla="*/ 0 w 2"/>
                  <a:gd name="T1" fmla="*/ 0 h 8"/>
                  <a:gd name="T2" fmla="*/ 2 w 2"/>
                  <a:gd name="T3" fmla="*/ 0 h 8"/>
                  <a:gd name="T4" fmla="*/ 2 w 2"/>
                  <a:gd name="T5" fmla="*/ 6 h 8"/>
                  <a:gd name="T6" fmla="*/ 0 w 2"/>
                  <a:gd name="T7" fmla="*/ 8 h 8"/>
                  <a:gd name="T8" fmla="*/ 0 w 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0" y="0"/>
                    </a:moveTo>
                    <a:lnTo>
                      <a:pt x="2" y="0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725A14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97" name="Freeform 85"/>
              <p:cNvSpPr>
                <a:spLocks/>
              </p:cNvSpPr>
              <p:nvPr/>
            </p:nvSpPr>
            <p:spPr bwMode="auto">
              <a:xfrm>
                <a:off x="4266" y="3537"/>
                <a:ext cx="15" cy="8"/>
              </a:xfrm>
              <a:custGeom>
                <a:avLst/>
                <a:gdLst>
                  <a:gd name="T0" fmla="*/ 0 w 15"/>
                  <a:gd name="T1" fmla="*/ 2 h 8"/>
                  <a:gd name="T2" fmla="*/ 2 w 15"/>
                  <a:gd name="T3" fmla="*/ 0 h 8"/>
                  <a:gd name="T4" fmla="*/ 15 w 15"/>
                  <a:gd name="T5" fmla="*/ 8 h 8"/>
                  <a:gd name="T6" fmla="*/ 13 w 15"/>
                  <a:gd name="T7" fmla="*/ 8 h 8"/>
                  <a:gd name="T8" fmla="*/ 0 w 15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0" y="2"/>
                    </a:moveTo>
                    <a:lnTo>
                      <a:pt x="2" y="0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98" name="Freeform 86"/>
              <p:cNvSpPr>
                <a:spLocks/>
              </p:cNvSpPr>
              <p:nvPr/>
            </p:nvSpPr>
            <p:spPr bwMode="auto">
              <a:xfrm>
                <a:off x="4266" y="3539"/>
                <a:ext cx="13" cy="14"/>
              </a:xfrm>
              <a:custGeom>
                <a:avLst/>
                <a:gdLst>
                  <a:gd name="T0" fmla="*/ 13 w 13"/>
                  <a:gd name="T1" fmla="*/ 6 h 14"/>
                  <a:gd name="T2" fmla="*/ 13 w 13"/>
                  <a:gd name="T3" fmla="*/ 14 h 14"/>
                  <a:gd name="T4" fmla="*/ 0 w 13"/>
                  <a:gd name="T5" fmla="*/ 8 h 14"/>
                  <a:gd name="T6" fmla="*/ 0 w 13"/>
                  <a:gd name="T7" fmla="*/ 0 h 14"/>
                  <a:gd name="T8" fmla="*/ 13 w 13"/>
                  <a:gd name="T9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13" y="6"/>
                    </a:moveTo>
                    <a:lnTo>
                      <a:pt x="13" y="1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99" name="Freeform 87"/>
              <p:cNvSpPr>
                <a:spLocks/>
              </p:cNvSpPr>
              <p:nvPr/>
            </p:nvSpPr>
            <p:spPr bwMode="auto">
              <a:xfrm>
                <a:off x="4505" y="3461"/>
                <a:ext cx="275" cy="196"/>
              </a:xfrm>
              <a:custGeom>
                <a:avLst/>
                <a:gdLst>
                  <a:gd name="T0" fmla="*/ 0 w 275"/>
                  <a:gd name="T1" fmla="*/ 158 h 196"/>
                  <a:gd name="T2" fmla="*/ 275 w 275"/>
                  <a:gd name="T3" fmla="*/ 0 h 196"/>
                  <a:gd name="T4" fmla="*/ 275 w 275"/>
                  <a:gd name="T5" fmla="*/ 35 h 196"/>
                  <a:gd name="T6" fmla="*/ 0 w 275"/>
                  <a:gd name="T7" fmla="*/ 196 h 196"/>
                  <a:gd name="T8" fmla="*/ 0 w 275"/>
                  <a:gd name="T9" fmla="*/ 158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96">
                    <a:moveTo>
                      <a:pt x="0" y="158"/>
                    </a:moveTo>
                    <a:lnTo>
                      <a:pt x="275" y="0"/>
                    </a:lnTo>
                    <a:lnTo>
                      <a:pt x="275" y="35"/>
                    </a:lnTo>
                    <a:lnTo>
                      <a:pt x="0" y="196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00" name="Freeform 88"/>
              <p:cNvSpPr>
                <a:spLocks/>
              </p:cNvSpPr>
              <p:nvPr/>
            </p:nvSpPr>
            <p:spPr bwMode="auto">
              <a:xfrm>
                <a:off x="4266" y="3322"/>
                <a:ext cx="514" cy="297"/>
              </a:xfrm>
              <a:custGeom>
                <a:avLst/>
                <a:gdLst>
                  <a:gd name="T0" fmla="*/ 0 w 514"/>
                  <a:gd name="T1" fmla="*/ 160 h 297"/>
                  <a:gd name="T2" fmla="*/ 273 w 514"/>
                  <a:gd name="T3" fmla="*/ 0 h 297"/>
                  <a:gd name="T4" fmla="*/ 514 w 514"/>
                  <a:gd name="T5" fmla="*/ 139 h 297"/>
                  <a:gd name="T6" fmla="*/ 239 w 514"/>
                  <a:gd name="T7" fmla="*/ 297 h 297"/>
                  <a:gd name="T8" fmla="*/ 0 w 514"/>
                  <a:gd name="T9" fmla="*/ 16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297">
                    <a:moveTo>
                      <a:pt x="0" y="160"/>
                    </a:moveTo>
                    <a:lnTo>
                      <a:pt x="273" y="0"/>
                    </a:lnTo>
                    <a:lnTo>
                      <a:pt x="514" y="139"/>
                    </a:lnTo>
                    <a:lnTo>
                      <a:pt x="239" y="297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01" name="Freeform 89"/>
              <p:cNvSpPr>
                <a:spLocks/>
              </p:cNvSpPr>
              <p:nvPr/>
            </p:nvSpPr>
            <p:spPr bwMode="auto">
              <a:xfrm>
                <a:off x="4266" y="3482"/>
                <a:ext cx="239" cy="175"/>
              </a:xfrm>
              <a:custGeom>
                <a:avLst/>
                <a:gdLst>
                  <a:gd name="T0" fmla="*/ 239 w 239"/>
                  <a:gd name="T1" fmla="*/ 137 h 175"/>
                  <a:gd name="T2" fmla="*/ 239 w 239"/>
                  <a:gd name="T3" fmla="*/ 175 h 175"/>
                  <a:gd name="T4" fmla="*/ 0 w 239"/>
                  <a:gd name="T5" fmla="*/ 36 h 175"/>
                  <a:gd name="T6" fmla="*/ 0 w 239"/>
                  <a:gd name="T7" fmla="*/ 0 h 175"/>
                  <a:gd name="T8" fmla="*/ 239 w 239"/>
                  <a:gd name="T9" fmla="*/ 137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75">
                    <a:moveTo>
                      <a:pt x="239" y="137"/>
                    </a:moveTo>
                    <a:lnTo>
                      <a:pt x="239" y="175"/>
                    </a:lnTo>
                    <a:lnTo>
                      <a:pt x="0" y="36"/>
                    </a:lnTo>
                    <a:lnTo>
                      <a:pt x="0" y="0"/>
                    </a:lnTo>
                    <a:lnTo>
                      <a:pt x="239" y="137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40404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02" name="Freeform 90"/>
              <p:cNvSpPr>
                <a:spLocks/>
              </p:cNvSpPr>
              <p:nvPr/>
            </p:nvSpPr>
            <p:spPr bwMode="auto">
              <a:xfrm>
                <a:off x="4282" y="3498"/>
                <a:ext cx="81" cy="58"/>
              </a:xfrm>
              <a:custGeom>
                <a:avLst/>
                <a:gdLst>
                  <a:gd name="T0" fmla="*/ 0 w 81"/>
                  <a:gd name="T1" fmla="*/ 11 h 58"/>
                  <a:gd name="T2" fmla="*/ 0 w 81"/>
                  <a:gd name="T3" fmla="*/ 0 h 58"/>
                  <a:gd name="T4" fmla="*/ 81 w 81"/>
                  <a:gd name="T5" fmla="*/ 45 h 58"/>
                  <a:gd name="T6" fmla="*/ 81 w 81"/>
                  <a:gd name="T7" fmla="*/ 58 h 58"/>
                  <a:gd name="T8" fmla="*/ 0 w 81"/>
                  <a:gd name="T9" fmla="*/ 1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8">
                    <a:moveTo>
                      <a:pt x="0" y="11"/>
                    </a:moveTo>
                    <a:lnTo>
                      <a:pt x="0" y="0"/>
                    </a:lnTo>
                    <a:lnTo>
                      <a:pt x="81" y="45"/>
                    </a:lnTo>
                    <a:lnTo>
                      <a:pt x="81" y="5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03" name="Rectangle 91"/>
              <p:cNvSpPr>
                <a:spLocks noChangeArrowheads="1"/>
              </p:cNvSpPr>
              <p:nvPr/>
            </p:nvSpPr>
            <p:spPr bwMode="auto">
              <a:xfrm>
                <a:off x="4282" y="3498"/>
                <a:ext cx="2" cy="11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04" name="Freeform 92"/>
              <p:cNvSpPr>
                <a:spLocks/>
              </p:cNvSpPr>
              <p:nvPr/>
            </p:nvSpPr>
            <p:spPr bwMode="auto">
              <a:xfrm>
                <a:off x="4282" y="3509"/>
                <a:ext cx="81" cy="47"/>
              </a:xfrm>
              <a:custGeom>
                <a:avLst/>
                <a:gdLst>
                  <a:gd name="T0" fmla="*/ 81 w 81"/>
                  <a:gd name="T1" fmla="*/ 47 h 47"/>
                  <a:gd name="T2" fmla="*/ 81 w 81"/>
                  <a:gd name="T3" fmla="*/ 46 h 47"/>
                  <a:gd name="T4" fmla="*/ 2 w 81"/>
                  <a:gd name="T5" fmla="*/ 0 h 47"/>
                  <a:gd name="T6" fmla="*/ 0 w 81"/>
                  <a:gd name="T7" fmla="*/ 0 h 47"/>
                  <a:gd name="T8" fmla="*/ 81 w 81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7">
                    <a:moveTo>
                      <a:pt x="81" y="47"/>
                    </a:moveTo>
                    <a:lnTo>
                      <a:pt x="81" y="46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81" y="47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05" name="Freeform 93"/>
              <p:cNvSpPr>
                <a:spLocks/>
              </p:cNvSpPr>
              <p:nvPr/>
            </p:nvSpPr>
            <p:spPr bwMode="auto">
              <a:xfrm>
                <a:off x="4494" y="3619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4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06" name="Freeform 94"/>
              <p:cNvSpPr>
                <a:spLocks/>
              </p:cNvSpPr>
              <p:nvPr/>
            </p:nvSpPr>
            <p:spPr bwMode="auto">
              <a:xfrm>
                <a:off x="4494" y="3619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07" name="Freeform 95"/>
              <p:cNvSpPr>
                <a:spLocks/>
              </p:cNvSpPr>
              <p:nvPr/>
            </p:nvSpPr>
            <p:spPr bwMode="auto">
              <a:xfrm>
                <a:off x="4494" y="3644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3 h 4"/>
                  <a:gd name="T4" fmla="*/ 2 w 7"/>
                  <a:gd name="T5" fmla="*/ 0 h 4"/>
                  <a:gd name="T6" fmla="*/ 0 w 7"/>
                  <a:gd name="T7" fmla="*/ 1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08" name="Freeform 96"/>
              <p:cNvSpPr>
                <a:spLocks/>
              </p:cNvSpPr>
              <p:nvPr/>
            </p:nvSpPr>
            <p:spPr bwMode="auto">
              <a:xfrm>
                <a:off x="4486" y="3615"/>
                <a:ext cx="5" cy="29"/>
              </a:xfrm>
              <a:custGeom>
                <a:avLst/>
                <a:gdLst>
                  <a:gd name="T0" fmla="*/ 0 w 5"/>
                  <a:gd name="T1" fmla="*/ 25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09" name="Freeform 97"/>
              <p:cNvSpPr>
                <a:spLocks/>
              </p:cNvSpPr>
              <p:nvPr/>
            </p:nvSpPr>
            <p:spPr bwMode="auto">
              <a:xfrm>
                <a:off x="4486" y="3615"/>
                <a:ext cx="2" cy="25"/>
              </a:xfrm>
              <a:custGeom>
                <a:avLst/>
                <a:gdLst>
                  <a:gd name="T0" fmla="*/ 0 w 2"/>
                  <a:gd name="T1" fmla="*/ 25 h 25"/>
                  <a:gd name="T2" fmla="*/ 2 w 2"/>
                  <a:gd name="T3" fmla="*/ 24 h 25"/>
                  <a:gd name="T4" fmla="*/ 2 w 2"/>
                  <a:gd name="T5" fmla="*/ 1 h 25"/>
                  <a:gd name="T6" fmla="*/ 0 w 2"/>
                  <a:gd name="T7" fmla="*/ 0 h 25"/>
                  <a:gd name="T8" fmla="*/ 0 w 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">
                    <a:moveTo>
                      <a:pt x="0" y="25"/>
                    </a:moveTo>
                    <a:lnTo>
                      <a:pt x="2" y="2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10" name="Freeform 98"/>
              <p:cNvSpPr>
                <a:spLocks/>
              </p:cNvSpPr>
              <p:nvPr/>
            </p:nvSpPr>
            <p:spPr bwMode="auto">
              <a:xfrm>
                <a:off x="4486" y="3639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11" name="Freeform 99"/>
              <p:cNvSpPr>
                <a:spLocks/>
              </p:cNvSpPr>
              <p:nvPr/>
            </p:nvSpPr>
            <p:spPr bwMode="auto">
              <a:xfrm>
                <a:off x="4476" y="3610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12" name="Freeform 100"/>
              <p:cNvSpPr>
                <a:spLocks/>
              </p:cNvSpPr>
              <p:nvPr/>
            </p:nvSpPr>
            <p:spPr bwMode="auto">
              <a:xfrm>
                <a:off x="4476" y="3610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1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13" name="Freeform 101"/>
              <p:cNvSpPr>
                <a:spLocks/>
              </p:cNvSpPr>
              <p:nvPr/>
            </p:nvSpPr>
            <p:spPr bwMode="auto">
              <a:xfrm>
                <a:off x="4476" y="3634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2 w 7"/>
                  <a:gd name="T5" fmla="*/ 0 h 5"/>
                  <a:gd name="T6" fmla="*/ 0 w 7"/>
                  <a:gd name="T7" fmla="*/ 2 h 5"/>
                  <a:gd name="T8" fmla="*/ 7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14" name="Freeform 102"/>
              <p:cNvSpPr>
                <a:spLocks/>
              </p:cNvSpPr>
              <p:nvPr/>
            </p:nvSpPr>
            <p:spPr bwMode="auto">
              <a:xfrm>
                <a:off x="4468" y="3605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15" name="Freeform 103"/>
              <p:cNvSpPr>
                <a:spLocks/>
              </p:cNvSpPr>
              <p:nvPr/>
            </p:nvSpPr>
            <p:spPr bwMode="auto">
              <a:xfrm>
                <a:off x="4468" y="3605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16" name="Freeform 104"/>
              <p:cNvSpPr>
                <a:spLocks/>
              </p:cNvSpPr>
              <p:nvPr/>
            </p:nvSpPr>
            <p:spPr bwMode="auto">
              <a:xfrm>
                <a:off x="4468" y="3629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17" name="Freeform 105"/>
              <p:cNvSpPr>
                <a:spLocks/>
              </p:cNvSpPr>
              <p:nvPr/>
            </p:nvSpPr>
            <p:spPr bwMode="auto">
              <a:xfrm>
                <a:off x="4460" y="3600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18" name="Freeform 106"/>
              <p:cNvSpPr>
                <a:spLocks/>
              </p:cNvSpPr>
              <p:nvPr/>
            </p:nvSpPr>
            <p:spPr bwMode="auto">
              <a:xfrm>
                <a:off x="4460" y="3600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0 w 2"/>
                  <a:gd name="T3" fmla="*/ 24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0" y="2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19" name="Freeform 107"/>
              <p:cNvSpPr>
                <a:spLocks/>
              </p:cNvSpPr>
              <p:nvPr/>
            </p:nvSpPr>
            <p:spPr bwMode="auto">
              <a:xfrm>
                <a:off x="4460" y="3624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2 h 5"/>
                  <a:gd name="T4" fmla="*/ 0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20" name="Freeform 108"/>
              <p:cNvSpPr>
                <a:spLocks/>
              </p:cNvSpPr>
              <p:nvPr/>
            </p:nvSpPr>
            <p:spPr bwMode="auto">
              <a:xfrm>
                <a:off x="4450" y="3595"/>
                <a:ext cx="7" cy="28"/>
              </a:xfrm>
              <a:custGeom>
                <a:avLst/>
                <a:gdLst>
                  <a:gd name="T0" fmla="*/ 0 w 7"/>
                  <a:gd name="T1" fmla="*/ 24 h 28"/>
                  <a:gd name="T2" fmla="*/ 0 w 7"/>
                  <a:gd name="T3" fmla="*/ 0 h 28"/>
                  <a:gd name="T4" fmla="*/ 7 w 7"/>
                  <a:gd name="T5" fmla="*/ 3 h 28"/>
                  <a:gd name="T6" fmla="*/ 7 w 7"/>
                  <a:gd name="T7" fmla="*/ 28 h 28"/>
                  <a:gd name="T8" fmla="*/ 0 w 7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8">
                    <a:moveTo>
                      <a:pt x="0" y="24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21" name="Rectangle 109"/>
              <p:cNvSpPr>
                <a:spLocks noChangeArrowheads="1"/>
              </p:cNvSpPr>
              <p:nvPr/>
            </p:nvSpPr>
            <p:spPr bwMode="auto">
              <a:xfrm>
                <a:off x="4450" y="3595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22" name="Freeform 110"/>
              <p:cNvSpPr>
                <a:spLocks/>
              </p:cNvSpPr>
              <p:nvPr/>
            </p:nvSpPr>
            <p:spPr bwMode="auto">
              <a:xfrm>
                <a:off x="4450" y="3619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2 h 4"/>
                  <a:gd name="T4" fmla="*/ 2 w 7"/>
                  <a:gd name="T5" fmla="*/ 0 h 4"/>
                  <a:gd name="T6" fmla="*/ 0 w 7"/>
                  <a:gd name="T7" fmla="*/ 0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23" name="Freeform 111"/>
              <p:cNvSpPr>
                <a:spLocks/>
              </p:cNvSpPr>
              <p:nvPr/>
            </p:nvSpPr>
            <p:spPr bwMode="auto">
              <a:xfrm>
                <a:off x="4442" y="3590"/>
                <a:ext cx="5" cy="28"/>
              </a:xfrm>
              <a:custGeom>
                <a:avLst/>
                <a:gdLst>
                  <a:gd name="T0" fmla="*/ 0 w 5"/>
                  <a:gd name="T1" fmla="*/ 25 h 28"/>
                  <a:gd name="T2" fmla="*/ 0 w 5"/>
                  <a:gd name="T3" fmla="*/ 0 h 28"/>
                  <a:gd name="T4" fmla="*/ 5 w 5"/>
                  <a:gd name="T5" fmla="*/ 3 h 28"/>
                  <a:gd name="T6" fmla="*/ 5 w 5"/>
                  <a:gd name="T7" fmla="*/ 28 h 28"/>
                  <a:gd name="T8" fmla="*/ 0 w 5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8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8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24" name="Rectangle 112"/>
              <p:cNvSpPr>
                <a:spLocks noChangeArrowheads="1"/>
              </p:cNvSpPr>
              <p:nvPr/>
            </p:nvSpPr>
            <p:spPr bwMode="auto">
              <a:xfrm>
                <a:off x="4442" y="3590"/>
                <a:ext cx="2" cy="25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25" name="Freeform 113"/>
              <p:cNvSpPr>
                <a:spLocks/>
              </p:cNvSpPr>
              <p:nvPr/>
            </p:nvSpPr>
            <p:spPr bwMode="auto">
              <a:xfrm>
                <a:off x="4442" y="3615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26" name="Freeform 114"/>
              <p:cNvSpPr>
                <a:spLocks/>
              </p:cNvSpPr>
              <p:nvPr/>
            </p:nvSpPr>
            <p:spPr bwMode="auto">
              <a:xfrm>
                <a:off x="4433" y="3584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27" name="Freeform 115"/>
              <p:cNvSpPr>
                <a:spLocks/>
              </p:cNvSpPr>
              <p:nvPr/>
            </p:nvSpPr>
            <p:spPr bwMode="auto">
              <a:xfrm>
                <a:off x="4433" y="3584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6 h 26"/>
                  <a:gd name="T4" fmla="*/ 1 w 1"/>
                  <a:gd name="T5" fmla="*/ 1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6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28" name="Freeform 116"/>
              <p:cNvSpPr>
                <a:spLocks/>
              </p:cNvSpPr>
              <p:nvPr/>
            </p:nvSpPr>
            <p:spPr bwMode="auto">
              <a:xfrm>
                <a:off x="4433" y="3610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1 h 3"/>
                  <a:gd name="T4" fmla="*/ 1 w 6"/>
                  <a:gd name="T5" fmla="*/ 0 h 3"/>
                  <a:gd name="T6" fmla="*/ 0 w 6"/>
                  <a:gd name="T7" fmla="*/ 0 h 3"/>
                  <a:gd name="T8" fmla="*/ 6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29" name="Freeform 117"/>
              <p:cNvSpPr>
                <a:spLocks/>
              </p:cNvSpPr>
              <p:nvPr/>
            </p:nvSpPr>
            <p:spPr bwMode="auto">
              <a:xfrm>
                <a:off x="4425" y="3579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30" name="Freeform 118"/>
              <p:cNvSpPr>
                <a:spLocks/>
              </p:cNvSpPr>
              <p:nvPr/>
            </p:nvSpPr>
            <p:spPr bwMode="auto">
              <a:xfrm>
                <a:off x="4425" y="3579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6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31" name="Freeform 119"/>
              <p:cNvSpPr>
                <a:spLocks/>
              </p:cNvSpPr>
              <p:nvPr/>
            </p:nvSpPr>
            <p:spPr bwMode="auto">
              <a:xfrm>
                <a:off x="4425" y="3605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1 h 3"/>
                  <a:gd name="T4" fmla="*/ 1 w 4"/>
                  <a:gd name="T5" fmla="*/ 0 h 3"/>
                  <a:gd name="T6" fmla="*/ 0 w 4"/>
                  <a:gd name="T7" fmla="*/ 0 h 3"/>
                  <a:gd name="T8" fmla="*/ 4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32" name="Freeform 120"/>
              <p:cNvSpPr>
                <a:spLocks/>
              </p:cNvSpPr>
              <p:nvPr/>
            </p:nvSpPr>
            <p:spPr bwMode="auto">
              <a:xfrm>
                <a:off x="4417" y="3574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33" name="Freeform 121"/>
              <p:cNvSpPr>
                <a:spLocks/>
              </p:cNvSpPr>
              <p:nvPr/>
            </p:nvSpPr>
            <p:spPr bwMode="auto">
              <a:xfrm>
                <a:off x="4417" y="3574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34" name="Freeform 122"/>
              <p:cNvSpPr>
                <a:spLocks/>
              </p:cNvSpPr>
              <p:nvPr/>
            </p:nvSpPr>
            <p:spPr bwMode="auto">
              <a:xfrm>
                <a:off x="4417" y="3598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4 h 5"/>
                  <a:gd name="T4" fmla="*/ 1 w 4"/>
                  <a:gd name="T5" fmla="*/ 0 h 5"/>
                  <a:gd name="T6" fmla="*/ 0 w 4"/>
                  <a:gd name="T7" fmla="*/ 2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4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35" name="Freeform 123"/>
              <p:cNvSpPr>
                <a:spLocks/>
              </p:cNvSpPr>
              <p:nvPr/>
            </p:nvSpPr>
            <p:spPr bwMode="auto">
              <a:xfrm>
                <a:off x="4407" y="3569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36" name="Freeform 124"/>
              <p:cNvSpPr>
                <a:spLocks/>
              </p:cNvSpPr>
              <p:nvPr/>
            </p:nvSpPr>
            <p:spPr bwMode="auto">
              <a:xfrm>
                <a:off x="4407" y="3569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37" name="Freeform 125"/>
              <p:cNvSpPr>
                <a:spLocks/>
              </p:cNvSpPr>
              <p:nvPr/>
            </p:nvSpPr>
            <p:spPr bwMode="auto">
              <a:xfrm>
                <a:off x="4407" y="3593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4 h 5"/>
                  <a:gd name="T4" fmla="*/ 1 w 6"/>
                  <a:gd name="T5" fmla="*/ 0 h 5"/>
                  <a:gd name="T6" fmla="*/ 0 w 6"/>
                  <a:gd name="T7" fmla="*/ 2 h 5"/>
                  <a:gd name="T8" fmla="*/ 6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4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38" name="Freeform 126"/>
              <p:cNvSpPr>
                <a:spLocks/>
              </p:cNvSpPr>
              <p:nvPr/>
            </p:nvSpPr>
            <p:spPr bwMode="auto">
              <a:xfrm>
                <a:off x="4399" y="3564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4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39" name="Freeform 127"/>
              <p:cNvSpPr>
                <a:spLocks/>
              </p:cNvSpPr>
              <p:nvPr/>
            </p:nvSpPr>
            <p:spPr bwMode="auto">
              <a:xfrm>
                <a:off x="4399" y="3564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5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5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40" name="Freeform 128"/>
              <p:cNvSpPr>
                <a:spLocks/>
              </p:cNvSpPr>
              <p:nvPr/>
            </p:nvSpPr>
            <p:spPr bwMode="auto">
              <a:xfrm>
                <a:off x="4399" y="3589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5 w 5"/>
                  <a:gd name="T3" fmla="*/ 3 h 4"/>
                  <a:gd name="T4" fmla="*/ 1 w 5"/>
                  <a:gd name="T5" fmla="*/ 0 h 4"/>
                  <a:gd name="T6" fmla="*/ 0 w 5"/>
                  <a:gd name="T7" fmla="*/ 1 h 4"/>
                  <a:gd name="T8" fmla="*/ 5 w 5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5" y="3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41" name="Freeform 129"/>
              <p:cNvSpPr>
                <a:spLocks/>
              </p:cNvSpPr>
              <p:nvPr/>
            </p:nvSpPr>
            <p:spPr bwMode="auto">
              <a:xfrm>
                <a:off x="4268" y="3485"/>
                <a:ext cx="13" cy="18"/>
              </a:xfrm>
              <a:custGeom>
                <a:avLst/>
                <a:gdLst>
                  <a:gd name="T0" fmla="*/ 13 w 13"/>
                  <a:gd name="T1" fmla="*/ 8 h 18"/>
                  <a:gd name="T2" fmla="*/ 13 w 13"/>
                  <a:gd name="T3" fmla="*/ 18 h 18"/>
                  <a:gd name="T4" fmla="*/ 0 w 13"/>
                  <a:gd name="T5" fmla="*/ 10 h 18"/>
                  <a:gd name="T6" fmla="*/ 0 w 13"/>
                  <a:gd name="T7" fmla="*/ 0 h 18"/>
                  <a:gd name="T8" fmla="*/ 13 w 13"/>
                  <a:gd name="T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13" y="8"/>
                    </a:moveTo>
                    <a:lnTo>
                      <a:pt x="13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42" name="Freeform 130"/>
              <p:cNvSpPr>
                <a:spLocks/>
              </p:cNvSpPr>
              <p:nvPr/>
            </p:nvSpPr>
            <p:spPr bwMode="auto">
              <a:xfrm>
                <a:off x="4279" y="3493"/>
                <a:ext cx="2" cy="10"/>
              </a:xfrm>
              <a:custGeom>
                <a:avLst/>
                <a:gdLst>
                  <a:gd name="T0" fmla="*/ 0 w 2"/>
                  <a:gd name="T1" fmla="*/ 2 h 10"/>
                  <a:gd name="T2" fmla="*/ 2 w 2"/>
                  <a:gd name="T3" fmla="*/ 0 h 10"/>
                  <a:gd name="T4" fmla="*/ 2 w 2"/>
                  <a:gd name="T5" fmla="*/ 8 h 10"/>
                  <a:gd name="T6" fmla="*/ 0 w 2"/>
                  <a:gd name="T7" fmla="*/ 10 h 10"/>
                  <a:gd name="T8" fmla="*/ 0 w 2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0" y="2"/>
                    </a:moveTo>
                    <a:lnTo>
                      <a:pt x="2" y="0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725A14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43" name="Freeform 131"/>
              <p:cNvSpPr>
                <a:spLocks/>
              </p:cNvSpPr>
              <p:nvPr/>
            </p:nvSpPr>
            <p:spPr bwMode="auto">
              <a:xfrm>
                <a:off x="4266" y="3487"/>
                <a:ext cx="15" cy="8"/>
              </a:xfrm>
              <a:custGeom>
                <a:avLst/>
                <a:gdLst>
                  <a:gd name="T0" fmla="*/ 0 w 15"/>
                  <a:gd name="T1" fmla="*/ 1 h 8"/>
                  <a:gd name="T2" fmla="*/ 2 w 15"/>
                  <a:gd name="T3" fmla="*/ 0 h 8"/>
                  <a:gd name="T4" fmla="*/ 15 w 15"/>
                  <a:gd name="T5" fmla="*/ 6 h 8"/>
                  <a:gd name="T6" fmla="*/ 13 w 15"/>
                  <a:gd name="T7" fmla="*/ 8 h 8"/>
                  <a:gd name="T8" fmla="*/ 0 w 15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0" y="1"/>
                    </a:moveTo>
                    <a:lnTo>
                      <a:pt x="2" y="0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44" name="Freeform 132"/>
              <p:cNvSpPr>
                <a:spLocks/>
              </p:cNvSpPr>
              <p:nvPr/>
            </p:nvSpPr>
            <p:spPr bwMode="auto">
              <a:xfrm>
                <a:off x="4266" y="3488"/>
                <a:ext cx="13" cy="15"/>
              </a:xfrm>
              <a:custGeom>
                <a:avLst/>
                <a:gdLst>
                  <a:gd name="T0" fmla="*/ 13 w 13"/>
                  <a:gd name="T1" fmla="*/ 7 h 15"/>
                  <a:gd name="T2" fmla="*/ 13 w 13"/>
                  <a:gd name="T3" fmla="*/ 15 h 15"/>
                  <a:gd name="T4" fmla="*/ 0 w 13"/>
                  <a:gd name="T5" fmla="*/ 7 h 15"/>
                  <a:gd name="T6" fmla="*/ 0 w 13"/>
                  <a:gd name="T7" fmla="*/ 0 h 15"/>
                  <a:gd name="T8" fmla="*/ 13 w 13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13" y="7"/>
                    </a:moveTo>
                    <a:lnTo>
                      <a:pt x="13" y="15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45" name="Freeform 133"/>
              <p:cNvSpPr>
                <a:spLocks/>
              </p:cNvSpPr>
              <p:nvPr/>
            </p:nvSpPr>
            <p:spPr bwMode="auto">
              <a:xfrm>
                <a:off x="4505" y="3409"/>
                <a:ext cx="275" cy="197"/>
              </a:xfrm>
              <a:custGeom>
                <a:avLst/>
                <a:gdLst>
                  <a:gd name="T0" fmla="*/ 0 w 275"/>
                  <a:gd name="T1" fmla="*/ 160 h 197"/>
                  <a:gd name="T2" fmla="*/ 275 w 275"/>
                  <a:gd name="T3" fmla="*/ 0 h 197"/>
                  <a:gd name="T4" fmla="*/ 275 w 275"/>
                  <a:gd name="T5" fmla="*/ 37 h 197"/>
                  <a:gd name="T6" fmla="*/ 0 w 275"/>
                  <a:gd name="T7" fmla="*/ 197 h 197"/>
                  <a:gd name="T8" fmla="*/ 0 w 275"/>
                  <a:gd name="T9" fmla="*/ 16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97">
                    <a:moveTo>
                      <a:pt x="0" y="160"/>
                    </a:moveTo>
                    <a:lnTo>
                      <a:pt x="275" y="0"/>
                    </a:lnTo>
                    <a:lnTo>
                      <a:pt x="275" y="37"/>
                    </a:lnTo>
                    <a:lnTo>
                      <a:pt x="0" y="197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46" name="Freeform 134"/>
              <p:cNvSpPr>
                <a:spLocks/>
              </p:cNvSpPr>
              <p:nvPr/>
            </p:nvSpPr>
            <p:spPr bwMode="auto">
              <a:xfrm>
                <a:off x="4266" y="3272"/>
                <a:ext cx="514" cy="297"/>
              </a:xfrm>
              <a:custGeom>
                <a:avLst/>
                <a:gdLst>
                  <a:gd name="T0" fmla="*/ 0 w 514"/>
                  <a:gd name="T1" fmla="*/ 158 h 297"/>
                  <a:gd name="T2" fmla="*/ 273 w 514"/>
                  <a:gd name="T3" fmla="*/ 0 h 297"/>
                  <a:gd name="T4" fmla="*/ 514 w 514"/>
                  <a:gd name="T5" fmla="*/ 137 h 297"/>
                  <a:gd name="T6" fmla="*/ 239 w 514"/>
                  <a:gd name="T7" fmla="*/ 297 h 297"/>
                  <a:gd name="T8" fmla="*/ 0 w 514"/>
                  <a:gd name="T9" fmla="*/ 158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297">
                    <a:moveTo>
                      <a:pt x="0" y="158"/>
                    </a:moveTo>
                    <a:lnTo>
                      <a:pt x="273" y="0"/>
                    </a:lnTo>
                    <a:lnTo>
                      <a:pt x="514" y="137"/>
                    </a:lnTo>
                    <a:lnTo>
                      <a:pt x="239" y="297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47" name="Freeform 135"/>
              <p:cNvSpPr>
                <a:spLocks/>
              </p:cNvSpPr>
              <p:nvPr/>
            </p:nvSpPr>
            <p:spPr bwMode="auto">
              <a:xfrm>
                <a:off x="4266" y="3430"/>
                <a:ext cx="239" cy="176"/>
              </a:xfrm>
              <a:custGeom>
                <a:avLst/>
                <a:gdLst>
                  <a:gd name="T0" fmla="*/ 239 w 239"/>
                  <a:gd name="T1" fmla="*/ 139 h 176"/>
                  <a:gd name="T2" fmla="*/ 239 w 239"/>
                  <a:gd name="T3" fmla="*/ 176 h 176"/>
                  <a:gd name="T4" fmla="*/ 0 w 239"/>
                  <a:gd name="T5" fmla="*/ 37 h 176"/>
                  <a:gd name="T6" fmla="*/ 0 w 239"/>
                  <a:gd name="T7" fmla="*/ 0 h 176"/>
                  <a:gd name="T8" fmla="*/ 239 w 239"/>
                  <a:gd name="T9" fmla="*/ 139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76">
                    <a:moveTo>
                      <a:pt x="239" y="139"/>
                    </a:moveTo>
                    <a:lnTo>
                      <a:pt x="239" y="176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239" y="139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40404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48" name="Freeform 136"/>
              <p:cNvSpPr>
                <a:spLocks/>
              </p:cNvSpPr>
              <p:nvPr/>
            </p:nvSpPr>
            <p:spPr bwMode="auto">
              <a:xfrm>
                <a:off x="4282" y="3446"/>
                <a:ext cx="81" cy="59"/>
              </a:xfrm>
              <a:custGeom>
                <a:avLst/>
                <a:gdLst>
                  <a:gd name="T0" fmla="*/ 0 w 81"/>
                  <a:gd name="T1" fmla="*/ 13 h 59"/>
                  <a:gd name="T2" fmla="*/ 0 w 81"/>
                  <a:gd name="T3" fmla="*/ 0 h 59"/>
                  <a:gd name="T4" fmla="*/ 81 w 81"/>
                  <a:gd name="T5" fmla="*/ 47 h 59"/>
                  <a:gd name="T6" fmla="*/ 81 w 81"/>
                  <a:gd name="T7" fmla="*/ 59 h 59"/>
                  <a:gd name="T8" fmla="*/ 0 w 81"/>
                  <a:gd name="T9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9">
                    <a:moveTo>
                      <a:pt x="0" y="13"/>
                    </a:moveTo>
                    <a:lnTo>
                      <a:pt x="0" y="0"/>
                    </a:lnTo>
                    <a:lnTo>
                      <a:pt x="81" y="47"/>
                    </a:lnTo>
                    <a:lnTo>
                      <a:pt x="81" y="5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49" name="Freeform 137"/>
              <p:cNvSpPr>
                <a:spLocks/>
              </p:cNvSpPr>
              <p:nvPr/>
            </p:nvSpPr>
            <p:spPr bwMode="auto">
              <a:xfrm>
                <a:off x="4282" y="3446"/>
                <a:ext cx="2" cy="13"/>
              </a:xfrm>
              <a:custGeom>
                <a:avLst/>
                <a:gdLst>
                  <a:gd name="T0" fmla="*/ 0 w 2"/>
                  <a:gd name="T1" fmla="*/ 13 h 13"/>
                  <a:gd name="T2" fmla="*/ 2 w 2"/>
                  <a:gd name="T3" fmla="*/ 12 h 13"/>
                  <a:gd name="T4" fmla="*/ 2 w 2"/>
                  <a:gd name="T5" fmla="*/ 2 h 13"/>
                  <a:gd name="T6" fmla="*/ 0 w 2"/>
                  <a:gd name="T7" fmla="*/ 0 h 13"/>
                  <a:gd name="T8" fmla="*/ 0 w 2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3">
                    <a:moveTo>
                      <a:pt x="0" y="13"/>
                    </a:moveTo>
                    <a:lnTo>
                      <a:pt x="2" y="1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50" name="Freeform 138"/>
              <p:cNvSpPr>
                <a:spLocks/>
              </p:cNvSpPr>
              <p:nvPr/>
            </p:nvSpPr>
            <p:spPr bwMode="auto">
              <a:xfrm>
                <a:off x="4282" y="3458"/>
                <a:ext cx="81" cy="47"/>
              </a:xfrm>
              <a:custGeom>
                <a:avLst/>
                <a:gdLst>
                  <a:gd name="T0" fmla="*/ 81 w 81"/>
                  <a:gd name="T1" fmla="*/ 47 h 47"/>
                  <a:gd name="T2" fmla="*/ 81 w 81"/>
                  <a:gd name="T3" fmla="*/ 45 h 47"/>
                  <a:gd name="T4" fmla="*/ 2 w 81"/>
                  <a:gd name="T5" fmla="*/ 0 h 47"/>
                  <a:gd name="T6" fmla="*/ 0 w 81"/>
                  <a:gd name="T7" fmla="*/ 1 h 47"/>
                  <a:gd name="T8" fmla="*/ 81 w 81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7">
                    <a:moveTo>
                      <a:pt x="81" y="47"/>
                    </a:moveTo>
                    <a:lnTo>
                      <a:pt x="81" y="45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81" y="47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51" name="Freeform 139"/>
              <p:cNvSpPr>
                <a:spLocks/>
              </p:cNvSpPr>
              <p:nvPr/>
            </p:nvSpPr>
            <p:spPr bwMode="auto">
              <a:xfrm>
                <a:off x="4494" y="3569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52" name="Freeform 140"/>
              <p:cNvSpPr>
                <a:spLocks/>
              </p:cNvSpPr>
              <p:nvPr/>
            </p:nvSpPr>
            <p:spPr bwMode="auto">
              <a:xfrm>
                <a:off x="4494" y="3569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53" name="Freeform 141"/>
              <p:cNvSpPr>
                <a:spLocks/>
              </p:cNvSpPr>
              <p:nvPr/>
            </p:nvSpPr>
            <p:spPr bwMode="auto">
              <a:xfrm>
                <a:off x="4494" y="3593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4 h 5"/>
                  <a:gd name="T4" fmla="*/ 2 w 7"/>
                  <a:gd name="T5" fmla="*/ 0 h 5"/>
                  <a:gd name="T6" fmla="*/ 0 w 7"/>
                  <a:gd name="T7" fmla="*/ 2 h 5"/>
                  <a:gd name="T8" fmla="*/ 7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4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54" name="Freeform 142"/>
              <p:cNvSpPr>
                <a:spLocks/>
              </p:cNvSpPr>
              <p:nvPr/>
            </p:nvSpPr>
            <p:spPr bwMode="auto">
              <a:xfrm>
                <a:off x="4486" y="3564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4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55" name="Freeform 143"/>
              <p:cNvSpPr>
                <a:spLocks/>
              </p:cNvSpPr>
              <p:nvPr/>
            </p:nvSpPr>
            <p:spPr bwMode="auto">
              <a:xfrm>
                <a:off x="4486" y="3564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56" name="Freeform 144"/>
              <p:cNvSpPr>
                <a:spLocks/>
              </p:cNvSpPr>
              <p:nvPr/>
            </p:nvSpPr>
            <p:spPr bwMode="auto">
              <a:xfrm>
                <a:off x="4486" y="3589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5 w 5"/>
                  <a:gd name="T3" fmla="*/ 1 h 4"/>
                  <a:gd name="T4" fmla="*/ 2 w 5"/>
                  <a:gd name="T5" fmla="*/ 0 h 4"/>
                  <a:gd name="T6" fmla="*/ 0 w 5"/>
                  <a:gd name="T7" fmla="*/ 1 h 4"/>
                  <a:gd name="T8" fmla="*/ 5 w 5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57" name="Freeform 145"/>
              <p:cNvSpPr>
                <a:spLocks/>
              </p:cNvSpPr>
              <p:nvPr/>
            </p:nvSpPr>
            <p:spPr bwMode="auto">
              <a:xfrm>
                <a:off x="4476" y="3560"/>
                <a:ext cx="7" cy="27"/>
              </a:xfrm>
              <a:custGeom>
                <a:avLst/>
                <a:gdLst>
                  <a:gd name="T0" fmla="*/ 0 w 7"/>
                  <a:gd name="T1" fmla="*/ 24 h 27"/>
                  <a:gd name="T2" fmla="*/ 0 w 7"/>
                  <a:gd name="T3" fmla="*/ 0 h 27"/>
                  <a:gd name="T4" fmla="*/ 7 w 7"/>
                  <a:gd name="T5" fmla="*/ 3 h 27"/>
                  <a:gd name="T6" fmla="*/ 7 w 7"/>
                  <a:gd name="T7" fmla="*/ 27 h 27"/>
                  <a:gd name="T8" fmla="*/ 0 w 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7">
                    <a:moveTo>
                      <a:pt x="0" y="24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58" name="Rectangle 146"/>
              <p:cNvSpPr>
                <a:spLocks noChangeArrowheads="1"/>
              </p:cNvSpPr>
              <p:nvPr/>
            </p:nvSpPr>
            <p:spPr bwMode="auto">
              <a:xfrm>
                <a:off x="4476" y="3560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59" name="Freeform 147"/>
              <p:cNvSpPr>
                <a:spLocks/>
              </p:cNvSpPr>
              <p:nvPr/>
            </p:nvSpPr>
            <p:spPr bwMode="auto">
              <a:xfrm>
                <a:off x="4476" y="3584"/>
                <a:ext cx="7" cy="3"/>
              </a:xfrm>
              <a:custGeom>
                <a:avLst/>
                <a:gdLst>
                  <a:gd name="T0" fmla="*/ 7 w 7"/>
                  <a:gd name="T1" fmla="*/ 3 h 3"/>
                  <a:gd name="T2" fmla="*/ 7 w 7"/>
                  <a:gd name="T3" fmla="*/ 1 h 3"/>
                  <a:gd name="T4" fmla="*/ 2 w 7"/>
                  <a:gd name="T5" fmla="*/ 0 h 3"/>
                  <a:gd name="T6" fmla="*/ 0 w 7"/>
                  <a:gd name="T7" fmla="*/ 0 h 3"/>
                  <a:gd name="T8" fmla="*/ 7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3"/>
                    </a:moveTo>
                    <a:lnTo>
                      <a:pt x="7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60" name="Freeform 148"/>
              <p:cNvSpPr>
                <a:spLocks/>
              </p:cNvSpPr>
              <p:nvPr/>
            </p:nvSpPr>
            <p:spPr bwMode="auto">
              <a:xfrm>
                <a:off x="4468" y="3555"/>
                <a:ext cx="5" cy="27"/>
              </a:xfrm>
              <a:custGeom>
                <a:avLst/>
                <a:gdLst>
                  <a:gd name="T0" fmla="*/ 0 w 5"/>
                  <a:gd name="T1" fmla="*/ 24 h 27"/>
                  <a:gd name="T2" fmla="*/ 0 w 5"/>
                  <a:gd name="T3" fmla="*/ 0 h 27"/>
                  <a:gd name="T4" fmla="*/ 5 w 5"/>
                  <a:gd name="T5" fmla="*/ 3 h 27"/>
                  <a:gd name="T6" fmla="*/ 5 w 5"/>
                  <a:gd name="T7" fmla="*/ 27 h 27"/>
                  <a:gd name="T8" fmla="*/ 0 w 5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7">
                    <a:moveTo>
                      <a:pt x="0" y="24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61" name="Rectangle 149"/>
              <p:cNvSpPr>
                <a:spLocks noChangeArrowheads="1"/>
              </p:cNvSpPr>
              <p:nvPr/>
            </p:nvSpPr>
            <p:spPr bwMode="auto">
              <a:xfrm>
                <a:off x="4468" y="3555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62" name="Freeform 150"/>
              <p:cNvSpPr>
                <a:spLocks/>
              </p:cNvSpPr>
              <p:nvPr/>
            </p:nvSpPr>
            <p:spPr bwMode="auto">
              <a:xfrm>
                <a:off x="4468" y="3579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2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63" name="Freeform 151"/>
              <p:cNvSpPr>
                <a:spLocks/>
              </p:cNvSpPr>
              <p:nvPr/>
            </p:nvSpPr>
            <p:spPr bwMode="auto">
              <a:xfrm>
                <a:off x="4460" y="3548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64" name="Freeform 152"/>
              <p:cNvSpPr>
                <a:spLocks/>
              </p:cNvSpPr>
              <p:nvPr/>
            </p:nvSpPr>
            <p:spPr bwMode="auto">
              <a:xfrm>
                <a:off x="4460" y="3548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0 w 2"/>
                  <a:gd name="T3" fmla="*/ 26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0" y="2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65" name="Freeform 153"/>
              <p:cNvSpPr>
                <a:spLocks/>
              </p:cNvSpPr>
              <p:nvPr/>
            </p:nvSpPr>
            <p:spPr bwMode="auto">
              <a:xfrm>
                <a:off x="4460" y="3574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2 h 3"/>
                  <a:gd name="T4" fmla="*/ 0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66" name="Freeform 154"/>
              <p:cNvSpPr>
                <a:spLocks/>
              </p:cNvSpPr>
              <p:nvPr/>
            </p:nvSpPr>
            <p:spPr bwMode="auto">
              <a:xfrm>
                <a:off x="4450" y="3543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4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67" name="Freeform 155"/>
              <p:cNvSpPr>
                <a:spLocks/>
              </p:cNvSpPr>
              <p:nvPr/>
            </p:nvSpPr>
            <p:spPr bwMode="auto">
              <a:xfrm>
                <a:off x="4450" y="3543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6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68" name="Freeform 156"/>
              <p:cNvSpPr>
                <a:spLocks/>
              </p:cNvSpPr>
              <p:nvPr/>
            </p:nvSpPr>
            <p:spPr bwMode="auto">
              <a:xfrm>
                <a:off x="4450" y="3569"/>
                <a:ext cx="7" cy="3"/>
              </a:xfrm>
              <a:custGeom>
                <a:avLst/>
                <a:gdLst>
                  <a:gd name="T0" fmla="*/ 7 w 7"/>
                  <a:gd name="T1" fmla="*/ 3 h 3"/>
                  <a:gd name="T2" fmla="*/ 7 w 7"/>
                  <a:gd name="T3" fmla="*/ 2 h 3"/>
                  <a:gd name="T4" fmla="*/ 2 w 7"/>
                  <a:gd name="T5" fmla="*/ 0 h 3"/>
                  <a:gd name="T6" fmla="*/ 0 w 7"/>
                  <a:gd name="T7" fmla="*/ 0 h 3"/>
                  <a:gd name="T8" fmla="*/ 7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3"/>
                    </a:moveTo>
                    <a:lnTo>
                      <a:pt x="7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69" name="Freeform 157"/>
              <p:cNvSpPr>
                <a:spLocks/>
              </p:cNvSpPr>
              <p:nvPr/>
            </p:nvSpPr>
            <p:spPr bwMode="auto">
              <a:xfrm>
                <a:off x="4442" y="3539"/>
                <a:ext cx="5" cy="29"/>
              </a:xfrm>
              <a:custGeom>
                <a:avLst/>
                <a:gdLst>
                  <a:gd name="T0" fmla="*/ 0 w 5"/>
                  <a:gd name="T1" fmla="*/ 25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70" name="Freeform 158"/>
              <p:cNvSpPr>
                <a:spLocks/>
              </p:cNvSpPr>
              <p:nvPr/>
            </p:nvSpPr>
            <p:spPr bwMode="auto">
              <a:xfrm>
                <a:off x="4442" y="3539"/>
                <a:ext cx="2" cy="25"/>
              </a:xfrm>
              <a:custGeom>
                <a:avLst/>
                <a:gdLst>
                  <a:gd name="T0" fmla="*/ 0 w 2"/>
                  <a:gd name="T1" fmla="*/ 25 h 25"/>
                  <a:gd name="T2" fmla="*/ 2 w 2"/>
                  <a:gd name="T3" fmla="*/ 24 h 25"/>
                  <a:gd name="T4" fmla="*/ 2 w 2"/>
                  <a:gd name="T5" fmla="*/ 1 h 25"/>
                  <a:gd name="T6" fmla="*/ 0 w 2"/>
                  <a:gd name="T7" fmla="*/ 0 h 25"/>
                  <a:gd name="T8" fmla="*/ 0 w 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">
                    <a:moveTo>
                      <a:pt x="0" y="25"/>
                    </a:moveTo>
                    <a:lnTo>
                      <a:pt x="2" y="2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71" name="Freeform 159"/>
              <p:cNvSpPr>
                <a:spLocks/>
              </p:cNvSpPr>
              <p:nvPr/>
            </p:nvSpPr>
            <p:spPr bwMode="auto">
              <a:xfrm>
                <a:off x="4442" y="3563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72" name="Freeform 160"/>
              <p:cNvSpPr>
                <a:spLocks/>
              </p:cNvSpPr>
              <p:nvPr/>
            </p:nvSpPr>
            <p:spPr bwMode="auto">
              <a:xfrm>
                <a:off x="4433" y="3534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73" name="Freeform 161"/>
              <p:cNvSpPr>
                <a:spLocks/>
              </p:cNvSpPr>
              <p:nvPr/>
            </p:nvSpPr>
            <p:spPr bwMode="auto">
              <a:xfrm>
                <a:off x="4433" y="3534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1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74" name="Freeform 162"/>
              <p:cNvSpPr>
                <a:spLocks/>
              </p:cNvSpPr>
              <p:nvPr/>
            </p:nvSpPr>
            <p:spPr bwMode="auto">
              <a:xfrm>
                <a:off x="4433" y="3558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3 h 5"/>
                  <a:gd name="T4" fmla="*/ 1 w 6"/>
                  <a:gd name="T5" fmla="*/ 0 h 5"/>
                  <a:gd name="T6" fmla="*/ 0 w 6"/>
                  <a:gd name="T7" fmla="*/ 2 h 5"/>
                  <a:gd name="T8" fmla="*/ 6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75" name="Freeform 163"/>
              <p:cNvSpPr>
                <a:spLocks/>
              </p:cNvSpPr>
              <p:nvPr/>
            </p:nvSpPr>
            <p:spPr bwMode="auto">
              <a:xfrm>
                <a:off x="4425" y="3529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76" name="Freeform 164"/>
              <p:cNvSpPr>
                <a:spLocks/>
              </p:cNvSpPr>
              <p:nvPr/>
            </p:nvSpPr>
            <p:spPr bwMode="auto">
              <a:xfrm>
                <a:off x="4425" y="3529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1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77" name="Freeform 165"/>
              <p:cNvSpPr>
                <a:spLocks/>
              </p:cNvSpPr>
              <p:nvPr/>
            </p:nvSpPr>
            <p:spPr bwMode="auto">
              <a:xfrm>
                <a:off x="4425" y="3553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3 h 5"/>
                  <a:gd name="T4" fmla="*/ 1 w 4"/>
                  <a:gd name="T5" fmla="*/ 0 h 5"/>
                  <a:gd name="T6" fmla="*/ 0 w 4"/>
                  <a:gd name="T7" fmla="*/ 2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78" name="Freeform 166"/>
              <p:cNvSpPr>
                <a:spLocks/>
              </p:cNvSpPr>
              <p:nvPr/>
            </p:nvSpPr>
            <p:spPr bwMode="auto">
              <a:xfrm>
                <a:off x="4417" y="3524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79" name="Freeform 167"/>
              <p:cNvSpPr>
                <a:spLocks/>
              </p:cNvSpPr>
              <p:nvPr/>
            </p:nvSpPr>
            <p:spPr bwMode="auto">
              <a:xfrm>
                <a:off x="4417" y="3524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0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80" name="Freeform 168"/>
              <p:cNvSpPr>
                <a:spLocks/>
              </p:cNvSpPr>
              <p:nvPr/>
            </p:nvSpPr>
            <p:spPr bwMode="auto">
              <a:xfrm>
                <a:off x="4417" y="3548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3 h 5"/>
                  <a:gd name="T4" fmla="*/ 1 w 4"/>
                  <a:gd name="T5" fmla="*/ 0 h 5"/>
                  <a:gd name="T6" fmla="*/ 0 w 4"/>
                  <a:gd name="T7" fmla="*/ 2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81" name="Freeform 169"/>
              <p:cNvSpPr>
                <a:spLocks/>
              </p:cNvSpPr>
              <p:nvPr/>
            </p:nvSpPr>
            <p:spPr bwMode="auto">
              <a:xfrm>
                <a:off x="4407" y="3519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82" name="Freeform 170"/>
              <p:cNvSpPr>
                <a:spLocks/>
              </p:cNvSpPr>
              <p:nvPr/>
            </p:nvSpPr>
            <p:spPr bwMode="auto">
              <a:xfrm>
                <a:off x="4407" y="3519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0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83" name="Freeform 171"/>
              <p:cNvSpPr>
                <a:spLocks/>
              </p:cNvSpPr>
              <p:nvPr/>
            </p:nvSpPr>
            <p:spPr bwMode="auto">
              <a:xfrm>
                <a:off x="4407" y="3543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2 h 5"/>
                  <a:gd name="T4" fmla="*/ 1 w 6"/>
                  <a:gd name="T5" fmla="*/ 0 h 5"/>
                  <a:gd name="T6" fmla="*/ 0 w 6"/>
                  <a:gd name="T7" fmla="*/ 2 h 5"/>
                  <a:gd name="T8" fmla="*/ 6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84" name="Freeform 172"/>
              <p:cNvSpPr>
                <a:spLocks/>
              </p:cNvSpPr>
              <p:nvPr/>
            </p:nvSpPr>
            <p:spPr bwMode="auto">
              <a:xfrm>
                <a:off x="4399" y="3514"/>
                <a:ext cx="5" cy="28"/>
              </a:xfrm>
              <a:custGeom>
                <a:avLst/>
                <a:gdLst>
                  <a:gd name="T0" fmla="*/ 0 w 5"/>
                  <a:gd name="T1" fmla="*/ 25 h 28"/>
                  <a:gd name="T2" fmla="*/ 0 w 5"/>
                  <a:gd name="T3" fmla="*/ 0 h 28"/>
                  <a:gd name="T4" fmla="*/ 5 w 5"/>
                  <a:gd name="T5" fmla="*/ 4 h 28"/>
                  <a:gd name="T6" fmla="*/ 5 w 5"/>
                  <a:gd name="T7" fmla="*/ 28 h 28"/>
                  <a:gd name="T8" fmla="*/ 0 w 5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8">
                    <a:moveTo>
                      <a:pt x="0" y="25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28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85" name="Rectangle 173"/>
              <p:cNvSpPr>
                <a:spLocks noChangeArrowheads="1"/>
              </p:cNvSpPr>
              <p:nvPr/>
            </p:nvSpPr>
            <p:spPr bwMode="auto">
              <a:xfrm>
                <a:off x="4399" y="3514"/>
                <a:ext cx="1" cy="25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86" name="Freeform 174"/>
              <p:cNvSpPr>
                <a:spLocks/>
              </p:cNvSpPr>
              <p:nvPr/>
            </p:nvSpPr>
            <p:spPr bwMode="auto">
              <a:xfrm>
                <a:off x="4399" y="3539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1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87" name="Freeform 175"/>
              <p:cNvSpPr>
                <a:spLocks/>
              </p:cNvSpPr>
              <p:nvPr/>
            </p:nvSpPr>
            <p:spPr bwMode="auto">
              <a:xfrm>
                <a:off x="4268" y="3435"/>
                <a:ext cx="13" cy="18"/>
              </a:xfrm>
              <a:custGeom>
                <a:avLst/>
                <a:gdLst>
                  <a:gd name="T0" fmla="*/ 13 w 13"/>
                  <a:gd name="T1" fmla="*/ 8 h 18"/>
                  <a:gd name="T2" fmla="*/ 13 w 13"/>
                  <a:gd name="T3" fmla="*/ 18 h 18"/>
                  <a:gd name="T4" fmla="*/ 0 w 13"/>
                  <a:gd name="T5" fmla="*/ 10 h 18"/>
                  <a:gd name="T6" fmla="*/ 0 w 13"/>
                  <a:gd name="T7" fmla="*/ 0 h 18"/>
                  <a:gd name="T8" fmla="*/ 13 w 13"/>
                  <a:gd name="T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13" y="8"/>
                    </a:moveTo>
                    <a:lnTo>
                      <a:pt x="13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88" name="Freeform 176"/>
              <p:cNvSpPr>
                <a:spLocks/>
              </p:cNvSpPr>
              <p:nvPr/>
            </p:nvSpPr>
            <p:spPr bwMode="auto">
              <a:xfrm>
                <a:off x="4279" y="3443"/>
                <a:ext cx="2" cy="8"/>
              </a:xfrm>
              <a:custGeom>
                <a:avLst/>
                <a:gdLst>
                  <a:gd name="T0" fmla="*/ 0 w 2"/>
                  <a:gd name="T1" fmla="*/ 2 h 8"/>
                  <a:gd name="T2" fmla="*/ 2 w 2"/>
                  <a:gd name="T3" fmla="*/ 0 h 8"/>
                  <a:gd name="T4" fmla="*/ 2 w 2"/>
                  <a:gd name="T5" fmla="*/ 8 h 8"/>
                  <a:gd name="T6" fmla="*/ 0 w 2"/>
                  <a:gd name="T7" fmla="*/ 8 h 8"/>
                  <a:gd name="T8" fmla="*/ 0 w 2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2" y="0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725A14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89" name="Freeform 177"/>
              <p:cNvSpPr>
                <a:spLocks/>
              </p:cNvSpPr>
              <p:nvPr/>
            </p:nvSpPr>
            <p:spPr bwMode="auto">
              <a:xfrm>
                <a:off x="4266" y="3437"/>
                <a:ext cx="15" cy="8"/>
              </a:xfrm>
              <a:custGeom>
                <a:avLst/>
                <a:gdLst>
                  <a:gd name="T0" fmla="*/ 0 w 15"/>
                  <a:gd name="T1" fmla="*/ 0 h 8"/>
                  <a:gd name="T2" fmla="*/ 2 w 15"/>
                  <a:gd name="T3" fmla="*/ 0 h 8"/>
                  <a:gd name="T4" fmla="*/ 15 w 15"/>
                  <a:gd name="T5" fmla="*/ 6 h 8"/>
                  <a:gd name="T6" fmla="*/ 13 w 15"/>
                  <a:gd name="T7" fmla="*/ 8 h 8"/>
                  <a:gd name="T8" fmla="*/ 0 w 15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lnTo>
                      <a:pt x="2" y="0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90" name="Freeform 178"/>
              <p:cNvSpPr>
                <a:spLocks/>
              </p:cNvSpPr>
              <p:nvPr/>
            </p:nvSpPr>
            <p:spPr bwMode="auto">
              <a:xfrm>
                <a:off x="4266" y="3437"/>
                <a:ext cx="13" cy="14"/>
              </a:xfrm>
              <a:custGeom>
                <a:avLst/>
                <a:gdLst>
                  <a:gd name="T0" fmla="*/ 13 w 13"/>
                  <a:gd name="T1" fmla="*/ 8 h 14"/>
                  <a:gd name="T2" fmla="*/ 13 w 13"/>
                  <a:gd name="T3" fmla="*/ 14 h 14"/>
                  <a:gd name="T4" fmla="*/ 0 w 13"/>
                  <a:gd name="T5" fmla="*/ 8 h 14"/>
                  <a:gd name="T6" fmla="*/ 0 w 13"/>
                  <a:gd name="T7" fmla="*/ 0 h 14"/>
                  <a:gd name="T8" fmla="*/ 13 w 13"/>
                  <a:gd name="T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lnTo>
                      <a:pt x="13" y="1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91" name="Freeform 179"/>
              <p:cNvSpPr>
                <a:spLocks/>
              </p:cNvSpPr>
              <p:nvPr/>
            </p:nvSpPr>
            <p:spPr bwMode="auto">
              <a:xfrm>
                <a:off x="4505" y="3359"/>
                <a:ext cx="275" cy="196"/>
              </a:xfrm>
              <a:custGeom>
                <a:avLst/>
                <a:gdLst>
                  <a:gd name="T0" fmla="*/ 0 w 275"/>
                  <a:gd name="T1" fmla="*/ 160 h 196"/>
                  <a:gd name="T2" fmla="*/ 275 w 275"/>
                  <a:gd name="T3" fmla="*/ 0 h 196"/>
                  <a:gd name="T4" fmla="*/ 275 w 275"/>
                  <a:gd name="T5" fmla="*/ 37 h 196"/>
                  <a:gd name="T6" fmla="*/ 0 w 275"/>
                  <a:gd name="T7" fmla="*/ 196 h 196"/>
                  <a:gd name="T8" fmla="*/ 0 w 275"/>
                  <a:gd name="T9" fmla="*/ 16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96">
                    <a:moveTo>
                      <a:pt x="0" y="160"/>
                    </a:moveTo>
                    <a:lnTo>
                      <a:pt x="275" y="0"/>
                    </a:lnTo>
                    <a:lnTo>
                      <a:pt x="275" y="37"/>
                    </a:lnTo>
                    <a:lnTo>
                      <a:pt x="0" y="196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92" name="Freeform 180"/>
              <p:cNvSpPr>
                <a:spLocks/>
              </p:cNvSpPr>
              <p:nvPr/>
            </p:nvSpPr>
            <p:spPr bwMode="auto">
              <a:xfrm>
                <a:off x="4266" y="3220"/>
                <a:ext cx="514" cy="299"/>
              </a:xfrm>
              <a:custGeom>
                <a:avLst/>
                <a:gdLst>
                  <a:gd name="T0" fmla="*/ 0 w 514"/>
                  <a:gd name="T1" fmla="*/ 160 h 299"/>
                  <a:gd name="T2" fmla="*/ 273 w 514"/>
                  <a:gd name="T3" fmla="*/ 0 h 299"/>
                  <a:gd name="T4" fmla="*/ 514 w 514"/>
                  <a:gd name="T5" fmla="*/ 139 h 299"/>
                  <a:gd name="T6" fmla="*/ 239 w 514"/>
                  <a:gd name="T7" fmla="*/ 299 h 299"/>
                  <a:gd name="T8" fmla="*/ 0 w 514"/>
                  <a:gd name="T9" fmla="*/ 16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299">
                    <a:moveTo>
                      <a:pt x="0" y="160"/>
                    </a:moveTo>
                    <a:lnTo>
                      <a:pt x="273" y="0"/>
                    </a:lnTo>
                    <a:lnTo>
                      <a:pt x="514" y="139"/>
                    </a:lnTo>
                    <a:lnTo>
                      <a:pt x="239" y="299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93" name="Freeform 181"/>
              <p:cNvSpPr>
                <a:spLocks/>
              </p:cNvSpPr>
              <p:nvPr/>
            </p:nvSpPr>
            <p:spPr bwMode="auto">
              <a:xfrm>
                <a:off x="4266" y="3380"/>
                <a:ext cx="239" cy="175"/>
              </a:xfrm>
              <a:custGeom>
                <a:avLst/>
                <a:gdLst>
                  <a:gd name="T0" fmla="*/ 239 w 239"/>
                  <a:gd name="T1" fmla="*/ 139 h 175"/>
                  <a:gd name="T2" fmla="*/ 239 w 239"/>
                  <a:gd name="T3" fmla="*/ 175 h 175"/>
                  <a:gd name="T4" fmla="*/ 0 w 239"/>
                  <a:gd name="T5" fmla="*/ 36 h 175"/>
                  <a:gd name="T6" fmla="*/ 0 w 239"/>
                  <a:gd name="T7" fmla="*/ 0 h 175"/>
                  <a:gd name="T8" fmla="*/ 239 w 239"/>
                  <a:gd name="T9" fmla="*/ 13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75">
                    <a:moveTo>
                      <a:pt x="239" y="139"/>
                    </a:moveTo>
                    <a:lnTo>
                      <a:pt x="239" y="175"/>
                    </a:lnTo>
                    <a:lnTo>
                      <a:pt x="0" y="36"/>
                    </a:lnTo>
                    <a:lnTo>
                      <a:pt x="0" y="0"/>
                    </a:lnTo>
                    <a:lnTo>
                      <a:pt x="239" y="139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40404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94" name="Freeform 182"/>
              <p:cNvSpPr>
                <a:spLocks/>
              </p:cNvSpPr>
              <p:nvPr/>
            </p:nvSpPr>
            <p:spPr bwMode="auto">
              <a:xfrm>
                <a:off x="4282" y="3396"/>
                <a:ext cx="81" cy="58"/>
              </a:xfrm>
              <a:custGeom>
                <a:avLst/>
                <a:gdLst>
                  <a:gd name="T0" fmla="*/ 0 w 81"/>
                  <a:gd name="T1" fmla="*/ 12 h 58"/>
                  <a:gd name="T2" fmla="*/ 0 w 81"/>
                  <a:gd name="T3" fmla="*/ 0 h 58"/>
                  <a:gd name="T4" fmla="*/ 81 w 81"/>
                  <a:gd name="T5" fmla="*/ 47 h 58"/>
                  <a:gd name="T6" fmla="*/ 81 w 81"/>
                  <a:gd name="T7" fmla="*/ 58 h 58"/>
                  <a:gd name="T8" fmla="*/ 0 w 81"/>
                  <a:gd name="T9" fmla="*/ 1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8">
                    <a:moveTo>
                      <a:pt x="0" y="12"/>
                    </a:moveTo>
                    <a:lnTo>
                      <a:pt x="0" y="0"/>
                    </a:lnTo>
                    <a:lnTo>
                      <a:pt x="81" y="47"/>
                    </a:lnTo>
                    <a:lnTo>
                      <a:pt x="81" y="5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95" name="Freeform 183"/>
              <p:cNvSpPr>
                <a:spLocks/>
              </p:cNvSpPr>
              <p:nvPr/>
            </p:nvSpPr>
            <p:spPr bwMode="auto">
              <a:xfrm>
                <a:off x="4282" y="3396"/>
                <a:ext cx="2" cy="12"/>
              </a:xfrm>
              <a:custGeom>
                <a:avLst/>
                <a:gdLst>
                  <a:gd name="T0" fmla="*/ 0 w 2"/>
                  <a:gd name="T1" fmla="*/ 12 h 12"/>
                  <a:gd name="T2" fmla="*/ 2 w 2"/>
                  <a:gd name="T3" fmla="*/ 12 h 12"/>
                  <a:gd name="T4" fmla="*/ 2 w 2"/>
                  <a:gd name="T5" fmla="*/ 2 h 12"/>
                  <a:gd name="T6" fmla="*/ 0 w 2"/>
                  <a:gd name="T7" fmla="*/ 0 h 12"/>
                  <a:gd name="T8" fmla="*/ 0 w 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2">
                    <a:moveTo>
                      <a:pt x="0" y="12"/>
                    </a:moveTo>
                    <a:lnTo>
                      <a:pt x="2" y="1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96" name="Freeform 184"/>
              <p:cNvSpPr>
                <a:spLocks/>
              </p:cNvSpPr>
              <p:nvPr/>
            </p:nvSpPr>
            <p:spPr bwMode="auto">
              <a:xfrm>
                <a:off x="4282" y="3408"/>
                <a:ext cx="81" cy="46"/>
              </a:xfrm>
              <a:custGeom>
                <a:avLst/>
                <a:gdLst>
                  <a:gd name="T0" fmla="*/ 81 w 81"/>
                  <a:gd name="T1" fmla="*/ 46 h 46"/>
                  <a:gd name="T2" fmla="*/ 81 w 81"/>
                  <a:gd name="T3" fmla="*/ 45 h 46"/>
                  <a:gd name="T4" fmla="*/ 2 w 81"/>
                  <a:gd name="T5" fmla="*/ 0 h 46"/>
                  <a:gd name="T6" fmla="*/ 0 w 81"/>
                  <a:gd name="T7" fmla="*/ 0 h 46"/>
                  <a:gd name="T8" fmla="*/ 81 w 81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6">
                    <a:moveTo>
                      <a:pt x="81" y="46"/>
                    </a:moveTo>
                    <a:lnTo>
                      <a:pt x="81" y="4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81" y="4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97" name="Freeform 185"/>
              <p:cNvSpPr>
                <a:spLocks/>
              </p:cNvSpPr>
              <p:nvPr/>
            </p:nvSpPr>
            <p:spPr bwMode="auto">
              <a:xfrm>
                <a:off x="4494" y="3519"/>
                <a:ext cx="7" cy="28"/>
              </a:xfrm>
              <a:custGeom>
                <a:avLst/>
                <a:gdLst>
                  <a:gd name="T0" fmla="*/ 0 w 7"/>
                  <a:gd name="T1" fmla="*/ 24 h 28"/>
                  <a:gd name="T2" fmla="*/ 0 w 7"/>
                  <a:gd name="T3" fmla="*/ 0 h 28"/>
                  <a:gd name="T4" fmla="*/ 7 w 7"/>
                  <a:gd name="T5" fmla="*/ 3 h 28"/>
                  <a:gd name="T6" fmla="*/ 7 w 7"/>
                  <a:gd name="T7" fmla="*/ 28 h 28"/>
                  <a:gd name="T8" fmla="*/ 0 w 7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8">
                    <a:moveTo>
                      <a:pt x="0" y="24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98" name="Rectangle 186"/>
              <p:cNvSpPr>
                <a:spLocks noChangeArrowheads="1"/>
              </p:cNvSpPr>
              <p:nvPr/>
            </p:nvSpPr>
            <p:spPr bwMode="auto">
              <a:xfrm>
                <a:off x="4494" y="3519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99" name="Freeform 187"/>
              <p:cNvSpPr>
                <a:spLocks/>
              </p:cNvSpPr>
              <p:nvPr/>
            </p:nvSpPr>
            <p:spPr bwMode="auto">
              <a:xfrm>
                <a:off x="4494" y="3543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2 h 4"/>
                  <a:gd name="T4" fmla="*/ 2 w 7"/>
                  <a:gd name="T5" fmla="*/ 0 h 4"/>
                  <a:gd name="T6" fmla="*/ 0 w 7"/>
                  <a:gd name="T7" fmla="*/ 0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0" name="Freeform 188"/>
              <p:cNvSpPr>
                <a:spLocks/>
              </p:cNvSpPr>
              <p:nvPr/>
            </p:nvSpPr>
            <p:spPr bwMode="auto">
              <a:xfrm>
                <a:off x="4486" y="3513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1" name="Freeform 189"/>
              <p:cNvSpPr>
                <a:spLocks/>
              </p:cNvSpPr>
              <p:nvPr/>
            </p:nvSpPr>
            <p:spPr bwMode="auto">
              <a:xfrm>
                <a:off x="4486" y="3513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6 h 26"/>
                  <a:gd name="T4" fmla="*/ 2 w 2"/>
                  <a:gd name="T5" fmla="*/ 1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6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2" name="Freeform 190"/>
              <p:cNvSpPr>
                <a:spLocks/>
              </p:cNvSpPr>
              <p:nvPr/>
            </p:nvSpPr>
            <p:spPr bwMode="auto">
              <a:xfrm>
                <a:off x="4486" y="3539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3" name="Freeform 191"/>
              <p:cNvSpPr>
                <a:spLocks/>
              </p:cNvSpPr>
              <p:nvPr/>
            </p:nvSpPr>
            <p:spPr bwMode="auto">
              <a:xfrm>
                <a:off x="4476" y="3508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4" name="Freeform 192"/>
              <p:cNvSpPr>
                <a:spLocks/>
              </p:cNvSpPr>
              <p:nvPr/>
            </p:nvSpPr>
            <p:spPr bwMode="auto">
              <a:xfrm>
                <a:off x="4476" y="3508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6 h 26"/>
                  <a:gd name="T4" fmla="*/ 2 w 2"/>
                  <a:gd name="T5" fmla="*/ 1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6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5" name="Freeform 193"/>
              <p:cNvSpPr>
                <a:spLocks/>
              </p:cNvSpPr>
              <p:nvPr/>
            </p:nvSpPr>
            <p:spPr bwMode="auto">
              <a:xfrm>
                <a:off x="4476" y="3534"/>
                <a:ext cx="7" cy="3"/>
              </a:xfrm>
              <a:custGeom>
                <a:avLst/>
                <a:gdLst>
                  <a:gd name="T0" fmla="*/ 7 w 7"/>
                  <a:gd name="T1" fmla="*/ 3 h 3"/>
                  <a:gd name="T2" fmla="*/ 7 w 7"/>
                  <a:gd name="T3" fmla="*/ 1 h 3"/>
                  <a:gd name="T4" fmla="*/ 2 w 7"/>
                  <a:gd name="T5" fmla="*/ 0 h 3"/>
                  <a:gd name="T6" fmla="*/ 0 w 7"/>
                  <a:gd name="T7" fmla="*/ 0 h 3"/>
                  <a:gd name="T8" fmla="*/ 7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3"/>
                    </a:moveTo>
                    <a:lnTo>
                      <a:pt x="7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6" name="Freeform 194"/>
              <p:cNvSpPr>
                <a:spLocks/>
              </p:cNvSpPr>
              <p:nvPr/>
            </p:nvSpPr>
            <p:spPr bwMode="auto">
              <a:xfrm>
                <a:off x="4468" y="3503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7" name="Freeform 195"/>
              <p:cNvSpPr>
                <a:spLocks/>
              </p:cNvSpPr>
              <p:nvPr/>
            </p:nvSpPr>
            <p:spPr bwMode="auto">
              <a:xfrm>
                <a:off x="4468" y="3503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8" name="Freeform 196"/>
              <p:cNvSpPr>
                <a:spLocks/>
              </p:cNvSpPr>
              <p:nvPr/>
            </p:nvSpPr>
            <p:spPr bwMode="auto">
              <a:xfrm>
                <a:off x="4468" y="3527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9" name="Freeform 197"/>
              <p:cNvSpPr>
                <a:spLocks/>
              </p:cNvSpPr>
              <p:nvPr/>
            </p:nvSpPr>
            <p:spPr bwMode="auto">
              <a:xfrm>
                <a:off x="4460" y="3498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10" name="Freeform 198"/>
              <p:cNvSpPr>
                <a:spLocks/>
              </p:cNvSpPr>
              <p:nvPr/>
            </p:nvSpPr>
            <p:spPr bwMode="auto">
              <a:xfrm>
                <a:off x="4460" y="3498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0 w 2"/>
                  <a:gd name="T3" fmla="*/ 24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0" y="2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11" name="Freeform 199"/>
              <p:cNvSpPr>
                <a:spLocks/>
              </p:cNvSpPr>
              <p:nvPr/>
            </p:nvSpPr>
            <p:spPr bwMode="auto">
              <a:xfrm>
                <a:off x="4460" y="3522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4 h 5"/>
                  <a:gd name="T4" fmla="*/ 0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12" name="Freeform 200"/>
              <p:cNvSpPr>
                <a:spLocks/>
              </p:cNvSpPr>
              <p:nvPr/>
            </p:nvSpPr>
            <p:spPr bwMode="auto">
              <a:xfrm>
                <a:off x="4450" y="3493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13" name="Freeform 201"/>
              <p:cNvSpPr>
                <a:spLocks/>
              </p:cNvSpPr>
              <p:nvPr/>
            </p:nvSpPr>
            <p:spPr bwMode="auto">
              <a:xfrm>
                <a:off x="4450" y="3493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14" name="Freeform 202"/>
              <p:cNvSpPr>
                <a:spLocks/>
              </p:cNvSpPr>
              <p:nvPr/>
            </p:nvSpPr>
            <p:spPr bwMode="auto">
              <a:xfrm>
                <a:off x="4450" y="3518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3 h 4"/>
                  <a:gd name="T4" fmla="*/ 2 w 7"/>
                  <a:gd name="T5" fmla="*/ 0 h 4"/>
                  <a:gd name="T6" fmla="*/ 0 w 7"/>
                  <a:gd name="T7" fmla="*/ 1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15" name="Freeform 203"/>
              <p:cNvSpPr>
                <a:spLocks/>
              </p:cNvSpPr>
              <p:nvPr/>
            </p:nvSpPr>
            <p:spPr bwMode="auto">
              <a:xfrm>
                <a:off x="4442" y="3488"/>
                <a:ext cx="5" cy="30"/>
              </a:xfrm>
              <a:custGeom>
                <a:avLst/>
                <a:gdLst>
                  <a:gd name="T0" fmla="*/ 0 w 5"/>
                  <a:gd name="T1" fmla="*/ 26 h 30"/>
                  <a:gd name="T2" fmla="*/ 0 w 5"/>
                  <a:gd name="T3" fmla="*/ 0 h 30"/>
                  <a:gd name="T4" fmla="*/ 5 w 5"/>
                  <a:gd name="T5" fmla="*/ 4 h 30"/>
                  <a:gd name="T6" fmla="*/ 5 w 5"/>
                  <a:gd name="T7" fmla="*/ 30 h 30"/>
                  <a:gd name="T8" fmla="*/ 0 w 5"/>
                  <a:gd name="T9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0">
                    <a:moveTo>
                      <a:pt x="0" y="26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3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16" name="Freeform 204"/>
              <p:cNvSpPr>
                <a:spLocks/>
              </p:cNvSpPr>
              <p:nvPr/>
            </p:nvSpPr>
            <p:spPr bwMode="auto">
              <a:xfrm>
                <a:off x="4442" y="3488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17" name="Freeform 205"/>
              <p:cNvSpPr>
                <a:spLocks/>
              </p:cNvSpPr>
              <p:nvPr/>
            </p:nvSpPr>
            <p:spPr bwMode="auto">
              <a:xfrm>
                <a:off x="4442" y="3513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18" name="Freeform 206"/>
              <p:cNvSpPr>
                <a:spLocks/>
              </p:cNvSpPr>
              <p:nvPr/>
            </p:nvSpPr>
            <p:spPr bwMode="auto">
              <a:xfrm>
                <a:off x="4433" y="3484"/>
                <a:ext cx="6" cy="29"/>
              </a:xfrm>
              <a:custGeom>
                <a:avLst/>
                <a:gdLst>
                  <a:gd name="T0" fmla="*/ 0 w 6"/>
                  <a:gd name="T1" fmla="*/ 25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5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19" name="Freeform 207"/>
              <p:cNvSpPr>
                <a:spLocks/>
              </p:cNvSpPr>
              <p:nvPr/>
            </p:nvSpPr>
            <p:spPr bwMode="auto">
              <a:xfrm>
                <a:off x="4433" y="3484"/>
                <a:ext cx="1" cy="25"/>
              </a:xfrm>
              <a:custGeom>
                <a:avLst/>
                <a:gdLst>
                  <a:gd name="T0" fmla="*/ 0 w 1"/>
                  <a:gd name="T1" fmla="*/ 25 h 25"/>
                  <a:gd name="T2" fmla="*/ 1 w 1"/>
                  <a:gd name="T3" fmla="*/ 24 h 25"/>
                  <a:gd name="T4" fmla="*/ 1 w 1"/>
                  <a:gd name="T5" fmla="*/ 0 h 25"/>
                  <a:gd name="T6" fmla="*/ 0 w 1"/>
                  <a:gd name="T7" fmla="*/ 0 h 25"/>
                  <a:gd name="T8" fmla="*/ 0 w 1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1" y="2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20" name="Freeform 208"/>
              <p:cNvSpPr>
                <a:spLocks/>
              </p:cNvSpPr>
              <p:nvPr/>
            </p:nvSpPr>
            <p:spPr bwMode="auto">
              <a:xfrm>
                <a:off x="4433" y="3508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1 h 5"/>
                  <a:gd name="T4" fmla="*/ 1 w 6"/>
                  <a:gd name="T5" fmla="*/ 0 h 5"/>
                  <a:gd name="T6" fmla="*/ 0 w 6"/>
                  <a:gd name="T7" fmla="*/ 1 h 5"/>
                  <a:gd name="T8" fmla="*/ 6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21" name="Freeform 209"/>
              <p:cNvSpPr>
                <a:spLocks/>
              </p:cNvSpPr>
              <p:nvPr/>
            </p:nvSpPr>
            <p:spPr bwMode="auto">
              <a:xfrm>
                <a:off x="4425" y="3479"/>
                <a:ext cx="4" cy="27"/>
              </a:xfrm>
              <a:custGeom>
                <a:avLst/>
                <a:gdLst>
                  <a:gd name="T0" fmla="*/ 0 w 4"/>
                  <a:gd name="T1" fmla="*/ 24 h 27"/>
                  <a:gd name="T2" fmla="*/ 0 w 4"/>
                  <a:gd name="T3" fmla="*/ 0 h 27"/>
                  <a:gd name="T4" fmla="*/ 4 w 4"/>
                  <a:gd name="T5" fmla="*/ 3 h 27"/>
                  <a:gd name="T6" fmla="*/ 4 w 4"/>
                  <a:gd name="T7" fmla="*/ 27 h 27"/>
                  <a:gd name="T8" fmla="*/ 0 w 4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7">
                    <a:moveTo>
                      <a:pt x="0" y="24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22" name="Rectangle 210"/>
              <p:cNvSpPr>
                <a:spLocks noChangeArrowheads="1"/>
              </p:cNvSpPr>
              <p:nvPr/>
            </p:nvSpPr>
            <p:spPr bwMode="auto">
              <a:xfrm>
                <a:off x="4425" y="3479"/>
                <a:ext cx="1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23" name="Freeform 211"/>
              <p:cNvSpPr>
                <a:spLocks/>
              </p:cNvSpPr>
              <p:nvPr/>
            </p:nvSpPr>
            <p:spPr bwMode="auto">
              <a:xfrm>
                <a:off x="4425" y="3503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2 h 3"/>
                  <a:gd name="T4" fmla="*/ 1 w 4"/>
                  <a:gd name="T5" fmla="*/ 0 h 3"/>
                  <a:gd name="T6" fmla="*/ 0 w 4"/>
                  <a:gd name="T7" fmla="*/ 0 h 3"/>
                  <a:gd name="T8" fmla="*/ 4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24" name="Freeform 212"/>
              <p:cNvSpPr>
                <a:spLocks/>
              </p:cNvSpPr>
              <p:nvPr/>
            </p:nvSpPr>
            <p:spPr bwMode="auto">
              <a:xfrm>
                <a:off x="4417" y="3474"/>
                <a:ext cx="4" cy="27"/>
              </a:xfrm>
              <a:custGeom>
                <a:avLst/>
                <a:gdLst>
                  <a:gd name="T0" fmla="*/ 0 w 4"/>
                  <a:gd name="T1" fmla="*/ 24 h 27"/>
                  <a:gd name="T2" fmla="*/ 0 w 4"/>
                  <a:gd name="T3" fmla="*/ 0 h 27"/>
                  <a:gd name="T4" fmla="*/ 4 w 4"/>
                  <a:gd name="T5" fmla="*/ 3 h 27"/>
                  <a:gd name="T6" fmla="*/ 4 w 4"/>
                  <a:gd name="T7" fmla="*/ 27 h 27"/>
                  <a:gd name="T8" fmla="*/ 0 w 4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7">
                    <a:moveTo>
                      <a:pt x="0" y="24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25" name="Rectangle 213"/>
              <p:cNvSpPr>
                <a:spLocks noChangeArrowheads="1"/>
              </p:cNvSpPr>
              <p:nvPr/>
            </p:nvSpPr>
            <p:spPr bwMode="auto">
              <a:xfrm>
                <a:off x="4417" y="3474"/>
                <a:ext cx="1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26" name="Freeform 214"/>
              <p:cNvSpPr>
                <a:spLocks/>
              </p:cNvSpPr>
              <p:nvPr/>
            </p:nvSpPr>
            <p:spPr bwMode="auto">
              <a:xfrm>
                <a:off x="4417" y="3498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2 h 3"/>
                  <a:gd name="T4" fmla="*/ 1 w 4"/>
                  <a:gd name="T5" fmla="*/ 0 h 3"/>
                  <a:gd name="T6" fmla="*/ 0 w 4"/>
                  <a:gd name="T7" fmla="*/ 0 h 3"/>
                  <a:gd name="T8" fmla="*/ 4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27" name="Freeform 215"/>
              <p:cNvSpPr>
                <a:spLocks/>
              </p:cNvSpPr>
              <p:nvPr/>
            </p:nvSpPr>
            <p:spPr bwMode="auto">
              <a:xfrm>
                <a:off x="4407" y="3467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4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28" name="Freeform 216"/>
              <p:cNvSpPr>
                <a:spLocks/>
              </p:cNvSpPr>
              <p:nvPr/>
            </p:nvSpPr>
            <p:spPr bwMode="auto">
              <a:xfrm>
                <a:off x="4407" y="3467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6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29" name="Freeform 217"/>
              <p:cNvSpPr>
                <a:spLocks/>
              </p:cNvSpPr>
              <p:nvPr/>
            </p:nvSpPr>
            <p:spPr bwMode="auto">
              <a:xfrm>
                <a:off x="4407" y="3493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2 h 3"/>
                  <a:gd name="T4" fmla="*/ 1 w 6"/>
                  <a:gd name="T5" fmla="*/ 0 h 3"/>
                  <a:gd name="T6" fmla="*/ 0 w 6"/>
                  <a:gd name="T7" fmla="*/ 0 h 3"/>
                  <a:gd name="T8" fmla="*/ 6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0" name="Freeform 218"/>
              <p:cNvSpPr>
                <a:spLocks/>
              </p:cNvSpPr>
              <p:nvPr/>
            </p:nvSpPr>
            <p:spPr bwMode="auto">
              <a:xfrm>
                <a:off x="4399" y="3463"/>
                <a:ext cx="5" cy="29"/>
              </a:xfrm>
              <a:custGeom>
                <a:avLst/>
                <a:gdLst>
                  <a:gd name="T0" fmla="*/ 0 w 5"/>
                  <a:gd name="T1" fmla="*/ 25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1" name="Freeform 219"/>
              <p:cNvSpPr>
                <a:spLocks/>
              </p:cNvSpPr>
              <p:nvPr/>
            </p:nvSpPr>
            <p:spPr bwMode="auto">
              <a:xfrm>
                <a:off x="4399" y="3463"/>
                <a:ext cx="1" cy="25"/>
              </a:xfrm>
              <a:custGeom>
                <a:avLst/>
                <a:gdLst>
                  <a:gd name="T0" fmla="*/ 0 w 1"/>
                  <a:gd name="T1" fmla="*/ 25 h 25"/>
                  <a:gd name="T2" fmla="*/ 1 w 1"/>
                  <a:gd name="T3" fmla="*/ 25 h 25"/>
                  <a:gd name="T4" fmla="*/ 1 w 1"/>
                  <a:gd name="T5" fmla="*/ 1 h 25"/>
                  <a:gd name="T6" fmla="*/ 0 w 1"/>
                  <a:gd name="T7" fmla="*/ 0 h 25"/>
                  <a:gd name="T8" fmla="*/ 0 w 1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1" y="25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2" name="Freeform 220"/>
              <p:cNvSpPr>
                <a:spLocks/>
              </p:cNvSpPr>
              <p:nvPr/>
            </p:nvSpPr>
            <p:spPr bwMode="auto">
              <a:xfrm>
                <a:off x="4399" y="3488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5 w 5"/>
                  <a:gd name="T3" fmla="*/ 2 h 4"/>
                  <a:gd name="T4" fmla="*/ 1 w 5"/>
                  <a:gd name="T5" fmla="*/ 0 h 4"/>
                  <a:gd name="T6" fmla="*/ 0 w 5"/>
                  <a:gd name="T7" fmla="*/ 0 h 4"/>
                  <a:gd name="T8" fmla="*/ 5 w 5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5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3" name="Freeform 221"/>
              <p:cNvSpPr>
                <a:spLocks/>
              </p:cNvSpPr>
              <p:nvPr/>
            </p:nvSpPr>
            <p:spPr bwMode="auto">
              <a:xfrm>
                <a:off x="4268" y="3383"/>
                <a:ext cx="13" cy="18"/>
              </a:xfrm>
              <a:custGeom>
                <a:avLst/>
                <a:gdLst>
                  <a:gd name="T0" fmla="*/ 13 w 13"/>
                  <a:gd name="T1" fmla="*/ 8 h 18"/>
                  <a:gd name="T2" fmla="*/ 13 w 13"/>
                  <a:gd name="T3" fmla="*/ 18 h 18"/>
                  <a:gd name="T4" fmla="*/ 0 w 13"/>
                  <a:gd name="T5" fmla="*/ 10 h 18"/>
                  <a:gd name="T6" fmla="*/ 0 w 13"/>
                  <a:gd name="T7" fmla="*/ 0 h 18"/>
                  <a:gd name="T8" fmla="*/ 13 w 13"/>
                  <a:gd name="T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13" y="8"/>
                    </a:moveTo>
                    <a:lnTo>
                      <a:pt x="13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4" name="Freeform 222"/>
              <p:cNvSpPr>
                <a:spLocks/>
              </p:cNvSpPr>
              <p:nvPr/>
            </p:nvSpPr>
            <p:spPr bwMode="auto">
              <a:xfrm>
                <a:off x="4279" y="3393"/>
                <a:ext cx="2" cy="8"/>
              </a:xfrm>
              <a:custGeom>
                <a:avLst/>
                <a:gdLst>
                  <a:gd name="T0" fmla="*/ 0 w 2"/>
                  <a:gd name="T1" fmla="*/ 0 h 8"/>
                  <a:gd name="T2" fmla="*/ 2 w 2"/>
                  <a:gd name="T3" fmla="*/ 0 h 8"/>
                  <a:gd name="T4" fmla="*/ 2 w 2"/>
                  <a:gd name="T5" fmla="*/ 6 h 8"/>
                  <a:gd name="T6" fmla="*/ 0 w 2"/>
                  <a:gd name="T7" fmla="*/ 8 h 8"/>
                  <a:gd name="T8" fmla="*/ 0 w 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0" y="0"/>
                    </a:moveTo>
                    <a:lnTo>
                      <a:pt x="2" y="0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725A14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5" name="Freeform 223"/>
              <p:cNvSpPr>
                <a:spLocks/>
              </p:cNvSpPr>
              <p:nvPr/>
            </p:nvSpPr>
            <p:spPr bwMode="auto">
              <a:xfrm>
                <a:off x="4266" y="3385"/>
                <a:ext cx="15" cy="8"/>
              </a:xfrm>
              <a:custGeom>
                <a:avLst/>
                <a:gdLst>
                  <a:gd name="T0" fmla="*/ 0 w 15"/>
                  <a:gd name="T1" fmla="*/ 2 h 8"/>
                  <a:gd name="T2" fmla="*/ 2 w 15"/>
                  <a:gd name="T3" fmla="*/ 0 h 8"/>
                  <a:gd name="T4" fmla="*/ 15 w 15"/>
                  <a:gd name="T5" fmla="*/ 8 h 8"/>
                  <a:gd name="T6" fmla="*/ 13 w 15"/>
                  <a:gd name="T7" fmla="*/ 8 h 8"/>
                  <a:gd name="T8" fmla="*/ 0 w 15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0" y="2"/>
                    </a:moveTo>
                    <a:lnTo>
                      <a:pt x="2" y="0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6" name="Freeform 224"/>
              <p:cNvSpPr>
                <a:spLocks/>
              </p:cNvSpPr>
              <p:nvPr/>
            </p:nvSpPr>
            <p:spPr bwMode="auto">
              <a:xfrm>
                <a:off x="4266" y="3387"/>
                <a:ext cx="13" cy="14"/>
              </a:xfrm>
              <a:custGeom>
                <a:avLst/>
                <a:gdLst>
                  <a:gd name="T0" fmla="*/ 13 w 13"/>
                  <a:gd name="T1" fmla="*/ 6 h 14"/>
                  <a:gd name="T2" fmla="*/ 13 w 13"/>
                  <a:gd name="T3" fmla="*/ 14 h 14"/>
                  <a:gd name="T4" fmla="*/ 0 w 13"/>
                  <a:gd name="T5" fmla="*/ 8 h 14"/>
                  <a:gd name="T6" fmla="*/ 0 w 13"/>
                  <a:gd name="T7" fmla="*/ 0 h 14"/>
                  <a:gd name="T8" fmla="*/ 13 w 13"/>
                  <a:gd name="T9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13" y="6"/>
                    </a:moveTo>
                    <a:lnTo>
                      <a:pt x="13" y="1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7" name="Freeform 225"/>
              <p:cNvSpPr>
                <a:spLocks/>
              </p:cNvSpPr>
              <p:nvPr/>
            </p:nvSpPr>
            <p:spPr bwMode="auto">
              <a:xfrm>
                <a:off x="4505" y="3309"/>
                <a:ext cx="275" cy="196"/>
              </a:xfrm>
              <a:custGeom>
                <a:avLst/>
                <a:gdLst>
                  <a:gd name="T0" fmla="*/ 0 w 275"/>
                  <a:gd name="T1" fmla="*/ 158 h 196"/>
                  <a:gd name="T2" fmla="*/ 275 w 275"/>
                  <a:gd name="T3" fmla="*/ 0 h 196"/>
                  <a:gd name="T4" fmla="*/ 275 w 275"/>
                  <a:gd name="T5" fmla="*/ 35 h 196"/>
                  <a:gd name="T6" fmla="*/ 0 w 275"/>
                  <a:gd name="T7" fmla="*/ 196 h 196"/>
                  <a:gd name="T8" fmla="*/ 0 w 275"/>
                  <a:gd name="T9" fmla="*/ 158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96">
                    <a:moveTo>
                      <a:pt x="0" y="158"/>
                    </a:moveTo>
                    <a:lnTo>
                      <a:pt x="275" y="0"/>
                    </a:lnTo>
                    <a:lnTo>
                      <a:pt x="275" y="35"/>
                    </a:lnTo>
                    <a:lnTo>
                      <a:pt x="0" y="196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8" name="Freeform 226"/>
              <p:cNvSpPr>
                <a:spLocks/>
              </p:cNvSpPr>
              <p:nvPr/>
            </p:nvSpPr>
            <p:spPr bwMode="auto">
              <a:xfrm>
                <a:off x="4266" y="3170"/>
                <a:ext cx="514" cy="297"/>
              </a:xfrm>
              <a:custGeom>
                <a:avLst/>
                <a:gdLst>
                  <a:gd name="T0" fmla="*/ 0 w 514"/>
                  <a:gd name="T1" fmla="*/ 158 h 297"/>
                  <a:gd name="T2" fmla="*/ 273 w 514"/>
                  <a:gd name="T3" fmla="*/ 0 h 297"/>
                  <a:gd name="T4" fmla="*/ 514 w 514"/>
                  <a:gd name="T5" fmla="*/ 139 h 297"/>
                  <a:gd name="T6" fmla="*/ 239 w 514"/>
                  <a:gd name="T7" fmla="*/ 297 h 297"/>
                  <a:gd name="T8" fmla="*/ 0 w 514"/>
                  <a:gd name="T9" fmla="*/ 158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297">
                    <a:moveTo>
                      <a:pt x="0" y="158"/>
                    </a:moveTo>
                    <a:lnTo>
                      <a:pt x="273" y="0"/>
                    </a:lnTo>
                    <a:lnTo>
                      <a:pt x="514" y="139"/>
                    </a:lnTo>
                    <a:lnTo>
                      <a:pt x="239" y="297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9" name="Freeform 227"/>
              <p:cNvSpPr>
                <a:spLocks/>
              </p:cNvSpPr>
              <p:nvPr/>
            </p:nvSpPr>
            <p:spPr bwMode="auto">
              <a:xfrm>
                <a:off x="4266" y="3328"/>
                <a:ext cx="239" cy="177"/>
              </a:xfrm>
              <a:custGeom>
                <a:avLst/>
                <a:gdLst>
                  <a:gd name="T0" fmla="*/ 239 w 239"/>
                  <a:gd name="T1" fmla="*/ 139 h 177"/>
                  <a:gd name="T2" fmla="*/ 239 w 239"/>
                  <a:gd name="T3" fmla="*/ 177 h 177"/>
                  <a:gd name="T4" fmla="*/ 0 w 239"/>
                  <a:gd name="T5" fmla="*/ 38 h 177"/>
                  <a:gd name="T6" fmla="*/ 0 w 239"/>
                  <a:gd name="T7" fmla="*/ 0 h 177"/>
                  <a:gd name="T8" fmla="*/ 239 w 239"/>
                  <a:gd name="T9" fmla="*/ 139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77">
                    <a:moveTo>
                      <a:pt x="239" y="139"/>
                    </a:moveTo>
                    <a:lnTo>
                      <a:pt x="239" y="177"/>
                    </a:lnTo>
                    <a:lnTo>
                      <a:pt x="0" y="38"/>
                    </a:lnTo>
                    <a:lnTo>
                      <a:pt x="0" y="0"/>
                    </a:lnTo>
                    <a:lnTo>
                      <a:pt x="239" y="139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40404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40" name="Freeform 228"/>
              <p:cNvSpPr>
                <a:spLocks/>
              </p:cNvSpPr>
              <p:nvPr/>
            </p:nvSpPr>
            <p:spPr bwMode="auto">
              <a:xfrm>
                <a:off x="4282" y="3346"/>
                <a:ext cx="81" cy="58"/>
              </a:xfrm>
              <a:custGeom>
                <a:avLst/>
                <a:gdLst>
                  <a:gd name="T0" fmla="*/ 0 w 81"/>
                  <a:gd name="T1" fmla="*/ 11 h 58"/>
                  <a:gd name="T2" fmla="*/ 0 w 81"/>
                  <a:gd name="T3" fmla="*/ 0 h 58"/>
                  <a:gd name="T4" fmla="*/ 81 w 81"/>
                  <a:gd name="T5" fmla="*/ 45 h 58"/>
                  <a:gd name="T6" fmla="*/ 81 w 81"/>
                  <a:gd name="T7" fmla="*/ 58 h 58"/>
                  <a:gd name="T8" fmla="*/ 0 w 81"/>
                  <a:gd name="T9" fmla="*/ 1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8">
                    <a:moveTo>
                      <a:pt x="0" y="11"/>
                    </a:moveTo>
                    <a:lnTo>
                      <a:pt x="0" y="0"/>
                    </a:lnTo>
                    <a:lnTo>
                      <a:pt x="81" y="45"/>
                    </a:lnTo>
                    <a:lnTo>
                      <a:pt x="81" y="5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41" name="Rectangle 229"/>
              <p:cNvSpPr>
                <a:spLocks noChangeArrowheads="1"/>
              </p:cNvSpPr>
              <p:nvPr/>
            </p:nvSpPr>
            <p:spPr bwMode="auto">
              <a:xfrm>
                <a:off x="4282" y="3346"/>
                <a:ext cx="2" cy="11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42" name="Freeform 230"/>
              <p:cNvSpPr>
                <a:spLocks/>
              </p:cNvSpPr>
              <p:nvPr/>
            </p:nvSpPr>
            <p:spPr bwMode="auto">
              <a:xfrm>
                <a:off x="4282" y="3357"/>
                <a:ext cx="81" cy="47"/>
              </a:xfrm>
              <a:custGeom>
                <a:avLst/>
                <a:gdLst>
                  <a:gd name="T0" fmla="*/ 81 w 81"/>
                  <a:gd name="T1" fmla="*/ 47 h 47"/>
                  <a:gd name="T2" fmla="*/ 81 w 81"/>
                  <a:gd name="T3" fmla="*/ 46 h 47"/>
                  <a:gd name="T4" fmla="*/ 2 w 81"/>
                  <a:gd name="T5" fmla="*/ 0 h 47"/>
                  <a:gd name="T6" fmla="*/ 0 w 81"/>
                  <a:gd name="T7" fmla="*/ 0 h 47"/>
                  <a:gd name="T8" fmla="*/ 81 w 81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7">
                    <a:moveTo>
                      <a:pt x="81" y="47"/>
                    </a:moveTo>
                    <a:lnTo>
                      <a:pt x="81" y="46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81" y="47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43" name="Freeform 231"/>
              <p:cNvSpPr>
                <a:spLocks/>
              </p:cNvSpPr>
              <p:nvPr/>
            </p:nvSpPr>
            <p:spPr bwMode="auto">
              <a:xfrm>
                <a:off x="4494" y="3467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4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44" name="Freeform 232"/>
              <p:cNvSpPr>
                <a:spLocks/>
              </p:cNvSpPr>
              <p:nvPr/>
            </p:nvSpPr>
            <p:spPr bwMode="auto">
              <a:xfrm>
                <a:off x="4494" y="3467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45" name="Freeform 233"/>
              <p:cNvSpPr>
                <a:spLocks/>
              </p:cNvSpPr>
              <p:nvPr/>
            </p:nvSpPr>
            <p:spPr bwMode="auto">
              <a:xfrm>
                <a:off x="4494" y="3492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3 h 4"/>
                  <a:gd name="T4" fmla="*/ 2 w 7"/>
                  <a:gd name="T5" fmla="*/ 0 h 4"/>
                  <a:gd name="T6" fmla="*/ 0 w 7"/>
                  <a:gd name="T7" fmla="*/ 1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46" name="Freeform 234"/>
              <p:cNvSpPr>
                <a:spLocks/>
              </p:cNvSpPr>
              <p:nvPr/>
            </p:nvSpPr>
            <p:spPr bwMode="auto">
              <a:xfrm>
                <a:off x="4486" y="3463"/>
                <a:ext cx="5" cy="29"/>
              </a:xfrm>
              <a:custGeom>
                <a:avLst/>
                <a:gdLst>
                  <a:gd name="T0" fmla="*/ 0 w 5"/>
                  <a:gd name="T1" fmla="*/ 25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47" name="Freeform 235"/>
              <p:cNvSpPr>
                <a:spLocks/>
              </p:cNvSpPr>
              <p:nvPr/>
            </p:nvSpPr>
            <p:spPr bwMode="auto">
              <a:xfrm>
                <a:off x="4486" y="3463"/>
                <a:ext cx="2" cy="25"/>
              </a:xfrm>
              <a:custGeom>
                <a:avLst/>
                <a:gdLst>
                  <a:gd name="T0" fmla="*/ 0 w 2"/>
                  <a:gd name="T1" fmla="*/ 25 h 25"/>
                  <a:gd name="T2" fmla="*/ 2 w 2"/>
                  <a:gd name="T3" fmla="*/ 24 h 25"/>
                  <a:gd name="T4" fmla="*/ 2 w 2"/>
                  <a:gd name="T5" fmla="*/ 1 h 25"/>
                  <a:gd name="T6" fmla="*/ 0 w 2"/>
                  <a:gd name="T7" fmla="*/ 0 h 25"/>
                  <a:gd name="T8" fmla="*/ 0 w 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">
                    <a:moveTo>
                      <a:pt x="0" y="25"/>
                    </a:moveTo>
                    <a:lnTo>
                      <a:pt x="2" y="2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48" name="Freeform 236"/>
              <p:cNvSpPr>
                <a:spLocks/>
              </p:cNvSpPr>
              <p:nvPr/>
            </p:nvSpPr>
            <p:spPr bwMode="auto">
              <a:xfrm>
                <a:off x="4486" y="3487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49" name="Freeform 237"/>
              <p:cNvSpPr>
                <a:spLocks/>
              </p:cNvSpPr>
              <p:nvPr/>
            </p:nvSpPr>
            <p:spPr bwMode="auto">
              <a:xfrm>
                <a:off x="4476" y="3458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801" name="Group 439"/>
            <p:cNvGrpSpPr>
              <a:grpSpLocks/>
            </p:cNvGrpSpPr>
            <p:nvPr/>
          </p:nvGrpSpPr>
          <p:grpSpPr bwMode="auto">
            <a:xfrm>
              <a:off x="4266" y="2966"/>
              <a:ext cx="514" cy="521"/>
              <a:chOff x="4266" y="2966"/>
              <a:chExt cx="514" cy="521"/>
            </a:xfrm>
          </p:grpSpPr>
          <p:sp>
            <p:nvSpPr>
              <p:cNvPr id="33850" name="Freeform 239"/>
              <p:cNvSpPr>
                <a:spLocks/>
              </p:cNvSpPr>
              <p:nvPr/>
            </p:nvSpPr>
            <p:spPr bwMode="auto">
              <a:xfrm>
                <a:off x="4476" y="3458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1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1" name="Freeform 240"/>
              <p:cNvSpPr>
                <a:spLocks/>
              </p:cNvSpPr>
              <p:nvPr/>
            </p:nvSpPr>
            <p:spPr bwMode="auto">
              <a:xfrm>
                <a:off x="4476" y="3482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2 w 7"/>
                  <a:gd name="T5" fmla="*/ 0 h 5"/>
                  <a:gd name="T6" fmla="*/ 0 w 7"/>
                  <a:gd name="T7" fmla="*/ 2 h 5"/>
                  <a:gd name="T8" fmla="*/ 7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2" name="Freeform 241"/>
              <p:cNvSpPr>
                <a:spLocks/>
              </p:cNvSpPr>
              <p:nvPr/>
            </p:nvSpPr>
            <p:spPr bwMode="auto">
              <a:xfrm>
                <a:off x="4468" y="3453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3" name="Freeform 242"/>
              <p:cNvSpPr>
                <a:spLocks/>
              </p:cNvSpPr>
              <p:nvPr/>
            </p:nvSpPr>
            <p:spPr bwMode="auto">
              <a:xfrm>
                <a:off x="4468" y="3453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4" name="Freeform 243"/>
              <p:cNvSpPr>
                <a:spLocks/>
              </p:cNvSpPr>
              <p:nvPr/>
            </p:nvSpPr>
            <p:spPr bwMode="auto">
              <a:xfrm>
                <a:off x="4468" y="3477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5" name="Freeform 244"/>
              <p:cNvSpPr>
                <a:spLocks/>
              </p:cNvSpPr>
              <p:nvPr/>
            </p:nvSpPr>
            <p:spPr bwMode="auto">
              <a:xfrm>
                <a:off x="4460" y="3448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6" name="Freeform 245"/>
              <p:cNvSpPr>
                <a:spLocks/>
              </p:cNvSpPr>
              <p:nvPr/>
            </p:nvSpPr>
            <p:spPr bwMode="auto">
              <a:xfrm>
                <a:off x="4460" y="3448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0 w 2"/>
                  <a:gd name="T3" fmla="*/ 24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0" y="2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7" name="Freeform 246"/>
              <p:cNvSpPr>
                <a:spLocks/>
              </p:cNvSpPr>
              <p:nvPr/>
            </p:nvSpPr>
            <p:spPr bwMode="auto">
              <a:xfrm>
                <a:off x="4460" y="3472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2 h 5"/>
                  <a:gd name="T4" fmla="*/ 0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8" name="Freeform 247"/>
              <p:cNvSpPr>
                <a:spLocks/>
              </p:cNvSpPr>
              <p:nvPr/>
            </p:nvSpPr>
            <p:spPr bwMode="auto">
              <a:xfrm>
                <a:off x="4450" y="3443"/>
                <a:ext cx="7" cy="28"/>
              </a:xfrm>
              <a:custGeom>
                <a:avLst/>
                <a:gdLst>
                  <a:gd name="T0" fmla="*/ 0 w 7"/>
                  <a:gd name="T1" fmla="*/ 24 h 28"/>
                  <a:gd name="T2" fmla="*/ 0 w 7"/>
                  <a:gd name="T3" fmla="*/ 0 h 28"/>
                  <a:gd name="T4" fmla="*/ 7 w 7"/>
                  <a:gd name="T5" fmla="*/ 3 h 28"/>
                  <a:gd name="T6" fmla="*/ 7 w 7"/>
                  <a:gd name="T7" fmla="*/ 28 h 28"/>
                  <a:gd name="T8" fmla="*/ 0 w 7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8">
                    <a:moveTo>
                      <a:pt x="0" y="24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9" name="Rectangle 248"/>
              <p:cNvSpPr>
                <a:spLocks noChangeArrowheads="1"/>
              </p:cNvSpPr>
              <p:nvPr/>
            </p:nvSpPr>
            <p:spPr bwMode="auto">
              <a:xfrm>
                <a:off x="4450" y="3443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60" name="Freeform 249"/>
              <p:cNvSpPr>
                <a:spLocks/>
              </p:cNvSpPr>
              <p:nvPr/>
            </p:nvSpPr>
            <p:spPr bwMode="auto">
              <a:xfrm>
                <a:off x="4450" y="3467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2 h 4"/>
                  <a:gd name="T4" fmla="*/ 2 w 7"/>
                  <a:gd name="T5" fmla="*/ 0 h 4"/>
                  <a:gd name="T6" fmla="*/ 0 w 7"/>
                  <a:gd name="T7" fmla="*/ 0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61" name="Freeform 250"/>
              <p:cNvSpPr>
                <a:spLocks/>
              </p:cNvSpPr>
              <p:nvPr/>
            </p:nvSpPr>
            <p:spPr bwMode="auto">
              <a:xfrm>
                <a:off x="4442" y="3438"/>
                <a:ext cx="5" cy="28"/>
              </a:xfrm>
              <a:custGeom>
                <a:avLst/>
                <a:gdLst>
                  <a:gd name="T0" fmla="*/ 0 w 5"/>
                  <a:gd name="T1" fmla="*/ 25 h 28"/>
                  <a:gd name="T2" fmla="*/ 0 w 5"/>
                  <a:gd name="T3" fmla="*/ 0 h 28"/>
                  <a:gd name="T4" fmla="*/ 5 w 5"/>
                  <a:gd name="T5" fmla="*/ 4 h 28"/>
                  <a:gd name="T6" fmla="*/ 5 w 5"/>
                  <a:gd name="T7" fmla="*/ 28 h 28"/>
                  <a:gd name="T8" fmla="*/ 0 w 5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8">
                    <a:moveTo>
                      <a:pt x="0" y="25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28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62" name="Rectangle 251"/>
              <p:cNvSpPr>
                <a:spLocks noChangeArrowheads="1"/>
              </p:cNvSpPr>
              <p:nvPr/>
            </p:nvSpPr>
            <p:spPr bwMode="auto">
              <a:xfrm>
                <a:off x="4442" y="3438"/>
                <a:ext cx="2" cy="25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63" name="Freeform 252"/>
              <p:cNvSpPr>
                <a:spLocks/>
              </p:cNvSpPr>
              <p:nvPr/>
            </p:nvSpPr>
            <p:spPr bwMode="auto">
              <a:xfrm>
                <a:off x="4442" y="3463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64" name="Freeform 253"/>
              <p:cNvSpPr>
                <a:spLocks/>
              </p:cNvSpPr>
              <p:nvPr/>
            </p:nvSpPr>
            <p:spPr bwMode="auto">
              <a:xfrm>
                <a:off x="4433" y="3432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65" name="Freeform 254"/>
              <p:cNvSpPr>
                <a:spLocks/>
              </p:cNvSpPr>
              <p:nvPr/>
            </p:nvSpPr>
            <p:spPr bwMode="auto">
              <a:xfrm>
                <a:off x="4433" y="3432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6 h 26"/>
                  <a:gd name="T4" fmla="*/ 1 w 1"/>
                  <a:gd name="T5" fmla="*/ 1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6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66" name="Freeform 255"/>
              <p:cNvSpPr>
                <a:spLocks/>
              </p:cNvSpPr>
              <p:nvPr/>
            </p:nvSpPr>
            <p:spPr bwMode="auto">
              <a:xfrm>
                <a:off x="4433" y="3458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1 h 3"/>
                  <a:gd name="T4" fmla="*/ 1 w 6"/>
                  <a:gd name="T5" fmla="*/ 0 h 3"/>
                  <a:gd name="T6" fmla="*/ 0 w 6"/>
                  <a:gd name="T7" fmla="*/ 0 h 3"/>
                  <a:gd name="T8" fmla="*/ 6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67" name="Freeform 256"/>
              <p:cNvSpPr>
                <a:spLocks/>
              </p:cNvSpPr>
              <p:nvPr/>
            </p:nvSpPr>
            <p:spPr bwMode="auto">
              <a:xfrm>
                <a:off x="4425" y="3427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68" name="Freeform 257"/>
              <p:cNvSpPr>
                <a:spLocks/>
              </p:cNvSpPr>
              <p:nvPr/>
            </p:nvSpPr>
            <p:spPr bwMode="auto">
              <a:xfrm>
                <a:off x="4425" y="3427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69" name="Freeform 258"/>
              <p:cNvSpPr>
                <a:spLocks/>
              </p:cNvSpPr>
              <p:nvPr/>
            </p:nvSpPr>
            <p:spPr bwMode="auto">
              <a:xfrm>
                <a:off x="4425" y="3451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3 h 5"/>
                  <a:gd name="T4" fmla="*/ 1 w 4"/>
                  <a:gd name="T5" fmla="*/ 0 h 5"/>
                  <a:gd name="T6" fmla="*/ 0 w 4"/>
                  <a:gd name="T7" fmla="*/ 2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70" name="Freeform 259"/>
              <p:cNvSpPr>
                <a:spLocks/>
              </p:cNvSpPr>
              <p:nvPr/>
            </p:nvSpPr>
            <p:spPr bwMode="auto">
              <a:xfrm>
                <a:off x="4417" y="3422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71" name="Freeform 260"/>
              <p:cNvSpPr>
                <a:spLocks/>
              </p:cNvSpPr>
              <p:nvPr/>
            </p:nvSpPr>
            <p:spPr bwMode="auto">
              <a:xfrm>
                <a:off x="4417" y="3422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72" name="Freeform 261"/>
              <p:cNvSpPr>
                <a:spLocks/>
              </p:cNvSpPr>
              <p:nvPr/>
            </p:nvSpPr>
            <p:spPr bwMode="auto">
              <a:xfrm>
                <a:off x="4417" y="3446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4 h 5"/>
                  <a:gd name="T4" fmla="*/ 1 w 4"/>
                  <a:gd name="T5" fmla="*/ 0 h 5"/>
                  <a:gd name="T6" fmla="*/ 0 w 4"/>
                  <a:gd name="T7" fmla="*/ 2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4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73" name="Freeform 262"/>
              <p:cNvSpPr>
                <a:spLocks/>
              </p:cNvSpPr>
              <p:nvPr/>
            </p:nvSpPr>
            <p:spPr bwMode="auto">
              <a:xfrm>
                <a:off x="4407" y="3417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74" name="Freeform 263"/>
              <p:cNvSpPr>
                <a:spLocks/>
              </p:cNvSpPr>
              <p:nvPr/>
            </p:nvSpPr>
            <p:spPr bwMode="auto">
              <a:xfrm>
                <a:off x="4407" y="3417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5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5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75" name="Freeform 264"/>
              <p:cNvSpPr>
                <a:spLocks/>
              </p:cNvSpPr>
              <p:nvPr/>
            </p:nvSpPr>
            <p:spPr bwMode="auto">
              <a:xfrm>
                <a:off x="4407" y="3442"/>
                <a:ext cx="6" cy="4"/>
              </a:xfrm>
              <a:custGeom>
                <a:avLst/>
                <a:gdLst>
                  <a:gd name="T0" fmla="*/ 6 w 6"/>
                  <a:gd name="T1" fmla="*/ 4 h 4"/>
                  <a:gd name="T2" fmla="*/ 6 w 6"/>
                  <a:gd name="T3" fmla="*/ 3 h 4"/>
                  <a:gd name="T4" fmla="*/ 1 w 6"/>
                  <a:gd name="T5" fmla="*/ 0 h 4"/>
                  <a:gd name="T6" fmla="*/ 0 w 6"/>
                  <a:gd name="T7" fmla="*/ 1 h 4"/>
                  <a:gd name="T8" fmla="*/ 6 w 6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6" y="3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76" name="Freeform 265"/>
              <p:cNvSpPr>
                <a:spLocks/>
              </p:cNvSpPr>
              <p:nvPr/>
            </p:nvSpPr>
            <p:spPr bwMode="auto">
              <a:xfrm>
                <a:off x="4399" y="3412"/>
                <a:ext cx="5" cy="30"/>
              </a:xfrm>
              <a:custGeom>
                <a:avLst/>
                <a:gdLst>
                  <a:gd name="T0" fmla="*/ 0 w 5"/>
                  <a:gd name="T1" fmla="*/ 26 h 30"/>
                  <a:gd name="T2" fmla="*/ 0 w 5"/>
                  <a:gd name="T3" fmla="*/ 0 h 30"/>
                  <a:gd name="T4" fmla="*/ 5 w 5"/>
                  <a:gd name="T5" fmla="*/ 4 h 30"/>
                  <a:gd name="T6" fmla="*/ 5 w 5"/>
                  <a:gd name="T7" fmla="*/ 30 h 30"/>
                  <a:gd name="T8" fmla="*/ 0 w 5"/>
                  <a:gd name="T9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0">
                    <a:moveTo>
                      <a:pt x="0" y="26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3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77" name="Freeform 266"/>
              <p:cNvSpPr>
                <a:spLocks/>
              </p:cNvSpPr>
              <p:nvPr/>
            </p:nvSpPr>
            <p:spPr bwMode="auto">
              <a:xfrm>
                <a:off x="4399" y="3412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5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5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78" name="Freeform 267"/>
              <p:cNvSpPr>
                <a:spLocks/>
              </p:cNvSpPr>
              <p:nvPr/>
            </p:nvSpPr>
            <p:spPr bwMode="auto">
              <a:xfrm>
                <a:off x="4399" y="3437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1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79" name="Freeform 268"/>
              <p:cNvSpPr>
                <a:spLocks/>
              </p:cNvSpPr>
              <p:nvPr/>
            </p:nvSpPr>
            <p:spPr bwMode="auto">
              <a:xfrm>
                <a:off x="4268" y="3333"/>
                <a:ext cx="13" cy="18"/>
              </a:xfrm>
              <a:custGeom>
                <a:avLst/>
                <a:gdLst>
                  <a:gd name="T0" fmla="*/ 13 w 13"/>
                  <a:gd name="T1" fmla="*/ 8 h 18"/>
                  <a:gd name="T2" fmla="*/ 13 w 13"/>
                  <a:gd name="T3" fmla="*/ 18 h 18"/>
                  <a:gd name="T4" fmla="*/ 0 w 13"/>
                  <a:gd name="T5" fmla="*/ 10 h 18"/>
                  <a:gd name="T6" fmla="*/ 0 w 13"/>
                  <a:gd name="T7" fmla="*/ 0 h 18"/>
                  <a:gd name="T8" fmla="*/ 13 w 13"/>
                  <a:gd name="T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13" y="8"/>
                    </a:moveTo>
                    <a:lnTo>
                      <a:pt x="13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80" name="Freeform 269"/>
              <p:cNvSpPr>
                <a:spLocks/>
              </p:cNvSpPr>
              <p:nvPr/>
            </p:nvSpPr>
            <p:spPr bwMode="auto">
              <a:xfrm>
                <a:off x="4279" y="3341"/>
                <a:ext cx="2" cy="10"/>
              </a:xfrm>
              <a:custGeom>
                <a:avLst/>
                <a:gdLst>
                  <a:gd name="T0" fmla="*/ 0 w 2"/>
                  <a:gd name="T1" fmla="*/ 2 h 10"/>
                  <a:gd name="T2" fmla="*/ 2 w 2"/>
                  <a:gd name="T3" fmla="*/ 0 h 10"/>
                  <a:gd name="T4" fmla="*/ 2 w 2"/>
                  <a:gd name="T5" fmla="*/ 8 h 10"/>
                  <a:gd name="T6" fmla="*/ 0 w 2"/>
                  <a:gd name="T7" fmla="*/ 10 h 10"/>
                  <a:gd name="T8" fmla="*/ 0 w 2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0" y="2"/>
                    </a:moveTo>
                    <a:lnTo>
                      <a:pt x="2" y="0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725A14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81" name="Freeform 270"/>
              <p:cNvSpPr>
                <a:spLocks/>
              </p:cNvSpPr>
              <p:nvPr/>
            </p:nvSpPr>
            <p:spPr bwMode="auto">
              <a:xfrm>
                <a:off x="4266" y="3335"/>
                <a:ext cx="15" cy="8"/>
              </a:xfrm>
              <a:custGeom>
                <a:avLst/>
                <a:gdLst>
                  <a:gd name="T0" fmla="*/ 0 w 15"/>
                  <a:gd name="T1" fmla="*/ 1 h 8"/>
                  <a:gd name="T2" fmla="*/ 2 w 15"/>
                  <a:gd name="T3" fmla="*/ 0 h 8"/>
                  <a:gd name="T4" fmla="*/ 15 w 15"/>
                  <a:gd name="T5" fmla="*/ 6 h 8"/>
                  <a:gd name="T6" fmla="*/ 13 w 15"/>
                  <a:gd name="T7" fmla="*/ 8 h 8"/>
                  <a:gd name="T8" fmla="*/ 0 w 15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0" y="1"/>
                    </a:moveTo>
                    <a:lnTo>
                      <a:pt x="2" y="0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82" name="Freeform 271"/>
              <p:cNvSpPr>
                <a:spLocks/>
              </p:cNvSpPr>
              <p:nvPr/>
            </p:nvSpPr>
            <p:spPr bwMode="auto">
              <a:xfrm>
                <a:off x="4266" y="3336"/>
                <a:ext cx="13" cy="15"/>
              </a:xfrm>
              <a:custGeom>
                <a:avLst/>
                <a:gdLst>
                  <a:gd name="T0" fmla="*/ 13 w 13"/>
                  <a:gd name="T1" fmla="*/ 7 h 15"/>
                  <a:gd name="T2" fmla="*/ 13 w 13"/>
                  <a:gd name="T3" fmla="*/ 15 h 15"/>
                  <a:gd name="T4" fmla="*/ 0 w 13"/>
                  <a:gd name="T5" fmla="*/ 7 h 15"/>
                  <a:gd name="T6" fmla="*/ 0 w 13"/>
                  <a:gd name="T7" fmla="*/ 0 h 15"/>
                  <a:gd name="T8" fmla="*/ 13 w 13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13" y="7"/>
                    </a:moveTo>
                    <a:lnTo>
                      <a:pt x="13" y="15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83" name="Freeform 272"/>
              <p:cNvSpPr>
                <a:spLocks/>
              </p:cNvSpPr>
              <p:nvPr/>
            </p:nvSpPr>
            <p:spPr bwMode="auto">
              <a:xfrm>
                <a:off x="4505" y="3257"/>
                <a:ext cx="275" cy="196"/>
              </a:xfrm>
              <a:custGeom>
                <a:avLst/>
                <a:gdLst>
                  <a:gd name="T0" fmla="*/ 0 w 275"/>
                  <a:gd name="T1" fmla="*/ 160 h 196"/>
                  <a:gd name="T2" fmla="*/ 275 w 275"/>
                  <a:gd name="T3" fmla="*/ 0 h 196"/>
                  <a:gd name="T4" fmla="*/ 275 w 275"/>
                  <a:gd name="T5" fmla="*/ 37 h 196"/>
                  <a:gd name="T6" fmla="*/ 0 w 275"/>
                  <a:gd name="T7" fmla="*/ 196 h 196"/>
                  <a:gd name="T8" fmla="*/ 0 w 275"/>
                  <a:gd name="T9" fmla="*/ 16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96">
                    <a:moveTo>
                      <a:pt x="0" y="160"/>
                    </a:moveTo>
                    <a:lnTo>
                      <a:pt x="275" y="0"/>
                    </a:lnTo>
                    <a:lnTo>
                      <a:pt x="275" y="37"/>
                    </a:lnTo>
                    <a:lnTo>
                      <a:pt x="0" y="196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84" name="Freeform 273"/>
              <p:cNvSpPr>
                <a:spLocks/>
              </p:cNvSpPr>
              <p:nvPr/>
            </p:nvSpPr>
            <p:spPr bwMode="auto">
              <a:xfrm>
                <a:off x="4266" y="3118"/>
                <a:ext cx="514" cy="299"/>
              </a:xfrm>
              <a:custGeom>
                <a:avLst/>
                <a:gdLst>
                  <a:gd name="T0" fmla="*/ 0 w 514"/>
                  <a:gd name="T1" fmla="*/ 160 h 299"/>
                  <a:gd name="T2" fmla="*/ 273 w 514"/>
                  <a:gd name="T3" fmla="*/ 0 h 299"/>
                  <a:gd name="T4" fmla="*/ 514 w 514"/>
                  <a:gd name="T5" fmla="*/ 139 h 299"/>
                  <a:gd name="T6" fmla="*/ 239 w 514"/>
                  <a:gd name="T7" fmla="*/ 299 h 299"/>
                  <a:gd name="T8" fmla="*/ 0 w 514"/>
                  <a:gd name="T9" fmla="*/ 16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299">
                    <a:moveTo>
                      <a:pt x="0" y="160"/>
                    </a:moveTo>
                    <a:lnTo>
                      <a:pt x="273" y="0"/>
                    </a:lnTo>
                    <a:lnTo>
                      <a:pt x="514" y="139"/>
                    </a:lnTo>
                    <a:lnTo>
                      <a:pt x="239" y="299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85" name="Freeform 274"/>
              <p:cNvSpPr>
                <a:spLocks/>
              </p:cNvSpPr>
              <p:nvPr/>
            </p:nvSpPr>
            <p:spPr bwMode="auto">
              <a:xfrm>
                <a:off x="4266" y="3278"/>
                <a:ext cx="239" cy="175"/>
              </a:xfrm>
              <a:custGeom>
                <a:avLst/>
                <a:gdLst>
                  <a:gd name="T0" fmla="*/ 239 w 239"/>
                  <a:gd name="T1" fmla="*/ 139 h 175"/>
                  <a:gd name="T2" fmla="*/ 239 w 239"/>
                  <a:gd name="T3" fmla="*/ 175 h 175"/>
                  <a:gd name="T4" fmla="*/ 0 w 239"/>
                  <a:gd name="T5" fmla="*/ 37 h 175"/>
                  <a:gd name="T6" fmla="*/ 0 w 239"/>
                  <a:gd name="T7" fmla="*/ 0 h 175"/>
                  <a:gd name="T8" fmla="*/ 239 w 239"/>
                  <a:gd name="T9" fmla="*/ 13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75">
                    <a:moveTo>
                      <a:pt x="239" y="139"/>
                    </a:moveTo>
                    <a:lnTo>
                      <a:pt x="239" y="175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239" y="139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40404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86" name="Freeform 275"/>
              <p:cNvSpPr>
                <a:spLocks/>
              </p:cNvSpPr>
              <p:nvPr/>
            </p:nvSpPr>
            <p:spPr bwMode="auto">
              <a:xfrm>
                <a:off x="4282" y="3294"/>
                <a:ext cx="81" cy="59"/>
              </a:xfrm>
              <a:custGeom>
                <a:avLst/>
                <a:gdLst>
                  <a:gd name="T0" fmla="*/ 0 w 81"/>
                  <a:gd name="T1" fmla="*/ 13 h 59"/>
                  <a:gd name="T2" fmla="*/ 0 w 81"/>
                  <a:gd name="T3" fmla="*/ 0 h 59"/>
                  <a:gd name="T4" fmla="*/ 81 w 81"/>
                  <a:gd name="T5" fmla="*/ 47 h 59"/>
                  <a:gd name="T6" fmla="*/ 81 w 81"/>
                  <a:gd name="T7" fmla="*/ 59 h 59"/>
                  <a:gd name="T8" fmla="*/ 0 w 81"/>
                  <a:gd name="T9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9">
                    <a:moveTo>
                      <a:pt x="0" y="13"/>
                    </a:moveTo>
                    <a:lnTo>
                      <a:pt x="0" y="0"/>
                    </a:lnTo>
                    <a:lnTo>
                      <a:pt x="81" y="47"/>
                    </a:lnTo>
                    <a:lnTo>
                      <a:pt x="81" y="5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87" name="Freeform 276"/>
              <p:cNvSpPr>
                <a:spLocks/>
              </p:cNvSpPr>
              <p:nvPr/>
            </p:nvSpPr>
            <p:spPr bwMode="auto">
              <a:xfrm>
                <a:off x="4282" y="3294"/>
                <a:ext cx="2" cy="13"/>
              </a:xfrm>
              <a:custGeom>
                <a:avLst/>
                <a:gdLst>
                  <a:gd name="T0" fmla="*/ 0 w 2"/>
                  <a:gd name="T1" fmla="*/ 13 h 13"/>
                  <a:gd name="T2" fmla="*/ 2 w 2"/>
                  <a:gd name="T3" fmla="*/ 12 h 13"/>
                  <a:gd name="T4" fmla="*/ 2 w 2"/>
                  <a:gd name="T5" fmla="*/ 2 h 13"/>
                  <a:gd name="T6" fmla="*/ 0 w 2"/>
                  <a:gd name="T7" fmla="*/ 0 h 13"/>
                  <a:gd name="T8" fmla="*/ 0 w 2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3">
                    <a:moveTo>
                      <a:pt x="0" y="13"/>
                    </a:moveTo>
                    <a:lnTo>
                      <a:pt x="2" y="1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88" name="Freeform 277"/>
              <p:cNvSpPr>
                <a:spLocks/>
              </p:cNvSpPr>
              <p:nvPr/>
            </p:nvSpPr>
            <p:spPr bwMode="auto">
              <a:xfrm>
                <a:off x="4282" y="3306"/>
                <a:ext cx="81" cy="47"/>
              </a:xfrm>
              <a:custGeom>
                <a:avLst/>
                <a:gdLst>
                  <a:gd name="T0" fmla="*/ 81 w 81"/>
                  <a:gd name="T1" fmla="*/ 47 h 47"/>
                  <a:gd name="T2" fmla="*/ 81 w 81"/>
                  <a:gd name="T3" fmla="*/ 45 h 47"/>
                  <a:gd name="T4" fmla="*/ 2 w 81"/>
                  <a:gd name="T5" fmla="*/ 0 h 47"/>
                  <a:gd name="T6" fmla="*/ 0 w 81"/>
                  <a:gd name="T7" fmla="*/ 1 h 47"/>
                  <a:gd name="T8" fmla="*/ 81 w 81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7">
                    <a:moveTo>
                      <a:pt x="81" y="47"/>
                    </a:moveTo>
                    <a:lnTo>
                      <a:pt x="81" y="45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81" y="47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89" name="Freeform 278"/>
              <p:cNvSpPr>
                <a:spLocks/>
              </p:cNvSpPr>
              <p:nvPr/>
            </p:nvSpPr>
            <p:spPr bwMode="auto">
              <a:xfrm>
                <a:off x="4494" y="3417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0" name="Freeform 279"/>
              <p:cNvSpPr>
                <a:spLocks/>
              </p:cNvSpPr>
              <p:nvPr/>
            </p:nvSpPr>
            <p:spPr bwMode="auto">
              <a:xfrm>
                <a:off x="4494" y="3417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1" name="Freeform 280"/>
              <p:cNvSpPr>
                <a:spLocks/>
              </p:cNvSpPr>
              <p:nvPr/>
            </p:nvSpPr>
            <p:spPr bwMode="auto">
              <a:xfrm>
                <a:off x="4494" y="3442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3 h 4"/>
                  <a:gd name="T4" fmla="*/ 2 w 7"/>
                  <a:gd name="T5" fmla="*/ 0 h 4"/>
                  <a:gd name="T6" fmla="*/ 0 w 7"/>
                  <a:gd name="T7" fmla="*/ 1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2" name="Freeform 281"/>
              <p:cNvSpPr>
                <a:spLocks/>
              </p:cNvSpPr>
              <p:nvPr/>
            </p:nvSpPr>
            <p:spPr bwMode="auto">
              <a:xfrm>
                <a:off x="4486" y="3412"/>
                <a:ext cx="5" cy="30"/>
              </a:xfrm>
              <a:custGeom>
                <a:avLst/>
                <a:gdLst>
                  <a:gd name="T0" fmla="*/ 0 w 5"/>
                  <a:gd name="T1" fmla="*/ 26 h 30"/>
                  <a:gd name="T2" fmla="*/ 0 w 5"/>
                  <a:gd name="T3" fmla="*/ 0 h 30"/>
                  <a:gd name="T4" fmla="*/ 5 w 5"/>
                  <a:gd name="T5" fmla="*/ 4 h 30"/>
                  <a:gd name="T6" fmla="*/ 5 w 5"/>
                  <a:gd name="T7" fmla="*/ 30 h 30"/>
                  <a:gd name="T8" fmla="*/ 0 w 5"/>
                  <a:gd name="T9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0">
                    <a:moveTo>
                      <a:pt x="0" y="26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3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3" name="Freeform 282"/>
              <p:cNvSpPr>
                <a:spLocks/>
              </p:cNvSpPr>
              <p:nvPr/>
            </p:nvSpPr>
            <p:spPr bwMode="auto">
              <a:xfrm>
                <a:off x="4486" y="3412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4" name="Freeform 283"/>
              <p:cNvSpPr>
                <a:spLocks/>
              </p:cNvSpPr>
              <p:nvPr/>
            </p:nvSpPr>
            <p:spPr bwMode="auto">
              <a:xfrm>
                <a:off x="4486" y="3437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1 h 5"/>
                  <a:gd name="T4" fmla="*/ 2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5" name="Freeform 284"/>
              <p:cNvSpPr>
                <a:spLocks/>
              </p:cNvSpPr>
              <p:nvPr/>
            </p:nvSpPr>
            <p:spPr bwMode="auto">
              <a:xfrm>
                <a:off x="4476" y="3408"/>
                <a:ext cx="7" cy="27"/>
              </a:xfrm>
              <a:custGeom>
                <a:avLst/>
                <a:gdLst>
                  <a:gd name="T0" fmla="*/ 0 w 7"/>
                  <a:gd name="T1" fmla="*/ 24 h 27"/>
                  <a:gd name="T2" fmla="*/ 0 w 7"/>
                  <a:gd name="T3" fmla="*/ 0 h 27"/>
                  <a:gd name="T4" fmla="*/ 7 w 7"/>
                  <a:gd name="T5" fmla="*/ 3 h 27"/>
                  <a:gd name="T6" fmla="*/ 7 w 7"/>
                  <a:gd name="T7" fmla="*/ 27 h 27"/>
                  <a:gd name="T8" fmla="*/ 0 w 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7">
                    <a:moveTo>
                      <a:pt x="0" y="24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6" name="Rectangle 285"/>
              <p:cNvSpPr>
                <a:spLocks noChangeArrowheads="1"/>
              </p:cNvSpPr>
              <p:nvPr/>
            </p:nvSpPr>
            <p:spPr bwMode="auto">
              <a:xfrm>
                <a:off x="4476" y="3408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7" name="Freeform 286"/>
              <p:cNvSpPr>
                <a:spLocks/>
              </p:cNvSpPr>
              <p:nvPr/>
            </p:nvSpPr>
            <p:spPr bwMode="auto">
              <a:xfrm>
                <a:off x="4476" y="3432"/>
                <a:ext cx="7" cy="3"/>
              </a:xfrm>
              <a:custGeom>
                <a:avLst/>
                <a:gdLst>
                  <a:gd name="T0" fmla="*/ 7 w 7"/>
                  <a:gd name="T1" fmla="*/ 3 h 3"/>
                  <a:gd name="T2" fmla="*/ 7 w 7"/>
                  <a:gd name="T3" fmla="*/ 1 h 3"/>
                  <a:gd name="T4" fmla="*/ 2 w 7"/>
                  <a:gd name="T5" fmla="*/ 0 h 3"/>
                  <a:gd name="T6" fmla="*/ 0 w 7"/>
                  <a:gd name="T7" fmla="*/ 0 h 3"/>
                  <a:gd name="T8" fmla="*/ 7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3"/>
                    </a:moveTo>
                    <a:lnTo>
                      <a:pt x="7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8" name="Freeform 287"/>
              <p:cNvSpPr>
                <a:spLocks/>
              </p:cNvSpPr>
              <p:nvPr/>
            </p:nvSpPr>
            <p:spPr bwMode="auto">
              <a:xfrm>
                <a:off x="4468" y="3403"/>
                <a:ext cx="5" cy="27"/>
              </a:xfrm>
              <a:custGeom>
                <a:avLst/>
                <a:gdLst>
                  <a:gd name="T0" fmla="*/ 0 w 5"/>
                  <a:gd name="T1" fmla="*/ 24 h 27"/>
                  <a:gd name="T2" fmla="*/ 0 w 5"/>
                  <a:gd name="T3" fmla="*/ 0 h 27"/>
                  <a:gd name="T4" fmla="*/ 5 w 5"/>
                  <a:gd name="T5" fmla="*/ 3 h 27"/>
                  <a:gd name="T6" fmla="*/ 5 w 5"/>
                  <a:gd name="T7" fmla="*/ 27 h 27"/>
                  <a:gd name="T8" fmla="*/ 0 w 5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7">
                    <a:moveTo>
                      <a:pt x="0" y="24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9" name="Rectangle 288"/>
              <p:cNvSpPr>
                <a:spLocks noChangeArrowheads="1"/>
              </p:cNvSpPr>
              <p:nvPr/>
            </p:nvSpPr>
            <p:spPr bwMode="auto">
              <a:xfrm>
                <a:off x="4468" y="3403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0" name="Freeform 289"/>
              <p:cNvSpPr>
                <a:spLocks/>
              </p:cNvSpPr>
              <p:nvPr/>
            </p:nvSpPr>
            <p:spPr bwMode="auto">
              <a:xfrm>
                <a:off x="4468" y="3427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2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1" name="Freeform 290"/>
              <p:cNvSpPr>
                <a:spLocks/>
              </p:cNvSpPr>
              <p:nvPr/>
            </p:nvSpPr>
            <p:spPr bwMode="auto">
              <a:xfrm>
                <a:off x="4460" y="3396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2" name="Freeform 291"/>
              <p:cNvSpPr>
                <a:spLocks/>
              </p:cNvSpPr>
              <p:nvPr/>
            </p:nvSpPr>
            <p:spPr bwMode="auto">
              <a:xfrm>
                <a:off x="4460" y="3396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0 w 2"/>
                  <a:gd name="T3" fmla="*/ 26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0" y="2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3" name="Freeform 292"/>
              <p:cNvSpPr>
                <a:spLocks/>
              </p:cNvSpPr>
              <p:nvPr/>
            </p:nvSpPr>
            <p:spPr bwMode="auto">
              <a:xfrm>
                <a:off x="4460" y="3422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2 h 3"/>
                  <a:gd name="T4" fmla="*/ 0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4" name="Freeform 293"/>
              <p:cNvSpPr>
                <a:spLocks/>
              </p:cNvSpPr>
              <p:nvPr/>
            </p:nvSpPr>
            <p:spPr bwMode="auto">
              <a:xfrm>
                <a:off x="4450" y="3391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4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5" name="Freeform 294"/>
              <p:cNvSpPr>
                <a:spLocks/>
              </p:cNvSpPr>
              <p:nvPr/>
            </p:nvSpPr>
            <p:spPr bwMode="auto">
              <a:xfrm>
                <a:off x="4450" y="3391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6" name="Freeform 295"/>
              <p:cNvSpPr>
                <a:spLocks/>
              </p:cNvSpPr>
              <p:nvPr/>
            </p:nvSpPr>
            <p:spPr bwMode="auto">
              <a:xfrm>
                <a:off x="4450" y="3416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3 h 4"/>
                  <a:gd name="T4" fmla="*/ 2 w 7"/>
                  <a:gd name="T5" fmla="*/ 0 h 4"/>
                  <a:gd name="T6" fmla="*/ 0 w 7"/>
                  <a:gd name="T7" fmla="*/ 1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7" name="Freeform 296"/>
              <p:cNvSpPr>
                <a:spLocks/>
              </p:cNvSpPr>
              <p:nvPr/>
            </p:nvSpPr>
            <p:spPr bwMode="auto">
              <a:xfrm>
                <a:off x="4442" y="3387"/>
                <a:ext cx="5" cy="29"/>
              </a:xfrm>
              <a:custGeom>
                <a:avLst/>
                <a:gdLst>
                  <a:gd name="T0" fmla="*/ 0 w 5"/>
                  <a:gd name="T1" fmla="*/ 25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8" name="Freeform 297"/>
              <p:cNvSpPr>
                <a:spLocks/>
              </p:cNvSpPr>
              <p:nvPr/>
            </p:nvSpPr>
            <p:spPr bwMode="auto">
              <a:xfrm>
                <a:off x="4442" y="3387"/>
                <a:ext cx="2" cy="25"/>
              </a:xfrm>
              <a:custGeom>
                <a:avLst/>
                <a:gdLst>
                  <a:gd name="T0" fmla="*/ 0 w 2"/>
                  <a:gd name="T1" fmla="*/ 25 h 25"/>
                  <a:gd name="T2" fmla="*/ 2 w 2"/>
                  <a:gd name="T3" fmla="*/ 24 h 25"/>
                  <a:gd name="T4" fmla="*/ 2 w 2"/>
                  <a:gd name="T5" fmla="*/ 1 h 25"/>
                  <a:gd name="T6" fmla="*/ 0 w 2"/>
                  <a:gd name="T7" fmla="*/ 0 h 25"/>
                  <a:gd name="T8" fmla="*/ 0 w 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">
                    <a:moveTo>
                      <a:pt x="0" y="25"/>
                    </a:moveTo>
                    <a:lnTo>
                      <a:pt x="2" y="2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9" name="Freeform 298"/>
              <p:cNvSpPr>
                <a:spLocks/>
              </p:cNvSpPr>
              <p:nvPr/>
            </p:nvSpPr>
            <p:spPr bwMode="auto">
              <a:xfrm>
                <a:off x="4442" y="3411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10" name="Freeform 299"/>
              <p:cNvSpPr>
                <a:spLocks/>
              </p:cNvSpPr>
              <p:nvPr/>
            </p:nvSpPr>
            <p:spPr bwMode="auto">
              <a:xfrm>
                <a:off x="4433" y="3382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11" name="Freeform 300"/>
              <p:cNvSpPr>
                <a:spLocks/>
              </p:cNvSpPr>
              <p:nvPr/>
            </p:nvSpPr>
            <p:spPr bwMode="auto">
              <a:xfrm>
                <a:off x="4433" y="3382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1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12" name="Freeform 301"/>
              <p:cNvSpPr>
                <a:spLocks/>
              </p:cNvSpPr>
              <p:nvPr/>
            </p:nvSpPr>
            <p:spPr bwMode="auto">
              <a:xfrm>
                <a:off x="4433" y="3406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3 h 5"/>
                  <a:gd name="T4" fmla="*/ 1 w 6"/>
                  <a:gd name="T5" fmla="*/ 0 h 5"/>
                  <a:gd name="T6" fmla="*/ 0 w 6"/>
                  <a:gd name="T7" fmla="*/ 2 h 5"/>
                  <a:gd name="T8" fmla="*/ 6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13" name="Freeform 302"/>
              <p:cNvSpPr>
                <a:spLocks/>
              </p:cNvSpPr>
              <p:nvPr/>
            </p:nvSpPr>
            <p:spPr bwMode="auto">
              <a:xfrm>
                <a:off x="4425" y="3377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14" name="Freeform 303"/>
              <p:cNvSpPr>
                <a:spLocks/>
              </p:cNvSpPr>
              <p:nvPr/>
            </p:nvSpPr>
            <p:spPr bwMode="auto">
              <a:xfrm>
                <a:off x="4425" y="3377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1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15" name="Freeform 304"/>
              <p:cNvSpPr>
                <a:spLocks/>
              </p:cNvSpPr>
              <p:nvPr/>
            </p:nvSpPr>
            <p:spPr bwMode="auto">
              <a:xfrm>
                <a:off x="4425" y="3401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3 h 5"/>
                  <a:gd name="T4" fmla="*/ 1 w 4"/>
                  <a:gd name="T5" fmla="*/ 0 h 5"/>
                  <a:gd name="T6" fmla="*/ 0 w 4"/>
                  <a:gd name="T7" fmla="*/ 2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16" name="Freeform 305"/>
              <p:cNvSpPr>
                <a:spLocks/>
              </p:cNvSpPr>
              <p:nvPr/>
            </p:nvSpPr>
            <p:spPr bwMode="auto">
              <a:xfrm>
                <a:off x="4417" y="3372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17" name="Freeform 306"/>
              <p:cNvSpPr>
                <a:spLocks/>
              </p:cNvSpPr>
              <p:nvPr/>
            </p:nvSpPr>
            <p:spPr bwMode="auto">
              <a:xfrm>
                <a:off x="4417" y="3372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0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18" name="Freeform 307"/>
              <p:cNvSpPr>
                <a:spLocks/>
              </p:cNvSpPr>
              <p:nvPr/>
            </p:nvSpPr>
            <p:spPr bwMode="auto">
              <a:xfrm>
                <a:off x="4417" y="3396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3 h 5"/>
                  <a:gd name="T4" fmla="*/ 1 w 4"/>
                  <a:gd name="T5" fmla="*/ 0 h 5"/>
                  <a:gd name="T6" fmla="*/ 0 w 4"/>
                  <a:gd name="T7" fmla="*/ 2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19" name="Freeform 308"/>
              <p:cNvSpPr>
                <a:spLocks/>
              </p:cNvSpPr>
              <p:nvPr/>
            </p:nvSpPr>
            <p:spPr bwMode="auto">
              <a:xfrm>
                <a:off x="4407" y="3367"/>
                <a:ext cx="6" cy="29"/>
              </a:xfrm>
              <a:custGeom>
                <a:avLst/>
                <a:gdLst>
                  <a:gd name="T0" fmla="*/ 0 w 6"/>
                  <a:gd name="T1" fmla="*/ 24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4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20" name="Rectangle 309"/>
              <p:cNvSpPr>
                <a:spLocks noChangeArrowheads="1"/>
              </p:cNvSpPr>
              <p:nvPr/>
            </p:nvSpPr>
            <p:spPr bwMode="auto">
              <a:xfrm>
                <a:off x="4407" y="3367"/>
                <a:ext cx="1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21" name="Freeform 310"/>
              <p:cNvSpPr>
                <a:spLocks/>
              </p:cNvSpPr>
              <p:nvPr/>
            </p:nvSpPr>
            <p:spPr bwMode="auto">
              <a:xfrm>
                <a:off x="4407" y="3391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2 h 5"/>
                  <a:gd name="T4" fmla="*/ 1 w 6"/>
                  <a:gd name="T5" fmla="*/ 0 h 5"/>
                  <a:gd name="T6" fmla="*/ 0 w 6"/>
                  <a:gd name="T7" fmla="*/ 0 h 5"/>
                  <a:gd name="T8" fmla="*/ 6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22" name="Freeform 311"/>
              <p:cNvSpPr>
                <a:spLocks/>
              </p:cNvSpPr>
              <p:nvPr/>
            </p:nvSpPr>
            <p:spPr bwMode="auto">
              <a:xfrm>
                <a:off x="4399" y="3362"/>
                <a:ext cx="5" cy="28"/>
              </a:xfrm>
              <a:custGeom>
                <a:avLst/>
                <a:gdLst>
                  <a:gd name="T0" fmla="*/ 0 w 5"/>
                  <a:gd name="T1" fmla="*/ 25 h 28"/>
                  <a:gd name="T2" fmla="*/ 0 w 5"/>
                  <a:gd name="T3" fmla="*/ 0 h 28"/>
                  <a:gd name="T4" fmla="*/ 5 w 5"/>
                  <a:gd name="T5" fmla="*/ 4 h 28"/>
                  <a:gd name="T6" fmla="*/ 5 w 5"/>
                  <a:gd name="T7" fmla="*/ 28 h 28"/>
                  <a:gd name="T8" fmla="*/ 0 w 5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8">
                    <a:moveTo>
                      <a:pt x="0" y="25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28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23" name="Rectangle 312"/>
              <p:cNvSpPr>
                <a:spLocks noChangeArrowheads="1"/>
              </p:cNvSpPr>
              <p:nvPr/>
            </p:nvSpPr>
            <p:spPr bwMode="auto">
              <a:xfrm>
                <a:off x="4399" y="3362"/>
                <a:ext cx="1" cy="25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24" name="Freeform 313"/>
              <p:cNvSpPr>
                <a:spLocks/>
              </p:cNvSpPr>
              <p:nvPr/>
            </p:nvSpPr>
            <p:spPr bwMode="auto">
              <a:xfrm>
                <a:off x="4399" y="3387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1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25" name="Freeform 314"/>
              <p:cNvSpPr>
                <a:spLocks/>
              </p:cNvSpPr>
              <p:nvPr/>
            </p:nvSpPr>
            <p:spPr bwMode="auto">
              <a:xfrm>
                <a:off x="4268" y="3283"/>
                <a:ext cx="13" cy="18"/>
              </a:xfrm>
              <a:custGeom>
                <a:avLst/>
                <a:gdLst>
                  <a:gd name="T0" fmla="*/ 13 w 13"/>
                  <a:gd name="T1" fmla="*/ 8 h 18"/>
                  <a:gd name="T2" fmla="*/ 13 w 13"/>
                  <a:gd name="T3" fmla="*/ 18 h 18"/>
                  <a:gd name="T4" fmla="*/ 0 w 13"/>
                  <a:gd name="T5" fmla="*/ 10 h 18"/>
                  <a:gd name="T6" fmla="*/ 0 w 13"/>
                  <a:gd name="T7" fmla="*/ 0 h 18"/>
                  <a:gd name="T8" fmla="*/ 13 w 13"/>
                  <a:gd name="T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13" y="8"/>
                    </a:moveTo>
                    <a:lnTo>
                      <a:pt x="13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26" name="Freeform 315"/>
              <p:cNvSpPr>
                <a:spLocks/>
              </p:cNvSpPr>
              <p:nvPr/>
            </p:nvSpPr>
            <p:spPr bwMode="auto">
              <a:xfrm>
                <a:off x="4279" y="3291"/>
                <a:ext cx="2" cy="8"/>
              </a:xfrm>
              <a:custGeom>
                <a:avLst/>
                <a:gdLst>
                  <a:gd name="T0" fmla="*/ 0 w 2"/>
                  <a:gd name="T1" fmla="*/ 2 h 8"/>
                  <a:gd name="T2" fmla="*/ 2 w 2"/>
                  <a:gd name="T3" fmla="*/ 0 h 8"/>
                  <a:gd name="T4" fmla="*/ 2 w 2"/>
                  <a:gd name="T5" fmla="*/ 8 h 8"/>
                  <a:gd name="T6" fmla="*/ 0 w 2"/>
                  <a:gd name="T7" fmla="*/ 8 h 8"/>
                  <a:gd name="T8" fmla="*/ 0 w 2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2" y="0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725A14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27" name="Freeform 316"/>
              <p:cNvSpPr>
                <a:spLocks/>
              </p:cNvSpPr>
              <p:nvPr/>
            </p:nvSpPr>
            <p:spPr bwMode="auto">
              <a:xfrm>
                <a:off x="4266" y="3283"/>
                <a:ext cx="15" cy="10"/>
              </a:xfrm>
              <a:custGeom>
                <a:avLst/>
                <a:gdLst>
                  <a:gd name="T0" fmla="*/ 0 w 15"/>
                  <a:gd name="T1" fmla="*/ 2 h 10"/>
                  <a:gd name="T2" fmla="*/ 2 w 15"/>
                  <a:gd name="T3" fmla="*/ 0 h 10"/>
                  <a:gd name="T4" fmla="*/ 15 w 15"/>
                  <a:gd name="T5" fmla="*/ 8 h 10"/>
                  <a:gd name="T6" fmla="*/ 13 w 15"/>
                  <a:gd name="T7" fmla="*/ 10 h 10"/>
                  <a:gd name="T8" fmla="*/ 0 w 1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0">
                    <a:moveTo>
                      <a:pt x="0" y="2"/>
                    </a:moveTo>
                    <a:lnTo>
                      <a:pt x="2" y="0"/>
                    </a:lnTo>
                    <a:lnTo>
                      <a:pt x="15" y="8"/>
                    </a:lnTo>
                    <a:lnTo>
                      <a:pt x="13" y="1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28" name="Freeform 317"/>
              <p:cNvSpPr>
                <a:spLocks/>
              </p:cNvSpPr>
              <p:nvPr/>
            </p:nvSpPr>
            <p:spPr bwMode="auto">
              <a:xfrm>
                <a:off x="4266" y="3285"/>
                <a:ext cx="13" cy="14"/>
              </a:xfrm>
              <a:custGeom>
                <a:avLst/>
                <a:gdLst>
                  <a:gd name="T0" fmla="*/ 13 w 13"/>
                  <a:gd name="T1" fmla="*/ 8 h 14"/>
                  <a:gd name="T2" fmla="*/ 13 w 13"/>
                  <a:gd name="T3" fmla="*/ 14 h 14"/>
                  <a:gd name="T4" fmla="*/ 0 w 13"/>
                  <a:gd name="T5" fmla="*/ 8 h 14"/>
                  <a:gd name="T6" fmla="*/ 0 w 13"/>
                  <a:gd name="T7" fmla="*/ 0 h 14"/>
                  <a:gd name="T8" fmla="*/ 13 w 13"/>
                  <a:gd name="T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lnTo>
                      <a:pt x="13" y="1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29" name="Freeform 318"/>
              <p:cNvSpPr>
                <a:spLocks/>
              </p:cNvSpPr>
              <p:nvPr/>
            </p:nvSpPr>
            <p:spPr bwMode="auto">
              <a:xfrm>
                <a:off x="4505" y="3207"/>
                <a:ext cx="275" cy="196"/>
              </a:xfrm>
              <a:custGeom>
                <a:avLst/>
                <a:gdLst>
                  <a:gd name="T0" fmla="*/ 0 w 275"/>
                  <a:gd name="T1" fmla="*/ 160 h 196"/>
                  <a:gd name="T2" fmla="*/ 275 w 275"/>
                  <a:gd name="T3" fmla="*/ 0 h 196"/>
                  <a:gd name="T4" fmla="*/ 275 w 275"/>
                  <a:gd name="T5" fmla="*/ 37 h 196"/>
                  <a:gd name="T6" fmla="*/ 0 w 275"/>
                  <a:gd name="T7" fmla="*/ 196 h 196"/>
                  <a:gd name="T8" fmla="*/ 0 w 275"/>
                  <a:gd name="T9" fmla="*/ 16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96">
                    <a:moveTo>
                      <a:pt x="0" y="160"/>
                    </a:moveTo>
                    <a:lnTo>
                      <a:pt x="275" y="0"/>
                    </a:lnTo>
                    <a:lnTo>
                      <a:pt x="275" y="37"/>
                    </a:lnTo>
                    <a:lnTo>
                      <a:pt x="0" y="196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30" name="Freeform 319"/>
              <p:cNvSpPr>
                <a:spLocks/>
              </p:cNvSpPr>
              <p:nvPr/>
            </p:nvSpPr>
            <p:spPr bwMode="auto">
              <a:xfrm>
                <a:off x="4266" y="3068"/>
                <a:ext cx="514" cy="299"/>
              </a:xfrm>
              <a:custGeom>
                <a:avLst/>
                <a:gdLst>
                  <a:gd name="T0" fmla="*/ 0 w 514"/>
                  <a:gd name="T1" fmla="*/ 160 h 299"/>
                  <a:gd name="T2" fmla="*/ 273 w 514"/>
                  <a:gd name="T3" fmla="*/ 0 h 299"/>
                  <a:gd name="T4" fmla="*/ 514 w 514"/>
                  <a:gd name="T5" fmla="*/ 139 h 299"/>
                  <a:gd name="T6" fmla="*/ 239 w 514"/>
                  <a:gd name="T7" fmla="*/ 299 h 299"/>
                  <a:gd name="T8" fmla="*/ 0 w 514"/>
                  <a:gd name="T9" fmla="*/ 16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299">
                    <a:moveTo>
                      <a:pt x="0" y="160"/>
                    </a:moveTo>
                    <a:lnTo>
                      <a:pt x="273" y="0"/>
                    </a:lnTo>
                    <a:lnTo>
                      <a:pt x="514" y="139"/>
                    </a:lnTo>
                    <a:lnTo>
                      <a:pt x="239" y="299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31" name="Freeform 320"/>
              <p:cNvSpPr>
                <a:spLocks/>
              </p:cNvSpPr>
              <p:nvPr/>
            </p:nvSpPr>
            <p:spPr bwMode="auto">
              <a:xfrm>
                <a:off x="4266" y="3228"/>
                <a:ext cx="239" cy="175"/>
              </a:xfrm>
              <a:custGeom>
                <a:avLst/>
                <a:gdLst>
                  <a:gd name="T0" fmla="*/ 239 w 239"/>
                  <a:gd name="T1" fmla="*/ 139 h 175"/>
                  <a:gd name="T2" fmla="*/ 239 w 239"/>
                  <a:gd name="T3" fmla="*/ 175 h 175"/>
                  <a:gd name="T4" fmla="*/ 0 w 239"/>
                  <a:gd name="T5" fmla="*/ 36 h 175"/>
                  <a:gd name="T6" fmla="*/ 0 w 239"/>
                  <a:gd name="T7" fmla="*/ 0 h 175"/>
                  <a:gd name="T8" fmla="*/ 239 w 239"/>
                  <a:gd name="T9" fmla="*/ 13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75">
                    <a:moveTo>
                      <a:pt x="239" y="139"/>
                    </a:moveTo>
                    <a:lnTo>
                      <a:pt x="239" y="175"/>
                    </a:lnTo>
                    <a:lnTo>
                      <a:pt x="0" y="36"/>
                    </a:lnTo>
                    <a:lnTo>
                      <a:pt x="0" y="0"/>
                    </a:lnTo>
                    <a:lnTo>
                      <a:pt x="239" y="139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40404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32" name="Freeform 321"/>
              <p:cNvSpPr>
                <a:spLocks/>
              </p:cNvSpPr>
              <p:nvPr/>
            </p:nvSpPr>
            <p:spPr bwMode="auto">
              <a:xfrm>
                <a:off x="4282" y="3244"/>
                <a:ext cx="81" cy="58"/>
              </a:xfrm>
              <a:custGeom>
                <a:avLst/>
                <a:gdLst>
                  <a:gd name="T0" fmla="*/ 0 w 81"/>
                  <a:gd name="T1" fmla="*/ 12 h 58"/>
                  <a:gd name="T2" fmla="*/ 0 w 81"/>
                  <a:gd name="T3" fmla="*/ 0 h 58"/>
                  <a:gd name="T4" fmla="*/ 81 w 81"/>
                  <a:gd name="T5" fmla="*/ 46 h 58"/>
                  <a:gd name="T6" fmla="*/ 81 w 81"/>
                  <a:gd name="T7" fmla="*/ 58 h 58"/>
                  <a:gd name="T8" fmla="*/ 0 w 81"/>
                  <a:gd name="T9" fmla="*/ 1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8">
                    <a:moveTo>
                      <a:pt x="0" y="12"/>
                    </a:moveTo>
                    <a:lnTo>
                      <a:pt x="0" y="0"/>
                    </a:lnTo>
                    <a:lnTo>
                      <a:pt x="81" y="46"/>
                    </a:lnTo>
                    <a:lnTo>
                      <a:pt x="81" y="5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33" name="Rectangle 322"/>
              <p:cNvSpPr>
                <a:spLocks noChangeArrowheads="1"/>
              </p:cNvSpPr>
              <p:nvPr/>
            </p:nvSpPr>
            <p:spPr bwMode="auto">
              <a:xfrm>
                <a:off x="4282" y="3244"/>
                <a:ext cx="2" cy="12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34" name="Freeform 323"/>
              <p:cNvSpPr>
                <a:spLocks/>
              </p:cNvSpPr>
              <p:nvPr/>
            </p:nvSpPr>
            <p:spPr bwMode="auto">
              <a:xfrm>
                <a:off x="4282" y="3256"/>
                <a:ext cx="81" cy="46"/>
              </a:xfrm>
              <a:custGeom>
                <a:avLst/>
                <a:gdLst>
                  <a:gd name="T0" fmla="*/ 81 w 81"/>
                  <a:gd name="T1" fmla="*/ 46 h 46"/>
                  <a:gd name="T2" fmla="*/ 81 w 81"/>
                  <a:gd name="T3" fmla="*/ 45 h 46"/>
                  <a:gd name="T4" fmla="*/ 2 w 81"/>
                  <a:gd name="T5" fmla="*/ 0 h 46"/>
                  <a:gd name="T6" fmla="*/ 0 w 81"/>
                  <a:gd name="T7" fmla="*/ 0 h 46"/>
                  <a:gd name="T8" fmla="*/ 81 w 81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6">
                    <a:moveTo>
                      <a:pt x="81" y="46"/>
                    </a:moveTo>
                    <a:lnTo>
                      <a:pt x="81" y="4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81" y="4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35" name="Freeform 324"/>
              <p:cNvSpPr>
                <a:spLocks/>
              </p:cNvSpPr>
              <p:nvPr/>
            </p:nvSpPr>
            <p:spPr bwMode="auto">
              <a:xfrm>
                <a:off x="4494" y="3366"/>
                <a:ext cx="7" cy="29"/>
              </a:xfrm>
              <a:custGeom>
                <a:avLst/>
                <a:gdLst>
                  <a:gd name="T0" fmla="*/ 0 w 7"/>
                  <a:gd name="T1" fmla="*/ 25 h 29"/>
                  <a:gd name="T2" fmla="*/ 0 w 7"/>
                  <a:gd name="T3" fmla="*/ 0 h 29"/>
                  <a:gd name="T4" fmla="*/ 7 w 7"/>
                  <a:gd name="T5" fmla="*/ 4 h 29"/>
                  <a:gd name="T6" fmla="*/ 7 w 7"/>
                  <a:gd name="T7" fmla="*/ 29 h 29"/>
                  <a:gd name="T8" fmla="*/ 0 w 7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5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7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36" name="Freeform 325"/>
              <p:cNvSpPr>
                <a:spLocks/>
              </p:cNvSpPr>
              <p:nvPr/>
            </p:nvSpPr>
            <p:spPr bwMode="auto">
              <a:xfrm>
                <a:off x="4494" y="3366"/>
                <a:ext cx="2" cy="25"/>
              </a:xfrm>
              <a:custGeom>
                <a:avLst/>
                <a:gdLst>
                  <a:gd name="T0" fmla="*/ 0 w 2"/>
                  <a:gd name="T1" fmla="*/ 25 h 25"/>
                  <a:gd name="T2" fmla="*/ 2 w 2"/>
                  <a:gd name="T3" fmla="*/ 25 h 25"/>
                  <a:gd name="T4" fmla="*/ 2 w 2"/>
                  <a:gd name="T5" fmla="*/ 1 h 25"/>
                  <a:gd name="T6" fmla="*/ 0 w 2"/>
                  <a:gd name="T7" fmla="*/ 0 h 25"/>
                  <a:gd name="T8" fmla="*/ 0 w 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">
                    <a:moveTo>
                      <a:pt x="0" y="25"/>
                    </a:moveTo>
                    <a:lnTo>
                      <a:pt x="2" y="2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37" name="Freeform 326"/>
              <p:cNvSpPr>
                <a:spLocks/>
              </p:cNvSpPr>
              <p:nvPr/>
            </p:nvSpPr>
            <p:spPr bwMode="auto">
              <a:xfrm>
                <a:off x="4494" y="3391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2 h 4"/>
                  <a:gd name="T4" fmla="*/ 2 w 7"/>
                  <a:gd name="T5" fmla="*/ 0 h 4"/>
                  <a:gd name="T6" fmla="*/ 0 w 7"/>
                  <a:gd name="T7" fmla="*/ 0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38" name="Freeform 327"/>
              <p:cNvSpPr>
                <a:spLocks/>
              </p:cNvSpPr>
              <p:nvPr/>
            </p:nvSpPr>
            <p:spPr bwMode="auto">
              <a:xfrm>
                <a:off x="4486" y="3361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39" name="Freeform 328"/>
              <p:cNvSpPr>
                <a:spLocks/>
              </p:cNvSpPr>
              <p:nvPr/>
            </p:nvSpPr>
            <p:spPr bwMode="auto">
              <a:xfrm>
                <a:off x="4486" y="3361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6 h 26"/>
                  <a:gd name="T4" fmla="*/ 2 w 2"/>
                  <a:gd name="T5" fmla="*/ 1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6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40" name="Freeform 329"/>
              <p:cNvSpPr>
                <a:spLocks/>
              </p:cNvSpPr>
              <p:nvPr/>
            </p:nvSpPr>
            <p:spPr bwMode="auto">
              <a:xfrm>
                <a:off x="4486" y="3387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41" name="Freeform 330"/>
              <p:cNvSpPr>
                <a:spLocks/>
              </p:cNvSpPr>
              <p:nvPr/>
            </p:nvSpPr>
            <p:spPr bwMode="auto">
              <a:xfrm>
                <a:off x="4476" y="3356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42" name="Freeform 331"/>
              <p:cNvSpPr>
                <a:spLocks/>
              </p:cNvSpPr>
              <p:nvPr/>
            </p:nvSpPr>
            <p:spPr bwMode="auto">
              <a:xfrm>
                <a:off x="4476" y="3356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1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43" name="Freeform 332"/>
              <p:cNvSpPr>
                <a:spLocks/>
              </p:cNvSpPr>
              <p:nvPr/>
            </p:nvSpPr>
            <p:spPr bwMode="auto">
              <a:xfrm>
                <a:off x="4476" y="3380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2 w 7"/>
                  <a:gd name="T5" fmla="*/ 0 h 5"/>
                  <a:gd name="T6" fmla="*/ 0 w 7"/>
                  <a:gd name="T7" fmla="*/ 2 h 5"/>
                  <a:gd name="T8" fmla="*/ 7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44" name="Freeform 333"/>
              <p:cNvSpPr>
                <a:spLocks/>
              </p:cNvSpPr>
              <p:nvPr/>
            </p:nvSpPr>
            <p:spPr bwMode="auto">
              <a:xfrm>
                <a:off x="4468" y="3351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45" name="Freeform 334"/>
              <p:cNvSpPr>
                <a:spLocks/>
              </p:cNvSpPr>
              <p:nvPr/>
            </p:nvSpPr>
            <p:spPr bwMode="auto">
              <a:xfrm>
                <a:off x="4468" y="3351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46" name="Freeform 335"/>
              <p:cNvSpPr>
                <a:spLocks/>
              </p:cNvSpPr>
              <p:nvPr/>
            </p:nvSpPr>
            <p:spPr bwMode="auto">
              <a:xfrm>
                <a:off x="4468" y="3375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47" name="Freeform 336"/>
              <p:cNvSpPr>
                <a:spLocks/>
              </p:cNvSpPr>
              <p:nvPr/>
            </p:nvSpPr>
            <p:spPr bwMode="auto">
              <a:xfrm>
                <a:off x="4460" y="3346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48" name="Freeform 337"/>
              <p:cNvSpPr>
                <a:spLocks/>
              </p:cNvSpPr>
              <p:nvPr/>
            </p:nvSpPr>
            <p:spPr bwMode="auto">
              <a:xfrm>
                <a:off x="4460" y="3346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0 w 2"/>
                  <a:gd name="T3" fmla="*/ 24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0" y="2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49" name="Freeform 338"/>
              <p:cNvSpPr>
                <a:spLocks/>
              </p:cNvSpPr>
              <p:nvPr/>
            </p:nvSpPr>
            <p:spPr bwMode="auto">
              <a:xfrm>
                <a:off x="4460" y="3370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4 h 5"/>
                  <a:gd name="T4" fmla="*/ 0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50" name="Freeform 339"/>
              <p:cNvSpPr>
                <a:spLocks/>
              </p:cNvSpPr>
              <p:nvPr/>
            </p:nvSpPr>
            <p:spPr bwMode="auto">
              <a:xfrm>
                <a:off x="4450" y="3341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51" name="Freeform 340"/>
              <p:cNvSpPr>
                <a:spLocks/>
              </p:cNvSpPr>
              <p:nvPr/>
            </p:nvSpPr>
            <p:spPr bwMode="auto">
              <a:xfrm>
                <a:off x="4450" y="3341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52" name="Freeform 341"/>
              <p:cNvSpPr>
                <a:spLocks/>
              </p:cNvSpPr>
              <p:nvPr/>
            </p:nvSpPr>
            <p:spPr bwMode="auto">
              <a:xfrm>
                <a:off x="4450" y="3366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3 h 4"/>
                  <a:gd name="T4" fmla="*/ 2 w 7"/>
                  <a:gd name="T5" fmla="*/ 0 h 4"/>
                  <a:gd name="T6" fmla="*/ 0 w 7"/>
                  <a:gd name="T7" fmla="*/ 1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53" name="Freeform 342"/>
              <p:cNvSpPr>
                <a:spLocks/>
              </p:cNvSpPr>
              <p:nvPr/>
            </p:nvSpPr>
            <p:spPr bwMode="auto">
              <a:xfrm>
                <a:off x="4442" y="3336"/>
                <a:ext cx="5" cy="30"/>
              </a:xfrm>
              <a:custGeom>
                <a:avLst/>
                <a:gdLst>
                  <a:gd name="T0" fmla="*/ 0 w 5"/>
                  <a:gd name="T1" fmla="*/ 26 h 30"/>
                  <a:gd name="T2" fmla="*/ 0 w 5"/>
                  <a:gd name="T3" fmla="*/ 0 h 30"/>
                  <a:gd name="T4" fmla="*/ 5 w 5"/>
                  <a:gd name="T5" fmla="*/ 4 h 30"/>
                  <a:gd name="T6" fmla="*/ 5 w 5"/>
                  <a:gd name="T7" fmla="*/ 30 h 30"/>
                  <a:gd name="T8" fmla="*/ 0 w 5"/>
                  <a:gd name="T9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0">
                    <a:moveTo>
                      <a:pt x="0" y="26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3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54" name="Freeform 343"/>
              <p:cNvSpPr>
                <a:spLocks/>
              </p:cNvSpPr>
              <p:nvPr/>
            </p:nvSpPr>
            <p:spPr bwMode="auto">
              <a:xfrm>
                <a:off x="4442" y="3336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55" name="Freeform 344"/>
              <p:cNvSpPr>
                <a:spLocks/>
              </p:cNvSpPr>
              <p:nvPr/>
            </p:nvSpPr>
            <p:spPr bwMode="auto">
              <a:xfrm>
                <a:off x="4442" y="3361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1 h 5"/>
                  <a:gd name="T4" fmla="*/ 2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56" name="Freeform 345"/>
              <p:cNvSpPr>
                <a:spLocks/>
              </p:cNvSpPr>
              <p:nvPr/>
            </p:nvSpPr>
            <p:spPr bwMode="auto">
              <a:xfrm>
                <a:off x="4433" y="3332"/>
                <a:ext cx="6" cy="29"/>
              </a:xfrm>
              <a:custGeom>
                <a:avLst/>
                <a:gdLst>
                  <a:gd name="T0" fmla="*/ 0 w 6"/>
                  <a:gd name="T1" fmla="*/ 24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4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57" name="Rectangle 346"/>
              <p:cNvSpPr>
                <a:spLocks noChangeArrowheads="1"/>
              </p:cNvSpPr>
              <p:nvPr/>
            </p:nvSpPr>
            <p:spPr bwMode="auto">
              <a:xfrm>
                <a:off x="4433" y="3332"/>
                <a:ext cx="1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58" name="Freeform 347"/>
              <p:cNvSpPr>
                <a:spLocks/>
              </p:cNvSpPr>
              <p:nvPr/>
            </p:nvSpPr>
            <p:spPr bwMode="auto">
              <a:xfrm>
                <a:off x="4433" y="3356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1 h 5"/>
                  <a:gd name="T4" fmla="*/ 1 w 6"/>
                  <a:gd name="T5" fmla="*/ 0 h 5"/>
                  <a:gd name="T6" fmla="*/ 0 w 6"/>
                  <a:gd name="T7" fmla="*/ 0 h 5"/>
                  <a:gd name="T8" fmla="*/ 6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59" name="Freeform 348"/>
              <p:cNvSpPr>
                <a:spLocks/>
              </p:cNvSpPr>
              <p:nvPr/>
            </p:nvSpPr>
            <p:spPr bwMode="auto">
              <a:xfrm>
                <a:off x="4425" y="3327"/>
                <a:ext cx="4" cy="27"/>
              </a:xfrm>
              <a:custGeom>
                <a:avLst/>
                <a:gdLst>
                  <a:gd name="T0" fmla="*/ 0 w 4"/>
                  <a:gd name="T1" fmla="*/ 24 h 27"/>
                  <a:gd name="T2" fmla="*/ 0 w 4"/>
                  <a:gd name="T3" fmla="*/ 0 h 27"/>
                  <a:gd name="T4" fmla="*/ 4 w 4"/>
                  <a:gd name="T5" fmla="*/ 3 h 27"/>
                  <a:gd name="T6" fmla="*/ 4 w 4"/>
                  <a:gd name="T7" fmla="*/ 27 h 27"/>
                  <a:gd name="T8" fmla="*/ 0 w 4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7">
                    <a:moveTo>
                      <a:pt x="0" y="24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60" name="Rectangle 349"/>
              <p:cNvSpPr>
                <a:spLocks noChangeArrowheads="1"/>
              </p:cNvSpPr>
              <p:nvPr/>
            </p:nvSpPr>
            <p:spPr bwMode="auto">
              <a:xfrm>
                <a:off x="4425" y="3327"/>
                <a:ext cx="1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61" name="Freeform 350"/>
              <p:cNvSpPr>
                <a:spLocks/>
              </p:cNvSpPr>
              <p:nvPr/>
            </p:nvSpPr>
            <p:spPr bwMode="auto">
              <a:xfrm>
                <a:off x="4425" y="3351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2 h 3"/>
                  <a:gd name="T4" fmla="*/ 1 w 4"/>
                  <a:gd name="T5" fmla="*/ 0 h 3"/>
                  <a:gd name="T6" fmla="*/ 0 w 4"/>
                  <a:gd name="T7" fmla="*/ 0 h 3"/>
                  <a:gd name="T8" fmla="*/ 4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62" name="Freeform 351"/>
              <p:cNvSpPr>
                <a:spLocks/>
              </p:cNvSpPr>
              <p:nvPr/>
            </p:nvSpPr>
            <p:spPr bwMode="auto">
              <a:xfrm>
                <a:off x="4417" y="3320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5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5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63" name="Freeform 352"/>
              <p:cNvSpPr>
                <a:spLocks/>
              </p:cNvSpPr>
              <p:nvPr/>
            </p:nvSpPr>
            <p:spPr bwMode="auto">
              <a:xfrm>
                <a:off x="4417" y="3320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6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64" name="Freeform 353"/>
              <p:cNvSpPr>
                <a:spLocks/>
              </p:cNvSpPr>
              <p:nvPr/>
            </p:nvSpPr>
            <p:spPr bwMode="auto">
              <a:xfrm>
                <a:off x="4417" y="3346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2 h 3"/>
                  <a:gd name="T4" fmla="*/ 1 w 4"/>
                  <a:gd name="T5" fmla="*/ 0 h 3"/>
                  <a:gd name="T6" fmla="*/ 0 w 4"/>
                  <a:gd name="T7" fmla="*/ 0 h 3"/>
                  <a:gd name="T8" fmla="*/ 4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65" name="Freeform 354"/>
              <p:cNvSpPr>
                <a:spLocks/>
              </p:cNvSpPr>
              <p:nvPr/>
            </p:nvSpPr>
            <p:spPr bwMode="auto">
              <a:xfrm>
                <a:off x="4407" y="3315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4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66" name="Freeform 355"/>
              <p:cNvSpPr>
                <a:spLocks/>
              </p:cNvSpPr>
              <p:nvPr/>
            </p:nvSpPr>
            <p:spPr bwMode="auto">
              <a:xfrm>
                <a:off x="4407" y="3315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6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67" name="Freeform 356"/>
              <p:cNvSpPr>
                <a:spLocks/>
              </p:cNvSpPr>
              <p:nvPr/>
            </p:nvSpPr>
            <p:spPr bwMode="auto">
              <a:xfrm>
                <a:off x="4407" y="3341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2 h 3"/>
                  <a:gd name="T4" fmla="*/ 1 w 6"/>
                  <a:gd name="T5" fmla="*/ 0 h 3"/>
                  <a:gd name="T6" fmla="*/ 0 w 6"/>
                  <a:gd name="T7" fmla="*/ 0 h 3"/>
                  <a:gd name="T8" fmla="*/ 6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68" name="Freeform 357"/>
              <p:cNvSpPr>
                <a:spLocks/>
              </p:cNvSpPr>
              <p:nvPr/>
            </p:nvSpPr>
            <p:spPr bwMode="auto">
              <a:xfrm>
                <a:off x="4399" y="3311"/>
                <a:ext cx="5" cy="29"/>
              </a:xfrm>
              <a:custGeom>
                <a:avLst/>
                <a:gdLst>
                  <a:gd name="T0" fmla="*/ 0 w 5"/>
                  <a:gd name="T1" fmla="*/ 25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69" name="Freeform 358"/>
              <p:cNvSpPr>
                <a:spLocks/>
              </p:cNvSpPr>
              <p:nvPr/>
            </p:nvSpPr>
            <p:spPr bwMode="auto">
              <a:xfrm>
                <a:off x="4399" y="3311"/>
                <a:ext cx="1" cy="25"/>
              </a:xfrm>
              <a:custGeom>
                <a:avLst/>
                <a:gdLst>
                  <a:gd name="T0" fmla="*/ 0 w 1"/>
                  <a:gd name="T1" fmla="*/ 25 h 25"/>
                  <a:gd name="T2" fmla="*/ 1 w 1"/>
                  <a:gd name="T3" fmla="*/ 24 h 25"/>
                  <a:gd name="T4" fmla="*/ 1 w 1"/>
                  <a:gd name="T5" fmla="*/ 1 h 25"/>
                  <a:gd name="T6" fmla="*/ 0 w 1"/>
                  <a:gd name="T7" fmla="*/ 0 h 25"/>
                  <a:gd name="T8" fmla="*/ 0 w 1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1" y="24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70" name="Freeform 359"/>
              <p:cNvSpPr>
                <a:spLocks/>
              </p:cNvSpPr>
              <p:nvPr/>
            </p:nvSpPr>
            <p:spPr bwMode="auto">
              <a:xfrm>
                <a:off x="4399" y="3335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1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71" name="Freeform 360"/>
              <p:cNvSpPr>
                <a:spLocks/>
              </p:cNvSpPr>
              <p:nvPr/>
            </p:nvSpPr>
            <p:spPr bwMode="auto">
              <a:xfrm>
                <a:off x="4268" y="3231"/>
                <a:ext cx="13" cy="18"/>
              </a:xfrm>
              <a:custGeom>
                <a:avLst/>
                <a:gdLst>
                  <a:gd name="T0" fmla="*/ 13 w 13"/>
                  <a:gd name="T1" fmla="*/ 8 h 18"/>
                  <a:gd name="T2" fmla="*/ 13 w 13"/>
                  <a:gd name="T3" fmla="*/ 18 h 18"/>
                  <a:gd name="T4" fmla="*/ 0 w 13"/>
                  <a:gd name="T5" fmla="*/ 10 h 18"/>
                  <a:gd name="T6" fmla="*/ 0 w 13"/>
                  <a:gd name="T7" fmla="*/ 0 h 18"/>
                  <a:gd name="T8" fmla="*/ 13 w 13"/>
                  <a:gd name="T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13" y="8"/>
                    </a:moveTo>
                    <a:lnTo>
                      <a:pt x="13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72" name="Freeform 361"/>
              <p:cNvSpPr>
                <a:spLocks/>
              </p:cNvSpPr>
              <p:nvPr/>
            </p:nvSpPr>
            <p:spPr bwMode="auto">
              <a:xfrm>
                <a:off x="4279" y="3241"/>
                <a:ext cx="2" cy="8"/>
              </a:xfrm>
              <a:custGeom>
                <a:avLst/>
                <a:gdLst>
                  <a:gd name="T0" fmla="*/ 0 w 2"/>
                  <a:gd name="T1" fmla="*/ 0 h 8"/>
                  <a:gd name="T2" fmla="*/ 2 w 2"/>
                  <a:gd name="T3" fmla="*/ 0 h 8"/>
                  <a:gd name="T4" fmla="*/ 2 w 2"/>
                  <a:gd name="T5" fmla="*/ 6 h 8"/>
                  <a:gd name="T6" fmla="*/ 0 w 2"/>
                  <a:gd name="T7" fmla="*/ 8 h 8"/>
                  <a:gd name="T8" fmla="*/ 0 w 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0" y="0"/>
                    </a:moveTo>
                    <a:lnTo>
                      <a:pt x="2" y="0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725A14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73" name="Freeform 362"/>
              <p:cNvSpPr>
                <a:spLocks/>
              </p:cNvSpPr>
              <p:nvPr/>
            </p:nvSpPr>
            <p:spPr bwMode="auto">
              <a:xfrm>
                <a:off x="4266" y="3233"/>
                <a:ext cx="15" cy="8"/>
              </a:xfrm>
              <a:custGeom>
                <a:avLst/>
                <a:gdLst>
                  <a:gd name="T0" fmla="*/ 0 w 15"/>
                  <a:gd name="T1" fmla="*/ 2 h 8"/>
                  <a:gd name="T2" fmla="*/ 2 w 15"/>
                  <a:gd name="T3" fmla="*/ 0 h 8"/>
                  <a:gd name="T4" fmla="*/ 15 w 15"/>
                  <a:gd name="T5" fmla="*/ 8 h 8"/>
                  <a:gd name="T6" fmla="*/ 13 w 15"/>
                  <a:gd name="T7" fmla="*/ 8 h 8"/>
                  <a:gd name="T8" fmla="*/ 0 w 15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0" y="2"/>
                    </a:moveTo>
                    <a:lnTo>
                      <a:pt x="2" y="0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74" name="Freeform 363"/>
              <p:cNvSpPr>
                <a:spLocks/>
              </p:cNvSpPr>
              <p:nvPr/>
            </p:nvSpPr>
            <p:spPr bwMode="auto">
              <a:xfrm>
                <a:off x="4266" y="3235"/>
                <a:ext cx="13" cy="14"/>
              </a:xfrm>
              <a:custGeom>
                <a:avLst/>
                <a:gdLst>
                  <a:gd name="T0" fmla="*/ 13 w 13"/>
                  <a:gd name="T1" fmla="*/ 6 h 14"/>
                  <a:gd name="T2" fmla="*/ 13 w 13"/>
                  <a:gd name="T3" fmla="*/ 14 h 14"/>
                  <a:gd name="T4" fmla="*/ 0 w 13"/>
                  <a:gd name="T5" fmla="*/ 8 h 14"/>
                  <a:gd name="T6" fmla="*/ 0 w 13"/>
                  <a:gd name="T7" fmla="*/ 0 h 14"/>
                  <a:gd name="T8" fmla="*/ 13 w 13"/>
                  <a:gd name="T9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13" y="6"/>
                    </a:moveTo>
                    <a:lnTo>
                      <a:pt x="13" y="1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75" name="Freeform 364"/>
              <p:cNvSpPr>
                <a:spLocks/>
              </p:cNvSpPr>
              <p:nvPr/>
            </p:nvSpPr>
            <p:spPr bwMode="auto">
              <a:xfrm>
                <a:off x="4505" y="3157"/>
                <a:ext cx="275" cy="196"/>
              </a:xfrm>
              <a:custGeom>
                <a:avLst/>
                <a:gdLst>
                  <a:gd name="T0" fmla="*/ 0 w 275"/>
                  <a:gd name="T1" fmla="*/ 158 h 196"/>
                  <a:gd name="T2" fmla="*/ 275 w 275"/>
                  <a:gd name="T3" fmla="*/ 0 h 196"/>
                  <a:gd name="T4" fmla="*/ 275 w 275"/>
                  <a:gd name="T5" fmla="*/ 35 h 196"/>
                  <a:gd name="T6" fmla="*/ 0 w 275"/>
                  <a:gd name="T7" fmla="*/ 196 h 196"/>
                  <a:gd name="T8" fmla="*/ 0 w 275"/>
                  <a:gd name="T9" fmla="*/ 158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96">
                    <a:moveTo>
                      <a:pt x="0" y="158"/>
                    </a:moveTo>
                    <a:lnTo>
                      <a:pt x="275" y="0"/>
                    </a:lnTo>
                    <a:lnTo>
                      <a:pt x="275" y="35"/>
                    </a:lnTo>
                    <a:lnTo>
                      <a:pt x="0" y="196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76" name="Freeform 365"/>
              <p:cNvSpPr>
                <a:spLocks/>
              </p:cNvSpPr>
              <p:nvPr/>
            </p:nvSpPr>
            <p:spPr bwMode="auto">
              <a:xfrm>
                <a:off x="4266" y="3018"/>
                <a:ext cx="514" cy="297"/>
              </a:xfrm>
              <a:custGeom>
                <a:avLst/>
                <a:gdLst>
                  <a:gd name="T0" fmla="*/ 0 w 514"/>
                  <a:gd name="T1" fmla="*/ 158 h 297"/>
                  <a:gd name="T2" fmla="*/ 273 w 514"/>
                  <a:gd name="T3" fmla="*/ 0 h 297"/>
                  <a:gd name="T4" fmla="*/ 514 w 514"/>
                  <a:gd name="T5" fmla="*/ 139 h 297"/>
                  <a:gd name="T6" fmla="*/ 239 w 514"/>
                  <a:gd name="T7" fmla="*/ 297 h 297"/>
                  <a:gd name="T8" fmla="*/ 0 w 514"/>
                  <a:gd name="T9" fmla="*/ 158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297">
                    <a:moveTo>
                      <a:pt x="0" y="158"/>
                    </a:moveTo>
                    <a:lnTo>
                      <a:pt x="273" y="0"/>
                    </a:lnTo>
                    <a:lnTo>
                      <a:pt x="514" y="139"/>
                    </a:lnTo>
                    <a:lnTo>
                      <a:pt x="239" y="297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77" name="Freeform 366"/>
              <p:cNvSpPr>
                <a:spLocks/>
              </p:cNvSpPr>
              <p:nvPr/>
            </p:nvSpPr>
            <p:spPr bwMode="auto">
              <a:xfrm>
                <a:off x="4266" y="3176"/>
                <a:ext cx="239" cy="177"/>
              </a:xfrm>
              <a:custGeom>
                <a:avLst/>
                <a:gdLst>
                  <a:gd name="T0" fmla="*/ 239 w 239"/>
                  <a:gd name="T1" fmla="*/ 139 h 177"/>
                  <a:gd name="T2" fmla="*/ 239 w 239"/>
                  <a:gd name="T3" fmla="*/ 177 h 177"/>
                  <a:gd name="T4" fmla="*/ 0 w 239"/>
                  <a:gd name="T5" fmla="*/ 38 h 177"/>
                  <a:gd name="T6" fmla="*/ 0 w 239"/>
                  <a:gd name="T7" fmla="*/ 0 h 177"/>
                  <a:gd name="T8" fmla="*/ 239 w 239"/>
                  <a:gd name="T9" fmla="*/ 139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77">
                    <a:moveTo>
                      <a:pt x="239" y="139"/>
                    </a:moveTo>
                    <a:lnTo>
                      <a:pt x="239" y="177"/>
                    </a:lnTo>
                    <a:lnTo>
                      <a:pt x="0" y="38"/>
                    </a:lnTo>
                    <a:lnTo>
                      <a:pt x="0" y="0"/>
                    </a:lnTo>
                    <a:lnTo>
                      <a:pt x="239" y="139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40404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78" name="Freeform 367"/>
              <p:cNvSpPr>
                <a:spLocks/>
              </p:cNvSpPr>
              <p:nvPr/>
            </p:nvSpPr>
            <p:spPr bwMode="auto">
              <a:xfrm>
                <a:off x="4282" y="3194"/>
                <a:ext cx="81" cy="58"/>
              </a:xfrm>
              <a:custGeom>
                <a:avLst/>
                <a:gdLst>
                  <a:gd name="T0" fmla="*/ 0 w 81"/>
                  <a:gd name="T1" fmla="*/ 11 h 58"/>
                  <a:gd name="T2" fmla="*/ 0 w 81"/>
                  <a:gd name="T3" fmla="*/ 0 h 58"/>
                  <a:gd name="T4" fmla="*/ 81 w 81"/>
                  <a:gd name="T5" fmla="*/ 45 h 58"/>
                  <a:gd name="T6" fmla="*/ 81 w 81"/>
                  <a:gd name="T7" fmla="*/ 58 h 58"/>
                  <a:gd name="T8" fmla="*/ 0 w 81"/>
                  <a:gd name="T9" fmla="*/ 1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8">
                    <a:moveTo>
                      <a:pt x="0" y="11"/>
                    </a:moveTo>
                    <a:lnTo>
                      <a:pt x="0" y="0"/>
                    </a:lnTo>
                    <a:lnTo>
                      <a:pt x="81" y="45"/>
                    </a:lnTo>
                    <a:lnTo>
                      <a:pt x="81" y="5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79" name="Freeform 368"/>
              <p:cNvSpPr>
                <a:spLocks/>
              </p:cNvSpPr>
              <p:nvPr/>
            </p:nvSpPr>
            <p:spPr bwMode="auto">
              <a:xfrm>
                <a:off x="4282" y="3194"/>
                <a:ext cx="2" cy="11"/>
              </a:xfrm>
              <a:custGeom>
                <a:avLst/>
                <a:gdLst>
                  <a:gd name="T0" fmla="*/ 0 w 2"/>
                  <a:gd name="T1" fmla="*/ 11 h 11"/>
                  <a:gd name="T2" fmla="*/ 2 w 2"/>
                  <a:gd name="T3" fmla="*/ 10 h 11"/>
                  <a:gd name="T4" fmla="*/ 2 w 2"/>
                  <a:gd name="T5" fmla="*/ 0 h 11"/>
                  <a:gd name="T6" fmla="*/ 0 w 2"/>
                  <a:gd name="T7" fmla="*/ 0 h 11"/>
                  <a:gd name="T8" fmla="*/ 0 w 2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1">
                    <a:moveTo>
                      <a:pt x="0" y="11"/>
                    </a:moveTo>
                    <a:lnTo>
                      <a:pt x="2" y="1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80" name="Freeform 369"/>
              <p:cNvSpPr>
                <a:spLocks/>
              </p:cNvSpPr>
              <p:nvPr/>
            </p:nvSpPr>
            <p:spPr bwMode="auto">
              <a:xfrm>
                <a:off x="4282" y="3204"/>
                <a:ext cx="81" cy="48"/>
              </a:xfrm>
              <a:custGeom>
                <a:avLst/>
                <a:gdLst>
                  <a:gd name="T0" fmla="*/ 81 w 81"/>
                  <a:gd name="T1" fmla="*/ 48 h 48"/>
                  <a:gd name="T2" fmla="*/ 81 w 81"/>
                  <a:gd name="T3" fmla="*/ 45 h 48"/>
                  <a:gd name="T4" fmla="*/ 2 w 81"/>
                  <a:gd name="T5" fmla="*/ 0 h 48"/>
                  <a:gd name="T6" fmla="*/ 0 w 81"/>
                  <a:gd name="T7" fmla="*/ 1 h 48"/>
                  <a:gd name="T8" fmla="*/ 81 w 81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8">
                    <a:moveTo>
                      <a:pt x="81" y="48"/>
                    </a:moveTo>
                    <a:lnTo>
                      <a:pt x="81" y="45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81" y="4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81" name="Freeform 370"/>
              <p:cNvSpPr>
                <a:spLocks/>
              </p:cNvSpPr>
              <p:nvPr/>
            </p:nvSpPr>
            <p:spPr bwMode="auto">
              <a:xfrm>
                <a:off x="4494" y="3315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4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82" name="Freeform 371"/>
              <p:cNvSpPr>
                <a:spLocks/>
              </p:cNvSpPr>
              <p:nvPr/>
            </p:nvSpPr>
            <p:spPr bwMode="auto">
              <a:xfrm>
                <a:off x="4494" y="3315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83" name="Freeform 372"/>
              <p:cNvSpPr>
                <a:spLocks/>
              </p:cNvSpPr>
              <p:nvPr/>
            </p:nvSpPr>
            <p:spPr bwMode="auto">
              <a:xfrm>
                <a:off x="4494" y="3340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3 h 4"/>
                  <a:gd name="T4" fmla="*/ 2 w 7"/>
                  <a:gd name="T5" fmla="*/ 0 h 4"/>
                  <a:gd name="T6" fmla="*/ 0 w 7"/>
                  <a:gd name="T7" fmla="*/ 1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84" name="Freeform 373"/>
              <p:cNvSpPr>
                <a:spLocks/>
              </p:cNvSpPr>
              <p:nvPr/>
            </p:nvSpPr>
            <p:spPr bwMode="auto">
              <a:xfrm>
                <a:off x="4486" y="3311"/>
                <a:ext cx="5" cy="29"/>
              </a:xfrm>
              <a:custGeom>
                <a:avLst/>
                <a:gdLst>
                  <a:gd name="T0" fmla="*/ 0 w 5"/>
                  <a:gd name="T1" fmla="*/ 25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85" name="Freeform 374"/>
              <p:cNvSpPr>
                <a:spLocks/>
              </p:cNvSpPr>
              <p:nvPr/>
            </p:nvSpPr>
            <p:spPr bwMode="auto">
              <a:xfrm>
                <a:off x="4486" y="3311"/>
                <a:ext cx="2" cy="25"/>
              </a:xfrm>
              <a:custGeom>
                <a:avLst/>
                <a:gdLst>
                  <a:gd name="T0" fmla="*/ 0 w 2"/>
                  <a:gd name="T1" fmla="*/ 25 h 25"/>
                  <a:gd name="T2" fmla="*/ 2 w 2"/>
                  <a:gd name="T3" fmla="*/ 24 h 25"/>
                  <a:gd name="T4" fmla="*/ 2 w 2"/>
                  <a:gd name="T5" fmla="*/ 1 h 25"/>
                  <a:gd name="T6" fmla="*/ 0 w 2"/>
                  <a:gd name="T7" fmla="*/ 0 h 25"/>
                  <a:gd name="T8" fmla="*/ 0 w 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">
                    <a:moveTo>
                      <a:pt x="0" y="25"/>
                    </a:moveTo>
                    <a:lnTo>
                      <a:pt x="2" y="2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86" name="Freeform 375"/>
              <p:cNvSpPr>
                <a:spLocks/>
              </p:cNvSpPr>
              <p:nvPr/>
            </p:nvSpPr>
            <p:spPr bwMode="auto">
              <a:xfrm>
                <a:off x="4486" y="3335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87" name="Freeform 376"/>
              <p:cNvSpPr>
                <a:spLocks/>
              </p:cNvSpPr>
              <p:nvPr/>
            </p:nvSpPr>
            <p:spPr bwMode="auto">
              <a:xfrm>
                <a:off x="4476" y="3306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88" name="Freeform 377"/>
              <p:cNvSpPr>
                <a:spLocks/>
              </p:cNvSpPr>
              <p:nvPr/>
            </p:nvSpPr>
            <p:spPr bwMode="auto">
              <a:xfrm>
                <a:off x="4476" y="3306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89" name="Freeform 378"/>
              <p:cNvSpPr>
                <a:spLocks/>
              </p:cNvSpPr>
              <p:nvPr/>
            </p:nvSpPr>
            <p:spPr bwMode="auto">
              <a:xfrm>
                <a:off x="4476" y="3330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2 w 7"/>
                  <a:gd name="T5" fmla="*/ 0 h 5"/>
                  <a:gd name="T6" fmla="*/ 0 w 7"/>
                  <a:gd name="T7" fmla="*/ 2 h 5"/>
                  <a:gd name="T8" fmla="*/ 7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90" name="Freeform 379"/>
              <p:cNvSpPr>
                <a:spLocks/>
              </p:cNvSpPr>
              <p:nvPr/>
            </p:nvSpPr>
            <p:spPr bwMode="auto">
              <a:xfrm>
                <a:off x="4468" y="3301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91" name="Freeform 380"/>
              <p:cNvSpPr>
                <a:spLocks/>
              </p:cNvSpPr>
              <p:nvPr/>
            </p:nvSpPr>
            <p:spPr bwMode="auto">
              <a:xfrm>
                <a:off x="4468" y="3301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92" name="Freeform 381"/>
              <p:cNvSpPr>
                <a:spLocks/>
              </p:cNvSpPr>
              <p:nvPr/>
            </p:nvSpPr>
            <p:spPr bwMode="auto">
              <a:xfrm>
                <a:off x="4468" y="3325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2 h 5"/>
                  <a:gd name="T4" fmla="*/ 2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93" name="Freeform 382"/>
              <p:cNvSpPr>
                <a:spLocks/>
              </p:cNvSpPr>
              <p:nvPr/>
            </p:nvSpPr>
            <p:spPr bwMode="auto">
              <a:xfrm>
                <a:off x="4460" y="3296"/>
                <a:ext cx="5" cy="29"/>
              </a:xfrm>
              <a:custGeom>
                <a:avLst/>
                <a:gdLst>
                  <a:gd name="T0" fmla="*/ 0 w 5"/>
                  <a:gd name="T1" fmla="*/ 24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4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94" name="Freeform 383"/>
              <p:cNvSpPr>
                <a:spLocks/>
              </p:cNvSpPr>
              <p:nvPr/>
            </p:nvSpPr>
            <p:spPr bwMode="auto">
              <a:xfrm>
                <a:off x="4460" y="3296"/>
                <a:ext cx="2" cy="24"/>
              </a:xfrm>
              <a:custGeom>
                <a:avLst/>
                <a:gdLst>
                  <a:gd name="T0" fmla="*/ 0 w 2"/>
                  <a:gd name="T1" fmla="*/ 24 h 24"/>
                  <a:gd name="T2" fmla="*/ 0 w 2"/>
                  <a:gd name="T3" fmla="*/ 24 h 24"/>
                  <a:gd name="T4" fmla="*/ 2 w 2"/>
                  <a:gd name="T5" fmla="*/ 0 h 24"/>
                  <a:gd name="T6" fmla="*/ 0 w 2"/>
                  <a:gd name="T7" fmla="*/ 0 h 24"/>
                  <a:gd name="T8" fmla="*/ 0 w 2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">
                    <a:moveTo>
                      <a:pt x="0" y="24"/>
                    </a:moveTo>
                    <a:lnTo>
                      <a:pt x="0" y="2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95" name="Freeform 384"/>
              <p:cNvSpPr>
                <a:spLocks/>
              </p:cNvSpPr>
              <p:nvPr/>
            </p:nvSpPr>
            <p:spPr bwMode="auto">
              <a:xfrm>
                <a:off x="4460" y="3320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2 h 5"/>
                  <a:gd name="T4" fmla="*/ 0 w 5"/>
                  <a:gd name="T5" fmla="*/ 0 h 5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96" name="Freeform 385"/>
              <p:cNvSpPr>
                <a:spLocks/>
              </p:cNvSpPr>
              <p:nvPr/>
            </p:nvSpPr>
            <p:spPr bwMode="auto">
              <a:xfrm>
                <a:off x="4450" y="3291"/>
                <a:ext cx="7" cy="28"/>
              </a:xfrm>
              <a:custGeom>
                <a:avLst/>
                <a:gdLst>
                  <a:gd name="T0" fmla="*/ 0 w 7"/>
                  <a:gd name="T1" fmla="*/ 24 h 28"/>
                  <a:gd name="T2" fmla="*/ 0 w 7"/>
                  <a:gd name="T3" fmla="*/ 0 h 28"/>
                  <a:gd name="T4" fmla="*/ 7 w 7"/>
                  <a:gd name="T5" fmla="*/ 3 h 28"/>
                  <a:gd name="T6" fmla="*/ 7 w 7"/>
                  <a:gd name="T7" fmla="*/ 28 h 28"/>
                  <a:gd name="T8" fmla="*/ 0 w 7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8">
                    <a:moveTo>
                      <a:pt x="0" y="24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97" name="Rectangle 386"/>
              <p:cNvSpPr>
                <a:spLocks noChangeArrowheads="1"/>
              </p:cNvSpPr>
              <p:nvPr/>
            </p:nvSpPr>
            <p:spPr bwMode="auto">
              <a:xfrm>
                <a:off x="4450" y="3291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98" name="Freeform 387"/>
              <p:cNvSpPr>
                <a:spLocks/>
              </p:cNvSpPr>
              <p:nvPr/>
            </p:nvSpPr>
            <p:spPr bwMode="auto">
              <a:xfrm>
                <a:off x="4450" y="3315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2 h 4"/>
                  <a:gd name="T4" fmla="*/ 2 w 7"/>
                  <a:gd name="T5" fmla="*/ 0 h 4"/>
                  <a:gd name="T6" fmla="*/ 0 w 7"/>
                  <a:gd name="T7" fmla="*/ 0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99" name="Freeform 388"/>
              <p:cNvSpPr>
                <a:spLocks/>
              </p:cNvSpPr>
              <p:nvPr/>
            </p:nvSpPr>
            <p:spPr bwMode="auto">
              <a:xfrm>
                <a:off x="4442" y="3285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5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00" name="Freeform 389"/>
              <p:cNvSpPr>
                <a:spLocks/>
              </p:cNvSpPr>
              <p:nvPr/>
            </p:nvSpPr>
            <p:spPr bwMode="auto">
              <a:xfrm>
                <a:off x="4442" y="3285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6 h 26"/>
                  <a:gd name="T4" fmla="*/ 2 w 2"/>
                  <a:gd name="T5" fmla="*/ 1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6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01" name="Freeform 390"/>
              <p:cNvSpPr>
                <a:spLocks/>
              </p:cNvSpPr>
              <p:nvPr/>
            </p:nvSpPr>
            <p:spPr bwMode="auto">
              <a:xfrm>
                <a:off x="4442" y="3311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02" name="Freeform 391"/>
              <p:cNvSpPr>
                <a:spLocks/>
              </p:cNvSpPr>
              <p:nvPr/>
            </p:nvSpPr>
            <p:spPr bwMode="auto">
              <a:xfrm>
                <a:off x="4433" y="3280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03" name="Freeform 392"/>
              <p:cNvSpPr>
                <a:spLocks/>
              </p:cNvSpPr>
              <p:nvPr/>
            </p:nvSpPr>
            <p:spPr bwMode="auto">
              <a:xfrm>
                <a:off x="4433" y="3280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6 h 26"/>
                  <a:gd name="T4" fmla="*/ 1 w 1"/>
                  <a:gd name="T5" fmla="*/ 1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6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04" name="Freeform 393"/>
              <p:cNvSpPr>
                <a:spLocks/>
              </p:cNvSpPr>
              <p:nvPr/>
            </p:nvSpPr>
            <p:spPr bwMode="auto">
              <a:xfrm>
                <a:off x="4433" y="3306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1 h 3"/>
                  <a:gd name="T4" fmla="*/ 1 w 6"/>
                  <a:gd name="T5" fmla="*/ 0 h 3"/>
                  <a:gd name="T6" fmla="*/ 0 w 6"/>
                  <a:gd name="T7" fmla="*/ 0 h 3"/>
                  <a:gd name="T8" fmla="*/ 6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05" name="Freeform 394"/>
              <p:cNvSpPr>
                <a:spLocks/>
              </p:cNvSpPr>
              <p:nvPr/>
            </p:nvSpPr>
            <p:spPr bwMode="auto">
              <a:xfrm>
                <a:off x="4425" y="3275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06" name="Freeform 395"/>
              <p:cNvSpPr>
                <a:spLocks/>
              </p:cNvSpPr>
              <p:nvPr/>
            </p:nvSpPr>
            <p:spPr bwMode="auto">
              <a:xfrm>
                <a:off x="4425" y="3275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07" name="Freeform 396"/>
              <p:cNvSpPr>
                <a:spLocks/>
              </p:cNvSpPr>
              <p:nvPr/>
            </p:nvSpPr>
            <p:spPr bwMode="auto">
              <a:xfrm>
                <a:off x="4425" y="3299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3 h 5"/>
                  <a:gd name="T4" fmla="*/ 1 w 4"/>
                  <a:gd name="T5" fmla="*/ 0 h 5"/>
                  <a:gd name="T6" fmla="*/ 0 w 4"/>
                  <a:gd name="T7" fmla="*/ 2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08" name="Freeform 397"/>
              <p:cNvSpPr>
                <a:spLocks/>
              </p:cNvSpPr>
              <p:nvPr/>
            </p:nvSpPr>
            <p:spPr bwMode="auto">
              <a:xfrm>
                <a:off x="4417" y="3270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09" name="Freeform 398"/>
              <p:cNvSpPr>
                <a:spLocks/>
              </p:cNvSpPr>
              <p:nvPr/>
            </p:nvSpPr>
            <p:spPr bwMode="auto">
              <a:xfrm>
                <a:off x="4417" y="3270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10" name="Freeform 399"/>
              <p:cNvSpPr>
                <a:spLocks/>
              </p:cNvSpPr>
              <p:nvPr/>
            </p:nvSpPr>
            <p:spPr bwMode="auto">
              <a:xfrm>
                <a:off x="4417" y="3294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4 h 5"/>
                  <a:gd name="T4" fmla="*/ 1 w 4"/>
                  <a:gd name="T5" fmla="*/ 0 h 5"/>
                  <a:gd name="T6" fmla="*/ 0 w 4"/>
                  <a:gd name="T7" fmla="*/ 2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4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11" name="Freeform 400"/>
              <p:cNvSpPr>
                <a:spLocks/>
              </p:cNvSpPr>
              <p:nvPr/>
            </p:nvSpPr>
            <p:spPr bwMode="auto">
              <a:xfrm>
                <a:off x="4407" y="3265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12" name="Freeform 401"/>
              <p:cNvSpPr>
                <a:spLocks/>
              </p:cNvSpPr>
              <p:nvPr/>
            </p:nvSpPr>
            <p:spPr bwMode="auto">
              <a:xfrm>
                <a:off x="4407" y="3265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5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5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13" name="Freeform 402"/>
              <p:cNvSpPr>
                <a:spLocks/>
              </p:cNvSpPr>
              <p:nvPr/>
            </p:nvSpPr>
            <p:spPr bwMode="auto">
              <a:xfrm>
                <a:off x="4407" y="3290"/>
                <a:ext cx="6" cy="4"/>
              </a:xfrm>
              <a:custGeom>
                <a:avLst/>
                <a:gdLst>
                  <a:gd name="T0" fmla="*/ 6 w 6"/>
                  <a:gd name="T1" fmla="*/ 4 h 4"/>
                  <a:gd name="T2" fmla="*/ 6 w 6"/>
                  <a:gd name="T3" fmla="*/ 3 h 4"/>
                  <a:gd name="T4" fmla="*/ 1 w 6"/>
                  <a:gd name="T5" fmla="*/ 0 h 4"/>
                  <a:gd name="T6" fmla="*/ 0 w 6"/>
                  <a:gd name="T7" fmla="*/ 1 h 4"/>
                  <a:gd name="T8" fmla="*/ 6 w 6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6" y="3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14" name="Freeform 403"/>
              <p:cNvSpPr>
                <a:spLocks/>
              </p:cNvSpPr>
              <p:nvPr/>
            </p:nvSpPr>
            <p:spPr bwMode="auto">
              <a:xfrm>
                <a:off x="4399" y="3260"/>
                <a:ext cx="5" cy="30"/>
              </a:xfrm>
              <a:custGeom>
                <a:avLst/>
                <a:gdLst>
                  <a:gd name="T0" fmla="*/ 0 w 5"/>
                  <a:gd name="T1" fmla="*/ 26 h 30"/>
                  <a:gd name="T2" fmla="*/ 0 w 5"/>
                  <a:gd name="T3" fmla="*/ 0 h 30"/>
                  <a:gd name="T4" fmla="*/ 5 w 5"/>
                  <a:gd name="T5" fmla="*/ 4 h 30"/>
                  <a:gd name="T6" fmla="*/ 5 w 5"/>
                  <a:gd name="T7" fmla="*/ 30 h 30"/>
                  <a:gd name="T8" fmla="*/ 0 w 5"/>
                  <a:gd name="T9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0">
                    <a:moveTo>
                      <a:pt x="0" y="26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3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15" name="Freeform 404"/>
              <p:cNvSpPr>
                <a:spLocks/>
              </p:cNvSpPr>
              <p:nvPr/>
            </p:nvSpPr>
            <p:spPr bwMode="auto">
              <a:xfrm>
                <a:off x="4399" y="3260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5 h 26"/>
                  <a:gd name="T4" fmla="*/ 1 w 1"/>
                  <a:gd name="T5" fmla="*/ 0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5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16" name="Freeform 405"/>
              <p:cNvSpPr>
                <a:spLocks/>
              </p:cNvSpPr>
              <p:nvPr/>
            </p:nvSpPr>
            <p:spPr bwMode="auto">
              <a:xfrm>
                <a:off x="4399" y="3285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1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17" name="Freeform 406"/>
              <p:cNvSpPr>
                <a:spLocks/>
              </p:cNvSpPr>
              <p:nvPr/>
            </p:nvSpPr>
            <p:spPr bwMode="auto">
              <a:xfrm>
                <a:off x="4268" y="3181"/>
                <a:ext cx="13" cy="18"/>
              </a:xfrm>
              <a:custGeom>
                <a:avLst/>
                <a:gdLst>
                  <a:gd name="T0" fmla="*/ 13 w 13"/>
                  <a:gd name="T1" fmla="*/ 8 h 18"/>
                  <a:gd name="T2" fmla="*/ 13 w 13"/>
                  <a:gd name="T3" fmla="*/ 18 h 18"/>
                  <a:gd name="T4" fmla="*/ 0 w 13"/>
                  <a:gd name="T5" fmla="*/ 10 h 18"/>
                  <a:gd name="T6" fmla="*/ 0 w 13"/>
                  <a:gd name="T7" fmla="*/ 0 h 18"/>
                  <a:gd name="T8" fmla="*/ 13 w 13"/>
                  <a:gd name="T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13" y="8"/>
                    </a:moveTo>
                    <a:lnTo>
                      <a:pt x="13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18" name="Freeform 407"/>
              <p:cNvSpPr>
                <a:spLocks/>
              </p:cNvSpPr>
              <p:nvPr/>
            </p:nvSpPr>
            <p:spPr bwMode="auto">
              <a:xfrm>
                <a:off x="4279" y="3189"/>
                <a:ext cx="2" cy="10"/>
              </a:xfrm>
              <a:custGeom>
                <a:avLst/>
                <a:gdLst>
                  <a:gd name="T0" fmla="*/ 0 w 2"/>
                  <a:gd name="T1" fmla="*/ 2 h 10"/>
                  <a:gd name="T2" fmla="*/ 2 w 2"/>
                  <a:gd name="T3" fmla="*/ 0 h 10"/>
                  <a:gd name="T4" fmla="*/ 2 w 2"/>
                  <a:gd name="T5" fmla="*/ 8 h 10"/>
                  <a:gd name="T6" fmla="*/ 0 w 2"/>
                  <a:gd name="T7" fmla="*/ 10 h 10"/>
                  <a:gd name="T8" fmla="*/ 0 w 2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0" y="2"/>
                    </a:moveTo>
                    <a:lnTo>
                      <a:pt x="2" y="0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725A14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19" name="Freeform 408"/>
              <p:cNvSpPr>
                <a:spLocks/>
              </p:cNvSpPr>
              <p:nvPr/>
            </p:nvSpPr>
            <p:spPr bwMode="auto">
              <a:xfrm>
                <a:off x="4266" y="3183"/>
                <a:ext cx="15" cy="8"/>
              </a:xfrm>
              <a:custGeom>
                <a:avLst/>
                <a:gdLst>
                  <a:gd name="T0" fmla="*/ 0 w 15"/>
                  <a:gd name="T1" fmla="*/ 1 h 8"/>
                  <a:gd name="T2" fmla="*/ 2 w 15"/>
                  <a:gd name="T3" fmla="*/ 0 h 8"/>
                  <a:gd name="T4" fmla="*/ 15 w 15"/>
                  <a:gd name="T5" fmla="*/ 6 h 8"/>
                  <a:gd name="T6" fmla="*/ 13 w 15"/>
                  <a:gd name="T7" fmla="*/ 8 h 8"/>
                  <a:gd name="T8" fmla="*/ 0 w 15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0" y="1"/>
                    </a:moveTo>
                    <a:lnTo>
                      <a:pt x="2" y="0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20" name="Freeform 409"/>
              <p:cNvSpPr>
                <a:spLocks/>
              </p:cNvSpPr>
              <p:nvPr/>
            </p:nvSpPr>
            <p:spPr bwMode="auto">
              <a:xfrm>
                <a:off x="4266" y="3184"/>
                <a:ext cx="13" cy="15"/>
              </a:xfrm>
              <a:custGeom>
                <a:avLst/>
                <a:gdLst>
                  <a:gd name="T0" fmla="*/ 13 w 13"/>
                  <a:gd name="T1" fmla="*/ 7 h 15"/>
                  <a:gd name="T2" fmla="*/ 13 w 13"/>
                  <a:gd name="T3" fmla="*/ 15 h 15"/>
                  <a:gd name="T4" fmla="*/ 0 w 13"/>
                  <a:gd name="T5" fmla="*/ 7 h 15"/>
                  <a:gd name="T6" fmla="*/ 0 w 13"/>
                  <a:gd name="T7" fmla="*/ 0 h 15"/>
                  <a:gd name="T8" fmla="*/ 13 w 13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13" y="7"/>
                    </a:moveTo>
                    <a:lnTo>
                      <a:pt x="13" y="15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21" name="Freeform 410"/>
              <p:cNvSpPr>
                <a:spLocks/>
              </p:cNvSpPr>
              <p:nvPr/>
            </p:nvSpPr>
            <p:spPr bwMode="auto">
              <a:xfrm>
                <a:off x="4505" y="3105"/>
                <a:ext cx="275" cy="196"/>
              </a:xfrm>
              <a:custGeom>
                <a:avLst/>
                <a:gdLst>
                  <a:gd name="T0" fmla="*/ 0 w 275"/>
                  <a:gd name="T1" fmla="*/ 160 h 196"/>
                  <a:gd name="T2" fmla="*/ 275 w 275"/>
                  <a:gd name="T3" fmla="*/ 0 h 196"/>
                  <a:gd name="T4" fmla="*/ 275 w 275"/>
                  <a:gd name="T5" fmla="*/ 37 h 196"/>
                  <a:gd name="T6" fmla="*/ 0 w 275"/>
                  <a:gd name="T7" fmla="*/ 196 h 196"/>
                  <a:gd name="T8" fmla="*/ 0 w 275"/>
                  <a:gd name="T9" fmla="*/ 16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96">
                    <a:moveTo>
                      <a:pt x="0" y="160"/>
                    </a:moveTo>
                    <a:lnTo>
                      <a:pt x="275" y="0"/>
                    </a:lnTo>
                    <a:lnTo>
                      <a:pt x="275" y="37"/>
                    </a:lnTo>
                    <a:lnTo>
                      <a:pt x="0" y="196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22" name="Freeform 411"/>
              <p:cNvSpPr>
                <a:spLocks/>
              </p:cNvSpPr>
              <p:nvPr/>
            </p:nvSpPr>
            <p:spPr bwMode="auto">
              <a:xfrm>
                <a:off x="4266" y="2966"/>
                <a:ext cx="514" cy="299"/>
              </a:xfrm>
              <a:custGeom>
                <a:avLst/>
                <a:gdLst>
                  <a:gd name="T0" fmla="*/ 0 w 514"/>
                  <a:gd name="T1" fmla="*/ 160 h 299"/>
                  <a:gd name="T2" fmla="*/ 273 w 514"/>
                  <a:gd name="T3" fmla="*/ 0 h 299"/>
                  <a:gd name="T4" fmla="*/ 514 w 514"/>
                  <a:gd name="T5" fmla="*/ 139 h 299"/>
                  <a:gd name="T6" fmla="*/ 239 w 514"/>
                  <a:gd name="T7" fmla="*/ 299 h 299"/>
                  <a:gd name="T8" fmla="*/ 0 w 514"/>
                  <a:gd name="T9" fmla="*/ 16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299">
                    <a:moveTo>
                      <a:pt x="0" y="160"/>
                    </a:moveTo>
                    <a:lnTo>
                      <a:pt x="273" y="0"/>
                    </a:lnTo>
                    <a:lnTo>
                      <a:pt x="514" y="139"/>
                    </a:lnTo>
                    <a:lnTo>
                      <a:pt x="239" y="299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23" name="Freeform 412"/>
              <p:cNvSpPr>
                <a:spLocks/>
              </p:cNvSpPr>
              <p:nvPr/>
            </p:nvSpPr>
            <p:spPr bwMode="auto">
              <a:xfrm>
                <a:off x="4266" y="3126"/>
                <a:ext cx="239" cy="175"/>
              </a:xfrm>
              <a:custGeom>
                <a:avLst/>
                <a:gdLst>
                  <a:gd name="T0" fmla="*/ 239 w 239"/>
                  <a:gd name="T1" fmla="*/ 139 h 175"/>
                  <a:gd name="T2" fmla="*/ 239 w 239"/>
                  <a:gd name="T3" fmla="*/ 175 h 175"/>
                  <a:gd name="T4" fmla="*/ 0 w 239"/>
                  <a:gd name="T5" fmla="*/ 37 h 175"/>
                  <a:gd name="T6" fmla="*/ 0 w 239"/>
                  <a:gd name="T7" fmla="*/ 0 h 175"/>
                  <a:gd name="T8" fmla="*/ 239 w 239"/>
                  <a:gd name="T9" fmla="*/ 13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75">
                    <a:moveTo>
                      <a:pt x="239" y="139"/>
                    </a:moveTo>
                    <a:lnTo>
                      <a:pt x="239" y="175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239" y="139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40404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24" name="Freeform 413"/>
              <p:cNvSpPr>
                <a:spLocks/>
              </p:cNvSpPr>
              <p:nvPr/>
            </p:nvSpPr>
            <p:spPr bwMode="auto">
              <a:xfrm>
                <a:off x="4282" y="3142"/>
                <a:ext cx="81" cy="59"/>
              </a:xfrm>
              <a:custGeom>
                <a:avLst/>
                <a:gdLst>
                  <a:gd name="T0" fmla="*/ 0 w 81"/>
                  <a:gd name="T1" fmla="*/ 13 h 59"/>
                  <a:gd name="T2" fmla="*/ 0 w 81"/>
                  <a:gd name="T3" fmla="*/ 0 h 59"/>
                  <a:gd name="T4" fmla="*/ 81 w 81"/>
                  <a:gd name="T5" fmla="*/ 47 h 59"/>
                  <a:gd name="T6" fmla="*/ 81 w 81"/>
                  <a:gd name="T7" fmla="*/ 59 h 59"/>
                  <a:gd name="T8" fmla="*/ 0 w 81"/>
                  <a:gd name="T9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9">
                    <a:moveTo>
                      <a:pt x="0" y="13"/>
                    </a:moveTo>
                    <a:lnTo>
                      <a:pt x="0" y="0"/>
                    </a:lnTo>
                    <a:lnTo>
                      <a:pt x="81" y="47"/>
                    </a:lnTo>
                    <a:lnTo>
                      <a:pt x="81" y="5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25" name="Freeform 414"/>
              <p:cNvSpPr>
                <a:spLocks/>
              </p:cNvSpPr>
              <p:nvPr/>
            </p:nvSpPr>
            <p:spPr bwMode="auto">
              <a:xfrm>
                <a:off x="4282" y="3142"/>
                <a:ext cx="2" cy="13"/>
              </a:xfrm>
              <a:custGeom>
                <a:avLst/>
                <a:gdLst>
                  <a:gd name="T0" fmla="*/ 0 w 2"/>
                  <a:gd name="T1" fmla="*/ 13 h 13"/>
                  <a:gd name="T2" fmla="*/ 2 w 2"/>
                  <a:gd name="T3" fmla="*/ 12 h 13"/>
                  <a:gd name="T4" fmla="*/ 2 w 2"/>
                  <a:gd name="T5" fmla="*/ 2 h 13"/>
                  <a:gd name="T6" fmla="*/ 0 w 2"/>
                  <a:gd name="T7" fmla="*/ 0 h 13"/>
                  <a:gd name="T8" fmla="*/ 0 w 2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3">
                    <a:moveTo>
                      <a:pt x="0" y="13"/>
                    </a:moveTo>
                    <a:lnTo>
                      <a:pt x="2" y="1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26" name="Freeform 415"/>
              <p:cNvSpPr>
                <a:spLocks/>
              </p:cNvSpPr>
              <p:nvPr/>
            </p:nvSpPr>
            <p:spPr bwMode="auto">
              <a:xfrm>
                <a:off x="4282" y="3154"/>
                <a:ext cx="81" cy="47"/>
              </a:xfrm>
              <a:custGeom>
                <a:avLst/>
                <a:gdLst>
                  <a:gd name="T0" fmla="*/ 81 w 81"/>
                  <a:gd name="T1" fmla="*/ 47 h 47"/>
                  <a:gd name="T2" fmla="*/ 81 w 81"/>
                  <a:gd name="T3" fmla="*/ 45 h 47"/>
                  <a:gd name="T4" fmla="*/ 2 w 81"/>
                  <a:gd name="T5" fmla="*/ 0 h 47"/>
                  <a:gd name="T6" fmla="*/ 0 w 81"/>
                  <a:gd name="T7" fmla="*/ 1 h 47"/>
                  <a:gd name="T8" fmla="*/ 81 w 81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7">
                    <a:moveTo>
                      <a:pt x="81" y="47"/>
                    </a:moveTo>
                    <a:lnTo>
                      <a:pt x="81" y="45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81" y="47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27" name="Freeform 416"/>
              <p:cNvSpPr>
                <a:spLocks/>
              </p:cNvSpPr>
              <p:nvPr/>
            </p:nvSpPr>
            <p:spPr bwMode="auto">
              <a:xfrm>
                <a:off x="4494" y="3265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28" name="Freeform 417"/>
              <p:cNvSpPr>
                <a:spLocks/>
              </p:cNvSpPr>
              <p:nvPr/>
            </p:nvSpPr>
            <p:spPr bwMode="auto">
              <a:xfrm>
                <a:off x="4494" y="3265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29" name="Freeform 418"/>
              <p:cNvSpPr>
                <a:spLocks/>
              </p:cNvSpPr>
              <p:nvPr/>
            </p:nvSpPr>
            <p:spPr bwMode="auto">
              <a:xfrm>
                <a:off x="4494" y="3290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1 h 4"/>
                  <a:gd name="T4" fmla="*/ 2 w 7"/>
                  <a:gd name="T5" fmla="*/ 0 h 4"/>
                  <a:gd name="T6" fmla="*/ 0 w 7"/>
                  <a:gd name="T7" fmla="*/ 1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30" name="Freeform 419"/>
              <p:cNvSpPr>
                <a:spLocks/>
              </p:cNvSpPr>
              <p:nvPr/>
            </p:nvSpPr>
            <p:spPr bwMode="auto">
              <a:xfrm>
                <a:off x="4486" y="3260"/>
                <a:ext cx="5" cy="28"/>
              </a:xfrm>
              <a:custGeom>
                <a:avLst/>
                <a:gdLst>
                  <a:gd name="T0" fmla="*/ 0 w 5"/>
                  <a:gd name="T1" fmla="*/ 25 h 28"/>
                  <a:gd name="T2" fmla="*/ 0 w 5"/>
                  <a:gd name="T3" fmla="*/ 0 h 28"/>
                  <a:gd name="T4" fmla="*/ 5 w 5"/>
                  <a:gd name="T5" fmla="*/ 4 h 28"/>
                  <a:gd name="T6" fmla="*/ 5 w 5"/>
                  <a:gd name="T7" fmla="*/ 28 h 28"/>
                  <a:gd name="T8" fmla="*/ 0 w 5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8">
                    <a:moveTo>
                      <a:pt x="0" y="25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28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31" name="Rectangle 420"/>
              <p:cNvSpPr>
                <a:spLocks noChangeArrowheads="1"/>
              </p:cNvSpPr>
              <p:nvPr/>
            </p:nvSpPr>
            <p:spPr bwMode="auto">
              <a:xfrm>
                <a:off x="4486" y="3260"/>
                <a:ext cx="2" cy="25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32" name="Freeform 421"/>
              <p:cNvSpPr>
                <a:spLocks/>
              </p:cNvSpPr>
              <p:nvPr/>
            </p:nvSpPr>
            <p:spPr bwMode="auto">
              <a:xfrm>
                <a:off x="4486" y="3285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33" name="Freeform 422"/>
              <p:cNvSpPr>
                <a:spLocks/>
              </p:cNvSpPr>
              <p:nvPr/>
            </p:nvSpPr>
            <p:spPr bwMode="auto">
              <a:xfrm>
                <a:off x="4476" y="3256"/>
                <a:ext cx="7" cy="27"/>
              </a:xfrm>
              <a:custGeom>
                <a:avLst/>
                <a:gdLst>
                  <a:gd name="T0" fmla="*/ 0 w 7"/>
                  <a:gd name="T1" fmla="*/ 24 h 27"/>
                  <a:gd name="T2" fmla="*/ 0 w 7"/>
                  <a:gd name="T3" fmla="*/ 0 h 27"/>
                  <a:gd name="T4" fmla="*/ 7 w 7"/>
                  <a:gd name="T5" fmla="*/ 3 h 27"/>
                  <a:gd name="T6" fmla="*/ 7 w 7"/>
                  <a:gd name="T7" fmla="*/ 27 h 27"/>
                  <a:gd name="T8" fmla="*/ 0 w 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7">
                    <a:moveTo>
                      <a:pt x="0" y="24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34" name="Rectangle 423"/>
              <p:cNvSpPr>
                <a:spLocks noChangeArrowheads="1"/>
              </p:cNvSpPr>
              <p:nvPr/>
            </p:nvSpPr>
            <p:spPr bwMode="auto">
              <a:xfrm>
                <a:off x="4476" y="3256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35" name="Freeform 424"/>
              <p:cNvSpPr>
                <a:spLocks/>
              </p:cNvSpPr>
              <p:nvPr/>
            </p:nvSpPr>
            <p:spPr bwMode="auto">
              <a:xfrm>
                <a:off x="4476" y="3280"/>
                <a:ext cx="7" cy="3"/>
              </a:xfrm>
              <a:custGeom>
                <a:avLst/>
                <a:gdLst>
                  <a:gd name="T0" fmla="*/ 7 w 7"/>
                  <a:gd name="T1" fmla="*/ 3 h 3"/>
                  <a:gd name="T2" fmla="*/ 7 w 7"/>
                  <a:gd name="T3" fmla="*/ 1 h 3"/>
                  <a:gd name="T4" fmla="*/ 2 w 7"/>
                  <a:gd name="T5" fmla="*/ 0 h 3"/>
                  <a:gd name="T6" fmla="*/ 0 w 7"/>
                  <a:gd name="T7" fmla="*/ 0 h 3"/>
                  <a:gd name="T8" fmla="*/ 7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3"/>
                    </a:moveTo>
                    <a:lnTo>
                      <a:pt x="7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36" name="Freeform 425"/>
              <p:cNvSpPr>
                <a:spLocks/>
              </p:cNvSpPr>
              <p:nvPr/>
            </p:nvSpPr>
            <p:spPr bwMode="auto">
              <a:xfrm>
                <a:off x="4468" y="3249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37" name="Freeform 426"/>
              <p:cNvSpPr>
                <a:spLocks/>
              </p:cNvSpPr>
              <p:nvPr/>
            </p:nvSpPr>
            <p:spPr bwMode="auto">
              <a:xfrm>
                <a:off x="4468" y="3249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6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38" name="Freeform 427"/>
              <p:cNvSpPr>
                <a:spLocks/>
              </p:cNvSpPr>
              <p:nvPr/>
            </p:nvSpPr>
            <p:spPr bwMode="auto">
              <a:xfrm>
                <a:off x="4468" y="3275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2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39" name="Freeform 428"/>
              <p:cNvSpPr>
                <a:spLocks/>
              </p:cNvSpPr>
              <p:nvPr/>
            </p:nvSpPr>
            <p:spPr bwMode="auto">
              <a:xfrm>
                <a:off x="4460" y="3244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40" name="Freeform 429"/>
              <p:cNvSpPr>
                <a:spLocks/>
              </p:cNvSpPr>
              <p:nvPr/>
            </p:nvSpPr>
            <p:spPr bwMode="auto">
              <a:xfrm>
                <a:off x="4460" y="3244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0 w 2"/>
                  <a:gd name="T3" fmla="*/ 26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0" y="2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41" name="Freeform 430"/>
              <p:cNvSpPr>
                <a:spLocks/>
              </p:cNvSpPr>
              <p:nvPr/>
            </p:nvSpPr>
            <p:spPr bwMode="auto">
              <a:xfrm>
                <a:off x="4460" y="3270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2 h 3"/>
                  <a:gd name="T4" fmla="*/ 0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42" name="Freeform 431"/>
              <p:cNvSpPr>
                <a:spLocks/>
              </p:cNvSpPr>
              <p:nvPr/>
            </p:nvSpPr>
            <p:spPr bwMode="auto">
              <a:xfrm>
                <a:off x="4450" y="3239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4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43" name="Freeform 432"/>
              <p:cNvSpPr>
                <a:spLocks/>
              </p:cNvSpPr>
              <p:nvPr/>
            </p:nvSpPr>
            <p:spPr bwMode="auto">
              <a:xfrm>
                <a:off x="4450" y="3239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44" name="Freeform 433"/>
              <p:cNvSpPr>
                <a:spLocks/>
              </p:cNvSpPr>
              <p:nvPr/>
            </p:nvSpPr>
            <p:spPr bwMode="auto">
              <a:xfrm>
                <a:off x="4450" y="3264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3 h 4"/>
                  <a:gd name="T4" fmla="*/ 2 w 7"/>
                  <a:gd name="T5" fmla="*/ 0 h 4"/>
                  <a:gd name="T6" fmla="*/ 0 w 7"/>
                  <a:gd name="T7" fmla="*/ 1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45" name="Freeform 434"/>
              <p:cNvSpPr>
                <a:spLocks/>
              </p:cNvSpPr>
              <p:nvPr/>
            </p:nvSpPr>
            <p:spPr bwMode="auto">
              <a:xfrm>
                <a:off x="4442" y="3235"/>
                <a:ext cx="5" cy="29"/>
              </a:xfrm>
              <a:custGeom>
                <a:avLst/>
                <a:gdLst>
                  <a:gd name="T0" fmla="*/ 0 w 5"/>
                  <a:gd name="T1" fmla="*/ 25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46" name="Freeform 435"/>
              <p:cNvSpPr>
                <a:spLocks/>
              </p:cNvSpPr>
              <p:nvPr/>
            </p:nvSpPr>
            <p:spPr bwMode="auto">
              <a:xfrm>
                <a:off x="4442" y="3235"/>
                <a:ext cx="2" cy="25"/>
              </a:xfrm>
              <a:custGeom>
                <a:avLst/>
                <a:gdLst>
                  <a:gd name="T0" fmla="*/ 0 w 2"/>
                  <a:gd name="T1" fmla="*/ 25 h 25"/>
                  <a:gd name="T2" fmla="*/ 2 w 2"/>
                  <a:gd name="T3" fmla="*/ 24 h 25"/>
                  <a:gd name="T4" fmla="*/ 2 w 2"/>
                  <a:gd name="T5" fmla="*/ 1 h 25"/>
                  <a:gd name="T6" fmla="*/ 0 w 2"/>
                  <a:gd name="T7" fmla="*/ 0 h 25"/>
                  <a:gd name="T8" fmla="*/ 0 w 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">
                    <a:moveTo>
                      <a:pt x="0" y="25"/>
                    </a:moveTo>
                    <a:lnTo>
                      <a:pt x="2" y="2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47" name="Freeform 436"/>
              <p:cNvSpPr>
                <a:spLocks/>
              </p:cNvSpPr>
              <p:nvPr/>
            </p:nvSpPr>
            <p:spPr bwMode="auto">
              <a:xfrm>
                <a:off x="4442" y="3259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48" name="Freeform 437"/>
              <p:cNvSpPr>
                <a:spLocks/>
              </p:cNvSpPr>
              <p:nvPr/>
            </p:nvSpPr>
            <p:spPr bwMode="auto">
              <a:xfrm>
                <a:off x="4433" y="3230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49" name="Freeform 438"/>
              <p:cNvSpPr>
                <a:spLocks/>
              </p:cNvSpPr>
              <p:nvPr/>
            </p:nvSpPr>
            <p:spPr bwMode="auto">
              <a:xfrm>
                <a:off x="4433" y="3230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1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3802" name="Freeform 440"/>
            <p:cNvSpPr>
              <a:spLocks/>
            </p:cNvSpPr>
            <p:nvPr/>
          </p:nvSpPr>
          <p:spPr bwMode="auto">
            <a:xfrm>
              <a:off x="4433" y="3254"/>
              <a:ext cx="6" cy="5"/>
            </a:xfrm>
            <a:custGeom>
              <a:avLst/>
              <a:gdLst>
                <a:gd name="T0" fmla="*/ 6 w 6"/>
                <a:gd name="T1" fmla="*/ 5 h 5"/>
                <a:gd name="T2" fmla="*/ 6 w 6"/>
                <a:gd name="T3" fmla="*/ 3 h 5"/>
                <a:gd name="T4" fmla="*/ 1 w 6"/>
                <a:gd name="T5" fmla="*/ 0 h 5"/>
                <a:gd name="T6" fmla="*/ 0 w 6"/>
                <a:gd name="T7" fmla="*/ 2 h 5"/>
                <a:gd name="T8" fmla="*/ 6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5"/>
                  </a:moveTo>
                  <a:lnTo>
                    <a:pt x="6" y="3"/>
                  </a:lnTo>
                  <a:lnTo>
                    <a:pt x="1" y="0"/>
                  </a:lnTo>
                  <a:lnTo>
                    <a:pt x="0" y="2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2626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3" name="Freeform 441"/>
            <p:cNvSpPr>
              <a:spLocks/>
            </p:cNvSpPr>
            <p:nvPr/>
          </p:nvSpPr>
          <p:spPr bwMode="auto">
            <a:xfrm>
              <a:off x="4425" y="3225"/>
              <a:ext cx="4" cy="29"/>
            </a:xfrm>
            <a:custGeom>
              <a:avLst/>
              <a:gdLst>
                <a:gd name="T0" fmla="*/ 0 w 4"/>
                <a:gd name="T1" fmla="*/ 26 h 29"/>
                <a:gd name="T2" fmla="*/ 0 w 4"/>
                <a:gd name="T3" fmla="*/ 0 h 29"/>
                <a:gd name="T4" fmla="*/ 4 w 4"/>
                <a:gd name="T5" fmla="*/ 3 h 29"/>
                <a:gd name="T6" fmla="*/ 4 w 4"/>
                <a:gd name="T7" fmla="*/ 29 h 29"/>
                <a:gd name="T8" fmla="*/ 0 w 4"/>
                <a:gd name="T9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9">
                  <a:moveTo>
                    <a:pt x="0" y="26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4" y="29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00000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4" name="Freeform 442"/>
            <p:cNvSpPr>
              <a:spLocks/>
            </p:cNvSpPr>
            <p:nvPr/>
          </p:nvSpPr>
          <p:spPr bwMode="auto">
            <a:xfrm>
              <a:off x="4425" y="3225"/>
              <a:ext cx="1" cy="26"/>
            </a:xfrm>
            <a:custGeom>
              <a:avLst/>
              <a:gdLst>
                <a:gd name="T0" fmla="*/ 0 w 1"/>
                <a:gd name="T1" fmla="*/ 26 h 26"/>
                <a:gd name="T2" fmla="*/ 1 w 1"/>
                <a:gd name="T3" fmla="*/ 24 h 26"/>
                <a:gd name="T4" fmla="*/ 1 w 1"/>
                <a:gd name="T5" fmla="*/ 0 h 26"/>
                <a:gd name="T6" fmla="*/ 0 w 1"/>
                <a:gd name="T7" fmla="*/ 0 h 26"/>
                <a:gd name="T8" fmla="*/ 0 w 1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6">
                  <a:moveTo>
                    <a:pt x="0" y="26"/>
                  </a:moveTo>
                  <a:lnTo>
                    <a:pt x="1" y="24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80808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5" name="Freeform 443"/>
            <p:cNvSpPr>
              <a:spLocks/>
            </p:cNvSpPr>
            <p:nvPr/>
          </p:nvSpPr>
          <p:spPr bwMode="auto">
            <a:xfrm>
              <a:off x="4425" y="3249"/>
              <a:ext cx="4" cy="5"/>
            </a:xfrm>
            <a:custGeom>
              <a:avLst/>
              <a:gdLst>
                <a:gd name="T0" fmla="*/ 4 w 4"/>
                <a:gd name="T1" fmla="*/ 5 h 5"/>
                <a:gd name="T2" fmla="*/ 4 w 4"/>
                <a:gd name="T3" fmla="*/ 3 h 5"/>
                <a:gd name="T4" fmla="*/ 1 w 4"/>
                <a:gd name="T5" fmla="*/ 0 h 5"/>
                <a:gd name="T6" fmla="*/ 0 w 4"/>
                <a:gd name="T7" fmla="*/ 2 h 5"/>
                <a:gd name="T8" fmla="*/ 4 w 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lnTo>
                    <a:pt x="4" y="3"/>
                  </a:lnTo>
                  <a:lnTo>
                    <a:pt x="1" y="0"/>
                  </a:lnTo>
                  <a:lnTo>
                    <a:pt x="0" y="2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2626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6" name="Freeform 444"/>
            <p:cNvSpPr>
              <a:spLocks/>
            </p:cNvSpPr>
            <p:nvPr/>
          </p:nvSpPr>
          <p:spPr bwMode="auto">
            <a:xfrm>
              <a:off x="4417" y="3220"/>
              <a:ext cx="4" cy="29"/>
            </a:xfrm>
            <a:custGeom>
              <a:avLst/>
              <a:gdLst>
                <a:gd name="T0" fmla="*/ 0 w 4"/>
                <a:gd name="T1" fmla="*/ 26 h 29"/>
                <a:gd name="T2" fmla="*/ 0 w 4"/>
                <a:gd name="T3" fmla="*/ 0 h 29"/>
                <a:gd name="T4" fmla="*/ 4 w 4"/>
                <a:gd name="T5" fmla="*/ 3 h 29"/>
                <a:gd name="T6" fmla="*/ 4 w 4"/>
                <a:gd name="T7" fmla="*/ 29 h 29"/>
                <a:gd name="T8" fmla="*/ 0 w 4"/>
                <a:gd name="T9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9">
                  <a:moveTo>
                    <a:pt x="0" y="26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4" y="29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00000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7" name="Freeform 445"/>
            <p:cNvSpPr>
              <a:spLocks/>
            </p:cNvSpPr>
            <p:nvPr/>
          </p:nvSpPr>
          <p:spPr bwMode="auto">
            <a:xfrm>
              <a:off x="4417" y="3220"/>
              <a:ext cx="1" cy="26"/>
            </a:xfrm>
            <a:custGeom>
              <a:avLst/>
              <a:gdLst>
                <a:gd name="T0" fmla="*/ 0 w 1"/>
                <a:gd name="T1" fmla="*/ 26 h 26"/>
                <a:gd name="T2" fmla="*/ 1 w 1"/>
                <a:gd name="T3" fmla="*/ 24 h 26"/>
                <a:gd name="T4" fmla="*/ 1 w 1"/>
                <a:gd name="T5" fmla="*/ 0 h 26"/>
                <a:gd name="T6" fmla="*/ 0 w 1"/>
                <a:gd name="T7" fmla="*/ 0 h 26"/>
                <a:gd name="T8" fmla="*/ 0 w 1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6">
                  <a:moveTo>
                    <a:pt x="0" y="26"/>
                  </a:moveTo>
                  <a:lnTo>
                    <a:pt x="1" y="24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80808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8" name="Freeform 446"/>
            <p:cNvSpPr>
              <a:spLocks/>
            </p:cNvSpPr>
            <p:nvPr/>
          </p:nvSpPr>
          <p:spPr bwMode="auto">
            <a:xfrm>
              <a:off x="4417" y="3244"/>
              <a:ext cx="4" cy="5"/>
            </a:xfrm>
            <a:custGeom>
              <a:avLst/>
              <a:gdLst>
                <a:gd name="T0" fmla="*/ 4 w 4"/>
                <a:gd name="T1" fmla="*/ 5 h 5"/>
                <a:gd name="T2" fmla="*/ 4 w 4"/>
                <a:gd name="T3" fmla="*/ 2 h 5"/>
                <a:gd name="T4" fmla="*/ 1 w 4"/>
                <a:gd name="T5" fmla="*/ 0 h 5"/>
                <a:gd name="T6" fmla="*/ 0 w 4"/>
                <a:gd name="T7" fmla="*/ 2 h 5"/>
                <a:gd name="T8" fmla="*/ 4 w 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lnTo>
                    <a:pt x="4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2626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9" name="Freeform 447"/>
            <p:cNvSpPr>
              <a:spLocks/>
            </p:cNvSpPr>
            <p:nvPr/>
          </p:nvSpPr>
          <p:spPr bwMode="auto">
            <a:xfrm>
              <a:off x="4407" y="3215"/>
              <a:ext cx="6" cy="28"/>
            </a:xfrm>
            <a:custGeom>
              <a:avLst/>
              <a:gdLst>
                <a:gd name="T0" fmla="*/ 0 w 6"/>
                <a:gd name="T1" fmla="*/ 24 h 28"/>
                <a:gd name="T2" fmla="*/ 0 w 6"/>
                <a:gd name="T3" fmla="*/ 0 h 28"/>
                <a:gd name="T4" fmla="*/ 6 w 6"/>
                <a:gd name="T5" fmla="*/ 3 h 28"/>
                <a:gd name="T6" fmla="*/ 6 w 6"/>
                <a:gd name="T7" fmla="*/ 28 h 28"/>
                <a:gd name="T8" fmla="*/ 0 w 6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8">
                  <a:moveTo>
                    <a:pt x="0" y="24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6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00000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0" name="Rectangle 448"/>
            <p:cNvSpPr>
              <a:spLocks noChangeArrowheads="1"/>
            </p:cNvSpPr>
            <p:nvPr/>
          </p:nvSpPr>
          <p:spPr bwMode="auto">
            <a:xfrm>
              <a:off x="4407" y="3215"/>
              <a:ext cx="1" cy="24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80808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1" name="Freeform 449"/>
            <p:cNvSpPr>
              <a:spLocks/>
            </p:cNvSpPr>
            <p:nvPr/>
          </p:nvSpPr>
          <p:spPr bwMode="auto">
            <a:xfrm>
              <a:off x="4407" y="3239"/>
              <a:ext cx="6" cy="4"/>
            </a:xfrm>
            <a:custGeom>
              <a:avLst/>
              <a:gdLst>
                <a:gd name="T0" fmla="*/ 6 w 6"/>
                <a:gd name="T1" fmla="*/ 4 h 4"/>
                <a:gd name="T2" fmla="*/ 6 w 6"/>
                <a:gd name="T3" fmla="*/ 2 h 4"/>
                <a:gd name="T4" fmla="*/ 1 w 6"/>
                <a:gd name="T5" fmla="*/ 0 h 4"/>
                <a:gd name="T6" fmla="*/ 0 w 6"/>
                <a:gd name="T7" fmla="*/ 0 h 4"/>
                <a:gd name="T8" fmla="*/ 6 w 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6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2626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2" name="Freeform 450"/>
            <p:cNvSpPr>
              <a:spLocks/>
            </p:cNvSpPr>
            <p:nvPr/>
          </p:nvSpPr>
          <p:spPr bwMode="auto">
            <a:xfrm>
              <a:off x="4399" y="3210"/>
              <a:ext cx="5" cy="28"/>
            </a:xfrm>
            <a:custGeom>
              <a:avLst/>
              <a:gdLst>
                <a:gd name="T0" fmla="*/ 0 w 5"/>
                <a:gd name="T1" fmla="*/ 25 h 28"/>
                <a:gd name="T2" fmla="*/ 0 w 5"/>
                <a:gd name="T3" fmla="*/ 0 h 28"/>
                <a:gd name="T4" fmla="*/ 5 w 5"/>
                <a:gd name="T5" fmla="*/ 4 h 28"/>
                <a:gd name="T6" fmla="*/ 5 w 5"/>
                <a:gd name="T7" fmla="*/ 28 h 28"/>
                <a:gd name="T8" fmla="*/ 0 w 5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8">
                  <a:moveTo>
                    <a:pt x="0" y="25"/>
                  </a:moveTo>
                  <a:lnTo>
                    <a:pt x="0" y="0"/>
                  </a:lnTo>
                  <a:lnTo>
                    <a:pt x="5" y="4"/>
                  </a:lnTo>
                  <a:lnTo>
                    <a:pt x="5" y="28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00000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3" name="Rectangle 451"/>
            <p:cNvSpPr>
              <a:spLocks noChangeArrowheads="1"/>
            </p:cNvSpPr>
            <p:nvPr/>
          </p:nvSpPr>
          <p:spPr bwMode="auto">
            <a:xfrm>
              <a:off x="4399" y="3210"/>
              <a:ext cx="1" cy="25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80808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4" name="Freeform 452"/>
            <p:cNvSpPr>
              <a:spLocks/>
            </p:cNvSpPr>
            <p:nvPr/>
          </p:nvSpPr>
          <p:spPr bwMode="auto">
            <a:xfrm>
              <a:off x="4399" y="3235"/>
              <a:ext cx="5" cy="3"/>
            </a:xfrm>
            <a:custGeom>
              <a:avLst/>
              <a:gdLst>
                <a:gd name="T0" fmla="*/ 5 w 5"/>
                <a:gd name="T1" fmla="*/ 3 h 3"/>
                <a:gd name="T2" fmla="*/ 5 w 5"/>
                <a:gd name="T3" fmla="*/ 1 h 3"/>
                <a:gd name="T4" fmla="*/ 1 w 5"/>
                <a:gd name="T5" fmla="*/ 0 h 3"/>
                <a:gd name="T6" fmla="*/ 0 w 5"/>
                <a:gd name="T7" fmla="*/ 0 h 3"/>
                <a:gd name="T8" fmla="*/ 5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5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2626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5" name="Freeform 453"/>
            <p:cNvSpPr>
              <a:spLocks/>
            </p:cNvSpPr>
            <p:nvPr/>
          </p:nvSpPr>
          <p:spPr bwMode="auto">
            <a:xfrm>
              <a:off x="4268" y="3131"/>
              <a:ext cx="13" cy="18"/>
            </a:xfrm>
            <a:custGeom>
              <a:avLst/>
              <a:gdLst>
                <a:gd name="T0" fmla="*/ 13 w 13"/>
                <a:gd name="T1" fmla="*/ 8 h 18"/>
                <a:gd name="T2" fmla="*/ 13 w 13"/>
                <a:gd name="T3" fmla="*/ 18 h 18"/>
                <a:gd name="T4" fmla="*/ 0 w 13"/>
                <a:gd name="T5" fmla="*/ 10 h 18"/>
                <a:gd name="T6" fmla="*/ 0 w 13"/>
                <a:gd name="T7" fmla="*/ 0 h 18"/>
                <a:gd name="T8" fmla="*/ 13 w 13"/>
                <a:gd name="T9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8">
                  <a:moveTo>
                    <a:pt x="13" y="8"/>
                  </a:moveTo>
                  <a:lnTo>
                    <a:pt x="13" y="18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00000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6" name="Freeform 454"/>
            <p:cNvSpPr>
              <a:spLocks/>
            </p:cNvSpPr>
            <p:nvPr/>
          </p:nvSpPr>
          <p:spPr bwMode="auto">
            <a:xfrm>
              <a:off x="4279" y="3139"/>
              <a:ext cx="2" cy="8"/>
            </a:xfrm>
            <a:custGeom>
              <a:avLst/>
              <a:gdLst>
                <a:gd name="T0" fmla="*/ 0 w 2"/>
                <a:gd name="T1" fmla="*/ 2 h 8"/>
                <a:gd name="T2" fmla="*/ 2 w 2"/>
                <a:gd name="T3" fmla="*/ 0 h 8"/>
                <a:gd name="T4" fmla="*/ 2 w 2"/>
                <a:gd name="T5" fmla="*/ 8 h 8"/>
                <a:gd name="T6" fmla="*/ 0 w 2"/>
                <a:gd name="T7" fmla="*/ 8 h 8"/>
                <a:gd name="T8" fmla="*/ 0 w 2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8">
                  <a:moveTo>
                    <a:pt x="0" y="2"/>
                  </a:moveTo>
                  <a:lnTo>
                    <a:pt x="2" y="0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725A14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7" name="Freeform 455"/>
            <p:cNvSpPr>
              <a:spLocks/>
            </p:cNvSpPr>
            <p:nvPr/>
          </p:nvSpPr>
          <p:spPr bwMode="auto">
            <a:xfrm>
              <a:off x="4266" y="3131"/>
              <a:ext cx="15" cy="10"/>
            </a:xfrm>
            <a:custGeom>
              <a:avLst/>
              <a:gdLst>
                <a:gd name="T0" fmla="*/ 0 w 15"/>
                <a:gd name="T1" fmla="*/ 2 h 10"/>
                <a:gd name="T2" fmla="*/ 2 w 15"/>
                <a:gd name="T3" fmla="*/ 0 h 10"/>
                <a:gd name="T4" fmla="*/ 15 w 15"/>
                <a:gd name="T5" fmla="*/ 8 h 10"/>
                <a:gd name="T6" fmla="*/ 13 w 15"/>
                <a:gd name="T7" fmla="*/ 10 h 10"/>
                <a:gd name="T8" fmla="*/ 0 w 15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0">
                  <a:moveTo>
                    <a:pt x="0" y="2"/>
                  </a:moveTo>
                  <a:lnTo>
                    <a:pt x="2" y="0"/>
                  </a:lnTo>
                  <a:lnTo>
                    <a:pt x="15" y="8"/>
                  </a:lnTo>
                  <a:lnTo>
                    <a:pt x="13" y="1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E1B1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8" name="Freeform 456"/>
            <p:cNvSpPr>
              <a:spLocks/>
            </p:cNvSpPr>
            <p:nvPr/>
          </p:nvSpPr>
          <p:spPr bwMode="auto">
            <a:xfrm>
              <a:off x="4266" y="3133"/>
              <a:ext cx="13" cy="14"/>
            </a:xfrm>
            <a:custGeom>
              <a:avLst/>
              <a:gdLst>
                <a:gd name="T0" fmla="*/ 13 w 13"/>
                <a:gd name="T1" fmla="*/ 8 h 14"/>
                <a:gd name="T2" fmla="*/ 13 w 13"/>
                <a:gd name="T3" fmla="*/ 14 h 14"/>
                <a:gd name="T4" fmla="*/ 0 w 13"/>
                <a:gd name="T5" fmla="*/ 8 h 14"/>
                <a:gd name="T6" fmla="*/ 0 w 13"/>
                <a:gd name="T7" fmla="*/ 0 h 14"/>
                <a:gd name="T8" fmla="*/ 13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3" y="8"/>
                  </a:moveTo>
                  <a:lnTo>
                    <a:pt x="13" y="14"/>
                  </a:lnTo>
                  <a:lnTo>
                    <a:pt x="0" y="8"/>
                  </a:lnTo>
                  <a:lnTo>
                    <a:pt x="0" y="0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E1B1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9" name="Freeform 457"/>
            <p:cNvSpPr>
              <a:spLocks/>
            </p:cNvSpPr>
            <p:nvPr/>
          </p:nvSpPr>
          <p:spPr bwMode="auto">
            <a:xfrm>
              <a:off x="4493" y="3023"/>
              <a:ext cx="299" cy="753"/>
            </a:xfrm>
            <a:custGeom>
              <a:avLst/>
              <a:gdLst>
                <a:gd name="T0" fmla="*/ 0 w 299"/>
                <a:gd name="T1" fmla="*/ 174 h 753"/>
                <a:gd name="T2" fmla="*/ 299 w 299"/>
                <a:gd name="T3" fmla="*/ 0 h 753"/>
                <a:gd name="T4" fmla="*/ 299 w 299"/>
                <a:gd name="T5" fmla="*/ 579 h 753"/>
                <a:gd name="T6" fmla="*/ 0 w 299"/>
                <a:gd name="T7" fmla="*/ 753 h 753"/>
                <a:gd name="T8" fmla="*/ 0 w 299"/>
                <a:gd name="T9" fmla="*/ 174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753">
                  <a:moveTo>
                    <a:pt x="0" y="174"/>
                  </a:moveTo>
                  <a:lnTo>
                    <a:pt x="299" y="0"/>
                  </a:lnTo>
                  <a:lnTo>
                    <a:pt x="299" y="579"/>
                  </a:lnTo>
                  <a:lnTo>
                    <a:pt x="0" y="753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0D0D0D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0" name="Freeform 458"/>
            <p:cNvSpPr>
              <a:spLocks/>
            </p:cNvSpPr>
            <p:nvPr/>
          </p:nvSpPr>
          <p:spPr bwMode="auto">
            <a:xfrm>
              <a:off x="4493" y="3196"/>
              <a:ext cx="3" cy="580"/>
            </a:xfrm>
            <a:custGeom>
              <a:avLst/>
              <a:gdLst>
                <a:gd name="T0" fmla="*/ 0 w 3"/>
                <a:gd name="T1" fmla="*/ 1 h 580"/>
                <a:gd name="T2" fmla="*/ 3 w 3"/>
                <a:gd name="T3" fmla="*/ 0 h 580"/>
                <a:gd name="T4" fmla="*/ 3 w 3"/>
                <a:gd name="T5" fmla="*/ 579 h 580"/>
                <a:gd name="T6" fmla="*/ 0 w 3"/>
                <a:gd name="T7" fmla="*/ 580 h 580"/>
                <a:gd name="T8" fmla="*/ 0 w 3"/>
                <a:gd name="T9" fmla="*/ 1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80">
                  <a:moveTo>
                    <a:pt x="0" y="1"/>
                  </a:moveTo>
                  <a:lnTo>
                    <a:pt x="3" y="0"/>
                  </a:lnTo>
                  <a:lnTo>
                    <a:pt x="3" y="579"/>
                  </a:lnTo>
                  <a:lnTo>
                    <a:pt x="0" y="58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1A1A1A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1" name="Freeform 459"/>
            <p:cNvSpPr>
              <a:spLocks/>
            </p:cNvSpPr>
            <p:nvPr/>
          </p:nvSpPr>
          <p:spPr bwMode="auto">
            <a:xfrm>
              <a:off x="4255" y="3089"/>
              <a:ext cx="8" cy="517"/>
            </a:xfrm>
            <a:custGeom>
              <a:avLst/>
              <a:gdLst>
                <a:gd name="T0" fmla="*/ 1 w 8"/>
                <a:gd name="T1" fmla="*/ 5 h 517"/>
                <a:gd name="T2" fmla="*/ 8 w 8"/>
                <a:gd name="T3" fmla="*/ 0 h 517"/>
                <a:gd name="T4" fmla="*/ 8 w 8"/>
                <a:gd name="T5" fmla="*/ 511 h 517"/>
                <a:gd name="T6" fmla="*/ 0 w 8"/>
                <a:gd name="T7" fmla="*/ 517 h 517"/>
                <a:gd name="T8" fmla="*/ 1 w 8"/>
                <a:gd name="T9" fmla="*/ 5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17">
                  <a:moveTo>
                    <a:pt x="1" y="5"/>
                  </a:moveTo>
                  <a:lnTo>
                    <a:pt x="8" y="0"/>
                  </a:lnTo>
                  <a:lnTo>
                    <a:pt x="8" y="511"/>
                  </a:lnTo>
                  <a:lnTo>
                    <a:pt x="0" y="517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00000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2" name="Freeform 460"/>
            <p:cNvSpPr>
              <a:spLocks/>
            </p:cNvSpPr>
            <p:nvPr/>
          </p:nvSpPr>
          <p:spPr bwMode="auto">
            <a:xfrm>
              <a:off x="4213" y="2861"/>
              <a:ext cx="579" cy="336"/>
            </a:xfrm>
            <a:custGeom>
              <a:avLst/>
              <a:gdLst>
                <a:gd name="T0" fmla="*/ 0 w 579"/>
                <a:gd name="T1" fmla="*/ 175 h 336"/>
                <a:gd name="T2" fmla="*/ 301 w 579"/>
                <a:gd name="T3" fmla="*/ 0 h 336"/>
                <a:gd name="T4" fmla="*/ 579 w 579"/>
                <a:gd name="T5" fmla="*/ 162 h 336"/>
                <a:gd name="T6" fmla="*/ 280 w 579"/>
                <a:gd name="T7" fmla="*/ 336 h 336"/>
                <a:gd name="T8" fmla="*/ 0 w 579"/>
                <a:gd name="T9" fmla="*/ 175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9" h="336">
                  <a:moveTo>
                    <a:pt x="0" y="175"/>
                  </a:moveTo>
                  <a:lnTo>
                    <a:pt x="301" y="0"/>
                  </a:lnTo>
                  <a:lnTo>
                    <a:pt x="579" y="162"/>
                  </a:lnTo>
                  <a:lnTo>
                    <a:pt x="280" y="336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2626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3" name="Freeform 461"/>
            <p:cNvSpPr>
              <a:spLocks/>
            </p:cNvSpPr>
            <p:nvPr/>
          </p:nvSpPr>
          <p:spPr bwMode="auto">
            <a:xfrm>
              <a:off x="4213" y="3034"/>
              <a:ext cx="283" cy="163"/>
            </a:xfrm>
            <a:custGeom>
              <a:avLst/>
              <a:gdLst>
                <a:gd name="T0" fmla="*/ 0 w 283"/>
                <a:gd name="T1" fmla="*/ 2 h 163"/>
                <a:gd name="T2" fmla="*/ 3 w 283"/>
                <a:gd name="T3" fmla="*/ 0 h 163"/>
                <a:gd name="T4" fmla="*/ 283 w 283"/>
                <a:gd name="T5" fmla="*/ 162 h 163"/>
                <a:gd name="T6" fmla="*/ 280 w 283"/>
                <a:gd name="T7" fmla="*/ 163 h 163"/>
                <a:gd name="T8" fmla="*/ 0 w 283"/>
                <a:gd name="T9" fmla="*/ 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163">
                  <a:moveTo>
                    <a:pt x="0" y="2"/>
                  </a:moveTo>
                  <a:lnTo>
                    <a:pt x="3" y="0"/>
                  </a:lnTo>
                  <a:lnTo>
                    <a:pt x="283" y="162"/>
                  </a:lnTo>
                  <a:lnTo>
                    <a:pt x="280" y="16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66666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4" name="Freeform 462"/>
            <p:cNvSpPr>
              <a:spLocks/>
            </p:cNvSpPr>
            <p:nvPr/>
          </p:nvSpPr>
          <p:spPr bwMode="auto">
            <a:xfrm>
              <a:off x="4255" y="3600"/>
              <a:ext cx="187" cy="110"/>
            </a:xfrm>
            <a:custGeom>
              <a:avLst/>
              <a:gdLst>
                <a:gd name="T0" fmla="*/ 0 w 187"/>
                <a:gd name="T1" fmla="*/ 6 h 110"/>
                <a:gd name="T2" fmla="*/ 8 w 187"/>
                <a:gd name="T3" fmla="*/ 0 h 110"/>
                <a:gd name="T4" fmla="*/ 187 w 187"/>
                <a:gd name="T5" fmla="*/ 105 h 110"/>
                <a:gd name="T6" fmla="*/ 181 w 187"/>
                <a:gd name="T7" fmla="*/ 110 h 110"/>
                <a:gd name="T8" fmla="*/ 0 w 187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10">
                  <a:moveTo>
                    <a:pt x="0" y="6"/>
                  </a:moveTo>
                  <a:lnTo>
                    <a:pt x="8" y="0"/>
                  </a:lnTo>
                  <a:lnTo>
                    <a:pt x="187" y="105"/>
                  </a:lnTo>
                  <a:lnTo>
                    <a:pt x="181" y="1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2626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5" name="Freeform 463"/>
            <p:cNvSpPr>
              <a:spLocks noEditPoints="1"/>
            </p:cNvSpPr>
            <p:nvPr/>
          </p:nvSpPr>
          <p:spPr bwMode="auto">
            <a:xfrm>
              <a:off x="4213" y="3036"/>
              <a:ext cx="280" cy="740"/>
            </a:xfrm>
            <a:custGeom>
              <a:avLst/>
              <a:gdLst>
                <a:gd name="T0" fmla="*/ 0 w 280"/>
                <a:gd name="T1" fmla="*/ 0 h 740"/>
                <a:gd name="T2" fmla="*/ 0 w 280"/>
                <a:gd name="T3" fmla="*/ 579 h 740"/>
                <a:gd name="T4" fmla="*/ 280 w 280"/>
                <a:gd name="T5" fmla="*/ 740 h 740"/>
                <a:gd name="T6" fmla="*/ 280 w 280"/>
                <a:gd name="T7" fmla="*/ 161 h 740"/>
                <a:gd name="T8" fmla="*/ 0 w 280"/>
                <a:gd name="T9" fmla="*/ 0 h 740"/>
                <a:gd name="T10" fmla="*/ 223 w 280"/>
                <a:gd name="T11" fmla="*/ 674 h 740"/>
                <a:gd name="T12" fmla="*/ 42 w 280"/>
                <a:gd name="T13" fmla="*/ 570 h 740"/>
                <a:gd name="T14" fmla="*/ 43 w 280"/>
                <a:gd name="T15" fmla="*/ 58 h 740"/>
                <a:gd name="T16" fmla="*/ 223 w 280"/>
                <a:gd name="T17" fmla="*/ 161 h 740"/>
                <a:gd name="T18" fmla="*/ 223 w 280"/>
                <a:gd name="T19" fmla="*/ 67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0" h="740">
                  <a:moveTo>
                    <a:pt x="0" y="0"/>
                  </a:moveTo>
                  <a:lnTo>
                    <a:pt x="0" y="579"/>
                  </a:lnTo>
                  <a:lnTo>
                    <a:pt x="280" y="740"/>
                  </a:lnTo>
                  <a:lnTo>
                    <a:pt x="280" y="161"/>
                  </a:lnTo>
                  <a:lnTo>
                    <a:pt x="0" y="0"/>
                  </a:lnTo>
                  <a:close/>
                  <a:moveTo>
                    <a:pt x="223" y="674"/>
                  </a:moveTo>
                  <a:lnTo>
                    <a:pt x="42" y="570"/>
                  </a:lnTo>
                  <a:lnTo>
                    <a:pt x="43" y="58"/>
                  </a:lnTo>
                  <a:lnTo>
                    <a:pt x="223" y="161"/>
                  </a:lnTo>
                  <a:lnTo>
                    <a:pt x="223" y="674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40404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6" name="Freeform 464"/>
            <p:cNvSpPr>
              <a:spLocks/>
            </p:cNvSpPr>
            <p:nvPr/>
          </p:nvSpPr>
          <p:spPr bwMode="auto">
            <a:xfrm>
              <a:off x="4316" y="3105"/>
              <a:ext cx="62" cy="45"/>
            </a:xfrm>
            <a:custGeom>
              <a:avLst/>
              <a:gdLst>
                <a:gd name="T0" fmla="*/ 62 w 62"/>
                <a:gd name="T1" fmla="*/ 36 h 45"/>
                <a:gd name="T2" fmla="*/ 62 w 62"/>
                <a:gd name="T3" fmla="*/ 45 h 45"/>
                <a:gd name="T4" fmla="*/ 0 w 62"/>
                <a:gd name="T5" fmla="*/ 10 h 45"/>
                <a:gd name="T6" fmla="*/ 0 w 62"/>
                <a:gd name="T7" fmla="*/ 0 h 45"/>
                <a:gd name="T8" fmla="*/ 62 w 62"/>
                <a:gd name="T9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5">
                  <a:moveTo>
                    <a:pt x="62" y="36"/>
                  </a:moveTo>
                  <a:lnTo>
                    <a:pt x="62" y="45"/>
                  </a:lnTo>
                  <a:lnTo>
                    <a:pt x="0" y="10"/>
                  </a:lnTo>
                  <a:lnTo>
                    <a:pt x="0" y="0"/>
                  </a:lnTo>
                  <a:lnTo>
                    <a:pt x="62" y="36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E1B1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7" name="Freeform 465"/>
            <p:cNvSpPr>
              <a:spLocks/>
            </p:cNvSpPr>
            <p:nvPr/>
          </p:nvSpPr>
          <p:spPr bwMode="auto">
            <a:xfrm>
              <a:off x="4316" y="3104"/>
              <a:ext cx="65" cy="37"/>
            </a:xfrm>
            <a:custGeom>
              <a:avLst/>
              <a:gdLst>
                <a:gd name="T0" fmla="*/ 0 w 65"/>
                <a:gd name="T1" fmla="*/ 1 h 37"/>
                <a:gd name="T2" fmla="*/ 5 w 65"/>
                <a:gd name="T3" fmla="*/ 0 h 37"/>
                <a:gd name="T4" fmla="*/ 65 w 65"/>
                <a:gd name="T5" fmla="*/ 35 h 37"/>
                <a:gd name="T6" fmla="*/ 62 w 65"/>
                <a:gd name="T7" fmla="*/ 37 h 37"/>
                <a:gd name="T8" fmla="*/ 0 w 65"/>
                <a:gd name="T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37">
                  <a:moveTo>
                    <a:pt x="0" y="1"/>
                  </a:moveTo>
                  <a:lnTo>
                    <a:pt x="5" y="0"/>
                  </a:lnTo>
                  <a:lnTo>
                    <a:pt x="65" y="35"/>
                  </a:lnTo>
                  <a:lnTo>
                    <a:pt x="62" y="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FD63D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8" name="Freeform 466"/>
            <p:cNvSpPr>
              <a:spLocks/>
            </p:cNvSpPr>
            <p:nvPr/>
          </p:nvSpPr>
          <p:spPr bwMode="auto">
            <a:xfrm>
              <a:off x="4378" y="3139"/>
              <a:ext cx="3" cy="11"/>
            </a:xfrm>
            <a:custGeom>
              <a:avLst/>
              <a:gdLst>
                <a:gd name="T0" fmla="*/ 0 w 3"/>
                <a:gd name="T1" fmla="*/ 2 h 11"/>
                <a:gd name="T2" fmla="*/ 3 w 3"/>
                <a:gd name="T3" fmla="*/ 0 h 11"/>
                <a:gd name="T4" fmla="*/ 3 w 3"/>
                <a:gd name="T5" fmla="*/ 10 h 11"/>
                <a:gd name="T6" fmla="*/ 0 w 3"/>
                <a:gd name="T7" fmla="*/ 11 h 11"/>
                <a:gd name="T8" fmla="*/ 0 w 3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1">
                  <a:moveTo>
                    <a:pt x="0" y="2"/>
                  </a:moveTo>
                  <a:lnTo>
                    <a:pt x="3" y="0"/>
                  </a:lnTo>
                  <a:lnTo>
                    <a:pt x="3" y="10"/>
                  </a:lnTo>
                  <a:lnTo>
                    <a:pt x="0" y="1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B38212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9" name="Freeform 467"/>
            <p:cNvSpPr>
              <a:spLocks/>
            </p:cNvSpPr>
            <p:nvPr/>
          </p:nvSpPr>
          <p:spPr bwMode="auto">
            <a:xfrm>
              <a:off x="4552" y="3361"/>
              <a:ext cx="379" cy="378"/>
            </a:xfrm>
            <a:custGeom>
              <a:avLst/>
              <a:gdLst>
                <a:gd name="T0" fmla="*/ 190 w 379"/>
                <a:gd name="T1" fmla="*/ 0 h 378"/>
                <a:gd name="T2" fmla="*/ 152 w 379"/>
                <a:gd name="T3" fmla="*/ 3 h 378"/>
                <a:gd name="T4" fmla="*/ 117 w 379"/>
                <a:gd name="T5" fmla="*/ 14 h 378"/>
                <a:gd name="T6" fmla="*/ 84 w 379"/>
                <a:gd name="T7" fmla="*/ 32 h 378"/>
                <a:gd name="T8" fmla="*/ 55 w 379"/>
                <a:gd name="T9" fmla="*/ 55 h 378"/>
                <a:gd name="T10" fmla="*/ 33 w 379"/>
                <a:gd name="T11" fmla="*/ 82 h 378"/>
                <a:gd name="T12" fmla="*/ 15 w 379"/>
                <a:gd name="T13" fmla="*/ 114 h 378"/>
                <a:gd name="T14" fmla="*/ 4 w 379"/>
                <a:gd name="T15" fmla="*/ 150 h 378"/>
                <a:gd name="T16" fmla="*/ 0 w 379"/>
                <a:gd name="T17" fmla="*/ 189 h 378"/>
                <a:gd name="T18" fmla="*/ 2 w 379"/>
                <a:gd name="T19" fmla="*/ 208 h 378"/>
                <a:gd name="T20" fmla="*/ 8 w 379"/>
                <a:gd name="T21" fmla="*/ 245 h 378"/>
                <a:gd name="T22" fmla="*/ 23 w 379"/>
                <a:gd name="T23" fmla="*/ 279 h 378"/>
                <a:gd name="T24" fmla="*/ 44 w 379"/>
                <a:gd name="T25" fmla="*/ 308 h 378"/>
                <a:gd name="T26" fmla="*/ 70 w 379"/>
                <a:gd name="T27" fmla="*/ 334 h 378"/>
                <a:gd name="T28" fmla="*/ 99 w 379"/>
                <a:gd name="T29" fmla="*/ 355 h 378"/>
                <a:gd name="T30" fmla="*/ 133 w 379"/>
                <a:gd name="T31" fmla="*/ 370 h 378"/>
                <a:gd name="T32" fmla="*/ 170 w 379"/>
                <a:gd name="T33" fmla="*/ 376 h 378"/>
                <a:gd name="T34" fmla="*/ 190 w 379"/>
                <a:gd name="T35" fmla="*/ 378 h 378"/>
                <a:gd name="T36" fmla="*/ 228 w 379"/>
                <a:gd name="T37" fmla="*/ 375 h 378"/>
                <a:gd name="T38" fmla="*/ 264 w 379"/>
                <a:gd name="T39" fmla="*/ 363 h 378"/>
                <a:gd name="T40" fmla="*/ 296 w 379"/>
                <a:gd name="T41" fmla="*/ 346 h 378"/>
                <a:gd name="T42" fmla="*/ 324 w 379"/>
                <a:gd name="T43" fmla="*/ 323 h 378"/>
                <a:gd name="T44" fmla="*/ 346 w 379"/>
                <a:gd name="T45" fmla="*/ 294 h 378"/>
                <a:gd name="T46" fmla="*/ 364 w 379"/>
                <a:gd name="T47" fmla="*/ 262 h 378"/>
                <a:gd name="T48" fmla="*/ 376 w 379"/>
                <a:gd name="T49" fmla="*/ 226 h 378"/>
                <a:gd name="T50" fmla="*/ 379 w 379"/>
                <a:gd name="T51" fmla="*/ 189 h 378"/>
                <a:gd name="T52" fmla="*/ 379 w 379"/>
                <a:gd name="T53" fmla="*/ 169 h 378"/>
                <a:gd name="T54" fmla="*/ 371 w 379"/>
                <a:gd name="T55" fmla="*/ 132 h 378"/>
                <a:gd name="T56" fmla="*/ 356 w 379"/>
                <a:gd name="T57" fmla="*/ 98 h 378"/>
                <a:gd name="T58" fmla="*/ 335 w 379"/>
                <a:gd name="T59" fmla="*/ 68 h 378"/>
                <a:gd name="T60" fmla="*/ 311 w 379"/>
                <a:gd name="T61" fmla="*/ 43 h 378"/>
                <a:gd name="T62" fmla="*/ 280 w 379"/>
                <a:gd name="T63" fmla="*/ 22 h 378"/>
                <a:gd name="T64" fmla="*/ 246 w 379"/>
                <a:gd name="T65" fmla="*/ 8 h 378"/>
                <a:gd name="T66" fmla="*/ 209 w 379"/>
                <a:gd name="T67" fmla="*/ 0 h 378"/>
                <a:gd name="T68" fmla="*/ 190 w 379"/>
                <a:gd name="T69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9" h="378">
                  <a:moveTo>
                    <a:pt x="190" y="0"/>
                  </a:moveTo>
                  <a:lnTo>
                    <a:pt x="190" y="0"/>
                  </a:lnTo>
                  <a:lnTo>
                    <a:pt x="170" y="0"/>
                  </a:lnTo>
                  <a:lnTo>
                    <a:pt x="152" y="3"/>
                  </a:lnTo>
                  <a:lnTo>
                    <a:pt x="133" y="8"/>
                  </a:lnTo>
                  <a:lnTo>
                    <a:pt x="117" y="14"/>
                  </a:lnTo>
                  <a:lnTo>
                    <a:pt x="99" y="22"/>
                  </a:lnTo>
                  <a:lnTo>
                    <a:pt x="84" y="32"/>
                  </a:lnTo>
                  <a:lnTo>
                    <a:pt x="70" y="43"/>
                  </a:lnTo>
                  <a:lnTo>
                    <a:pt x="55" y="55"/>
                  </a:lnTo>
                  <a:lnTo>
                    <a:pt x="44" y="68"/>
                  </a:lnTo>
                  <a:lnTo>
                    <a:pt x="33" y="82"/>
                  </a:lnTo>
                  <a:lnTo>
                    <a:pt x="23" y="98"/>
                  </a:lnTo>
                  <a:lnTo>
                    <a:pt x="15" y="114"/>
                  </a:lnTo>
                  <a:lnTo>
                    <a:pt x="8" y="132"/>
                  </a:lnTo>
                  <a:lnTo>
                    <a:pt x="4" y="150"/>
                  </a:lnTo>
                  <a:lnTo>
                    <a:pt x="2" y="169"/>
                  </a:lnTo>
                  <a:lnTo>
                    <a:pt x="0" y="189"/>
                  </a:lnTo>
                  <a:lnTo>
                    <a:pt x="0" y="189"/>
                  </a:lnTo>
                  <a:lnTo>
                    <a:pt x="2" y="208"/>
                  </a:lnTo>
                  <a:lnTo>
                    <a:pt x="4" y="226"/>
                  </a:lnTo>
                  <a:lnTo>
                    <a:pt x="8" y="245"/>
                  </a:lnTo>
                  <a:lnTo>
                    <a:pt x="15" y="262"/>
                  </a:lnTo>
                  <a:lnTo>
                    <a:pt x="23" y="279"/>
                  </a:lnTo>
                  <a:lnTo>
                    <a:pt x="33" y="294"/>
                  </a:lnTo>
                  <a:lnTo>
                    <a:pt x="44" y="308"/>
                  </a:lnTo>
                  <a:lnTo>
                    <a:pt x="55" y="323"/>
                  </a:lnTo>
                  <a:lnTo>
                    <a:pt x="70" y="334"/>
                  </a:lnTo>
                  <a:lnTo>
                    <a:pt x="84" y="346"/>
                  </a:lnTo>
                  <a:lnTo>
                    <a:pt x="99" y="355"/>
                  </a:lnTo>
                  <a:lnTo>
                    <a:pt x="117" y="363"/>
                  </a:lnTo>
                  <a:lnTo>
                    <a:pt x="133" y="370"/>
                  </a:lnTo>
                  <a:lnTo>
                    <a:pt x="152" y="375"/>
                  </a:lnTo>
                  <a:lnTo>
                    <a:pt x="170" y="376"/>
                  </a:lnTo>
                  <a:lnTo>
                    <a:pt x="190" y="378"/>
                  </a:lnTo>
                  <a:lnTo>
                    <a:pt x="190" y="378"/>
                  </a:lnTo>
                  <a:lnTo>
                    <a:pt x="209" y="376"/>
                  </a:lnTo>
                  <a:lnTo>
                    <a:pt x="228" y="375"/>
                  </a:lnTo>
                  <a:lnTo>
                    <a:pt x="246" y="370"/>
                  </a:lnTo>
                  <a:lnTo>
                    <a:pt x="264" y="363"/>
                  </a:lnTo>
                  <a:lnTo>
                    <a:pt x="280" y="355"/>
                  </a:lnTo>
                  <a:lnTo>
                    <a:pt x="296" y="346"/>
                  </a:lnTo>
                  <a:lnTo>
                    <a:pt x="311" y="334"/>
                  </a:lnTo>
                  <a:lnTo>
                    <a:pt x="324" y="323"/>
                  </a:lnTo>
                  <a:lnTo>
                    <a:pt x="335" y="308"/>
                  </a:lnTo>
                  <a:lnTo>
                    <a:pt x="346" y="294"/>
                  </a:lnTo>
                  <a:lnTo>
                    <a:pt x="356" y="279"/>
                  </a:lnTo>
                  <a:lnTo>
                    <a:pt x="364" y="262"/>
                  </a:lnTo>
                  <a:lnTo>
                    <a:pt x="371" y="245"/>
                  </a:lnTo>
                  <a:lnTo>
                    <a:pt x="376" y="226"/>
                  </a:lnTo>
                  <a:lnTo>
                    <a:pt x="379" y="208"/>
                  </a:lnTo>
                  <a:lnTo>
                    <a:pt x="379" y="189"/>
                  </a:lnTo>
                  <a:lnTo>
                    <a:pt x="379" y="189"/>
                  </a:lnTo>
                  <a:lnTo>
                    <a:pt x="379" y="169"/>
                  </a:lnTo>
                  <a:lnTo>
                    <a:pt x="376" y="150"/>
                  </a:lnTo>
                  <a:lnTo>
                    <a:pt x="371" y="132"/>
                  </a:lnTo>
                  <a:lnTo>
                    <a:pt x="364" y="114"/>
                  </a:lnTo>
                  <a:lnTo>
                    <a:pt x="356" y="98"/>
                  </a:lnTo>
                  <a:lnTo>
                    <a:pt x="346" y="82"/>
                  </a:lnTo>
                  <a:lnTo>
                    <a:pt x="335" y="68"/>
                  </a:lnTo>
                  <a:lnTo>
                    <a:pt x="324" y="55"/>
                  </a:lnTo>
                  <a:lnTo>
                    <a:pt x="311" y="43"/>
                  </a:lnTo>
                  <a:lnTo>
                    <a:pt x="296" y="32"/>
                  </a:lnTo>
                  <a:lnTo>
                    <a:pt x="280" y="22"/>
                  </a:lnTo>
                  <a:lnTo>
                    <a:pt x="264" y="14"/>
                  </a:lnTo>
                  <a:lnTo>
                    <a:pt x="246" y="8"/>
                  </a:lnTo>
                  <a:lnTo>
                    <a:pt x="228" y="3"/>
                  </a:lnTo>
                  <a:lnTo>
                    <a:pt x="209" y="0"/>
                  </a:lnTo>
                  <a:lnTo>
                    <a:pt x="190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00000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0" name="Freeform 468"/>
            <p:cNvSpPr>
              <a:spLocks/>
            </p:cNvSpPr>
            <p:nvPr/>
          </p:nvSpPr>
          <p:spPr bwMode="auto">
            <a:xfrm>
              <a:off x="4567" y="3375"/>
              <a:ext cx="349" cy="349"/>
            </a:xfrm>
            <a:custGeom>
              <a:avLst/>
              <a:gdLst>
                <a:gd name="T0" fmla="*/ 349 w 349"/>
                <a:gd name="T1" fmla="*/ 175 h 349"/>
                <a:gd name="T2" fmla="*/ 346 w 349"/>
                <a:gd name="T3" fmla="*/ 210 h 349"/>
                <a:gd name="T4" fmla="*/ 336 w 349"/>
                <a:gd name="T5" fmla="*/ 243 h 349"/>
                <a:gd name="T6" fmla="*/ 320 w 349"/>
                <a:gd name="T7" fmla="*/ 272 h 349"/>
                <a:gd name="T8" fmla="*/ 297 w 349"/>
                <a:gd name="T9" fmla="*/ 298 h 349"/>
                <a:gd name="T10" fmla="*/ 272 w 349"/>
                <a:gd name="T11" fmla="*/ 319 h 349"/>
                <a:gd name="T12" fmla="*/ 242 w 349"/>
                <a:gd name="T13" fmla="*/ 335 h 349"/>
                <a:gd name="T14" fmla="*/ 210 w 349"/>
                <a:gd name="T15" fmla="*/ 346 h 349"/>
                <a:gd name="T16" fmla="*/ 175 w 349"/>
                <a:gd name="T17" fmla="*/ 349 h 349"/>
                <a:gd name="T18" fmla="*/ 157 w 349"/>
                <a:gd name="T19" fmla="*/ 348 h 349"/>
                <a:gd name="T20" fmla="*/ 123 w 349"/>
                <a:gd name="T21" fmla="*/ 341 h 349"/>
                <a:gd name="T22" fmla="*/ 92 w 349"/>
                <a:gd name="T23" fmla="*/ 328 h 349"/>
                <a:gd name="T24" fmla="*/ 63 w 349"/>
                <a:gd name="T25" fmla="*/ 309 h 349"/>
                <a:gd name="T26" fmla="*/ 40 w 349"/>
                <a:gd name="T27" fmla="*/ 286 h 349"/>
                <a:gd name="T28" fmla="*/ 21 w 349"/>
                <a:gd name="T29" fmla="*/ 257 h 349"/>
                <a:gd name="T30" fmla="*/ 8 w 349"/>
                <a:gd name="T31" fmla="*/ 227 h 349"/>
                <a:gd name="T32" fmla="*/ 2 w 349"/>
                <a:gd name="T33" fmla="*/ 193 h 349"/>
                <a:gd name="T34" fmla="*/ 0 w 349"/>
                <a:gd name="T35" fmla="*/ 175 h 349"/>
                <a:gd name="T36" fmla="*/ 3 w 349"/>
                <a:gd name="T37" fmla="*/ 139 h 349"/>
                <a:gd name="T38" fmla="*/ 14 w 349"/>
                <a:gd name="T39" fmla="*/ 107 h 349"/>
                <a:gd name="T40" fmla="*/ 31 w 349"/>
                <a:gd name="T41" fmla="*/ 78 h 349"/>
                <a:gd name="T42" fmla="*/ 52 w 349"/>
                <a:gd name="T43" fmla="*/ 52 h 349"/>
                <a:gd name="T44" fmla="*/ 78 w 349"/>
                <a:gd name="T45" fmla="*/ 29 h 349"/>
                <a:gd name="T46" fmla="*/ 107 w 349"/>
                <a:gd name="T47" fmla="*/ 15 h 349"/>
                <a:gd name="T48" fmla="*/ 139 w 349"/>
                <a:gd name="T49" fmla="*/ 3 h 349"/>
                <a:gd name="T50" fmla="*/ 175 w 349"/>
                <a:gd name="T51" fmla="*/ 0 h 349"/>
                <a:gd name="T52" fmla="*/ 192 w 349"/>
                <a:gd name="T53" fmla="*/ 2 h 349"/>
                <a:gd name="T54" fmla="*/ 226 w 349"/>
                <a:gd name="T55" fmla="*/ 8 h 349"/>
                <a:gd name="T56" fmla="*/ 259 w 349"/>
                <a:gd name="T57" fmla="*/ 21 h 349"/>
                <a:gd name="T58" fmla="*/ 286 w 349"/>
                <a:gd name="T59" fmla="*/ 41 h 349"/>
                <a:gd name="T60" fmla="*/ 309 w 349"/>
                <a:gd name="T61" fmla="*/ 63 h 349"/>
                <a:gd name="T62" fmla="*/ 328 w 349"/>
                <a:gd name="T63" fmla="*/ 91 h 349"/>
                <a:gd name="T64" fmla="*/ 341 w 349"/>
                <a:gd name="T65" fmla="*/ 123 h 349"/>
                <a:gd name="T66" fmla="*/ 348 w 349"/>
                <a:gd name="T67" fmla="*/ 157 h 349"/>
                <a:gd name="T68" fmla="*/ 349 w 349"/>
                <a:gd name="T69" fmla="*/ 175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9" h="349">
                  <a:moveTo>
                    <a:pt x="349" y="175"/>
                  </a:moveTo>
                  <a:lnTo>
                    <a:pt x="349" y="175"/>
                  </a:lnTo>
                  <a:lnTo>
                    <a:pt x="348" y="193"/>
                  </a:lnTo>
                  <a:lnTo>
                    <a:pt x="346" y="210"/>
                  </a:lnTo>
                  <a:lnTo>
                    <a:pt x="341" y="227"/>
                  </a:lnTo>
                  <a:lnTo>
                    <a:pt x="336" y="243"/>
                  </a:lnTo>
                  <a:lnTo>
                    <a:pt x="328" y="257"/>
                  </a:lnTo>
                  <a:lnTo>
                    <a:pt x="320" y="272"/>
                  </a:lnTo>
                  <a:lnTo>
                    <a:pt x="309" y="286"/>
                  </a:lnTo>
                  <a:lnTo>
                    <a:pt x="297" y="298"/>
                  </a:lnTo>
                  <a:lnTo>
                    <a:pt x="286" y="309"/>
                  </a:lnTo>
                  <a:lnTo>
                    <a:pt x="272" y="319"/>
                  </a:lnTo>
                  <a:lnTo>
                    <a:pt x="259" y="328"/>
                  </a:lnTo>
                  <a:lnTo>
                    <a:pt x="242" y="335"/>
                  </a:lnTo>
                  <a:lnTo>
                    <a:pt x="226" y="341"/>
                  </a:lnTo>
                  <a:lnTo>
                    <a:pt x="210" y="346"/>
                  </a:lnTo>
                  <a:lnTo>
                    <a:pt x="192" y="348"/>
                  </a:lnTo>
                  <a:lnTo>
                    <a:pt x="175" y="349"/>
                  </a:lnTo>
                  <a:lnTo>
                    <a:pt x="175" y="349"/>
                  </a:lnTo>
                  <a:lnTo>
                    <a:pt x="157" y="348"/>
                  </a:lnTo>
                  <a:lnTo>
                    <a:pt x="139" y="346"/>
                  </a:lnTo>
                  <a:lnTo>
                    <a:pt x="123" y="341"/>
                  </a:lnTo>
                  <a:lnTo>
                    <a:pt x="107" y="335"/>
                  </a:lnTo>
                  <a:lnTo>
                    <a:pt x="92" y="328"/>
                  </a:lnTo>
                  <a:lnTo>
                    <a:pt x="78" y="319"/>
                  </a:lnTo>
                  <a:lnTo>
                    <a:pt x="63" y="309"/>
                  </a:lnTo>
                  <a:lnTo>
                    <a:pt x="52" y="298"/>
                  </a:lnTo>
                  <a:lnTo>
                    <a:pt x="40" y="286"/>
                  </a:lnTo>
                  <a:lnTo>
                    <a:pt x="31" y="272"/>
                  </a:lnTo>
                  <a:lnTo>
                    <a:pt x="21" y="257"/>
                  </a:lnTo>
                  <a:lnTo>
                    <a:pt x="14" y="243"/>
                  </a:lnTo>
                  <a:lnTo>
                    <a:pt x="8" y="227"/>
                  </a:lnTo>
                  <a:lnTo>
                    <a:pt x="3" y="210"/>
                  </a:lnTo>
                  <a:lnTo>
                    <a:pt x="2" y="193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2" y="157"/>
                  </a:lnTo>
                  <a:lnTo>
                    <a:pt x="3" y="139"/>
                  </a:lnTo>
                  <a:lnTo>
                    <a:pt x="8" y="123"/>
                  </a:lnTo>
                  <a:lnTo>
                    <a:pt x="14" y="107"/>
                  </a:lnTo>
                  <a:lnTo>
                    <a:pt x="21" y="91"/>
                  </a:lnTo>
                  <a:lnTo>
                    <a:pt x="31" y="78"/>
                  </a:lnTo>
                  <a:lnTo>
                    <a:pt x="40" y="63"/>
                  </a:lnTo>
                  <a:lnTo>
                    <a:pt x="52" y="52"/>
                  </a:lnTo>
                  <a:lnTo>
                    <a:pt x="63" y="41"/>
                  </a:lnTo>
                  <a:lnTo>
                    <a:pt x="78" y="29"/>
                  </a:lnTo>
                  <a:lnTo>
                    <a:pt x="92" y="21"/>
                  </a:lnTo>
                  <a:lnTo>
                    <a:pt x="107" y="15"/>
                  </a:lnTo>
                  <a:lnTo>
                    <a:pt x="123" y="8"/>
                  </a:lnTo>
                  <a:lnTo>
                    <a:pt x="139" y="3"/>
                  </a:lnTo>
                  <a:lnTo>
                    <a:pt x="157" y="2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92" y="2"/>
                  </a:lnTo>
                  <a:lnTo>
                    <a:pt x="210" y="3"/>
                  </a:lnTo>
                  <a:lnTo>
                    <a:pt x="226" y="8"/>
                  </a:lnTo>
                  <a:lnTo>
                    <a:pt x="242" y="15"/>
                  </a:lnTo>
                  <a:lnTo>
                    <a:pt x="259" y="21"/>
                  </a:lnTo>
                  <a:lnTo>
                    <a:pt x="272" y="29"/>
                  </a:lnTo>
                  <a:lnTo>
                    <a:pt x="286" y="41"/>
                  </a:lnTo>
                  <a:lnTo>
                    <a:pt x="297" y="52"/>
                  </a:lnTo>
                  <a:lnTo>
                    <a:pt x="309" y="63"/>
                  </a:lnTo>
                  <a:lnTo>
                    <a:pt x="320" y="78"/>
                  </a:lnTo>
                  <a:lnTo>
                    <a:pt x="328" y="91"/>
                  </a:lnTo>
                  <a:lnTo>
                    <a:pt x="336" y="107"/>
                  </a:lnTo>
                  <a:lnTo>
                    <a:pt x="341" y="123"/>
                  </a:lnTo>
                  <a:lnTo>
                    <a:pt x="346" y="139"/>
                  </a:lnTo>
                  <a:lnTo>
                    <a:pt x="348" y="157"/>
                  </a:lnTo>
                  <a:lnTo>
                    <a:pt x="349" y="175"/>
                  </a:lnTo>
                  <a:lnTo>
                    <a:pt x="349" y="175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4575B4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1" name="Freeform 469"/>
            <p:cNvSpPr>
              <a:spLocks/>
            </p:cNvSpPr>
            <p:nvPr/>
          </p:nvSpPr>
          <p:spPr bwMode="auto">
            <a:xfrm>
              <a:off x="4590" y="3380"/>
              <a:ext cx="274" cy="223"/>
            </a:xfrm>
            <a:custGeom>
              <a:avLst/>
              <a:gdLst>
                <a:gd name="T0" fmla="*/ 271 w 274"/>
                <a:gd name="T1" fmla="*/ 78 h 223"/>
                <a:gd name="T2" fmla="*/ 274 w 274"/>
                <a:gd name="T3" fmla="*/ 99 h 223"/>
                <a:gd name="T4" fmla="*/ 271 w 274"/>
                <a:gd name="T5" fmla="*/ 121 h 223"/>
                <a:gd name="T6" fmla="*/ 265 w 274"/>
                <a:gd name="T7" fmla="*/ 142 h 223"/>
                <a:gd name="T8" fmla="*/ 252 w 274"/>
                <a:gd name="T9" fmla="*/ 162 h 223"/>
                <a:gd name="T10" fmla="*/ 236 w 274"/>
                <a:gd name="T11" fmla="*/ 181 h 223"/>
                <a:gd name="T12" fmla="*/ 215 w 274"/>
                <a:gd name="T13" fmla="*/ 196 h 223"/>
                <a:gd name="T14" fmla="*/ 190 w 274"/>
                <a:gd name="T15" fmla="*/ 209 h 223"/>
                <a:gd name="T16" fmla="*/ 165 w 274"/>
                <a:gd name="T17" fmla="*/ 218 h 223"/>
                <a:gd name="T18" fmla="*/ 150 w 274"/>
                <a:gd name="T19" fmla="*/ 222 h 223"/>
                <a:gd name="T20" fmla="*/ 122 w 274"/>
                <a:gd name="T21" fmla="*/ 223 h 223"/>
                <a:gd name="T22" fmla="*/ 97 w 274"/>
                <a:gd name="T23" fmla="*/ 222 h 223"/>
                <a:gd name="T24" fmla="*/ 72 w 274"/>
                <a:gd name="T25" fmla="*/ 215 h 223"/>
                <a:gd name="T26" fmla="*/ 51 w 274"/>
                <a:gd name="T27" fmla="*/ 205 h 223"/>
                <a:gd name="T28" fmla="*/ 32 w 274"/>
                <a:gd name="T29" fmla="*/ 192 h 223"/>
                <a:gd name="T30" fmla="*/ 17 w 274"/>
                <a:gd name="T31" fmla="*/ 176 h 223"/>
                <a:gd name="T32" fmla="*/ 6 w 274"/>
                <a:gd name="T33" fmla="*/ 157 h 223"/>
                <a:gd name="T34" fmla="*/ 3 w 274"/>
                <a:gd name="T35" fmla="*/ 147 h 223"/>
                <a:gd name="T36" fmla="*/ 0 w 274"/>
                <a:gd name="T37" fmla="*/ 125 h 223"/>
                <a:gd name="T38" fmla="*/ 3 w 274"/>
                <a:gd name="T39" fmla="*/ 102 h 223"/>
                <a:gd name="T40" fmla="*/ 11 w 274"/>
                <a:gd name="T41" fmla="*/ 81 h 223"/>
                <a:gd name="T42" fmla="*/ 22 w 274"/>
                <a:gd name="T43" fmla="*/ 62 h 223"/>
                <a:gd name="T44" fmla="*/ 40 w 274"/>
                <a:gd name="T45" fmla="*/ 44 h 223"/>
                <a:gd name="T46" fmla="*/ 59 w 274"/>
                <a:gd name="T47" fmla="*/ 28 h 223"/>
                <a:gd name="T48" fmla="*/ 84 w 274"/>
                <a:gd name="T49" fmla="*/ 15 h 223"/>
                <a:gd name="T50" fmla="*/ 110 w 274"/>
                <a:gd name="T51" fmla="*/ 7 h 223"/>
                <a:gd name="T52" fmla="*/ 124 w 274"/>
                <a:gd name="T53" fmla="*/ 3 h 223"/>
                <a:gd name="T54" fmla="*/ 152 w 274"/>
                <a:gd name="T55" fmla="*/ 0 h 223"/>
                <a:gd name="T56" fmla="*/ 177 w 274"/>
                <a:gd name="T57" fmla="*/ 2 h 223"/>
                <a:gd name="T58" fmla="*/ 202 w 274"/>
                <a:gd name="T59" fmla="*/ 8 h 223"/>
                <a:gd name="T60" fmla="*/ 224 w 274"/>
                <a:gd name="T61" fmla="*/ 18 h 223"/>
                <a:gd name="T62" fmla="*/ 242 w 274"/>
                <a:gd name="T63" fmla="*/ 31 h 223"/>
                <a:gd name="T64" fmla="*/ 258 w 274"/>
                <a:gd name="T65" fmla="*/ 47 h 223"/>
                <a:gd name="T66" fmla="*/ 268 w 274"/>
                <a:gd name="T67" fmla="*/ 66 h 223"/>
                <a:gd name="T68" fmla="*/ 271 w 274"/>
                <a:gd name="T69" fmla="*/ 7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4" h="223">
                  <a:moveTo>
                    <a:pt x="271" y="78"/>
                  </a:moveTo>
                  <a:lnTo>
                    <a:pt x="271" y="78"/>
                  </a:lnTo>
                  <a:lnTo>
                    <a:pt x="274" y="89"/>
                  </a:lnTo>
                  <a:lnTo>
                    <a:pt x="274" y="99"/>
                  </a:lnTo>
                  <a:lnTo>
                    <a:pt x="274" y="110"/>
                  </a:lnTo>
                  <a:lnTo>
                    <a:pt x="271" y="121"/>
                  </a:lnTo>
                  <a:lnTo>
                    <a:pt x="268" y="133"/>
                  </a:lnTo>
                  <a:lnTo>
                    <a:pt x="265" y="142"/>
                  </a:lnTo>
                  <a:lnTo>
                    <a:pt x="258" y="152"/>
                  </a:lnTo>
                  <a:lnTo>
                    <a:pt x="252" y="162"/>
                  </a:lnTo>
                  <a:lnTo>
                    <a:pt x="244" y="171"/>
                  </a:lnTo>
                  <a:lnTo>
                    <a:pt x="236" y="181"/>
                  </a:lnTo>
                  <a:lnTo>
                    <a:pt x="226" y="189"/>
                  </a:lnTo>
                  <a:lnTo>
                    <a:pt x="215" y="196"/>
                  </a:lnTo>
                  <a:lnTo>
                    <a:pt x="203" y="202"/>
                  </a:lnTo>
                  <a:lnTo>
                    <a:pt x="190" y="209"/>
                  </a:lnTo>
                  <a:lnTo>
                    <a:pt x="177" y="213"/>
                  </a:lnTo>
                  <a:lnTo>
                    <a:pt x="165" y="218"/>
                  </a:lnTo>
                  <a:lnTo>
                    <a:pt x="165" y="218"/>
                  </a:lnTo>
                  <a:lnTo>
                    <a:pt x="150" y="222"/>
                  </a:lnTo>
                  <a:lnTo>
                    <a:pt x="137" y="223"/>
                  </a:lnTo>
                  <a:lnTo>
                    <a:pt x="122" y="223"/>
                  </a:lnTo>
                  <a:lnTo>
                    <a:pt x="110" y="223"/>
                  </a:lnTo>
                  <a:lnTo>
                    <a:pt x="97" y="222"/>
                  </a:lnTo>
                  <a:lnTo>
                    <a:pt x="85" y="220"/>
                  </a:lnTo>
                  <a:lnTo>
                    <a:pt x="72" y="215"/>
                  </a:lnTo>
                  <a:lnTo>
                    <a:pt x="61" y="212"/>
                  </a:lnTo>
                  <a:lnTo>
                    <a:pt x="51" y="205"/>
                  </a:lnTo>
                  <a:lnTo>
                    <a:pt x="40" y="201"/>
                  </a:lnTo>
                  <a:lnTo>
                    <a:pt x="32" y="192"/>
                  </a:lnTo>
                  <a:lnTo>
                    <a:pt x="24" y="186"/>
                  </a:lnTo>
                  <a:lnTo>
                    <a:pt x="17" y="176"/>
                  </a:lnTo>
                  <a:lnTo>
                    <a:pt x="11" y="167"/>
                  </a:lnTo>
                  <a:lnTo>
                    <a:pt x="6" y="157"/>
                  </a:lnTo>
                  <a:lnTo>
                    <a:pt x="3" y="147"/>
                  </a:lnTo>
                  <a:lnTo>
                    <a:pt x="3" y="147"/>
                  </a:lnTo>
                  <a:lnTo>
                    <a:pt x="1" y="136"/>
                  </a:lnTo>
                  <a:lnTo>
                    <a:pt x="0" y="125"/>
                  </a:lnTo>
                  <a:lnTo>
                    <a:pt x="1" y="113"/>
                  </a:lnTo>
                  <a:lnTo>
                    <a:pt x="3" y="102"/>
                  </a:lnTo>
                  <a:lnTo>
                    <a:pt x="6" y="92"/>
                  </a:lnTo>
                  <a:lnTo>
                    <a:pt x="11" y="81"/>
                  </a:lnTo>
                  <a:lnTo>
                    <a:pt x="16" y="71"/>
                  </a:lnTo>
                  <a:lnTo>
                    <a:pt x="22" y="62"/>
                  </a:lnTo>
                  <a:lnTo>
                    <a:pt x="30" y="52"/>
                  </a:lnTo>
                  <a:lnTo>
                    <a:pt x="40" y="44"/>
                  </a:lnTo>
                  <a:lnTo>
                    <a:pt x="50" y="36"/>
                  </a:lnTo>
                  <a:lnTo>
                    <a:pt x="59" y="28"/>
                  </a:lnTo>
                  <a:lnTo>
                    <a:pt x="71" y="21"/>
                  </a:lnTo>
                  <a:lnTo>
                    <a:pt x="84" y="15"/>
                  </a:lnTo>
                  <a:lnTo>
                    <a:pt x="97" y="10"/>
                  </a:lnTo>
                  <a:lnTo>
                    <a:pt x="110" y="7"/>
                  </a:lnTo>
                  <a:lnTo>
                    <a:pt x="110" y="7"/>
                  </a:lnTo>
                  <a:lnTo>
                    <a:pt x="124" y="3"/>
                  </a:lnTo>
                  <a:lnTo>
                    <a:pt x="137" y="2"/>
                  </a:lnTo>
                  <a:lnTo>
                    <a:pt x="152" y="0"/>
                  </a:lnTo>
                  <a:lnTo>
                    <a:pt x="165" y="0"/>
                  </a:lnTo>
                  <a:lnTo>
                    <a:pt x="177" y="2"/>
                  </a:lnTo>
                  <a:lnTo>
                    <a:pt x="190" y="5"/>
                  </a:lnTo>
                  <a:lnTo>
                    <a:pt x="202" y="8"/>
                  </a:lnTo>
                  <a:lnTo>
                    <a:pt x="213" y="13"/>
                  </a:lnTo>
                  <a:lnTo>
                    <a:pt x="224" y="18"/>
                  </a:lnTo>
                  <a:lnTo>
                    <a:pt x="234" y="24"/>
                  </a:lnTo>
                  <a:lnTo>
                    <a:pt x="242" y="31"/>
                  </a:lnTo>
                  <a:lnTo>
                    <a:pt x="250" y="39"/>
                  </a:lnTo>
                  <a:lnTo>
                    <a:pt x="258" y="47"/>
                  </a:lnTo>
                  <a:lnTo>
                    <a:pt x="263" y="57"/>
                  </a:lnTo>
                  <a:lnTo>
                    <a:pt x="268" y="66"/>
                  </a:lnTo>
                  <a:lnTo>
                    <a:pt x="271" y="78"/>
                  </a:lnTo>
                  <a:lnTo>
                    <a:pt x="271" y="78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5C7BB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2" name="Freeform 470"/>
            <p:cNvSpPr>
              <a:spLocks/>
            </p:cNvSpPr>
            <p:nvPr/>
          </p:nvSpPr>
          <p:spPr bwMode="auto">
            <a:xfrm>
              <a:off x="4609" y="3466"/>
              <a:ext cx="307" cy="258"/>
            </a:xfrm>
            <a:custGeom>
              <a:avLst/>
              <a:gdLst>
                <a:gd name="T0" fmla="*/ 286 w 307"/>
                <a:gd name="T1" fmla="*/ 0 h 258"/>
                <a:gd name="T2" fmla="*/ 286 w 307"/>
                <a:gd name="T3" fmla="*/ 0 h 258"/>
                <a:gd name="T4" fmla="*/ 288 w 307"/>
                <a:gd name="T5" fmla="*/ 13 h 258"/>
                <a:gd name="T6" fmla="*/ 289 w 307"/>
                <a:gd name="T7" fmla="*/ 27 h 258"/>
                <a:gd name="T8" fmla="*/ 289 w 307"/>
                <a:gd name="T9" fmla="*/ 27 h 258"/>
                <a:gd name="T10" fmla="*/ 288 w 307"/>
                <a:gd name="T11" fmla="*/ 45 h 258"/>
                <a:gd name="T12" fmla="*/ 285 w 307"/>
                <a:gd name="T13" fmla="*/ 61 h 258"/>
                <a:gd name="T14" fmla="*/ 278 w 307"/>
                <a:gd name="T15" fmla="*/ 79 h 258"/>
                <a:gd name="T16" fmla="*/ 270 w 307"/>
                <a:gd name="T17" fmla="*/ 94 h 258"/>
                <a:gd name="T18" fmla="*/ 260 w 307"/>
                <a:gd name="T19" fmla="*/ 110 h 258"/>
                <a:gd name="T20" fmla="*/ 247 w 307"/>
                <a:gd name="T21" fmla="*/ 124 h 258"/>
                <a:gd name="T22" fmla="*/ 234 w 307"/>
                <a:gd name="T23" fmla="*/ 137 h 258"/>
                <a:gd name="T24" fmla="*/ 218 w 307"/>
                <a:gd name="T25" fmla="*/ 149 h 258"/>
                <a:gd name="T26" fmla="*/ 202 w 307"/>
                <a:gd name="T27" fmla="*/ 160 h 258"/>
                <a:gd name="T28" fmla="*/ 183 w 307"/>
                <a:gd name="T29" fmla="*/ 170 h 258"/>
                <a:gd name="T30" fmla="*/ 163 w 307"/>
                <a:gd name="T31" fmla="*/ 179 h 258"/>
                <a:gd name="T32" fmla="*/ 142 w 307"/>
                <a:gd name="T33" fmla="*/ 186 h 258"/>
                <a:gd name="T34" fmla="*/ 121 w 307"/>
                <a:gd name="T35" fmla="*/ 192 h 258"/>
                <a:gd name="T36" fmla="*/ 99 w 307"/>
                <a:gd name="T37" fmla="*/ 197 h 258"/>
                <a:gd name="T38" fmla="*/ 74 w 307"/>
                <a:gd name="T39" fmla="*/ 199 h 258"/>
                <a:gd name="T40" fmla="*/ 50 w 307"/>
                <a:gd name="T41" fmla="*/ 200 h 258"/>
                <a:gd name="T42" fmla="*/ 50 w 307"/>
                <a:gd name="T43" fmla="*/ 200 h 258"/>
                <a:gd name="T44" fmla="*/ 24 w 307"/>
                <a:gd name="T45" fmla="*/ 199 h 258"/>
                <a:gd name="T46" fmla="*/ 0 w 307"/>
                <a:gd name="T47" fmla="*/ 195 h 258"/>
                <a:gd name="T48" fmla="*/ 0 w 307"/>
                <a:gd name="T49" fmla="*/ 195 h 258"/>
                <a:gd name="T50" fmla="*/ 11 w 307"/>
                <a:gd name="T51" fmla="*/ 210 h 258"/>
                <a:gd name="T52" fmla="*/ 26 w 307"/>
                <a:gd name="T53" fmla="*/ 221 h 258"/>
                <a:gd name="T54" fmla="*/ 42 w 307"/>
                <a:gd name="T55" fmla="*/ 233 h 258"/>
                <a:gd name="T56" fmla="*/ 58 w 307"/>
                <a:gd name="T57" fmla="*/ 241 h 258"/>
                <a:gd name="T58" fmla="*/ 76 w 307"/>
                <a:gd name="T59" fmla="*/ 249 h 258"/>
                <a:gd name="T60" fmla="*/ 94 w 307"/>
                <a:gd name="T61" fmla="*/ 254 h 258"/>
                <a:gd name="T62" fmla="*/ 113 w 307"/>
                <a:gd name="T63" fmla="*/ 257 h 258"/>
                <a:gd name="T64" fmla="*/ 133 w 307"/>
                <a:gd name="T65" fmla="*/ 258 h 258"/>
                <a:gd name="T66" fmla="*/ 133 w 307"/>
                <a:gd name="T67" fmla="*/ 258 h 258"/>
                <a:gd name="T68" fmla="*/ 150 w 307"/>
                <a:gd name="T69" fmla="*/ 257 h 258"/>
                <a:gd name="T70" fmla="*/ 168 w 307"/>
                <a:gd name="T71" fmla="*/ 255 h 258"/>
                <a:gd name="T72" fmla="*/ 184 w 307"/>
                <a:gd name="T73" fmla="*/ 250 h 258"/>
                <a:gd name="T74" fmla="*/ 200 w 307"/>
                <a:gd name="T75" fmla="*/ 244 h 258"/>
                <a:gd name="T76" fmla="*/ 217 w 307"/>
                <a:gd name="T77" fmla="*/ 237 h 258"/>
                <a:gd name="T78" fmla="*/ 230 w 307"/>
                <a:gd name="T79" fmla="*/ 228 h 258"/>
                <a:gd name="T80" fmla="*/ 244 w 307"/>
                <a:gd name="T81" fmla="*/ 218 h 258"/>
                <a:gd name="T82" fmla="*/ 255 w 307"/>
                <a:gd name="T83" fmla="*/ 207 h 258"/>
                <a:gd name="T84" fmla="*/ 267 w 307"/>
                <a:gd name="T85" fmla="*/ 195 h 258"/>
                <a:gd name="T86" fmla="*/ 278 w 307"/>
                <a:gd name="T87" fmla="*/ 181 h 258"/>
                <a:gd name="T88" fmla="*/ 286 w 307"/>
                <a:gd name="T89" fmla="*/ 166 h 258"/>
                <a:gd name="T90" fmla="*/ 294 w 307"/>
                <a:gd name="T91" fmla="*/ 152 h 258"/>
                <a:gd name="T92" fmla="*/ 299 w 307"/>
                <a:gd name="T93" fmla="*/ 136 h 258"/>
                <a:gd name="T94" fmla="*/ 304 w 307"/>
                <a:gd name="T95" fmla="*/ 119 h 258"/>
                <a:gd name="T96" fmla="*/ 306 w 307"/>
                <a:gd name="T97" fmla="*/ 102 h 258"/>
                <a:gd name="T98" fmla="*/ 307 w 307"/>
                <a:gd name="T99" fmla="*/ 84 h 258"/>
                <a:gd name="T100" fmla="*/ 307 w 307"/>
                <a:gd name="T101" fmla="*/ 84 h 258"/>
                <a:gd name="T102" fmla="*/ 306 w 307"/>
                <a:gd name="T103" fmla="*/ 61 h 258"/>
                <a:gd name="T104" fmla="*/ 302 w 307"/>
                <a:gd name="T105" fmla="*/ 40 h 258"/>
                <a:gd name="T106" fmla="*/ 294 w 307"/>
                <a:gd name="T107" fmla="*/ 19 h 258"/>
                <a:gd name="T108" fmla="*/ 286 w 307"/>
                <a:gd name="T109" fmla="*/ 0 h 258"/>
                <a:gd name="T110" fmla="*/ 286 w 307"/>
                <a:gd name="T111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7" h="258">
                  <a:moveTo>
                    <a:pt x="286" y="0"/>
                  </a:moveTo>
                  <a:lnTo>
                    <a:pt x="286" y="0"/>
                  </a:lnTo>
                  <a:lnTo>
                    <a:pt x="288" y="13"/>
                  </a:lnTo>
                  <a:lnTo>
                    <a:pt x="289" y="27"/>
                  </a:lnTo>
                  <a:lnTo>
                    <a:pt x="289" y="27"/>
                  </a:lnTo>
                  <a:lnTo>
                    <a:pt x="288" y="45"/>
                  </a:lnTo>
                  <a:lnTo>
                    <a:pt x="285" y="61"/>
                  </a:lnTo>
                  <a:lnTo>
                    <a:pt x="278" y="79"/>
                  </a:lnTo>
                  <a:lnTo>
                    <a:pt x="270" y="94"/>
                  </a:lnTo>
                  <a:lnTo>
                    <a:pt x="260" y="110"/>
                  </a:lnTo>
                  <a:lnTo>
                    <a:pt x="247" y="124"/>
                  </a:lnTo>
                  <a:lnTo>
                    <a:pt x="234" y="137"/>
                  </a:lnTo>
                  <a:lnTo>
                    <a:pt x="218" y="149"/>
                  </a:lnTo>
                  <a:lnTo>
                    <a:pt x="202" y="160"/>
                  </a:lnTo>
                  <a:lnTo>
                    <a:pt x="183" y="170"/>
                  </a:lnTo>
                  <a:lnTo>
                    <a:pt x="163" y="179"/>
                  </a:lnTo>
                  <a:lnTo>
                    <a:pt x="142" y="186"/>
                  </a:lnTo>
                  <a:lnTo>
                    <a:pt x="121" y="192"/>
                  </a:lnTo>
                  <a:lnTo>
                    <a:pt x="99" y="197"/>
                  </a:lnTo>
                  <a:lnTo>
                    <a:pt x="74" y="199"/>
                  </a:lnTo>
                  <a:lnTo>
                    <a:pt x="50" y="200"/>
                  </a:lnTo>
                  <a:lnTo>
                    <a:pt x="50" y="200"/>
                  </a:lnTo>
                  <a:lnTo>
                    <a:pt x="24" y="199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11" y="210"/>
                  </a:lnTo>
                  <a:lnTo>
                    <a:pt x="26" y="221"/>
                  </a:lnTo>
                  <a:lnTo>
                    <a:pt x="42" y="233"/>
                  </a:lnTo>
                  <a:lnTo>
                    <a:pt x="58" y="241"/>
                  </a:lnTo>
                  <a:lnTo>
                    <a:pt x="76" y="249"/>
                  </a:lnTo>
                  <a:lnTo>
                    <a:pt x="94" y="254"/>
                  </a:lnTo>
                  <a:lnTo>
                    <a:pt x="113" y="257"/>
                  </a:lnTo>
                  <a:lnTo>
                    <a:pt x="133" y="258"/>
                  </a:lnTo>
                  <a:lnTo>
                    <a:pt x="133" y="258"/>
                  </a:lnTo>
                  <a:lnTo>
                    <a:pt x="150" y="257"/>
                  </a:lnTo>
                  <a:lnTo>
                    <a:pt x="168" y="255"/>
                  </a:lnTo>
                  <a:lnTo>
                    <a:pt x="184" y="250"/>
                  </a:lnTo>
                  <a:lnTo>
                    <a:pt x="200" y="244"/>
                  </a:lnTo>
                  <a:lnTo>
                    <a:pt x="217" y="237"/>
                  </a:lnTo>
                  <a:lnTo>
                    <a:pt x="230" y="228"/>
                  </a:lnTo>
                  <a:lnTo>
                    <a:pt x="244" y="218"/>
                  </a:lnTo>
                  <a:lnTo>
                    <a:pt x="255" y="207"/>
                  </a:lnTo>
                  <a:lnTo>
                    <a:pt x="267" y="195"/>
                  </a:lnTo>
                  <a:lnTo>
                    <a:pt x="278" y="181"/>
                  </a:lnTo>
                  <a:lnTo>
                    <a:pt x="286" y="166"/>
                  </a:lnTo>
                  <a:lnTo>
                    <a:pt x="294" y="152"/>
                  </a:lnTo>
                  <a:lnTo>
                    <a:pt x="299" y="136"/>
                  </a:lnTo>
                  <a:lnTo>
                    <a:pt x="304" y="119"/>
                  </a:lnTo>
                  <a:lnTo>
                    <a:pt x="306" y="102"/>
                  </a:lnTo>
                  <a:lnTo>
                    <a:pt x="307" y="84"/>
                  </a:lnTo>
                  <a:lnTo>
                    <a:pt x="307" y="84"/>
                  </a:lnTo>
                  <a:lnTo>
                    <a:pt x="306" y="61"/>
                  </a:lnTo>
                  <a:lnTo>
                    <a:pt x="302" y="40"/>
                  </a:lnTo>
                  <a:lnTo>
                    <a:pt x="294" y="19"/>
                  </a:lnTo>
                  <a:lnTo>
                    <a:pt x="286" y="0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0A50A1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3" name="Freeform 471"/>
            <p:cNvSpPr>
              <a:spLocks/>
            </p:cNvSpPr>
            <p:nvPr/>
          </p:nvSpPr>
          <p:spPr bwMode="auto">
            <a:xfrm>
              <a:off x="4667" y="3391"/>
              <a:ext cx="149" cy="33"/>
            </a:xfrm>
            <a:custGeom>
              <a:avLst/>
              <a:gdLst>
                <a:gd name="T0" fmla="*/ 147 w 149"/>
                <a:gd name="T1" fmla="*/ 0 h 33"/>
                <a:gd name="T2" fmla="*/ 147 w 149"/>
                <a:gd name="T3" fmla="*/ 0 h 33"/>
                <a:gd name="T4" fmla="*/ 146 w 149"/>
                <a:gd name="T5" fmla="*/ 5 h 33"/>
                <a:gd name="T6" fmla="*/ 141 w 149"/>
                <a:gd name="T7" fmla="*/ 12 h 33"/>
                <a:gd name="T8" fmla="*/ 134 w 149"/>
                <a:gd name="T9" fmla="*/ 17 h 33"/>
                <a:gd name="T10" fmla="*/ 125 w 149"/>
                <a:gd name="T11" fmla="*/ 21 h 33"/>
                <a:gd name="T12" fmla="*/ 115 w 149"/>
                <a:gd name="T13" fmla="*/ 25 h 33"/>
                <a:gd name="T14" fmla="*/ 102 w 149"/>
                <a:gd name="T15" fmla="*/ 28 h 33"/>
                <a:gd name="T16" fmla="*/ 88 w 149"/>
                <a:gd name="T17" fmla="*/ 29 h 33"/>
                <a:gd name="T18" fmla="*/ 73 w 149"/>
                <a:gd name="T19" fmla="*/ 29 h 33"/>
                <a:gd name="T20" fmla="*/ 73 w 149"/>
                <a:gd name="T21" fmla="*/ 29 h 33"/>
                <a:gd name="T22" fmla="*/ 58 w 149"/>
                <a:gd name="T23" fmla="*/ 29 h 33"/>
                <a:gd name="T24" fmla="*/ 45 w 149"/>
                <a:gd name="T25" fmla="*/ 28 h 33"/>
                <a:gd name="T26" fmla="*/ 33 w 149"/>
                <a:gd name="T27" fmla="*/ 25 h 33"/>
                <a:gd name="T28" fmla="*/ 23 w 149"/>
                <a:gd name="T29" fmla="*/ 21 h 33"/>
                <a:gd name="T30" fmla="*/ 13 w 149"/>
                <a:gd name="T31" fmla="*/ 17 h 33"/>
                <a:gd name="T32" fmla="*/ 7 w 149"/>
                <a:gd name="T33" fmla="*/ 12 h 33"/>
                <a:gd name="T34" fmla="*/ 2 w 149"/>
                <a:gd name="T35" fmla="*/ 7 h 33"/>
                <a:gd name="T36" fmla="*/ 2 w 149"/>
                <a:gd name="T37" fmla="*/ 0 h 33"/>
                <a:gd name="T38" fmla="*/ 0 w 149"/>
                <a:gd name="T39" fmla="*/ 2 h 33"/>
                <a:gd name="T40" fmla="*/ 0 w 149"/>
                <a:gd name="T41" fmla="*/ 2 h 33"/>
                <a:gd name="T42" fmla="*/ 0 w 149"/>
                <a:gd name="T43" fmla="*/ 8 h 33"/>
                <a:gd name="T44" fmla="*/ 5 w 149"/>
                <a:gd name="T45" fmla="*/ 13 h 33"/>
                <a:gd name="T46" fmla="*/ 12 w 149"/>
                <a:gd name="T47" fmla="*/ 18 h 33"/>
                <a:gd name="T48" fmla="*/ 21 w 149"/>
                <a:gd name="T49" fmla="*/ 23 h 33"/>
                <a:gd name="T50" fmla="*/ 33 w 149"/>
                <a:gd name="T51" fmla="*/ 28 h 33"/>
                <a:gd name="T52" fmla="*/ 44 w 149"/>
                <a:gd name="T53" fmla="*/ 29 h 33"/>
                <a:gd name="T54" fmla="*/ 58 w 149"/>
                <a:gd name="T55" fmla="*/ 31 h 33"/>
                <a:gd name="T56" fmla="*/ 73 w 149"/>
                <a:gd name="T57" fmla="*/ 33 h 33"/>
                <a:gd name="T58" fmla="*/ 73 w 149"/>
                <a:gd name="T59" fmla="*/ 33 h 33"/>
                <a:gd name="T60" fmla="*/ 89 w 149"/>
                <a:gd name="T61" fmla="*/ 31 h 33"/>
                <a:gd name="T62" fmla="*/ 102 w 149"/>
                <a:gd name="T63" fmla="*/ 29 h 33"/>
                <a:gd name="T64" fmla="*/ 115 w 149"/>
                <a:gd name="T65" fmla="*/ 26 h 33"/>
                <a:gd name="T66" fmla="*/ 126 w 149"/>
                <a:gd name="T67" fmla="*/ 23 h 33"/>
                <a:gd name="T68" fmla="*/ 136 w 149"/>
                <a:gd name="T69" fmla="*/ 18 h 33"/>
                <a:gd name="T70" fmla="*/ 142 w 149"/>
                <a:gd name="T71" fmla="*/ 13 h 33"/>
                <a:gd name="T72" fmla="*/ 147 w 149"/>
                <a:gd name="T73" fmla="*/ 7 h 33"/>
                <a:gd name="T74" fmla="*/ 149 w 149"/>
                <a:gd name="T75" fmla="*/ 0 h 33"/>
                <a:gd name="T76" fmla="*/ 147 w 149"/>
                <a:gd name="T7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9" h="33">
                  <a:moveTo>
                    <a:pt x="147" y="0"/>
                  </a:moveTo>
                  <a:lnTo>
                    <a:pt x="147" y="0"/>
                  </a:lnTo>
                  <a:lnTo>
                    <a:pt x="146" y="5"/>
                  </a:lnTo>
                  <a:lnTo>
                    <a:pt x="141" y="12"/>
                  </a:lnTo>
                  <a:lnTo>
                    <a:pt x="134" y="17"/>
                  </a:lnTo>
                  <a:lnTo>
                    <a:pt x="125" y="21"/>
                  </a:lnTo>
                  <a:lnTo>
                    <a:pt x="115" y="25"/>
                  </a:lnTo>
                  <a:lnTo>
                    <a:pt x="102" y="28"/>
                  </a:lnTo>
                  <a:lnTo>
                    <a:pt x="88" y="29"/>
                  </a:lnTo>
                  <a:lnTo>
                    <a:pt x="73" y="29"/>
                  </a:lnTo>
                  <a:lnTo>
                    <a:pt x="73" y="29"/>
                  </a:lnTo>
                  <a:lnTo>
                    <a:pt x="58" y="29"/>
                  </a:lnTo>
                  <a:lnTo>
                    <a:pt x="45" y="28"/>
                  </a:lnTo>
                  <a:lnTo>
                    <a:pt x="33" y="25"/>
                  </a:lnTo>
                  <a:lnTo>
                    <a:pt x="23" y="21"/>
                  </a:lnTo>
                  <a:lnTo>
                    <a:pt x="13" y="17"/>
                  </a:lnTo>
                  <a:lnTo>
                    <a:pt x="7" y="12"/>
                  </a:lnTo>
                  <a:lnTo>
                    <a:pt x="2" y="7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8"/>
                  </a:lnTo>
                  <a:lnTo>
                    <a:pt x="5" y="13"/>
                  </a:lnTo>
                  <a:lnTo>
                    <a:pt x="12" y="18"/>
                  </a:lnTo>
                  <a:lnTo>
                    <a:pt x="21" y="23"/>
                  </a:lnTo>
                  <a:lnTo>
                    <a:pt x="33" y="28"/>
                  </a:lnTo>
                  <a:lnTo>
                    <a:pt x="44" y="29"/>
                  </a:lnTo>
                  <a:lnTo>
                    <a:pt x="58" y="31"/>
                  </a:lnTo>
                  <a:lnTo>
                    <a:pt x="73" y="33"/>
                  </a:lnTo>
                  <a:lnTo>
                    <a:pt x="73" y="33"/>
                  </a:lnTo>
                  <a:lnTo>
                    <a:pt x="89" y="31"/>
                  </a:lnTo>
                  <a:lnTo>
                    <a:pt x="102" y="29"/>
                  </a:lnTo>
                  <a:lnTo>
                    <a:pt x="115" y="26"/>
                  </a:lnTo>
                  <a:lnTo>
                    <a:pt x="126" y="23"/>
                  </a:lnTo>
                  <a:lnTo>
                    <a:pt x="136" y="18"/>
                  </a:lnTo>
                  <a:lnTo>
                    <a:pt x="142" y="13"/>
                  </a:lnTo>
                  <a:lnTo>
                    <a:pt x="147" y="7"/>
                  </a:lnTo>
                  <a:lnTo>
                    <a:pt x="149" y="0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8699C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4" name="Freeform 472"/>
            <p:cNvSpPr>
              <a:spLocks/>
            </p:cNvSpPr>
            <p:nvPr/>
          </p:nvSpPr>
          <p:spPr bwMode="auto">
            <a:xfrm>
              <a:off x="4590" y="3463"/>
              <a:ext cx="302" cy="64"/>
            </a:xfrm>
            <a:custGeom>
              <a:avLst/>
              <a:gdLst>
                <a:gd name="T0" fmla="*/ 299 w 302"/>
                <a:gd name="T1" fmla="*/ 1 h 64"/>
                <a:gd name="T2" fmla="*/ 299 w 302"/>
                <a:gd name="T3" fmla="*/ 1 h 64"/>
                <a:gd name="T4" fmla="*/ 299 w 302"/>
                <a:gd name="T5" fmla="*/ 8 h 64"/>
                <a:gd name="T6" fmla="*/ 295 w 302"/>
                <a:gd name="T7" fmla="*/ 12 h 64"/>
                <a:gd name="T8" fmla="*/ 292 w 302"/>
                <a:gd name="T9" fmla="*/ 19 h 64"/>
                <a:gd name="T10" fmla="*/ 287 w 302"/>
                <a:gd name="T11" fmla="*/ 24 h 64"/>
                <a:gd name="T12" fmla="*/ 273 w 302"/>
                <a:gd name="T13" fmla="*/ 35 h 64"/>
                <a:gd name="T14" fmla="*/ 255 w 302"/>
                <a:gd name="T15" fmla="*/ 43 h 64"/>
                <a:gd name="T16" fmla="*/ 234 w 302"/>
                <a:gd name="T17" fmla="*/ 51 h 64"/>
                <a:gd name="T18" fmla="*/ 208 w 302"/>
                <a:gd name="T19" fmla="*/ 56 h 64"/>
                <a:gd name="T20" fmla="*/ 181 w 302"/>
                <a:gd name="T21" fmla="*/ 59 h 64"/>
                <a:gd name="T22" fmla="*/ 150 w 302"/>
                <a:gd name="T23" fmla="*/ 61 h 64"/>
                <a:gd name="T24" fmla="*/ 150 w 302"/>
                <a:gd name="T25" fmla="*/ 61 h 64"/>
                <a:gd name="T26" fmla="*/ 121 w 302"/>
                <a:gd name="T27" fmla="*/ 59 h 64"/>
                <a:gd name="T28" fmla="*/ 93 w 302"/>
                <a:gd name="T29" fmla="*/ 56 h 64"/>
                <a:gd name="T30" fmla="*/ 67 w 302"/>
                <a:gd name="T31" fmla="*/ 50 h 64"/>
                <a:gd name="T32" fmla="*/ 45 w 302"/>
                <a:gd name="T33" fmla="*/ 43 h 64"/>
                <a:gd name="T34" fmla="*/ 27 w 302"/>
                <a:gd name="T35" fmla="*/ 33 h 64"/>
                <a:gd name="T36" fmla="*/ 13 w 302"/>
                <a:gd name="T37" fmla="*/ 24 h 64"/>
                <a:gd name="T38" fmla="*/ 8 w 302"/>
                <a:gd name="T39" fmla="*/ 17 h 64"/>
                <a:gd name="T40" fmla="*/ 4 w 302"/>
                <a:gd name="T41" fmla="*/ 11 h 64"/>
                <a:gd name="T42" fmla="*/ 1 w 302"/>
                <a:gd name="T43" fmla="*/ 6 h 64"/>
                <a:gd name="T44" fmla="*/ 1 w 302"/>
                <a:gd name="T45" fmla="*/ 0 h 64"/>
                <a:gd name="T46" fmla="*/ 0 w 302"/>
                <a:gd name="T47" fmla="*/ 1 h 64"/>
                <a:gd name="T48" fmla="*/ 0 w 302"/>
                <a:gd name="T49" fmla="*/ 1 h 64"/>
                <a:gd name="T50" fmla="*/ 1 w 302"/>
                <a:gd name="T51" fmla="*/ 8 h 64"/>
                <a:gd name="T52" fmla="*/ 3 w 302"/>
                <a:gd name="T53" fmla="*/ 14 h 64"/>
                <a:gd name="T54" fmla="*/ 6 w 302"/>
                <a:gd name="T55" fmla="*/ 19 h 64"/>
                <a:gd name="T56" fmla="*/ 13 w 302"/>
                <a:gd name="T57" fmla="*/ 25 h 64"/>
                <a:gd name="T58" fmla="*/ 17 w 302"/>
                <a:gd name="T59" fmla="*/ 30 h 64"/>
                <a:gd name="T60" fmla="*/ 25 w 302"/>
                <a:gd name="T61" fmla="*/ 35 h 64"/>
                <a:gd name="T62" fmla="*/ 43 w 302"/>
                <a:gd name="T63" fmla="*/ 45 h 64"/>
                <a:gd name="T64" fmla="*/ 66 w 302"/>
                <a:gd name="T65" fmla="*/ 53 h 64"/>
                <a:gd name="T66" fmla="*/ 92 w 302"/>
                <a:gd name="T67" fmla="*/ 59 h 64"/>
                <a:gd name="T68" fmla="*/ 121 w 302"/>
                <a:gd name="T69" fmla="*/ 63 h 64"/>
                <a:gd name="T70" fmla="*/ 150 w 302"/>
                <a:gd name="T71" fmla="*/ 64 h 64"/>
                <a:gd name="T72" fmla="*/ 150 w 302"/>
                <a:gd name="T73" fmla="*/ 64 h 64"/>
                <a:gd name="T74" fmla="*/ 181 w 302"/>
                <a:gd name="T75" fmla="*/ 63 h 64"/>
                <a:gd name="T76" fmla="*/ 210 w 302"/>
                <a:gd name="T77" fmla="*/ 59 h 64"/>
                <a:gd name="T78" fmla="*/ 234 w 302"/>
                <a:gd name="T79" fmla="*/ 53 h 64"/>
                <a:gd name="T80" fmla="*/ 257 w 302"/>
                <a:gd name="T81" fmla="*/ 45 h 64"/>
                <a:gd name="T82" fmla="*/ 276 w 302"/>
                <a:gd name="T83" fmla="*/ 35 h 64"/>
                <a:gd name="T84" fmla="*/ 283 w 302"/>
                <a:gd name="T85" fmla="*/ 30 h 64"/>
                <a:gd name="T86" fmla="*/ 289 w 302"/>
                <a:gd name="T87" fmla="*/ 25 h 64"/>
                <a:gd name="T88" fmla="*/ 294 w 302"/>
                <a:gd name="T89" fmla="*/ 19 h 64"/>
                <a:gd name="T90" fmla="*/ 299 w 302"/>
                <a:gd name="T91" fmla="*/ 14 h 64"/>
                <a:gd name="T92" fmla="*/ 300 w 302"/>
                <a:gd name="T93" fmla="*/ 8 h 64"/>
                <a:gd name="T94" fmla="*/ 302 w 302"/>
                <a:gd name="T95" fmla="*/ 1 h 64"/>
                <a:gd name="T96" fmla="*/ 299 w 302"/>
                <a:gd name="T97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2" h="64">
                  <a:moveTo>
                    <a:pt x="299" y="1"/>
                  </a:moveTo>
                  <a:lnTo>
                    <a:pt x="299" y="1"/>
                  </a:lnTo>
                  <a:lnTo>
                    <a:pt x="299" y="8"/>
                  </a:lnTo>
                  <a:lnTo>
                    <a:pt x="295" y="12"/>
                  </a:lnTo>
                  <a:lnTo>
                    <a:pt x="292" y="19"/>
                  </a:lnTo>
                  <a:lnTo>
                    <a:pt x="287" y="24"/>
                  </a:lnTo>
                  <a:lnTo>
                    <a:pt x="273" y="35"/>
                  </a:lnTo>
                  <a:lnTo>
                    <a:pt x="255" y="43"/>
                  </a:lnTo>
                  <a:lnTo>
                    <a:pt x="234" y="51"/>
                  </a:lnTo>
                  <a:lnTo>
                    <a:pt x="208" y="56"/>
                  </a:lnTo>
                  <a:lnTo>
                    <a:pt x="181" y="59"/>
                  </a:lnTo>
                  <a:lnTo>
                    <a:pt x="150" y="61"/>
                  </a:lnTo>
                  <a:lnTo>
                    <a:pt x="150" y="61"/>
                  </a:lnTo>
                  <a:lnTo>
                    <a:pt x="121" y="59"/>
                  </a:lnTo>
                  <a:lnTo>
                    <a:pt x="93" y="56"/>
                  </a:lnTo>
                  <a:lnTo>
                    <a:pt x="67" y="50"/>
                  </a:lnTo>
                  <a:lnTo>
                    <a:pt x="45" y="43"/>
                  </a:lnTo>
                  <a:lnTo>
                    <a:pt x="27" y="33"/>
                  </a:lnTo>
                  <a:lnTo>
                    <a:pt x="13" y="24"/>
                  </a:lnTo>
                  <a:lnTo>
                    <a:pt x="8" y="17"/>
                  </a:lnTo>
                  <a:lnTo>
                    <a:pt x="4" y="11"/>
                  </a:lnTo>
                  <a:lnTo>
                    <a:pt x="1" y="6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8"/>
                  </a:lnTo>
                  <a:lnTo>
                    <a:pt x="3" y="14"/>
                  </a:lnTo>
                  <a:lnTo>
                    <a:pt x="6" y="19"/>
                  </a:lnTo>
                  <a:lnTo>
                    <a:pt x="13" y="25"/>
                  </a:lnTo>
                  <a:lnTo>
                    <a:pt x="17" y="30"/>
                  </a:lnTo>
                  <a:lnTo>
                    <a:pt x="25" y="35"/>
                  </a:lnTo>
                  <a:lnTo>
                    <a:pt x="43" y="45"/>
                  </a:lnTo>
                  <a:lnTo>
                    <a:pt x="66" y="53"/>
                  </a:lnTo>
                  <a:lnTo>
                    <a:pt x="92" y="59"/>
                  </a:lnTo>
                  <a:lnTo>
                    <a:pt x="121" y="63"/>
                  </a:lnTo>
                  <a:lnTo>
                    <a:pt x="150" y="64"/>
                  </a:lnTo>
                  <a:lnTo>
                    <a:pt x="150" y="64"/>
                  </a:lnTo>
                  <a:lnTo>
                    <a:pt x="181" y="63"/>
                  </a:lnTo>
                  <a:lnTo>
                    <a:pt x="210" y="59"/>
                  </a:lnTo>
                  <a:lnTo>
                    <a:pt x="234" y="53"/>
                  </a:lnTo>
                  <a:lnTo>
                    <a:pt x="257" y="45"/>
                  </a:lnTo>
                  <a:lnTo>
                    <a:pt x="276" y="35"/>
                  </a:lnTo>
                  <a:lnTo>
                    <a:pt x="283" y="30"/>
                  </a:lnTo>
                  <a:lnTo>
                    <a:pt x="289" y="25"/>
                  </a:lnTo>
                  <a:lnTo>
                    <a:pt x="294" y="19"/>
                  </a:lnTo>
                  <a:lnTo>
                    <a:pt x="299" y="14"/>
                  </a:lnTo>
                  <a:lnTo>
                    <a:pt x="300" y="8"/>
                  </a:lnTo>
                  <a:lnTo>
                    <a:pt x="302" y="1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8699C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5" name="Freeform 473"/>
            <p:cNvSpPr>
              <a:spLocks/>
            </p:cNvSpPr>
            <p:nvPr/>
          </p:nvSpPr>
          <p:spPr bwMode="auto">
            <a:xfrm>
              <a:off x="4567" y="3547"/>
              <a:ext cx="349" cy="87"/>
            </a:xfrm>
            <a:custGeom>
              <a:avLst/>
              <a:gdLst>
                <a:gd name="T0" fmla="*/ 349 w 349"/>
                <a:gd name="T1" fmla="*/ 11 h 87"/>
                <a:gd name="T2" fmla="*/ 349 w 349"/>
                <a:gd name="T3" fmla="*/ 11 h 87"/>
                <a:gd name="T4" fmla="*/ 348 w 349"/>
                <a:gd name="T5" fmla="*/ 19 h 87"/>
                <a:gd name="T6" fmla="*/ 346 w 349"/>
                <a:gd name="T7" fmla="*/ 25 h 87"/>
                <a:gd name="T8" fmla="*/ 341 w 349"/>
                <a:gd name="T9" fmla="*/ 32 h 87"/>
                <a:gd name="T10" fmla="*/ 335 w 349"/>
                <a:gd name="T11" fmla="*/ 38 h 87"/>
                <a:gd name="T12" fmla="*/ 328 w 349"/>
                <a:gd name="T13" fmla="*/ 45 h 87"/>
                <a:gd name="T14" fmla="*/ 318 w 349"/>
                <a:gd name="T15" fmla="*/ 51 h 87"/>
                <a:gd name="T16" fmla="*/ 297 w 349"/>
                <a:gd name="T17" fmla="*/ 63 h 87"/>
                <a:gd name="T18" fmla="*/ 272 w 349"/>
                <a:gd name="T19" fmla="*/ 72 h 87"/>
                <a:gd name="T20" fmla="*/ 242 w 349"/>
                <a:gd name="T21" fmla="*/ 79 h 87"/>
                <a:gd name="T22" fmla="*/ 210 w 349"/>
                <a:gd name="T23" fmla="*/ 84 h 87"/>
                <a:gd name="T24" fmla="*/ 175 w 349"/>
                <a:gd name="T25" fmla="*/ 85 h 87"/>
                <a:gd name="T26" fmla="*/ 175 w 349"/>
                <a:gd name="T27" fmla="*/ 85 h 87"/>
                <a:gd name="T28" fmla="*/ 141 w 349"/>
                <a:gd name="T29" fmla="*/ 84 h 87"/>
                <a:gd name="T30" fmla="*/ 108 w 349"/>
                <a:gd name="T31" fmla="*/ 79 h 87"/>
                <a:gd name="T32" fmla="*/ 79 w 349"/>
                <a:gd name="T33" fmla="*/ 72 h 87"/>
                <a:gd name="T34" fmla="*/ 53 w 349"/>
                <a:gd name="T35" fmla="*/ 64 h 87"/>
                <a:gd name="T36" fmla="*/ 32 w 349"/>
                <a:gd name="T37" fmla="*/ 55 h 87"/>
                <a:gd name="T38" fmla="*/ 23 w 349"/>
                <a:gd name="T39" fmla="*/ 48 h 87"/>
                <a:gd name="T40" fmla="*/ 16 w 349"/>
                <a:gd name="T41" fmla="*/ 42 h 87"/>
                <a:gd name="T42" fmla="*/ 10 w 349"/>
                <a:gd name="T43" fmla="*/ 35 h 87"/>
                <a:gd name="T44" fmla="*/ 5 w 349"/>
                <a:gd name="T45" fmla="*/ 29 h 87"/>
                <a:gd name="T46" fmla="*/ 3 w 349"/>
                <a:gd name="T47" fmla="*/ 22 h 87"/>
                <a:gd name="T48" fmla="*/ 2 w 349"/>
                <a:gd name="T49" fmla="*/ 16 h 87"/>
                <a:gd name="T50" fmla="*/ 0 w 349"/>
                <a:gd name="T51" fmla="*/ 0 h 87"/>
                <a:gd name="T52" fmla="*/ 2 w 349"/>
                <a:gd name="T53" fmla="*/ 16 h 87"/>
                <a:gd name="T54" fmla="*/ 2 w 349"/>
                <a:gd name="T55" fmla="*/ 16 h 87"/>
                <a:gd name="T56" fmla="*/ 2 w 349"/>
                <a:gd name="T57" fmla="*/ 22 h 87"/>
                <a:gd name="T58" fmla="*/ 5 w 349"/>
                <a:gd name="T59" fmla="*/ 30 h 87"/>
                <a:gd name="T60" fmla="*/ 8 w 349"/>
                <a:gd name="T61" fmla="*/ 37 h 87"/>
                <a:gd name="T62" fmla="*/ 14 w 349"/>
                <a:gd name="T63" fmla="*/ 43 h 87"/>
                <a:gd name="T64" fmla="*/ 23 w 349"/>
                <a:gd name="T65" fmla="*/ 50 h 87"/>
                <a:gd name="T66" fmla="*/ 31 w 349"/>
                <a:gd name="T67" fmla="*/ 55 h 87"/>
                <a:gd name="T68" fmla="*/ 52 w 349"/>
                <a:gd name="T69" fmla="*/ 66 h 87"/>
                <a:gd name="T70" fmla="*/ 78 w 349"/>
                <a:gd name="T71" fmla="*/ 74 h 87"/>
                <a:gd name="T72" fmla="*/ 107 w 349"/>
                <a:gd name="T73" fmla="*/ 82 h 87"/>
                <a:gd name="T74" fmla="*/ 141 w 349"/>
                <a:gd name="T75" fmla="*/ 85 h 87"/>
                <a:gd name="T76" fmla="*/ 175 w 349"/>
                <a:gd name="T77" fmla="*/ 87 h 87"/>
                <a:gd name="T78" fmla="*/ 175 w 349"/>
                <a:gd name="T79" fmla="*/ 87 h 87"/>
                <a:gd name="T80" fmla="*/ 210 w 349"/>
                <a:gd name="T81" fmla="*/ 85 h 87"/>
                <a:gd name="T82" fmla="*/ 242 w 349"/>
                <a:gd name="T83" fmla="*/ 82 h 87"/>
                <a:gd name="T84" fmla="*/ 272 w 349"/>
                <a:gd name="T85" fmla="*/ 76 h 87"/>
                <a:gd name="T86" fmla="*/ 297 w 349"/>
                <a:gd name="T87" fmla="*/ 66 h 87"/>
                <a:gd name="T88" fmla="*/ 318 w 349"/>
                <a:gd name="T89" fmla="*/ 56 h 87"/>
                <a:gd name="T90" fmla="*/ 328 w 349"/>
                <a:gd name="T91" fmla="*/ 50 h 87"/>
                <a:gd name="T92" fmla="*/ 335 w 349"/>
                <a:gd name="T93" fmla="*/ 43 h 87"/>
                <a:gd name="T94" fmla="*/ 341 w 349"/>
                <a:gd name="T95" fmla="*/ 37 h 87"/>
                <a:gd name="T96" fmla="*/ 346 w 349"/>
                <a:gd name="T97" fmla="*/ 30 h 87"/>
                <a:gd name="T98" fmla="*/ 348 w 349"/>
                <a:gd name="T99" fmla="*/ 22 h 87"/>
                <a:gd name="T100" fmla="*/ 349 w 349"/>
                <a:gd name="T101" fmla="*/ 16 h 87"/>
                <a:gd name="T102" fmla="*/ 349 w 349"/>
                <a:gd name="T103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9" h="87">
                  <a:moveTo>
                    <a:pt x="349" y="11"/>
                  </a:moveTo>
                  <a:lnTo>
                    <a:pt x="349" y="11"/>
                  </a:lnTo>
                  <a:lnTo>
                    <a:pt x="348" y="19"/>
                  </a:lnTo>
                  <a:lnTo>
                    <a:pt x="346" y="25"/>
                  </a:lnTo>
                  <a:lnTo>
                    <a:pt x="341" y="32"/>
                  </a:lnTo>
                  <a:lnTo>
                    <a:pt x="335" y="38"/>
                  </a:lnTo>
                  <a:lnTo>
                    <a:pt x="328" y="45"/>
                  </a:lnTo>
                  <a:lnTo>
                    <a:pt x="318" y="51"/>
                  </a:lnTo>
                  <a:lnTo>
                    <a:pt x="297" y="63"/>
                  </a:lnTo>
                  <a:lnTo>
                    <a:pt x="272" y="72"/>
                  </a:lnTo>
                  <a:lnTo>
                    <a:pt x="242" y="79"/>
                  </a:lnTo>
                  <a:lnTo>
                    <a:pt x="210" y="84"/>
                  </a:lnTo>
                  <a:lnTo>
                    <a:pt x="175" y="85"/>
                  </a:lnTo>
                  <a:lnTo>
                    <a:pt x="175" y="85"/>
                  </a:lnTo>
                  <a:lnTo>
                    <a:pt x="141" y="84"/>
                  </a:lnTo>
                  <a:lnTo>
                    <a:pt x="108" y="79"/>
                  </a:lnTo>
                  <a:lnTo>
                    <a:pt x="79" y="72"/>
                  </a:lnTo>
                  <a:lnTo>
                    <a:pt x="53" y="64"/>
                  </a:lnTo>
                  <a:lnTo>
                    <a:pt x="32" y="55"/>
                  </a:lnTo>
                  <a:lnTo>
                    <a:pt x="23" y="48"/>
                  </a:lnTo>
                  <a:lnTo>
                    <a:pt x="16" y="42"/>
                  </a:lnTo>
                  <a:lnTo>
                    <a:pt x="10" y="35"/>
                  </a:lnTo>
                  <a:lnTo>
                    <a:pt x="5" y="29"/>
                  </a:lnTo>
                  <a:lnTo>
                    <a:pt x="3" y="22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22"/>
                  </a:lnTo>
                  <a:lnTo>
                    <a:pt x="5" y="30"/>
                  </a:lnTo>
                  <a:lnTo>
                    <a:pt x="8" y="37"/>
                  </a:lnTo>
                  <a:lnTo>
                    <a:pt x="14" y="43"/>
                  </a:lnTo>
                  <a:lnTo>
                    <a:pt x="23" y="50"/>
                  </a:lnTo>
                  <a:lnTo>
                    <a:pt x="31" y="55"/>
                  </a:lnTo>
                  <a:lnTo>
                    <a:pt x="52" y="66"/>
                  </a:lnTo>
                  <a:lnTo>
                    <a:pt x="78" y="74"/>
                  </a:lnTo>
                  <a:lnTo>
                    <a:pt x="107" y="82"/>
                  </a:lnTo>
                  <a:lnTo>
                    <a:pt x="141" y="85"/>
                  </a:lnTo>
                  <a:lnTo>
                    <a:pt x="175" y="87"/>
                  </a:lnTo>
                  <a:lnTo>
                    <a:pt x="175" y="87"/>
                  </a:lnTo>
                  <a:lnTo>
                    <a:pt x="210" y="85"/>
                  </a:lnTo>
                  <a:lnTo>
                    <a:pt x="242" y="82"/>
                  </a:lnTo>
                  <a:lnTo>
                    <a:pt x="272" y="76"/>
                  </a:lnTo>
                  <a:lnTo>
                    <a:pt x="297" y="66"/>
                  </a:lnTo>
                  <a:lnTo>
                    <a:pt x="318" y="56"/>
                  </a:lnTo>
                  <a:lnTo>
                    <a:pt x="328" y="50"/>
                  </a:lnTo>
                  <a:lnTo>
                    <a:pt x="335" y="43"/>
                  </a:lnTo>
                  <a:lnTo>
                    <a:pt x="341" y="37"/>
                  </a:lnTo>
                  <a:lnTo>
                    <a:pt x="346" y="30"/>
                  </a:lnTo>
                  <a:lnTo>
                    <a:pt x="348" y="22"/>
                  </a:lnTo>
                  <a:lnTo>
                    <a:pt x="349" y="16"/>
                  </a:lnTo>
                  <a:lnTo>
                    <a:pt x="349" y="11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8699C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6" name="Freeform 474"/>
            <p:cNvSpPr>
              <a:spLocks/>
            </p:cNvSpPr>
            <p:nvPr/>
          </p:nvSpPr>
          <p:spPr bwMode="auto">
            <a:xfrm>
              <a:off x="4604" y="3650"/>
              <a:ext cx="280" cy="58"/>
            </a:xfrm>
            <a:custGeom>
              <a:avLst/>
              <a:gdLst>
                <a:gd name="T0" fmla="*/ 136 w 280"/>
                <a:gd name="T1" fmla="*/ 55 h 58"/>
                <a:gd name="T2" fmla="*/ 136 w 280"/>
                <a:gd name="T3" fmla="*/ 55 h 58"/>
                <a:gd name="T4" fmla="*/ 115 w 280"/>
                <a:gd name="T5" fmla="*/ 55 h 58"/>
                <a:gd name="T6" fmla="*/ 94 w 280"/>
                <a:gd name="T7" fmla="*/ 52 h 58"/>
                <a:gd name="T8" fmla="*/ 75 w 280"/>
                <a:gd name="T9" fmla="*/ 47 h 58"/>
                <a:gd name="T10" fmla="*/ 57 w 280"/>
                <a:gd name="T11" fmla="*/ 42 h 58"/>
                <a:gd name="T12" fmla="*/ 39 w 280"/>
                <a:gd name="T13" fmla="*/ 34 h 58"/>
                <a:gd name="T14" fmla="*/ 24 w 280"/>
                <a:gd name="T15" fmla="*/ 26 h 58"/>
                <a:gd name="T16" fmla="*/ 11 w 280"/>
                <a:gd name="T17" fmla="*/ 18 h 58"/>
                <a:gd name="T18" fmla="*/ 0 w 280"/>
                <a:gd name="T19" fmla="*/ 7 h 58"/>
                <a:gd name="T20" fmla="*/ 3 w 280"/>
                <a:gd name="T21" fmla="*/ 11 h 58"/>
                <a:gd name="T22" fmla="*/ 3 w 280"/>
                <a:gd name="T23" fmla="*/ 11 h 58"/>
                <a:gd name="T24" fmla="*/ 15 w 280"/>
                <a:gd name="T25" fmla="*/ 21 h 58"/>
                <a:gd name="T26" fmla="*/ 26 w 280"/>
                <a:gd name="T27" fmla="*/ 31 h 58"/>
                <a:gd name="T28" fmla="*/ 41 w 280"/>
                <a:gd name="T29" fmla="*/ 39 h 58"/>
                <a:gd name="T30" fmla="*/ 58 w 280"/>
                <a:gd name="T31" fmla="*/ 45 h 58"/>
                <a:gd name="T32" fmla="*/ 76 w 280"/>
                <a:gd name="T33" fmla="*/ 50 h 58"/>
                <a:gd name="T34" fmla="*/ 96 w 280"/>
                <a:gd name="T35" fmla="*/ 55 h 58"/>
                <a:gd name="T36" fmla="*/ 115 w 280"/>
                <a:gd name="T37" fmla="*/ 57 h 58"/>
                <a:gd name="T38" fmla="*/ 136 w 280"/>
                <a:gd name="T39" fmla="*/ 58 h 58"/>
                <a:gd name="T40" fmla="*/ 136 w 280"/>
                <a:gd name="T41" fmla="*/ 58 h 58"/>
                <a:gd name="T42" fmla="*/ 160 w 280"/>
                <a:gd name="T43" fmla="*/ 57 h 58"/>
                <a:gd name="T44" fmla="*/ 183 w 280"/>
                <a:gd name="T45" fmla="*/ 53 h 58"/>
                <a:gd name="T46" fmla="*/ 204 w 280"/>
                <a:gd name="T47" fmla="*/ 50 h 58"/>
                <a:gd name="T48" fmla="*/ 223 w 280"/>
                <a:gd name="T49" fmla="*/ 44 h 58"/>
                <a:gd name="T50" fmla="*/ 241 w 280"/>
                <a:gd name="T51" fmla="*/ 36 h 58"/>
                <a:gd name="T52" fmla="*/ 256 w 280"/>
                <a:gd name="T53" fmla="*/ 26 h 58"/>
                <a:gd name="T54" fmla="*/ 269 w 280"/>
                <a:gd name="T55" fmla="*/ 16 h 58"/>
                <a:gd name="T56" fmla="*/ 278 w 280"/>
                <a:gd name="T57" fmla="*/ 3 h 58"/>
                <a:gd name="T58" fmla="*/ 280 w 280"/>
                <a:gd name="T59" fmla="*/ 0 h 58"/>
                <a:gd name="T60" fmla="*/ 280 w 280"/>
                <a:gd name="T61" fmla="*/ 0 h 58"/>
                <a:gd name="T62" fmla="*/ 272 w 280"/>
                <a:gd name="T63" fmla="*/ 11 h 58"/>
                <a:gd name="T64" fmla="*/ 259 w 280"/>
                <a:gd name="T65" fmla="*/ 23 h 58"/>
                <a:gd name="T66" fmla="*/ 243 w 280"/>
                <a:gd name="T67" fmla="*/ 32 h 58"/>
                <a:gd name="T68" fmla="*/ 225 w 280"/>
                <a:gd name="T69" fmla="*/ 41 h 58"/>
                <a:gd name="T70" fmla="*/ 205 w 280"/>
                <a:gd name="T71" fmla="*/ 47 h 58"/>
                <a:gd name="T72" fmla="*/ 183 w 280"/>
                <a:gd name="T73" fmla="*/ 52 h 58"/>
                <a:gd name="T74" fmla="*/ 160 w 280"/>
                <a:gd name="T75" fmla="*/ 55 h 58"/>
                <a:gd name="T76" fmla="*/ 136 w 280"/>
                <a:gd name="T77" fmla="*/ 55 h 58"/>
                <a:gd name="T78" fmla="*/ 136 w 280"/>
                <a:gd name="T79" fmla="*/ 5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0" h="58">
                  <a:moveTo>
                    <a:pt x="136" y="55"/>
                  </a:moveTo>
                  <a:lnTo>
                    <a:pt x="136" y="55"/>
                  </a:lnTo>
                  <a:lnTo>
                    <a:pt x="115" y="55"/>
                  </a:lnTo>
                  <a:lnTo>
                    <a:pt x="94" y="52"/>
                  </a:lnTo>
                  <a:lnTo>
                    <a:pt x="75" y="47"/>
                  </a:lnTo>
                  <a:lnTo>
                    <a:pt x="57" y="42"/>
                  </a:lnTo>
                  <a:lnTo>
                    <a:pt x="39" y="34"/>
                  </a:lnTo>
                  <a:lnTo>
                    <a:pt x="24" y="26"/>
                  </a:lnTo>
                  <a:lnTo>
                    <a:pt x="11" y="18"/>
                  </a:lnTo>
                  <a:lnTo>
                    <a:pt x="0" y="7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15" y="21"/>
                  </a:lnTo>
                  <a:lnTo>
                    <a:pt x="26" y="31"/>
                  </a:lnTo>
                  <a:lnTo>
                    <a:pt x="41" y="39"/>
                  </a:lnTo>
                  <a:lnTo>
                    <a:pt x="58" y="45"/>
                  </a:lnTo>
                  <a:lnTo>
                    <a:pt x="76" y="50"/>
                  </a:lnTo>
                  <a:lnTo>
                    <a:pt x="96" y="55"/>
                  </a:lnTo>
                  <a:lnTo>
                    <a:pt x="115" y="57"/>
                  </a:lnTo>
                  <a:lnTo>
                    <a:pt x="136" y="58"/>
                  </a:lnTo>
                  <a:lnTo>
                    <a:pt x="136" y="58"/>
                  </a:lnTo>
                  <a:lnTo>
                    <a:pt x="160" y="57"/>
                  </a:lnTo>
                  <a:lnTo>
                    <a:pt x="183" y="53"/>
                  </a:lnTo>
                  <a:lnTo>
                    <a:pt x="204" y="50"/>
                  </a:lnTo>
                  <a:lnTo>
                    <a:pt x="223" y="44"/>
                  </a:lnTo>
                  <a:lnTo>
                    <a:pt x="241" y="36"/>
                  </a:lnTo>
                  <a:lnTo>
                    <a:pt x="256" y="26"/>
                  </a:lnTo>
                  <a:lnTo>
                    <a:pt x="269" y="16"/>
                  </a:lnTo>
                  <a:lnTo>
                    <a:pt x="278" y="3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72" y="11"/>
                  </a:lnTo>
                  <a:lnTo>
                    <a:pt x="259" y="23"/>
                  </a:lnTo>
                  <a:lnTo>
                    <a:pt x="243" y="32"/>
                  </a:lnTo>
                  <a:lnTo>
                    <a:pt x="225" y="41"/>
                  </a:lnTo>
                  <a:lnTo>
                    <a:pt x="205" y="47"/>
                  </a:lnTo>
                  <a:lnTo>
                    <a:pt x="183" y="52"/>
                  </a:lnTo>
                  <a:lnTo>
                    <a:pt x="160" y="55"/>
                  </a:lnTo>
                  <a:lnTo>
                    <a:pt x="136" y="55"/>
                  </a:lnTo>
                  <a:lnTo>
                    <a:pt x="136" y="55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8699C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7" name="Freeform 475"/>
            <p:cNvSpPr>
              <a:spLocks/>
            </p:cNvSpPr>
            <p:nvPr/>
          </p:nvSpPr>
          <p:spPr bwMode="auto">
            <a:xfrm>
              <a:off x="4696" y="3566"/>
              <a:ext cx="157" cy="97"/>
            </a:xfrm>
            <a:custGeom>
              <a:avLst/>
              <a:gdLst>
                <a:gd name="T0" fmla="*/ 0 w 157"/>
                <a:gd name="T1" fmla="*/ 37 h 97"/>
                <a:gd name="T2" fmla="*/ 0 w 157"/>
                <a:gd name="T3" fmla="*/ 37 h 97"/>
                <a:gd name="T4" fmla="*/ 2 w 157"/>
                <a:gd name="T5" fmla="*/ 47 h 97"/>
                <a:gd name="T6" fmla="*/ 2 w 157"/>
                <a:gd name="T7" fmla="*/ 47 h 97"/>
                <a:gd name="T8" fmla="*/ 4 w 157"/>
                <a:gd name="T9" fmla="*/ 53 h 97"/>
                <a:gd name="T10" fmla="*/ 7 w 157"/>
                <a:gd name="T11" fmla="*/ 60 h 97"/>
                <a:gd name="T12" fmla="*/ 8 w 157"/>
                <a:gd name="T13" fmla="*/ 66 h 97"/>
                <a:gd name="T14" fmla="*/ 8 w 157"/>
                <a:gd name="T15" fmla="*/ 70 h 97"/>
                <a:gd name="T16" fmla="*/ 7 w 157"/>
                <a:gd name="T17" fmla="*/ 73 h 97"/>
                <a:gd name="T18" fmla="*/ 7 w 157"/>
                <a:gd name="T19" fmla="*/ 73 h 97"/>
                <a:gd name="T20" fmla="*/ 5 w 157"/>
                <a:gd name="T21" fmla="*/ 74 h 97"/>
                <a:gd name="T22" fmla="*/ 2 w 157"/>
                <a:gd name="T23" fmla="*/ 78 h 97"/>
                <a:gd name="T24" fmla="*/ 2 w 157"/>
                <a:gd name="T25" fmla="*/ 78 h 97"/>
                <a:gd name="T26" fmla="*/ 2 w 157"/>
                <a:gd name="T27" fmla="*/ 81 h 97"/>
                <a:gd name="T28" fmla="*/ 4 w 157"/>
                <a:gd name="T29" fmla="*/ 86 h 97"/>
                <a:gd name="T30" fmla="*/ 4 w 157"/>
                <a:gd name="T31" fmla="*/ 86 h 97"/>
                <a:gd name="T32" fmla="*/ 2 w 157"/>
                <a:gd name="T33" fmla="*/ 89 h 97"/>
                <a:gd name="T34" fmla="*/ 2 w 157"/>
                <a:gd name="T35" fmla="*/ 94 h 97"/>
                <a:gd name="T36" fmla="*/ 2 w 157"/>
                <a:gd name="T37" fmla="*/ 94 h 97"/>
                <a:gd name="T38" fmla="*/ 2 w 157"/>
                <a:gd name="T39" fmla="*/ 97 h 97"/>
                <a:gd name="T40" fmla="*/ 2 w 157"/>
                <a:gd name="T41" fmla="*/ 97 h 97"/>
                <a:gd name="T42" fmla="*/ 23 w 157"/>
                <a:gd name="T43" fmla="*/ 94 h 97"/>
                <a:gd name="T44" fmla="*/ 42 w 157"/>
                <a:gd name="T45" fmla="*/ 91 h 97"/>
                <a:gd name="T46" fmla="*/ 60 w 157"/>
                <a:gd name="T47" fmla="*/ 84 h 97"/>
                <a:gd name="T48" fmla="*/ 78 w 157"/>
                <a:gd name="T49" fmla="*/ 78 h 97"/>
                <a:gd name="T50" fmla="*/ 96 w 157"/>
                <a:gd name="T51" fmla="*/ 71 h 97"/>
                <a:gd name="T52" fmla="*/ 112 w 157"/>
                <a:gd name="T53" fmla="*/ 63 h 97"/>
                <a:gd name="T54" fmla="*/ 126 w 157"/>
                <a:gd name="T55" fmla="*/ 53 h 97"/>
                <a:gd name="T56" fmla="*/ 139 w 157"/>
                <a:gd name="T57" fmla="*/ 44 h 97"/>
                <a:gd name="T58" fmla="*/ 139 w 157"/>
                <a:gd name="T59" fmla="*/ 44 h 97"/>
                <a:gd name="T60" fmla="*/ 144 w 157"/>
                <a:gd name="T61" fmla="*/ 39 h 97"/>
                <a:gd name="T62" fmla="*/ 144 w 157"/>
                <a:gd name="T63" fmla="*/ 39 h 97"/>
                <a:gd name="T64" fmla="*/ 147 w 157"/>
                <a:gd name="T65" fmla="*/ 32 h 97"/>
                <a:gd name="T66" fmla="*/ 152 w 157"/>
                <a:gd name="T67" fmla="*/ 23 h 97"/>
                <a:gd name="T68" fmla="*/ 152 w 157"/>
                <a:gd name="T69" fmla="*/ 23 h 97"/>
                <a:gd name="T70" fmla="*/ 156 w 157"/>
                <a:gd name="T71" fmla="*/ 19 h 97"/>
                <a:gd name="T72" fmla="*/ 157 w 157"/>
                <a:gd name="T73" fmla="*/ 16 h 97"/>
                <a:gd name="T74" fmla="*/ 157 w 157"/>
                <a:gd name="T75" fmla="*/ 16 h 97"/>
                <a:gd name="T76" fmla="*/ 151 w 157"/>
                <a:gd name="T77" fmla="*/ 18 h 97"/>
                <a:gd name="T78" fmla="*/ 143 w 157"/>
                <a:gd name="T79" fmla="*/ 18 h 97"/>
                <a:gd name="T80" fmla="*/ 143 w 157"/>
                <a:gd name="T81" fmla="*/ 18 h 97"/>
                <a:gd name="T82" fmla="*/ 138 w 157"/>
                <a:gd name="T83" fmla="*/ 18 h 97"/>
                <a:gd name="T84" fmla="*/ 135 w 157"/>
                <a:gd name="T85" fmla="*/ 18 h 97"/>
                <a:gd name="T86" fmla="*/ 133 w 157"/>
                <a:gd name="T87" fmla="*/ 16 h 97"/>
                <a:gd name="T88" fmla="*/ 133 w 157"/>
                <a:gd name="T89" fmla="*/ 16 h 97"/>
                <a:gd name="T90" fmla="*/ 131 w 157"/>
                <a:gd name="T91" fmla="*/ 15 h 97"/>
                <a:gd name="T92" fmla="*/ 130 w 157"/>
                <a:gd name="T93" fmla="*/ 11 h 97"/>
                <a:gd name="T94" fmla="*/ 130 w 157"/>
                <a:gd name="T95" fmla="*/ 11 h 97"/>
                <a:gd name="T96" fmla="*/ 126 w 157"/>
                <a:gd name="T97" fmla="*/ 6 h 97"/>
                <a:gd name="T98" fmla="*/ 123 w 157"/>
                <a:gd name="T99" fmla="*/ 2 h 97"/>
                <a:gd name="T100" fmla="*/ 123 w 157"/>
                <a:gd name="T101" fmla="*/ 2 h 97"/>
                <a:gd name="T102" fmla="*/ 122 w 157"/>
                <a:gd name="T103" fmla="*/ 0 h 97"/>
                <a:gd name="T104" fmla="*/ 122 w 157"/>
                <a:gd name="T105" fmla="*/ 0 h 97"/>
                <a:gd name="T106" fmla="*/ 109 w 157"/>
                <a:gd name="T107" fmla="*/ 10 h 97"/>
                <a:gd name="T108" fmla="*/ 92 w 157"/>
                <a:gd name="T109" fmla="*/ 19 h 97"/>
                <a:gd name="T110" fmla="*/ 76 w 157"/>
                <a:gd name="T111" fmla="*/ 26 h 97"/>
                <a:gd name="T112" fmla="*/ 59 w 157"/>
                <a:gd name="T113" fmla="*/ 32 h 97"/>
                <a:gd name="T114" fmla="*/ 59 w 157"/>
                <a:gd name="T115" fmla="*/ 32 h 97"/>
                <a:gd name="T116" fmla="*/ 44 w 157"/>
                <a:gd name="T117" fmla="*/ 36 h 97"/>
                <a:gd name="T118" fmla="*/ 28 w 157"/>
                <a:gd name="T119" fmla="*/ 37 h 97"/>
                <a:gd name="T120" fmla="*/ 13 w 157"/>
                <a:gd name="T121" fmla="*/ 37 h 97"/>
                <a:gd name="T122" fmla="*/ 0 w 157"/>
                <a:gd name="T123" fmla="*/ 37 h 97"/>
                <a:gd name="T124" fmla="*/ 0 w 157"/>
                <a:gd name="T125" fmla="*/ 3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7" h="97">
                  <a:moveTo>
                    <a:pt x="0" y="37"/>
                  </a:moveTo>
                  <a:lnTo>
                    <a:pt x="0" y="3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4" y="53"/>
                  </a:lnTo>
                  <a:lnTo>
                    <a:pt x="7" y="60"/>
                  </a:lnTo>
                  <a:lnTo>
                    <a:pt x="8" y="66"/>
                  </a:lnTo>
                  <a:lnTo>
                    <a:pt x="8" y="70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5" y="74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81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2" y="89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23" y="94"/>
                  </a:lnTo>
                  <a:lnTo>
                    <a:pt x="42" y="91"/>
                  </a:lnTo>
                  <a:lnTo>
                    <a:pt x="60" y="84"/>
                  </a:lnTo>
                  <a:lnTo>
                    <a:pt x="78" y="78"/>
                  </a:lnTo>
                  <a:lnTo>
                    <a:pt x="96" y="71"/>
                  </a:lnTo>
                  <a:lnTo>
                    <a:pt x="112" y="63"/>
                  </a:lnTo>
                  <a:lnTo>
                    <a:pt x="126" y="53"/>
                  </a:lnTo>
                  <a:lnTo>
                    <a:pt x="139" y="44"/>
                  </a:lnTo>
                  <a:lnTo>
                    <a:pt x="139" y="44"/>
                  </a:lnTo>
                  <a:lnTo>
                    <a:pt x="144" y="39"/>
                  </a:lnTo>
                  <a:lnTo>
                    <a:pt x="144" y="39"/>
                  </a:lnTo>
                  <a:lnTo>
                    <a:pt x="147" y="32"/>
                  </a:lnTo>
                  <a:lnTo>
                    <a:pt x="152" y="23"/>
                  </a:lnTo>
                  <a:lnTo>
                    <a:pt x="152" y="23"/>
                  </a:lnTo>
                  <a:lnTo>
                    <a:pt x="156" y="19"/>
                  </a:lnTo>
                  <a:lnTo>
                    <a:pt x="157" y="16"/>
                  </a:lnTo>
                  <a:lnTo>
                    <a:pt x="157" y="16"/>
                  </a:lnTo>
                  <a:lnTo>
                    <a:pt x="151" y="18"/>
                  </a:lnTo>
                  <a:lnTo>
                    <a:pt x="143" y="18"/>
                  </a:lnTo>
                  <a:lnTo>
                    <a:pt x="143" y="18"/>
                  </a:lnTo>
                  <a:lnTo>
                    <a:pt x="138" y="18"/>
                  </a:lnTo>
                  <a:lnTo>
                    <a:pt x="135" y="18"/>
                  </a:lnTo>
                  <a:lnTo>
                    <a:pt x="133" y="16"/>
                  </a:lnTo>
                  <a:lnTo>
                    <a:pt x="133" y="16"/>
                  </a:lnTo>
                  <a:lnTo>
                    <a:pt x="131" y="15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26" y="6"/>
                  </a:lnTo>
                  <a:lnTo>
                    <a:pt x="123" y="2"/>
                  </a:lnTo>
                  <a:lnTo>
                    <a:pt x="123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09" y="10"/>
                  </a:lnTo>
                  <a:lnTo>
                    <a:pt x="92" y="19"/>
                  </a:lnTo>
                  <a:lnTo>
                    <a:pt x="76" y="26"/>
                  </a:lnTo>
                  <a:lnTo>
                    <a:pt x="59" y="32"/>
                  </a:lnTo>
                  <a:lnTo>
                    <a:pt x="59" y="32"/>
                  </a:lnTo>
                  <a:lnTo>
                    <a:pt x="44" y="36"/>
                  </a:lnTo>
                  <a:lnTo>
                    <a:pt x="28" y="37"/>
                  </a:lnTo>
                  <a:lnTo>
                    <a:pt x="13" y="37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1B280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8" name="Freeform 476"/>
            <p:cNvSpPr>
              <a:spLocks/>
            </p:cNvSpPr>
            <p:nvPr/>
          </p:nvSpPr>
          <p:spPr bwMode="auto">
            <a:xfrm>
              <a:off x="4827" y="3527"/>
              <a:ext cx="54" cy="50"/>
            </a:xfrm>
            <a:custGeom>
              <a:avLst/>
              <a:gdLst>
                <a:gd name="T0" fmla="*/ 0 w 54"/>
                <a:gd name="T1" fmla="*/ 31 h 50"/>
                <a:gd name="T2" fmla="*/ 0 w 54"/>
                <a:gd name="T3" fmla="*/ 31 h 50"/>
                <a:gd name="T4" fmla="*/ 2 w 54"/>
                <a:gd name="T5" fmla="*/ 37 h 50"/>
                <a:gd name="T6" fmla="*/ 4 w 54"/>
                <a:gd name="T7" fmla="*/ 44 h 50"/>
                <a:gd name="T8" fmla="*/ 4 w 54"/>
                <a:gd name="T9" fmla="*/ 44 h 50"/>
                <a:gd name="T10" fmla="*/ 5 w 54"/>
                <a:gd name="T11" fmla="*/ 49 h 50"/>
                <a:gd name="T12" fmla="*/ 7 w 54"/>
                <a:gd name="T13" fmla="*/ 50 h 50"/>
                <a:gd name="T14" fmla="*/ 10 w 54"/>
                <a:gd name="T15" fmla="*/ 50 h 50"/>
                <a:gd name="T16" fmla="*/ 10 w 54"/>
                <a:gd name="T17" fmla="*/ 50 h 50"/>
                <a:gd name="T18" fmla="*/ 12 w 54"/>
                <a:gd name="T19" fmla="*/ 50 h 50"/>
                <a:gd name="T20" fmla="*/ 15 w 54"/>
                <a:gd name="T21" fmla="*/ 49 h 50"/>
                <a:gd name="T22" fmla="*/ 20 w 54"/>
                <a:gd name="T23" fmla="*/ 45 h 50"/>
                <a:gd name="T24" fmla="*/ 20 w 54"/>
                <a:gd name="T25" fmla="*/ 45 h 50"/>
                <a:gd name="T26" fmla="*/ 28 w 54"/>
                <a:gd name="T27" fmla="*/ 42 h 50"/>
                <a:gd name="T28" fmla="*/ 31 w 54"/>
                <a:gd name="T29" fmla="*/ 41 h 50"/>
                <a:gd name="T30" fmla="*/ 33 w 54"/>
                <a:gd name="T31" fmla="*/ 39 h 50"/>
                <a:gd name="T32" fmla="*/ 31 w 54"/>
                <a:gd name="T33" fmla="*/ 36 h 50"/>
                <a:gd name="T34" fmla="*/ 31 w 54"/>
                <a:gd name="T35" fmla="*/ 36 h 50"/>
                <a:gd name="T36" fmla="*/ 36 w 54"/>
                <a:gd name="T37" fmla="*/ 37 h 50"/>
                <a:gd name="T38" fmla="*/ 39 w 54"/>
                <a:gd name="T39" fmla="*/ 37 h 50"/>
                <a:gd name="T40" fmla="*/ 39 w 54"/>
                <a:gd name="T41" fmla="*/ 37 h 50"/>
                <a:gd name="T42" fmla="*/ 42 w 54"/>
                <a:gd name="T43" fmla="*/ 34 h 50"/>
                <a:gd name="T44" fmla="*/ 44 w 54"/>
                <a:gd name="T45" fmla="*/ 33 h 50"/>
                <a:gd name="T46" fmla="*/ 44 w 54"/>
                <a:gd name="T47" fmla="*/ 33 h 50"/>
                <a:gd name="T48" fmla="*/ 49 w 54"/>
                <a:gd name="T49" fmla="*/ 28 h 50"/>
                <a:gd name="T50" fmla="*/ 52 w 54"/>
                <a:gd name="T51" fmla="*/ 24 h 50"/>
                <a:gd name="T52" fmla="*/ 54 w 54"/>
                <a:gd name="T53" fmla="*/ 21 h 50"/>
                <a:gd name="T54" fmla="*/ 54 w 54"/>
                <a:gd name="T55" fmla="*/ 21 h 50"/>
                <a:gd name="T56" fmla="*/ 54 w 54"/>
                <a:gd name="T57" fmla="*/ 20 h 50"/>
                <a:gd name="T58" fmla="*/ 54 w 54"/>
                <a:gd name="T59" fmla="*/ 16 h 50"/>
                <a:gd name="T60" fmla="*/ 49 w 54"/>
                <a:gd name="T61" fmla="*/ 13 h 50"/>
                <a:gd name="T62" fmla="*/ 49 w 54"/>
                <a:gd name="T63" fmla="*/ 13 h 50"/>
                <a:gd name="T64" fmla="*/ 46 w 54"/>
                <a:gd name="T65" fmla="*/ 10 h 50"/>
                <a:gd name="T66" fmla="*/ 46 w 54"/>
                <a:gd name="T67" fmla="*/ 5 h 50"/>
                <a:gd name="T68" fmla="*/ 46 w 54"/>
                <a:gd name="T69" fmla="*/ 5 h 50"/>
                <a:gd name="T70" fmla="*/ 42 w 54"/>
                <a:gd name="T71" fmla="*/ 5 h 50"/>
                <a:gd name="T72" fmla="*/ 39 w 54"/>
                <a:gd name="T73" fmla="*/ 8 h 50"/>
                <a:gd name="T74" fmla="*/ 37 w 54"/>
                <a:gd name="T75" fmla="*/ 10 h 50"/>
                <a:gd name="T76" fmla="*/ 36 w 54"/>
                <a:gd name="T77" fmla="*/ 13 h 50"/>
                <a:gd name="T78" fmla="*/ 36 w 54"/>
                <a:gd name="T79" fmla="*/ 13 h 50"/>
                <a:gd name="T80" fmla="*/ 33 w 54"/>
                <a:gd name="T81" fmla="*/ 13 h 50"/>
                <a:gd name="T82" fmla="*/ 31 w 54"/>
                <a:gd name="T83" fmla="*/ 12 h 50"/>
                <a:gd name="T84" fmla="*/ 29 w 54"/>
                <a:gd name="T85" fmla="*/ 7 h 50"/>
                <a:gd name="T86" fmla="*/ 29 w 54"/>
                <a:gd name="T87" fmla="*/ 7 h 50"/>
                <a:gd name="T88" fmla="*/ 28 w 54"/>
                <a:gd name="T89" fmla="*/ 3 h 50"/>
                <a:gd name="T90" fmla="*/ 25 w 54"/>
                <a:gd name="T91" fmla="*/ 0 h 50"/>
                <a:gd name="T92" fmla="*/ 25 w 54"/>
                <a:gd name="T93" fmla="*/ 0 h 50"/>
                <a:gd name="T94" fmla="*/ 15 w 54"/>
                <a:gd name="T95" fmla="*/ 16 h 50"/>
                <a:gd name="T96" fmla="*/ 0 w 54"/>
                <a:gd name="T97" fmla="*/ 31 h 50"/>
                <a:gd name="T98" fmla="*/ 0 w 54"/>
                <a:gd name="T9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" h="50">
                  <a:moveTo>
                    <a:pt x="0" y="31"/>
                  </a:moveTo>
                  <a:lnTo>
                    <a:pt x="0" y="31"/>
                  </a:lnTo>
                  <a:lnTo>
                    <a:pt x="2" y="37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5" y="49"/>
                  </a:lnTo>
                  <a:lnTo>
                    <a:pt x="7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5" y="49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8" y="42"/>
                  </a:lnTo>
                  <a:lnTo>
                    <a:pt x="31" y="41"/>
                  </a:lnTo>
                  <a:lnTo>
                    <a:pt x="33" y="39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6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42" y="34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49" y="28"/>
                  </a:lnTo>
                  <a:lnTo>
                    <a:pt x="52" y="24"/>
                  </a:lnTo>
                  <a:lnTo>
                    <a:pt x="54" y="21"/>
                  </a:lnTo>
                  <a:lnTo>
                    <a:pt x="54" y="21"/>
                  </a:lnTo>
                  <a:lnTo>
                    <a:pt x="54" y="20"/>
                  </a:lnTo>
                  <a:lnTo>
                    <a:pt x="54" y="16"/>
                  </a:lnTo>
                  <a:lnTo>
                    <a:pt x="49" y="13"/>
                  </a:lnTo>
                  <a:lnTo>
                    <a:pt x="49" y="13"/>
                  </a:lnTo>
                  <a:lnTo>
                    <a:pt x="46" y="10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2" y="5"/>
                  </a:lnTo>
                  <a:lnTo>
                    <a:pt x="39" y="8"/>
                  </a:lnTo>
                  <a:lnTo>
                    <a:pt x="37" y="10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3" y="13"/>
                  </a:lnTo>
                  <a:lnTo>
                    <a:pt x="31" y="12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5" y="16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1B280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9" name="Freeform 477"/>
            <p:cNvSpPr>
              <a:spLocks/>
            </p:cNvSpPr>
            <p:nvPr/>
          </p:nvSpPr>
          <p:spPr bwMode="auto">
            <a:xfrm>
              <a:off x="4829" y="3409"/>
              <a:ext cx="69" cy="125"/>
            </a:xfrm>
            <a:custGeom>
              <a:avLst/>
              <a:gdLst>
                <a:gd name="T0" fmla="*/ 66 w 69"/>
                <a:gd name="T1" fmla="*/ 57 h 125"/>
                <a:gd name="T2" fmla="*/ 66 w 69"/>
                <a:gd name="T3" fmla="*/ 57 h 125"/>
                <a:gd name="T4" fmla="*/ 55 w 69"/>
                <a:gd name="T5" fmla="*/ 41 h 125"/>
                <a:gd name="T6" fmla="*/ 44 w 69"/>
                <a:gd name="T7" fmla="*/ 24 h 125"/>
                <a:gd name="T8" fmla="*/ 44 w 69"/>
                <a:gd name="T9" fmla="*/ 24 h 125"/>
                <a:gd name="T10" fmla="*/ 40 w 69"/>
                <a:gd name="T11" fmla="*/ 23 h 125"/>
                <a:gd name="T12" fmla="*/ 40 w 69"/>
                <a:gd name="T13" fmla="*/ 23 h 125"/>
                <a:gd name="T14" fmla="*/ 24 w 69"/>
                <a:gd name="T15" fmla="*/ 11 h 125"/>
                <a:gd name="T16" fmla="*/ 18 w 69"/>
                <a:gd name="T17" fmla="*/ 7 h 125"/>
                <a:gd name="T18" fmla="*/ 10 w 69"/>
                <a:gd name="T19" fmla="*/ 2 h 125"/>
                <a:gd name="T20" fmla="*/ 10 w 69"/>
                <a:gd name="T21" fmla="*/ 2 h 125"/>
                <a:gd name="T22" fmla="*/ 0 w 69"/>
                <a:gd name="T23" fmla="*/ 0 h 125"/>
                <a:gd name="T24" fmla="*/ 0 w 69"/>
                <a:gd name="T25" fmla="*/ 0 h 125"/>
                <a:gd name="T26" fmla="*/ 11 w 69"/>
                <a:gd name="T27" fmla="*/ 10 h 125"/>
                <a:gd name="T28" fmla="*/ 21 w 69"/>
                <a:gd name="T29" fmla="*/ 21 h 125"/>
                <a:gd name="T30" fmla="*/ 27 w 69"/>
                <a:gd name="T31" fmla="*/ 34 h 125"/>
                <a:gd name="T32" fmla="*/ 32 w 69"/>
                <a:gd name="T33" fmla="*/ 49 h 125"/>
                <a:gd name="T34" fmla="*/ 32 w 69"/>
                <a:gd name="T35" fmla="*/ 49 h 125"/>
                <a:gd name="T36" fmla="*/ 35 w 69"/>
                <a:gd name="T37" fmla="*/ 63 h 125"/>
                <a:gd name="T38" fmla="*/ 35 w 69"/>
                <a:gd name="T39" fmla="*/ 78 h 125"/>
                <a:gd name="T40" fmla="*/ 32 w 69"/>
                <a:gd name="T41" fmla="*/ 92 h 125"/>
                <a:gd name="T42" fmla="*/ 29 w 69"/>
                <a:gd name="T43" fmla="*/ 107 h 125"/>
                <a:gd name="T44" fmla="*/ 29 w 69"/>
                <a:gd name="T45" fmla="*/ 107 h 125"/>
                <a:gd name="T46" fmla="*/ 31 w 69"/>
                <a:gd name="T47" fmla="*/ 113 h 125"/>
                <a:gd name="T48" fmla="*/ 34 w 69"/>
                <a:gd name="T49" fmla="*/ 117 h 125"/>
                <a:gd name="T50" fmla="*/ 37 w 69"/>
                <a:gd name="T51" fmla="*/ 118 h 125"/>
                <a:gd name="T52" fmla="*/ 37 w 69"/>
                <a:gd name="T53" fmla="*/ 118 h 125"/>
                <a:gd name="T54" fmla="*/ 42 w 69"/>
                <a:gd name="T55" fmla="*/ 117 h 125"/>
                <a:gd name="T56" fmla="*/ 42 w 69"/>
                <a:gd name="T57" fmla="*/ 117 h 125"/>
                <a:gd name="T58" fmla="*/ 44 w 69"/>
                <a:gd name="T59" fmla="*/ 118 h 125"/>
                <a:gd name="T60" fmla="*/ 47 w 69"/>
                <a:gd name="T61" fmla="*/ 120 h 125"/>
                <a:gd name="T62" fmla="*/ 47 w 69"/>
                <a:gd name="T63" fmla="*/ 120 h 125"/>
                <a:gd name="T64" fmla="*/ 52 w 69"/>
                <a:gd name="T65" fmla="*/ 123 h 125"/>
                <a:gd name="T66" fmla="*/ 58 w 69"/>
                <a:gd name="T67" fmla="*/ 125 h 125"/>
                <a:gd name="T68" fmla="*/ 58 w 69"/>
                <a:gd name="T69" fmla="*/ 125 h 125"/>
                <a:gd name="T70" fmla="*/ 63 w 69"/>
                <a:gd name="T71" fmla="*/ 125 h 125"/>
                <a:gd name="T72" fmla="*/ 63 w 69"/>
                <a:gd name="T73" fmla="*/ 125 h 125"/>
                <a:gd name="T74" fmla="*/ 68 w 69"/>
                <a:gd name="T75" fmla="*/ 105 h 125"/>
                <a:gd name="T76" fmla="*/ 69 w 69"/>
                <a:gd name="T77" fmla="*/ 84 h 125"/>
                <a:gd name="T78" fmla="*/ 69 w 69"/>
                <a:gd name="T79" fmla="*/ 84 h 125"/>
                <a:gd name="T80" fmla="*/ 68 w 69"/>
                <a:gd name="T81" fmla="*/ 71 h 125"/>
                <a:gd name="T82" fmla="*/ 66 w 69"/>
                <a:gd name="T83" fmla="*/ 57 h 125"/>
                <a:gd name="T84" fmla="*/ 66 w 69"/>
                <a:gd name="T85" fmla="*/ 5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" h="125">
                  <a:moveTo>
                    <a:pt x="66" y="57"/>
                  </a:moveTo>
                  <a:lnTo>
                    <a:pt x="66" y="57"/>
                  </a:lnTo>
                  <a:lnTo>
                    <a:pt x="55" y="41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24" y="11"/>
                  </a:lnTo>
                  <a:lnTo>
                    <a:pt x="18" y="7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" y="10"/>
                  </a:lnTo>
                  <a:lnTo>
                    <a:pt x="21" y="21"/>
                  </a:lnTo>
                  <a:lnTo>
                    <a:pt x="27" y="34"/>
                  </a:lnTo>
                  <a:lnTo>
                    <a:pt x="32" y="49"/>
                  </a:lnTo>
                  <a:lnTo>
                    <a:pt x="32" y="49"/>
                  </a:lnTo>
                  <a:lnTo>
                    <a:pt x="35" y="63"/>
                  </a:lnTo>
                  <a:lnTo>
                    <a:pt x="35" y="78"/>
                  </a:lnTo>
                  <a:lnTo>
                    <a:pt x="32" y="92"/>
                  </a:lnTo>
                  <a:lnTo>
                    <a:pt x="29" y="107"/>
                  </a:lnTo>
                  <a:lnTo>
                    <a:pt x="29" y="107"/>
                  </a:lnTo>
                  <a:lnTo>
                    <a:pt x="31" y="113"/>
                  </a:lnTo>
                  <a:lnTo>
                    <a:pt x="34" y="117"/>
                  </a:lnTo>
                  <a:lnTo>
                    <a:pt x="37" y="118"/>
                  </a:lnTo>
                  <a:lnTo>
                    <a:pt x="37" y="118"/>
                  </a:lnTo>
                  <a:lnTo>
                    <a:pt x="42" y="117"/>
                  </a:lnTo>
                  <a:lnTo>
                    <a:pt x="42" y="117"/>
                  </a:lnTo>
                  <a:lnTo>
                    <a:pt x="44" y="118"/>
                  </a:lnTo>
                  <a:lnTo>
                    <a:pt x="47" y="120"/>
                  </a:lnTo>
                  <a:lnTo>
                    <a:pt x="47" y="120"/>
                  </a:lnTo>
                  <a:lnTo>
                    <a:pt x="52" y="123"/>
                  </a:lnTo>
                  <a:lnTo>
                    <a:pt x="58" y="125"/>
                  </a:lnTo>
                  <a:lnTo>
                    <a:pt x="58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8" y="105"/>
                  </a:lnTo>
                  <a:lnTo>
                    <a:pt x="69" y="84"/>
                  </a:lnTo>
                  <a:lnTo>
                    <a:pt x="69" y="84"/>
                  </a:lnTo>
                  <a:lnTo>
                    <a:pt x="68" y="71"/>
                  </a:lnTo>
                  <a:lnTo>
                    <a:pt x="66" y="57"/>
                  </a:lnTo>
                  <a:lnTo>
                    <a:pt x="66" y="57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1B280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0" name="Freeform 478"/>
            <p:cNvSpPr>
              <a:spLocks/>
            </p:cNvSpPr>
            <p:nvPr/>
          </p:nvSpPr>
          <p:spPr bwMode="auto">
            <a:xfrm>
              <a:off x="4848" y="3509"/>
              <a:ext cx="10" cy="18"/>
            </a:xfrm>
            <a:custGeom>
              <a:avLst/>
              <a:gdLst>
                <a:gd name="T0" fmla="*/ 0 w 10"/>
                <a:gd name="T1" fmla="*/ 2 h 18"/>
                <a:gd name="T2" fmla="*/ 0 w 10"/>
                <a:gd name="T3" fmla="*/ 2 h 18"/>
                <a:gd name="T4" fmla="*/ 0 w 10"/>
                <a:gd name="T5" fmla="*/ 5 h 18"/>
                <a:gd name="T6" fmla="*/ 2 w 10"/>
                <a:gd name="T7" fmla="*/ 10 h 18"/>
                <a:gd name="T8" fmla="*/ 2 w 10"/>
                <a:gd name="T9" fmla="*/ 10 h 18"/>
                <a:gd name="T10" fmla="*/ 2 w 10"/>
                <a:gd name="T11" fmla="*/ 17 h 18"/>
                <a:gd name="T12" fmla="*/ 2 w 10"/>
                <a:gd name="T13" fmla="*/ 17 h 18"/>
                <a:gd name="T14" fmla="*/ 4 w 10"/>
                <a:gd name="T15" fmla="*/ 18 h 18"/>
                <a:gd name="T16" fmla="*/ 4 w 10"/>
                <a:gd name="T17" fmla="*/ 18 h 18"/>
                <a:gd name="T18" fmla="*/ 10 w 10"/>
                <a:gd name="T19" fmla="*/ 7 h 18"/>
                <a:gd name="T20" fmla="*/ 10 w 10"/>
                <a:gd name="T21" fmla="*/ 7 h 18"/>
                <a:gd name="T22" fmla="*/ 8 w 10"/>
                <a:gd name="T23" fmla="*/ 4 h 18"/>
                <a:gd name="T24" fmla="*/ 7 w 10"/>
                <a:gd name="T25" fmla="*/ 2 h 18"/>
                <a:gd name="T26" fmla="*/ 4 w 10"/>
                <a:gd name="T27" fmla="*/ 0 h 18"/>
                <a:gd name="T28" fmla="*/ 0 w 10"/>
                <a:gd name="T29" fmla="*/ 2 h 18"/>
                <a:gd name="T30" fmla="*/ 0 w 10"/>
                <a:gd name="T31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18">
                  <a:moveTo>
                    <a:pt x="0" y="2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5C7BB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1" name="Freeform 479"/>
            <p:cNvSpPr>
              <a:spLocks/>
            </p:cNvSpPr>
            <p:nvPr/>
          </p:nvSpPr>
          <p:spPr bwMode="auto">
            <a:xfrm>
              <a:off x="4842" y="3453"/>
              <a:ext cx="21" cy="39"/>
            </a:xfrm>
            <a:custGeom>
              <a:avLst/>
              <a:gdLst>
                <a:gd name="T0" fmla="*/ 18 w 21"/>
                <a:gd name="T1" fmla="*/ 29 h 39"/>
                <a:gd name="T2" fmla="*/ 18 w 21"/>
                <a:gd name="T3" fmla="*/ 29 h 39"/>
                <a:gd name="T4" fmla="*/ 14 w 21"/>
                <a:gd name="T5" fmla="*/ 14 h 39"/>
                <a:gd name="T6" fmla="*/ 14 w 21"/>
                <a:gd name="T7" fmla="*/ 14 h 39"/>
                <a:gd name="T8" fmla="*/ 14 w 21"/>
                <a:gd name="T9" fmla="*/ 14 h 39"/>
                <a:gd name="T10" fmla="*/ 13 w 21"/>
                <a:gd name="T11" fmla="*/ 13 h 39"/>
                <a:gd name="T12" fmla="*/ 13 w 21"/>
                <a:gd name="T13" fmla="*/ 13 h 39"/>
                <a:gd name="T14" fmla="*/ 10 w 21"/>
                <a:gd name="T15" fmla="*/ 10 h 39"/>
                <a:gd name="T16" fmla="*/ 10 w 21"/>
                <a:gd name="T17" fmla="*/ 11 h 39"/>
                <a:gd name="T18" fmla="*/ 10 w 21"/>
                <a:gd name="T19" fmla="*/ 11 h 39"/>
                <a:gd name="T20" fmla="*/ 13 w 21"/>
                <a:gd name="T21" fmla="*/ 10 h 39"/>
                <a:gd name="T22" fmla="*/ 13 w 21"/>
                <a:gd name="T23" fmla="*/ 8 h 39"/>
                <a:gd name="T24" fmla="*/ 14 w 21"/>
                <a:gd name="T25" fmla="*/ 5 h 39"/>
                <a:gd name="T26" fmla="*/ 14 w 21"/>
                <a:gd name="T27" fmla="*/ 5 h 39"/>
                <a:gd name="T28" fmla="*/ 13 w 21"/>
                <a:gd name="T29" fmla="*/ 1 h 39"/>
                <a:gd name="T30" fmla="*/ 10 w 21"/>
                <a:gd name="T31" fmla="*/ 0 h 39"/>
                <a:gd name="T32" fmla="*/ 10 w 21"/>
                <a:gd name="T33" fmla="*/ 0 h 39"/>
                <a:gd name="T34" fmla="*/ 5 w 21"/>
                <a:gd name="T35" fmla="*/ 0 h 39"/>
                <a:gd name="T36" fmla="*/ 3 w 21"/>
                <a:gd name="T37" fmla="*/ 1 h 39"/>
                <a:gd name="T38" fmla="*/ 1 w 21"/>
                <a:gd name="T39" fmla="*/ 5 h 39"/>
                <a:gd name="T40" fmla="*/ 0 w 21"/>
                <a:gd name="T41" fmla="*/ 8 h 39"/>
                <a:gd name="T42" fmla="*/ 0 w 21"/>
                <a:gd name="T43" fmla="*/ 8 h 39"/>
                <a:gd name="T44" fmla="*/ 1 w 21"/>
                <a:gd name="T45" fmla="*/ 13 h 39"/>
                <a:gd name="T46" fmla="*/ 3 w 21"/>
                <a:gd name="T47" fmla="*/ 16 h 39"/>
                <a:gd name="T48" fmla="*/ 6 w 21"/>
                <a:gd name="T49" fmla="*/ 21 h 39"/>
                <a:gd name="T50" fmla="*/ 6 w 21"/>
                <a:gd name="T51" fmla="*/ 21 h 39"/>
                <a:gd name="T52" fmla="*/ 8 w 21"/>
                <a:gd name="T53" fmla="*/ 24 h 39"/>
                <a:gd name="T54" fmla="*/ 8 w 21"/>
                <a:gd name="T55" fmla="*/ 27 h 39"/>
                <a:gd name="T56" fmla="*/ 6 w 21"/>
                <a:gd name="T57" fmla="*/ 32 h 39"/>
                <a:gd name="T58" fmla="*/ 6 w 21"/>
                <a:gd name="T59" fmla="*/ 32 h 39"/>
                <a:gd name="T60" fmla="*/ 6 w 21"/>
                <a:gd name="T61" fmla="*/ 35 h 39"/>
                <a:gd name="T62" fmla="*/ 10 w 21"/>
                <a:gd name="T63" fmla="*/ 39 h 39"/>
                <a:gd name="T64" fmla="*/ 14 w 21"/>
                <a:gd name="T65" fmla="*/ 39 h 39"/>
                <a:gd name="T66" fmla="*/ 18 w 21"/>
                <a:gd name="T67" fmla="*/ 39 h 39"/>
                <a:gd name="T68" fmla="*/ 18 w 21"/>
                <a:gd name="T69" fmla="*/ 39 h 39"/>
                <a:gd name="T70" fmla="*/ 21 w 21"/>
                <a:gd name="T71" fmla="*/ 37 h 39"/>
                <a:gd name="T72" fmla="*/ 21 w 21"/>
                <a:gd name="T73" fmla="*/ 34 h 39"/>
                <a:gd name="T74" fmla="*/ 18 w 21"/>
                <a:gd name="T75" fmla="*/ 29 h 39"/>
                <a:gd name="T76" fmla="*/ 18 w 21"/>
                <a:gd name="T77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" h="39">
                  <a:moveTo>
                    <a:pt x="18" y="29"/>
                  </a:moveTo>
                  <a:lnTo>
                    <a:pt x="18" y="29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13"/>
                  </a:lnTo>
                  <a:lnTo>
                    <a:pt x="3" y="16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8" y="24"/>
                  </a:lnTo>
                  <a:lnTo>
                    <a:pt x="8" y="27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5"/>
                  </a:lnTo>
                  <a:lnTo>
                    <a:pt x="10" y="39"/>
                  </a:lnTo>
                  <a:lnTo>
                    <a:pt x="14" y="39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21" y="37"/>
                  </a:lnTo>
                  <a:lnTo>
                    <a:pt x="21" y="34"/>
                  </a:lnTo>
                  <a:lnTo>
                    <a:pt x="18" y="29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5C7BB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2" name="Freeform 480"/>
            <p:cNvSpPr>
              <a:spLocks/>
            </p:cNvSpPr>
            <p:nvPr/>
          </p:nvSpPr>
          <p:spPr bwMode="auto">
            <a:xfrm>
              <a:off x="4795" y="3453"/>
              <a:ext cx="32" cy="18"/>
            </a:xfrm>
            <a:custGeom>
              <a:avLst/>
              <a:gdLst>
                <a:gd name="T0" fmla="*/ 23 w 32"/>
                <a:gd name="T1" fmla="*/ 6 h 18"/>
                <a:gd name="T2" fmla="*/ 23 w 32"/>
                <a:gd name="T3" fmla="*/ 6 h 18"/>
                <a:gd name="T4" fmla="*/ 16 w 32"/>
                <a:gd name="T5" fmla="*/ 5 h 18"/>
                <a:gd name="T6" fmla="*/ 16 w 32"/>
                <a:gd name="T7" fmla="*/ 5 h 18"/>
                <a:gd name="T8" fmla="*/ 14 w 32"/>
                <a:gd name="T9" fmla="*/ 5 h 18"/>
                <a:gd name="T10" fmla="*/ 14 w 32"/>
                <a:gd name="T11" fmla="*/ 3 h 18"/>
                <a:gd name="T12" fmla="*/ 14 w 32"/>
                <a:gd name="T13" fmla="*/ 3 h 18"/>
                <a:gd name="T14" fmla="*/ 13 w 32"/>
                <a:gd name="T15" fmla="*/ 1 h 18"/>
                <a:gd name="T16" fmla="*/ 13 w 32"/>
                <a:gd name="T17" fmla="*/ 0 h 18"/>
                <a:gd name="T18" fmla="*/ 13 w 32"/>
                <a:gd name="T19" fmla="*/ 0 h 18"/>
                <a:gd name="T20" fmla="*/ 6 w 32"/>
                <a:gd name="T21" fmla="*/ 0 h 18"/>
                <a:gd name="T22" fmla="*/ 6 w 32"/>
                <a:gd name="T23" fmla="*/ 0 h 18"/>
                <a:gd name="T24" fmla="*/ 0 w 32"/>
                <a:gd name="T25" fmla="*/ 6 h 18"/>
                <a:gd name="T26" fmla="*/ 0 w 32"/>
                <a:gd name="T27" fmla="*/ 6 h 18"/>
                <a:gd name="T28" fmla="*/ 0 w 32"/>
                <a:gd name="T29" fmla="*/ 8 h 18"/>
                <a:gd name="T30" fmla="*/ 0 w 32"/>
                <a:gd name="T31" fmla="*/ 10 h 18"/>
                <a:gd name="T32" fmla="*/ 5 w 32"/>
                <a:gd name="T33" fmla="*/ 11 h 18"/>
                <a:gd name="T34" fmla="*/ 16 w 32"/>
                <a:gd name="T35" fmla="*/ 11 h 18"/>
                <a:gd name="T36" fmla="*/ 16 w 32"/>
                <a:gd name="T37" fmla="*/ 11 h 18"/>
                <a:gd name="T38" fmla="*/ 24 w 32"/>
                <a:gd name="T39" fmla="*/ 16 h 18"/>
                <a:gd name="T40" fmla="*/ 29 w 32"/>
                <a:gd name="T41" fmla="*/ 18 h 18"/>
                <a:gd name="T42" fmla="*/ 31 w 32"/>
                <a:gd name="T43" fmla="*/ 16 h 18"/>
                <a:gd name="T44" fmla="*/ 31 w 32"/>
                <a:gd name="T45" fmla="*/ 14 h 18"/>
                <a:gd name="T46" fmla="*/ 32 w 32"/>
                <a:gd name="T47" fmla="*/ 13 h 18"/>
                <a:gd name="T48" fmla="*/ 32 w 32"/>
                <a:gd name="T49" fmla="*/ 13 h 18"/>
                <a:gd name="T50" fmla="*/ 32 w 32"/>
                <a:gd name="T51" fmla="*/ 10 h 18"/>
                <a:gd name="T52" fmla="*/ 29 w 32"/>
                <a:gd name="T53" fmla="*/ 8 h 18"/>
                <a:gd name="T54" fmla="*/ 23 w 32"/>
                <a:gd name="T55" fmla="*/ 6 h 18"/>
                <a:gd name="T56" fmla="*/ 23 w 32"/>
                <a:gd name="T57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" h="18">
                  <a:moveTo>
                    <a:pt x="23" y="6"/>
                  </a:moveTo>
                  <a:lnTo>
                    <a:pt x="23" y="6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5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24" y="16"/>
                  </a:lnTo>
                  <a:lnTo>
                    <a:pt x="29" y="18"/>
                  </a:lnTo>
                  <a:lnTo>
                    <a:pt x="31" y="16"/>
                  </a:lnTo>
                  <a:lnTo>
                    <a:pt x="31" y="14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0"/>
                  </a:lnTo>
                  <a:lnTo>
                    <a:pt x="29" y="8"/>
                  </a:lnTo>
                  <a:lnTo>
                    <a:pt x="23" y="6"/>
                  </a:lnTo>
                  <a:lnTo>
                    <a:pt x="23" y="6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5C7BB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3" name="Freeform 481"/>
            <p:cNvSpPr>
              <a:spLocks/>
            </p:cNvSpPr>
            <p:nvPr/>
          </p:nvSpPr>
          <p:spPr bwMode="auto">
            <a:xfrm>
              <a:off x="4719" y="3408"/>
              <a:ext cx="16" cy="8"/>
            </a:xfrm>
            <a:custGeom>
              <a:avLst/>
              <a:gdLst>
                <a:gd name="T0" fmla="*/ 5 w 16"/>
                <a:gd name="T1" fmla="*/ 8 h 8"/>
                <a:gd name="T2" fmla="*/ 5 w 16"/>
                <a:gd name="T3" fmla="*/ 8 h 8"/>
                <a:gd name="T4" fmla="*/ 6 w 16"/>
                <a:gd name="T5" fmla="*/ 6 h 8"/>
                <a:gd name="T6" fmla="*/ 6 w 16"/>
                <a:gd name="T7" fmla="*/ 6 h 8"/>
                <a:gd name="T8" fmla="*/ 11 w 16"/>
                <a:gd name="T9" fmla="*/ 6 h 8"/>
                <a:gd name="T10" fmla="*/ 11 w 16"/>
                <a:gd name="T11" fmla="*/ 6 h 8"/>
                <a:gd name="T12" fmla="*/ 14 w 16"/>
                <a:gd name="T13" fmla="*/ 4 h 8"/>
                <a:gd name="T14" fmla="*/ 16 w 16"/>
                <a:gd name="T15" fmla="*/ 3 h 8"/>
                <a:gd name="T16" fmla="*/ 16 w 16"/>
                <a:gd name="T17" fmla="*/ 1 h 8"/>
                <a:gd name="T18" fmla="*/ 16 w 16"/>
                <a:gd name="T19" fmla="*/ 0 h 8"/>
                <a:gd name="T20" fmla="*/ 16 w 16"/>
                <a:gd name="T21" fmla="*/ 0 h 8"/>
                <a:gd name="T22" fmla="*/ 14 w 16"/>
                <a:gd name="T23" fmla="*/ 1 h 8"/>
                <a:gd name="T24" fmla="*/ 11 w 16"/>
                <a:gd name="T25" fmla="*/ 1 h 8"/>
                <a:gd name="T26" fmla="*/ 6 w 16"/>
                <a:gd name="T27" fmla="*/ 1 h 8"/>
                <a:gd name="T28" fmla="*/ 6 w 16"/>
                <a:gd name="T29" fmla="*/ 1 h 8"/>
                <a:gd name="T30" fmla="*/ 5 w 16"/>
                <a:gd name="T31" fmla="*/ 4 h 8"/>
                <a:gd name="T32" fmla="*/ 5 w 16"/>
                <a:gd name="T33" fmla="*/ 4 h 8"/>
                <a:gd name="T34" fmla="*/ 2 w 16"/>
                <a:gd name="T35" fmla="*/ 4 h 8"/>
                <a:gd name="T36" fmla="*/ 0 w 16"/>
                <a:gd name="T37" fmla="*/ 4 h 8"/>
                <a:gd name="T38" fmla="*/ 0 w 16"/>
                <a:gd name="T39" fmla="*/ 4 h 8"/>
                <a:gd name="T40" fmla="*/ 0 w 16"/>
                <a:gd name="T41" fmla="*/ 6 h 8"/>
                <a:gd name="T42" fmla="*/ 2 w 16"/>
                <a:gd name="T43" fmla="*/ 8 h 8"/>
                <a:gd name="T44" fmla="*/ 5 w 16"/>
                <a:gd name="T45" fmla="*/ 8 h 8"/>
                <a:gd name="T46" fmla="*/ 5 w 16"/>
                <a:gd name="T4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" h="8">
                  <a:moveTo>
                    <a:pt x="5" y="8"/>
                  </a:moveTo>
                  <a:lnTo>
                    <a:pt x="5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4" y="4"/>
                  </a:lnTo>
                  <a:lnTo>
                    <a:pt x="16" y="3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3C5912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4" name="Freeform 482"/>
            <p:cNvSpPr>
              <a:spLocks/>
            </p:cNvSpPr>
            <p:nvPr/>
          </p:nvSpPr>
          <p:spPr bwMode="auto">
            <a:xfrm>
              <a:off x="4698" y="3610"/>
              <a:ext cx="137" cy="95"/>
            </a:xfrm>
            <a:custGeom>
              <a:avLst/>
              <a:gdLst>
                <a:gd name="T0" fmla="*/ 6 w 137"/>
                <a:gd name="T1" fmla="*/ 79 h 95"/>
                <a:gd name="T2" fmla="*/ 6 w 137"/>
                <a:gd name="T3" fmla="*/ 79 h 95"/>
                <a:gd name="T4" fmla="*/ 8 w 137"/>
                <a:gd name="T5" fmla="*/ 82 h 95"/>
                <a:gd name="T6" fmla="*/ 11 w 137"/>
                <a:gd name="T7" fmla="*/ 84 h 95"/>
                <a:gd name="T8" fmla="*/ 18 w 137"/>
                <a:gd name="T9" fmla="*/ 87 h 95"/>
                <a:gd name="T10" fmla="*/ 18 w 137"/>
                <a:gd name="T11" fmla="*/ 87 h 95"/>
                <a:gd name="T12" fmla="*/ 37 w 137"/>
                <a:gd name="T13" fmla="*/ 93 h 95"/>
                <a:gd name="T14" fmla="*/ 37 w 137"/>
                <a:gd name="T15" fmla="*/ 93 h 95"/>
                <a:gd name="T16" fmla="*/ 45 w 137"/>
                <a:gd name="T17" fmla="*/ 95 h 95"/>
                <a:gd name="T18" fmla="*/ 50 w 137"/>
                <a:gd name="T19" fmla="*/ 95 h 95"/>
                <a:gd name="T20" fmla="*/ 53 w 137"/>
                <a:gd name="T21" fmla="*/ 93 h 95"/>
                <a:gd name="T22" fmla="*/ 53 w 137"/>
                <a:gd name="T23" fmla="*/ 93 h 95"/>
                <a:gd name="T24" fmla="*/ 55 w 137"/>
                <a:gd name="T25" fmla="*/ 92 h 95"/>
                <a:gd name="T26" fmla="*/ 55 w 137"/>
                <a:gd name="T27" fmla="*/ 89 h 95"/>
                <a:gd name="T28" fmla="*/ 57 w 137"/>
                <a:gd name="T29" fmla="*/ 87 h 95"/>
                <a:gd name="T30" fmla="*/ 58 w 137"/>
                <a:gd name="T31" fmla="*/ 84 h 95"/>
                <a:gd name="T32" fmla="*/ 58 w 137"/>
                <a:gd name="T33" fmla="*/ 84 h 95"/>
                <a:gd name="T34" fmla="*/ 61 w 137"/>
                <a:gd name="T35" fmla="*/ 84 h 95"/>
                <a:gd name="T36" fmla="*/ 66 w 137"/>
                <a:gd name="T37" fmla="*/ 82 h 95"/>
                <a:gd name="T38" fmla="*/ 66 w 137"/>
                <a:gd name="T39" fmla="*/ 82 h 95"/>
                <a:gd name="T40" fmla="*/ 69 w 137"/>
                <a:gd name="T41" fmla="*/ 81 h 95"/>
                <a:gd name="T42" fmla="*/ 69 w 137"/>
                <a:gd name="T43" fmla="*/ 79 h 95"/>
                <a:gd name="T44" fmla="*/ 71 w 137"/>
                <a:gd name="T45" fmla="*/ 74 h 95"/>
                <a:gd name="T46" fmla="*/ 71 w 137"/>
                <a:gd name="T47" fmla="*/ 74 h 95"/>
                <a:gd name="T48" fmla="*/ 74 w 137"/>
                <a:gd name="T49" fmla="*/ 69 h 95"/>
                <a:gd name="T50" fmla="*/ 78 w 137"/>
                <a:gd name="T51" fmla="*/ 68 h 95"/>
                <a:gd name="T52" fmla="*/ 87 w 137"/>
                <a:gd name="T53" fmla="*/ 64 h 95"/>
                <a:gd name="T54" fmla="*/ 87 w 137"/>
                <a:gd name="T55" fmla="*/ 64 h 95"/>
                <a:gd name="T56" fmla="*/ 92 w 137"/>
                <a:gd name="T57" fmla="*/ 61 h 95"/>
                <a:gd name="T58" fmla="*/ 95 w 137"/>
                <a:gd name="T59" fmla="*/ 58 h 95"/>
                <a:gd name="T60" fmla="*/ 99 w 137"/>
                <a:gd name="T61" fmla="*/ 53 h 95"/>
                <a:gd name="T62" fmla="*/ 99 w 137"/>
                <a:gd name="T63" fmla="*/ 47 h 95"/>
                <a:gd name="T64" fmla="*/ 99 w 137"/>
                <a:gd name="T65" fmla="*/ 47 h 95"/>
                <a:gd name="T66" fmla="*/ 97 w 137"/>
                <a:gd name="T67" fmla="*/ 42 h 95"/>
                <a:gd name="T68" fmla="*/ 99 w 137"/>
                <a:gd name="T69" fmla="*/ 38 h 95"/>
                <a:gd name="T70" fmla="*/ 99 w 137"/>
                <a:gd name="T71" fmla="*/ 38 h 95"/>
                <a:gd name="T72" fmla="*/ 102 w 137"/>
                <a:gd name="T73" fmla="*/ 32 h 95"/>
                <a:gd name="T74" fmla="*/ 105 w 137"/>
                <a:gd name="T75" fmla="*/ 27 h 95"/>
                <a:gd name="T76" fmla="*/ 105 w 137"/>
                <a:gd name="T77" fmla="*/ 27 h 95"/>
                <a:gd name="T78" fmla="*/ 110 w 137"/>
                <a:gd name="T79" fmla="*/ 21 h 95"/>
                <a:gd name="T80" fmla="*/ 116 w 137"/>
                <a:gd name="T81" fmla="*/ 16 h 95"/>
                <a:gd name="T82" fmla="*/ 116 w 137"/>
                <a:gd name="T83" fmla="*/ 16 h 95"/>
                <a:gd name="T84" fmla="*/ 128 w 137"/>
                <a:gd name="T85" fmla="*/ 8 h 95"/>
                <a:gd name="T86" fmla="*/ 137 w 137"/>
                <a:gd name="T87" fmla="*/ 0 h 95"/>
                <a:gd name="T88" fmla="*/ 137 w 137"/>
                <a:gd name="T89" fmla="*/ 0 h 95"/>
                <a:gd name="T90" fmla="*/ 124 w 137"/>
                <a:gd name="T91" fmla="*/ 9 h 95"/>
                <a:gd name="T92" fmla="*/ 110 w 137"/>
                <a:gd name="T93" fmla="*/ 19 h 95"/>
                <a:gd name="T94" fmla="*/ 94 w 137"/>
                <a:gd name="T95" fmla="*/ 27 h 95"/>
                <a:gd name="T96" fmla="*/ 76 w 137"/>
                <a:gd name="T97" fmla="*/ 34 h 95"/>
                <a:gd name="T98" fmla="*/ 58 w 137"/>
                <a:gd name="T99" fmla="*/ 40 h 95"/>
                <a:gd name="T100" fmla="*/ 40 w 137"/>
                <a:gd name="T101" fmla="*/ 47 h 95"/>
                <a:gd name="T102" fmla="*/ 21 w 137"/>
                <a:gd name="T103" fmla="*/ 50 h 95"/>
                <a:gd name="T104" fmla="*/ 0 w 137"/>
                <a:gd name="T105" fmla="*/ 53 h 95"/>
                <a:gd name="T106" fmla="*/ 0 w 137"/>
                <a:gd name="T107" fmla="*/ 53 h 95"/>
                <a:gd name="T108" fmla="*/ 3 w 137"/>
                <a:gd name="T109" fmla="*/ 61 h 95"/>
                <a:gd name="T110" fmla="*/ 3 w 137"/>
                <a:gd name="T111" fmla="*/ 61 h 95"/>
                <a:gd name="T112" fmla="*/ 3 w 137"/>
                <a:gd name="T113" fmla="*/ 69 h 95"/>
                <a:gd name="T114" fmla="*/ 5 w 137"/>
                <a:gd name="T115" fmla="*/ 74 h 95"/>
                <a:gd name="T116" fmla="*/ 6 w 137"/>
                <a:gd name="T117" fmla="*/ 79 h 95"/>
                <a:gd name="T118" fmla="*/ 6 w 137"/>
                <a:gd name="T119" fmla="*/ 7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" h="95">
                  <a:moveTo>
                    <a:pt x="6" y="79"/>
                  </a:moveTo>
                  <a:lnTo>
                    <a:pt x="6" y="79"/>
                  </a:lnTo>
                  <a:lnTo>
                    <a:pt x="8" y="82"/>
                  </a:lnTo>
                  <a:lnTo>
                    <a:pt x="11" y="84"/>
                  </a:lnTo>
                  <a:lnTo>
                    <a:pt x="18" y="87"/>
                  </a:lnTo>
                  <a:lnTo>
                    <a:pt x="18" y="87"/>
                  </a:lnTo>
                  <a:lnTo>
                    <a:pt x="37" y="93"/>
                  </a:lnTo>
                  <a:lnTo>
                    <a:pt x="37" y="93"/>
                  </a:lnTo>
                  <a:lnTo>
                    <a:pt x="45" y="95"/>
                  </a:lnTo>
                  <a:lnTo>
                    <a:pt x="50" y="95"/>
                  </a:lnTo>
                  <a:lnTo>
                    <a:pt x="53" y="93"/>
                  </a:lnTo>
                  <a:lnTo>
                    <a:pt x="53" y="93"/>
                  </a:lnTo>
                  <a:lnTo>
                    <a:pt x="55" y="92"/>
                  </a:lnTo>
                  <a:lnTo>
                    <a:pt x="55" y="89"/>
                  </a:lnTo>
                  <a:lnTo>
                    <a:pt x="57" y="87"/>
                  </a:lnTo>
                  <a:lnTo>
                    <a:pt x="58" y="84"/>
                  </a:lnTo>
                  <a:lnTo>
                    <a:pt x="58" y="84"/>
                  </a:lnTo>
                  <a:lnTo>
                    <a:pt x="61" y="8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9" y="81"/>
                  </a:lnTo>
                  <a:lnTo>
                    <a:pt x="69" y="79"/>
                  </a:lnTo>
                  <a:lnTo>
                    <a:pt x="71" y="74"/>
                  </a:lnTo>
                  <a:lnTo>
                    <a:pt x="71" y="74"/>
                  </a:lnTo>
                  <a:lnTo>
                    <a:pt x="74" y="69"/>
                  </a:lnTo>
                  <a:lnTo>
                    <a:pt x="78" y="68"/>
                  </a:lnTo>
                  <a:lnTo>
                    <a:pt x="87" y="64"/>
                  </a:lnTo>
                  <a:lnTo>
                    <a:pt x="87" y="64"/>
                  </a:lnTo>
                  <a:lnTo>
                    <a:pt x="92" y="61"/>
                  </a:lnTo>
                  <a:lnTo>
                    <a:pt x="95" y="58"/>
                  </a:lnTo>
                  <a:lnTo>
                    <a:pt x="99" y="53"/>
                  </a:lnTo>
                  <a:lnTo>
                    <a:pt x="99" y="47"/>
                  </a:lnTo>
                  <a:lnTo>
                    <a:pt x="99" y="47"/>
                  </a:lnTo>
                  <a:lnTo>
                    <a:pt x="97" y="42"/>
                  </a:lnTo>
                  <a:lnTo>
                    <a:pt x="99" y="38"/>
                  </a:lnTo>
                  <a:lnTo>
                    <a:pt x="99" y="38"/>
                  </a:lnTo>
                  <a:lnTo>
                    <a:pt x="102" y="32"/>
                  </a:lnTo>
                  <a:lnTo>
                    <a:pt x="105" y="27"/>
                  </a:lnTo>
                  <a:lnTo>
                    <a:pt x="105" y="27"/>
                  </a:lnTo>
                  <a:lnTo>
                    <a:pt x="110" y="21"/>
                  </a:lnTo>
                  <a:lnTo>
                    <a:pt x="116" y="16"/>
                  </a:lnTo>
                  <a:lnTo>
                    <a:pt x="116" y="16"/>
                  </a:lnTo>
                  <a:lnTo>
                    <a:pt x="128" y="8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24" y="9"/>
                  </a:lnTo>
                  <a:lnTo>
                    <a:pt x="110" y="19"/>
                  </a:lnTo>
                  <a:lnTo>
                    <a:pt x="94" y="27"/>
                  </a:lnTo>
                  <a:lnTo>
                    <a:pt x="76" y="34"/>
                  </a:lnTo>
                  <a:lnTo>
                    <a:pt x="58" y="40"/>
                  </a:lnTo>
                  <a:lnTo>
                    <a:pt x="40" y="47"/>
                  </a:lnTo>
                  <a:lnTo>
                    <a:pt x="21" y="50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69"/>
                  </a:lnTo>
                  <a:lnTo>
                    <a:pt x="5" y="74"/>
                  </a:lnTo>
                  <a:lnTo>
                    <a:pt x="6" y="79"/>
                  </a:lnTo>
                  <a:lnTo>
                    <a:pt x="6" y="79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121C04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5" name="Freeform 483"/>
            <p:cNvSpPr>
              <a:spLocks/>
            </p:cNvSpPr>
            <p:nvPr/>
          </p:nvSpPr>
          <p:spPr bwMode="auto">
            <a:xfrm>
              <a:off x="4892" y="3466"/>
              <a:ext cx="24" cy="102"/>
            </a:xfrm>
            <a:custGeom>
              <a:avLst/>
              <a:gdLst>
                <a:gd name="T0" fmla="*/ 24 w 24"/>
                <a:gd name="T1" fmla="*/ 92 h 102"/>
                <a:gd name="T2" fmla="*/ 24 w 24"/>
                <a:gd name="T3" fmla="*/ 84 h 102"/>
                <a:gd name="T4" fmla="*/ 24 w 24"/>
                <a:gd name="T5" fmla="*/ 76 h 102"/>
                <a:gd name="T6" fmla="*/ 24 w 24"/>
                <a:gd name="T7" fmla="*/ 74 h 102"/>
                <a:gd name="T8" fmla="*/ 24 w 24"/>
                <a:gd name="T9" fmla="*/ 68 h 102"/>
                <a:gd name="T10" fmla="*/ 23 w 24"/>
                <a:gd name="T11" fmla="*/ 68 h 102"/>
                <a:gd name="T12" fmla="*/ 23 w 24"/>
                <a:gd name="T13" fmla="*/ 60 h 102"/>
                <a:gd name="T14" fmla="*/ 23 w 24"/>
                <a:gd name="T15" fmla="*/ 58 h 102"/>
                <a:gd name="T16" fmla="*/ 21 w 24"/>
                <a:gd name="T17" fmla="*/ 52 h 102"/>
                <a:gd name="T18" fmla="*/ 21 w 24"/>
                <a:gd name="T19" fmla="*/ 52 h 102"/>
                <a:gd name="T20" fmla="*/ 19 w 24"/>
                <a:gd name="T21" fmla="*/ 43 h 102"/>
                <a:gd name="T22" fmla="*/ 19 w 24"/>
                <a:gd name="T23" fmla="*/ 42 h 102"/>
                <a:gd name="T24" fmla="*/ 18 w 24"/>
                <a:gd name="T25" fmla="*/ 37 h 102"/>
                <a:gd name="T26" fmla="*/ 18 w 24"/>
                <a:gd name="T27" fmla="*/ 35 h 102"/>
                <a:gd name="T28" fmla="*/ 15 w 24"/>
                <a:gd name="T29" fmla="*/ 29 h 102"/>
                <a:gd name="T30" fmla="*/ 15 w 24"/>
                <a:gd name="T31" fmla="*/ 27 h 102"/>
                <a:gd name="T32" fmla="*/ 13 w 24"/>
                <a:gd name="T33" fmla="*/ 21 h 102"/>
                <a:gd name="T34" fmla="*/ 13 w 24"/>
                <a:gd name="T35" fmla="*/ 21 h 102"/>
                <a:gd name="T36" fmla="*/ 10 w 24"/>
                <a:gd name="T37" fmla="*/ 14 h 102"/>
                <a:gd name="T38" fmla="*/ 10 w 24"/>
                <a:gd name="T39" fmla="*/ 13 h 102"/>
                <a:gd name="T40" fmla="*/ 6 w 24"/>
                <a:gd name="T41" fmla="*/ 6 h 102"/>
                <a:gd name="T42" fmla="*/ 6 w 24"/>
                <a:gd name="T43" fmla="*/ 6 h 102"/>
                <a:gd name="T44" fmla="*/ 3 w 24"/>
                <a:gd name="T45" fmla="*/ 0 h 102"/>
                <a:gd name="T46" fmla="*/ 6 w 24"/>
                <a:gd name="T47" fmla="*/ 27 h 102"/>
                <a:gd name="T48" fmla="*/ 5 w 24"/>
                <a:gd name="T49" fmla="*/ 48 h 102"/>
                <a:gd name="T50" fmla="*/ 0 w 24"/>
                <a:gd name="T51" fmla="*/ 68 h 102"/>
                <a:gd name="T52" fmla="*/ 8 w 24"/>
                <a:gd name="T53" fmla="*/ 71 h 102"/>
                <a:gd name="T54" fmla="*/ 10 w 24"/>
                <a:gd name="T55" fmla="*/ 76 h 102"/>
                <a:gd name="T56" fmla="*/ 13 w 24"/>
                <a:gd name="T57" fmla="*/ 79 h 102"/>
                <a:gd name="T58" fmla="*/ 18 w 24"/>
                <a:gd name="T59" fmla="*/ 84 h 102"/>
                <a:gd name="T60" fmla="*/ 21 w 24"/>
                <a:gd name="T61" fmla="*/ 92 h 102"/>
                <a:gd name="T62" fmla="*/ 23 w 24"/>
                <a:gd name="T63" fmla="*/ 102 h 102"/>
                <a:gd name="T64" fmla="*/ 23 w 24"/>
                <a:gd name="T65" fmla="*/ 100 h 102"/>
                <a:gd name="T66" fmla="*/ 24 w 24"/>
                <a:gd name="T67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" h="102">
                  <a:moveTo>
                    <a:pt x="24" y="92"/>
                  </a:moveTo>
                  <a:lnTo>
                    <a:pt x="24" y="92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3" y="68"/>
                  </a:lnTo>
                  <a:lnTo>
                    <a:pt x="23" y="68"/>
                  </a:lnTo>
                  <a:lnTo>
                    <a:pt x="23" y="60"/>
                  </a:lnTo>
                  <a:lnTo>
                    <a:pt x="23" y="60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14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5" y="4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3" y="69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10" y="76"/>
                  </a:lnTo>
                  <a:lnTo>
                    <a:pt x="13" y="79"/>
                  </a:lnTo>
                  <a:lnTo>
                    <a:pt x="13" y="79"/>
                  </a:lnTo>
                  <a:lnTo>
                    <a:pt x="15" y="81"/>
                  </a:lnTo>
                  <a:lnTo>
                    <a:pt x="18" y="84"/>
                  </a:lnTo>
                  <a:lnTo>
                    <a:pt x="18" y="84"/>
                  </a:lnTo>
                  <a:lnTo>
                    <a:pt x="21" y="92"/>
                  </a:lnTo>
                  <a:lnTo>
                    <a:pt x="23" y="102"/>
                  </a:lnTo>
                  <a:lnTo>
                    <a:pt x="23" y="102"/>
                  </a:lnTo>
                  <a:lnTo>
                    <a:pt x="23" y="100"/>
                  </a:lnTo>
                  <a:lnTo>
                    <a:pt x="23" y="100"/>
                  </a:lnTo>
                  <a:lnTo>
                    <a:pt x="24" y="92"/>
                  </a:lnTo>
                  <a:lnTo>
                    <a:pt x="24" y="9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121C04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6" name="Freeform 484"/>
            <p:cNvSpPr>
              <a:spLocks/>
            </p:cNvSpPr>
            <p:nvPr/>
          </p:nvSpPr>
          <p:spPr bwMode="auto">
            <a:xfrm>
              <a:off x="4695" y="3399"/>
              <a:ext cx="144" cy="85"/>
            </a:xfrm>
            <a:custGeom>
              <a:avLst/>
              <a:gdLst>
                <a:gd name="T0" fmla="*/ 116 w 144"/>
                <a:gd name="T1" fmla="*/ 65 h 85"/>
                <a:gd name="T2" fmla="*/ 100 w 144"/>
                <a:gd name="T3" fmla="*/ 62 h 85"/>
                <a:gd name="T4" fmla="*/ 106 w 144"/>
                <a:gd name="T5" fmla="*/ 54 h 85"/>
                <a:gd name="T6" fmla="*/ 114 w 144"/>
                <a:gd name="T7" fmla="*/ 57 h 85"/>
                <a:gd name="T8" fmla="*/ 116 w 144"/>
                <a:gd name="T9" fmla="*/ 59 h 85"/>
                <a:gd name="T10" fmla="*/ 131 w 144"/>
                <a:gd name="T11" fmla="*/ 64 h 85"/>
                <a:gd name="T12" fmla="*/ 142 w 144"/>
                <a:gd name="T13" fmla="*/ 51 h 85"/>
                <a:gd name="T14" fmla="*/ 136 w 144"/>
                <a:gd name="T15" fmla="*/ 20 h 85"/>
                <a:gd name="T16" fmla="*/ 108 w 144"/>
                <a:gd name="T17" fmla="*/ 4 h 85"/>
                <a:gd name="T18" fmla="*/ 79 w 144"/>
                <a:gd name="T19" fmla="*/ 0 h 85"/>
                <a:gd name="T20" fmla="*/ 69 w 144"/>
                <a:gd name="T21" fmla="*/ 4 h 85"/>
                <a:gd name="T22" fmla="*/ 76 w 144"/>
                <a:gd name="T23" fmla="*/ 12 h 85"/>
                <a:gd name="T24" fmla="*/ 77 w 144"/>
                <a:gd name="T25" fmla="*/ 18 h 85"/>
                <a:gd name="T26" fmla="*/ 84 w 144"/>
                <a:gd name="T27" fmla="*/ 18 h 85"/>
                <a:gd name="T28" fmla="*/ 95 w 144"/>
                <a:gd name="T29" fmla="*/ 18 h 85"/>
                <a:gd name="T30" fmla="*/ 82 w 144"/>
                <a:gd name="T31" fmla="*/ 23 h 85"/>
                <a:gd name="T32" fmla="*/ 63 w 144"/>
                <a:gd name="T33" fmla="*/ 18 h 85"/>
                <a:gd name="T34" fmla="*/ 51 w 144"/>
                <a:gd name="T35" fmla="*/ 21 h 85"/>
                <a:gd name="T36" fmla="*/ 48 w 144"/>
                <a:gd name="T37" fmla="*/ 17 h 85"/>
                <a:gd name="T38" fmla="*/ 50 w 144"/>
                <a:gd name="T39" fmla="*/ 4 h 85"/>
                <a:gd name="T40" fmla="*/ 47 w 144"/>
                <a:gd name="T41" fmla="*/ 10 h 85"/>
                <a:gd name="T42" fmla="*/ 38 w 144"/>
                <a:gd name="T43" fmla="*/ 18 h 85"/>
                <a:gd name="T44" fmla="*/ 38 w 144"/>
                <a:gd name="T45" fmla="*/ 23 h 85"/>
                <a:gd name="T46" fmla="*/ 37 w 144"/>
                <a:gd name="T47" fmla="*/ 26 h 85"/>
                <a:gd name="T48" fmla="*/ 29 w 144"/>
                <a:gd name="T49" fmla="*/ 31 h 85"/>
                <a:gd name="T50" fmla="*/ 24 w 144"/>
                <a:gd name="T51" fmla="*/ 38 h 85"/>
                <a:gd name="T52" fmla="*/ 16 w 144"/>
                <a:gd name="T53" fmla="*/ 38 h 85"/>
                <a:gd name="T54" fmla="*/ 6 w 144"/>
                <a:gd name="T55" fmla="*/ 41 h 85"/>
                <a:gd name="T56" fmla="*/ 0 w 144"/>
                <a:gd name="T57" fmla="*/ 49 h 85"/>
                <a:gd name="T58" fmla="*/ 9 w 144"/>
                <a:gd name="T59" fmla="*/ 57 h 85"/>
                <a:gd name="T60" fmla="*/ 21 w 144"/>
                <a:gd name="T61" fmla="*/ 52 h 85"/>
                <a:gd name="T62" fmla="*/ 37 w 144"/>
                <a:gd name="T63" fmla="*/ 43 h 85"/>
                <a:gd name="T64" fmla="*/ 43 w 144"/>
                <a:gd name="T65" fmla="*/ 44 h 85"/>
                <a:gd name="T66" fmla="*/ 51 w 144"/>
                <a:gd name="T67" fmla="*/ 46 h 85"/>
                <a:gd name="T68" fmla="*/ 53 w 144"/>
                <a:gd name="T69" fmla="*/ 51 h 85"/>
                <a:gd name="T70" fmla="*/ 63 w 144"/>
                <a:gd name="T71" fmla="*/ 60 h 85"/>
                <a:gd name="T72" fmla="*/ 58 w 144"/>
                <a:gd name="T73" fmla="*/ 65 h 85"/>
                <a:gd name="T74" fmla="*/ 56 w 144"/>
                <a:gd name="T75" fmla="*/ 68 h 85"/>
                <a:gd name="T76" fmla="*/ 64 w 144"/>
                <a:gd name="T77" fmla="*/ 67 h 85"/>
                <a:gd name="T78" fmla="*/ 72 w 144"/>
                <a:gd name="T79" fmla="*/ 62 h 85"/>
                <a:gd name="T80" fmla="*/ 63 w 144"/>
                <a:gd name="T81" fmla="*/ 51 h 85"/>
                <a:gd name="T82" fmla="*/ 64 w 144"/>
                <a:gd name="T83" fmla="*/ 43 h 85"/>
                <a:gd name="T84" fmla="*/ 74 w 144"/>
                <a:gd name="T85" fmla="*/ 54 h 85"/>
                <a:gd name="T86" fmla="*/ 77 w 144"/>
                <a:gd name="T87" fmla="*/ 72 h 85"/>
                <a:gd name="T88" fmla="*/ 82 w 144"/>
                <a:gd name="T89" fmla="*/ 72 h 85"/>
                <a:gd name="T90" fmla="*/ 84 w 144"/>
                <a:gd name="T91" fmla="*/ 65 h 85"/>
                <a:gd name="T92" fmla="*/ 93 w 144"/>
                <a:gd name="T93" fmla="*/ 65 h 85"/>
                <a:gd name="T94" fmla="*/ 92 w 144"/>
                <a:gd name="T95" fmla="*/ 72 h 85"/>
                <a:gd name="T96" fmla="*/ 98 w 144"/>
                <a:gd name="T97" fmla="*/ 85 h 85"/>
                <a:gd name="T98" fmla="*/ 105 w 144"/>
                <a:gd name="T99" fmla="*/ 80 h 85"/>
                <a:gd name="T100" fmla="*/ 111 w 144"/>
                <a:gd name="T101" fmla="*/ 83 h 85"/>
                <a:gd name="T102" fmla="*/ 129 w 144"/>
                <a:gd name="T103" fmla="*/ 7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4" h="85">
                  <a:moveTo>
                    <a:pt x="129" y="72"/>
                  </a:moveTo>
                  <a:lnTo>
                    <a:pt x="129" y="72"/>
                  </a:lnTo>
                  <a:lnTo>
                    <a:pt x="121" y="68"/>
                  </a:lnTo>
                  <a:lnTo>
                    <a:pt x="116" y="65"/>
                  </a:lnTo>
                  <a:lnTo>
                    <a:pt x="116" y="65"/>
                  </a:lnTo>
                  <a:lnTo>
                    <a:pt x="105" y="65"/>
                  </a:lnTo>
                  <a:lnTo>
                    <a:pt x="100" y="64"/>
                  </a:lnTo>
                  <a:lnTo>
                    <a:pt x="100" y="62"/>
                  </a:lnTo>
                  <a:lnTo>
                    <a:pt x="100" y="60"/>
                  </a:lnTo>
                  <a:lnTo>
                    <a:pt x="100" y="60"/>
                  </a:lnTo>
                  <a:lnTo>
                    <a:pt x="106" y="54"/>
                  </a:lnTo>
                  <a:lnTo>
                    <a:pt x="106" y="54"/>
                  </a:lnTo>
                  <a:lnTo>
                    <a:pt x="113" y="54"/>
                  </a:lnTo>
                  <a:lnTo>
                    <a:pt x="113" y="54"/>
                  </a:lnTo>
                  <a:lnTo>
                    <a:pt x="113" y="55"/>
                  </a:lnTo>
                  <a:lnTo>
                    <a:pt x="114" y="57"/>
                  </a:lnTo>
                  <a:lnTo>
                    <a:pt x="114" y="57"/>
                  </a:lnTo>
                  <a:lnTo>
                    <a:pt x="114" y="59"/>
                  </a:lnTo>
                  <a:lnTo>
                    <a:pt x="116" y="59"/>
                  </a:lnTo>
                  <a:lnTo>
                    <a:pt x="116" y="59"/>
                  </a:lnTo>
                  <a:lnTo>
                    <a:pt x="123" y="60"/>
                  </a:lnTo>
                  <a:lnTo>
                    <a:pt x="123" y="60"/>
                  </a:lnTo>
                  <a:lnTo>
                    <a:pt x="129" y="62"/>
                  </a:lnTo>
                  <a:lnTo>
                    <a:pt x="131" y="64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7" y="59"/>
                  </a:lnTo>
                  <a:lnTo>
                    <a:pt x="142" y="51"/>
                  </a:lnTo>
                  <a:lnTo>
                    <a:pt x="144" y="44"/>
                  </a:lnTo>
                  <a:lnTo>
                    <a:pt x="144" y="36"/>
                  </a:lnTo>
                  <a:lnTo>
                    <a:pt x="140" y="28"/>
                  </a:lnTo>
                  <a:lnTo>
                    <a:pt x="136" y="20"/>
                  </a:lnTo>
                  <a:lnTo>
                    <a:pt x="129" y="13"/>
                  </a:lnTo>
                  <a:lnTo>
                    <a:pt x="118" y="5"/>
                  </a:lnTo>
                  <a:lnTo>
                    <a:pt x="118" y="5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93" y="2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4" y="0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69" y="4"/>
                  </a:lnTo>
                  <a:lnTo>
                    <a:pt x="69" y="7"/>
                  </a:lnTo>
                  <a:lnTo>
                    <a:pt x="74" y="10"/>
                  </a:lnTo>
                  <a:lnTo>
                    <a:pt x="74" y="10"/>
                  </a:lnTo>
                  <a:lnTo>
                    <a:pt x="76" y="12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76" y="17"/>
                  </a:lnTo>
                  <a:lnTo>
                    <a:pt x="77" y="18"/>
                  </a:lnTo>
                  <a:lnTo>
                    <a:pt x="77" y="18"/>
                  </a:lnTo>
                  <a:lnTo>
                    <a:pt x="82" y="18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90" y="17"/>
                  </a:lnTo>
                  <a:lnTo>
                    <a:pt x="93" y="17"/>
                  </a:lnTo>
                  <a:lnTo>
                    <a:pt x="95" y="18"/>
                  </a:lnTo>
                  <a:lnTo>
                    <a:pt x="95" y="18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2" y="21"/>
                  </a:lnTo>
                  <a:lnTo>
                    <a:pt x="82" y="23"/>
                  </a:lnTo>
                  <a:lnTo>
                    <a:pt x="82" y="23"/>
                  </a:lnTo>
                  <a:lnTo>
                    <a:pt x="71" y="21"/>
                  </a:lnTo>
                  <a:lnTo>
                    <a:pt x="71" y="21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0" y="20"/>
                  </a:lnTo>
                  <a:lnTo>
                    <a:pt x="56" y="21"/>
                  </a:lnTo>
                  <a:lnTo>
                    <a:pt x="51" y="21"/>
                  </a:lnTo>
                  <a:lnTo>
                    <a:pt x="50" y="21"/>
                  </a:lnTo>
                  <a:lnTo>
                    <a:pt x="50" y="21"/>
                  </a:lnTo>
                  <a:lnTo>
                    <a:pt x="48" y="18"/>
                  </a:lnTo>
                  <a:lnTo>
                    <a:pt x="48" y="17"/>
                  </a:lnTo>
                  <a:lnTo>
                    <a:pt x="50" y="12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0" y="4"/>
                  </a:lnTo>
                  <a:lnTo>
                    <a:pt x="48" y="4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10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2" y="17"/>
                  </a:lnTo>
                  <a:lnTo>
                    <a:pt x="38" y="18"/>
                  </a:lnTo>
                  <a:lnTo>
                    <a:pt x="35" y="18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8" y="23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0" y="28"/>
                  </a:lnTo>
                  <a:lnTo>
                    <a:pt x="37" y="26"/>
                  </a:lnTo>
                  <a:lnTo>
                    <a:pt x="34" y="26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9" y="31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6" y="36"/>
                  </a:lnTo>
                  <a:lnTo>
                    <a:pt x="24" y="38"/>
                  </a:lnTo>
                  <a:lnTo>
                    <a:pt x="22" y="39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16" y="38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8" y="38"/>
                  </a:lnTo>
                  <a:lnTo>
                    <a:pt x="6" y="41"/>
                  </a:lnTo>
                  <a:lnTo>
                    <a:pt x="6" y="41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1" y="54"/>
                  </a:lnTo>
                  <a:lnTo>
                    <a:pt x="3" y="55"/>
                  </a:lnTo>
                  <a:lnTo>
                    <a:pt x="9" y="57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32" y="46"/>
                  </a:lnTo>
                  <a:lnTo>
                    <a:pt x="37" y="43"/>
                  </a:lnTo>
                  <a:lnTo>
                    <a:pt x="37" y="43"/>
                  </a:lnTo>
                  <a:lnTo>
                    <a:pt x="40" y="43"/>
                  </a:lnTo>
                  <a:lnTo>
                    <a:pt x="43" y="44"/>
                  </a:lnTo>
                  <a:lnTo>
                    <a:pt x="43" y="44"/>
                  </a:lnTo>
                  <a:lnTo>
                    <a:pt x="47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1" y="46"/>
                  </a:lnTo>
                  <a:lnTo>
                    <a:pt x="53" y="47"/>
                  </a:lnTo>
                  <a:lnTo>
                    <a:pt x="53" y="49"/>
                  </a:lnTo>
                  <a:lnTo>
                    <a:pt x="53" y="51"/>
                  </a:lnTo>
                  <a:lnTo>
                    <a:pt x="53" y="51"/>
                  </a:lnTo>
                  <a:lnTo>
                    <a:pt x="58" y="54"/>
                  </a:lnTo>
                  <a:lnTo>
                    <a:pt x="61" y="57"/>
                  </a:lnTo>
                  <a:lnTo>
                    <a:pt x="61" y="57"/>
                  </a:lnTo>
                  <a:lnTo>
                    <a:pt x="63" y="60"/>
                  </a:lnTo>
                  <a:lnTo>
                    <a:pt x="63" y="64"/>
                  </a:lnTo>
                  <a:lnTo>
                    <a:pt x="63" y="64"/>
                  </a:lnTo>
                  <a:lnTo>
                    <a:pt x="60" y="65"/>
                  </a:lnTo>
                  <a:lnTo>
                    <a:pt x="58" y="65"/>
                  </a:lnTo>
                  <a:lnTo>
                    <a:pt x="51" y="65"/>
                  </a:lnTo>
                  <a:lnTo>
                    <a:pt x="51" y="65"/>
                  </a:lnTo>
                  <a:lnTo>
                    <a:pt x="53" y="67"/>
                  </a:lnTo>
                  <a:lnTo>
                    <a:pt x="56" y="68"/>
                  </a:lnTo>
                  <a:lnTo>
                    <a:pt x="60" y="70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4" y="67"/>
                  </a:lnTo>
                  <a:lnTo>
                    <a:pt x="66" y="64"/>
                  </a:lnTo>
                  <a:lnTo>
                    <a:pt x="68" y="60"/>
                  </a:lnTo>
                  <a:lnTo>
                    <a:pt x="72" y="62"/>
                  </a:lnTo>
                  <a:lnTo>
                    <a:pt x="72" y="62"/>
                  </a:lnTo>
                  <a:lnTo>
                    <a:pt x="71" y="59"/>
                  </a:lnTo>
                  <a:lnTo>
                    <a:pt x="68" y="55"/>
                  </a:lnTo>
                  <a:lnTo>
                    <a:pt x="63" y="51"/>
                  </a:lnTo>
                  <a:lnTo>
                    <a:pt x="63" y="51"/>
                  </a:lnTo>
                  <a:lnTo>
                    <a:pt x="61" y="46"/>
                  </a:lnTo>
                  <a:lnTo>
                    <a:pt x="61" y="44"/>
                  </a:lnTo>
                  <a:lnTo>
                    <a:pt x="64" y="43"/>
                  </a:lnTo>
                  <a:lnTo>
                    <a:pt x="64" y="43"/>
                  </a:lnTo>
                  <a:lnTo>
                    <a:pt x="68" y="44"/>
                  </a:lnTo>
                  <a:lnTo>
                    <a:pt x="69" y="47"/>
                  </a:lnTo>
                  <a:lnTo>
                    <a:pt x="74" y="54"/>
                  </a:lnTo>
                  <a:lnTo>
                    <a:pt x="74" y="54"/>
                  </a:lnTo>
                  <a:lnTo>
                    <a:pt x="76" y="60"/>
                  </a:lnTo>
                  <a:lnTo>
                    <a:pt x="77" y="67"/>
                  </a:lnTo>
                  <a:lnTo>
                    <a:pt x="77" y="67"/>
                  </a:lnTo>
                  <a:lnTo>
                    <a:pt x="77" y="72"/>
                  </a:lnTo>
                  <a:lnTo>
                    <a:pt x="79" y="73"/>
                  </a:lnTo>
                  <a:lnTo>
                    <a:pt x="82" y="75"/>
                  </a:lnTo>
                  <a:lnTo>
                    <a:pt x="82" y="75"/>
                  </a:lnTo>
                  <a:lnTo>
                    <a:pt x="82" y="72"/>
                  </a:lnTo>
                  <a:lnTo>
                    <a:pt x="82" y="68"/>
                  </a:lnTo>
                  <a:lnTo>
                    <a:pt x="82" y="67"/>
                  </a:lnTo>
                  <a:lnTo>
                    <a:pt x="84" y="65"/>
                  </a:lnTo>
                  <a:lnTo>
                    <a:pt x="84" y="65"/>
                  </a:lnTo>
                  <a:lnTo>
                    <a:pt x="89" y="64"/>
                  </a:lnTo>
                  <a:lnTo>
                    <a:pt x="92" y="64"/>
                  </a:lnTo>
                  <a:lnTo>
                    <a:pt x="93" y="65"/>
                  </a:lnTo>
                  <a:lnTo>
                    <a:pt x="93" y="65"/>
                  </a:lnTo>
                  <a:lnTo>
                    <a:pt x="90" y="65"/>
                  </a:lnTo>
                  <a:lnTo>
                    <a:pt x="90" y="67"/>
                  </a:lnTo>
                  <a:lnTo>
                    <a:pt x="92" y="72"/>
                  </a:lnTo>
                  <a:lnTo>
                    <a:pt x="92" y="72"/>
                  </a:lnTo>
                  <a:lnTo>
                    <a:pt x="93" y="76"/>
                  </a:lnTo>
                  <a:lnTo>
                    <a:pt x="95" y="81"/>
                  </a:lnTo>
                  <a:lnTo>
                    <a:pt x="95" y="81"/>
                  </a:lnTo>
                  <a:lnTo>
                    <a:pt x="98" y="85"/>
                  </a:lnTo>
                  <a:lnTo>
                    <a:pt x="100" y="83"/>
                  </a:lnTo>
                  <a:lnTo>
                    <a:pt x="103" y="81"/>
                  </a:lnTo>
                  <a:lnTo>
                    <a:pt x="105" y="80"/>
                  </a:lnTo>
                  <a:lnTo>
                    <a:pt x="105" y="80"/>
                  </a:lnTo>
                  <a:lnTo>
                    <a:pt x="108" y="80"/>
                  </a:lnTo>
                  <a:lnTo>
                    <a:pt x="110" y="81"/>
                  </a:lnTo>
                  <a:lnTo>
                    <a:pt x="110" y="81"/>
                  </a:lnTo>
                  <a:lnTo>
                    <a:pt x="111" y="83"/>
                  </a:lnTo>
                  <a:lnTo>
                    <a:pt x="114" y="83"/>
                  </a:lnTo>
                  <a:lnTo>
                    <a:pt x="114" y="83"/>
                  </a:lnTo>
                  <a:lnTo>
                    <a:pt x="129" y="72"/>
                  </a:lnTo>
                  <a:lnTo>
                    <a:pt x="129" y="7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3C5912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7" name="Freeform 485"/>
            <p:cNvSpPr>
              <a:spLocks noEditPoints="1"/>
            </p:cNvSpPr>
            <p:nvPr/>
          </p:nvSpPr>
          <p:spPr bwMode="auto">
            <a:xfrm>
              <a:off x="4801" y="3404"/>
              <a:ext cx="63" cy="154"/>
            </a:xfrm>
            <a:custGeom>
              <a:avLst/>
              <a:gdLst>
                <a:gd name="T0" fmla="*/ 60 w 63"/>
                <a:gd name="T1" fmla="*/ 54 h 154"/>
                <a:gd name="T2" fmla="*/ 49 w 63"/>
                <a:gd name="T3" fmla="*/ 26 h 154"/>
                <a:gd name="T4" fmla="*/ 28 w 63"/>
                <a:gd name="T5" fmla="*/ 5 h 154"/>
                <a:gd name="T6" fmla="*/ 12 w 63"/>
                <a:gd name="T7" fmla="*/ 0 h 154"/>
                <a:gd name="T8" fmla="*/ 23 w 63"/>
                <a:gd name="T9" fmla="*/ 8 h 154"/>
                <a:gd name="T10" fmla="*/ 34 w 63"/>
                <a:gd name="T11" fmla="*/ 23 h 154"/>
                <a:gd name="T12" fmla="*/ 38 w 63"/>
                <a:gd name="T13" fmla="*/ 39 h 154"/>
                <a:gd name="T14" fmla="*/ 31 w 63"/>
                <a:gd name="T15" fmla="*/ 54 h 154"/>
                <a:gd name="T16" fmla="*/ 26 w 63"/>
                <a:gd name="T17" fmla="*/ 62 h 154"/>
                <a:gd name="T18" fmla="*/ 25 w 63"/>
                <a:gd name="T19" fmla="*/ 63 h 154"/>
                <a:gd name="T20" fmla="*/ 25 w 63"/>
                <a:gd name="T21" fmla="*/ 65 h 154"/>
                <a:gd name="T22" fmla="*/ 23 w 63"/>
                <a:gd name="T23" fmla="*/ 67 h 154"/>
                <a:gd name="T24" fmla="*/ 8 w 63"/>
                <a:gd name="T25" fmla="*/ 78 h 154"/>
                <a:gd name="T26" fmla="*/ 8 w 63"/>
                <a:gd name="T27" fmla="*/ 78 h 154"/>
                <a:gd name="T28" fmla="*/ 13 w 63"/>
                <a:gd name="T29" fmla="*/ 81 h 154"/>
                <a:gd name="T30" fmla="*/ 12 w 63"/>
                <a:gd name="T31" fmla="*/ 88 h 154"/>
                <a:gd name="T32" fmla="*/ 12 w 63"/>
                <a:gd name="T33" fmla="*/ 91 h 154"/>
                <a:gd name="T34" fmla="*/ 4 w 63"/>
                <a:gd name="T35" fmla="*/ 92 h 154"/>
                <a:gd name="T36" fmla="*/ 0 w 63"/>
                <a:gd name="T37" fmla="*/ 94 h 154"/>
                <a:gd name="T38" fmla="*/ 2 w 63"/>
                <a:gd name="T39" fmla="*/ 101 h 154"/>
                <a:gd name="T40" fmla="*/ 2 w 63"/>
                <a:gd name="T41" fmla="*/ 105 h 154"/>
                <a:gd name="T42" fmla="*/ 4 w 63"/>
                <a:gd name="T43" fmla="*/ 110 h 154"/>
                <a:gd name="T44" fmla="*/ 7 w 63"/>
                <a:gd name="T45" fmla="*/ 110 h 154"/>
                <a:gd name="T46" fmla="*/ 8 w 63"/>
                <a:gd name="T47" fmla="*/ 120 h 154"/>
                <a:gd name="T48" fmla="*/ 13 w 63"/>
                <a:gd name="T49" fmla="*/ 125 h 154"/>
                <a:gd name="T50" fmla="*/ 17 w 63"/>
                <a:gd name="T51" fmla="*/ 128 h 154"/>
                <a:gd name="T52" fmla="*/ 15 w 63"/>
                <a:gd name="T53" fmla="*/ 131 h 154"/>
                <a:gd name="T54" fmla="*/ 17 w 63"/>
                <a:gd name="T55" fmla="*/ 138 h 154"/>
                <a:gd name="T56" fmla="*/ 20 w 63"/>
                <a:gd name="T57" fmla="*/ 144 h 154"/>
                <a:gd name="T58" fmla="*/ 23 w 63"/>
                <a:gd name="T59" fmla="*/ 149 h 154"/>
                <a:gd name="T60" fmla="*/ 26 w 63"/>
                <a:gd name="T61" fmla="*/ 154 h 154"/>
                <a:gd name="T62" fmla="*/ 51 w 63"/>
                <a:gd name="T63" fmla="*/ 123 h 154"/>
                <a:gd name="T64" fmla="*/ 49 w 63"/>
                <a:gd name="T65" fmla="*/ 122 h 154"/>
                <a:gd name="T66" fmla="*/ 49 w 63"/>
                <a:gd name="T67" fmla="*/ 115 h 154"/>
                <a:gd name="T68" fmla="*/ 47 w 63"/>
                <a:gd name="T69" fmla="*/ 110 h 154"/>
                <a:gd name="T70" fmla="*/ 47 w 63"/>
                <a:gd name="T71" fmla="*/ 107 h 154"/>
                <a:gd name="T72" fmla="*/ 54 w 63"/>
                <a:gd name="T73" fmla="*/ 107 h 154"/>
                <a:gd name="T74" fmla="*/ 57 w 63"/>
                <a:gd name="T75" fmla="*/ 112 h 154"/>
                <a:gd name="T76" fmla="*/ 60 w 63"/>
                <a:gd name="T77" fmla="*/ 97 h 154"/>
                <a:gd name="T78" fmla="*/ 63 w 63"/>
                <a:gd name="T79" fmla="*/ 68 h 154"/>
                <a:gd name="T80" fmla="*/ 60 w 63"/>
                <a:gd name="T81" fmla="*/ 54 h 154"/>
                <a:gd name="T82" fmla="*/ 59 w 63"/>
                <a:gd name="T83" fmla="*/ 88 h 154"/>
                <a:gd name="T84" fmla="*/ 51 w 63"/>
                <a:gd name="T85" fmla="*/ 88 h 154"/>
                <a:gd name="T86" fmla="*/ 47 w 63"/>
                <a:gd name="T87" fmla="*/ 81 h 154"/>
                <a:gd name="T88" fmla="*/ 49 w 63"/>
                <a:gd name="T89" fmla="*/ 76 h 154"/>
                <a:gd name="T90" fmla="*/ 47 w 63"/>
                <a:gd name="T91" fmla="*/ 70 h 154"/>
                <a:gd name="T92" fmla="*/ 44 w 63"/>
                <a:gd name="T93" fmla="*/ 65 h 154"/>
                <a:gd name="T94" fmla="*/ 41 w 63"/>
                <a:gd name="T95" fmla="*/ 57 h 154"/>
                <a:gd name="T96" fmla="*/ 42 w 63"/>
                <a:gd name="T97" fmla="*/ 54 h 154"/>
                <a:gd name="T98" fmla="*/ 46 w 63"/>
                <a:gd name="T99" fmla="*/ 49 h 154"/>
                <a:gd name="T100" fmla="*/ 51 w 63"/>
                <a:gd name="T101" fmla="*/ 49 h 154"/>
                <a:gd name="T102" fmla="*/ 55 w 63"/>
                <a:gd name="T103" fmla="*/ 54 h 154"/>
                <a:gd name="T104" fmla="*/ 54 w 63"/>
                <a:gd name="T105" fmla="*/ 57 h 154"/>
                <a:gd name="T106" fmla="*/ 51 w 63"/>
                <a:gd name="T107" fmla="*/ 60 h 154"/>
                <a:gd name="T108" fmla="*/ 51 w 63"/>
                <a:gd name="T109" fmla="*/ 59 h 154"/>
                <a:gd name="T110" fmla="*/ 54 w 63"/>
                <a:gd name="T111" fmla="*/ 62 h 154"/>
                <a:gd name="T112" fmla="*/ 55 w 63"/>
                <a:gd name="T113" fmla="*/ 63 h 154"/>
                <a:gd name="T114" fmla="*/ 59 w 63"/>
                <a:gd name="T115" fmla="*/ 78 h 154"/>
                <a:gd name="T116" fmla="*/ 62 w 63"/>
                <a:gd name="T117" fmla="*/ 83 h 154"/>
                <a:gd name="T118" fmla="*/ 59 w 63"/>
                <a:gd name="T119" fmla="*/ 8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" h="154">
                  <a:moveTo>
                    <a:pt x="60" y="54"/>
                  </a:moveTo>
                  <a:lnTo>
                    <a:pt x="60" y="54"/>
                  </a:lnTo>
                  <a:lnTo>
                    <a:pt x="55" y="39"/>
                  </a:lnTo>
                  <a:lnTo>
                    <a:pt x="49" y="26"/>
                  </a:lnTo>
                  <a:lnTo>
                    <a:pt x="39" y="1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3" y="8"/>
                  </a:lnTo>
                  <a:lnTo>
                    <a:pt x="30" y="15"/>
                  </a:lnTo>
                  <a:lnTo>
                    <a:pt x="34" y="23"/>
                  </a:lnTo>
                  <a:lnTo>
                    <a:pt x="38" y="31"/>
                  </a:lnTo>
                  <a:lnTo>
                    <a:pt x="38" y="39"/>
                  </a:lnTo>
                  <a:lnTo>
                    <a:pt x="36" y="46"/>
                  </a:lnTo>
                  <a:lnTo>
                    <a:pt x="31" y="54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5" y="65"/>
                  </a:lnTo>
                  <a:lnTo>
                    <a:pt x="23" y="67"/>
                  </a:lnTo>
                  <a:lnTo>
                    <a:pt x="23" y="67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12" y="78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2" y="88"/>
                  </a:lnTo>
                  <a:lnTo>
                    <a:pt x="12" y="88"/>
                  </a:lnTo>
                  <a:lnTo>
                    <a:pt x="12" y="91"/>
                  </a:lnTo>
                  <a:lnTo>
                    <a:pt x="8" y="91"/>
                  </a:lnTo>
                  <a:lnTo>
                    <a:pt x="4" y="92"/>
                  </a:lnTo>
                  <a:lnTo>
                    <a:pt x="4" y="92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2" y="101"/>
                  </a:lnTo>
                  <a:lnTo>
                    <a:pt x="2" y="101"/>
                  </a:lnTo>
                  <a:lnTo>
                    <a:pt x="2" y="105"/>
                  </a:lnTo>
                  <a:lnTo>
                    <a:pt x="4" y="110"/>
                  </a:lnTo>
                  <a:lnTo>
                    <a:pt x="4" y="110"/>
                  </a:lnTo>
                  <a:lnTo>
                    <a:pt x="7" y="110"/>
                  </a:lnTo>
                  <a:lnTo>
                    <a:pt x="7" y="110"/>
                  </a:lnTo>
                  <a:lnTo>
                    <a:pt x="7" y="115"/>
                  </a:lnTo>
                  <a:lnTo>
                    <a:pt x="8" y="120"/>
                  </a:lnTo>
                  <a:lnTo>
                    <a:pt x="8" y="120"/>
                  </a:lnTo>
                  <a:lnTo>
                    <a:pt x="13" y="125"/>
                  </a:lnTo>
                  <a:lnTo>
                    <a:pt x="15" y="126"/>
                  </a:lnTo>
                  <a:lnTo>
                    <a:pt x="17" y="128"/>
                  </a:lnTo>
                  <a:lnTo>
                    <a:pt x="17" y="128"/>
                  </a:lnTo>
                  <a:lnTo>
                    <a:pt x="15" y="131"/>
                  </a:lnTo>
                  <a:lnTo>
                    <a:pt x="15" y="133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20" y="144"/>
                  </a:lnTo>
                  <a:lnTo>
                    <a:pt x="23" y="149"/>
                  </a:lnTo>
                  <a:lnTo>
                    <a:pt x="23" y="149"/>
                  </a:lnTo>
                  <a:lnTo>
                    <a:pt x="26" y="154"/>
                  </a:lnTo>
                  <a:lnTo>
                    <a:pt x="26" y="154"/>
                  </a:lnTo>
                  <a:lnTo>
                    <a:pt x="41" y="139"/>
                  </a:lnTo>
                  <a:lnTo>
                    <a:pt x="51" y="123"/>
                  </a:lnTo>
                  <a:lnTo>
                    <a:pt x="51" y="123"/>
                  </a:lnTo>
                  <a:lnTo>
                    <a:pt x="49" y="122"/>
                  </a:lnTo>
                  <a:lnTo>
                    <a:pt x="49" y="122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7" y="110"/>
                  </a:lnTo>
                  <a:lnTo>
                    <a:pt x="47" y="107"/>
                  </a:lnTo>
                  <a:lnTo>
                    <a:pt x="47" y="107"/>
                  </a:lnTo>
                  <a:lnTo>
                    <a:pt x="51" y="105"/>
                  </a:lnTo>
                  <a:lnTo>
                    <a:pt x="54" y="107"/>
                  </a:lnTo>
                  <a:lnTo>
                    <a:pt x="55" y="109"/>
                  </a:lnTo>
                  <a:lnTo>
                    <a:pt x="57" y="112"/>
                  </a:lnTo>
                  <a:lnTo>
                    <a:pt x="57" y="112"/>
                  </a:lnTo>
                  <a:lnTo>
                    <a:pt x="60" y="97"/>
                  </a:lnTo>
                  <a:lnTo>
                    <a:pt x="63" y="83"/>
                  </a:lnTo>
                  <a:lnTo>
                    <a:pt x="63" y="68"/>
                  </a:lnTo>
                  <a:lnTo>
                    <a:pt x="60" y="54"/>
                  </a:lnTo>
                  <a:lnTo>
                    <a:pt x="60" y="54"/>
                  </a:lnTo>
                  <a:close/>
                  <a:moveTo>
                    <a:pt x="59" y="88"/>
                  </a:moveTo>
                  <a:lnTo>
                    <a:pt x="59" y="88"/>
                  </a:lnTo>
                  <a:lnTo>
                    <a:pt x="55" y="88"/>
                  </a:lnTo>
                  <a:lnTo>
                    <a:pt x="51" y="88"/>
                  </a:lnTo>
                  <a:lnTo>
                    <a:pt x="47" y="84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49" y="76"/>
                  </a:lnTo>
                  <a:lnTo>
                    <a:pt x="49" y="73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44" y="65"/>
                  </a:lnTo>
                  <a:lnTo>
                    <a:pt x="42" y="62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6" y="4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4" y="50"/>
                  </a:lnTo>
                  <a:lnTo>
                    <a:pt x="55" y="54"/>
                  </a:lnTo>
                  <a:lnTo>
                    <a:pt x="55" y="54"/>
                  </a:lnTo>
                  <a:lnTo>
                    <a:pt x="54" y="57"/>
                  </a:lnTo>
                  <a:lnTo>
                    <a:pt x="54" y="59"/>
                  </a:lnTo>
                  <a:lnTo>
                    <a:pt x="51" y="60"/>
                  </a:lnTo>
                  <a:lnTo>
                    <a:pt x="51" y="59"/>
                  </a:lnTo>
                  <a:lnTo>
                    <a:pt x="51" y="59"/>
                  </a:lnTo>
                  <a:lnTo>
                    <a:pt x="54" y="62"/>
                  </a:lnTo>
                  <a:lnTo>
                    <a:pt x="54" y="62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62" y="83"/>
                  </a:lnTo>
                  <a:lnTo>
                    <a:pt x="62" y="86"/>
                  </a:lnTo>
                  <a:lnTo>
                    <a:pt x="59" y="88"/>
                  </a:lnTo>
                  <a:lnTo>
                    <a:pt x="59" y="88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334B0F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8" name="Freeform 486"/>
            <p:cNvSpPr>
              <a:spLocks/>
            </p:cNvSpPr>
            <p:nvPr/>
          </p:nvSpPr>
          <p:spPr bwMode="auto">
            <a:xfrm>
              <a:off x="4638" y="3495"/>
              <a:ext cx="180" cy="108"/>
            </a:xfrm>
            <a:custGeom>
              <a:avLst/>
              <a:gdLst>
                <a:gd name="T0" fmla="*/ 71 w 180"/>
                <a:gd name="T1" fmla="*/ 18 h 108"/>
                <a:gd name="T2" fmla="*/ 50 w 180"/>
                <a:gd name="T3" fmla="*/ 18 h 108"/>
                <a:gd name="T4" fmla="*/ 15 w 180"/>
                <a:gd name="T5" fmla="*/ 26 h 108"/>
                <a:gd name="T6" fmla="*/ 0 w 180"/>
                <a:gd name="T7" fmla="*/ 34 h 108"/>
                <a:gd name="T8" fmla="*/ 0 w 180"/>
                <a:gd name="T9" fmla="*/ 47 h 108"/>
                <a:gd name="T10" fmla="*/ 3 w 180"/>
                <a:gd name="T11" fmla="*/ 53 h 108"/>
                <a:gd name="T12" fmla="*/ 3 w 180"/>
                <a:gd name="T13" fmla="*/ 58 h 108"/>
                <a:gd name="T14" fmla="*/ 3 w 180"/>
                <a:gd name="T15" fmla="*/ 63 h 108"/>
                <a:gd name="T16" fmla="*/ 7 w 180"/>
                <a:gd name="T17" fmla="*/ 65 h 108"/>
                <a:gd name="T18" fmla="*/ 18 w 180"/>
                <a:gd name="T19" fmla="*/ 68 h 108"/>
                <a:gd name="T20" fmla="*/ 24 w 180"/>
                <a:gd name="T21" fmla="*/ 69 h 108"/>
                <a:gd name="T22" fmla="*/ 32 w 180"/>
                <a:gd name="T23" fmla="*/ 69 h 108"/>
                <a:gd name="T24" fmla="*/ 39 w 180"/>
                <a:gd name="T25" fmla="*/ 71 h 108"/>
                <a:gd name="T26" fmla="*/ 44 w 180"/>
                <a:gd name="T27" fmla="*/ 76 h 108"/>
                <a:gd name="T28" fmla="*/ 47 w 180"/>
                <a:gd name="T29" fmla="*/ 84 h 108"/>
                <a:gd name="T30" fmla="*/ 53 w 180"/>
                <a:gd name="T31" fmla="*/ 84 h 108"/>
                <a:gd name="T32" fmla="*/ 57 w 180"/>
                <a:gd name="T33" fmla="*/ 89 h 108"/>
                <a:gd name="T34" fmla="*/ 55 w 180"/>
                <a:gd name="T35" fmla="*/ 97 h 108"/>
                <a:gd name="T36" fmla="*/ 55 w 180"/>
                <a:gd name="T37" fmla="*/ 100 h 108"/>
                <a:gd name="T38" fmla="*/ 57 w 180"/>
                <a:gd name="T39" fmla="*/ 105 h 108"/>
                <a:gd name="T40" fmla="*/ 58 w 180"/>
                <a:gd name="T41" fmla="*/ 108 h 108"/>
                <a:gd name="T42" fmla="*/ 86 w 180"/>
                <a:gd name="T43" fmla="*/ 108 h 108"/>
                <a:gd name="T44" fmla="*/ 117 w 180"/>
                <a:gd name="T45" fmla="*/ 103 h 108"/>
                <a:gd name="T46" fmla="*/ 134 w 180"/>
                <a:gd name="T47" fmla="*/ 97 h 108"/>
                <a:gd name="T48" fmla="*/ 167 w 180"/>
                <a:gd name="T49" fmla="*/ 81 h 108"/>
                <a:gd name="T50" fmla="*/ 180 w 180"/>
                <a:gd name="T51" fmla="*/ 71 h 108"/>
                <a:gd name="T52" fmla="*/ 175 w 180"/>
                <a:gd name="T53" fmla="*/ 58 h 108"/>
                <a:gd name="T54" fmla="*/ 171 w 180"/>
                <a:gd name="T55" fmla="*/ 48 h 108"/>
                <a:gd name="T56" fmla="*/ 170 w 180"/>
                <a:gd name="T57" fmla="*/ 39 h 108"/>
                <a:gd name="T58" fmla="*/ 163 w 180"/>
                <a:gd name="T59" fmla="*/ 23 h 108"/>
                <a:gd name="T60" fmla="*/ 162 w 180"/>
                <a:gd name="T61" fmla="*/ 16 h 108"/>
                <a:gd name="T62" fmla="*/ 157 w 180"/>
                <a:gd name="T63" fmla="*/ 5 h 108"/>
                <a:gd name="T64" fmla="*/ 150 w 180"/>
                <a:gd name="T65" fmla="*/ 1 h 108"/>
                <a:gd name="T66" fmla="*/ 149 w 180"/>
                <a:gd name="T67" fmla="*/ 0 h 108"/>
                <a:gd name="T68" fmla="*/ 108 w 180"/>
                <a:gd name="T69" fmla="*/ 16 h 108"/>
                <a:gd name="T70" fmla="*/ 79 w 180"/>
                <a:gd name="T71" fmla="*/ 19 h 108"/>
                <a:gd name="T72" fmla="*/ 71 w 180"/>
                <a:gd name="T73" fmla="*/ 1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0" h="108">
                  <a:moveTo>
                    <a:pt x="71" y="18"/>
                  </a:moveTo>
                  <a:lnTo>
                    <a:pt x="71" y="18"/>
                  </a:lnTo>
                  <a:lnTo>
                    <a:pt x="60" y="18"/>
                  </a:lnTo>
                  <a:lnTo>
                    <a:pt x="50" y="18"/>
                  </a:lnTo>
                  <a:lnTo>
                    <a:pt x="32" y="21"/>
                  </a:lnTo>
                  <a:lnTo>
                    <a:pt x="15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3" y="58"/>
                  </a:lnTo>
                  <a:lnTo>
                    <a:pt x="3" y="61"/>
                  </a:lnTo>
                  <a:lnTo>
                    <a:pt x="3" y="63"/>
                  </a:lnTo>
                  <a:lnTo>
                    <a:pt x="3" y="63"/>
                  </a:lnTo>
                  <a:lnTo>
                    <a:pt x="7" y="65"/>
                  </a:lnTo>
                  <a:lnTo>
                    <a:pt x="10" y="6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4" y="69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6" y="69"/>
                  </a:lnTo>
                  <a:lnTo>
                    <a:pt x="39" y="71"/>
                  </a:lnTo>
                  <a:lnTo>
                    <a:pt x="42" y="73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7" y="84"/>
                  </a:lnTo>
                  <a:lnTo>
                    <a:pt x="47" y="84"/>
                  </a:lnTo>
                  <a:lnTo>
                    <a:pt x="53" y="84"/>
                  </a:lnTo>
                  <a:lnTo>
                    <a:pt x="55" y="86"/>
                  </a:lnTo>
                  <a:lnTo>
                    <a:pt x="57" y="89"/>
                  </a:lnTo>
                  <a:lnTo>
                    <a:pt x="57" y="89"/>
                  </a:lnTo>
                  <a:lnTo>
                    <a:pt x="55" y="97"/>
                  </a:lnTo>
                  <a:lnTo>
                    <a:pt x="55" y="97"/>
                  </a:lnTo>
                  <a:lnTo>
                    <a:pt x="55" y="100"/>
                  </a:lnTo>
                  <a:lnTo>
                    <a:pt x="57" y="105"/>
                  </a:lnTo>
                  <a:lnTo>
                    <a:pt x="57" y="105"/>
                  </a:lnTo>
                  <a:lnTo>
                    <a:pt x="58" y="108"/>
                  </a:lnTo>
                  <a:lnTo>
                    <a:pt x="58" y="108"/>
                  </a:lnTo>
                  <a:lnTo>
                    <a:pt x="71" y="108"/>
                  </a:lnTo>
                  <a:lnTo>
                    <a:pt x="86" y="108"/>
                  </a:lnTo>
                  <a:lnTo>
                    <a:pt x="102" y="107"/>
                  </a:lnTo>
                  <a:lnTo>
                    <a:pt x="117" y="103"/>
                  </a:lnTo>
                  <a:lnTo>
                    <a:pt x="117" y="103"/>
                  </a:lnTo>
                  <a:lnTo>
                    <a:pt x="134" y="97"/>
                  </a:lnTo>
                  <a:lnTo>
                    <a:pt x="150" y="90"/>
                  </a:lnTo>
                  <a:lnTo>
                    <a:pt x="167" y="81"/>
                  </a:lnTo>
                  <a:lnTo>
                    <a:pt x="180" y="71"/>
                  </a:lnTo>
                  <a:lnTo>
                    <a:pt x="180" y="71"/>
                  </a:lnTo>
                  <a:lnTo>
                    <a:pt x="178" y="65"/>
                  </a:lnTo>
                  <a:lnTo>
                    <a:pt x="175" y="58"/>
                  </a:lnTo>
                  <a:lnTo>
                    <a:pt x="175" y="58"/>
                  </a:lnTo>
                  <a:lnTo>
                    <a:pt x="171" y="48"/>
                  </a:lnTo>
                  <a:lnTo>
                    <a:pt x="170" y="39"/>
                  </a:lnTo>
                  <a:lnTo>
                    <a:pt x="170" y="39"/>
                  </a:lnTo>
                  <a:lnTo>
                    <a:pt x="167" y="31"/>
                  </a:lnTo>
                  <a:lnTo>
                    <a:pt x="163" y="23"/>
                  </a:lnTo>
                  <a:lnTo>
                    <a:pt x="163" y="23"/>
                  </a:lnTo>
                  <a:lnTo>
                    <a:pt x="162" y="16"/>
                  </a:lnTo>
                  <a:lnTo>
                    <a:pt x="160" y="10"/>
                  </a:lnTo>
                  <a:lnTo>
                    <a:pt x="157" y="5"/>
                  </a:lnTo>
                  <a:lnTo>
                    <a:pt x="150" y="1"/>
                  </a:lnTo>
                  <a:lnTo>
                    <a:pt x="150" y="1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29" y="10"/>
                  </a:lnTo>
                  <a:lnTo>
                    <a:pt x="108" y="16"/>
                  </a:lnTo>
                  <a:lnTo>
                    <a:pt x="87" y="19"/>
                  </a:lnTo>
                  <a:lnTo>
                    <a:pt x="79" y="19"/>
                  </a:lnTo>
                  <a:lnTo>
                    <a:pt x="71" y="18"/>
                  </a:lnTo>
                  <a:lnTo>
                    <a:pt x="71" y="18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334B0F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9" name="Freeform 487"/>
            <p:cNvSpPr>
              <a:spLocks/>
            </p:cNvSpPr>
            <p:nvPr/>
          </p:nvSpPr>
          <p:spPr bwMode="auto">
            <a:xfrm>
              <a:off x="4638" y="3459"/>
              <a:ext cx="149" cy="70"/>
            </a:xfrm>
            <a:custGeom>
              <a:avLst/>
              <a:gdLst>
                <a:gd name="T0" fmla="*/ 133 w 149"/>
                <a:gd name="T1" fmla="*/ 29 h 70"/>
                <a:gd name="T2" fmla="*/ 125 w 149"/>
                <a:gd name="T3" fmla="*/ 26 h 70"/>
                <a:gd name="T4" fmla="*/ 123 w 149"/>
                <a:gd name="T5" fmla="*/ 26 h 70"/>
                <a:gd name="T6" fmla="*/ 120 w 149"/>
                <a:gd name="T7" fmla="*/ 29 h 70"/>
                <a:gd name="T8" fmla="*/ 120 w 149"/>
                <a:gd name="T9" fmla="*/ 34 h 70"/>
                <a:gd name="T10" fmla="*/ 115 w 149"/>
                <a:gd name="T11" fmla="*/ 34 h 70"/>
                <a:gd name="T12" fmla="*/ 108 w 149"/>
                <a:gd name="T13" fmla="*/ 26 h 70"/>
                <a:gd name="T14" fmla="*/ 100 w 149"/>
                <a:gd name="T15" fmla="*/ 21 h 70"/>
                <a:gd name="T16" fmla="*/ 94 w 149"/>
                <a:gd name="T17" fmla="*/ 15 h 70"/>
                <a:gd name="T18" fmla="*/ 94 w 149"/>
                <a:gd name="T19" fmla="*/ 13 h 70"/>
                <a:gd name="T20" fmla="*/ 100 w 149"/>
                <a:gd name="T21" fmla="*/ 8 h 70"/>
                <a:gd name="T22" fmla="*/ 102 w 149"/>
                <a:gd name="T23" fmla="*/ 5 h 70"/>
                <a:gd name="T24" fmla="*/ 100 w 149"/>
                <a:gd name="T25" fmla="*/ 5 h 70"/>
                <a:gd name="T26" fmla="*/ 89 w 149"/>
                <a:gd name="T27" fmla="*/ 4 h 70"/>
                <a:gd name="T28" fmla="*/ 83 w 149"/>
                <a:gd name="T29" fmla="*/ 2 h 70"/>
                <a:gd name="T30" fmla="*/ 74 w 149"/>
                <a:gd name="T31" fmla="*/ 2 h 70"/>
                <a:gd name="T32" fmla="*/ 63 w 149"/>
                <a:gd name="T33" fmla="*/ 0 h 70"/>
                <a:gd name="T34" fmla="*/ 52 w 149"/>
                <a:gd name="T35" fmla="*/ 0 h 70"/>
                <a:gd name="T36" fmla="*/ 45 w 149"/>
                <a:gd name="T37" fmla="*/ 4 h 70"/>
                <a:gd name="T38" fmla="*/ 39 w 149"/>
                <a:gd name="T39" fmla="*/ 8 h 70"/>
                <a:gd name="T40" fmla="*/ 29 w 149"/>
                <a:gd name="T41" fmla="*/ 15 h 70"/>
                <a:gd name="T42" fmla="*/ 26 w 149"/>
                <a:gd name="T43" fmla="*/ 16 h 70"/>
                <a:gd name="T44" fmla="*/ 23 w 149"/>
                <a:gd name="T45" fmla="*/ 23 h 70"/>
                <a:gd name="T46" fmla="*/ 21 w 149"/>
                <a:gd name="T47" fmla="*/ 26 h 70"/>
                <a:gd name="T48" fmla="*/ 11 w 149"/>
                <a:gd name="T49" fmla="*/ 31 h 70"/>
                <a:gd name="T50" fmla="*/ 8 w 149"/>
                <a:gd name="T51" fmla="*/ 36 h 70"/>
                <a:gd name="T52" fmla="*/ 5 w 149"/>
                <a:gd name="T53" fmla="*/ 41 h 70"/>
                <a:gd name="T54" fmla="*/ 0 w 149"/>
                <a:gd name="T55" fmla="*/ 63 h 70"/>
                <a:gd name="T56" fmla="*/ 0 w 149"/>
                <a:gd name="T57" fmla="*/ 70 h 70"/>
                <a:gd name="T58" fmla="*/ 32 w 149"/>
                <a:gd name="T59" fmla="*/ 57 h 70"/>
                <a:gd name="T60" fmla="*/ 60 w 149"/>
                <a:gd name="T61" fmla="*/ 54 h 70"/>
                <a:gd name="T62" fmla="*/ 71 w 149"/>
                <a:gd name="T63" fmla="*/ 54 h 70"/>
                <a:gd name="T64" fmla="*/ 87 w 149"/>
                <a:gd name="T65" fmla="*/ 55 h 70"/>
                <a:gd name="T66" fmla="*/ 129 w 149"/>
                <a:gd name="T67" fmla="*/ 46 h 70"/>
                <a:gd name="T68" fmla="*/ 149 w 149"/>
                <a:gd name="T69" fmla="*/ 36 h 70"/>
                <a:gd name="T70" fmla="*/ 138 w 149"/>
                <a:gd name="T71" fmla="*/ 34 h 70"/>
                <a:gd name="T72" fmla="*/ 134 w 149"/>
                <a:gd name="T73" fmla="*/ 33 h 70"/>
                <a:gd name="T74" fmla="*/ 133 w 149"/>
                <a:gd name="T7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9" h="70">
                  <a:moveTo>
                    <a:pt x="133" y="29"/>
                  </a:moveTo>
                  <a:lnTo>
                    <a:pt x="133" y="29"/>
                  </a:lnTo>
                  <a:lnTo>
                    <a:pt x="128" y="26"/>
                  </a:lnTo>
                  <a:lnTo>
                    <a:pt x="125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1" y="28"/>
                  </a:lnTo>
                  <a:lnTo>
                    <a:pt x="120" y="29"/>
                  </a:lnTo>
                  <a:lnTo>
                    <a:pt x="120" y="34"/>
                  </a:lnTo>
                  <a:lnTo>
                    <a:pt x="120" y="34"/>
                  </a:lnTo>
                  <a:lnTo>
                    <a:pt x="118" y="34"/>
                  </a:lnTo>
                  <a:lnTo>
                    <a:pt x="115" y="34"/>
                  </a:lnTo>
                  <a:lnTo>
                    <a:pt x="112" y="31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0" y="21"/>
                  </a:lnTo>
                  <a:lnTo>
                    <a:pt x="95" y="18"/>
                  </a:lnTo>
                  <a:lnTo>
                    <a:pt x="94" y="15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7" y="12"/>
                  </a:lnTo>
                  <a:lnTo>
                    <a:pt x="100" y="8"/>
                  </a:lnTo>
                  <a:lnTo>
                    <a:pt x="102" y="7"/>
                  </a:lnTo>
                  <a:lnTo>
                    <a:pt x="102" y="5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95" y="4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3" y="2"/>
                  </a:lnTo>
                  <a:lnTo>
                    <a:pt x="74" y="2"/>
                  </a:lnTo>
                  <a:lnTo>
                    <a:pt x="74" y="2"/>
                  </a:lnTo>
                  <a:lnTo>
                    <a:pt x="70" y="2"/>
                  </a:lnTo>
                  <a:lnTo>
                    <a:pt x="63" y="0"/>
                  </a:lnTo>
                  <a:lnTo>
                    <a:pt x="57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5" y="4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4" y="12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16" y="29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8" y="36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5" y="62"/>
                  </a:lnTo>
                  <a:lnTo>
                    <a:pt x="32" y="57"/>
                  </a:lnTo>
                  <a:lnTo>
                    <a:pt x="50" y="54"/>
                  </a:lnTo>
                  <a:lnTo>
                    <a:pt x="60" y="54"/>
                  </a:lnTo>
                  <a:lnTo>
                    <a:pt x="71" y="54"/>
                  </a:lnTo>
                  <a:lnTo>
                    <a:pt x="71" y="54"/>
                  </a:lnTo>
                  <a:lnTo>
                    <a:pt x="79" y="55"/>
                  </a:lnTo>
                  <a:lnTo>
                    <a:pt x="87" y="55"/>
                  </a:lnTo>
                  <a:lnTo>
                    <a:pt x="108" y="52"/>
                  </a:lnTo>
                  <a:lnTo>
                    <a:pt x="129" y="46"/>
                  </a:lnTo>
                  <a:lnTo>
                    <a:pt x="149" y="36"/>
                  </a:lnTo>
                  <a:lnTo>
                    <a:pt x="149" y="36"/>
                  </a:lnTo>
                  <a:lnTo>
                    <a:pt x="142" y="36"/>
                  </a:lnTo>
                  <a:lnTo>
                    <a:pt x="138" y="34"/>
                  </a:lnTo>
                  <a:lnTo>
                    <a:pt x="138" y="34"/>
                  </a:lnTo>
                  <a:lnTo>
                    <a:pt x="134" y="33"/>
                  </a:lnTo>
                  <a:lnTo>
                    <a:pt x="133" y="29"/>
                  </a:lnTo>
                  <a:lnTo>
                    <a:pt x="133" y="29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3C5912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499" name="Straight Connector 498"/>
          <p:cNvCxnSpPr>
            <a:stCxn id="33796" idx="1"/>
          </p:cNvCxnSpPr>
          <p:nvPr/>
        </p:nvCxnSpPr>
        <p:spPr bwMode="auto">
          <a:xfrm flipV="1">
            <a:off x="1913440" y="3428444"/>
            <a:ext cx="2641878" cy="18174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7890" name="Picture 2" descr="C:\Users\Shezaf\AppData\Local\Microsoft\Windows\Temporary Internet Files\Content.IE5\2914HMXF\MC90019848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175" y="4725144"/>
            <a:ext cx="1811311" cy="162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4555318" y="3453846"/>
            <a:ext cx="962087" cy="14153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6869" name="Picture 5" descr="C:\Users\Shezaf\AppData\Local\Microsoft\Windows\Temporary Internet Files\Content.IE5\GESPJQGX\MC90029090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529" y="2716446"/>
            <a:ext cx="683189" cy="105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499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WAF Stubs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Host based stub and a remote brain.</a:t>
            </a:r>
          </a:p>
          <a:p>
            <a:r>
              <a:rPr lang="en-US" dirty="0" smtClean="0"/>
              <a:t>Different separation levels:</a:t>
            </a:r>
          </a:p>
          <a:p>
            <a:pPr lvl="1"/>
            <a:r>
              <a:rPr lang="en-US" dirty="0" smtClean="0"/>
              <a:t>Remote monitoring &amp; configuration</a:t>
            </a:r>
          </a:p>
          <a:p>
            <a:pPr lvl="1"/>
            <a:r>
              <a:rPr lang="en-US" dirty="0" smtClean="0"/>
              <a:t>Remote learning</a:t>
            </a:r>
          </a:p>
          <a:p>
            <a:pPr lvl="1"/>
            <a:r>
              <a:rPr lang="en-US" dirty="0" smtClean="0"/>
              <a:t>Remote enforcement</a:t>
            </a:r>
          </a:p>
          <a:p>
            <a:pPr lvl="1"/>
            <a:r>
              <a:rPr lang="en-US" dirty="0" smtClean="0"/>
              <a:t>In-between.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26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ow hyperguard wor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5505077" cy="412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WAF Stubs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916112"/>
            <a:ext cx="6696099" cy="4609231"/>
          </a:xfrm>
        </p:spPr>
        <p:txBody>
          <a:bodyPr>
            <a:normAutofit/>
          </a:bodyPr>
          <a:lstStyle/>
          <a:p>
            <a:r>
              <a:rPr lang="en-US" dirty="0" smtClean="0"/>
              <a:t>Art of </a:t>
            </a:r>
            <a:r>
              <a:rPr lang="en-US" dirty="0" err="1" smtClean="0"/>
              <a:t>Defence</a:t>
            </a:r>
            <a:r>
              <a:rPr lang="en-US" dirty="0" smtClean="0"/>
              <a:t> stub for AWS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Breach Global Event Manager</a:t>
            </a:r>
          </a:p>
          <a:p>
            <a:pPr lvl="1"/>
            <a:r>
              <a:rPr lang="en-US" dirty="0" smtClean="0"/>
              <a:t>Monitoring Only</a:t>
            </a:r>
          </a:p>
        </p:txBody>
      </p:sp>
    </p:spTree>
    <p:extLst>
      <p:ext uri="{BB962C8B-B14F-4D97-AF65-F5344CB8AC3E}">
        <p14:creationId xmlns:p14="http://schemas.microsoft.com/office/powerpoint/2010/main" val="550727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shezaf@xiom.com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601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two faces of </a:t>
            </a:r>
            <a:br>
              <a:rPr lang="en-US" sz="3600" dirty="0" smtClean="0"/>
            </a:br>
            <a:r>
              <a:rPr lang="en-US" sz="3600" dirty="0" smtClean="0"/>
              <a:t>information security:</a:t>
            </a:r>
            <a:endParaRPr lang="en-US" sz="36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8059906"/>
              </p:ext>
            </p:extLst>
          </p:nvPr>
        </p:nvGraphicFramePr>
        <p:xfrm>
          <a:off x="684213" y="1916112"/>
          <a:ext cx="7272163" cy="4681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6148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one is a WAF?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955235"/>
              </p:ext>
            </p:extLst>
          </p:nvPr>
        </p:nvGraphicFramePr>
        <p:xfrm>
          <a:off x="684213" y="1916113"/>
          <a:ext cx="6408737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584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Depends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6120680" cy="505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624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XIOM Definition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957048"/>
              </p:ext>
            </p:extLst>
          </p:nvPr>
        </p:nvGraphicFramePr>
        <p:xfrm>
          <a:off x="684213" y="1916113"/>
          <a:ext cx="6408737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3767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cloud?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6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lh6.ggpht.com/__gpYGpnZqqg/STGheNGwOJI/AAAAAAAAB0E/s-ENXlEV61o/s720/P1060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87724"/>
            <a:ext cx="6336704" cy="475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2483768" y="2924944"/>
            <a:ext cx="2160240" cy="7920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a cloud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689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Seriously</a:t>
            </a:r>
            <a:endParaRPr lang="en-US" dirty="0"/>
          </a:p>
        </p:txBody>
      </p:sp>
      <p:sp>
        <p:nvSpPr>
          <p:cNvPr id="3" name="Cloud"/>
          <p:cNvSpPr>
            <a:spLocks noChangeAspect="1" noEditPoints="1" noChangeArrowheads="1"/>
          </p:cNvSpPr>
          <p:nvPr/>
        </p:nvSpPr>
        <p:spPr bwMode="auto">
          <a:xfrm>
            <a:off x="1046568" y="1798661"/>
            <a:ext cx="6516026" cy="436664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xmlns:mc="http://schemas.openxmlformats.org/markup-compatibility/2006" xmlns:a14="http://schemas.microsoft.com/office/drawing/2010/main" val="FFBE7D" mc:Ignorable=""/>
          </a:solidFill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>
            <a:outerShdw dist="107763" dir="2700000" algn="ctr" rotWithShape="0">
              <a:srgbClr xmlns:mc="http://schemas.openxmlformats.org/markup-compatibility/2006" xmlns:a14="http://schemas.microsoft.com/office/drawing/2010/main" val="808080" mc:Ignorable="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7"/>
          <p:cNvGrpSpPr>
            <a:grpSpLocks noChangeAspect="1"/>
          </p:cNvGrpSpPr>
          <p:nvPr/>
        </p:nvGrpSpPr>
        <p:grpSpPr bwMode="auto">
          <a:xfrm>
            <a:off x="1907704" y="3167299"/>
            <a:ext cx="1173159" cy="1514485"/>
            <a:chOff x="4195" y="2840"/>
            <a:chExt cx="739" cy="954"/>
          </a:xfrm>
        </p:grpSpPr>
        <p:sp>
          <p:nvSpPr>
            <p:cNvPr id="5" name="AutoShape 36"/>
            <p:cNvSpPr>
              <a:spLocks noChangeAspect="1" noChangeArrowheads="1" noTextEdit="1"/>
            </p:cNvSpPr>
            <p:nvPr/>
          </p:nvSpPr>
          <p:spPr bwMode="auto">
            <a:xfrm>
              <a:off x="4195" y="2840"/>
              <a:ext cx="739" cy="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238"/>
            <p:cNvGrpSpPr>
              <a:grpSpLocks/>
            </p:cNvGrpSpPr>
            <p:nvPr/>
          </p:nvGrpSpPr>
          <p:grpSpPr bwMode="auto">
            <a:xfrm>
              <a:off x="4198" y="2843"/>
              <a:ext cx="610" cy="948"/>
              <a:chOff x="4198" y="2843"/>
              <a:chExt cx="610" cy="948"/>
            </a:xfrm>
          </p:grpSpPr>
          <p:sp>
            <p:nvSpPr>
              <p:cNvPr id="256" name="Freeform 38"/>
              <p:cNvSpPr>
                <a:spLocks/>
              </p:cNvSpPr>
              <p:nvPr/>
            </p:nvSpPr>
            <p:spPr bwMode="auto">
              <a:xfrm>
                <a:off x="4198" y="2843"/>
                <a:ext cx="610" cy="948"/>
              </a:xfrm>
              <a:custGeom>
                <a:avLst/>
                <a:gdLst>
                  <a:gd name="T0" fmla="*/ 316 w 610"/>
                  <a:gd name="T1" fmla="*/ 0 h 948"/>
                  <a:gd name="T2" fmla="*/ 0 w 610"/>
                  <a:gd name="T3" fmla="*/ 185 h 948"/>
                  <a:gd name="T4" fmla="*/ 0 w 610"/>
                  <a:gd name="T5" fmla="*/ 780 h 948"/>
                  <a:gd name="T6" fmla="*/ 290 w 610"/>
                  <a:gd name="T7" fmla="*/ 948 h 948"/>
                  <a:gd name="T8" fmla="*/ 295 w 610"/>
                  <a:gd name="T9" fmla="*/ 948 h 948"/>
                  <a:gd name="T10" fmla="*/ 295 w 610"/>
                  <a:gd name="T11" fmla="*/ 948 h 948"/>
                  <a:gd name="T12" fmla="*/ 298 w 610"/>
                  <a:gd name="T13" fmla="*/ 948 h 948"/>
                  <a:gd name="T14" fmla="*/ 304 w 610"/>
                  <a:gd name="T15" fmla="*/ 945 h 948"/>
                  <a:gd name="T16" fmla="*/ 348 w 610"/>
                  <a:gd name="T17" fmla="*/ 919 h 948"/>
                  <a:gd name="T18" fmla="*/ 610 w 610"/>
                  <a:gd name="T19" fmla="*/ 767 h 948"/>
                  <a:gd name="T20" fmla="*/ 610 w 610"/>
                  <a:gd name="T21" fmla="*/ 172 h 948"/>
                  <a:gd name="T22" fmla="*/ 316 w 610"/>
                  <a:gd name="T23" fmla="*/ 0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0" h="948">
                    <a:moveTo>
                      <a:pt x="316" y="0"/>
                    </a:moveTo>
                    <a:lnTo>
                      <a:pt x="0" y="185"/>
                    </a:lnTo>
                    <a:lnTo>
                      <a:pt x="0" y="780"/>
                    </a:lnTo>
                    <a:lnTo>
                      <a:pt x="290" y="948"/>
                    </a:lnTo>
                    <a:lnTo>
                      <a:pt x="295" y="948"/>
                    </a:lnTo>
                    <a:lnTo>
                      <a:pt x="295" y="948"/>
                    </a:lnTo>
                    <a:lnTo>
                      <a:pt x="298" y="948"/>
                    </a:lnTo>
                    <a:lnTo>
                      <a:pt x="304" y="945"/>
                    </a:lnTo>
                    <a:lnTo>
                      <a:pt x="348" y="919"/>
                    </a:lnTo>
                    <a:lnTo>
                      <a:pt x="610" y="767"/>
                    </a:lnTo>
                    <a:lnTo>
                      <a:pt x="610" y="172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39"/>
              <p:cNvSpPr>
                <a:spLocks/>
              </p:cNvSpPr>
              <p:nvPr/>
            </p:nvSpPr>
            <p:spPr bwMode="auto">
              <a:xfrm>
                <a:off x="4213" y="3440"/>
                <a:ext cx="579" cy="336"/>
              </a:xfrm>
              <a:custGeom>
                <a:avLst/>
                <a:gdLst>
                  <a:gd name="T0" fmla="*/ 0 w 579"/>
                  <a:gd name="T1" fmla="*/ 175 h 336"/>
                  <a:gd name="T2" fmla="*/ 301 w 579"/>
                  <a:gd name="T3" fmla="*/ 0 h 336"/>
                  <a:gd name="T4" fmla="*/ 579 w 579"/>
                  <a:gd name="T5" fmla="*/ 162 h 336"/>
                  <a:gd name="T6" fmla="*/ 280 w 579"/>
                  <a:gd name="T7" fmla="*/ 336 h 336"/>
                  <a:gd name="T8" fmla="*/ 0 w 579"/>
                  <a:gd name="T9" fmla="*/ 175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9" h="336">
                    <a:moveTo>
                      <a:pt x="0" y="175"/>
                    </a:moveTo>
                    <a:lnTo>
                      <a:pt x="301" y="0"/>
                    </a:lnTo>
                    <a:lnTo>
                      <a:pt x="579" y="162"/>
                    </a:lnTo>
                    <a:lnTo>
                      <a:pt x="280" y="336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40"/>
              <p:cNvSpPr>
                <a:spLocks/>
              </p:cNvSpPr>
              <p:nvPr/>
            </p:nvSpPr>
            <p:spPr bwMode="auto">
              <a:xfrm>
                <a:off x="4213" y="2861"/>
                <a:ext cx="301" cy="754"/>
              </a:xfrm>
              <a:custGeom>
                <a:avLst/>
                <a:gdLst>
                  <a:gd name="T0" fmla="*/ 0 w 301"/>
                  <a:gd name="T1" fmla="*/ 175 h 754"/>
                  <a:gd name="T2" fmla="*/ 301 w 301"/>
                  <a:gd name="T3" fmla="*/ 0 h 754"/>
                  <a:gd name="T4" fmla="*/ 301 w 301"/>
                  <a:gd name="T5" fmla="*/ 579 h 754"/>
                  <a:gd name="T6" fmla="*/ 0 w 301"/>
                  <a:gd name="T7" fmla="*/ 754 h 754"/>
                  <a:gd name="T8" fmla="*/ 0 w 301"/>
                  <a:gd name="T9" fmla="*/ 175 h 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754">
                    <a:moveTo>
                      <a:pt x="0" y="175"/>
                    </a:moveTo>
                    <a:lnTo>
                      <a:pt x="301" y="0"/>
                    </a:lnTo>
                    <a:lnTo>
                      <a:pt x="301" y="579"/>
                    </a:lnTo>
                    <a:lnTo>
                      <a:pt x="0" y="754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41"/>
              <p:cNvSpPr>
                <a:spLocks/>
              </p:cNvSpPr>
              <p:nvPr/>
            </p:nvSpPr>
            <p:spPr bwMode="auto">
              <a:xfrm>
                <a:off x="4505" y="3511"/>
                <a:ext cx="275" cy="196"/>
              </a:xfrm>
              <a:custGeom>
                <a:avLst/>
                <a:gdLst>
                  <a:gd name="T0" fmla="*/ 0 w 275"/>
                  <a:gd name="T1" fmla="*/ 160 h 196"/>
                  <a:gd name="T2" fmla="*/ 275 w 275"/>
                  <a:gd name="T3" fmla="*/ 0 h 196"/>
                  <a:gd name="T4" fmla="*/ 275 w 275"/>
                  <a:gd name="T5" fmla="*/ 37 h 196"/>
                  <a:gd name="T6" fmla="*/ 0 w 275"/>
                  <a:gd name="T7" fmla="*/ 196 h 196"/>
                  <a:gd name="T8" fmla="*/ 0 w 275"/>
                  <a:gd name="T9" fmla="*/ 16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96">
                    <a:moveTo>
                      <a:pt x="0" y="160"/>
                    </a:moveTo>
                    <a:lnTo>
                      <a:pt x="275" y="0"/>
                    </a:lnTo>
                    <a:lnTo>
                      <a:pt x="275" y="37"/>
                    </a:lnTo>
                    <a:lnTo>
                      <a:pt x="0" y="196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42"/>
              <p:cNvSpPr>
                <a:spLocks/>
              </p:cNvSpPr>
              <p:nvPr/>
            </p:nvSpPr>
            <p:spPr bwMode="auto">
              <a:xfrm>
                <a:off x="4266" y="3372"/>
                <a:ext cx="514" cy="299"/>
              </a:xfrm>
              <a:custGeom>
                <a:avLst/>
                <a:gdLst>
                  <a:gd name="T0" fmla="*/ 0 w 514"/>
                  <a:gd name="T1" fmla="*/ 160 h 299"/>
                  <a:gd name="T2" fmla="*/ 273 w 514"/>
                  <a:gd name="T3" fmla="*/ 0 h 299"/>
                  <a:gd name="T4" fmla="*/ 514 w 514"/>
                  <a:gd name="T5" fmla="*/ 139 h 299"/>
                  <a:gd name="T6" fmla="*/ 239 w 514"/>
                  <a:gd name="T7" fmla="*/ 299 h 299"/>
                  <a:gd name="T8" fmla="*/ 0 w 514"/>
                  <a:gd name="T9" fmla="*/ 16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299">
                    <a:moveTo>
                      <a:pt x="0" y="160"/>
                    </a:moveTo>
                    <a:lnTo>
                      <a:pt x="273" y="0"/>
                    </a:lnTo>
                    <a:lnTo>
                      <a:pt x="514" y="139"/>
                    </a:lnTo>
                    <a:lnTo>
                      <a:pt x="239" y="299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43"/>
              <p:cNvSpPr>
                <a:spLocks/>
              </p:cNvSpPr>
              <p:nvPr/>
            </p:nvSpPr>
            <p:spPr bwMode="auto">
              <a:xfrm>
                <a:off x="4266" y="3532"/>
                <a:ext cx="239" cy="175"/>
              </a:xfrm>
              <a:custGeom>
                <a:avLst/>
                <a:gdLst>
                  <a:gd name="T0" fmla="*/ 239 w 239"/>
                  <a:gd name="T1" fmla="*/ 139 h 175"/>
                  <a:gd name="T2" fmla="*/ 239 w 239"/>
                  <a:gd name="T3" fmla="*/ 175 h 175"/>
                  <a:gd name="T4" fmla="*/ 0 w 239"/>
                  <a:gd name="T5" fmla="*/ 36 h 175"/>
                  <a:gd name="T6" fmla="*/ 0 w 239"/>
                  <a:gd name="T7" fmla="*/ 0 h 175"/>
                  <a:gd name="T8" fmla="*/ 239 w 239"/>
                  <a:gd name="T9" fmla="*/ 13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75">
                    <a:moveTo>
                      <a:pt x="239" y="139"/>
                    </a:moveTo>
                    <a:lnTo>
                      <a:pt x="239" y="175"/>
                    </a:lnTo>
                    <a:lnTo>
                      <a:pt x="0" y="36"/>
                    </a:lnTo>
                    <a:lnTo>
                      <a:pt x="0" y="0"/>
                    </a:lnTo>
                    <a:lnTo>
                      <a:pt x="239" y="139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40404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44"/>
              <p:cNvSpPr>
                <a:spLocks/>
              </p:cNvSpPr>
              <p:nvPr/>
            </p:nvSpPr>
            <p:spPr bwMode="auto">
              <a:xfrm>
                <a:off x="4282" y="3548"/>
                <a:ext cx="81" cy="58"/>
              </a:xfrm>
              <a:custGeom>
                <a:avLst/>
                <a:gdLst>
                  <a:gd name="T0" fmla="*/ 0 w 81"/>
                  <a:gd name="T1" fmla="*/ 13 h 58"/>
                  <a:gd name="T2" fmla="*/ 0 w 81"/>
                  <a:gd name="T3" fmla="*/ 0 h 58"/>
                  <a:gd name="T4" fmla="*/ 81 w 81"/>
                  <a:gd name="T5" fmla="*/ 47 h 58"/>
                  <a:gd name="T6" fmla="*/ 81 w 81"/>
                  <a:gd name="T7" fmla="*/ 58 h 58"/>
                  <a:gd name="T8" fmla="*/ 0 w 81"/>
                  <a:gd name="T9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8">
                    <a:moveTo>
                      <a:pt x="0" y="13"/>
                    </a:moveTo>
                    <a:lnTo>
                      <a:pt x="0" y="0"/>
                    </a:lnTo>
                    <a:lnTo>
                      <a:pt x="81" y="47"/>
                    </a:lnTo>
                    <a:lnTo>
                      <a:pt x="81" y="5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45"/>
              <p:cNvSpPr>
                <a:spLocks/>
              </p:cNvSpPr>
              <p:nvPr/>
            </p:nvSpPr>
            <p:spPr bwMode="auto">
              <a:xfrm>
                <a:off x="4282" y="3548"/>
                <a:ext cx="2" cy="13"/>
              </a:xfrm>
              <a:custGeom>
                <a:avLst/>
                <a:gdLst>
                  <a:gd name="T0" fmla="*/ 0 w 2"/>
                  <a:gd name="T1" fmla="*/ 13 h 13"/>
                  <a:gd name="T2" fmla="*/ 2 w 2"/>
                  <a:gd name="T3" fmla="*/ 12 h 13"/>
                  <a:gd name="T4" fmla="*/ 2 w 2"/>
                  <a:gd name="T5" fmla="*/ 2 h 13"/>
                  <a:gd name="T6" fmla="*/ 0 w 2"/>
                  <a:gd name="T7" fmla="*/ 0 h 13"/>
                  <a:gd name="T8" fmla="*/ 0 w 2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3">
                    <a:moveTo>
                      <a:pt x="0" y="13"/>
                    </a:moveTo>
                    <a:lnTo>
                      <a:pt x="2" y="1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46"/>
              <p:cNvSpPr>
                <a:spLocks/>
              </p:cNvSpPr>
              <p:nvPr/>
            </p:nvSpPr>
            <p:spPr bwMode="auto">
              <a:xfrm>
                <a:off x="4282" y="3560"/>
                <a:ext cx="81" cy="46"/>
              </a:xfrm>
              <a:custGeom>
                <a:avLst/>
                <a:gdLst>
                  <a:gd name="T0" fmla="*/ 81 w 81"/>
                  <a:gd name="T1" fmla="*/ 46 h 46"/>
                  <a:gd name="T2" fmla="*/ 81 w 81"/>
                  <a:gd name="T3" fmla="*/ 45 h 46"/>
                  <a:gd name="T4" fmla="*/ 2 w 81"/>
                  <a:gd name="T5" fmla="*/ 0 h 46"/>
                  <a:gd name="T6" fmla="*/ 0 w 81"/>
                  <a:gd name="T7" fmla="*/ 1 h 46"/>
                  <a:gd name="T8" fmla="*/ 81 w 81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6">
                    <a:moveTo>
                      <a:pt x="81" y="46"/>
                    </a:moveTo>
                    <a:lnTo>
                      <a:pt x="81" y="45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81" y="4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47"/>
              <p:cNvSpPr>
                <a:spLocks/>
              </p:cNvSpPr>
              <p:nvPr/>
            </p:nvSpPr>
            <p:spPr bwMode="auto">
              <a:xfrm>
                <a:off x="4494" y="3671"/>
                <a:ext cx="7" cy="28"/>
              </a:xfrm>
              <a:custGeom>
                <a:avLst/>
                <a:gdLst>
                  <a:gd name="T0" fmla="*/ 0 w 7"/>
                  <a:gd name="T1" fmla="*/ 24 h 28"/>
                  <a:gd name="T2" fmla="*/ 0 w 7"/>
                  <a:gd name="T3" fmla="*/ 0 h 28"/>
                  <a:gd name="T4" fmla="*/ 7 w 7"/>
                  <a:gd name="T5" fmla="*/ 3 h 28"/>
                  <a:gd name="T6" fmla="*/ 7 w 7"/>
                  <a:gd name="T7" fmla="*/ 28 h 28"/>
                  <a:gd name="T8" fmla="*/ 0 w 7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8">
                    <a:moveTo>
                      <a:pt x="0" y="24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Rectangle 48"/>
              <p:cNvSpPr>
                <a:spLocks noChangeArrowheads="1"/>
              </p:cNvSpPr>
              <p:nvPr/>
            </p:nvSpPr>
            <p:spPr bwMode="auto">
              <a:xfrm>
                <a:off x="4494" y="3671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49"/>
              <p:cNvSpPr>
                <a:spLocks/>
              </p:cNvSpPr>
              <p:nvPr/>
            </p:nvSpPr>
            <p:spPr bwMode="auto">
              <a:xfrm>
                <a:off x="4494" y="3695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2 h 4"/>
                  <a:gd name="T4" fmla="*/ 2 w 7"/>
                  <a:gd name="T5" fmla="*/ 0 h 4"/>
                  <a:gd name="T6" fmla="*/ 0 w 7"/>
                  <a:gd name="T7" fmla="*/ 0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50"/>
              <p:cNvSpPr>
                <a:spLocks/>
              </p:cNvSpPr>
              <p:nvPr/>
            </p:nvSpPr>
            <p:spPr bwMode="auto">
              <a:xfrm>
                <a:off x="4486" y="3665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4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51"/>
              <p:cNvSpPr>
                <a:spLocks/>
              </p:cNvSpPr>
              <p:nvPr/>
            </p:nvSpPr>
            <p:spPr bwMode="auto">
              <a:xfrm>
                <a:off x="4486" y="3665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6 h 26"/>
                  <a:gd name="T4" fmla="*/ 2 w 2"/>
                  <a:gd name="T5" fmla="*/ 1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6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52"/>
              <p:cNvSpPr>
                <a:spLocks/>
              </p:cNvSpPr>
              <p:nvPr/>
            </p:nvSpPr>
            <p:spPr bwMode="auto">
              <a:xfrm>
                <a:off x="4486" y="3691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53"/>
              <p:cNvSpPr>
                <a:spLocks/>
              </p:cNvSpPr>
              <p:nvPr/>
            </p:nvSpPr>
            <p:spPr bwMode="auto">
              <a:xfrm>
                <a:off x="4476" y="3660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54"/>
              <p:cNvSpPr>
                <a:spLocks/>
              </p:cNvSpPr>
              <p:nvPr/>
            </p:nvSpPr>
            <p:spPr bwMode="auto">
              <a:xfrm>
                <a:off x="4476" y="3660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6 h 26"/>
                  <a:gd name="T4" fmla="*/ 2 w 2"/>
                  <a:gd name="T5" fmla="*/ 1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6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55"/>
              <p:cNvSpPr>
                <a:spLocks/>
              </p:cNvSpPr>
              <p:nvPr/>
            </p:nvSpPr>
            <p:spPr bwMode="auto">
              <a:xfrm>
                <a:off x="4476" y="3686"/>
                <a:ext cx="7" cy="3"/>
              </a:xfrm>
              <a:custGeom>
                <a:avLst/>
                <a:gdLst>
                  <a:gd name="T0" fmla="*/ 7 w 7"/>
                  <a:gd name="T1" fmla="*/ 3 h 3"/>
                  <a:gd name="T2" fmla="*/ 7 w 7"/>
                  <a:gd name="T3" fmla="*/ 1 h 3"/>
                  <a:gd name="T4" fmla="*/ 2 w 7"/>
                  <a:gd name="T5" fmla="*/ 0 h 3"/>
                  <a:gd name="T6" fmla="*/ 0 w 7"/>
                  <a:gd name="T7" fmla="*/ 0 h 3"/>
                  <a:gd name="T8" fmla="*/ 7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3"/>
                    </a:moveTo>
                    <a:lnTo>
                      <a:pt x="7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56"/>
              <p:cNvSpPr>
                <a:spLocks/>
              </p:cNvSpPr>
              <p:nvPr/>
            </p:nvSpPr>
            <p:spPr bwMode="auto">
              <a:xfrm>
                <a:off x="4468" y="3655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57"/>
              <p:cNvSpPr>
                <a:spLocks/>
              </p:cNvSpPr>
              <p:nvPr/>
            </p:nvSpPr>
            <p:spPr bwMode="auto">
              <a:xfrm>
                <a:off x="4468" y="3655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58"/>
              <p:cNvSpPr>
                <a:spLocks/>
              </p:cNvSpPr>
              <p:nvPr/>
            </p:nvSpPr>
            <p:spPr bwMode="auto">
              <a:xfrm>
                <a:off x="4468" y="3679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59"/>
              <p:cNvSpPr>
                <a:spLocks/>
              </p:cNvSpPr>
              <p:nvPr/>
            </p:nvSpPr>
            <p:spPr bwMode="auto">
              <a:xfrm>
                <a:off x="4460" y="3650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60"/>
              <p:cNvSpPr>
                <a:spLocks/>
              </p:cNvSpPr>
              <p:nvPr/>
            </p:nvSpPr>
            <p:spPr bwMode="auto">
              <a:xfrm>
                <a:off x="4460" y="3650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0 w 2"/>
                  <a:gd name="T3" fmla="*/ 24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0" y="2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61"/>
              <p:cNvSpPr>
                <a:spLocks/>
              </p:cNvSpPr>
              <p:nvPr/>
            </p:nvSpPr>
            <p:spPr bwMode="auto">
              <a:xfrm>
                <a:off x="4460" y="3674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4 h 5"/>
                  <a:gd name="T4" fmla="*/ 0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62"/>
              <p:cNvSpPr>
                <a:spLocks/>
              </p:cNvSpPr>
              <p:nvPr/>
            </p:nvSpPr>
            <p:spPr bwMode="auto">
              <a:xfrm>
                <a:off x="4450" y="3645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63"/>
              <p:cNvSpPr>
                <a:spLocks/>
              </p:cNvSpPr>
              <p:nvPr/>
            </p:nvSpPr>
            <p:spPr bwMode="auto">
              <a:xfrm>
                <a:off x="4450" y="3645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64"/>
              <p:cNvSpPr>
                <a:spLocks/>
              </p:cNvSpPr>
              <p:nvPr/>
            </p:nvSpPr>
            <p:spPr bwMode="auto">
              <a:xfrm>
                <a:off x="4450" y="3669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4 h 5"/>
                  <a:gd name="T4" fmla="*/ 2 w 7"/>
                  <a:gd name="T5" fmla="*/ 0 h 5"/>
                  <a:gd name="T6" fmla="*/ 0 w 7"/>
                  <a:gd name="T7" fmla="*/ 2 h 5"/>
                  <a:gd name="T8" fmla="*/ 7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4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65"/>
              <p:cNvSpPr>
                <a:spLocks/>
              </p:cNvSpPr>
              <p:nvPr/>
            </p:nvSpPr>
            <p:spPr bwMode="auto">
              <a:xfrm>
                <a:off x="4442" y="3640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4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66"/>
              <p:cNvSpPr>
                <a:spLocks/>
              </p:cNvSpPr>
              <p:nvPr/>
            </p:nvSpPr>
            <p:spPr bwMode="auto">
              <a:xfrm>
                <a:off x="4442" y="3640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67"/>
              <p:cNvSpPr>
                <a:spLocks/>
              </p:cNvSpPr>
              <p:nvPr/>
            </p:nvSpPr>
            <p:spPr bwMode="auto">
              <a:xfrm>
                <a:off x="4442" y="3665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5 w 5"/>
                  <a:gd name="T3" fmla="*/ 3 h 4"/>
                  <a:gd name="T4" fmla="*/ 2 w 5"/>
                  <a:gd name="T5" fmla="*/ 0 h 4"/>
                  <a:gd name="T6" fmla="*/ 0 w 5"/>
                  <a:gd name="T7" fmla="*/ 1 h 4"/>
                  <a:gd name="T8" fmla="*/ 5 w 5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68"/>
              <p:cNvSpPr>
                <a:spLocks/>
              </p:cNvSpPr>
              <p:nvPr/>
            </p:nvSpPr>
            <p:spPr bwMode="auto">
              <a:xfrm>
                <a:off x="4433" y="3636"/>
                <a:ext cx="6" cy="29"/>
              </a:xfrm>
              <a:custGeom>
                <a:avLst/>
                <a:gdLst>
                  <a:gd name="T0" fmla="*/ 0 w 6"/>
                  <a:gd name="T1" fmla="*/ 25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5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69"/>
              <p:cNvSpPr>
                <a:spLocks/>
              </p:cNvSpPr>
              <p:nvPr/>
            </p:nvSpPr>
            <p:spPr bwMode="auto">
              <a:xfrm>
                <a:off x="4433" y="3636"/>
                <a:ext cx="1" cy="25"/>
              </a:xfrm>
              <a:custGeom>
                <a:avLst/>
                <a:gdLst>
                  <a:gd name="T0" fmla="*/ 0 w 1"/>
                  <a:gd name="T1" fmla="*/ 25 h 25"/>
                  <a:gd name="T2" fmla="*/ 1 w 1"/>
                  <a:gd name="T3" fmla="*/ 24 h 25"/>
                  <a:gd name="T4" fmla="*/ 1 w 1"/>
                  <a:gd name="T5" fmla="*/ 0 h 25"/>
                  <a:gd name="T6" fmla="*/ 0 w 1"/>
                  <a:gd name="T7" fmla="*/ 0 h 25"/>
                  <a:gd name="T8" fmla="*/ 0 w 1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1" y="2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70"/>
              <p:cNvSpPr>
                <a:spLocks/>
              </p:cNvSpPr>
              <p:nvPr/>
            </p:nvSpPr>
            <p:spPr bwMode="auto">
              <a:xfrm>
                <a:off x="4433" y="3660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1 h 5"/>
                  <a:gd name="T4" fmla="*/ 1 w 6"/>
                  <a:gd name="T5" fmla="*/ 0 h 5"/>
                  <a:gd name="T6" fmla="*/ 0 w 6"/>
                  <a:gd name="T7" fmla="*/ 1 h 5"/>
                  <a:gd name="T8" fmla="*/ 6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71"/>
              <p:cNvSpPr>
                <a:spLocks/>
              </p:cNvSpPr>
              <p:nvPr/>
            </p:nvSpPr>
            <p:spPr bwMode="auto">
              <a:xfrm>
                <a:off x="4425" y="3631"/>
                <a:ext cx="4" cy="27"/>
              </a:xfrm>
              <a:custGeom>
                <a:avLst/>
                <a:gdLst>
                  <a:gd name="T0" fmla="*/ 0 w 4"/>
                  <a:gd name="T1" fmla="*/ 24 h 27"/>
                  <a:gd name="T2" fmla="*/ 0 w 4"/>
                  <a:gd name="T3" fmla="*/ 0 h 27"/>
                  <a:gd name="T4" fmla="*/ 4 w 4"/>
                  <a:gd name="T5" fmla="*/ 3 h 27"/>
                  <a:gd name="T6" fmla="*/ 4 w 4"/>
                  <a:gd name="T7" fmla="*/ 27 h 27"/>
                  <a:gd name="T8" fmla="*/ 0 w 4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7">
                    <a:moveTo>
                      <a:pt x="0" y="24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Rectangle 72"/>
              <p:cNvSpPr>
                <a:spLocks noChangeArrowheads="1"/>
              </p:cNvSpPr>
              <p:nvPr/>
            </p:nvSpPr>
            <p:spPr bwMode="auto">
              <a:xfrm>
                <a:off x="4425" y="3631"/>
                <a:ext cx="1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73"/>
              <p:cNvSpPr>
                <a:spLocks/>
              </p:cNvSpPr>
              <p:nvPr/>
            </p:nvSpPr>
            <p:spPr bwMode="auto">
              <a:xfrm>
                <a:off x="4425" y="3655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2 h 3"/>
                  <a:gd name="T4" fmla="*/ 1 w 4"/>
                  <a:gd name="T5" fmla="*/ 0 h 3"/>
                  <a:gd name="T6" fmla="*/ 0 w 4"/>
                  <a:gd name="T7" fmla="*/ 0 h 3"/>
                  <a:gd name="T8" fmla="*/ 4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74"/>
              <p:cNvSpPr>
                <a:spLocks/>
              </p:cNvSpPr>
              <p:nvPr/>
            </p:nvSpPr>
            <p:spPr bwMode="auto">
              <a:xfrm>
                <a:off x="4417" y="3626"/>
                <a:ext cx="4" cy="27"/>
              </a:xfrm>
              <a:custGeom>
                <a:avLst/>
                <a:gdLst>
                  <a:gd name="T0" fmla="*/ 0 w 4"/>
                  <a:gd name="T1" fmla="*/ 24 h 27"/>
                  <a:gd name="T2" fmla="*/ 0 w 4"/>
                  <a:gd name="T3" fmla="*/ 0 h 27"/>
                  <a:gd name="T4" fmla="*/ 4 w 4"/>
                  <a:gd name="T5" fmla="*/ 3 h 27"/>
                  <a:gd name="T6" fmla="*/ 4 w 4"/>
                  <a:gd name="T7" fmla="*/ 27 h 27"/>
                  <a:gd name="T8" fmla="*/ 0 w 4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7">
                    <a:moveTo>
                      <a:pt x="0" y="24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Rectangle 75"/>
              <p:cNvSpPr>
                <a:spLocks noChangeArrowheads="1"/>
              </p:cNvSpPr>
              <p:nvPr/>
            </p:nvSpPr>
            <p:spPr bwMode="auto">
              <a:xfrm>
                <a:off x="4417" y="3626"/>
                <a:ext cx="1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76"/>
              <p:cNvSpPr>
                <a:spLocks/>
              </p:cNvSpPr>
              <p:nvPr/>
            </p:nvSpPr>
            <p:spPr bwMode="auto">
              <a:xfrm>
                <a:off x="4417" y="3650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2 h 3"/>
                  <a:gd name="T4" fmla="*/ 1 w 4"/>
                  <a:gd name="T5" fmla="*/ 0 h 3"/>
                  <a:gd name="T6" fmla="*/ 0 w 4"/>
                  <a:gd name="T7" fmla="*/ 0 h 3"/>
                  <a:gd name="T8" fmla="*/ 4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77"/>
              <p:cNvSpPr>
                <a:spLocks/>
              </p:cNvSpPr>
              <p:nvPr/>
            </p:nvSpPr>
            <p:spPr bwMode="auto">
              <a:xfrm>
                <a:off x="4407" y="3619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4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78"/>
              <p:cNvSpPr>
                <a:spLocks/>
              </p:cNvSpPr>
              <p:nvPr/>
            </p:nvSpPr>
            <p:spPr bwMode="auto">
              <a:xfrm>
                <a:off x="4407" y="3619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6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79"/>
              <p:cNvSpPr>
                <a:spLocks/>
              </p:cNvSpPr>
              <p:nvPr/>
            </p:nvSpPr>
            <p:spPr bwMode="auto">
              <a:xfrm>
                <a:off x="4407" y="3645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2 h 3"/>
                  <a:gd name="T4" fmla="*/ 1 w 6"/>
                  <a:gd name="T5" fmla="*/ 0 h 3"/>
                  <a:gd name="T6" fmla="*/ 0 w 6"/>
                  <a:gd name="T7" fmla="*/ 0 h 3"/>
                  <a:gd name="T8" fmla="*/ 6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80"/>
              <p:cNvSpPr>
                <a:spLocks/>
              </p:cNvSpPr>
              <p:nvPr/>
            </p:nvSpPr>
            <p:spPr bwMode="auto">
              <a:xfrm>
                <a:off x="4399" y="3615"/>
                <a:ext cx="5" cy="29"/>
              </a:xfrm>
              <a:custGeom>
                <a:avLst/>
                <a:gdLst>
                  <a:gd name="T0" fmla="*/ 0 w 5"/>
                  <a:gd name="T1" fmla="*/ 25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81"/>
              <p:cNvSpPr>
                <a:spLocks/>
              </p:cNvSpPr>
              <p:nvPr/>
            </p:nvSpPr>
            <p:spPr bwMode="auto">
              <a:xfrm>
                <a:off x="4399" y="3615"/>
                <a:ext cx="1" cy="25"/>
              </a:xfrm>
              <a:custGeom>
                <a:avLst/>
                <a:gdLst>
                  <a:gd name="T0" fmla="*/ 0 w 1"/>
                  <a:gd name="T1" fmla="*/ 25 h 25"/>
                  <a:gd name="T2" fmla="*/ 1 w 1"/>
                  <a:gd name="T3" fmla="*/ 25 h 25"/>
                  <a:gd name="T4" fmla="*/ 1 w 1"/>
                  <a:gd name="T5" fmla="*/ 1 h 25"/>
                  <a:gd name="T6" fmla="*/ 0 w 1"/>
                  <a:gd name="T7" fmla="*/ 0 h 25"/>
                  <a:gd name="T8" fmla="*/ 0 w 1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1" y="25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82"/>
              <p:cNvSpPr>
                <a:spLocks/>
              </p:cNvSpPr>
              <p:nvPr/>
            </p:nvSpPr>
            <p:spPr bwMode="auto">
              <a:xfrm>
                <a:off x="4399" y="3640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5 w 5"/>
                  <a:gd name="T3" fmla="*/ 2 h 4"/>
                  <a:gd name="T4" fmla="*/ 1 w 5"/>
                  <a:gd name="T5" fmla="*/ 0 h 4"/>
                  <a:gd name="T6" fmla="*/ 0 w 5"/>
                  <a:gd name="T7" fmla="*/ 0 h 4"/>
                  <a:gd name="T8" fmla="*/ 5 w 5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5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83"/>
              <p:cNvSpPr>
                <a:spLocks/>
              </p:cNvSpPr>
              <p:nvPr/>
            </p:nvSpPr>
            <p:spPr bwMode="auto">
              <a:xfrm>
                <a:off x="4268" y="3535"/>
                <a:ext cx="13" cy="18"/>
              </a:xfrm>
              <a:custGeom>
                <a:avLst/>
                <a:gdLst>
                  <a:gd name="T0" fmla="*/ 13 w 13"/>
                  <a:gd name="T1" fmla="*/ 8 h 18"/>
                  <a:gd name="T2" fmla="*/ 13 w 13"/>
                  <a:gd name="T3" fmla="*/ 18 h 18"/>
                  <a:gd name="T4" fmla="*/ 0 w 13"/>
                  <a:gd name="T5" fmla="*/ 10 h 18"/>
                  <a:gd name="T6" fmla="*/ 0 w 13"/>
                  <a:gd name="T7" fmla="*/ 0 h 18"/>
                  <a:gd name="T8" fmla="*/ 13 w 13"/>
                  <a:gd name="T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13" y="8"/>
                    </a:moveTo>
                    <a:lnTo>
                      <a:pt x="13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84"/>
              <p:cNvSpPr>
                <a:spLocks/>
              </p:cNvSpPr>
              <p:nvPr/>
            </p:nvSpPr>
            <p:spPr bwMode="auto">
              <a:xfrm>
                <a:off x="4279" y="3545"/>
                <a:ext cx="2" cy="8"/>
              </a:xfrm>
              <a:custGeom>
                <a:avLst/>
                <a:gdLst>
                  <a:gd name="T0" fmla="*/ 0 w 2"/>
                  <a:gd name="T1" fmla="*/ 0 h 8"/>
                  <a:gd name="T2" fmla="*/ 2 w 2"/>
                  <a:gd name="T3" fmla="*/ 0 h 8"/>
                  <a:gd name="T4" fmla="*/ 2 w 2"/>
                  <a:gd name="T5" fmla="*/ 6 h 8"/>
                  <a:gd name="T6" fmla="*/ 0 w 2"/>
                  <a:gd name="T7" fmla="*/ 8 h 8"/>
                  <a:gd name="T8" fmla="*/ 0 w 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0" y="0"/>
                    </a:moveTo>
                    <a:lnTo>
                      <a:pt x="2" y="0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725A14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85"/>
              <p:cNvSpPr>
                <a:spLocks/>
              </p:cNvSpPr>
              <p:nvPr/>
            </p:nvSpPr>
            <p:spPr bwMode="auto">
              <a:xfrm>
                <a:off x="4266" y="3537"/>
                <a:ext cx="15" cy="8"/>
              </a:xfrm>
              <a:custGeom>
                <a:avLst/>
                <a:gdLst>
                  <a:gd name="T0" fmla="*/ 0 w 15"/>
                  <a:gd name="T1" fmla="*/ 2 h 8"/>
                  <a:gd name="T2" fmla="*/ 2 w 15"/>
                  <a:gd name="T3" fmla="*/ 0 h 8"/>
                  <a:gd name="T4" fmla="*/ 15 w 15"/>
                  <a:gd name="T5" fmla="*/ 8 h 8"/>
                  <a:gd name="T6" fmla="*/ 13 w 15"/>
                  <a:gd name="T7" fmla="*/ 8 h 8"/>
                  <a:gd name="T8" fmla="*/ 0 w 15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0" y="2"/>
                    </a:moveTo>
                    <a:lnTo>
                      <a:pt x="2" y="0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86"/>
              <p:cNvSpPr>
                <a:spLocks/>
              </p:cNvSpPr>
              <p:nvPr/>
            </p:nvSpPr>
            <p:spPr bwMode="auto">
              <a:xfrm>
                <a:off x="4266" y="3539"/>
                <a:ext cx="13" cy="14"/>
              </a:xfrm>
              <a:custGeom>
                <a:avLst/>
                <a:gdLst>
                  <a:gd name="T0" fmla="*/ 13 w 13"/>
                  <a:gd name="T1" fmla="*/ 6 h 14"/>
                  <a:gd name="T2" fmla="*/ 13 w 13"/>
                  <a:gd name="T3" fmla="*/ 14 h 14"/>
                  <a:gd name="T4" fmla="*/ 0 w 13"/>
                  <a:gd name="T5" fmla="*/ 8 h 14"/>
                  <a:gd name="T6" fmla="*/ 0 w 13"/>
                  <a:gd name="T7" fmla="*/ 0 h 14"/>
                  <a:gd name="T8" fmla="*/ 13 w 13"/>
                  <a:gd name="T9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13" y="6"/>
                    </a:moveTo>
                    <a:lnTo>
                      <a:pt x="13" y="1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87"/>
              <p:cNvSpPr>
                <a:spLocks/>
              </p:cNvSpPr>
              <p:nvPr/>
            </p:nvSpPr>
            <p:spPr bwMode="auto">
              <a:xfrm>
                <a:off x="4505" y="3461"/>
                <a:ext cx="275" cy="196"/>
              </a:xfrm>
              <a:custGeom>
                <a:avLst/>
                <a:gdLst>
                  <a:gd name="T0" fmla="*/ 0 w 275"/>
                  <a:gd name="T1" fmla="*/ 158 h 196"/>
                  <a:gd name="T2" fmla="*/ 275 w 275"/>
                  <a:gd name="T3" fmla="*/ 0 h 196"/>
                  <a:gd name="T4" fmla="*/ 275 w 275"/>
                  <a:gd name="T5" fmla="*/ 35 h 196"/>
                  <a:gd name="T6" fmla="*/ 0 w 275"/>
                  <a:gd name="T7" fmla="*/ 196 h 196"/>
                  <a:gd name="T8" fmla="*/ 0 w 275"/>
                  <a:gd name="T9" fmla="*/ 158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96">
                    <a:moveTo>
                      <a:pt x="0" y="158"/>
                    </a:moveTo>
                    <a:lnTo>
                      <a:pt x="275" y="0"/>
                    </a:lnTo>
                    <a:lnTo>
                      <a:pt x="275" y="35"/>
                    </a:lnTo>
                    <a:lnTo>
                      <a:pt x="0" y="196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88"/>
              <p:cNvSpPr>
                <a:spLocks/>
              </p:cNvSpPr>
              <p:nvPr/>
            </p:nvSpPr>
            <p:spPr bwMode="auto">
              <a:xfrm>
                <a:off x="4266" y="3322"/>
                <a:ext cx="514" cy="297"/>
              </a:xfrm>
              <a:custGeom>
                <a:avLst/>
                <a:gdLst>
                  <a:gd name="T0" fmla="*/ 0 w 514"/>
                  <a:gd name="T1" fmla="*/ 160 h 297"/>
                  <a:gd name="T2" fmla="*/ 273 w 514"/>
                  <a:gd name="T3" fmla="*/ 0 h 297"/>
                  <a:gd name="T4" fmla="*/ 514 w 514"/>
                  <a:gd name="T5" fmla="*/ 139 h 297"/>
                  <a:gd name="T6" fmla="*/ 239 w 514"/>
                  <a:gd name="T7" fmla="*/ 297 h 297"/>
                  <a:gd name="T8" fmla="*/ 0 w 514"/>
                  <a:gd name="T9" fmla="*/ 16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297">
                    <a:moveTo>
                      <a:pt x="0" y="160"/>
                    </a:moveTo>
                    <a:lnTo>
                      <a:pt x="273" y="0"/>
                    </a:lnTo>
                    <a:lnTo>
                      <a:pt x="514" y="139"/>
                    </a:lnTo>
                    <a:lnTo>
                      <a:pt x="239" y="297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Freeform 89"/>
              <p:cNvSpPr>
                <a:spLocks/>
              </p:cNvSpPr>
              <p:nvPr/>
            </p:nvSpPr>
            <p:spPr bwMode="auto">
              <a:xfrm>
                <a:off x="4266" y="3482"/>
                <a:ext cx="239" cy="175"/>
              </a:xfrm>
              <a:custGeom>
                <a:avLst/>
                <a:gdLst>
                  <a:gd name="T0" fmla="*/ 239 w 239"/>
                  <a:gd name="T1" fmla="*/ 137 h 175"/>
                  <a:gd name="T2" fmla="*/ 239 w 239"/>
                  <a:gd name="T3" fmla="*/ 175 h 175"/>
                  <a:gd name="T4" fmla="*/ 0 w 239"/>
                  <a:gd name="T5" fmla="*/ 36 h 175"/>
                  <a:gd name="T6" fmla="*/ 0 w 239"/>
                  <a:gd name="T7" fmla="*/ 0 h 175"/>
                  <a:gd name="T8" fmla="*/ 239 w 239"/>
                  <a:gd name="T9" fmla="*/ 137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75">
                    <a:moveTo>
                      <a:pt x="239" y="137"/>
                    </a:moveTo>
                    <a:lnTo>
                      <a:pt x="239" y="175"/>
                    </a:lnTo>
                    <a:lnTo>
                      <a:pt x="0" y="36"/>
                    </a:lnTo>
                    <a:lnTo>
                      <a:pt x="0" y="0"/>
                    </a:lnTo>
                    <a:lnTo>
                      <a:pt x="239" y="137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40404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Freeform 90"/>
              <p:cNvSpPr>
                <a:spLocks/>
              </p:cNvSpPr>
              <p:nvPr/>
            </p:nvSpPr>
            <p:spPr bwMode="auto">
              <a:xfrm>
                <a:off x="4282" y="3498"/>
                <a:ext cx="81" cy="58"/>
              </a:xfrm>
              <a:custGeom>
                <a:avLst/>
                <a:gdLst>
                  <a:gd name="T0" fmla="*/ 0 w 81"/>
                  <a:gd name="T1" fmla="*/ 11 h 58"/>
                  <a:gd name="T2" fmla="*/ 0 w 81"/>
                  <a:gd name="T3" fmla="*/ 0 h 58"/>
                  <a:gd name="T4" fmla="*/ 81 w 81"/>
                  <a:gd name="T5" fmla="*/ 45 h 58"/>
                  <a:gd name="T6" fmla="*/ 81 w 81"/>
                  <a:gd name="T7" fmla="*/ 58 h 58"/>
                  <a:gd name="T8" fmla="*/ 0 w 81"/>
                  <a:gd name="T9" fmla="*/ 1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8">
                    <a:moveTo>
                      <a:pt x="0" y="11"/>
                    </a:moveTo>
                    <a:lnTo>
                      <a:pt x="0" y="0"/>
                    </a:lnTo>
                    <a:lnTo>
                      <a:pt x="81" y="45"/>
                    </a:lnTo>
                    <a:lnTo>
                      <a:pt x="81" y="5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Rectangle 91"/>
              <p:cNvSpPr>
                <a:spLocks noChangeArrowheads="1"/>
              </p:cNvSpPr>
              <p:nvPr/>
            </p:nvSpPr>
            <p:spPr bwMode="auto">
              <a:xfrm>
                <a:off x="4282" y="3498"/>
                <a:ext cx="2" cy="11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Freeform 92"/>
              <p:cNvSpPr>
                <a:spLocks/>
              </p:cNvSpPr>
              <p:nvPr/>
            </p:nvSpPr>
            <p:spPr bwMode="auto">
              <a:xfrm>
                <a:off x="4282" y="3509"/>
                <a:ext cx="81" cy="47"/>
              </a:xfrm>
              <a:custGeom>
                <a:avLst/>
                <a:gdLst>
                  <a:gd name="T0" fmla="*/ 81 w 81"/>
                  <a:gd name="T1" fmla="*/ 47 h 47"/>
                  <a:gd name="T2" fmla="*/ 81 w 81"/>
                  <a:gd name="T3" fmla="*/ 46 h 47"/>
                  <a:gd name="T4" fmla="*/ 2 w 81"/>
                  <a:gd name="T5" fmla="*/ 0 h 47"/>
                  <a:gd name="T6" fmla="*/ 0 w 81"/>
                  <a:gd name="T7" fmla="*/ 0 h 47"/>
                  <a:gd name="T8" fmla="*/ 81 w 81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7">
                    <a:moveTo>
                      <a:pt x="81" y="47"/>
                    </a:moveTo>
                    <a:lnTo>
                      <a:pt x="81" y="46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81" y="47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Freeform 93"/>
              <p:cNvSpPr>
                <a:spLocks/>
              </p:cNvSpPr>
              <p:nvPr/>
            </p:nvSpPr>
            <p:spPr bwMode="auto">
              <a:xfrm>
                <a:off x="4494" y="3619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4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Freeform 94"/>
              <p:cNvSpPr>
                <a:spLocks/>
              </p:cNvSpPr>
              <p:nvPr/>
            </p:nvSpPr>
            <p:spPr bwMode="auto">
              <a:xfrm>
                <a:off x="4494" y="3619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95"/>
              <p:cNvSpPr>
                <a:spLocks/>
              </p:cNvSpPr>
              <p:nvPr/>
            </p:nvSpPr>
            <p:spPr bwMode="auto">
              <a:xfrm>
                <a:off x="4494" y="3644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3 h 4"/>
                  <a:gd name="T4" fmla="*/ 2 w 7"/>
                  <a:gd name="T5" fmla="*/ 0 h 4"/>
                  <a:gd name="T6" fmla="*/ 0 w 7"/>
                  <a:gd name="T7" fmla="*/ 1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96"/>
              <p:cNvSpPr>
                <a:spLocks/>
              </p:cNvSpPr>
              <p:nvPr/>
            </p:nvSpPr>
            <p:spPr bwMode="auto">
              <a:xfrm>
                <a:off x="4486" y="3615"/>
                <a:ext cx="5" cy="29"/>
              </a:xfrm>
              <a:custGeom>
                <a:avLst/>
                <a:gdLst>
                  <a:gd name="T0" fmla="*/ 0 w 5"/>
                  <a:gd name="T1" fmla="*/ 25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97"/>
              <p:cNvSpPr>
                <a:spLocks/>
              </p:cNvSpPr>
              <p:nvPr/>
            </p:nvSpPr>
            <p:spPr bwMode="auto">
              <a:xfrm>
                <a:off x="4486" y="3615"/>
                <a:ext cx="2" cy="25"/>
              </a:xfrm>
              <a:custGeom>
                <a:avLst/>
                <a:gdLst>
                  <a:gd name="T0" fmla="*/ 0 w 2"/>
                  <a:gd name="T1" fmla="*/ 25 h 25"/>
                  <a:gd name="T2" fmla="*/ 2 w 2"/>
                  <a:gd name="T3" fmla="*/ 24 h 25"/>
                  <a:gd name="T4" fmla="*/ 2 w 2"/>
                  <a:gd name="T5" fmla="*/ 1 h 25"/>
                  <a:gd name="T6" fmla="*/ 0 w 2"/>
                  <a:gd name="T7" fmla="*/ 0 h 25"/>
                  <a:gd name="T8" fmla="*/ 0 w 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">
                    <a:moveTo>
                      <a:pt x="0" y="25"/>
                    </a:moveTo>
                    <a:lnTo>
                      <a:pt x="2" y="2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98"/>
              <p:cNvSpPr>
                <a:spLocks/>
              </p:cNvSpPr>
              <p:nvPr/>
            </p:nvSpPr>
            <p:spPr bwMode="auto">
              <a:xfrm>
                <a:off x="4486" y="3639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Freeform 99"/>
              <p:cNvSpPr>
                <a:spLocks/>
              </p:cNvSpPr>
              <p:nvPr/>
            </p:nvSpPr>
            <p:spPr bwMode="auto">
              <a:xfrm>
                <a:off x="4476" y="3610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Freeform 100"/>
              <p:cNvSpPr>
                <a:spLocks/>
              </p:cNvSpPr>
              <p:nvPr/>
            </p:nvSpPr>
            <p:spPr bwMode="auto">
              <a:xfrm>
                <a:off x="4476" y="3610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1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101"/>
              <p:cNvSpPr>
                <a:spLocks/>
              </p:cNvSpPr>
              <p:nvPr/>
            </p:nvSpPr>
            <p:spPr bwMode="auto">
              <a:xfrm>
                <a:off x="4476" y="3634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2 w 7"/>
                  <a:gd name="T5" fmla="*/ 0 h 5"/>
                  <a:gd name="T6" fmla="*/ 0 w 7"/>
                  <a:gd name="T7" fmla="*/ 2 h 5"/>
                  <a:gd name="T8" fmla="*/ 7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102"/>
              <p:cNvSpPr>
                <a:spLocks/>
              </p:cNvSpPr>
              <p:nvPr/>
            </p:nvSpPr>
            <p:spPr bwMode="auto">
              <a:xfrm>
                <a:off x="4468" y="3605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Freeform 103"/>
              <p:cNvSpPr>
                <a:spLocks/>
              </p:cNvSpPr>
              <p:nvPr/>
            </p:nvSpPr>
            <p:spPr bwMode="auto">
              <a:xfrm>
                <a:off x="4468" y="3605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104"/>
              <p:cNvSpPr>
                <a:spLocks/>
              </p:cNvSpPr>
              <p:nvPr/>
            </p:nvSpPr>
            <p:spPr bwMode="auto">
              <a:xfrm>
                <a:off x="4468" y="3629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105"/>
              <p:cNvSpPr>
                <a:spLocks/>
              </p:cNvSpPr>
              <p:nvPr/>
            </p:nvSpPr>
            <p:spPr bwMode="auto">
              <a:xfrm>
                <a:off x="4460" y="3600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Freeform 106"/>
              <p:cNvSpPr>
                <a:spLocks/>
              </p:cNvSpPr>
              <p:nvPr/>
            </p:nvSpPr>
            <p:spPr bwMode="auto">
              <a:xfrm>
                <a:off x="4460" y="3600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0 w 2"/>
                  <a:gd name="T3" fmla="*/ 24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0" y="2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107"/>
              <p:cNvSpPr>
                <a:spLocks/>
              </p:cNvSpPr>
              <p:nvPr/>
            </p:nvSpPr>
            <p:spPr bwMode="auto">
              <a:xfrm>
                <a:off x="4460" y="3624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2 h 5"/>
                  <a:gd name="T4" fmla="*/ 0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108"/>
              <p:cNvSpPr>
                <a:spLocks/>
              </p:cNvSpPr>
              <p:nvPr/>
            </p:nvSpPr>
            <p:spPr bwMode="auto">
              <a:xfrm>
                <a:off x="4450" y="3595"/>
                <a:ext cx="7" cy="28"/>
              </a:xfrm>
              <a:custGeom>
                <a:avLst/>
                <a:gdLst>
                  <a:gd name="T0" fmla="*/ 0 w 7"/>
                  <a:gd name="T1" fmla="*/ 24 h 28"/>
                  <a:gd name="T2" fmla="*/ 0 w 7"/>
                  <a:gd name="T3" fmla="*/ 0 h 28"/>
                  <a:gd name="T4" fmla="*/ 7 w 7"/>
                  <a:gd name="T5" fmla="*/ 3 h 28"/>
                  <a:gd name="T6" fmla="*/ 7 w 7"/>
                  <a:gd name="T7" fmla="*/ 28 h 28"/>
                  <a:gd name="T8" fmla="*/ 0 w 7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8">
                    <a:moveTo>
                      <a:pt x="0" y="24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Rectangle 109"/>
              <p:cNvSpPr>
                <a:spLocks noChangeArrowheads="1"/>
              </p:cNvSpPr>
              <p:nvPr/>
            </p:nvSpPr>
            <p:spPr bwMode="auto">
              <a:xfrm>
                <a:off x="4450" y="3595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110"/>
              <p:cNvSpPr>
                <a:spLocks/>
              </p:cNvSpPr>
              <p:nvPr/>
            </p:nvSpPr>
            <p:spPr bwMode="auto">
              <a:xfrm>
                <a:off x="4450" y="3619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2 h 4"/>
                  <a:gd name="T4" fmla="*/ 2 w 7"/>
                  <a:gd name="T5" fmla="*/ 0 h 4"/>
                  <a:gd name="T6" fmla="*/ 0 w 7"/>
                  <a:gd name="T7" fmla="*/ 0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111"/>
              <p:cNvSpPr>
                <a:spLocks/>
              </p:cNvSpPr>
              <p:nvPr/>
            </p:nvSpPr>
            <p:spPr bwMode="auto">
              <a:xfrm>
                <a:off x="4442" y="3590"/>
                <a:ext cx="5" cy="28"/>
              </a:xfrm>
              <a:custGeom>
                <a:avLst/>
                <a:gdLst>
                  <a:gd name="T0" fmla="*/ 0 w 5"/>
                  <a:gd name="T1" fmla="*/ 25 h 28"/>
                  <a:gd name="T2" fmla="*/ 0 w 5"/>
                  <a:gd name="T3" fmla="*/ 0 h 28"/>
                  <a:gd name="T4" fmla="*/ 5 w 5"/>
                  <a:gd name="T5" fmla="*/ 3 h 28"/>
                  <a:gd name="T6" fmla="*/ 5 w 5"/>
                  <a:gd name="T7" fmla="*/ 28 h 28"/>
                  <a:gd name="T8" fmla="*/ 0 w 5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8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8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Rectangle 112"/>
              <p:cNvSpPr>
                <a:spLocks noChangeArrowheads="1"/>
              </p:cNvSpPr>
              <p:nvPr/>
            </p:nvSpPr>
            <p:spPr bwMode="auto">
              <a:xfrm>
                <a:off x="4442" y="3590"/>
                <a:ext cx="2" cy="25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Freeform 113"/>
              <p:cNvSpPr>
                <a:spLocks/>
              </p:cNvSpPr>
              <p:nvPr/>
            </p:nvSpPr>
            <p:spPr bwMode="auto">
              <a:xfrm>
                <a:off x="4442" y="3615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114"/>
              <p:cNvSpPr>
                <a:spLocks/>
              </p:cNvSpPr>
              <p:nvPr/>
            </p:nvSpPr>
            <p:spPr bwMode="auto">
              <a:xfrm>
                <a:off x="4433" y="3584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Freeform 115"/>
              <p:cNvSpPr>
                <a:spLocks/>
              </p:cNvSpPr>
              <p:nvPr/>
            </p:nvSpPr>
            <p:spPr bwMode="auto">
              <a:xfrm>
                <a:off x="4433" y="3584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6 h 26"/>
                  <a:gd name="T4" fmla="*/ 1 w 1"/>
                  <a:gd name="T5" fmla="*/ 1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6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Freeform 116"/>
              <p:cNvSpPr>
                <a:spLocks/>
              </p:cNvSpPr>
              <p:nvPr/>
            </p:nvSpPr>
            <p:spPr bwMode="auto">
              <a:xfrm>
                <a:off x="4433" y="3610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1 h 3"/>
                  <a:gd name="T4" fmla="*/ 1 w 6"/>
                  <a:gd name="T5" fmla="*/ 0 h 3"/>
                  <a:gd name="T6" fmla="*/ 0 w 6"/>
                  <a:gd name="T7" fmla="*/ 0 h 3"/>
                  <a:gd name="T8" fmla="*/ 6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Freeform 117"/>
              <p:cNvSpPr>
                <a:spLocks/>
              </p:cNvSpPr>
              <p:nvPr/>
            </p:nvSpPr>
            <p:spPr bwMode="auto">
              <a:xfrm>
                <a:off x="4425" y="3579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Freeform 118"/>
              <p:cNvSpPr>
                <a:spLocks/>
              </p:cNvSpPr>
              <p:nvPr/>
            </p:nvSpPr>
            <p:spPr bwMode="auto">
              <a:xfrm>
                <a:off x="4425" y="3579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6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Freeform 119"/>
              <p:cNvSpPr>
                <a:spLocks/>
              </p:cNvSpPr>
              <p:nvPr/>
            </p:nvSpPr>
            <p:spPr bwMode="auto">
              <a:xfrm>
                <a:off x="4425" y="3605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1 h 3"/>
                  <a:gd name="T4" fmla="*/ 1 w 4"/>
                  <a:gd name="T5" fmla="*/ 0 h 3"/>
                  <a:gd name="T6" fmla="*/ 0 w 4"/>
                  <a:gd name="T7" fmla="*/ 0 h 3"/>
                  <a:gd name="T8" fmla="*/ 4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Freeform 120"/>
              <p:cNvSpPr>
                <a:spLocks/>
              </p:cNvSpPr>
              <p:nvPr/>
            </p:nvSpPr>
            <p:spPr bwMode="auto">
              <a:xfrm>
                <a:off x="4417" y="3574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Freeform 121"/>
              <p:cNvSpPr>
                <a:spLocks/>
              </p:cNvSpPr>
              <p:nvPr/>
            </p:nvSpPr>
            <p:spPr bwMode="auto">
              <a:xfrm>
                <a:off x="4417" y="3574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122"/>
              <p:cNvSpPr>
                <a:spLocks/>
              </p:cNvSpPr>
              <p:nvPr/>
            </p:nvSpPr>
            <p:spPr bwMode="auto">
              <a:xfrm>
                <a:off x="4417" y="3598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4 h 5"/>
                  <a:gd name="T4" fmla="*/ 1 w 4"/>
                  <a:gd name="T5" fmla="*/ 0 h 5"/>
                  <a:gd name="T6" fmla="*/ 0 w 4"/>
                  <a:gd name="T7" fmla="*/ 2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4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Freeform 123"/>
              <p:cNvSpPr>
                <a:spLocks/>
              </p:cNvSpPr>
              <p:nvPr/>
            </p:nvSpPr>
            <p:spPr bwMode="auto">
              <a:xfrm>
                <a:off x="4407" y="3569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124"/>
              <p:cNvSpPr>
                <a:spLocks/>
              </p:cNvSpPr>
              <p:nvPr/>
            </p:nvSpPr>
            <p:spPr bwMode="auto">
              <a:xfrm>
                <a:off x="4407" y="3569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125"/>
              <p:cNvSpPr>
                <a:spLocks/>
              </p:cNvSpPr>
              <p:nvPr/>
            </p:nvSpPr>
            <p:spPr bwMode="auto">
              <a:xfrm>
                <a:off x="4407" y="3593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4 h 5"/>
                  <a:gd name="T4" fmla="*/ 1 w 6"/>
                  <a:gd name="T5" fmla="*/ 0 h 5"/>
                  <a:gd name="T6" fmla="*/ 0 w 6"/>
                  <a:gd name="T7" fmla="*/ 2 h 5"/>
                  <a:gd name="T8" fmla="*/ 6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4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126"/>
              <p:cNvSpPr>
                <a:spLocks/>
              </p:cNvSpPr>
              <p:nvPr/>
            </p:nvSpPr>
            <p:spPr bwMode="auto">
              <a:xfrm>
                <a:off x="4399" y="3564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4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127"/>
              <p:cNvSpPr>
                <a:spLocks/>
              </p:cNvSpPr>
              <p:nvPr/>
            </p:nvSpPr>
            <p:spPr bwMode="auto">
              <a:xfrm>
                <a:off x="4399" y="3564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5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5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128"/>
              <p:cNvSpPr>
                <a:spLocks/>
              </p:cNvSpPr>
              <p:nvPr/>
            </p:nvSpPr>
            <p:spPr bwMode="auto">
              <a:xfrm>
                <a:off x="4399" y="3589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5 w 5"/>
                  <a:gd name="T3" fmla="*/ 3 h 4"/>
                  <a:gd name="T4" fmla="*/ 1 w 5"/>
                  <a:gd name="T5" fmla="*/ 0 h 4"/>
                  <a:gd name="T6" fmla="*/ 0 w 5"/>
                  <a:gd name="T7" fmla="*/ 1 h 4"/>
                  <a:gd name="T8" fmla="*/ 5 w 5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5" y="3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129"/>
              <p:cNvSpPr>
                <a:spLocks/>
              </p:cNvSpPr>
              <p:nvPr/>
            </p:nvSpPr>
            <p:spPr bwMode="auto">
              <a:xfrm>
                <a:off x="4268" y="3485"/>
                <a:ext cx="13" cy="18"/>
              </a:xfrm>
              <a:custGeom>
                <a:avLst/>
                <a:gdLst>
                  <a:gd name="T0" fmla="*/ 13 w 13"/>
                  <a:gd name="T1" fmla="*/ 8 h 18"/>
                  <a:gd name="T2" fmla="*/ 13 w 13"/>
                  <a:gd name="T3" fmla="*/ 18 h 18"/>
                  <a:gd name="T4" fmla="*/ 0 w 13"/>
                  <a:gd name="T5" fmla="*/ 10 h 18"/>
                  <a:gd name="T6" fmla="*/ 0 w 13"/>
                  <a:gd name="T7" fmla="*/ 0 h 18"/>
                  <a:gd name="T8" fmla="*/ 13 w 13"/>
                  <a:gd name="T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13" y="8"/>
                    </a:moveTo>
                    <a:lnTo>
                      <a:pt x="13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130"/>
              <p:cNvSpPr>
                <a:spLocks/>
              </p:cNvSpPr>
              <p:nvPr/>
            </p:nvSpPr>
            <p:spPr bwMode="auto">
              <a:xfrm>
                <a:off x="4279" y="3493"/>
                <a:ext cx="2" cy="10"/>
              </a:xfrm>
              <a:custGeom>
                <a:avLst/>
                <a:gdLst>
                  <a:gd name="T0" fmla="*/ 0 w 2"/>
                  <a:gd name="T1" fmla="*/ 2 h 10"/>
                  <a:gd name="T2" fmla="*/ 2 w 2"/>
                  <a:gd name="T3" fmla="*/ 0 h 10"/>
                  <a:gd name="T4" fmla="*/ 2 w 2"/>
                  <a:gd name="T5" fmla="*/ 8 h 10"/>
                  <a:gd name="T6" fmla="*/ 0 w 2"/>
                  <a:gd name="T7" fmla="*/ 10 h 10"/>
                  <a:gd name="T8" fmla="*/ 0 w 2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0" y="2"/>
                    </a:moveTo>
                    <a:lnTo>
                      <a:pt x="2" y="0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725A14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131"/>
              <p:cNvSpPr>
                <a:spLocks/>
              </p:cNvSpPr>
              <p:nvPr/>
            </p:nvSpPr>
            <p:spPr bwMode="auto">
              <a:xfrm>
                <a:off x="4266" y="3487"/>
                <a:ext cx="15" cy="8"/>
              </a:xfrm>
              <a:custGeom>
                <a:avLst/>
                <a:gdLst>
                  <a:gd name="T0" fmla="*/ 0 w 15"/>
                  <a:gd name="T1" fmla="*/ 1 h 8"/>
                  <a:gd name="T2" fmla="*/ 2 w 15"/>
                  <a:gd name="T3" fmla="*/ 0 h 8"/>
                  <a:gd name="T4" fmla="*/ 15 w 15"/>
                  <a:gd name="T5" fmla="*/ 6 h 8"/>
                  <a:gd name="T6" fmla="*/ 13 w 15"/>
                  <a:gd name="T7" fmla="*/ 8 h 8"/>
                  <a:gd name="T8" fmla="*/ 0 w 15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0" y="1"/>
                    </a:moveTo>
                    <a:lnTo>
                      <a:pt x="2" y="0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132"/>
              <p:cNvSpPr>
                <a:spLocks/>
              </p:cNvSpPr>
              <p:nvPr/>
            </p:nvSpPr>
            <p:spPr bwMode="auto">
              <a:xfrm>
                <a:off x="4266" y="3488"/>
                <a:ext cx="13" cy="15"/>
              </a:xfrm>
              <a:custGeom>
                <a:avLst/>
                <a:gdLst>
                  <a:gd name="T0" fmla="*/ 13 w 13"/>
                  <a:gd name="T1" fmla="*/ 7 h 15"/>
                  <a:gd name="T2" fmla="*/ 13 w 13"/>
                  <a:gd name="T3" fmla="*/ 15 h 15"/>
                  <a:gd name="T4" fmla="*/ 0 w 13"/>
                  <a:gd name="T5" fmla="*/ 7 h 15"/>
                  <a:gd name="T6" fmla="*/ 0 w 13"/>
                  <a:gd name="T7" fmla="*/ 0 h 15"/>
                  <a:gd name="T8" fmla="*/ 13 w 13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13" y="7"/>
                    </a:moveTo>
                    <a:lnTo>
                      <a:pt x="13" y="15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133"/>
              <p:cNvSpPr>
                <a:spLocks/>
              </p:cNvSpPr>
              <p:nvPr/>
            </p:nvSpPr>
            <p:spPr bwMode="auto">
              <a:xfrm>
                <a:off x="4505" y="3409"/>
                <a:ext cx="275" cy="197"/>
              </a:xfrm>
              <a:custGeom>
                <a:avLst/>
                <a:gdLst>
                  <a:gd name="T0" fmla="*/ 0 w 275"/>
                  <a:gd name="T1" fmla="*/ 160 h 197"/>
                  <a:gd name="T2" fmla="*/ 275 w 275"/>
                  <a:gd name="T3" fmla="*/ 0 h 197"/>
                  <a:gd name="T4" fmla="*/ 275 w 275"/>
                  <a:gd name="T5" fmla="*/ 37 h 197"/>
                  <a:gd name="T6" fmla="*/ 0 w 275"/>
                  <a:gd name="T7" fmla="*/ 197 h 197"/>
                  <a:gd name="T8" fmla="*/ 0 w 275"/>
                  <a:gd name="T9" fmla="*/ 16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97">
                    <a:moveTo>
                      <a:pt x="0" y="160"/>
                    </a:moveTo>
                    <a:lnTo>
                      <a:pt x="275" y="0"/>
                    </a:lnTo>
                    <a:lnTo>
                      <a:pt x="275" y="37"/>
                    </a:lnTo>
                    <a:lnTo>
                      <a:pt x="0" y="197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134"/>
              <p:cNvSpPr>
                <a:spLocks/>
              </p:cNvSpPr>
              <p:nvPr/>
            </p:nvSpPr>
            <p:spPr bwMode="auto">
              <a:xfrm>
                <a:off x="4266" y="3272"/>
                <a:ext cx="514" cy="297"/>
              </a:xfrm>
              <a:custGeom>
                <a:avLst/>
                <a:gdLst>
                  <a:gd name="T0" fmla="*/ 0 w 514"/>
                  <a:gd name="T1" fmla="*/ 158 h 297"/>
                  <a:gd name="T2" fmla="*/ 273 w 514"/>
                  <a:gd name="T3" fmla="*/ 0 h 297"/>
                  <a:gd name="T4" fmla="*/ 514 w 514"/>
                  <a:gd name="T5" fmla="*/ 137 h 297"/>
                  <a:gd name="T6" fmla="*/ 239 w 514"/>
                  <a:gd name="T7" fmla="*/ 297 h 297"/>
                  <a:gd name="T8" fmla="*/ 0 w 514"/>
                  <a:gd name="T9" fmla="*/ 158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297">
                    <a:moveTo>
                      <a:pt x="0" y="158"/>
                    </a:moveTo>
                    <a:lnTo>
                      <a:pt x="273" y="0"/>
                    </a:lnTo>
                    <a:lnTo>
                      <a:pt x="514" y="137"/>
                    </a:lnTo>
                    <a:lnTo>
                      <a:pt x="239" y="297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135"/>
              <p:cNvSpPr>
                <a:spLocks/>
              </p:cNvSpPr>
              <p:nvPr/>
            </p:nvSpPr>
            <p:spPr bwMode="auto">
              <a:xfrm>
                <a:off x="4266" y="3430"/>
                <a:ext cx="239" cy="176"/>
              </a:xfrm>
              <a:custGeom>
                <a:avLst/>
                <a:gdLst>
                  <a:gd name="T0" fmla="*/ 239 w 239"/>
                  <a:gd name="T1" fmla="*/ 139 h 176"/>
                  <a:gd name="T2" fmla="*/ 239 w 239"/>
                  <a:gd name="T3" fmla="*/ 176 h 176"/>
                  <a:gd name="T4" fmla="*/ 0 w 239"/>
                  <a:gd name="T5" fmla="*/ 37 h 176"/>
                  <a:gd name="T6" fmla="*/ 0 w 239"/>
                  <a:gd name="T7" fmla="*/ 0 h 176"/>
                  <a:gd name="T8" fmla="*/ 239 w 239"/>
                  <a:gd name="T9" fmla="*/ 139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76">
                    <a:moveTo>
                      <a:pt x="239" y="139"/>
                    </a:moveTo>
                    <a:lnTo>
                      <a:pt x="239" y="176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239" y="139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40404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136"/>
              <p:cNvSpPr>
                <a:spLocks/>
              </p:cNvSpPr>
              <p:nvPr/>
            </p:nvSpPr>
            <p:spPr bwMode="auto">
              <a:xfrm>
                <a:off x="4282" y="3446"/>
                <a:ext cx="81" cy="59"/>
              </a:xfrm>
              <a:custGeom>
                <a:avLst/>
                <a:gdLst>
                  <a:gd name="T0" fmla="*/ 0 w 81"/>
                  <a:gd name="T1" fmla="*/ 13 h 59"/>
                  <a:gd name="T2" fmla="*/ 0 w 81"/>
                  <a:gd name="T3" fmla="*/ 0 h 59"/>
                  <a:gd name="T4" fmla="*/ 81 w 81"/>
                  <a:gd name="T5" fmla="*/ 47 h 59"/>
                  <a:gd name="T6" fmla="*/ 81 w 81"/>
                  <a:gd name="T7" fmla="*/ 59 h 59"/>
                  <a:gd name="T8" fmla="*/ 0 w 81"/>
                  <a:gd name="T9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9">
                    <a:moveTo>
                      <a:pt x="0" y="13"/>
                    </a:moveTo>
                    <a:lnTo>
                      <a:pt x="0" y="0"/>
                    </a:lnTo>
                    <a:lnTo>
                      <a:pt x="81" y="47"/>
                    </a:lnTo>
                    <a:lnTo>
                      <a:pt x="81" y="5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137"/>
              <p:cNvSpPr>
                <a:spLocks/>
              </p:cNvSpPr>
              <p:nvPr/>
            </p:nvSpPr>
            <p:spPr bwMode="auto">
              <a:xfrm>
                <a:off x="4282" y="3446"/>
                <a:ext cx="2" cy="13"/>
              </a:xfrm>
              <a:custGeom>
                <a:avLst/>
                <a:gdLst>
                  <a:gd name="T0" fmla="*/ 0 w 2"/>
                  <a:gd name="T1" fmla="*/ 13 h 13"/>
                  <a:gd name="T2" fmla="*/ 2 w 2"/>
                  <a:gd name="T3" fmla="*/ 12 h 13"/>
                  <a:gd name="T4" fmla="*/ 2 w 2"/>
                  <a:gd name="T5" fmla="*/ 2 h 13"/>
                  <a:gd name="T6" fmla="*/ 0 w 2"/>
                  <a:gd name="T7" fmla="*/ 0 h 13"/>
                  <a:gd name="T8" fmla="*/ 0 w 2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3">
                    <a:moveTo>
                      <a:pt x="0" y="13"/>
                    </a:moveTo>
                    <a:lnTo>
                      <a:pt x="2" y="1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138"/>
              <p:cNvSpPr>
                <a:spLocks/>
              </p:cNvSpPr>
              <p:nvPr/>
            </p:nvSpPr>
            <p:spPr bwMode="auto">
              <a:xfrm>
                <a:off x="4282" y="3458"/>
                <a:ext cx="81" cy="47"/>
              </a:xfrm>
              <a:custGeom>
                <a:avLst/>
                <a:gdLst>
                  <a:gd name="T0" fmla="*/ 81 w 81"/>
                  <a:gd name="T1" fmla="*/ 47 h 47"/>
                  <a:gd name="T2" fmla="*/ 81 w 81"/>
                  <a:gd name="T3" fmla="*/ 45 h 47"/>
                  <a:gd name="T4" fmla="*/ 2 w 81"/>
                  <a:gd name="T5" fmla="*/ 0 h 47"/>
                  <a:gd name="T6" fmla="*/ 0 w 81"/>
                  <a:gd name="T7" fmla="*/ 1 h 47"/>
                  <a:gd name="T8" fmla="*/ 81 w 81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7">
                    <a:moveTo>
                      <a:pt x="81" y="47"/>
                    </a:moveTo>
                    <a:lnTo>
                      <a:pt x="81" y="45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81" y="47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139"/>
              <p:cNvSpPr>
                <a:spLocks/>
              </p:cNvSpPr>
              <p:nvPr/>
            </p:nvSpPr>
            <p:spPr bwMode="auto">
              <a:xfrm>
                <a:off x="4494" y="3569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140"/>
              <p:cNvSpPr>
                <a:spLocks/>
              </p:cNvSpPr>
              <p:nvPr/>
            </p:nvSpPr>
            <p:spPr bwMode="auto">
              <a:xfrm>
                <a:off x="4494" y="3569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141"/>
              <p:cNvSpPr>
                <a:spLocks/>
              </p:cNvSpPr>
              <p:nvPr/>
            </p:nvSpPr>
            <p:spPr bwMode="auto">
              <a:xfrm>
                <a:off x="4494" y="3593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4 h 5"/>
                  <a:gd name="T4" fmla="*/ 2 w 7"/>
                  <a:gd name="T5" fmla="*/ 0 h 5"/>
                  <a:gd name="T6" fmla="*/ 0 w 7"/>
                  <a:gd name="T7" fmla="*/ 2 h 5"/>
                  <a:gd name="T8" fmla="*/ 7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4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142"/>
              <p:cNvSpPr>
                <a:spLocks/>
              </p:cNvSpPr>
              <p:nvPr/>
            </p:nvSpPr>
            <p:spPr bwMode="auto">
              <a:xfrm>
                <a:off x="4486" y="3564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4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143"/>
              <p:cNvSpPr>
                <a:spLocks/>
              </p:cNvSpPr>
              <p:nvPr/>
            </p:nvSpPr>
            <p:spPr bwMode="auto">
              <a:xfrm>
                <a:off x="4486" y="3564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144"/>
              <p:cNvSpPr>
                <a:spLocks/>
              </p:cNvSpPr>
              <p:nvPr/>
            </p:nvSpPr>
            <p:spPr bwMode="auto">
              <a:xfrm>
                <a:off x="4486" y="3589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5 w 5"/>
                  <a:gd name="T3" fmla="*/ 1 h 4"/>
                  <a:gd name="T4" fmla="*/ 2 w 5"/>
                  <a:gd name="T5" fmla="*/ 0 h 4"/>
                  <a:gd name="T6" fmla="*/ 0 w 5"/>
                  <a:gd name="T7" fmla="*/ 1 h 4"/>
                  <a:gd name="T8" fmla="*/ 5 w 5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145"/>
              <p:cNvSpPr>
                <a:spLocks/>
              </p:cNvSpPr>
              <p:nvPr/>
            </p:nvSpPr>
            <p:spPr bwMode="auto">
              <a:xfrm>
                <a:off x="4476" y="3560"/>
                <a:ext cx="7" cy="27"/>
              </a:xfrm>
              <a:custGeom>
                <a:avLst/>
                <a:gdLst>
                  <a:gd name="T0" fmla="*/ 0 w 7"/>
                  <a:gd name="T1" fmla="*/ 24 h 27"/>
                  <a:gd name="T2" fmla="*/ 0 w 7"/>
                  <a:gd name="T3" fmla="*/ 0 h 27"/>
                  <a:gd name="T4" fmla="*/ 7 w 7"/>
                  <a:gd name="T5" fmla="*/ 3 h 27"/>
                  <a:gd name="T6" fmla="*/ 7 w 7"/>
                  <a:gd name="T7" fmla="*/ 27 h 27"/>
                  <a:gd name="T8" fmla="*/ 0 w 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7">
                    <a:moveTo>
                      <a:pt x="0" y="24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Rectangle 146"/>
              <p:cNvSpPr>
                <a:spLocks noChangeArrowheads="1"/>
              </p:cNvSpPr>
              <p:nvPr/>
            </p:nvSpPr>
            <p:spPr bwMode="auto">
              <a:xfrm>
                <a:off x="4476" y="3560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147"/>
              <p:cNvSpPr>
                <a:spLocks/>
              </p:cNvSpPr>
              <p:nvPr/>
            </p:nvSpPr>
            <p:spPr bwMode="auto">
              <a:xfrm>
                <a:off x="4476" y="3584"/>
                <a:ext cx="7" cy="3"/>
              </a:xfrm>
              <a:custGeom>
                <a:avLst/>
                <a:gdLst>
                  <a:gd name="T0" fmla="*/ 7 w 7"/>
                  <a:gd name="T1" fmla="*/ 3 h 3"/>
                  <a:gd name="T2" fmla="*/ 7 w 7"/>
                  <a:gd name="T3" fmla="*/ 1 h 3"/>
                  <a:gd name="T4" fmla="*/ 2 w 7"/>
                  <a:gd name="T5" fmla="*/ 0 h 3"/>
                  <a:gd name="T6" fmla="*/ 0 w 7"/>
                  <a:gd name="T7" fmla="*/ 0 h 3"/>
                  <a:gd name="T8" fmla="*/ 7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3"/>
                    </a:moveTo>
                    <a:lnTo>
                      <a:pt x="7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Freeform 148"/>
              <p:cNvSpPr>
                <a:spLocks/>
              </p:cNvSpPr>
              <p:nvPr/>
            </p:nvSpPr>
            <p:spPr bwMode="auto">
              <a:xfrm>
                <a:off x="4468" y="3555"/>
                <a:ext cx="5" cy="27"/>
              </a:xfrm>
              <a:custGeom>
                <a:avLst/>
                <a:gdLst>
                  <a:gd name="T0" fmla="*/ 0 w 5"/>
                  <a:gd name="T1" fmla="*/ 24 h 27"/>
                  <a:gd name="T2" fmla="*/ 0 w 5"/>
                  <a:gd name="T3" fmla="*/ 0 h 27"/>
                  <a:gd name="T4" fmla="*/ 5 w 5"/>
                  <a:gd name="T5" fmla="*/ 3 h 27"/>
                  <a:gd name="T6" fmla="*/ 5 w 5"/>
                  <a:gd name="T7" fmla="*/ 27 h 27"/>
                  <a:gd name="T8" fmla="*/ 0 w 5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7">
                    <a:moveTo>
                      <a:pt x="0" y="24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Rectangle 149"/>
              <p:cNvSpPr>
                <a:spLocks noChangeArrowheads="1"/>
              </p:cNvSpPr>
              <p:nvPr/>
            </p:nvSpPr>
            <p:spPr bwMode="auto">
              <a:xfrm>
                <a:off x="4468" y="3555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Freeform 150"/>
              <p:cNvSpPr>
                <a:spLocks/>
              </p:cNvSpPr>
              <p:nvPr/>
            </p:nvSpPr>
            <p:spPr bwMode="auto">
              <a:xfrm>
                <a:off x="4468" y="3579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2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Freeform 151"/>
              <p:cNvSpPr>
                <a:spLocks/>
              </p:cNvSpPr>
              <p:nvPr/>
            </p:nvSpPr>
            <p:spPr bwMode="auto">
              <a:xfrm>
                <a:off x="4460" y="3548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Freeform 152"/>
              <p:cNvSpPr>
                <a:spLocks/>
              </p:cNvSpPr>
              <p:nvPr/>
            </p:nvSpPr>
            <p:spPr bwMode="auto">
              <a:xfrm>
                <a:off x="4460" y="3548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0 w 2"/>
                  <a:gd name="T3" fmla="*/ 26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0" y="2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Freeform 153"/>
              <p:cNvSpPr>
                <a:spLocks/>
              </p:cNvSpPr>
              <p:nvPr/>
            </p:nvSpPr>
            <p:spPr bwMode="auto">
              <a:xfrm>
                <a:off x="4460" y="3574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2 h 3"/>
                  <a:gd name="T4" fmla="*/ 0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Freeform 154"/>
              <p:cNvSpPr>
                <a:spLocks/>
              </p:cNvSpPr>
              <p:nvPr/>
            </p:nvSpPr>
            <p:spPr bwMode="auto">
              <a:xfrm>
                <a:off x="4450" y="3543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4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Freeform 155"/>
              <p:cNvSpPr>
                <a:spLocks/>
              </p:cNvSpPr>
              <p:nvPr/>
            </p:nvSpPr>
            <p:spPr bwMode="auto">
              <a:xfrm>
                <a:off x="4450" y="3543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6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Freeform 156"/>
              <p:cNvSpPr>
                <a:spLocks/>
              </p:cNvSpPr>
              <p:nvPr/>
            </p:nvSpPr>
            <p:spPr bwMode="auto">
              <a:xfrm>
                <a:off x="4450" y="3569"/>
                <a:ext cx="7" cy="3"/>
              </a:xfrm>
              <a:custGeom>
                <a:avLst/>
                <a:gdLst>
                  <a:gd name="T0" fmla="*/ 7 w 7"/>
                  <a:gd name="T1" fmla="*/ 3 h 3"/>
                  <a:gd name="T2" fmla="*/ 7 w 7"/>
                  <a:gd name="T3" fmla="*/ 2 h 3"/>
                  <a:gd name="T4" fmla="*/ 2 w 7"/>
                  <a:gd name="T5" fmla="*/ 0 h 3"/>
                  <a:gd name="T6" fmla="*/ 0 w 7"/>
                  <a:gd name="T7" fmla="*/ 0 h 3"/>
                  <a:gd name="T8" fmla="*/ 7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3"/>
                    </a:moveTo>
                    <a:lnTo>
                      <a:pt x="7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4442" y="3539"/>
                <a:ext cx="5" cy="29"/>
              </a:xfrm>
              <a:custGeom>
                <a:avLst/>
                <a:gdLst>
                  <a:gd name="T0" fmla="*/ 0 w 5"/>
                  <a:gd name="T1" fmla="*/ 25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4442" y="3539"/>
                <a:ext cx="2" cy="25"/>
              </a:xfrm>
              <a:custGeom>
                <a:avLst/>
                <a:gdLst>
                  <a:gd name="T0" fmla="*/ 0 w 2"/>
                  <a:gd name="T1" fmla="*/ 25 h 25"/>
                  <a:gd name="T2" fmla="*/ 2 w 2"/>
                  <a:gd name="T3" fmla="*/ 24 h 25"/>
                  <a:gd name="T4" fmla="*/ 2 w 2"/>
                  <a:gd name="T5" fmla="*/ 1 h 25"/>
                  <a:gd name="T6" fmla="*/ 0 w 2"/>
                  <a:gd name="T7" fmla="*/ 0 h 25"/>
                  <a:gd name="T8" fmla="*/ 0 w 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">
                    <a:moveTo>
                      <a:pt x="0" y="25"/>
                    </a:moveTo>
                    <a:lnTo>
                      <a:pt x="2" y="2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4442" y="3563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4433" y="3534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4433" y="3534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1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4433" y="3558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3 h 5"/>
                  <a:gd name="T4" fmla="*/ 1 w 6"/>
                  <a:gd name="T5" fmla="*/ 0 h 5"/>
                  <a:gd name="T6" fmla="*/ 0 w 6"/>
                  <a:gd name="T7" fmla="*/ 2 h 5"/>
                  <a:gd name="T8" fmla="*/ 6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425" y="3529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4425" y="3529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1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4425" y="3553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3 h 5"/>
                  <a:gd name="T4" fmla="*/ 1 w 4"/>
                  <a:gd name="T5" fmla="*/ 0 h 5"/>
                  <a:gd name="T6" fmla="*/ 0 w 4"/>
                  <a:gd name="T7" fmla="*/ 2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4417" y="3524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4417" y="3524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0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4417" y="3548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3 h 5"/>
                  <a:gd name="T4" fmla="*/ 1 w 4"/>
                  <a:gd name="T5" fmla="*/ 0 h 5"/>
                  <a:gd name="T6" fmla="*/ 0 w 4"/>
                  <a:gd name="T7" fmla="*/ 2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4407" y="3519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4407" y="3519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0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407" y="3543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2 h 5"/>
                  <a:gd name="T4" fmla="*/ 1 w 6"/>
                  <a:gd name="T5" fmla="*/ 0 h 5"/>
                  <a:gd name="T6" fmla="*/ 0 w 6"/>
                  <a:gd name="T7" fmla="*/ 2 h 5"/>
                  <a:gd name="T8" fmla="*/ 6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4399" y="3514"/>
                <a:ext cx="5" cy="28"/>
              </a:xfrm>
              <a:custGeom>
                <a:avLst/>
                <a:gdLst>
                  <a:gd name="T0" fmla="*/ 0 w 5"/>
                  <a:gd name="T1" fmla="*/ 25 h 28"/>
                  <a:gd name="T2" fmla="*/ 0 w 5"/>
                  <a:gd name="T3" fmla="*/ 0 h 28"/>
                  <a:gd name="T4" fmla="*/ 5 w 5"/>
                  <a:gd name="T5" fmla="*/ 4 h 28"/>
                  <a:gd name="T6" fmla="*/ 5 w 5"/>
                  <a:gd name="T7" fmla="*/ 28 h 28"/>
                  <a:gd name="T8" fmla="*/ 0 w 5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8">
                    <a:moveTo>
                      <a:pt x="0" y="25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28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Rectangle 173"/>
              <p:cNvSpPr>
                <a:spLocks noChangeArrowheads="1"/>
              </p:cNvSpPr>
              <p:nvPr/>
            </p:nvSpPr>
            <p:spPr bwMode="auto">
              <a:xfrm>
                <a:off x="4399" y="3514"/>
                <a:ext cx="1" cy="25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399" y="3539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1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268" y="3435"/>
                <a:ext cx="13" cy="18"/>
              </a:xfrm>
              <a:custGeom>
                <a:avLst/>
                <a:gdLst>
                  <a:gd name="T0" fmla="*/ 13 w 13"/>
                  <a:gd name="T1" fmla="*/ 8 h 18"/>
                  <a:gd name="T2" fmla="*/ 13 w 13"/>
                  <a:gd name="T3" fmla="*/ 18 h 18"/>
                  <a:gd name="T4" fmla="*/ 0 w 13"/>
                  <a:gd name="T5" fmla="*/ 10 h 18"/>
                  <a:gd name="T6" fmla="*/ 0 w 13"/>
                  <a:gd name="T7" fmla="*/ 0 h 18"/>
                  <a:gd name="T8" fmla="*/ 13 w 13"/>
                  <a:gd name="T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13" y="8"/>
                    </a:moveTo>
                    <a:lnTo>
                      <a:pt x="13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279" y="3443"/>
                <a:ext cx="2" cy="8"/>
              </a:xfrm>
              <a:custGeom>
                <a:avLst/>
                <a:gdLst>
                  <a:gd name="T0" fmla="*/ 0 w 2"/>
                  <a:gd name="T1" fmla="*/ 2 h 8"/>
                  <a:gd name="T2" fmla="*/ 2 w 2"/>
                  <a:gd name="T3" fmla="*/ 0 h 8"/>
                  <a:gd name="T4" fmla="*/ 2 w 2"/>
                  <a:gd name="T5" fmla="*/ 8 h 8"/>
                  <a:gd name="T6" fmla="*/ 0 w 2"/>
                  <a:gd name="T7" fmla="*/ 8 h 8"/>
                  <a:gd name="T8" fmla="*/ 0 w 2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2" y="0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725A14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4266" y="3437"/>
                <a:ext cx="15" cy="8"/>
              </a:xfrm>
              <a:custGeom>
                <a:avLst/>
                <a:gdLst>
                  <a:gd name="T0" fmla="*/ 0 w 15"/>
                  <a:gd name="T1" fmla="*/ 0 h 8"/>
                  <a:gd name="T2" fmla="*/ 2 w 15"/>
                  <a:gd name="T3" fmla="*/ 0 h 8"/>
                  <a:gd name="T4" fmla="*/ 15 w 15"/>
                  <a:gd name="T5" fmla="*/ 6 h 8"/>
                  <a:gd name="T6" fmla="*/ 13 w 15"/>
                  <a:gd name="T7" fmla="*/ 8 h 8"/>
                  <a:gd name="T8" fmla="*/ 0 w 15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lnTo>
                      <a:pt x="2" y="0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4266" y="3437"/>
                <a:ext cx="13" cy="14"/>
              </a:xfrm>
              <a:custGeom>
                <a:avLst/>
                <a:gdLst>
                  <a:gd name="T0" fmla="*/ 13 w 13"/>
                  <a:gd name="T1" fmla="*/ 8 h 14"/>
                  <a:gd name="T2" fmla="*/ 13 w 13"/>
                  <a:gd name="T3" fmla="*/ 14 h 14"/>
                  <a:gd name="T4" fmla="*/ 0 w 13"/>
                  <a:gd name="T5" fmla="*/ 8 h 14"/>
                  <a:gd name="T6" fmla="*/ 0 w 13"/>
                  <a:gd name="T7" fmla="*/ 0 h 14"/>
                  <a:gd name="T8" fmla="*/ 13 w 13"/>
                  <a:gd name="T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lnTo>
                      <a:pt x="13" y="1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4505" y="3359"/>
                <a:ext cx="275" cy="196"/>
              </a:xfrm>
              <a:custGeom>
                <a:avLst/>
                <a:gdLst>
                  <a:gd name="T0" fmla="*/ 0 w 275"/>
                  <a:gd name="T1" fmla="*/ 160 h 196"/>
                  <a:gd name="T2" fmla="*/ 275 w 275"/>
                  <a:gd name="T3" fmla="*/ 0 h 196"/>
                  <a:gd name="T4" fmla="*/ 275 w 275"/>
                  <a:gd name="T5" fmla="*/ 37 h 196"/>
                  <a:gd name="T6" fmla="*/ 0 w 275"/>
                  <a:gd name="T7" fmla="*/ 196 h 196"/>
                  <a:gd name="T8" fmla="*/ 0 w 275"/>
                  <a:gd name="T9" fmla="*/ 16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96">
                    <a:moveTo>
                      <a:pt x="0" y="160"/>
                    </a:moveTo>
                    <a:lnTo>
                      <a:pt x="275" y="0"/>
                    </a:lnTo>
                    <a:lnTo>
                      <a:pt x="275" y="37"/>
                    </a:lnTo>
                    <a:lnTo>
                      <a:pt x="0" y="196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4266" y="3220"/>
                <a:ext cx="514" cy="299"/>
              </a:xfrm>
              <a:custGeom>
                <a:avLst/>
                <a:gdLst>
                  <a:gd name="T0" fmla="*/ 0 w 514"/>
                  <a:gd name="T1" fmla="*/ 160 h 299"/>
                  <a:gd name="T2" fmla="*/ 273 w 514"/>
                  <a:gd name="T3" fmla="*/ 0 h 299"/>
                  <a:gd name="T4" fmla="*/ 514 w 514"/>
                  <a:gd name="T5" fmla="*/ 139 h 299"/>
                  <a:gd name="T6" fmla="*/ 239 w 514"/>
                  <a:gd name="T7" fmla="*/ 299 h 299"/>
                  <a:gd name="T8" fmla="*/ 0 w 514"/>
                  <a:gd name="T9" fmla="*/ 16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299">
                    <a:moveTo>
                      <a:pt x="0" y="160"/>
                    </a:moveTo>
                    <a:lnTo>
                      <a:pt x="273" y="0"/>
                    </a:lnTo>
                    <a:lnTo>
                      <a:pt x="514" y="139"/>
                    </a:lnTo>
                    <a:lnTo>
                      <a:pt x="239" y="299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Freeform 181"/>
              <p:cNvSpPr>
                <a:spLocks/>
              </p:cNvSpPr>
              <p:nvPr/>
            </p:nvSpPr>
            <p:spPr bwMode="auto">
              <a:xfrm>
                <a:off x="4266" y="3380"/>
                <a:ext cx="239" cy="175"/>
              </a:xfrm>
              <a:custGeom>
                <a:avLst/>
                <a:gdLst>
                  <a:gd name="T0" fmla="*/ 239 w 239"/>
                  <a:gd name="T1" fmla="*/ 139 h 175"/>
                  <a:gd name="T2" fmla="*/ 239 w 239"/>
                  <a:gd name="T3" fmla="*/ 175 h 175"/>
                  <a:gd name="T4" fmla="*/ 0 w 239"/>
                  <a:gd name="T5" fmla="*/ 36 h 175"/>
                  <a:gd name="T6" fmla="*/ 0 w 239"/>
                  <a:gd name="T7" fmla="*/ 0 h 175"/>
                  <a:gd name="T8" fmla="*/ 239 w 239"/>
                  <a:gd name="T9" fmla="*/ 13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75">
                    <a:moveTo>
                      <a:pt x="239" y="139"/>
                    </a:moveTo>
                    <a:lnTo>
                      <a:pt x="239" y="175"/>
                    </a:lnTo>
                    <a:lnTo>
                      <a:pt x="0" y="36"/>
                    </a:lnTo>
                    <a:lnTo>
                      <a:pt x="0" y="0"/>
                    </a:lnTo>
                    <a:lnTo>
                      <a:pt x="239" y="139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40404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Freeform 182"/>
              <p:cNvSpPr>
                <a:spLocks/>
              </p:cNvSpPr>
              <p:nvPr/>
            </p:nvSpPr>
            <p:spPr bwMode="auto">
              <a:xfrm>
                <a:off x="4282" y="3396"/>
                <a:ext cx="81" cy="58"/>
              </a:xfrm>
              <a:custGeom>
                <a:avLst/>
                <a:gdLst>
                  <a:gd name="T0" fmla="*/ 0 w 81"/>
                  <a:gd name="T1" fmla="*/ 12 h 58"/>
                  <a:gd name="T2" fmla="*/ 0 w 81"/>
                  <a:gd name="T3" fmla="*/ 0 h 58"/>
                  <a:gd name="T4" fmla="*/ 81 w 81"/>
                  <a:gd name="T5" fmla="*/ 47 h 58"/>
                  <a:gd name="T6" fmla="*/ 81 w 81"/>
                  <a:gd name="T7" fmla="*/ 58 h 58"/>
                  <a:gd name="T8" fmla="*/ 0 w 81"/>
                  <a:gd name="T9" fmla="*/ 1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8">
                    <a:moveTo>
                      <a:pt x="0" y="12"/>
                    </a:moveTo>
                    <a:lnTo>
                      <a:pt x="0" y="0"/>
                    </a:lnTo>
                    <a:lnTo>
                      <a:pt x="81" y="47"/>
                    </a:lnTo>
                    <a:lnTo>
                      <a:pt x="81" y="5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Freeform 183"/>
              <p:cNvSpPr>
                <a:spLocks/>
              </p:cNvSpPr>
              <p:nvPr/>
            </p:nvSpPr>
            <p:spPr bwMode="auto">
              <a:xfrm>
                <a:off x="4282" y="3396"/>
                <a:ext cx="2" cy="12"/>
              </a:xfrm>
              <a:custGeom>
                <a:avLst/>
                <a:gdLst>
                  <a:gd name="T0" fmla="*/ 0 w 2"/>
                  <a:gd name="T1" fmla="*/ 12 h 12"/>
                  <a:gd name="T2" fmla="*/ 2 w 2"/>
                  <a:gd name="T3" fmla="*/ 12 h 12"/>
                  <a:gd name="T4" fmla="*/ 2 w 2"/>
                  <a:gd name="T5" fmla="*/ 2 h 12"/>
                  <a:gd name="T6" fmla="*/ 0 w 2"/>
                  <a:gd name="T7" fmla="*/ 0 h 12"/>
                  <a:gd name="T8" fmla="*/ 0 w 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2">
                    <a:moveTo>
                      <a:pt x="0" y="12"/>
                    </a:moveTo>
                    <a:lnTo>
                      <a:pt x="2" y="1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Freeform 184"/>
              <p:cNvSpPr>
                <a:spLocks/>
              </p:cNvSpPr>
              <p:nvPr/>
            </p:nvSpPr>
            <p:spPr bwMode="auto">
              <a:xfrm>
                <a:off x="4282" y="3408"/>
                <a:ext cx="81" cy="46"/>
              </a:xfrm>
              <a:custGeom>
                <a:avLst/>
                <a:gdLst>
                  <a:gd name="T0" fmla="*/ 81 w 81"/>
                  <a:gd name="T1" fmla="*/ 46 h 46"/>
                  <a:gd name="T2" fmla="*/ 81 w 81"/>
                  <a:gd name="T3" fmla="*/ 45 h 46"/>
                  <a:gd name="T4" fmla="*/ 2 w 81"/>
                  <a:gd name="T5" fmla="*/ 0 h 46"/>
                  <a:gd name="T6" fmla="*/ 0 w 81"/>
                  <a:gd name="T7" fmla="*/ 0 h 46"/>
                  <a:gd name="T8" fmla="*/ 81 w 81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6">
                    <a:moveTo>
                      <a:pt x="81" y="46"/>
                    </a:moveTo>
                    <a:lnTo>
                      <a:pt x="81" y="4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81" y="4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Freeform 185"/>
              <p:cNvSpPr>
                <a:spLocks/>
              </p:cNvSpPr>
              <p:nvPr/>
            </p:nvSpPr>
            <p:spPr bwMode="auto">
              <a:xfrm>
                <a:off x="4494" y="3519"/>
                <a:ext cx="7" cy="28"/>
              </a:xfrm>
              <a:custGeom>
                <a:avLst/>
                <a:gdLst>
                  <a:gd name="T0" fmla="*/ 0 w 7"/>
                  <a:gd name="T1" fmla="*/ 24 h 28"/>
                  <a:gd name="T2" fmla="*/ 0 w 7"/>
                  <a:gd name="T3" fmla="*/ 0 h 28"/>
                  <a:gd name="T4" fmla="*/ 7 w 7"/>
                  <a:gd name="T5" fmla="*/ 3 h 28"/>
                  <a:gd name="T6" fmla="*/ 7 w 7"/>
                  <a:gd name="T7" fmla="*/ 28 h 28"/>
                  <a:gd name="T8" fmla="*/ 0 w 7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8">
                    <a:moveTo>
                      <a:pt x="0" y="24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Rectangle 186"/>
              <p:cNvSpPr>
                <a:spLocks noChangeArrowheads="1"/>
              </p:cNvSpPr>
              <p:nvPr/>
            </p:nvSpPr>
            <p:spPr bwMode="auto">
              <a:xfrm>
                <a:off x="4494" y="3519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Freeform 187"/>
              <p:cNvSpPr>
                <a:spLocks/>
              </p:cNvSpPr>
              <p:nvPr/>
            </p:nvSpPr>
            <p:spPr bwMode="auto">
              <a:xfrm>
                <a:off x="4494" y="3543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2 h 4"/>
                  <a:gd name="T4" fmla="*/ 2 w 7"/>
                  <a:gd name="T5" fmla="*/ 0 h 4"/>
                  <a:gd name="T6" fmla="*/ 0 w 7"/>
                  <a:gd name="T7" fmla="*/ 0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Freeform 188"/>
              <p:cNvSpPr>
                <a:spLocks/>
              </p:cNvSpPr>
              <p:nvPr/>
            </p:nvSpPr>
            <p:spPr bwMode="auto">
              <a:xfrm>
                <a:off x="4486" y="3513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189"/>
              <p:cNvSpPr>
                <a:spLocks/>
              </p:cNvSpPr>
              <p:nvPr/>
            </p:nvSpPr>
            <p:spPr bwMode="auto">
              <a:xfrm>
                <a:off x="4486" y="3513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6 h 26"/>
                  <a:gd name="T4" fmla="*/ 2 w 2"/>
                  <a:gd name="T5" fmla="*/ 1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6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190"/>
              <p:cNvSpPr>
                <a:spLocks/>
              </p:cNvSpPr>
              <p:nvPr/>
            </p:nvSpPr>
            <p:spPr bwMode="auto">
              <a:xfrm>
                <a:off x="4486" y="3539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Freeform 191"/>
              <p:cNvSpPr>
                <a:spLocks/>
              </p:cNvSpPr>
              <p:nvPr/>
            </p:nvSpPr>
            <p:spPr bwMode="auto">
              <a:xfrm>
                <a:off x="4476" y="3508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192"/>
              <p:cNvSpPr>
                <a:spLocks/>
              </p:cNvSpPr>
              <p:nvPr/>
            </p:nvSpPr>
            <p:spPr bwMode="auto">
              <a:xfrm>
                <a:off x="4476" y="3508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6 h 26"/>
                  <a:gd name="T4" fmla="*/ 2 w 2"/>
                  <a:gd name="T5" fmla="*/ 1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6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Freeform 193"/>
              <p:cNvSpPr>
                <a:spLocks/>
              </p:cNvSpPr>
              <p:nvPr/>
            </p:nvSpPr>
            <p:spPr bwMode="auto">
              <a:xfrm>
                <a:off x="4476" y="3534"/>
                <a:ext cx="7" cy="3"/>
              </a:xfrm>
              <a:custGeom>
                <a:avLst/>
                <a:gdLst>
                  <a:gd name="T0" fmla="*/ 7 w 7"/>
                  <a:gd name="T1" fmla="*/ 3 h 3"/>
                  <a:gd name="T2" fmla="*/ 7 w 7"/>
                  <a:gd name="T3" fmla="*/ 1 h 3"/>
                  <a:gd name="T4" fmla="*/ 2 w 7"/>
                  <a:gd name="T5" fmla="*/ 0 h 3"/>
                  <a:gd name="T6" fmla="*/ 0 w 7"/>
                  <a:gd name="T7" fmla="*/ 0 h 3"/>
                  <a:gd name="T8" fmla="*/ 7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3"/>
                    </a:moveTo>
                    <a:lnTo>
                      <a:pt x="7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194"/>
              <p:cNvSpPr>
                <a:spLocks/>
              </p:cNvSpPr>
              <p:nvPr/>
            </p:nvSpPr>
            <p:spPr bwMode="auto">
              <a:xfrm>
                <a:off x="4468" y="3503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Freeform 195"/>
              <p:cNvSpPr>
                <a:spLocks/>
              </p:cNvSpPr>
              <p:nvPr/>
            </p:nvSpPr>
            <p:spPr bwMode="auto">
              <a:xfrm>
                <a:off x="4468" y="3503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196"/>
              <p:cNvSpPr>
                <a:spLocks/>
              </p:cNvSpPr>
              <p:nvPr/>
            </p:nvSpPr>
            <p:spPr bwMode="auto">
              <a:xfrm>
                <a:off x="4468" y="3527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197"/>
              <p:cNvSpPr>
                <a:spLocks/>
              </p:cNvSpPr>
              <p:nvPr/>
            </p:nvSpPr>
            <p:spPr bwMode="auto">
              <a:xfrm>
                <a:off x="4460" y="3498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198"/>
              <p:cNvSpPr>
                <a:spLocks/>
              </p:cNvSpPr>
              <p:nvPr/>
            </p:nvSpPr>
            <p:spPr bwMode="auto">
              <a:xfrm>
                <a:off x="4460" y="3498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0 w 2"/>
                  <a:gd name="T3" fmla="*/ 24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0" y="2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199"/>
              <p:cNvSpPr>
                <a:spLocks/>
              </p:cNvSpPr>
              <p:nvPr/>
            </p:nvSpPr>
            <p:spPr bwMode="auto">
              <a:xfrm>
                <a:off x="4460" y="3522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4 h 5"/>
                  <a:gd name="T4" fmla="*/ 0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Freeform 200"/>
              <p:cNvSpPr>
                <a:spLocks/>
              </p:cNvSpPr>
              <p:nvPr/>
            </p:nvSpPr>
            <p:spPr bwMode="auto">
              <a:xfrm>
                <a:off x="4450" y="3493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201"/>
              <p:cNvSpPr>
                <a:spLocks/>
              </p:cNvSpPr>
              <p:nvPr/>
            </p:nvSpPr>
            <p:spPr bwMode="auto">
              <a:xfrm>
                <a:off x="4450" y="3493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202"/>
              <p:cNvSpPr>
                <a:spLocks/>
              </p:cNvSpPr>
              <p:nvPr/>
            </p:nvSpPr>
            <p:spPr bwMode="auto">
              <a:xfrm>
                <a:off x="4450" y="3518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3 h 4"/>
                  <a:gd name="T4" fmla="*/ 2 w 7"/>
                  <a:gd name="T5" fmla="*/ 0 h 4"/>
                  <a:gd name="T6" fmla="*/ 0 w 7"/>
                  <a:gd name="T7" fmla="*/ 1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203"/>
              <p:cNvSpPr>
                <a:spLocks/>
              </p:cNvSpPr>
              <p:nvPr/>
            </p:nvSpPr>
            <p:spPr bwMode="auto">
              <a:xfrm>
                <a:off x="4442" y="3488"/>
                <a:ext cx="5" cy="30"/>
              </a:xfrm>
              <a:custGeom>
                <a:avLst/>
                <a:gdLst>
                  <a:gd name="T0" fmla="*/ 0 w 5"/>
                  <a:gd name="T1" fmla="*/ 26 h 30"/>
                  <a:gd name="T2" fmla="*/ 0 w 5"/>
                  <a:gd name="T3" fmla="*/ 0 h 30"/>
                  <a:gd name="T4" fmla="*/ 5 w 5"/>
                  <a:gd name="T5" fmla="*/ 4 h 30"/>
                  <a:gd name="T6" fmla="*/ 5 w 5"/>
                  <a:gd name="T7" fmla="*/ 30 h 30"/>
                  <a:gd name="T8" fmla="*/ 0 w 5"/>
                  <a:gd name="T9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0">
                    <a:moveTo>
                      <a:pt x="0" y="26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3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Freeform 204"/>
              <p:cNvSpPr>
                <a:spLocks/>
              </p:cNvSpPr>
              <p:nvPr/>
            </p:nvSpPr>
            <p:spPr bwMode="auto">
              <a:xfrm>
                <a:off x="4442" y="3488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Freeform 205"/>
              <p:cNvSpPr>
                <a:spLocks/>
              </p:cNvSpPr>
              <p:nvPr/>
            </p:nvSpPr>
            <p:spPr bwMode="auto">
              <a:xfrm>
                <a:off x="4442" y="3513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Freeform 206"/>
              <p:cNvSpPr>
                <a:spLocks/>
              </p:cNvSpPr>
              <p:nvPr/>
            </p:nvSpPr>
            <p:spPr bwMode="auto">
              <a:xfrm>
                <a:off x="4433" y="3484"/>
                <a:ext cx="6" cy="29"/>
              </a:xfrm>
              <a:custGeom>
                <a:avLst/>
                <a:gdLst>
                  <a:gd name="T0" fmla="*/ 0 w 6"/>
                  <a:gd name="T1" fmla="*/ 25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5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207"/>
              <p:cNvSpPr>
                <a:spLocks/>
              </p:cNvSpPr>
              <p:nvPr/>
            </p:nvSpPr>
            <p:spPr bwMode="auto">
              <a:xfrm>
                <a:off x="4433" y="3484"/>
                <a:ext cx="1" cy="25"/>
              </a:xfrm>
              <a:custGeom>
                <a:avLst/>
                <a:gdLst>
                  <a:gd name="T0" fmla="*/ 0 w 1"/>
                  <a:gd name="T1" fmla="*/ 25 h 25"/>
                  <a:gd name="T2" fmla="*/ 1 w 1"/>
                  <a:gd name="T3" fmla="*/ 24 h 25"/>
                  <a:gd name="T4" fmla="*/ 1 w 1"/>
                  <a:gd name="T5" fmla="*/ 0 h 25"/>
                  <a:gd name="T6" fmla="*/ 0 w 1"/>
                  <a:gd name="T7" fmla="*/ 0 h 25"/>
                  <a:gd name="T8" fmla="*/ 0 w 1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1" y="2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208"/>
              <p:cNvSpPr>
                <a:spLocks/>
              </p:cNvSpPr>
              <p:nvPr/>
            </p:nvSpPr>
            <p:spPr bwMode="auto">
              <a:xfrm>
                <a:off x="4433" y="3508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1 h 5"/>
                  <a:gd name="T4" fmla="*/ 1 w 6"/>
                  <a:gd name="T5" fmla="*/ 0 h 5"/>
                  <a:gd name="T6" fmla="*/ 0 w 6"/>
                  <a:gd name="T7" fmla="*/ 1 h 5"/>
                  <a:gd name="T8" fmla="*/ 6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209"/>
              <p:cNvSpPr>
                <a:spLocks/>
              </p:cNvSpPr>
              <p:nvPr/>
            </p:nvSpPr>
            <p:spPr bwMode="auto">
              <a:xfrm>
                <a:off x="4425" y="3479"/>
                <a:ext cx="4" cy="27"/>
              </a:xfrm>
              <a:custGeom>
                <a:avLst/>
                <a:gdLst>
                  <a:gd name="T0" fmla="*/ 0 w 4"/>
                  <a:gd name="T1" fmla="*/ 24 h 27"/>
                  <a:gd name="T2" fmla="*/ 0 w 4"/>
                  <a:gd name="T3" fmla="*/ 0 h 27"/>
                  <a:gd name="T4" fmla="*/ 4 w 4"/>
                  <a:gd name="T5" fmla="*/ 3 h 27"/>
                  <a:gd name="T6" fmla="*/ 4 w 4"/>
                  <a:gd name="T7" fmla="*/ 27 h 27"/>
                  <a:gd name="T8" fmla="*/ 0 w 4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7">
                    <a:moveTo>
                      <a:pt x="0" y="24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Rectangle 210"/>
              <p:cNvSpPr>
                <a:spLocks noChangeArrowheads="1"/>
              </p:cNvSpPr>
              <p:nvPr/>
            </p:nvSpPr>
            <p:spPr bwMode="auto">
              <a:xfrm>
                <a:off x="4425" y="3479"/>
                <a:ext cx="1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211"/>
              <p:cNvSpPr>
                <a:spLocks/>
              </p:cNvSpPr>
              <p:nvPr/>
            </p:nvSpPr>
            <p:spPr bwMode="auto">
              <a:xfrm>
                <a:off x="4425" y="3503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2 h 3"/>
                  <a:gd name="T4" fmla="*/ 1 w 4"/>
                  <a:gd name="T5" fmla="*/ 0 h 3"/>
                  <a:gd name="T6" fmla="*/ 0 w 4"/>
                  <a:gd name="T7" fmla="*/ 0 h 3"/>
                  <a:gd name="T8" fmla="*/ 4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212"/>
              <p:cNvSpPr>
                <a:spLocks/>
              </p:cNvSpPr>
              <p:nvPr/>
            </p:nvSpPr>
            <p:spPr bwMode="auto">
              <a:xfrm>
                <a:off x="4417" y="3474"/>
                <a:ext cx="4" cy="27"/>
              </a:xfrm>
              <a:custGeom>
                <a:avLst/>
                <a:gdLst>
                  <a:gd name="T0" fmla="*/ 0 w 4"/>
                  <a:gd name="T1" fmla="*/ 24 h 27"/>
                  <a:gd name="T2" fmla="*/ 0 w 4"/>
                  <a:gd name="T3" fmla="*/ 0 h 27"/>
                  <a:gd name="T4" fmla="*/ 4 w 4"/>
                  <a:gd name="T5" fmla="*/ 3 h 27"/>
                  <a:gd name="T6" fmla="*/ 4 w 4"/>
                  <a:gd name="T7" fmla="*/ 27 h 27"/>
                  <a:gd name="T8" fmla="*/ 0 w 4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7">
                    <a:moveTo>
                      <a:pt x="0" y="24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Rectangle 213"/>
              <p:cNvSpPr>
                <a:spLocks noChangeArrowheads="1"/>
              </p:cNvSpPr>
              <p:nvPr/>
            </p:nvSpPr>
            <p:spPr bwMode="auto">
              <a:xfrm>
                <a:off x="4417" y="3474"/>
                <a:ext cx="1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Freeform 214"/>
              <p:cNvSpPr>
                <a:spLocks/>
              </p:cNvSpPr>
              <p:nvPr/>
            </p:nvSpPr>
            <p:spPr bwMode="auto">
              <a:xfrm>
                <a:off x="4417" y="3498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2 h 3"/>
                  <a:gd name="T4" fmla="*/ 1 w 4"/>
                  <a:gd name="T5" fmla="*/ 0 h 3"/>
                  <a:gd name="T6" fmla="*/ 0 w 4"/>
                  <a:gd name="T7" fmla="*/ 0 h 3"/>
                  <a:gd name="T8" fmla="*/ 4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215"/>
              <p:cNvSpPr>
                <a:spLocks/>
              </p:cNvSpPr>
              <p:nvPr/>
            </p:nvSpPr>
            <p:spPr bwMode="auto">
              <a:xfrm>
                <a:off x="4407" y="3467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4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216"/>
              <p:cNvSpPr>
                <a:spLocks/>
              </p:cNvSpPr>
              <p:nvPr/>
            </p:nvSpPr>
            <p:spPr bwMode="auto">
              <a:xfrm>
                <a:off x="4407" y="3467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6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217"/>
              <p:cNvSpPr>
                <a:spLocks/>
              </p:cNvSpPr>
              <p:nvPr/>
            </p:nvSpPr>
            <p:spPr bwMode="auto">
              <a:xfrm>
                <a:off x="4407" y="3493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2 h 3"/>
                  <a:gd name="T4" fmla="*/ 1 w 6"/>
                  <a:gd name="T5" fmla="*/ 0 h 3"/>
                  <a:gd name="T6" fmla="*/ 0 w 6"/>
                  <a:gd name="T7" fmla="*/ 0 h 3"/>
                  <a:gd name="T8" fmla="*/ 6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218"/>
              <p:cNvSpPr>
                <a:spLocks/>
              </p:cNvSpPr>
              <p:nvPr/>
            </p:nvSpPr>
            <p:spPr bwMode="auto">
              <a:xfrm>
                <a:off x="4399" y="3463"/>
                <a:ext cx="5" cy="29"/>
              </a:xfrm>
              <a:custGeom>
                <a:avLst/>
                <a:gdLst>
                  <a:gd name="T0" fmla="*/ 0 w 5"/>
                  <a:gd name="T1" fmla="*/ 25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219"/>
              <p:cNvSpPr>
                <a:spLocks/>
              </p:cNvSpPr>
              <p:nvPr/>
            </p:nvSpPr>
            <p:spPr bwMode="auto">
              <a:xfrm>
                <a:off x="4399" y="3463"/>
                <a:ext cx="1" cy="25"/>
              </a:xfrm>
              <a:custGeom>
                <a:avLst/>
                <a:gdLst>
                  <a:gd name="T0" fmla="*/ 0 w 1"/>
                  <a:gd name="T1" fmla="*/ 25 h 25"/>
                  <a:gd name="T2" fmla="*/ 1 w 1"/>
                  <a:gd name="T3" fmla="*/ 25 h 25"/>
                  <a:gd name="T4" fmla="*/ 1 w 1"/>
                  <a:gd name="T5" fmla="*/ 1 h 25"/>
                  <a:gd name="T6" fmla="*/ 0 w 1"/>
                  <a:gd name="T7" fmla="*/ 0 h 25"/>
                  <a:gd name="T8" fmla="*/ 0 w 1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1" y="25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220"/>
              <p:cNvSpPr>
                <a:spLocks/>
              </p:cNvSpPr>
              <p:nvPr/>
            </p:nvSpPr>
            <p:spPr bwMode="auto">
              <a:xfrm>
                <a:off x="4399" y="3488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5 w 5"/>
                  <a:gd name="T3" fmla="*/ 2 h 4"/>
                  <a:gd name="T4" fmla="*/ 1 w 5"/>
                  <a:gd name="T5" fmla="*/ 0 h 4"/>
                  <a:gd name="T6" fmla="*/ 0 w 5"/>
                  <a:gd name="T7" fmla="*/ 0 h 4"/>
                  <a:gd name="T8" fmla="*/ 5 w 5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5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221"/>
              <p:cNvSpPr>
                <a:spLocks/>
              </p:cNvSpPr>
              <p:nvPr/>
            </p:nvSpPr>
            <p:spPr bwMode="auto">
              <a:xfrm>
                <a:off x="4268" y="3383"/>
                <a:ext cx="13" cy="18"/>
              </a:xfrm>
              <a:custGeom>
                <a:avLst/>
                <a:gdLst>
                  <a:gd name="T0" fmla="*/ 13 w 13"/>
                  <a:gd name="T1" fmla="*/ 8 h 18"/>
                  <a:gd name="T2" fmla="*/ 13 w 13"/>
                  <a:gd name="T3" fmla="*/ 18 h 18"/>
                  <a:gd name="T4" fmla="*/ 0 w 13"/>
                  <a:gd name="T5" fmla="*/ 10 h 18"/>
                  <a:gd name="T6" fmla="*/ 0 w 13"/>
                  <a:gd name="T7" fmla="*/ 0 h 18"/>
                  <a:gd name="T8" fmla="*/ 13 w 13"/>
                  <a:gd name="T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13" y="8"/>
                    </a:moveTo>
                    <a:lnTo>
                      <a:pt x="13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Freeform 222"/>
              <p:cNvSpPr>
                <a:spLocks/>
              </p:cNvSpPr>
              <p:nvPr/>
            </p:nvSpPr>
            <p:spPr bwMode="auto">
              <a:xfrm>
                <a:off x="4279" y="3393"/>
                <a:ext cx="2" cy="8"/>
              </a:xfrm>
              <a:custGeom>
                <a:avLst/>
                <a:gdLst>
                  <a:gd name="T0" fmla="*/ 0 w 2"/>
                  <a:gd name="T1" fmla="*/ 0 h 8"/>
                  <a:gd name="T2" fmla="*/ 2 w 2"/>
                  <a:gd name="T3" fmla="*/ 0 h 8"/>
                  <a:gd name="T4" fmla="*/ 2 w 2"/>
                  <a:gd name="T5" fmla="*/ 6 h 8"/>
                  <a:gd name="T6" fmla="*/ 0 w 2"/>
                  <a:gd name="T7" fmla="*/ 8 h 8"/>
                  <a:gd name="T8" fmla="*/ 0 w 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0" y="0"/>
                    </a:moveTo>
                    <a:lnTo>
                      <a:pt x="2" y="0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725A14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223"/>
              <p:cNvSpPr>
                <a:spLocks/>
              </p:cNvSpPr>
              <p:nvPr/>
            </p:nvSpPr>
            <p:spPr bwMode="auto">
              <a:xfrm>
                <a:off x="4266" y="3385"/>
                <a:ext cx="15" cy="8"/>
              </a:xfrm>
              <a:custGeom>
                <a:avLst/>
                <a:gdLst>
                  <a:gd name="T0" fmla="*/ 0 w 15"/>
                  <a:gd name="T1" fmla="*/ 2 h 8"/>
                  <a:gd name="T2" fmla="*/ 2 w 15"/>
                  <a:gd name="T3" fmla="*/ 0 h 8"/>
                  <a:gd name="T4" fmla="*/ 15 w 15"/>
                  <a:gd name="T5" fmla="*/ 8 h 8"/>
                  <a:gd name="T6" fmla="*/ 13 w 15"/>
                  <a:gd name="T7" fmla="*/ 8 h 8"/>
                  <a:gd name="T8" fmla="*/ 0 w 15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0" y="2"/>
                    </a:moveTo>
                    <a:lnTo>
                      <a:pt x="2" y="0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224"/>
              <p:cNvSpPr>
                <a:spLocks/>
              </p:cNvSpPr>
              <p:nvPr/>
            </p:nvSpPr>
            <p:spPr bwMode="auto">
              <a:xfrm>
                <a:off x="4266" y="3387"/>
                <a:ext cx="13" cy="14"/>
              </a:xfrm>
              <a:custGeom>
                <a:avLst/>
                <a:gdLst>
                  <a:gd name="T0" fmla="*/ 13 w 13"/>
                  <a:gd name="T1" fmla="*/ 6 h 14"/>
                  <a:gd name="T2" fmla="*/ 13 w 13"/>
                  <a:gd name="T3" fmla="*/ 14 h 14"/>
                  <a:gd name="T4" fmla="*/ 0 w 13"/>
                  <a:gd name="T5" fmla="*/ 8 h 14"/>
                  <a:gd name="T6" fmla="*/ 0 w 13"/>
                  <a:gd name="T7" fmla="*/ 0 h 14"/>
                  <a:gd name="T8" fmla="*/ 13 w 13"/>
                  <a:gd name="T9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13" y="6"/>
                    </a:moveTo>
                    <a:lnTo>
                      <a:pt x="13" y="1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225"/>
              <p:cNvSpPr>
                <a:spLocks/>
              </p:cNvSpPr>
              <p:nvPr/>
            </p:nvSpPr>
            <p:spPr bwMode="auto">
              <a:xfrm>
                <a:off x="4505" y="3309"/>
                <a:ext cx="275" cy="196"/>
              </a:xfrm>
              <a:custGeom>
                <a:avLst/>
                <a:gdLst>
                  <a:gd name="T0" fmla="*/ 0 w 275"/>
                  <a:gd name="T1" fmla="*/ 158 h 196"/>
                  <a:gd name="T2" fmla="*/ 275 w 275"/>
                  <a:gd name="T3" fmla="*/ 0 h 196"/>
                  <a:gd name="T4" fmla="*/ 275 w 275"/>
                  <a:gd name="T5" fmla="*/ 35 h 196"/>
                  <a:gd name="T6" fmla="*/ 0 w 275"/>
                  <a:gd name="T7" fmla="*/ 196 h 196"/>
                  <a:gd name="T8" fmla="*/ 0 w 275"/>
                  <a:gd name="T9" fmla="*/ 158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96">
                    <a:moveTo>
                      <a:pt x="0" y="158"/>
                    </a:moveTo>
                    <a:lnTo>
                      <a:pt x="275" y="0"/>
                    </a:lnTo>
                    <a:lnTo>
                      <a:pt x="275" y="35"/>
                    </a:lnTo>
                    <a:lnTo>
                      <a:pt x="0" y="196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226"/>
              <p:cNvSpPr>
                <a:spLocks/>
              </p:cNvSpPr>
              <p:nvPr/>
            </p:nvSpPr>
            <p:spPr bwMode="auto">
              <a:xfrm>
                <a:off x="4266" y="3170"/>
                <a:ext cx="514" cy="297"/>
              </a:xfrm>
              <a:custGeom>
                <a:avLst/>
                <a:gdLst>
                  <a:gd name="T0" fmla="*/ 0 w 514"/>
                  <a:gd name="T1" fmla="*/ 158 h 297"/>
                  <a:gd name="T2" fmla="*/ 273 w 514"/>
                  <a:gd name="T3" fmla="*/ 0 h 297"/>
                  <a:gd name="T4" fmla="*/ 514 w 514"/>
                  <a:gd name="T5" fmla="*/ 139 h 297"/>
                  <a:gd name="T6" fmla="*/ 239 w 514"/>
                  <a:gd name="T7" fmla="*/ 297 h 297"/>
                  <a:gd name="T8" fmla="*/ 0 w 514"/>
                  <a:gd name="T9" fmla="*/ 158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297">
                    <a:moveTo>
                      <a:pt x="0" y="158"/>
                    </a:moveTo>
                    <a:lnTo>
                      <a:pt x="273" y="0"/>
                    </a:lnTo>
                    <a:lnTo>
                      <a:pt x="514" y="139"/>
                    </a:lnTo>
                    <a:lnTo>
                      <a:pt x="239" y="297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227"/>
              <p:cNvSpPr>
                <a:spLocks/>
              </p:cNvSpPr>
              <p:nvPr/>
            </p:nvSpPr>
            <p:spPr bwMode="auto">
              <a:xfrm>
                <a:off x="4266" y="3328"/>
                <a:ext cx="239" cy="177"/>
              </a:xfrm>
              <a:custGeom>
                <a:avLst/>
                <a:gdLst>
                  <a:gd name="T0" fmla="*/ 239 w 239"/>
                  <a:gd name="T1" fmla="*/ 139 h 177"/>
                  <a:gd name="T2" fmla="*/ 239 w 239"/>
                  <a:gd name="T3" fmla="*/ 177 h 177"/>
                  <a:gd name="T4" fmla="*/ 0 w 239"/>
                  <a:gd name="T5" fmla="*/ 38 h 177"/>
                  <a:gd name="T6" fmla="*/ 0 w 239"/>
                  <a:gd name="T7" fmla="*/ 0 h 177"/>
                  <a:gd name="T8" fmla="*/ 239 w 239"/>
                  <a:gd name="T9" fmla="*/ 139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77">
                    <a:moveTo>
                      <a:pt x="239" y="139"/>
                    </a:moveTo>
                    <a:lnTo>
                      <a:pt x="239" y="177"/>
                    </a:lnTo>
                    <a:lnTo>
                      <a:pt x="0" y="38"/>
                    </a:lnTo>
                    <a:lnTo>
                      <a:pt x="0" y="0"/>
                    </a:lnTo>
                    <a:lnTo>
                      <a:pt x="239" y="139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40404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228"/>
              <p:cNvSpPr>
                <a:spLocks/>
              </p:cNvSpPr>
              <p:nvPr/>
            </p:nvSpPr>
            <p:spPr bwMode="auto">
              <a:xfrm>
                <a:off x="4282" y="3346"/>
                <a:ext cx="81" cy="58"/>
              </a:xfrm>
              <a:custGeom>
                <a:avLst/>
                <a:gdLst>
                  <a:gd name="T0" fmla="*/ 0 w 81"/>
                  <a:gd name="T1" fmla="*/ 11 h 58"/>
                  <a:gd name="T2" fmla="*/ 0 w 81"/>
                  <a:gd name="T3" fmla="*/ 0 h 58"/>
                  <a:gd name="T4" fmla="*/ 81 w 81"/>
                  <a:gd name="T5" fmla="*/ 45 h 58"/>
                  <a:gd name="T6" fmla="*/ 81 w 81"/>
                  <a:gd name="T7" fmla="*/ 58 h 58"/>
                  <a:gd name="T8" fmla="*/ 0 w 81"/>
                  <a:gd name="T9" fmla="*/ 1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8">
                    <a:moveTo>
                      <a:pt x="0" y="11"/>
                    </a:moveTo>
                    <a:lnTo>
                      <a:pt x="0" y="0"/>
                    </a:lnTo>
                    <a:lnTo>
                      <a:pt x="81" y="45"/>
                    </a:lnTo>
                    <a:lnTo>
                      <a:pt x="81" y="5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Rectangle 229"/>
              <p:cNvSpPr>
                <a:spLocks noChangeArrowheads="1"/>
              </p:cNvSpPr>
              <p:nvPr/>
            </p:nvSpPr>
            <p:spPr bwMode="auto">
              <a:xfrm>
                <a:off x="4282" y="3346"/>
                <a:ext cx="2" cy="11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Freeform 230"/>
              <p:cNvSpPr>
                <a:spLocks/>
              </p:cNvSpPr>
              <p:nvPr/>
            </p:nvSpPr>
            <p:spPr bwMode="auto">
              <a:xfrm>
                <a:off x="4282" y="3357"/>
                <a:ext cx="81" cy="47"/>
              </a:xfrm>
              <a:custGeom>
                <a:avLst/>
                <a:gdLst>
                  <a:gd name="T0" fmla="*/ 81 w 81"/>
                  <a:gd name="T1" fmla="*/ 47 h 47"/>
                  <a:gd name="T2" fmla="*/ 81 w 81"/>
                  <a:gd name="T3" fmla="*/ 46 h 47"/>
                  <a:gd name="T4" fmla="*/ 2 w 81"/>
                  <a:gd name="T5" fmla="*/ 0 h 47"/>
                  <a:gd name="T6" fmla="*/ 0 w 81"/>
                  <a:gd name="T7" fmla="*/ 0 h 47"/>
                  <a:gd name="T8" fmla="*/ 81 w 81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7">
                    <a:moveTo>
                      <a:pt x="81" y="47"/>
                    </a:moveTo>
                    <a:lnTo>
                      <a:pt x="81" y="46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81" y="47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231"/>
              <p:cNvSpPr>
                <a:spLocks/>
              </p:cNvSpPr>
              <p:nvPr/>
            </p:nvSpPr>
            <p:spPr bwMode="auto">
              <a:xfrm>
                <a:off x="4494" y="3467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4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232"/>
              <p:cNvSpPr>
                <a:spLocks/>
              </p:cNvSpPr>
              <p:nvPr/>
            </p:nvSpPr>
            <p:spPr bwMode="auto">
              <a:xfrm>
                <a:off x="4494" y="3467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Freeform 233"/>
              <p:cNvSpPr>
                <a:spLocks/>
              </p:cNvSpPr>
              <p:nvPr/>
            </p:nvSpPr>
            <p:spPr bwMode="auto">
              <a:xfrm>
                <a:off x="4494" y="3492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3 h 4"/>
                  <a:gd name="T4" fmla="*/ 2 w 7"/>
                  <a:gd name="T5" fmla="*/ 0 h 4"/>
                  <a:gd name="T6" fmla="*/ 0 w 7"/>
                  <a:gd name="T7" fmla="*/ 1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Freeform 234"/>
              <p:cNvSpPr>
                <a:spLocks/>
              </p:cNvSpPr>
              <p:nvPr/>
            </p:nvSpPr>
            <p:spPr bwMode="auto">
              <a:xfrm>
                <a:off x="4486" y="3463"/>
                <a:ext cx="5" cy="29"/>
              </a:xfrm>
              <a:custGeom>
                <a:avLst/>
                <a:gdLst>
                  <a:gd name="T0" fmla="*/ 0 w 5"/>
                  <a:gd name="T1" fmla="*/ 25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235"/>
              <p:cNvSpPr>
                <a:spLocks/>
              </p:cNvSpPr>
              <p:nvPr/>
            </p:nvSpPr>
            <p:spPr bwMode="auto">
              <a:xfrm>
                <a:off x="4486" y="3463"/>
                <a:ext cx="2" cy="25"/>
              </a:xfrm>
              <a:custGeom>
                <a:avLst/>
                <a:gdLst>
                  <a:gd name="T0" fmla="*/ 0 w 2"/>
                  <a:gd name="T1" fmla="*/ 25 h 25"/>
                  <a:gd name="T2" fmla="*/ 2 w 2"/>
                  <a:gd name="T3" fmla="*/ 24 h 25"/>
                  <a:gd name="T4" fmla="*/ 2 w 2"/>
                  <a:gd name="T5" fmla="*/ 1 h 25"/>
                  <a:gd name="T6" fmla="*/ 0 w 2"/>
                  <a:gd name="T7" fmla="*/ 0 h 25"/>
                  <a:gd name="T8" fmla="*/ 0 w 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">
                    <a:moveTo>
                      <a:pt x="0" y="25"/>
                    </a:moveTo>
                    <a:lnTo>
                      <a:pt x="2" y="2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236"/>
              <p:cNvSpPr>
                <a:spLocks/>
              </p:cNvSpPr>
              <p:nvPr/>
            </p:nvSpPr>
            <p:spPr bwMode="auto">
              <a:xfrm>
                <a:off x="4486" y="3487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237"/>
              <p:cNvSpPr>
                <a:spLocks/>
              </p:cNvSpPr>
              <p:nvPr/>
            </p:nvSpPr>
            <p:spPr bwMode="auto">
              <a:xfrm>
                <a:off x="4476" y="3458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439"/>
            <p:cNvGrpSpPr>
              <a:grpSpLocks/>
            </p:cNvGrpSpPr>
            <p:nvPr/>
          </p:nvGrpSpPr>
          <p:grpSpPr bwMode="auto">
            <a:xfrm>
              <a:off x="4266" y="2966"/>
              <a:ext cx="514" cy="521"/>
              <a:chOff x="4266" y="2966"/>
              <a:chExt cx="514" cy="521"/>
            </a:xfrm>
          </p:grpSpPr>
          <p:sp>
            <p:nvSpPr>
              <p:cNvPr id="56" name="Freeform 239"/>
              <p:cNvSpPr>
                <a:spLocks/>
              </p:cNvSpPr>
              <p:nvPr/>
            </p:nvSpPr>
            <p:spPr bwMode="auto">
              <a:xfrm>
                <a:off x="4476" y="3458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1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40"/>
              <p:cNvSpPr>
                <a:spLocks/>
              </p:cNvSpPr>
              <p:nvPr/>
            </p:nvSpPr>
            <p:spPr bwMode="auto">
              <a:xfrm>
                <a:off x="4476" y="3482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2 w 7"/>
                  <a:gd name="T5" fmla="*/ 0 h 5"/>
                  <a:gd name="T6" fmla="*/ 0 w 7"/>
                  <a:gd name="T7" fmla="*/ 2 h 5"/>
                  <a:gd name="T8" fmla="*/ 7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241"/>
              <p:cNvSpPr>
                <a:spLocks/>
              </p:cNvSpPr>
              <p:nvPr/>
            </p:nvSpPr>
            <p:spPr bwMode="auto">
              <a:xfrm>
                <a:off x="4468" y="3453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242"/>
              <p:cNvSpPr>
                <a:spLocks/>
              </p:cNvSpPr>
              <p:nvPr/>
            </p:nvSpPr>
            <p:spPr bwMode="auto">
              <a:xfrm>
                <a:off x="4468" y="3453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243"/>
              <p:cNvSpPr>
                <a:spLocks/>
              </p:cNvSpPr>
              <p:nvPr/>
            </p:nvSpPr>
            <p:spPr bwMode="auto">
              <a:xfrm>
                <a:off x="4468" y="3477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244"/>
              <p:cNvSpPr>
                <a:spLocks/>
              </p:cNvSpPr>
              <p:nvPr/>
            </p:nvSpPr>
            <p:spPr bwMode="auto">
              <a:xfrm>
                <a:off x="4460" y="3448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245"/>
              <p:cNvSpPr>
                <a:spLocks/>
              </p:cNvSpPr>
              <p:nvPr/>
            </p:nvSpPr>
            <p:spPr bwMode="auto">
              <a:xfrm>
                <a:off x="4460" y="3448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0 w 2"/>
                  <a:gd name="T3" fmla="*/ 24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0" y="2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246"/>
              <p:cNvSpPr>
                <a:spLocks/>
              </p:cNvSpPr>
              <p:nvPr/>
            </p:nvSpPr>
            <p:spPr bwMode="auto">
              <a:xfrm>
                <a:off x="4460" y="3472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2 h 5"/>
                  <a:gd name="T4" fmla="*/ 0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247"/>
              <p:cNvSpPr>
                <a:spLocks/>
              </p:cNvSpPr>
              <p:nvPr/>
            </p:nvSpPr>
            <p:spPr bwMode="auto">
              <a:xfrm>
                <a:off x="4450" y="3443"/>
                <a:ext cx="7" cy="28"/>
              </a:xfrm>
              <a:custGeom>
                <a:avLst/>
                <a:gdLst>
                  <a:gd name="T0" fmla="*/ 0 w 7"/>
                  <a:gd name="T1" fmla="*/ 24 h 28"/>
                  <a:gd name="T2" fmla="*/ 0 w 7"/>
                  <a:gd name="T3" fmla="*/ 0 h 28"/>
                  <a:gd name="T4" fmla="*/ 7 w 7"/>
                  <a:gd name="T5" fmla="*/ 3 h 28"/>
                  <a:gd name="T6" fmla="*/ 7 w 7"/>
                  <a:gd name="T7" fmla="*/ 28 h 28"/>
                  <a:gd name="T8" fmla="*/ 0 w 7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8">
                    <a:moveTo>
                      <a:pt x="0" y="24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Rectangle 248"/>
              <p:cNvSpPr>
                <a:spLocks noChangeArrowheads="1"/>
              </p:cNvSpPr>
              <p:nvPr/>
            </p:nvSpPr>
            <p:spPr bwMode="auto">
              <a:xfrm>
                <a:off x="4450" y="3443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9"/>
              <p:cNvSpPr>
                <a:spLocks/>
              </p:cNvSpPr>
              <p:nvPr/>
            </p:nvSpPr>
            <p:spPr bwMode="auto">
              <a:xfrm>
                <a:off x="4450" y="3467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2 h 4"/>
                  <a:gd name="T4" fmla="*/ 2 w 7"/>
                  <a:gd name="T5" fmla="*/ 0 h 4"/>
                  <a:gd name="T6" fmla="*/ 0 w 7"/>
                  <a:gd name="T7" fmla="*/ 0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50"/>
              <p:cNvSpPr>
                <a:spLocks/>
              </p:cNvSpPr>
              <p:nvPr/>
            </p:nvSpPr>
            <p:spPr bwMode="auto">
              <a:xfrm>
                <a:off x="4442" y="3438"/>
                <a:ext cx="5" cy="28"/>
              </a:xfrm>
              <a:custGeom>
                <a:avLst/>
                <a:gdLst>
                  <a:gd name="T0" fmla="*/ 0 w 5"/>
                  <a:gd name="T1" fmla="*/ 25 h 28"/>
                  <a:gd name="T2" fmla="*/ 0 w 5"/>
                  <a:gd name="T3" fmla="*/ 0 h 28"/>
                  <a:gd name="T4" fmla="*/ 5 w 5"/>
                  <a:gd name="T5" fmla="*/ 4 h 28"/>
                  <a:gd name="T6" fmla="*/ 5 w 5"/>
                  <a:gd name="T7" fmla="*/ 28 h 28"/>
                  <a:gd name="T8" fmla="*/ 0 w 5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8">
                    <a:moveTo>
                      <a:pt x="0" y="25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28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Rectangle 251"/>
              <p:cNvSpPr>
                <a:spLocks noChangeArrowheads="1"/>
              </p:cNvSpPr>
              <p:nvPr/>
            </p:nvSpPr>
            <p:spPr bwMode="auto">
              <a:xfrm>
                <a:off x="4442" y="3438"/>
                <a:ext cx="2" cy="25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252"/>
              <p:cNvSpPr>
                <a:spLocks/>
              </p:cNvSpPr>
              <p:nvPr/>
            </p:nvSpPr>
            <p:spPr bwMode="auto">
              <a:xfrm>
                <a:off x="4442" y="3463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253"/>
              <p:cNvSpPr>
                <a:spLocks/>
              </p:cNvSpPr>
              <p:nvPr/>
            </p:nvSpPr>
            <p:spPr bwMode="auto">
              <a:xfrm>
                <a:off x="4433" y="3432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54"/>
              <p:cNvSpPr>
                <a:spLocks/>
              </p:cNvSpPr>
              <p:nvPr/>
            </p:nvSpPr>
            <p:spPr bwMode="auto">
              <a:xfrm>
                <a:off x="4433" y="3432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6 h 26"/>
                  <a:gd name="T4" fmla="*/ 1 w 1"/>
                  <a:gd name="T5" fmla="*/ 1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6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255"/>
              <p:cNvSpPr>
                <a:spLocks/>
              </p:cNvSpPr>
              <p:nvPr/>
            </p:nvSpPr>
            <p:spPr bwMode="auto">
              <a:xfrm>
                <a:off x="4433" y="3458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1 h 3"/>
                  <a:gd name="T4" fmla="*/ 1 w 6"/>
                  <a:gd name="T5" fmla="*/ 0 h 3"/>
                  <a:gd name="T6" fmla="*/ 0 w 6"/>
                  <a:gd name="T7" fmla="*/ 0 h 3"/>
                  <a:gd name="T8" fmla="*/ 6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256"/>
              <p:cNvSpPr>
                <a:spLocks/>
              </p:cNvSpPr>
              <p:nvPr/>
            </p:nvSpPr>
            <p:spPr bwMode="auto">
              <a:xfrm>
                <a:off x="4425" y="3427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257"/>
              <p:cNvSpPr>
                <a:spLocks/>
              </p:cNvSpPr>
              <p:nvPr/>
            </p:nvSpPr>
            <p:spPr bwMode="auto">
              <a:xfrm>
                <a:off x="4425" y="3427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58"/>
              <p:cNvSpPr>
                <a:spLocks/>
              </p:cNvSpPr>
              <p:nvPr/>
            </p:nvSpPr>
            <p:spPr bwMode="auto">
              <a:xfrm>
                <a:off x="4425" y="3451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3 h 5"/>
                  <a:gd name="T4" fmla="*/ 1 w 4"/>
                  <a:gd name="T5" fmla="*/ 0 h 5"/>
                  <a:gd name="T6" fmla="*/ 0 w 4"/>
                  <a:gd name="T7" fmla="*/ 2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59"/>
              <p:cNvSpPr>
                <a:spLocks/>
              </p:cNvSpPr>
              <p:nvPr/>
            </p:nvSpPr>
            <p:spPr bwMode="auto">
              <a:xfrm>
                <a:off x="4417" y="3422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260"/>
              <p:cNvSpPr>
                <a:spLocks/>
              </p:cNvSpPr>
              <p:nvPr/>
            </p:nvSpPr>
            <p:spPr bwMode="auto">
              <a:xfrm>
                <a:off x="4417" y="3422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261"/>
              <p:cNvSpPr>
                <a:spLocks/>
              </p:cNvSpPr>
              <p:nvPr/>
            </p:nvSpPr>
            <p:spPr bwMode="auto">
              <a:xfrm>
                <a:off x="4417" y="3446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4 h 5"/>
                  <a:gd name="T4" fmla="*/ 1 w 4"/>
                  <a:gd name="T5" fmla="*/ 0 h 5"/>
                  <a:gd name="T6" fmla="*/ 0 w 4"/>
                  <a:gd name="T7" fmla="*/ 2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4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262"/>
              <p:cNvSpPr>
                <a:spLocks/>
              </p:cNvSpPr>
              <p:nvPr/>
            </p:nvSpPr>
            <p:spPr bwMode="auto">
              <a:xfrm>
                <a:off x="4407" y="3417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263"/>
              <p:cNvSpPr>
                <a:spLocks/>
              </p:cNvSpPr>
              <p:nvPr/>
            </p:nvSpPr>
            <p:spPr bwMode="auto">
              <a:xfrm>
                <a:off x="4407" y="3417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5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5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264"/>
              <p:cNvSpPr>
                <a:spLocks/>
              </p:cNvSpPr>
              <p:nvPr/>
            </p:nvSpPr>
            <p:spPr bwMode="auto">
              <a:xfrm>
                <a:off x="4407" y="3442"/>
                <a:ext cx="6" cy="4"/>
              </a:xfrm>
              <a:custGeom>
                <a:avLst/>
                <a:gdLst>
                  <a:gd name="T0" fmla="*/ 6 w 6"/>
                  <a:gd name="T1" fmla="*/ 4 h 4"/>
                  <a:gd name="T2" fmla="*/ 6 w 6"/>
                  <a:gd name="T3" fmla="*/ 3 h 4"/>
                  <a:gd name="T4" fmla="*/ 1 w 6"/>
                  <a:gd name="T5" fmla="*/ 0 h 4"/>
                  <a:gd name="T6" fmla="*/ 0 w 6"/>
                  <a:gd name="T7" fmla="*/ 1 h 4"/>
                  <a:gd name="T8" fmla="*/ 6 w 6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6" y="3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265"/>
              <p:cNvSpPr>
                <a:spLocks/>
              </p:cNvSpPr>
              <p:nvPr/>
            </p:nvSpPr>
            <p:spPr bwMode="auto">
              <a:xfrm>
                <a:off x="4399" y="3412"/>
                <a:ext cx="5" cy="30"/>
              </a:xfrm>
              <a:custGeom>
                <a:avLst/>
                <a:gdLst>
                  <a:gd name="T0" fmla="*/ 0 w 5"/>
                  <a:gd name="T1" fmla="*/ 26 h 30"/>
                  <a:gd name="T2" fmla="*/ 0 w 5"/>
                  <a:gd name="T3" fmla="*/ 0 h 30"/>
                  <a:gd name="T4" fmla="*/ 5 w 5"/>
                  <a:gd name="T5" fmla="*/ 4 h 30"/>
                  <a:gd name="T6" fmla="*/ 5 w 5"/>
                  <a:gd name="T7" fmla="*/ 30 h 30"/>
                  <a:gd name="T8" fmla="*/ 0 w 5"/>
                  <a:gd name="T9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0">
                    <a:moveTo>
                      <a:pt x="0" y="26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3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66"/>
              <p:cNvSpPr>
                <a:spLocks/>
              </p:cNvSpPr>
              <p:nvPr/>
            </p:nvSpPr>
            <p:spPr bwMode="auto">
              <a:xfrm>
                <a:off x="4399" y="3412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5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5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67"/>
              <p:cNvSpPr>
                <a:spLocks/>
              </p:cNvSpPr>
              <p:nvPr/>
            </p:nvSpPr>
            <p:spPr bwMode="auto">
              <a:xfrm>
                <a:off x="4399" y="3437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1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268"/>
              <p:cNvSpPr>
                <a:spLocks/>
              </p:cNvSpPr>
              <p:nvPr/>
            </p:nvSpPr>
            <p:spPr bwMode="auto">
              <a:xfrm>
                <a:off x="4268" y="3333"/>
                <a:ext cx="13" cy="18"/>
              </a:xfrm>
              <a:custGeom>
                <a:avLst/>
                <a:gdLst>
                  <a:gd name="T0" fmla="*/ 13 w 13"/>
                  <a:gd name="T1" fmla="*/ 8 h 18"/>
                  <a:gd name="T2" fmla="*/ 13 w 13"/>
                  <a:gd name="T3" fmla="*/ 18 h 18"/>
                  <a:gd name="T4" fmla="*/ 0 w 13"/>
                  <a:gd name="T5" fmla="*/ 10 h 18"/>
                  <a:gd name="T6" fmla="*/ 0 w 13"/>
                  <a:gd name="T7" fmla="*/ 0 h 18"/>
                  <a:gd name="T8" fmla="*/ 13 w 13"/>
                  <a:gd name="T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13" y="8"/>
                    </a:moveTo>
                    <a:lnTo>
                      <a:pt x="13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69"/>
              <p:cNvSpPr>
                <a:spLocks/>
              </p:cNvSpPr>
              <p:nvPr/>
            </p:nvSpPr>
            <p:spPr bwMode="auto">
              <a:xfrm>
                <a:off x="4279" y="3341"/>
                <a:ext cx="2" cy="10"/>
              </a:xfrm>
              <a:custGeom>
                <a:avLst/>
                <a:gdLst>
                  <a:gd name="T0" fmla="*/ 0 w 2"/>
                  <a:gd name="T1" fmla="*/ 2 h 10"/>
                  <a:gd name="T2" fmla="*/ 2 w 2"/>
                  <a:gd name="T3" fmla="*/ 0 h 10"/>
                  <a:gd name="T4" fmla="*/ 2 w 2"/>
                  <a:gd name="T5" fmla="*/ 8 h 10"/>
                  <a:gd name="T6" fmla="*/ 0 w 2"/>
                  <a:gd name="T7" fmla="*/ 10 h 10"/>
                  <a:gd name="T8" fmla="*/ 0 w 2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0" y="2"/>
                    </a:moveTo>
                    <a:lnTo>
                      <a:pt x="2" y="0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725A14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70"/>
              <p:cNvSpPr>
                <a:spLocks/>
              </p:cNvSpPr>
              <p:nvPr/>
            </p:nvSpPr>
            <p:spPr bwMode="auto">
              <a:xfrm>
                <a:off x="4266" y="3335"/>
                <a:ext cx="15" cy="8"/>
              </a:xfrm>
              <a:custGeom>
                <a:avLst/>
                <a:gdLst>
                  <a:gd name="T0" fmla="*/ 0 w 15"/>
                  <a:gd name="T1" fmla="*/ 1 h 8"/>
                  <a:gd name="T2" fmla="*/ 2 w 15"/>
                  <a:gd name="T3" fmla="*/ 0 h 8"/>
                  <a:gd name="T4" fmla="*/ 15 w 15"/>
                  <a:gd name="T5" fmla="*/ 6 h 8"/>
                  <a:gd name="T6" fmla="*/ 13 w 15"/>
                  <a:gd name="T7" fmla="*/ 8 h 8"/>
                  <a:gd name="T8" fmla="*/ 0 w 15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0" y="1"/>
                    </a:moveTo>
                    <a:lnTo>
                      <a:pt x="2" y="0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71"/>
              <p:cNvSpPr>
                <a:spLocks/>
              </p:cNvSpPr>
              <p:nvPr/>
            </p:nvSpPr>
            <p:spPr bwMode="auto">
              <a:xfrm>
                <a:off x="4266" y="3336"/>
                <a:ext cx="13" cy="15"/>
              </a:xfrm>
              <a:custGeom>
                <a:avLst/>
                <a:gdLst>
                  <a:gd name="T0" fmla="*/ 13 w 13"/>
                  <a:gd name="T1" fmla="*/ 7 h 15"/>
                  <a:gd name="T2" fmla="*/ 13 w 13"/>
                  <a:gd name="T3" fmla="*/ 15 h 15"/>
                  <a:gd name="T4" fmla="*/ 0 w 13"/>
                  <a:gd name="T5" fmla="*/ 7 h 15"/>
                  <a:gd name="T6" fmla="*/ 0 w 13"/>
                  <a:gd name="T7" fmla="*/ 0 h 15"/>
                  <a:gd name="T8" fmla="*/ 13 w 13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13" y="7"/>
                    </a:moveTo>
                    <a:lnTo>
                      <a:pt x="13" y="15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72"/>
              <p:cNvSpPr>
                <a:spLocks/>
              </p:cNvSpPr>
              <p:nvPr/>
            </p:nvSpPr>
            <p:spPr bwMode="auto">
              <a:xfrm>
                <a:off x="4505" y="3257"/>
                <a:ext cx="275" cy="196"/>
              </a:xfrm>
              <a:custGeom>
                <a:avLst/>
                <a:gdLst>
                  <a:gd name="T0" fmla="*/ 0 w 275"/>
                  <a:gd name="T1" fmla="*/ 160 h 196"/>
                  <a:gd name="T2" fmla="*/ 275 w 275"/>
                  <a:gd name="T3" fmla="*/ 0 h 196"/>
                  <a:gd name="T4" fmla="*/ 275 w 275"/>
                  <a:gd name="T5" fmla="*/ 37 h 196"/>
                  <a:gd name="T6" fmla="*/ 0 w 275"/>
                  <a:gd name="T7" fmla="*/ 196 h 196"/>
                  <a:gd name="T8" fmla="*/ 0 w 275"/>
                  <a:gd name="T9" fmla="*/ 16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96">
                    <a:moveTo>
                      <a:pt x="0" y="160"/>
                    </a:moveTo>
                    <a:lnTo>
                      <a:pt x="275" y="0"/>
                    </a:lnTo>
                    <a:lnTo>
                      <a:pt x="275" y="37"/>
                    </a:lnTo>
                    <a:lnTo>
                      <a:pt x="0" y="196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73"/>
              <p:cNvSpPr>
                <a:spLocks/>
              </p:cNvSpPr>
              <p:nvPr/>
            </p:nvSpPr>
            <p:spPr bwMode="auto">
              <a:xfrm>
                <a:off x="4266" y="3118"/>
                <a:ext cx="514" cy="299"/>
              </a:xfrm>
              <a:custGeom>
                <a:avLst/>
                <a:gdLst>
                  <a:gd name="T0" fmla="*/ 0 w 514"/>
                  <a:gd name="T1" fmla="*/ 160 h 299"/>
                  <a:gd name="T2" fmla="*/ 273 w 514"/>
                  <a:gd name="T3" fmla="*/ 0 h 299"/>
                  <a:gd name="T4" fmla="*/ 514 w 514"/>
                  <a:gd name="T5" fmla="*/ 139 h 299"/>
                  <a:gd name="T6" fmla="*/ 239 w 514"/>
                  <a:gd name="T7" fmla="*/ 299 h 299"/>
                  <a:gd name="T8" fmla="*/ 0 w 514"/>
                  <a:gd name="T9" fmla="*/ 16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299">
                    <a:moveTo>
                      <a:pt x="0" y="160"/>
                    </a:moveTo>
                    <a:lnTo>
                      <a:pt x="273" y="0"/>
                    </a:lnTo>
                    <a:lnTo>
                      <a:pt x="514" y="139"/>
                    </a:lnTo>
                    <a:lnTo>
                      <a:pt x="239" y="299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74"/>
              <p:cNvSpPr>
                <a:spLocks/>
              </p:cNvSpPr>
              <p:nvPr/>
            </p:nvSpPr>
            <p:spPr bwMode="auto">
              <a:xfrm>
                <a:off x="4266" y="3278"/>
                <a:ext cx="239" cy="175"/>
              </a:xfrm>
              <a:custGeom>
                <a:avLst/>
                <a:gdLst>
                  <a:gd name="T0" fmla="*/ 239 w 239"/>
                  <a:gd name="T1" fmla="*/ 139 h 175"/>
                  <a:gd name="T2" fmla="*/ 239 w 239"/>
                  <a:gd name="T3" fmla="*/ 175 h 175"/>
                  <a:gd name="T4" fmla="*/ 0 w 239"/>
                  <a:gd name="T5" fmla="*/ 37 h 175"/>
                  <a:gd name="T6" fmla="*/ 0 w 239"/>
                  <a:gd name="T7" fmla="*/ 0 h 175"/>
                  <a:gd name="T8" fmla="*/ 239 w 239"/>
                  <a:gd name="T9" fmla="*/ 13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75">
                    <a:moveTo>
                      <a:pt x="239" y="139"/>
                    </a:moveTo>
                    <a:lnTo>
                      <a:pt x="239" y="175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239" y="139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40404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75"/>
              <p:cNvSpPr>
                <a:spLocks/>
              </p:cNvSpPr>
              <p:nvPr/>
            </p:nvSpPr>
            <p:spPr bwMode="auto">
              <a:xfrm>
                <a:off x="4282" y="3294"/>
                <a:ext cx="81" cy="59"/>
              </a:xfrm>
              <a:custGeom>
                <a:avLst/>
                <a:gdLst>
                  <a:gd name="T0" fmla="*/ 0 w 81"/>
                  <a:gd name="T1" fmla="*/ 13 h 59"/>
                  <a:gd name="T2" fmla="*/ 0 w 81"/>
                  <a:gd name="T3" fmla="*/ 0 h 59"/>
                  <a:gd name="T4" fmla="*/ 81 w 81"/>
                  <a:gd name="T5" fmla="*/ 47 h 59"/>
                  <a:gd name="T6" fmla="*/ 81 w 81"/>
                  <a:gd name="T7" fmla="*/ 59 h 59"/>
                  <a:gd name="T8" fmla="*/ 0 w 81"/>
                  <a:gd name="T9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9">
                    <a:moveTo>
                      <a:pt x="0" y="13"/>
                    </a:moveTo>
                    <a:lnTo>
                      <a:pt x="0" y="0"/>
                    </a:lnTo>
                    <a:lnTo>
                      <a:pt x="81" y="47"/>
                    </a:lnTo>
                    <a:lnTo>
                      <a:pt x="81" y="5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6"/>
              <p:cNvSpPr>
                <a:spLocks/>
              </p:cNvSpPr>
              <p:nvPr/>
            </p:nvSpPr>
            <p:spPr bwMode="auto">
              <a:xfrm>
                <a:off x="4282" y="3294"/>
                <a:ext cx="2" cy="13"/>
              </a:xfrm>
              <a:custGeom>
                <a:avLst/>
                <a:gdLst>
                  <a:gd name="T0" fmla="*/ 0 w 2"/>
                  <a:gd name="T1" fmla="*/ 13 h 13"/>
                  <a:gd name="T2" fmla="*/ 2 w 2"/>
                  <a:gd name="T3" fmla="*/ 12 h 13"/>
                  <a:gd name="T4" fmla="*/ 2 w 2"/>
                  <a:gd name="T5" fmla="*/ 2 h 13"/>
                  <a:gd name="T6" fmla="*/ 0 w 2"/>
                  <a:gd name="T7" fmla="*/ 0 h 13"/>
                  <a:gd name="T8" fmla="*/ 0 w 2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3">
                    <a:moveTo>
                      <a:pt x="0" y="13"/>
                    </a:moveTo>
                    <a:lnTo>
                      <a:pt x="2" y="1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77"/>
              <p:cNvSpPr>
                <a:spLocks/>
              </p:cNvSpPr>
              <p:nvPr/>
            </p:nvSpPr>
            <p:spPr bwMode="auto">
              <a:xfrm>
                <a:off x="4282" y="3306"/>
                <a:ext cx="81" cy="47"/>
              </a:xfrm>
              <a:custGeom>
                <a:avLst/>
                <a:gdLst>
                  <a:gd name="T0" fmla="*/ 81 w 81"/>
                  <a:gd name="T1" fmla="*/ 47 h 47"/>
                  <a:gd name="T2" fmla="*/ 81 w 81"/>
                  <a:gd name="T3" fmla="*/ 45 h 47"/>
                  <a:gd name="T4" fmla="*/ 2 w 81"/>
                  <a:gd name="T5" fmla="*/ 0 h 47"/>
                  <a:gd name="T6" fmla="*/ 0 w 81"/>
                  <a:gd name="T7" fmla="*/ 1 h 47"/>
                  <a:gd name="T8" fmla="*/ 81 w 81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7">
                    <a:moveTo>
                      <a:pt x="81" y="47"/>
                    </a:moveTo>
                    <a:lnTo>
                      <a:pt x="81" y="45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81" y="47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78"/>
              <p:cNvSpPr>
                <a:spLocks/>
              </p:cNvSpPr>
              <p:nvPr/>
            </p:nvSpPr>
            <p:spPr bwMode="auto">
              <a:xfrm>
                <a:off x="4494" y="3417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279"/>
              <p:cNvSpPr>
                <a:spLocks/>
              </p:cNvSpPr>
              <p:nvPr/>
            </p:nvSpPr>
            <p:spPr bwMode="auto">
              <a:xfrm>
                <a:off x="4494" y="3417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80"/>
              <p:cNvSpPr>
                <a:spLocks/>
              </p:cNvSpPr>
              <p:nvPr/>
            </p:nvSpPr>
            <p:spPr bwMode="auto">
              <a:xfrm>
                <a:off x="4494" y="3442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3 h 4"/>
                  <a:gd name="T4" fmla="*/ 2 w 7"/>
                  <a:gd name="T5" fmla="*/ 0 h 4"/>
                  <a:gd name="T6" fmla="*/ 0 w 7"/>
                  <a:gd name="T7" fmla="*/ 1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281"/>
              <p:cNvSpPr>
                <a:spLocks/>
              </p:cNvSpPr>
              <p:nvPr/>
            </p:nvSpPr>
            <p:spPr bwMode="auto">
              <a:xfrm>
                <a:off x="4486" y="3412"/>
                <a:ext cx="5" cy="30"/>
              </a:xfrm>
              <a:custGeom>
                <a:avLst/>
                <a:gdLst>
                  <a:gd name="T0" fmla="*/ 0 w 5"/>
                  <a:gd name="T1" fmla="*/ 26 h 30"/>
                  <a:gd name="T2" fmla="*/ 0 w 5"/>
                  <a:gd name="T3" fmla="*/ 0 h 30"/>
                  <a:gd name="T4" fmla="*/ 5 w 5"/>
                  <a:gd name="T5" fmla="*/ 4 h 30"/>
                  <a:gd name="T6" fmla="*/ 5 w 5"/>
                  <a:gd name="T7" fmla="*/ 30 h 30"/>
                  <a:gd name="T8" fmla="*/ 0 w 5"/>
                  <a:gd name="T9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0">
                    <a:moveTo>
                      <a:pt x="0" y="26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3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282"/>
              <p:cNvSpPr>
                <a:spLocks/>
              </p:cNvSpPr>
              <p:nvPr/>
            </p:nvSpPr>
            <p:spPr bwMode="auto">
              <a:xfrm>
                <a:off x="4486" y="3412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283"/>
              <p:cNvSpPr>
                <a:spLocks/>
              </p:cNvSpPr>
              <p:nvPr/>
            </p:nvSpPr>
            <p:spPr bwMode="auto">
              <a:xfrm>
                <a:off x="4486" y="3437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1 h 5"/>
                  <a:gd name="T4" fmla="*/ 2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284"/>
              <p:cNvSpPr>
                <a:spLocks/>
              </p:cNvSpPr>
              <p:nvPr/>
            </p:nvSpPr>
            <p:spPr bwMode="auto">
              <a:xfrm>
                <a:off x="4476" y="3408"/>
                <a:ext cx="7" cy="27"/>
              </a:xfrm>
              <a:custGeom>
                <a:avLst/>
                <a:gdLst>
                  <a:gd name="T0" fmla="*/ 0 w 7"/>
                  <a:gd name="T1" fmla="*/ 24 h 27"/>
                  <a:gd name="T2" fmla="*/ 0 w 7"/>
                  <a:gd name="T3" fmla="*/ 0 h 27"/>
                  <a:gd name="T4" fmla="*/ 7 w 7"/>
                  <a:gd name="T5" fmla="*/ 3 h 27"/>
                  <a:gd name="T6" fmla="*/ 7 w 7"/>
                  <a:gd name="T7" fmla="*/ 27 h 27"/>
                  <a:gd name="T8" fmla="*/ 0 w 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7">
                    <a:moveTo>
                      <a:pt x="0" y="24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Rectangle 285"/>
              <p:cNvSpPr>
                <a:spLocks noChangeArrowheads="1"/>
              </p:cNvSpPr>
              <p:nvPr/>
            </p:nvSpPr>
            <p:spPr bwMode="auto">
              <a:xfrm>
                <a:off x="4476" y="3408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286"/>
              <p:cNvSpPr>
                <a:spLocks/>
              </p:cNvSpPr>
              <p:nvPr/>
            </p:nvSpPr>
            <p:spPr bwMode="auto">
              <a:xfrm>
                <a:off x="4476" y="3432"/>
                <a:ext cx="7" cy="3"/>
              </a:xfrm>
              <a:custGeom>
                <a:avLst/>
                <a:gdLst>
                  <a:gd name="T0" fmla="*/ 7 w 7"/>
                  <a:gd name="T1" fmla="*/ 3 h 3"/>
                  <a:gd name="T2" fmla="*/ 7 w 7"/>
                  <a:gd name="T3" fmla="*/ 1 h 3"/>
                  <a:gd name="T4" fmla="*/ 2 w 7"/>
                  <a:gd name="T5" fmla="*/ 0 h 3"/>
                  <a:gd name="T6" fmla="*/ 0 w 7"/>
                  <a:gd name="T7" fmla="*/ 0 h 3"/>
                  <a:gd name="T8" fmla="*/ 7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3"/>
                    </a:moveTo>
                    <a:lnTo>
                      <a:pt x="7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287"/>
              <p:cNvSpPr>
                <a:spLocks/>
              </p:cNvSpPr>
              <p:nvPr/>
            </p:nvSpPr>
            <p:spPr bwMode="auto">
              <a:xfrm>
                <a:off x="4468" y="3403"/>
                <a:ext cx="5" cy="27"/>
              </a:xfrm>
              <a:custGeom>
                <a:avLst/>
                <a:gdLst>
                  <a:gd name="T0" fmla="*/ 0 w 5"/>
                  <a:gd name="T1" fmla="*/ 24 h 27"/>
                  <a:gd name="T2" fmla="*/ 0 w 5"/>
                  <a:gd name="T3" fmla="*/ 0 h 27"/>
                  <a:gd name="T4" fmla="*/ 5 w 5"/>
                  <a:gd name="T5" fmla="*/ 3 h 27"/>
                  <a:gd name="T6" fmla="*/ 5 w 5"/>
                  <a:gd name="T7" fmla="*/ 27 h 27"/>
                  <a:gd name="T8" fmla="*/ 0 w 5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7">
                    <a:moveTo>
                      <a:pt x="0" y="24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Rectangle 288"/>
              <p:cNvSpPr>
                <a:spLocks noChangeArrowheads="1"/>
              </p:cNvSpPr>
              <p:nvPr/>
            </p:nvSpPr>
            <p:spPr bwMode="auto">
              <a:xfrm>
                <a:off x="4468" y="3403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289"/>
              <p:cNvSpPr>
                <a:spLocks/>
              </p:cNvSpPr>
              <p:nvPr/>
            </p:nvSpPr>
            <p:spPr bwMode="auto">
              <a:xfrm>
                <a:off x="4468" y="3427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2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290"/>
              <p:cNvSpPr>
                <a:spLocks/>
              </p:cNvSpPr>
              <p:nvPr/>
            </p:nvSpPr>
            <p:spPr bwMode="auto">
              <a:xfrm>
                <a:off x="4460" y="3396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291"/>
              <p:cNvSpPr>
                <a:spLocks/>
              </p:cNvSpPr>
              <p:nvPr/>
            </p:nvSpPr>
            <p:spPr bwMode="auto">
              <a:xfrm>
                <a:off x="4460" y="3396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0 w 2"/>
                  <a:gd name="T3" fmla="*/ 26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0" y="2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292"/>
              <p:cNvSpPr>
                <a:spLocks/>
              </p:cNvSpPr>
              <p:nvPr/>
            </p:nvSpPr>
            <p:spPr bwMode="auto">
              <a:xfrm>
                <a:off x="4460" y="3422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2 h 3"/>
                  <a:gd name="T4" fmla="*/ 0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293"/>
              <p:cNvSpPr>
                <a:spLocks/>
              </p:cNvSpPr>
              <p:nvPr/>
            </p:nvSpPr>
            <p:spPr bwMode="auto">
              <a:xfrm>
                <a:off x="4450" y="3391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4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294"/>
              <p:cNvSpPr>
                <a:spLocks/>
              </p:cNvSpPr>
              <p:nvPr/>
            </p:nvSpPr>
            <p:spPr bwMode="auto">
              <a:xfrm>
                <a:off x="4450" y="3391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295"/>
              <p:cNvSpPr>
                <a:spLocks/>
              </p:cNvSpPr>
              <p:nvPr/>
            </p:nvSpPr>
            <p:spPr bwMode="auto">
              <a:xfrm>
                <a:off x="4450" y="3416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3 h 4"/>
                  <a:gd name="T4" fmla="*/ 2 w 7"/>
                  <a:gd name="T5" fmla="*/ 0 h 4"/>
                  <a:gd name="T6" fmla="*/ 0 w 7"/>
                  <a:gd name="T7" fmla="*/ 1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296"/>
              <p:cNvSpPr>
                <a:spLocks/>
              </p:cNvSpPr>
              <p:nvPr/>
            </p:nvSpPr>
            <p:spPr bwMode="auto">
              <a:xfrm>
                <a:off x="4442" y="3387"/>
                <a:ext cx="5" cy="29"/>
              </a:xfrm>
              <a:custGeom>
                <a:avLst/>
                <a:gdLst>
                  <a:gd name="T0" fmla="*/ 0 w 5"/>
                  <a:gd name="T1" fmla="*/ 25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297"/>
              <p:cNvSpPr>
                <a:spLocks/>
              </p:cNvSpPr>
              <p:nvPr/>
            </p:nvSpPr>
            <p:spPr bwMode="auto">
              <a:xfrm>
                <a:off x="4442" y="3387"/>
                <a:ext cx="2" cy="25"/>
              </a:xfrm>
              <a:custGeom>
                <a:avLst/>
                <a:gdLst>
                  <a:gd name="T0" fmla="*/ 0 w 2"/>
                  <a:gd name="T1" fmla="*/ 25 h 25"/>
                  <a:gd name="T2" fmla="*/ 2 w 2"/>
                  <a:gd name="T3" fmla="*/ 24 h 25"/>
                  <a:gd name="T4" fmla="*/ 2 w 2"/>
                  <a:gd name="T5" fmla="*/ 1 h 25"/>
                  <a:gd name="T6" fmla="*/ 0 w 2"/>
                  <a:gd name="T7" fmla="*/ 0 h 25"/>
                  <a:gd name="T8" fmla="*/ 0 w 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">
                    <a:moveTo>
                      <a:pt x="0" y="25"/>
                    </a:moveTo>
                    <a:lnTo>
                      <a:pt x="2" y="2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298"/>
              <p:cNvSpPr>
                <a:spLocks/>
              </p:cNvSpPr>
              <p:nvPr/>
            </p:nvSpPr>
            <p:spPr bwMode="auto">
              <a:xfrm>
                <a:off x="4442" y="3411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299"/>
              <p:cNvSpPr>
                <a:spLocks/>
              </p:cNvSpPr>
              <p:nvPr/>
            </p:nvSpPr>
            <p:spPr bwMode="auto">
              <a:xfrm>
                <a:off x="4433" y="3382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300"/>
              <p:cNvSpPr>
                <a:spLocks/>
              </p:cNvSpPr>
              <p:nvPr/>
            </p:nvSpPr>
            <p:spPr bwMode="auto">
              <a:xfrm>
                <a:off x="4433" y="3382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1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301"/>
              <p:cNvSpPr>
                <a:spLocks/>
              </p:cNvSpPr>
              <p:nvPr/>
            </p:nvSpPr>
            <p:spPr bwMode="auto">
              <a:xfrm>
                <a:off x="4433" y="3406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3 h 5"/>
                  <a:gd name="T4" fmla="*/ 1 w 6"/>
                  <a:gd name="T5" fmla="*/ 0 h 5"/>
                  <a:gd name="T6" fmla="*/ 0 w 6"/>
                  <a:gd name="T7" fmla="*/ 2 h 5"/>
                  <a:gd name="T8" fmla="*/ 6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302"/>
              <p:cNvSpPr>
                <a:spLocks/>
              </p:cNvSpPr>
              <p:nvPr/>
            </p:nvSpPr>
            <p:spPr bwMode="auto">
              <a:xfrm>
                <a:off x="4425" y="3377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303"/>
              <p:cNvSpPr>
                <a:spLocks/>
              </p:cNvSpPr>
              <p:nvPr/>
            </p:nvSpPr>
            <p:spPr bwMode="auto">
              <a:xfrm>
                <a:off x="4425" y="3377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1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304"/>
              <p:cNvSpPr>
                <a:spLocks/>
              </p:cNvSpPr>
              <p:nvPr/>
            </p:nvSpPr>
            <p:spPr bwMode="auto">
              <a:xfrm>
                <a:off x="4425" y="3401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3 h 5"/>
                  <a:gd name="T4" fmla="*/ 1 w 4"/>
                  <a:gd name="T5" fmla="*/ 0 h 5"/>
                  <a:gd name="T6" fmla="*/ 0 w 4"/>
                  <a:gd name="T7" fmla="*/ 2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305"/>
              <p:cNvSpPr>
                <a:spLocks/>
              </p:cNvSpPr>
              <p:nvPr/>
            </p:nvSpPr>
            <p:spPr bwMode="auto">
              <a:xfrm>
                <a:off x="4417" y="3372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306"/>
              <p:cNvSpPr>
                <a:spLocks/>
              </p:cNvSpPr>
              <p:nvPr/>
            </p:nvSpPr>
            <p:spPr bwMode="auto">
              <a:xfrm>
                <a:off x="4417" y="3372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0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307"/>
              <p:cNvSpPr>
                <a:spLocks/>
              </p:cNvSpPr>
              <p:nvPr/>
            </p:nvSpPr>
            <p:spPr bwMode="auto">
              <a:xfrm>
                <a:off x="4417" y="3396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3 h 5"/>
                  <a:gd name="T4" fmla="*/ 1 w 4"/>
                  <a:gd name="T5" fmla="*/ 0 h 5"/>
                  <a:gd name="T6" fmla="*/ 0 w 4"/>
                  <a:gd name="T7" fmla="*/ 2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308"/>
              <p:cNvSpPr>
                <a:spLocks/>
              </p:cNvSpPr>
              <p:nvPr/>
            </p:nvSpPr>
            <p:spPr bwMode="auto">
              <a:xfrm>
                <a:off x="4407" y="3367"/>
                <a:ext cx="6" cy="29"/>
              </a:xfrm>
              <a:custGeom>
                <a:avLst/>
                <a:gdLst>
                  <a:gd name="T0" fmla="*/ 0 w 6"/>
                  <a:gd name="T1" fmla="*/ 24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4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Rectangle 309"/>
              <p:cNvSpPr>
                <a:spLocks noChangeArrowheads="1"/>
              </p:cNvSpPr>
              <p:nvPr/>
            </p:nvSpPr>
            <p:spPr bwMode="auto">
              <a:xfrm>
                <a:off x="4407" y="3367"/>
                <a:ext cx="1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310"/>
              <p:cNvSpPr>
                <a:spLocks/>
              </p:cNvSpPr>
              <p:nvPr/>
            </p:nvSpPr>
            <p:spPr bwMode="auto">
              <a:xfrm>
                <a:off x="4407" y="3391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2 h 5"/>
                  <a:gd name="T4" fmla="*/ 1 w 6"/>
                  <a:gd name="T5" fmla="*/ 0 h 5"/>
                  <a:gd name="T6" fmla="*/ 0 w 6"/>
                  <a:gd name="T7" fmla="*/ 0 h 5"/>
                  <a:gd name="T8" fmla="*/ 6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311"/>
              <p:cNvSpPr>
                <a:spLocks/>
              </p:cNvSpPr>
              <p:nvPr/>
            </p:nvSpPr>
            <p:spPr bwMode="auto">
              <a:xfrm>
                <a:off x="4399" y="3362"/>
                <a:ext cx="5" cy="28"/>
              </a:xfrm>
              <a:custGeom>
                <a:avLst/>
                <a:gdLst>
                  <a:gd name="T0" fmla="*/ 0 w 5"/>
                  <a:gd name="T1" fmla="*/ 25 h 28"/>
                  <a:gd name="T2" fmla="*/ 0 w 5"/>
                  <a:gd name="T3" fmla="*/ 0 h 28"/>
                  <a:gd name="T4" fmla="*/ 5 w 5"/>
                  <a:gd name="T5" fmla="*/ 4 h 28"/>
                  <a:gd name="T6" fmla="*/ 5 w 5"/>
                  <a:gd name="T7" fmla="*/ 28 h 28"/>
                  <a:gd name="T8" fmla="*/ 0 w 5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8">
                    <a:moveTo>
                      <a:pt x="0" y="25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28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Rectangle 312"/>
              <p:cNvSpPr>
                <a:spLocks noChangeArrowheads="1"/>
              </p:cNvSpPr>
              <p:nvPr/>
            </p:nvSpPr>
            <p:spPr bwMode="auto">
              <a:xfrm>
                <a:off x="4399" y="3362"/>
                <a:ext cx="1" cy="25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313"/>
              <p:cNvSpPr>
                <a:spLocks/>
              </p:cNvSpPr>
              <p:nvPr/>
            </p:nvSpPr>
            <p:spPr bwMode="auto">
              <a:xfrm>
                <a:off x="4399" y="3387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1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314"/>
              <p:cNvSpPr>
                <a:spLocks/>
              </p:cNvSpPr>
              <p:nvPr/>
            </p:nvSpPr>
            <p:spPr bwMode="auto">
              <a:xfrm>
                <a:off x="4268" y="3283"/>
                <a:ext cx="13" cy="18"/>
              </a:xfrm>
              <a:custGeom>
                <a:avLst/>
                <a:gdLst>
                  <a:gd name="T0" fmla="*/ 13 w 13"/>
                  <a:gd name="T1" fmla="*/ 8 h 18"/>
                  <a:gd name="T2" fmla="*/ 13 w 13"/>
                  <a:gd name="T3" fmla="*/ 18 h 18"/>
                  <a:gd name="T4" fmla="*/ 0 w 13"/>
                  <a:gd name="T5" fmla="*/ 10 h 18"/>
                  <a:gd name="T6" fmla="*/ 0 w 13"/>
                  <a:gd name="T7" fmla="*/ 0 h 18"/>
                  <a:gd name="T8" fmla="*/ 13 w 13"/>
                  <a:gd name="T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13" y="8"/>
                    </a:moveTo>
                    <a:lnTo>
                      <a:pt x="13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315"/>
              <p:cNvSpPr>
                <a:spLocks/>
              </p:cNvSpPr>
              <p:nvPr/>
            </p:nvSpPr>
            <p:spPr bwMode="auto">
              <a:xfrm>
                <a:off x="4279" y="3291"/>
                <a:ext cx="2" cy="8"/>
              </a:xfrm>
              <a:custGeom>
                <a:avLst/>
                <a:gdLst>
                  <a:gd name="T0" fmla="*/ 0 w 2"/>
                  <a:gd name="T1" fmla="*/ 2 h 8"/>
                  <a:gd name="T2" fmla="*/ 2 w 2"/>
                  <a:gd name="T3" fmla="*/ 0 h 8"/>
                  <a:gd name="T4" fmla="*/ 2 w 2"/>
                  <a:gd name="T5" fmla="*/ 8 h 8"/>
                  <a:gd name="T6" fmla="*/ 0 w 2"/>
                  <a:gd name="T7" fmla="*/ 8 h 8"/>
                  <a:gd name="T8" fmla="*/ 0 w 2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2" y="0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725A14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316"/>
              <p:cNvSpPr>
                <a:spLocks/>
              </p:cNvSpPr>
              <p:nvPr/>
            </p:nvSpPr>
            <p:spPr bwMode="auto">
              <a:xfrm>
                <a:off x="4266" y="3283"/>
                <a:ext cx="15" cy="10"/>
              </a:xfrm>
              <a:custGeom>
                <a:avLst/>
                <a:gdLst>
                  <a:gd name="T0" fmla="*/ 0 w 15"/>
                  <a:gd name="T1" fmla="*/ 2 h 10"/>
                  <a:gd name="T2" fmla="*/ 2 w 15"/>
                  <a:gd name="T3" fmla="*/ 0 h 10"/>
                  <a:gd name="T4" fmla="*/ 15 w 15"/>
                  <a:gd name="T5" fmla="*/ 8 h 10"/>
                  <a:gd name="T6" fmla="*/ 13 w 15"/>
                  <a:gd name="T7" fmla="*/ 10 h 10"/>
                  <a:gd name="T8" fmla="*/ 0 w 1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0">
                    <a:moveTo>
                      <a:pt x="0" y="2"/>
                    </a:moveTo>
                    <a:lnTo>
                      <a:pt x="2" y="0"/>
                    </a:lnTo>
                    <a:lnTo>
                      <a:pt x="15" y="8"/>
                    </a:lnTo>
                    <a:lnTo>
                      <a:pt x="13" y="1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317"/>
              <p:cNvSpPr>
                <a:spLocks/>
              </p:cNvSpPr>
              <p:nvPr/>
            </p:nvSpPr>
            <p:spPr bwMode="auto">
              <a:xfrm>
                <a:off x="4266" y="3285"/>
                <a:ext cx="13" cy="14"/>
              </a:xfrm>
              <a:custGeom>
                <a:avLst/>
                <a:gdLst>
                  <a:gd name="T0" fmla="*/ 13 w 13"/>
                  <a:gd name="T1" fmla="*/ 8 h 14"/>
                  <a:gd name="T2" fmla="*/ 13 w 13"/>
                  <a:gd name="T3" fmla="*/ 14 h 14"/>
                  <a:gd name="T4" fmla="*/ 0 w 13"/>
                  <a:gd name="T5" fmla="*/ 8 h 14"/>
                  <a:gd name="T6" fmla="*/ 0 w 13"/>
                  <a:gd name="T7" fmla="*/ 0 h 14"/>
                  <a:gd name="T8" fmla="*/ 13 w 13"/>
                  <a:gd name="T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lnTo>
                      <a:pt x="13" y="1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318"/>
              <p:cNvSpPr>
                <a:spLocks/>
              </p:cNvSpPr>
              <p:nvPr/>
            </p:nvSpPr>
            <p:spPr bwMode="auto">
              <a:xfrm>
                <a:off x="4505" y="3207"/>
                <a:ext cx="275" cy="196"/>
              </a:xfrm>
              <a:custGeom>
                <a:avLst/>
                <a:gdLst>
                  <a:gd name="T0" fmla="*/ 0 w 275"/>
                  <a:gd name="T1" fmla="*/ 160 h 196"/>
                  <a:gd name="T2" fmla="*/ 275 w 275"/>
                  <a:gd name="T3" fmla="*/ 0 h 196"/>
                  <a:gd name="T4" fmla="*/ 275 w 275"/>
                  <a:gd name="T5" fmla="*/ 37 h 196"/>
                  <a:gd name="T6" fmla="*/ 0 w 275"/>
                  <a:gd name="T7" fmla="*/ 196 h 196"/>
                  <a:gd name="T8" fmla="*/ 0 w 275"/>
                  <a:gd name="T9" fmla="*/ 16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96">
                    <a:moveTo>
                      <a:pt x="0" y="160"/>
                    </a:moveTo>
                    <a:lnTo>
                      <a:pt x="275" y="0"/>
                    </a:lnTo>
                    <a:lnTo>
                      <a:pt x="275" y="37"/>
                    </a:lnTo>
                    <a:lnTo>
                      <a:pt x="0" y="196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319"/>
              <p:cNvSpPr>
                <a:spLocks/>
              </p:cNvSpPr>
              <p:nvPr/>
            </p:nvSpPr>
            <p:spPr bwMode="auto">
              <a:xfrm>
                <a:off x="4266" y="3068"/>
                <a:ext cx="514" cy="299"/>
              </a:xfrm>
              <a:custGeom>
                <a:avLst/>
                <a:gdLst>
                  <a:gd name="T0" fmla="*/ 0 w 514"/>
                  <a:gd name="T1" fmla="*/ 160 h 299"/>
                  <a:gd name="T2" fmla="*/ 273 w 514"/>
                  <a:gd name="T3" fmla="*/ 0 h 299"/>
                  <a:gd name="T4" fmla="*/ 514 w 514"/>
                  <a:gd name="T5" fmla="*/ 139 h 299"/>
                  <a:gd name="T6" fmla="*/ 239 w 514"/>
                  <a:gd name="T7" fmla="*/ 299 h 299"/>
                  <a:gd name="T8" fmla="*/ 0 w 514"/>
                  <a:gd name="T9" fmla="*/ 16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299">
                    <a:moveTo>
                      <a:pt x="0" y="160"/>
                    </a:moveTo>
                    <a:lnTo>
                      <a:pt x="273" y="0"/>
                    </a:lnTo>
                    <a:lnTo>
                      <a:pt x="514" y="139"/>
                    </a:lnTo>
                    <a:lnTo>
                      <a:pt x="239" y="299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320"/>
              <p:cNvSpPr>
                <a:spLocks/>
              </p:cNvSpPr>
              <p:nvPr/>
            </p:nvSpPr>
            <p:spPr bwMode="auto">
              <a:xfrm>
                <a:off x="4266" y="3228"/>
                <a:ext cx="239" cy="175"/>
              </a:xfrm>
              <a:custGeom>
                <a:avLst/>
                <a:gdLst>
                  <a:gd name="T0" fmla="*/ 239 w 239"/>
                  <a:gd name="T1" fmla="*/ 139 h 175"/>
                  <a:gd name="T2" fmla="*/ 239 w 239"/>
                  <a:gd name="T3" fmla="*/ 175 h 175"/>
                  <a:gd name="T4" fmla="*/ 0 w 239"/>
                  <a:gd name="T5" fmla="*/ 36 h 175"/>
                  <a:gd name="T6" fmla="*/ 0 w 239"/>
                  <a:gd name="T7" fmla="*/ 0 h 175"/>
                  <a:gd name="T8" fmla="*/ 239 w 239"/>
                  <a:gd name="T9" fmla="*/ 13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75">
                    <a:moveTo>
                      <a:pt x="239" y="139"/>
                    </a:moveTo>
                    <a:lnTo>
                      <a:pt x="239" y="175"/>
                    </a:lnTo>
                    <a:lnTo>
                      <a:pt x="0" y="36"/>
                    </a:lnTo>
                    <a:lnTo>
                      <a:pt x="0" y="0"/>
                    </a:lnTo>
                    <a:lnTo>
                      <a:pt x="239" y="139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40404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321"/>
              <p:cNvSpPr>
                <a:spLocks/>
              </p:cNvSpPr>
              <p:nvPr/>
            </p:nvSpPr>
            <p:spPr bwMode="auto">
              <a:xfrm>
                <a:off x="4282" y="3244"/>
                <a:ext cx="81" cy="58"/>
              </a:xfrm>
              <a:custGeom>
                <a:avLst/>
                <a:gdLst>
                  <a:gd name="T0" fmla="*/ 0 w 81"/>
                  <a:gd name="T1" fmla="*/ 12 h 58"/>
                  <a:gd name="T2" fmla="*/ 0 w 81"/>
                  <a:gd name="T3" fmla="*/ 0 h 58"/>
                  <a:gd name="T4" fmla="*/ 81 w 81"/>
                  <a:gd name="T5" fmla="*/ 46 h 58"/>
                  <a:gd name="T6" fmla="*/ 81 w 81"/>
                  <a:gd name="T7" fmla="*/ 58 h 58"/>
                  <a:gd name="T8" fmla="*/ 0 w 81"/>
                  <a:gd name="T9" fmla="*/ 1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8">
                    <a:moveTo>
                      <a:pt x="0" y="12"/>
                    </a:moveTo>
                    <a:lnTo>
                      <a:pt x="0" y="0"/>
                    </a:lnTo>
                    <a:lnTo>
                      <a:pt x="81" y="46"/>
                    </a:lnTo>
                    <a:lnTo>
                      <a:pt x="81" y="5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Rectangle 322"/>
              <p:cNvSpPr>
                <a:spLocks noChangeArrowheads="1"/>
              </p:cNvSpPr>
              <p:nvPr/>
            </p:nvSpPr>
            <p:spPr bwMode="auto">
              <a:xfrm>
                <a:off x="4282" y="3244"/>
                <a:ext cx="2" cy="12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323"/>
              <p:cNvSpPr>
                <a:spLocks/>
              </p:cNvSpPr>
              <p:nvPr/>
            </p:nvSpPr>
            <p:spPr bwMode="auto">
              <a:xfrm>
                <a:off x="4282" y="3256"/>
                <a:ext cx="81" cy="46"/>
              </a:xfrm>
              <a:custGeom>
                <a:avLst/>
                <a:gdLst>
                  <a:gd name="T0" fmla="*/ 81 w 81"/>
                  <a:gd name="T1" fmla="*/ 46 h 46"/>
                  <a:gd name="T2" fmla="*/ 81 w 81"/>
                  <a:gd name="T3" fmla="*/ 45 h 46"/>
                  <a:gd name="T4" fmla="*/ 2 w 81"/>
                  <a:gd name="T5" fmla="*/ 0 h 46"/>
                  <a:gd name="T6" fmla="*/ 0 w 81"/>
                  <a:gd name="T7" fmla="*/ 0 h 46"/>
                  <a:gd name="T8" fmla="*/ 81 w 81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6">
                    <a:moveTo>
                      <a:pt x="81" y="46"/>
                    </a:moveTo>
                    <a:lnTo>
                      <a:pt x="81" y="4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81" y="4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324"/>
              <p:cNvSpPr>
                <a:spLocks/>
              </p:cNvSpPr>
              <p:nvPr/>
            </p:nvSpPr>
            <p:spPr bwMode="auto">
              <a:xfrm>
                <a:off x="4494" y="3366"/>
                <a:ext cx="7" cy="29"/>
              </a:xfrm>
              <a:custGeom>
                <a:avLst/>
                <a:gdLst>
                  <a:gd name="T0" fmla="*/ 0 w 7"/>
                  <a:gd name="T1" fmla="*/ 25 h 29"/>
                  <a:gd name="T2" fmla="*/ 0 w 7"/>
                  <a:gd name="T3" fmla="*/ 0 h 29"/>
                  <a:gd name="T4" fmla="*/ 7 w 7"/>
                  <a:gd name="T5" fmla="*/ 4 h 29"/>
                  <a:gd name="T6" fmla="*/ 7 w 7"/>
                  <a:gd name="T7" fmla="*/ 29 h 29"/>
                  <a:gd name="T8" fmla="*/ 0 w 7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5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7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325"/>
              <p:cNvSpPr>
                <a:spLocks/>
              </p:cNvSpPr>
              <p:nvPr/>
            </p:nvSpPr>
            <p:spPr bwMode="auto">
              <a:xfrm>
                <a:off x="4494" y="3366"/>
                <a:ext cx="2" cy="25"/>
              </a:xfrm>
              <a:custGeom>
                <a:avLst/>
                <a:gdLst>
                  <a:gd name="T0" fmla="*/ 0 w 2"/>
                  <a:gd name="T1" fmla="*/ 25 h 25"/>
                  <a:gd name="T2" fmla="*/ 2 w 2"/>
                  <a:gd name="T3" fmla="*/ 25 h 25"/>
                  <a:gd name="T4" fmla="*/ 2 w 2"/>
                  <a:gd name="T5" fmla="*/ 1 h 25"/>
                  <a:gd name="T6" fmla="*/ 0 w 2"/>
                  <a:gd name="T7" fmla="*/ 0 h 25"/>
                  <a:gd name="T8" fmla="*/ 0 w 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">
                    <a:moveTo>
                      <a:pt x="0" y="25"/>
                    </a:moveTo>
                    <a:lnTo>
                      <a:pt x="2" y="2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326"/>
              <p:cNvSpPr>
                <a:spLocks/>
              </p:cNvSpPr>
              <p:nvPr/>
            </p:nvSpPr>
            <p:spPr bwMode="auto">
              <a:xfrm>
                <a:off x="4494" y="3391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2 h 4"/>
                  <a:gd name="T4" fmla="*/ 2 w 7"/>
                  <a:gd name="T5" fmla="*/ 0 h 4"/>
                  <a:gd name="T6" fmla="*/ 0 w 7"/>
                  <a:gd name="T7" fmla="*/ 0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327"/>
              <p:cNvSpPr>
                <a:spLocks/>
              </p:cNvSpPr>
              <p:nvPr/>
            </p:nvSpPr>
            <p:spPr bwMode="auto">
              <a:xfrm>
                <a:off x="4486" y="3361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328"/>
              <p:cNvSpPr>
                <a:spLocks/>
              </p:cNvSpPr>
              <p:nvPr/>
            </p:nvSpPr>
            <p:spPr bwMode="auto">
              <a:xfrm>
                <a:off x="4486" y="3361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6 h 26"/>
                  <a:gd name="T4" fmla="*/ 2 w 2"/>
                  <a:gd name="T5" fmla="*/ 1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6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329"/>
              <p:cNvSpPr>
                <a:spLocks/>
              </p:cNvSpPr>
              <p:nvPr/>
            </p:nvSpPr>
            <p:spPr bwMode="auto">
              <a:xfrm>
                <a:off x="4486" y="3387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330"/>
              <p:cNvSpPr>
                <a:spLocks/>
              </p:cNvSpPr>
              <p:nvPr/>
            </p:nvSpPr>
            <p:spPr bwMode="auto">
              <a:xfrm>
                <a:off x="4476" y="3356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331"/>
              <p:cNvSpPr>
                <a:spLocks/>
              </p:cNvSpPr>
              <p:nvPr/>
            </p:nvSpPr>
            <p:spPr bwMode="auto">
              <a:xfrm>
                <a:off x="4476" y="3356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1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332"/>
              <p:cNvSpPr>
                <a:spLocks/>
              </p:cNvSpPr>
              <p:nvPr/>
            </p:nvSpPr>
            <p:spPr bwMode="auto">
              <a:xfrm>
                <a:off x="4476" y="3380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2 w 7"/>
                  <a:gd name="T5" fmla="*/ 0 h 5"/>
                  <a:gd name="T6" fmla="*/ 0 w 7"/>
                  <a:gd name="T7" fmla="*/ 2 h 5"/>
                  <a:gd name="T8" fmla="*/ 7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333"/>
              <p:cNvSpPr>
                <a:spLocks/>
              </p:cNvSpPr>
              <p:nvPr/>
            </p:nvSpPr>
            <p:spPr bwMode="auto">
              <a:xfrm>
                <a:off x="4468" y="3351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334"/>
              <p:cNvSpPr>
                <a:spLocks/>
              </p:cNvSpPr>
              <p:nvPr/>
            </p:nvSpPr>
            <p:spPr bwMode="auto">
              <a:xfrm>
                <a:off x="4468" y="3351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335"/>
              <p:cNvSpPr>
                <a:spLocks/>
              </p:cNvSpPr>
              <p:nvPr/>
            </p:nvSpPr>
            <p:spPr bwMode="auto">
              <a:xfrm>
                <a:off x="4468" y="3375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336"/>
              <p:cNvSpPr>
                <a:spLocks/>
              </p:cNvSpPr>
              <p:nvPr/>
            </p:nvSpPr>
            <p:spPr bwMode="auto">
              <a:xfrm>
                <a:off x="4460" y="3346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337"/>
              <p:cNvSpPr>
                <a:spLocks/>
              </p:cNvSpPr>
              <p:nvPr/>
            </p:nvSpPr>
            <p:spPr bwMode="auto">
              <a:xfrm>
                <a:off x="4460" y="3346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0 w 2"/>
                  <a:gd name="T3" fmla="*/ 24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0" y="2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338"/>
              <p:cNvSpPr>
                <a:spLocks/>
              </p:cNvSpPr>
              <p:nvPr/>
            </p:nvSpPr>
            <p:spPr bwMode="auto">
              <a:xfrm>
                <a:off x="4460" y="3370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4 h 5"/>
                  <a:gd name="T4" fmla="*/ 0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339"/>
              <p:cNvSpPr>
                <a:spLocks/>
              </p:cNvSpPr>
              <p:nvPr/>
            </p:nvSpPr>
            <p:spPr bwMode="auto">
              <a:xfrm>
                <a:off x="4450" y="3341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340"/>
              <p:cNvSpPr>
                <a:spLocks/>
              </p:cNvSpPr>
              <p:nvPr/>
            </p:nvSpPr>
            <p:spPr bwMode="auto">
              <a:xfrm>
                <a:off x="4450" y="3341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341"/>
              <p:cNvSpPr>
                <a:spLocks/>
              </p:cNvSpPr>
              <p:nvPr/>
            </p:nvSpPr>
            <p:spPr bwMode="auto">
              <a:xfrm>
                <a:off x="4450" y="3366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3 h 4"/>
                  <a:gd name="T4" fmla="*/ 2 w 7"/>
                  <a:gd name="T5" fmla="*/ 0 h 4"/>
                  <a:gd name="T6" fmla="*/ 0 w 7"/>
                  <a:gd name="T7" fmla="*/ 1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342"/>
              <p:cNvSpPr>
                <a:spLocks/>
              </p:cNvSpPr>
              <p:nvPr/>
            </p:nvSpPr>
            <p:spPr bwMode="auto">
              <a:xfrm>
                <a:off x="4442" y="3336"/>
                <a:ext cx="5" cy="30"/>
              </a:xfrm>
              <a:custGeom>
                <a:avLst/>
                <a:gdLst>
                  <a:gd name="T0" fmla="*/ 0 w 5"/>
                  <a:gd name="T1" fmla="*/ 26 h 30"/>
                  <a:gd name="T2" fmla="*/ 0 w 5"/>
                  <a:gd name="T3" fmla="*/ 0 h 30"/>
                  <a:gd name="T4" fmla="*/ 5 w 5"/>
                  <a:gd name="T5" fmla="*/ 4 h 30"/>
                  <a:gd name="T6" fmla="*/ 5 w 5"/>
                  <a:gd name="T7" fmla="*/ 30 h 30"/>
                  <a:gd name="T8" fmla="*/ 0 w 5"/>
                  <a:gd name="T9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0">
                    <a:moveTo>
                      <a:pt x="0" y="26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3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343"/>
              <p:cNvSpPr>
                <a:spLocks/>
              </p:cNvSpPr>
              <p:nvPr/>
            </p:nvSpPr>
            <p:spPr bwMode="auto">
              <a:xfrm>
                <a:off x="4442" y="3336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344"/>
              <p:cNvSpPr>
                <a:spLocks/>
              </p:cNvSpPr>
              <p:nvPr/>
            </p:nvSpPr>
            <p:spPr bwMode="auto">
              <a:xfrm>
                <a:off x="4442" y="3361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1 h 5"/>
                  <a:gd name="T4" fmla="*/ 2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345"/>
              <p:cNvSpPr>
                <a:spLocks/>
              </p:cNvSpPr>
              <p:nvPr/>
            </p:nvSpPr>
            <p:spPr bwMode="auto">
              <a:xfrm>
                <a:off x="4433" y="3332"/>
                <a:ext cx="6" cy="29"/>
              </a:xfrm>
              <a:custGeom>
                <a:avLst/>
                <a:gdLst>
                  <a:gd name="T0" fmla="*/ 0 w 6"/>
                  <a:gd name="T1" fmla="*/ 24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4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Rectangle 346"/>
              <p:cNvSpPr>
                <a:spLocks noChangeArrowheads="1"/>
              </p:cNvSpPr>
              <p:nvPr/>
            </p:nvSpPr>
            <p:spPr bwMode="auto">
              <a:xfrm>
                <a:off x="4433" y="3332"/>
                <a:ext cx="1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347"/>
              <p:cNvSpPr>
                <a:spLocks/>
              </p:cNvSpPr>
              <p:nvPr/>
            </p:nvSpPr>
            <p:spPr bwMode="auto">
              <a:xfrm>
                <a:off x="4433" y="3356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1 h 5"/>
                  <a:gd name="T4" fmla="*/ 1 w 6"/>
                  <a:gd name="T5" fmla="*/ 0 h 5"/>
                  <a:gd name="T6" fmla="*/ 0 w 6"/>
                  <a:gd name="T7" fmla="*/ 0 h 5"/>
                  <a:gd name="T8" fmla="*/ 6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348"/>
              <p:cNvSpPr>
                <a:spLocks/>
              </p:cNvSpPr>
              <p:nvPr/>
            </p:nvSpPr>
            <p:spPr bwMode="auto">
              <a:xfrm>
                <a:off x="4425" y="3327"/>
                <a:ext cx="4" cy="27"/>
              </a:xfrm>
              <a:custGeom>
                <a:avLst/>
                <a:gdLst>
                  <a:gd name="T0" fmla="*/ 0 w 4"/>
                  <a:gd name="T1" fmla="*/ 24 h 27"/>
                  <a:gd name="T2" fmla="*/ 0 w 4"/>
                  <a:gd name="T3" fmla="*/ 0 h 27"/>
                  <a:gd name="T4" fmla="*/ 4 w 4"/>
                  <a:gd name="T5" fmla="*/ 3 h 27"/>
                  <a:gd name="T6" fmla="*/ 4 w 4"/>
                  <a:gd name="T7" fmla="*/ 27 h 27"/>
                  <a:gd name="T8" fmla="*/ 0 w 4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7">
                    <a:moveTo>
                      <a:pt x="0" y="24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Rectangle 349"/>
              <p:cNvSpPr>
                <a:spLocks noChangeArrowheads="1"/>
              </p:cNvSpPr>
              <p:nvPr/>
            </p:nvSpPr>
            <p:spPr bwMode="auto">
              <a:xfrm>
                <a:off x="4425" y="3327"/>
                <a:ext cx="1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350"/>
              <p:cNvSpPr>
                <a:spLocks/>
              </p:cNvSpPr>
              <p:nvPr/>
            </p:nvSpPr>
            <p:spPr bwMode="auto">
              <a:xfrm>
                <a:off x="4425" y="3351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2 h 3"/>
                  <a:gd name="T4" fmla="*/ 1 w 4"/>
                  <a:gd name="T5" fmla="*/ 0 h 3"/>
                  <a:gd name="T6" fmla="*/ 0 w 4"/>
                  <a:gd name="T7" fmla="*/ 0 h 3"/>
                  <a:gd name="T8" fmla="*/ 4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351"/>
              <p:cNvSpPr>
                <a:spLocks/>
              </p:cNvSpPr>
              <p:nvPr/>
            </p:nvSpPr>
            <p:spPr bwMode="auto">
              <a:xfrm>
                <a:off x="4417" y="3320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5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5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352"/>
              <p:cNvSpPr>
                <a:spLocks/>
              </p:cNvSpPr>
              <p:nvPr/>
            </p:nvSpPr>
            <p:spPr bwMode="auto">
              <a:xfrm>
                <a:off x="4417" y="3320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6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353"/>
              <p:cNvSpPr>
                <a:spLocks/>
              </p:cNvSpPr>
              <p:nvPr/>
            </p:nvSpPr>
            <p:spPr bwMode="auto">
              <a:xfrm>
                <a:off x="4417" y="3346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4 w 4"/>
                  <a:gd name="T3" fmla="*/ 2 h 3"/>
                  <a:gd name="T4" fmla="*/ 1 w 4"/>
                  <a:gd name="T5" fmla="*/ 0 h 3"/>
                  <a:gd name="T6" fmla="*/ 0 w 4"/>
                  <a:gd name="T7" fmla="*/ 0 h 3"/>
                  <a:gd name="T8" fmla="*/ 4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354"/>
              <p:cNvSpPr>
                <a:spLocks/>
              </p:cNvSpPr>
              <p:nvPr/>
            </p:nvSpPr>
            <p:spPr bwMode="auto">
              <a:xfrm>
                <a:off x="4407" y="3315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4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355"/>
              <p:cNvSpPr>
                <a:spLocks/>
              </p:cNvSpPr>
              <p:nvPr/>
            </p:nvSpPr>
            <p:spPr bwMode="auto">
              <a:xfrm>
                <a:off x="4407" y="3315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6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356"/>
              <p:cNvSpPr>
                <a:spLocks/>
              </p:cNvSpPr>
              <p:nvPr/>
            </p:nvSpPr>
            <p:spPr bwMode="auto">
              <a:xfrm>
                <a:off x="4407" y="3341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2 h 3"/>
                  <a:gd name="T4" fmla="*/ 1 w 6"/>
                  <a:gd name="T5" fmla="*/ 0 h 3"/>
                  <a:gd name="T6" fmla="*/ 0 w 6"/>
                  <a:gd name="T7" fmla="*/ 0 h 3"/>
                  <a:gd name="T8" fmla="*/ 6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357"/>
              <p:cNvSpPr>
                <a:spLocks/>
              </p:cNvSpPr>
              <p:nvPr/>
            </p:nvSpPr>
            <p:spPr bwMode="auto">
              <a:xfrm>
                <a:off x="4399" y="3311"/>
                <a:ext cx="5" cy="29"/>
              </a:xfrm>
              <a:custGeom>
                <a:avLst/>
                <a:gdLst>
                  <a:gd name="T0" fmla="*/ 0 w 5"/>
                  <a:gd name="T1" fmla="*/ 25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358"/>
              <p:cNvSpPr>
                <a:spLocks/>
              </p:cNvSpPr>
              <p:nvPr/>
            </p:nvSpPr>
            <p:spPr bwMode="auto">
              <a:xfrm>
                <a:off x="4399" y="3311"/>
                <a:ext cx="1" cy="25"/>
              </a:xfrm>
              <a:custGeom>
                <a:avLst/>
                <a:gdLst>
                  <a:gd name="T0" fmla="*/ 0 w 1"/>
                  <a:gd name="T1" fmla="*/ 25 h 25"/>
                  <a:gd name="T2" fmla="*/ 1 w 1"/>
                  <a:gd name="T3" fmla="*/ 24 h 25"/>
                  <a:gd name="T4" fmla="*/ 1 w 1"/>
                  <a:gd name="T5" fmla="*/ 1 h 25"/>
                  <a:gd name="T6" fmla="*/ 0 w 1"/>
                  <a:gd name="T7" fmla="*/ 0 h 25"/>
                  <a:gd name="T8" fmla="*/ 0 w 1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5">
                    <a:moveTo>
                      <a:pt x="0" y="25"/>
                    </a:moveTo>
                    <a:lnTo>
                      <a:pt x="1" y="24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359"/>
              <p:cNvSpPr>
                <a:spLocks/>
              </p:cNvSpPr>
              <p:nvPr/>
            </p:nvSpPr>
            <p:spPr bwMode="auto">
              <a:xfrm>
                <a:off x="4399" y="3335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1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360"/>
              <p:cNvSpPr>
                <a:spLocks/>
              </p:cNvSpPr>
              <p:nvPr/>
            </p:nvSpPr>
            <p:spPr bwMode="auto">
              <a:xfrm>
                <a:off x="4268" y="3231"/>
                <a:ext cx="13" cy="18"/>
              </a:xfrm>
              <a:custGeom>
                <a:avLst/>
                <a:gdLst>
                  <a:gd name="T0" fmla="*/ 13 w 13"/>
                  <a:gd name="T1" fmla="*/ 8 h 18"/>
                  <a:gd name="T2" fmla="*/ 13 w 13"/>
                  <a:gd name="T3" fmla="*/ 18 h 18"/>
                  <a:gd name="T4" fmla="*/ 0 w 13"/>
                  <a:gd name="T5" fmla="*/ 10 h 18"/>
                  <a:gd name="T6" fmla="*/ 0 w 13"/>
                  <a:gd name="T7" fmla="*/ 0 h 18"/>
                  <a:gd name="T8" fmla="*/ 13 w 13"/>
                  <a:gd name="T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13" y="8"/>
                    </a:moveTo>
                    <a:lnTo>
                      <a:pt x="13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361"/>
              <p:cNvSpPr>
                <a:spLocks/>
              </p:cNvSpPr>
              <p:nvPr/>
            </p:nvSpPr>
            <p:spPr bwMode="auto">
              <a:xfrm>
                <a:off x="4279" y="3241"/>
                <a:ext cx="2" cy="8"/>
              </a:xfrm>
              <a:custGeom>
                <a:avLst/>
                <a:gdLst>
                  <a:gd name="T0" fmla="*/ 0 w 2"/>
                  <a:gd name="T1" fmla="*/ 0 h 8"/>
                  <a:gd name="T2" fmla="*/ 2 w 2"/>
                  <a:gd name="T3" fmla="*/ 0 h 8"/>
                  <a:gd name="T4" fmla="*/ 2 w 2"/>
                  <a:gd name="T5" fmla="*/ 6 h 8"/>
                  <a:gd name="T6" fmla="*/ 0 w 2"/>
                  <a:gd name="T7" fmla="*/ 8 h 8"/>
                  <a:gd name="T8" fmla="*/ 0 w 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0" y="0"/>
                    </a:moveTo>
                    <a:lnTo>
                      <a:pt x="2" y="0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725A14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362"/>
              <p:cNvSpPr>
                <a:spLocks/>
              </p:cNvSpPr>
              <p:nvPr/>
            </p:nvSpPr>
            <p:spPr bwMode="auto">
              <a:xfrm>
                <a:off x="4266" y="3233"/>
                <a:ext cx="15" cy="8"/>
              </a:xfrm>
              <a:custGeom>
                <a:avLst/>
                <a:gdLst>
                  <a:gd name="T0" fmla="*/ 0 w 15"/>
                  <a:gd name="T1" fmla="*/ 2 h 8"/>
                  <a:gd name="T2" fmla="*/ 2 w 15"/>
                  <a:gd name="T3" fmla="*/ 0 h 8"/>
                  <a:gd name="T4" fmla="*/ 15 w 15"/>
                  <a:gd name="T5" fmla="*/ 8 h 8"/>
                  <a:gd name="T6" fmla="*/ 13 w 15"/>
                  <a:gd name="T7" fmla="*/ 8 h 8"/>
                  <a:gd name="T8" fmla="*/ 0 w 15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0" y="2"/>
                    </a:moveTo>
                    <a:lnTo>
                      <a:pt x="2" y="0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363"/>
              <p:cNvSpPr>
                <a:spLocks/>
              </p:cNvSpPr>
              <p:nvPr/>
            </p:nvSpPr>
            <p:spPr bwMode="auto">
              <a:xfrm>
                <a:off x="4266" y="3235"/>
                <a:ext cx="13" cy="14"/>
              </a:xfrm>
              <a:custGeom>
                <a:avLst/>
                <a:gdLst>
                  <a:gd name="T0" fmla="*/ 13 w 13"/>
                  <a:gd name="T1" fmla="*/ 6 h 14"/>
                  <a:gd name="T2" fmla="*/ 13 w 13"/>
                  <a:gd name="T3" fmla="*/ 14 h 14"/>
                  <a:gd name="T4" fmla="*/ 0 w 13"/>
                  <a:gd name="T5" fmla="*/ 8 h 14"/>
                  <a:gd name="T6" fmla="*/ 0 w 13"/>
                  <a:gd name="T7" fmla="*/ 0 h 14"/>
                  <a:gd name="T8" fmla="*/ 13 w 13"/>
                  <a:gd name="T9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13" y="6"/>
                    </a:moveTo>
                    <a:lnTo>
                      <a:pt x="13" y="1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364"/>
              <p:cNvSpPr>
                <a:spLocks/>
              </p:cNvSpPr>
              <p:nvPr/>
            </p:nvSpPr>
            <p:spPr bwMode="auto">
              <a:xfrm>
                <a:off x="4505" y="3157"/>
                <a:ext cx="275" cy="196"/>
              </a:xfrm>
              <a:custGeom>
                <a:avLst/>
                <a:gdLst>
                  <a:gd name="T0" fmla="*/ 0 w 275"/>
                  <a:gd name="T1" fmla="*/ 158 h 196"/>
                  <a:gd name="T2" fmla="*/ 275 w 275"/>
                  <a:gd name="T3" fmla="*/ 0 h 196"/>
                  <a:gd name="T4" fmla="*/ 275 w 275"/>
                  <a:gd name="T5" fmla="*/ 35 h 196"/>
                  <a:gd name="T6" fmla="*/ 0 w 275"/>
                  <a:gd name="T7" fmla="*/ 196 h 196"/>
                  <a:gd name="T8" fmla="*/ 0 w 275"/>
                  <a:gd name="T9" fmla="*/ 158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96">
                    <a:moveTo>
                      <a:pt x="0" y="158"/>
                    </a:moveTo>
                    <a:lnTo>
                      <a:pt x="275" y="0"/>
                    </a:lnTo>
                    <a:lnTo>
                      <a:pt x="275" y="35"/>
                    </a:lnTo>
                    <a:lnTo>
                      <a:pt x="0" y="196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365"/>
              <p:cNvSpPr>
                <a:spLocks/>
              </p:cNvSpPr>
              <p:nvPr/>
            </p:nvSpPr>
            <p:spPr bwMode="auto">
              <a:xfrm>
                <a:off x="4266" y="3018"/>
                <a:ext cx="514" cy="297"/>
              </a:xfrm>
              <a:custGeom>
                <a:avLst/>
                <a:gdLst>
                  <a:gd name="T0" fmla="*/ 0 w 514"/>
                  <a:gd name="T1" fmla="*/ 158 h 297"/>
                  <a:gd name="T2" fmla="*/ 273 w 514"/>
                  <a:gd name="T3" fmla="*/ 0 h 297"/>
                  <a:gd name="T4" fmla="*/ 514 w 514"/>
                  <a:gd name="T5" fmla="*/ 139 h 297"/>
                  <a:gd name="T6" fmla="*/ 239 w 514"/>
                  <a:gd name="T7" fmla="*/ 297 h 297"/>
                  <a:gd name="T8" fmla="*/ 0 w 514"/>
                  <a:gd name="T9" fmla="*/ 158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297">
                    <a:moveTo>
                      <a:pt x="0" y="158"/>
                    </a:moveTo>
                    <a:lnTo>
                      <a:pt x="273" y="0"/>
                    </a:lnTo>
                    <a:lnTo>
                      <a:pt x="514" y="139"/>
                    </a:lnTo>
                    <a:lnTo>
                      <a:pt x="239" y="297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366"/>
              <p:cNvSpPr>
                <a:spLocks/>
              </p:cNvSpPr>
              <p:nvPr/>
            </p:nvSpPr>
            <p:spPr bwMode="auto">
              <a:xfrm>
                <a:off x="4266" y="3176"/>
                <a:ext cx="239" cy="177"/>
              </a:xfrm>
              <a:custGeom>
                <a:avLst/>
                <a:gdLst>
                  <a:gd name="T0" fmla="*/ 239 w 239"/>
                  <a:gd name="T1" fmla="*/ 139 h 177"/>
                  <a:gd name="T2" fmla="*/ 239 w 239"/>
                  <a:gd name="T3" fmla="*/ 177 h 177"/>
                  <a:gd name="T4" fmla="*/ 0 w 239"/>
                  <a:gd name="T5" fmla="*/ 38 h 177"/>
                  <a:gd name="T6" fmla="*/ 0 w 239"/>
                  <a:gd name="T7" fmla="*/ 0 h 177"/>
                  <a:gd name="T8" fmla="*/ 239 w 239"/>
                  <a:gd name="T9" fmla="*/ 139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77">
                    <a:moveTo>
                      <a:pt x="239" y="139"/>
                    </a:moveTo>
                    <a:lnTo>
                      <a:pt x="239" y="177"/>
                    </a:lnTo>
                    <a:lnTo>
                      <a:pt x="0" y="38"/>
                    </a:lnTo>
                    <a:lnTo>
                      <a:pt x="0" y="0"/>
                    </a:lnTo>
                    <a:lnTo>
                      <a:pt x="239" y="139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40404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367"/>
              <p:cNvSpPr>
                <a:spLocks/>
              </p:cNvSpPr>
              <p:nvPr/>
            </p:nvSpPr>
            <p:spPr bwMode="auto">
              <a:xfrm>
                <a:off x="4282" y="3194"/>
                <a:ext cx="81" cy="58"/>
              </a:xfrm>
              <a:custGeom>
                <a:avLst/>
                <a:gdLst>
                  <a:gd name="T0" fmla="*/ 0 w 81"/>
                  <a:gd name="T1" fmla="*/ 11 h 58"/>
                  <a:gd name="T2" fmla="*/ 0 w 81"/>
                  <a:gd name="T3" fmla="*/ 0 h 58"/>
                  <a:gd name="T4" fmla="*/ 81 w 81"/>
                  <a:gd name="T5" fmla="*/ 45 h 58"/>
                  <a:gd name="T6" fmla="*/ 81 w 81"/>
                  <a:gd name="T7" fmla="*/ 58 h 58"/>
                  <a:gd name="T8" fmla="*/ 0 w 81"/>
                  <a:gd name="T9" fmla="*/ 1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8">
                    <a:moveTo>
                      <a:pt x="0" y="11"/>
                    </a:moveTo>
                    <a:lnTo>
                      <a:pt x="0" y="0"/>
                    </a:lnTo>
                    <a:lnTo>
                      <a:pt x="81" y="45"/>
                    </a:lnTo>
                    <a:lnTo>
                      <a:pt x="81" y="5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368"/>
              <p:cNvSpPr>
                <a:spLocks/>
              </p:cNvSpPr>
              <p:nvPr/>
            </p:nvSpPr>
            <p:spPr bwMode="auto">
              <a:xfrm>
                <a:off x="4282" y="3194"/>
                <a:ext cx="2" cy="11"/>
              </a:xfrm>
              <a:custGeom>
                <a:avLst/>
                <a:gdLst>
                  <a:gd name="T0" fmla="*/ 0 w 2"/>
                  <a:gd name="T1" fmla="*/ 11 h 11"/>
                  <a:gd name="T2" fmla="*/ 2 w 2"/>
                  <a:gd name="T3" fmla="*/ 10 h 11"/>
                  <a:gd name="T4" fmla="*/ 2 w 2"/>
                  <a:gd name="T5" fmla="*/ 0 h 11"/>
                  <a:gd name="T6" fmla="*/ 0 w 2"/>
                  <a:gd name="T7" fmla="*/ 0 h 11"/>
                  <a:gd name="T8" fmla="*/ 0 w 2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1">
                    <a:moveTo>
                      <a:pt x="0" y="11"/>
                    </a:moveTo>
                    <a:lnTo>
                      <a:pt x="2" y="1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369"/>
              <p:cNvSpPr>
                <a:spLocks/>
              </p:cNvSpPr>
              <p:nvPr/>
            </p:nvSpPr>
            <p:spPr bwMode="auto">
              <a:xfrm>
                <a:off x="4282" y="3204"/>
                <a:ext cx="81" cy="48"/>
              </a:xfrm>
              <a:custGeom>
                <a:avLst/>
                <a:gdLst>
                  <a:gd name="T0" fmla="*/ 81 w 81"/>
                  <a:gd name="T1" fmla="*/ 48 h 48"/>
                  <a:gd name="T2" fmla="*/ 81 w 81"/>
                  <a:gd name="T3" fmla="*/ 45 h 48"/>
                  <a:gd name="T4" fmla="*/ 2 w 81"/>
                  <a:gd name="T5" fmla="*/ 0 h 48"/>
                  <a:gd name="T6" fmla="*/ 0 w 81"/>
                  <a:gd name="T7" fmla="*/ 1 h 48"/>
                  <a:gd name="T8" fmla="*/ 81 w 81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8">
                    <a:moveTo>
                      <a:pt x="81" y="48"/>
                    </a:moveTo>
                    <a:lnTo>
                      <a:pt x="81" y="45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81" y="4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370"/>
              <p:cNvSpPr>
                <a:spLocks/>
              </p:cNvSpPr>
              <p:nvPr/>
            </p:nvSpPr>
            <p:spPr bwMode="auto">
              <a:xfrm>
                <a:off x="4494" y="3315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4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371"/>
              <p:cNvSpPr>
                <a:spLocks/>
              </p:cNvSpPr>
              <p:nvPr/>
            </p:nvSpPr>
            <p:spPr bwMode="auto">
              <a:xfrm>
                <a:off x="4494" y="3315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372"/>
              <p:cNvSpPr>
                <a:spLocks/>
              </p:cNvSpPr>
              <p:nvPr/>
            </p:nvSpPr>
            <p:spPr bwMode="auto">
              <a:xfrm>
                <a:off x="4494" y="3340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3 h 4"/>
                  <a:gd name="T4" fmla="*/ 2 w 7"/>
                  <a:gd name="T5" fmla="*/ 0 h 4"/>
                  <a:gd name="T6" fmla="*/ 0 w 7"/>
                  <a:gd name="T7" fmla="*/ 1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373"/>
              <p:cNvSpPr>
                <a:spLocks/>
              </p:cNvSpPr>
              <p:nvPr/>
            </p:nvSpPr>
            <p:spPr bwMode="auto">
              <a:xfrm>
                <a:off x="4486" y="3311"/>
                <a:ext cx="5" cy="29"/>
              </a:xfrm>
              <a:custGeom>
                <a:avLst/>
                <a:gdLst>
                  <a:gd name="T0" fmla="*/ 0 w 5"/>
                  <a:gd name="T1" fmla="*/ 25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374"/>
              <p:cNvSpPr>
                <a:spLocks/>
              </p:cNvSpPr>
              <p:nvPr/>
            </p:nvSpPr>
            <p:spPr bwMode="auto">
              <a:xfrm>
                <a:off x="4486" y="3311"/>
                <a:ext cx="2" cy="25"/>
              </a:xfrm>
              <a:custGeom>
                <a:avLst/>
                <a:gdLst>
                  <a:gd name="T0" fmla="*/ 0 w 2"/>
                  <a:gd name="T1" fmla="*/ 25 h 25"/>
                  <a:gd name="T2" fmla="*/ 2 w 2"/>
                  <a:gd name="T3" fmla="*/ 24 h 25"/>
                  <a:gd name="T4" fmla="*/ 2 w 2"/>
                  <a:gd name="T5" fmla="*/ 1 h 25"/>
                  <a:gd name="T6" fmla="*/ 0 w 2"/>
                  <a:gd name="T7" fmla="*/ 0 h 25"/>
                  <a:gd name="T8" fmla="*/ 0 w 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">
                    <a:moveTo>
                      <a:pt x="0" y="25"/>
                    </a:moveTo>
                    <a:lnTo>
                      <a:pt x="2" y="2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375"/>
              <p:cNvSpPr>
                <a:spLocks/>
              </p:cNvSpPr>
              <p:nvPr/>
            </p:nvSpPr>
            <p:spPr bwMode="auto">
              <a:xfrm>
                <a:off x="4486" y="3335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376"/>
              <p:cNvSpPr>
                <a:spLocks/>
              </p:cNvSpPr>
              <p:nvPr/>
            </p:nvSpPr>
            <p:spPr bwMode="auto">
              <a:xfrm>
                <a:off x="4476" y="3306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377"/>
              <p:cNvSpPr>
                <a:spLocks/>
              </p:cNvSpPr>
              <p:nvPr/>
            </p:nvSpPr>
            <p:spPr bwMode="auto">
              <a:xfrm>
                <a:off x="4476" y="3306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378"/>
              <p:cNvSpPr>
                <a:spLocks/>
              </p:cNvSpPr>
              <p:nvPr/>
            </p:nvSpPr>
            <p:spPr bwMode="auto">
              <a:xfrm>
                <a:off x="4476" y="3330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2 w 7"/>
                  <a:gd name="T5" fmla="*/ 0 h 5"/>
                  <a:gd name="T6" fmla="*/ 0 w 7"/>
                  <a:gd name="T7" fmla="*/ 2 h 5"/>
                  <a:gd name="T8" fmla="*/ 7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379"/>
              <p:cNvSpPr>
                <a:spLocks/>
              </p:cNvSpPr>
              <p:nvPr/>
            </p:nvSpPr>
            <p:spPr bwMode="auto">
              <a:xfrm>
                <a:off x="4468" y="3301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380"/>
              <p:cNvSpPr>
                <a:spLocks/>
              </p:cNvSpPr>
              <p:nvPr/>
            </p:nvSpPr>
            <p:spPr bwMode="auto">
              <a:xfrm>
                <a:off x="4468" y="3301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4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381"/>
              <p:cNvSpPr>
                <a:spLocks/>
              </p:cNvSpPr>
              <p:nvPr/>
            </p:nvSpPr>
            <p:spPr bwMode="auto">
              <a:xfrm>
                <a:off x="4468" y="3325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2 h 5"/>
                  <a:gd name="T4" fmla="*/ 2 w 5"/>
                  <a:gd name="T5" fmla="*/ 0 h 5"/>
                  <a:gd name="T6" fmla="*/ 0 w 5"/>
                  <a:gd name="T7" fmla="*/ 2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382"/>
              <p:cNvSpPr>
                <a:spLocks/>
              </p:cNvSpPr>
              <p:nvPr/>
            </p:nvSpPr>
            <p:spPr bwMode="auto">
              <a:xfrm>
                <a:off x="4460" y="3296"/>
                <a:ext cx="5" cy="29"/>
              </a:xfrm>
              <a:custGeom>
                <a:avLst/>
                <a:gdLst>
                  <a:gd name="T0" fmla="*/ 0 w 5"/>
                  <a:gd name="T1" fmla="*/ 24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4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383"/>
              <p:cNvSpPr>
                <a:spLocks/>
              </p:cNvSpPr>
              <p:nvPr/>
            </p:nvSpPr>
            <p:spPr bwMode="auto">
              <a:xfrm>
                <a:off x="4460" y="3296"/>
                <a:ext cx="2" cy="24"/>
              </a:xfrm>
              <a:custGeom>
                <a:avLst/>
                <a:gdLst>
                  <a:gd name="T0" fmla="*/ 0 w 2"/>
                  <a:gd name="T1" fmla="*/ 24 h 24"/>
                  <a:gd name="T2" fmla="*/ 0 w 2"/>
                  <a:gd name="T3" fmla="*/ 24 h 24"/>
                  <a:gd name="T4" fmla="*/ 2 w 2"/>
                  <a:gd name="T5" fmla="*/ 0 h 24"/>
                  <a:gd name="T6" fmla="*/ 0 w 2"/>
                  <a:gd name="T7" fmla="*/ 0 h 24"/>
                  <a:gd name="T8" fmla="*/ 0 w 2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">
                    <a:moveTo>
                      <a:pt x="0" y="24"/>
                    </a:moveTo>
                    <a:lnTo>
                      <a:pt x="0" y="2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384"/>
              <p:cNvSpPr>
                <a:spLocks/>
              </p:cNvSpPr>
              <p:nvPr/>
            </p:nvSpPr>
            <p:spPr bwMode="auto">
              <a:xfrm>
                <a:off x="4460" y="3320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2 h 5"/>
                  <a:gd name="T4" fmla="*/ 0 w 5"/>
                  <a:gd name="T5" fmla="*/ 0 h 5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385"/>
              <p:cNvSpPr>
                <a:spLocks/>
              </p:cNvSpPr>
              <p:nvPr/>
            </p:nvSpPr>
            <p:spPr bwMode="auto">
              <a:xfrm>
                <a:off x="4450" y="3291"/>
                <a:ext cx="7" cy="28"/>
              </a:xfrm>
              <a:custGeom>
                <a:avLst/>
                <a:gdLst>
                  <a:gd name="T0" fmla="*/ 0 w 7"/>
                  <a:gd name="T1" fmla="*/ 24 h 28"/>
                  <a:gd name="T2" fmla="*/ 0 w 7"/>
                  <a:gd name="T3" fmla="*/ 0 h 28"/>
                  <a:gd name="T4" fmla="*/ 7 w 7"/>
                  <a:gd name="T5" fmla="*/ 3 h 28"/>
                  <a:gd name="T6" fmla="*/ 7 w 7"/>
                  <a:gd name="T7" fmla="*/ 28 h 28"/>
                  <a:gd name="T8" fmla="*/ 0 w 7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8">
                    <a:moveTo>
                      <a:pt x="0" y="24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Rectangle 386"/>
              <p:cNvSpPr>
                <a:spLocks noChangeArrowheads="1"/>
              </p:cNvSpPr>
              <p:nvPr/>
            </p:nvSpPr>
            <p:spPr bwMode="auto">
              <a:xfrm>
                <a:off x="4450" y="3291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387"/>
              <p:cNvSpPr>
                <a:spLocks/>
              </p:cNvSpPr>
              <p:nvPr/>
            </p:nvSpPr>
            <p:spPr bwMode="auto">
              <a:xfrm>
                <a:off x="4450" y="3315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2 h 4"/>
                  <a:gd name="T4" fmla="*/ 2 w 7"/>
                  <a:gd name="T5" fmla="*/ 0 h 4"/>
                  <a:gd name="T6" fmla="*/ 0 w 7"/>
                  <a:gd name="T7" fmla="*/ 0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388"/>
              <p:cNvSpPr>
                <a:spLocks/>
              </p:cNvSpPr>
              <p:nvPr/>
            </p:nvSpPr>
            <p:spPr bwMode="auto">
              <a:xfrm>
                <a:off x="4442" y="3285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5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389"/>
              <p:cNvSpPr>
                <a:spLocks/>
              </p:cNvSpPr>
              <p:nvPr/>
            </p:nvSpPr>
            <p:spPr bwMode="auto">
              <a:xfrm>
                <a:off x="4442" y="3285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6 h 26"/>
                  <a:gd name="T4" fmla="*/ 2 w 2"/>
                  <a:gd name="T5" fmla="*/ 1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6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390"/>
              <p:cNvSpPr>
                <a:spLocks/>
              </p:cNvSpPr>
              <p:nvPr/>
            </p:nvSpPr>
            <p:spPr bwMode="auto">
              <a:xfrm>
                <a:off x="4442" y="3311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391"/>
              <p:cNvSpPr>
                <a:spLocks/>
              </p:cNvSpPr>
              <p:nvPr/>
            </p:nvSpPr>
            <p:spPr bwMode="auto">
              <a:xfrm>
                <a:off x="4433" y="3280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392"/>
              <p:cNvSpPr>
                <a:spLocks/>
              </p:cNvSpPr>
              <p:nvPr/>
            </p:nvSpPr>
            <p:spPr bwMode="auto">
              <a:xfrm>
                <a:off x="4433" y="3280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6 h 26"/>
                  <a:gd name="T4" fmla="*/ 1 w 1"/>
                  <a:gd name="T5" fmla="*/ 1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6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393"/>
              <p:cNvSpPr>
                <a:spLocks/>
              </p:cNvSpPr>
              <p:nvPr/>
            </p:nvSpPr>
            <p:spPr bwMode="auto">
              <a:xfrm>
                <a:off x="4433" y="3306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1 h 3"/>
                  <a:gd name="T4" fmla="*/ 1 w 6"/>
                  <a:gd name="T5" fmla="*/ 0 h 3"/>
                  <a:gd name="T6" fmla="*/ 0 w 6"/>
                  <a:gd name="T7" fmla="*/ 0 h 3"/>
                  <a:gd name="T8" fmla="*/ 6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394"/>
              <p:cNvSpPr>
                <a:spLocks/>
              </p:cNvSpPr>
              <p:nvPr/>
            </p:nvSpPr>
            <p:spPr bwMode="auto">
              <a:xfrm>
                <a:off x="4425" y="3275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395"/>
              <p:cNvSpPr>
                <a:spLocks/>
              </p:cNvSpPr>
              <p:nvPr/>
            </p:nvSpPr>
            <p:spPr bwMode="auto">
              <a:xfrm>
                <a:off x="4425" y="3275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396"/>
              <p:cNvSpPr>
                <a:spLocks/>
              </p:cNvSpPr>
              <p:nvPr/>
            </p:nvSpPr>
            <p:spPr bwMode="auto">
              <a:xfrm>
                <a:off x="4425" y="3299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3 h 5"/>
                  <a:gd name="T4" fmla="*/ 1 w 4"/>
                  <a:gd name="T5" fmla="*/ 0 h 5"/>
                  <a:gd name="T6" fmla="*/ 0 w 4"/>
                  <a:gd name="T7" fmla="*/ 2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397"/>
              <p:cNvSpPr>
                <a:spLocks/>
              </p:cNvSpPr>
              <p:nvPr/>
            </p:nvSpPr>
            <p:spPr bwMode="auto">
              <a:xfrm>
                <a:off x="4417" y="3270"/>
                <a:ext cx="4" cy="29"/>
              </a:xfrm>
              <a:custGeom>
                <a:avLst/>
                <a:gdLst>
                  <a:gd name="T0" fmla="*/ 0 w 4"/>
                  <a:gd name="T1" fmla="*/ 26 h 29"/>
                  <a:gd name="T2" fmla="*/ 0 w 4"/>
                  <a:gd name="T3" fmla="*/ 0 h 29"/>
                  <a:gd name="T4" fmla="*/ 4 w 4"/>
                  <a:gd name="T5" fmla="*/ 3 h 29"/>
                  <a:gd name="T6" fmla="*/ 4 w 4"/>
                  <a:gd name="T7" fmla="*/ 29 h 29"/>
                  <a:gd name="T8" fmla="*/ 0 w 4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0" y="2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4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398"/>
              <p:cNvSpPr>
                <a:spLocks/>
              </p:cNvSpPr>
              <p:nvPr/>
            </p:nvSpPr>
            <p:spPr bwMode="auto">
              <a:xfrm>
                <a:off x="4417" y="3270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399"/>
              <p:cNvSpPr>
                <a:spLocks/>
              </p:cNvSpPr>
              <p:nvPr/>
            </p:nvSpPr>
            <p:spPr bwMode="auto">
              <a:xfrm>
                <a:off x="4417" y="3294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4 h 5"/>
                  <a:gd name="T4" fmla="*/ 1 w 4"/>
                  <a:gd name="T5" fmla="*/ 0 h 5"/>
                  <a:gd name="T6" fmla="*/ 0 w 4"/>
                  <a:gd name="T7" fmla="*/ 2 h 5"/>
                  <a:gd name="T8" fmla="*/ 4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4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400"/>
              <p:cNvSpPr>
                <a:spLocks/>
              </p:cNvSpPr>
              <p:nvPr/>
            </p:nvSpPr>
            <p:spPr bwMode="auto">
              <a:xfrm>
                <a:off x="4407" y="3265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401"/>
              <p:cNvSpPr>
                <a:spLocks/>
              </p:cNvSpPr>
              <p:nvPr/>
            </p:nvSpPr>
            <p:spPr bwMode="auto">
              <a:xfrm>
                <a:off x="4407" y="3265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5 h 26"/>
                  <a:gd name="T4" fmla="*/ 1 w 1"/>
                  <a:gd name="T5" fmla="*/ 2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5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402"/>
              <p:cNvSpPr>
                <a:spLocks/>
              </p:cNvSpPr>
              <p:nvPr/>
            </p:nvSpPr>
            <p:spPr bwMode="auto">
              <a:xfrm>
                <a:off x="4407" y="3290"/>
                <a:ext cx="6" cy="4"/>
              </a:xfrm>
              <a:custGeom>
                <a:avLst/>
                <a:gdLst>
                  <a:gd name="T0" fmla="*/ 6 w 6"/>
                  <a:gd name="T1" fmla="*/ 4 h 4"/>
                  <a:gd name="T2" fmla="*/ 6 w 6"/>
                  <a:gd name="T3" fmla="*/ 3 h 4"/>
                  <a:gd name="T4" fmla="*/ 1 w 6"/>
                  <a:gd name="T5" fmla="*/ 0 h 4"/>
                  <a:gd name="T6" fmla="*/ 0 w 6"/>
                  <a:gd name="T7" fmla="*/ 1 h 4"/>
                  <a:gd name="T8" fmla="*/ 6 w 6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6" y="3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403"/>
              <p:cNvSpPr>
                <a:spLocks/>
              </p:cNvSpPr>
              <p:nvPr/>
            </p:nvSpPr>
            <p:spPr bwMode="auto">
              <a:xfrm>
                <a:off x="4399" y="3260"/>
                <a:ext cx="5" cy="30"/>
              </a:xfrm>
              <a:custGeom>
                <a:avLst/>
                <a:gdLst>
                  <a:gd name="T0" fmla="*/ 0 w 5"/>
                  <a:gd name="T1" fmla="*/ 26 h 30"/>
                  <a:gd name="T2" fmla="*/ 0 w 5"/>
                  <a:gd name="T3" fmla="*/ 0 h 30"/>
                  <a:gd name="T4" fmla="*/ 5 w 5"/>
                  <a:gd name="T5" fmla="*/ 4 h 30"/>
                  <a:gd name="T6" fmla="*/ 5 w 5"/>
                  <a:gd name="T7" fmla="*/ 30 h 30"/>
                  <a:gd name="T8" fmla="*/ 0 w 5"/>
                  <a:gd name="T9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0">
                    <a:moveTo>
                      <a:pt x="0" y="26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3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404"/>
              <p:cNvSpPr>
                <a:spLocks/>
              </p:cNvSpPr>
              <p:nvPr/>
            </p:nvSpPr>
            <p:spPr bwMode="auto">
              <a:xfrm>
                <a:off x="4399" y="3260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5 h 26"/>
                  <a:gd name="T4" fmla="*/ 1 w 1"/>
                  <a:gd name="T5" fmla="*/ 0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5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405"/>
              <p:cNvSpPr>
                <a:spLocks/>
              </p:cNvSpPr>
              <p:nvPr/>
            </p:nvSpPr>
            <p:spPr bwMode="auto">
              <a:xfrm>
                <a:off x="4399" y="3285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1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406"/>
              <p:cNvSpPr>
                <a:spLocks/>
              </p:cNvSpPr>
              <p:nvPr/>
            </p:nvSpPr>
            <p:spPr bwMode="auto">
              <a:xfrm>
                <a:off x="4268" y="3181"/>
                <a:ext cx="13" cy="18"/>
              </a:xfrm>
              <a:custGeom>
                <a:avLst/>
                <a:gdLst>
                  <a:gd name="T0" fmla="*/ 13 w 13"/>
                  <a:gd name="T1" fmla="*/ 8 h 18"/>
                  <a:gd name="T2" fmla="*/ 13 w 13"/>
                  <a:gd name="T3" fmla="*/ 18 h 18"/>
                  <a:gd name="T4" fmla="*/ 0 w 13"/>
                  <a:gd name="T5" fmla="*/ 10 h 18"/>
                  <a:gd name="T6" fmla="*/ 0 w 13"/>
                  <a:gd name="T7" fmla="*/ 0 h 18"/>
                  <a:gd name="T8" fmla="*/ 13 w 13"/>
                  <a:gd name="T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13" y="8"/>
                    </a:moveTo>
                    <a:lnTo>
                      <a:pt x="13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407"/>
              <p:cNvSpPr>
                <a:spLocks/>
              </p:cNvSpPr>
              <p:nvPr/>
            </p:nvSpPr>
            <p:spPr bwMode="auto">
              <a:xfrm>
                <a:off x="4279" y="3189"/>
                <a:ext cx="2" cy="10"/>
              </a:xfrm>
              <a:custGeom>
                <a:avLst/>
                <a:gdLst>
                  <a:gd name="T0" fmla="*/ 0 w 2"/>
                  <a:gd name="T1" fmla="*/ 2 h 10"/>
                  <a:gd name="T2" fmla="*/ 2 w 2"/>
                  <a:gd name="T3" fmla="*/ 0 h 10"/>
                  <a:gd name="T4" fmla="*/ 2 w 2"/>
                  <a:gd name="T5" fmla="*/ 8 h 10"/>
                  <a:gd name="T6" fmla="*/ 0 w 2"/>
                  <a:gd name="T7" fmla="*/ 10 h 10"/>
                  <a:gd name="T8" fmla="*/ 0 w 2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0" y="2"/>
                    </a:moveTo>
                    <a:lnTo>
                      <a:pt x="2" y="0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725A14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408"/>
              <p:cNvSpPr>
                <a:spLocks/>
              </p:cNvSpPr>
              <p:nvPr/>
            </p:nvSpPr>
            <p:spPr bwMode="auto">
              <a:xfrm>
                <a:off x="4266" y="3183"/>
                <a:ext cx="15" cy="8"/>
              </a:xfrm>
              <a:custGeom>
                <a:avLst/>
                <a:gdLst>
                  <a:gd name="T0" fmla="*/ 0 w 15"/>
                  <a:gd name="T1" fmla="*/ 1 h 8"/>
                  <a:gd name="T2" fmla="*/ 2 w 15"/>
                  <a:gd name="T3" fmla="*/ 0 h 8"/>
                  <a:gd name="T4" fmla="*/ 15 w 15"/>
                  <a:gd name="T5" fmla="*/ 6 h 8"/>
                  <a:gd name="T6" fmla="*/ 13 w 15"/>
                  <a:gd name="T7" fmla="*/ 8 h 8"/>
                  <a:gd name="T8" fmla="*/ 0 w 15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0" y="1"/>
                    </a:moveTo>
                    <a:lnTo>
                      <a:pt x="2" y="0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409"/>
              <p:cNvSpPr>
                <a:spLocks/>
              </p:cNvSpPr>
              <p:nvPr/>
            </p:nvSpPr>
            <p:spPr bwMode="auto">
              <a:xfrm>
                <a:off x="4266" y="3184"/>
                <a:ext cx="13" cy="15"/>
              </a:xfrm>
              <a:custGeom>
                <a:avLst/>
                <a:gdLst>
                  <a:gd name="T0" fmla="*/ 13 w 13"/>
                  <a:gd name="T1" fmla="*/ 7 h 15"/>
                  <a:gd name="T2" fmla="*/ 13 w 13"/>
                  <a:gd name="T3" fmla="*/ 15 h 15"/>
                  <a:gd name="T4" fmla="*/ 0 w 13"/>
                  <a:gd name="T5" fmla="*/ 7 h 15"/>
                  <a:gd name="T6" fmla="*/ 0 w 13"/>
                  <a:gd name="T7" fmla="*/ 0 h 15"/>
                  <a:gd name="T8" fmla="*/ 13 w 13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13" y="7"/>
                    </a:moveTo>
                    <a:lnTo>
                      <a:pt x="13" y="15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E1B1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410"/>
              <p:cNvSpPr>
                <a:spLocks/>
              </p:cNvSpPr>
              <p:nvPr/>
            </p:nvSpPr>
            <p:spPr bwMode="auto">
              <a:xfrm>
                <a:off x="4505" y="3105"/>
                <a:ext cx="275" cy="196"/>
              </a:xfrm>
              <a:custGeom>
                <a:avLst/>
                <a:gdLst>
                  <a:gd name="T0" fmla="*/ 0 w 275"/>
                  <a:gd name="T1" fmla="*/ 160 h 196"/>
                  <a:gd name="T2" fmla="*/ 275 w 275"/>
                  <a:gd name="T3" fmla="*/ 0 h 196"/>
                  <a:gd name="T4" fmla="*/ 275 w 275"/>
                  <a:gd name="T5" fmla="*/ 37 h 196"/>
                  <a:gd name="T6" fmla="*/ 0 w 275"/>
                  <a:gd name="T7" fmla="*/ 196 h 196"/>
                  <a:gd name="T8" fmla="*/ 0 w 275"/>
                  <a:gd name="T9" fmla="*/ 16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96">
                    <a:moveTo>
                      <a:pt x="0" y="160"/>
                    </a:moveTo>
                    <a:lnTo>
                      <a:pt x="275" y="0"/>
                    </a:lnTo>
                    <a:lnTo>
                      <a:pt x="275" y="37"/>
                    </a:lnTo>
                    <a:lnTo>
                      <a:pt x="0" y="196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411"/>
              <p:cNvSpPr>
                <a:spLocks/>
              </p:cNvSpPr>
              <p:nvPr/>
            </p:nvSpPr>
            <p:spPr bwMode="auto">
              <a:xfrm>
                <a:off x="4266" y="2966"/>
                <a:ext cx="514" cy="299"/>
              </a:xfrm>
              <a:custGeom>
                <a:avLst/>
                <a:gdLst>
                  <a:gd name="T0" fmla="*/ 0 w 514"/>
                  <a:gd name="T1" fmla="*/ 160 h 299"/>
                  <a:gd name="T2" fmla="*/ 273 w 514"/>
                  <a:gd name="T3" fmla="*/ 0 h 299"/>
                  <a:gd name="T4" fmla="*/ 514 w 514"/>
                  <a:gd name="T5" fmla="*/ 139 h 299"/>
                  <a:gd name="T6" fmla="*/ 239 w 514"/>
                  <a:gd name="T7" fmla="*/ 299 h 299"/>
                  <a:gd name="T8" fmla="*/ 0 w 514"/>
                  <a:gd name="T9" fmla="*/ 16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299">
                    <a:moveTo>
                      <a:pt x="0" y="160"/>
                    </a:moveTo>
                    <a:lnTo>
                      <a:pt x="273" y="0"/>
                    </a:lnTo>
                    <a:lnTo>
                      <a:pt x="514" y="139"/>
                    </a:lnTo>
                    <a:lnTo>
                      <a:pt x="239" y="299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412"/>
              <p:cNvSpPr>
                <a:spLocks/>
              </p:cNvSpPr>
              <p:nvPr/>
            </p:nvSpPr>
            <p:spPr bwMode="auto">
              <a:xfrm>
                <a:off x="4266" y="3126"/>
                <a:ext cx="239" cy="175"/>
              </a:xfrm>
              <a:custGeom>
                <a:avLst/>
                <a:gdLst>
                  <a:gd name="T0" fmla="*/ 239 w 239"/>
                  <a:gd name="T1" fmla="*/ 139 h 175"/>
                  <a:gd name="T2" fmla="*/ 239 w 239"/>
                  <a:gd name="T3" fmla="*/ 175 h 175"/>
                  <a:gd name="T4" fmla="*/ 0 w 239"/>
                  <a:gd name="T5" fmla="*/ 37 h 175"/>
                  <a:gd name="T6" fmla="*/ 0 w 239"/>
                  <a:gd name="T7" fmla="*/ 0 h 175"/>
                  <a:gd name="T8" fmla="*/ 239 w 239"/>
                  <a:gd name="T9" fmla="*/ 13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75">
                    <a:moveTo>
                      <a:pt x="239" y="139"/>
                    </a:moveTo>
                    <a:lnTo>
                      <a:pt x="239" y="175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239" y="139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40404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413"/>
              <p:cNvSpPr>
                <a:spLocks/>
              </p:cNvSpPr>
              <p:nvPr/>
            </p:nvSpPr>
            <p:spPr bwMode="auto">
              <a:xfrm>
                <a:off x="4282" y="3142"/>
                <a:ext cx="81" cy="59"/>
              </a:xfrm>
              <a:custGeom>
                <a:avLst/>
                <a:gdLst>
                  <a:gd name="T0" fmla="*/ 0 w 81"/>
                  <a:gd name="T1" fmla="*/ 13 h 59"/>
                  <a:gd name="T2" fmla="*/ 0 w 81"/>
                  <a:gd name="T3" fmla="*/ 0 h 59"/>
                  <a:gd name="T4" fmla="*/ 81 w 81"/>
                  <a:gd name="T5" fmla="*/ 47 h 59"/>
                  <a:gd name="T6" fmla="*/ 81 w 81"/>
                  <a:gd name="T7" fmla="*/ 59 h 59"/>
                  <a:gd name="T8" fmla="*/ 0 w 81"/>
                  <a:gd name="T9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9">
                    <a:moveTo>
                      <a:pt x="0" y="13"/>
                    </a:moveTo>
                    <a:lnTo>
                      <a:pt x="0" y="0"/>
                    </a:lnTo>
                    <a:lnTo>
                      <a:pt x="81" y="47"/>
                    </a:lnTo>
                    <a:lnTo>
                      <a:pt x="81" y="5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414"/>
              <p:cNvSpPr>
                <a:spLocks/>
              </p:cNvSpPr>
              <p:nvPr/>
            </p:nvSpPr>
            <p:spPr bwMode="auto">
              <a:xfrm>
                <a:off x="4282" y="3142"/>
                <a:ext cx="2" cy="13"/>
              </a:xfrm>
              <a:custGeom>
                <a:avLst/>
                <a:gdLst>
                  <a:gd name="T0" fmla="*/ 0 w 2"/>
                  <a:gd name="T1" fmla="*/ 13 h 13"/>
                  <a:gd name="T2" fmla="*/ 2 w 2"/>
                  <a:gd name="T3" fmla="*/ 12 h 13"/>
                  <a:gd name="T4" fmla="*/ 2 w 2"/>
                  <a:gd name="T5" fmla="*/ 2 h 13"/>
                  <a:gd name="T6" fmla="*/ 0 w 2"/>
                  <a:gd name="T7" fmla="*/ 0 h 13"/>
                  <a:gd name="T8" fmla="*/ 0 w 2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3">
                    <a:moveTo>
                      <a:pt x="0" y="13"/>
                    </a:moveTo>
                    <a:lnTo>
                      <a:pt x="2" y="1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415"/>
              <p:cNvSpPr>
                <a:spLocks/>
              </p:cNvSpPr>
              <p:nvPr/>
            </p:nvSpPr>
            <p:spPr bwMode="auto">
              <a:xfrm>
                <a:off x="4282" y="3154"/>
                <a:ext cx="81" cy="47"/>
              </a:xfrm>
              <a:custGeom>
                <a:avLst/>
                <a:gdLst>
                  <a:gd name="T0" fmla="*/ 81 w 81"/>
                  <a:gd name="T1" fmla="*/ 47 h 47"/>
                  <a:gd name="T2" fmla="*/ 81 w 81"/>
                  <a:gd name="T3" fmla="*/ 45 h 47"/>
                  <a:gd name="T4" fmla="*/ 2 w 81"/>
                  <a:gd name="T5" fmla="*/ 0 h 47"/>
                  <a:gd name="T6" fmla="*/ 0 w 81"/>
                  <a:gd name="T7" fmla="*/ 1 h 47"/>
                  <a:gd name="T8" fmla="*/ 81 w 81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47">
                    <a:moveTo>
                      <a:pt x="81" y="47"/>
                    </a:moveTo>
                    <a:lnTo>
                      <a:pt x="81" y="45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81" y="47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416"/>
              <p:cNvSpPr>
                <a:spLocks/>
              </p:cNvSpPr>
              <p:nvPr/>
            </p:nvSpPr>
            <p:spPr bwMode="auto">
              <a:xfrm>
                <a:off x="4494" y="3265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3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417"/>
              <p:cNvSpPr>
                <a:spLocks/>
              </p:cNvSpPr>
              <p:nvPr/>
            </p:nvSpPr>
            <p:spPr bwMode="auto">
              <a:xfrm>
                <a:off x="4494" y="3265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0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418"/>
              <p:cNvSpPr>
                <a:spLocks/>
              </p:cNvSpPr>
              <p:nvPr/>
            </p:nvSpPr>
            <p:spPr bwMode="auto">
              <a:xfrm>
                <a:off x="4494" y="3290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1 h 4"/>
                  <a:gd name="T4" fmla="*/ 2 w 7"/>
                  <a:gd name="T5" fmla="*/ 0 h 4"/>
                  <a:gd name="T6" fmla="*/ 0 w 7"/>
                  <a:gd name="T7" fmla="*/ 1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419"/>
              <p:cNvSpPr>
                <a:spLocks/>
              </p:cNvSpPr>
              <p:nvPr/>
            </p:nvSpPr>
            <p:spPr bwMode="auto">
              <a:xfrm>
                <a:off x="4486" y="3260"/>
                <a:ext cx="5" cy="28"/>
              </a:xfrm>
              <a:custGeom>
                <a:avLst/>
                <a:gdLst>
                  <a:gd name="T0" fmla="*/ 0 w 5"/>
                  <a:gd name="T1" fmla="*/ 25 h 28"/>
                  <a:gd name="T2" fmla="*/ 0 w 5"/>
                  <a:gd name="T3" fmla="*/ 0 h 28"/>
                  <a:gd name="T4" fmla="*/ 5 w 5"/>
                  <a:gd name="T5" fmla="*/ 4 h 28"/>
                  <a:gd name="T6" fmla="*/ 5 w 5"/>
                  <a:gd name="T7" fmla="*/ 28 h 28"/>
                  <a:gd name="T8" fmla="*/ 0 w 5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8">
                    <a:moveTo>
                      <a:pt x="0" y="25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28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Rectangle 420"/>
              <p:cNvSpPr>
                <a:spLocks noChangeArrowheads="1"/>
              </p:cNvSpPr>
              <p:nvPr/>
            </p:nvSpPr>
            <p:spPr bwMode="auto">
              <a:xfrm>
                <a:off x="4486" y="3260"/>
                <a:ext cx="2" cy="25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421"/>
              <p:cNvSpPr>
                <a:spLocks/>
              </p:cNvSpPr>
              <p:nvPr/>
            </p:nvSpPr>
            <p:spPr bwMode="auto">
              <a:xfrm>
                <a:off x="4486" y="3285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1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422"/>
              <p:cNvSpPr>
                <a:spLocks/>
              </p:cNvSpPr>
              <p:nvPr/>
            </p:nvSpPr>
            <p:spPr bwMode="auto">
              <a:xfrm>
                <a:off x="4476" y="3256"/>
                <a:ext cx="7" cy="27"/>
              </a:xfrm>
              <a:custGeom>
                <a:avLst/>
                <a:gdLst>
                  <a:gd name="T0" fmla="*/ 0 w 7"/>
                  <a:gd name="T1" fmla="*/ 24 h 27"/>
                  <a:gd name="T2" fmla="*/ 0 w 7"/>
                  <a:gd name="T3" fmla="*/ 0 h 27"/>
                  <a:gd name="T4" fmla="*/ 7 w 7"/>
                  <a:gd name="T5" fmla="*/ 3 h 27"/>
                  <a:gd name="T6" fmla="*/ 7 w 7"/>
                  <a:gd name="T7" fmla="*/ 27 h 27"/>
                  <a:gd name="T8" fmla="*/ 0 w 7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7">
                    <a:moveTo>
                      <a:pt x="0" y="24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7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Rectangle 423"/>
              <p:cNvSpPr>
                <a:spLocks noChangeArrowheads="1"/>
              </p:cNvSpPr>
              <p:nvPr/>
            </p:nvSpPr>
            <p:spPr bwMode="auto">
              <a:xfrm>
                <a:off x="4476" y="3256"/>
                <a:ext cx="2" cy="24"/>
              </a:xfrm>
              <a:prstGeom prst="rect">
                <a:avLst/>
              </a:pr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424"/>
              <p:cNvSpPr>
                <a:spLocks/>
              </p:cNvSpPr>
              <p:nvPr/>
            </p:nvSpPr>
            <p:spPr bwMode="auto">
              <a:xfrm>
                <a:off x="4476" y="3280"/>
                <a:ext cx="7" cy="3"/>
              </a:xfrm>
              <a:custGeom>
                <a:avLst/>
                <a:gdLst>
                  <a:gd name="T0" fmla="*/ 7 w 7"/>
                  <a:gd name="T1" fmla="*/ 3 h 3"/>
                  <a:gd name="T2" fmla="*/ 7 w 7"/>
                  <a:gd name="T3" fmla="*/ 1 h 3"/>
                  <a:gd name="T4" fmla="*/ 2 w 7"/>
                  <a:gd name="T5" fmla="*/ 0 h 3"/>
                  <a:gd name="T6" fmla="*/ 0 w 7"/>
                  <a:gd name="T7" fmla="*/ 0 h 3"/>
                  <a:gd name="T8" fmla="*/ 7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3"/>
                    </a:moveTo>
                    <a:lnTo>
                      <a:pt x="7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425"/>
              <p:cNvSpPr>
                <a:spLocks/>
              </p:cNvSpPr>
              <p:nvPr/>
            </p:nvSpPr>
            <p:spPr bwMode="auto">
              <a:xfrm>
                <a:off x="4468" y="3249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426"/>
              <p:cNvSpPr>
                <a:spLocks/>
              </p:cNvSpPr>
              <p:nvPr/>
            </p:nvSpPr>
            <p:spPr bwMode="auto">
              <a:xfrm>
                <a:off x="4468" y="3249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6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427"/>
              <p:cNvSpPr>
                <a:spLocks/>
              </p:cNvSpPr>
              <p:nvPr/>
            </p:nvSpPr>
            <p:spPr bwMode="auto">
              <a:xfrm>
                <a:off x="4468" y="3275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2 h 3"/>
                  <a:gd name="T4" fmla="*/ 2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428"/>
              <p:cNvSpPr>
                <a:spLocks/>
              </p:cNvSpPr>
              <p:nvPr/>
            </p:nvSpPr>
            <p:spPr bwMode="auto">
              <a:xfrm>
                <a:off x="4460" y="3244"/>
                <a:ext cx="5" cy="29"/>
              </a:xfrm>
              <a:custGeom>
                <a:avLst/>
                <a:gdLst>
                  <a:gd name="T0" fmla="*/ 0 w 5"/>
                  <a:gd name="T1" fmla="*/ 26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429"/>
              <p:cNvSpPr>
                <a:spLocks/>
              </p:cNvSpPr>
              <p:nvPr/>
            </p:nvSpPr>
            <p:spPr bwMode="auto">
              <a:xfrm>
                <a:off x="4460" y="3244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0 w 2"/>
                  <a:gd name="T3" fmla="*/ 26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0" y="2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430"/>
              <p:cNvSpPr>
                <a:spLocks/>
              </p:cNvSpPr>
              <p:nvPr/>
            </p:nvSpPr>
            <p:spPr bwMode="auto">
              <a:xfrm>
                <a:off x="4460" y="3270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2 h 3"/>
                  <a:gd name="T4" fmla="*/ 0 w 5"/>
                  <a:gd name="T5" fmla="*/ 0 h 3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431"/>
              <p:cNvSpPr>
                <a:spLocks/>
              </p:cNvSpPr>
              <p:nvPr/>
            </p:nvSpPr>
            <p:spPr bwMode="auto">
              <a:xfrm>
                <a:off x="4450" y="3239"/>
                <a:ext cx="7" cy="29"/>
              </a:xfrm>
              <a:custGeom>
                <a:avLst/>
                <a:gdLst>
                  <a:gd name="T0" fmla="*/ 0 w 7"/>
                  <a:gd name="T1" fmla="*/ 26 h 29"/>
                  <a:gd name="T2" fmla="*/ 0 w 7"/>
                  <a:gd name="T3" fmla="*/ 0 h 29"/>
                  <a:gd name="T4" fmla="*/ 7 w 7"/>
                  <a:gd name="T5" fmla="*/ 4 h 29"/>
                  <a:gd name="T6" fmla="*/ 7 w 7"/>
                  <a:gd name="T7" fmla="*/ 29 h 29"/>
                  <a:gd name="T8" fmla="*/ 0 w 7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0" y="26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432"/>
              <p:cNvSpPr>
                <a:spLocks/>
              </p:cNvSpPr>
              <p:nvPr/>
            </p:nvSpPr>
            <p:spPr bwMode="auto">
              <a:xfrm>
                <a:off x="4450" y="3239"/>
                <a:ext cx="2" cy="26"/>
              </a:xfrm>
              <a:custGeom>
                <a:avLst/>
                <a:gdLst>
                  <a:gd name="T0" fmla="*/ 0 w 2"/>
                  <a:gd name="T1" fmla="*/ 26 h 26"/>
                  <a:gd name="T2" fmla="*/ 2 w 2"/>
                  <a:gd name="T3" fmla="*/ 25 h 26"/>
                  <a:gd name="T4" fmla="*/ 2 w 2"/>
                  <a:gd name="T5" fmla="*/ 2 h 26"/>
                  <a:gd name="T6" fmla="*/ 0 w 2"/>
                  <a:gd name="T7" fmla="*/ 0 h 26"/>
                  <a:gd name="T8" fmla="*/ 0 w 2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0" y="26"/>
                    </a:moveTo>
                    <a:lnTo>
                      <a:pt x="2" y="2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433"/>
              <p:cNvSpPr>
                <a:spLocks/>
              </p:cNvSpPr>
              <p:nvPr/>
            </p:nvSpPr>
            <p:spPr bwMode="auto">
              <a:xfrm>
                <a:off x="4450" y="3264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3 h 4"/>
                  <a:gd name="T4" fmla="*/ 2 w 7"/>
                  <a:gd name="T5" fmla="*/ 0 h 4"/>
                  <a:gd name="T6" fmla="*/ 0 w 7"/>
                  <a:gd name="T7" fmla="*/ 1 h 4"/>
                  <a:gd name="T8" fmla="*/ 7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434"/>
              <p:cNvSpPr>
                <a:spLocks/>
              </p:cNvSpPr>
              <p:nvPr/>
            </p:nvSpPr>
            <p:spPr bwMode="auto">
              <a:xfrm>
                <a:off x="4442" y="3235"/>
                <a:ext cx="5" cy="29"/>
              </a:xfrm>
              <a:custGeom>
                <a:avLst/>
                <a:gdLst>
                  <a:gd name="T0" fmla="*/ 0 w 5"/>
                  <a:gd name="T1" fmla="*/ 25 h 29"/>
                  <a:gd name="T2" fmla="*/ 0 w 5"/>
                  <a:gd name="T3" fmla="*/ 0 h 29"/>
                  <a:gd name="T4" fmla="*/ 5 w 5"/>
                  <a:gd name="T5" fmla="*/ 3 h 29"/>
                  <a:gd name="T6" fmla="*/ 5 w 5"/>
                  <a:gd name="T7" fmla="*/ 29 h 29"/>
                  <a:gd name="T8" fmla="*/ 0 w 5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2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435"/>
              <p:cNvSpPr>
                <a:spLocks/>
              </p:cNvSpPr>
              <p:nvPr/>
            </p:nvSpPr>
            <p:spPr bwMode="auto">
              <a:xfrm>
                <a:off x="4442" y="3235"/>
                <a:ext cx="2" cy="25"/>
              </a:xfrm>
              <a:custGeom>
                <a:avLst/>
                <a:gdLst>
                  <a:gd name="T0" fmla="*/ 0 w 2"/>
                  <a:gd name="T1" fmla="*/ 25 h 25"/>
                  <a:gd name="T2" fmla="*/ 2 w 2"/>
                  <a:gd name="T3" fmla="*/ 24 h 25"/>
                  <a:gd name="T4" fmla="*/ 2 w 2"/>
                  <a:gd name="T5" fmla="*/ 1 h 25"/>
                  <a:gd name="T6" fmla="*/ 0 w 2"/>
                  <a:gd name="T7" fmla="*/ 0 h 25"/>
                  <a:gd name="T8" fmla="*/ 0 w 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">
                    <a:moveTo>
                      <a:pt x="0" y="25"/>
                    </a:moveTo>
                    <a:lnTo>
                      <a:pt x="2" y="2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436"/>
              <p:cNvSpPr>
                <a:spLocks/>
              </p:cNvSpPr>
              <p:nvPr/>
            </p:nvSpPr>
            <p:spPr bwMode="auto">
              <a:xfrm>
                <a:off x="4442" y="3259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2 w 5"/>
                  <a:gd name="T5" fmla="*/ 0 h 5"/>
                  <a:gd name="T6" fmla="*/ 0 w 5"/>
                  <a:gd name="T7" fmla="*/ 1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262626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437"/>
              <p:cNvSpPr>
                <a:spLocks/>
              </p:cNvSpPr>
              <p:nvPr/>
            </p:nvSpPr>
            <p:spPr bwMode="auto">
              <a:xfrm>
                <a:off x="4433" y="3230"/>
                <a:ext cx="6" cy="29"/>
              </a:xfrm>
              <a:custGeom>
                <a:avLst/>
                <a:gdLst>
                  <a:gd name="T0" fmla="*/ 0 w 6"/>
                  <a:gd name="T1" fmla="*/ 26 h 29"/>
                  <a:gd name="T2" fmla="*/ 0 w 6"/>
                  <a:gd name="T3" fmla="*/ 0 h 29"/>
                  <a:gd name="T4" fmla="*/ 6 w 6"/>
                  <a:gd name="T5" fmla="*/ 3 h 29"/>
                  <a:gd name="T6" fmla="*/ 6 w 6"/>
                  <a:gd name="T7" fmla="*/ 29 h 29"/>
                  <a:gd name="T8" fmla="*/ 0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0" y="2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00000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438"/>
              <p:cNvSpPr>
                <a:spLocks/>
              </p:cNvSpPr>
              <p:nvPr/>
            </p:nvSpPr>
            <p:spPr bwMode="auto">
              <a:xfrm>
                <a:off x="4433" y="3230"/>
                <a:ext cx="1" cy="26"/>
              </a:xfrm>
              <a:custGeom>
                <a:avLst/>
                <a:gdLst>
                  <a:gd name="T0" fmla="*/ 0 w 1"/>
                  <a:gd name="T1" fmla="*/ 26 h 26"/>
                  <a:gd name="T2" fmla="*/ 1 w 1"/>
                  <a:gd name="T3" fmla="*/ 24 h 26"/>
                  <a:gd name="T4" fmla="*/ 1 w 1"/>
                  <a:gd name="T5" fmla="*/ 1 h 26"/>
                  <a:gd name="T6" fmla="*/ 0 w 1"/>
                  <a:gd name="T7" fmla="*/ 0 h 26"/>
                  <a:gd name="T8" fmla="*/ 0 w 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6">
                    <a:moveTo>
                      <a:pt x="0" y="26"/>
                    </a:moveTo>
                    <a:lnTo>
                      <a:pt x="1" y="24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xmlns:mc="http://schemas.openxmlformats.org/markup-compatibility/2006" xmlns:a14="http://schemas.microsoft.com/office/drawing/2010/main" val="808080" mc:Ignorable="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Freeform 440"/>
            <p:cNvSpPr>
              <a:spLocks/>
            </p:cNvSpPr>
            <p:nvPr/>
          </p:nvSpPr>
          <p:spPr bwMode="auto">
            <a:xfrm>
              <a:off x="4433" y="3254"/>
              <a:ext cx="6" cy="5"/>
            </a:xfrm>
            <a:custGeom>
              <a:avLst/>
              <a:gdLst>
                <a:gd name="T0" fmla="*/ 6 w 6"/>
                <a:gd name="T1" fmla="*/ 5 h 5"/>
                <a:gd name="T2" fmla="*/ 6 w 6"/>
                <a:gd name="T3" fmla="*/ 3 h 5"/>
                <a:gd name="T4" fmla="*/ 1 w 6"/>
                <a:gd name="T5" fmla="*/ 0 h 5"/>
                <a:gd name="T6" fmla="*/ 0 w 6"/>
                <a:gd name="T7" fmla="*/ 2 h 5"/>
                <a:gd name="T8" fmla="*/ 6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5"/>
                  </a:moveTo>
                  <a:lnTo>
                    <a:pt x="6" y="3"/>
                  </a:lnTo>
                  <a:lnTo>
                    <a:pt x="1" y="0"/>
                  </a:lnTo>
                  <a:lnTo>
                    <a:pt x="0" y="2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2626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41"/>
            <p:cNvSpPr>
              <a:spLocks/>
            </p:cNvSpPr>
            <p:nvPr/>
          </p:nvSpPr>
          <p:spPr bwMode="auto">
            <a:xfrm>
              <a:off x="4425" y="3225"/>
              <a:ext cx="4" cy="29"/>
            </a:xfrm>
            <a:custGeom>
              <a:avLst/>
              <a:gdLst>
                <a:gd name="T0" fmla="*/ 0 w 4"/>
                <a:gd name="T1" fmla="*/ 26 h 29"/>
                <a:gd name="T2" fmla="*/ 0 w 4"/>
                <a:gd name="T3" fmla="*/ 0 h 29"/>
                <a:gd name="T4" fmla="*/ 4 w 4"/>
                <a:gd name="T5" fmla="*/ 3 h 29"/>
                <a:gd name="T6" fmla="*/ 4 w 4"/>
                <a:gd name="T7" fmla="*/ 29 h 29"/>
                <a:gd name="T8" fmla="*/ 0 w 4"/>
                <a:gd name="T9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9">
                  <a:moveTo>
                    <a:pt x="0" y="26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4" y="29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00000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42"/>
            <p:cNvSpPr>
              <a:spLocks/>
            </p:cNvSpPr>
            <p:nvPr/>
          </p:nvSpPr>
          <p:spPr bwMode="auto">
            <a:xfrm>
              <a:off x="4425" y="3225"/>
              <a:ext cx="1" cy="26"/>
            </a:xfrm>
            <a:custGeom>
              <a:avLst/>
              <a:gdLst>
                <a:gd name="T0" fmla="*/ 0 w 1"/>
                <a:gd name="T1" fmla="*/ 26 h 26"/>
                <a:gd name="T2" fmla="*/ 1 w 1"/>
                <a:gd name="T3" fmla="*/ 24 h 26"/>
                <a:gd name="T4" fmla="*/ 1 w 1"/>
                <a:gd name="T5" fmla="*/ 0 h 26"/>
                <a:gd name="T6" fmla="*/ 0 w 1"/>
                <a:gd name="T7" fmla="*/ 0 h 26"/>
                <a:gd name="T8" fmla="*/ 0 w 1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6">
                  <a:moveTo>
                    <a:pt x="0" y="26"/>
                  </a:moveTo>
                  <a:lnTo>
                    <a:pt x="1" y="24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80808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43"/>
            <p:cNvSpPr>
              <a:spLocks/>
            </p:cNvSpPr>
            <p:nvPr/>
          </p:nvSpPr>
          <p:spPr bwMode="auto">
            <a:xfrm>
              <a:off x="4425" y="3249"/>
              <a:ext cx="4" cy="5"/>
            </a:xfrm>
            <a:custGeom>
              <a:avLst/>
              <a:gdLst>
                <a:gd name="T0" fmla="*/ 4 w 4"/>
                <a:gd name="T1" fmla="*/ 5 h 5"/>
                <a:gd name="T2" fmla="*/ 4 w 4"/>
                <a:gd name="T3" fmla="*/ 3 h 5"/>
                <a:gd name="T4" fmla="*/ 1 w 4"/>
                <a:gd name="T5" fmla="*/ 0 h 5"/>
                <a:gd name="T6" fmla="*/ 0 w 4"/>
                <a:gd name="T7" fmla="*/ 2 h 5"/>
                <a:gd name="T8" fmla="*/ 4 w 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lnTo>
                    <a:pt x="4" y="3"/>
                  </a:lnTo>
                  <a:lnTo>
                    <a:pt x="1" y="0"/>
                  </a:lnTo>
                  <a:lnTo>
                    <a:pt x="0" y="2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2626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44"/>
            <p:cNvSpPr>
              <a:spLocks/>
            </p:cNvSpPr>
            <p:nvPr/>
          </p:nvSpPr>
          <p:spPr bwMode="auto">
            <a:xfrm>
              <a:off x="4417" y="3220"/>
              <a:ext cx="4" cy="29"/>
            </a:xfrm>
            <a:custGeom>
              <a:avLst/>
              <a:gdLst>
                <a:gd name="T0" fmla="*/ 0 w 4"/>
                <a:gd name="T1" fmla="*/ 26 h 29"/>
                <a:gd name="T2" fmla="*/ 0 w 4"/>
                <a:gd name="T3" fmla="*/ 0 h 29"/>
                <a:gd name="T4" fmla="*/ 4 w 4"/>
                <a:gd name="T5" fmla="*/ 3 h 29"/>
                <a:gd name="T6" fmla="*/ 4 w 4"/>
                <a:gd name="T7" fmla="*/ 29 h 29"/>
                <a:gd name="T8" fmla="*/ 0 w 4"/>
                <a:gd name="T9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9">
                  <a:moveTo>
                    <a:pt x="0" y="26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4" y="29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00000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45"/>
            <p:cNvSpPr>
              <a:spLocks/>
            </p:cNvSpPr>
            <p:nvPr/>
          </p:nvSpPr>
          <p:spPr bwMode="auto">
            <a:xfrm>
              <a:off x="4417" y="3220"/>
              <a:ext cx="1" cy="26"/>
            </a:xfrm>
            <a:custGeom>
              <a:avLst/>
              <a:gdLst>
                <a:gd name="T0" fmla="*/ 0 w 1"/>
                <a:gd name="T1" fmla="*/ 26 h 26"/>
                <a:gd name="T2" fmla="*/ 1 w 1"/>
                <a:gd name="T3" fmla="*/ 24 h 26"/>
                <a:gd name="T4" fmla="*/ 1 w 1"/>
                <a:gd name="T5" fmla="*/ 0 h 26"/>
                <a:gd name="T6" fmla="*/ 0 w 1"/>
                <a:gd name="T7" fmla="*/ 0 h 26"/>
                <a:gd name="T8" fmla="*/ 0 w 1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6">
                  <a:moveTo>
                    <a:pt x="0" y="26"/>
                  </a:moveTo>
                  <a:lnTo>
                    <a:pt x="1" y="24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80808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46"/>
            <p:cNvSpPr>
              <a:spLocks/>
            </p:cNvSpPr>
            <p:nvPr/>
          </p:nvSpPr>
          <p:spPr bwMode="auto">
            <a:xfrm>
              <a:off x="4417" y="3244"/>
              <a:ext cx="4" cy="5"/>
            </a:xfrm>
            <a:custGeom>
              <a:avLst/>
              <a:gdLst>
                <a:gd name="T0" fmla="*/ 4 w 4"/>
                <a:gd name="T1" fmla="*/ 5 h 5"/>
                <a:gd name="T2" fmla="*/ 4 w 4"/>
                <a:gd name="T3" fmla="*/ 2 h 5"/>
                <a:gd name="T4" fmla="*/ 1 w 4"/>
                <a:gd name="T5" fmla="*/ 0 h 5"/>
                <a:gd name="T6" fmla="*/ 0 w 4"/>
                <a:gd name="T7" fmla="*/ 2 h 5"/>
                <a:gd name="T8" fmla="*/ 4 w 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lnTo>
                    <a:pt x="4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2626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47"/>
            <p:cNvSpPr>
              <a:spLocks/>
            </p:cNvSpPr>
            <p:nvPr/>
          </p:nvSpPr>
          <p:spPr bwMode="auto">
            <a:xfrm>
              <a:off x="4407" y="3215"/>
              <a:ext cx="6" cy="28"/>
            </a:xfrm>
            <a:custGeom>
              <a:avLst/>
              <a:gdLst>
                <a:gd name="T0" fmla="*/ 0 w 6"/>
                <a:gd name="T1" fmla="*/ 24 h 28"/>
                <a:gd name="T2" fmla="*/ 0 w 6"/>
                <a:gd name="T3" fmla="*/ 0 h 28"/>
                <a:gd name="T4" fmla="*/ 6 w 6"/>
                <a:gd name="T5" fmla="*/ 3 h 28"/>
                <a:gd name="T6" fmla="*/ 6 w 6"/>
                <a:gd name="T7" fmla="*/ 28 h 28"/>
                <a:gd name="T8" fmla="*/ 0 w 6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8">
                  <a:moveTo>
                    <a:pt x="0" y="24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6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00000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448"/>
            <p:cNvSpPr>
              <a:spLocks noChangeArrowheads="1"/>
            </p:cNvSpPr>
            <p:nvPr/>
          </p:nvSpPr>
          <p:spPr bwMode="auto">
            <a:xfrm>
              <a:off x="4407" y="3215"/>
              <a:ext cx="1" cy="24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80808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49"/>
            <p:cNvSpPr>
              <a:spLocks/>
            </p:cNvSpPr>
            <p:nvPr/>
          </p:nvSpPr>
          <p:spPr bwMode="auto">
            <a:xfrm>
              <a:off x="4407" y="3239"/>
              <a:ext cx="6" cy="4"/>
            </a:xfrm>
            <a:custGeom>
              <a:avLst/>
              <a:gdLst>
                <a:gd name="T0" fmla="*/ 6 w 6"/>
                <a:gd name="T1" fmla="*/ 4 h 4"/>
                <a:gd name="T2" fmla="*/ 6 w 6"/>
                <a:gd name="T3" fmla="*/ 2 h 4"/>
                <a:gd name="T4" fmla="*/ 1 w 6"/>
                <a:gd name="T5" fmla="*/ 0 h 4"/>
                <a:gd name="T6" fmla="*/ 0 w 6"/>
                <a:gd name="T7" fmla="*/ 0 h 4"/>
                <a:gd name="T8" fmla="*/ 6 w 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6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2626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50"/>
            <p:cNvSpPr>
              <a:spLocks/>
            </p:cNvSpPr>
            <p:nvPr/>
          </p:nvSpPr>
          <p:spPr bwMode="auto">
            <a:xfrm>
              <a:off x="4399" y="3210"/>
              <a:ext cx="5" cy="28"/>
            </a:xfrm>
            <a:custGeom>
              <a:avLst/>
              <a:gdLst>
                <a:gd name="T0" fmla="*/ 0 w 5"/>
                <a:gd name="T1" fmla="*/ 25 h 28"/>
                <a:gd name="T2" fmla="*/ 0 w 5"/>
                <a:gd name="T3" fmla="*/ 0 h 28"/>
                <a:gd name="T4" fmla="*/ 5 w 5"/>
                <a:gd name="T5" fmla="*/ 4 h 28"/>
                <a:gd name="T6" fmla="*/ 5 w 5"/>
                <a:gd name="T7" fmla="*/ 28 h 28"/>
                <a:gd name="T8" fmla="*/ 0 w 5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8">
                  <a:moveTo>
                    <a:pt x="0" y="25"/>
                  </a:moveTo>
                  <a:lnTo>
                    <a:pt x="0" y="0"/>
                  </a:lnTo>
                  <a:lnTo>
                    <a:pt x="5" y="4"/>
                  </a:lnTo>
                  <a:lnTo>
                    <a:pt x="5" y="28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00000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451"/>
            <p:cNvSpPr>
              <a:spLocks noChangeArrowheads="1"/>
            </p:cNvSpPr>
            <p:nvPr/>
          </p:nvSpPr>
          <p:spPr bwMode="auto">
            <a:xfrm>
              <a:off x="4399" y="3210"/>
              <a:ext cx="1" cy="25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80808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52"/>
            <p:cNvSpPr>
              <a:spLocks/>
            </p:cNvSpPr>
            <p:nvPr/>
          </p:nvSpPr>
          <p:spPr bwMode="auto">
            <a:xfrm>
              <a:off x="4399" y="3235"/>
              <a:ext cx="5" cy="3"/>
            </a:xfrm>
            <a:custGeom>
              <a:avLst/>
              <a:gdLst>
                <a:gd name="T0" fmla="*/ 5 w 5"/>
                <a:gd name="T1" fmla="*/ 3 h 3"/>
                <a:gd name="T2" fmla="*/ 5 w 5"/>
                <a:gd name="T3" fmla="*/ 1 h 3"/>
                <a:gd name="T4" fmla="*/ 1 w 5"/>
                <a:gd name="T5" fmla="*/ 0 h 3"/>
                <a:gd name="T6" fmla="*/ 0 w 5"/>
                <a:gd name="T7" fmla="*/ 0 h 3"/>
                <a:gd name="T8" fmla="*/ 5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5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2626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53"/>
            <p:cNvSpPr>
              <a:spLocks/>
            </p:cNvSpPr>
            <p:nvPr/>
          </p:nvSpPr>
          <p:spPr bwMode="auto">
            <a:xfrm>
              <a:off x="4268" y="3131"/>
              <a:ext cx="13" cy="18"/>
            </a:xfrm>
            <a:custGeom>
              <a:avLst/>
              <a:gdLst>
                <a:gd name="T0" fmla="*/ 13 w 13"/>
                <a:gd name="T1" fmla="*/ 8 h 18"/>
                <a:gd name="T2" fmla="*/ 13 w 13"/>
                <a:gd name="T3" fmla="*/ 18 h 18"/>
                <a:gd name="T4" fmla="*/ 0 w 13"/>
                <a:gd name="T5" fmla="*/ 10 h 18"/>
                <a:gd name="T6" fmla="*/ 0 w 13"/>
                <a:gd name="T7" fmla="*/ 0 h 18"/>
                <a:gd name="T8" fmla="*/ 13 w 13"/>
                <a:gd name="T9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8">
                  <a:moveTo>
                    <a:pt x="13" y="8"/>
                  </a:moveTo>
                  <a:lnTo>
                    <a:pt x="13" y="18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00000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54"/>
            <p:cNvSpPr>
              <a:spLocks/>
            </p:cNvSpPr>
            <p:nvPr/>
          </p:nvSpPr>
          <p:spPr bwMode="auto">
            <a:xfrm>
              <a:off x="4279" y="3139"/>
              <a:ext cx="2" cy="8"/>
            </a:xfrm>
            <a:custGeom>
              <a:avLst/>
              <a:gdLst>
                <a:gd name="T0" fmla="*/ 0 w 2"/>
                <a:gd name="T1" fmla="*/ 2 h 8"/>
                <a:gd name="T2" fmla="*/ 2 w 2"/>
                <a:gd name="T3" fmla="*/ 0 h 8"/>
                <a:gd name="T4" fmla="*/ 2 w 2"/>
                <a:gd name="T5" fmla="*/ 8 h 8"/>
                <a:gd name="T6" fmla="*/ 0 w 2"/>
                <a:gd name="T7" fmla="*/ 8 h 8"/>
                <a:gd name="T8" fmla="*/ 0 w 2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8">
                  <a:moveTo>
                    <a:pt x="0" y="2"/>
                  </a:moveTo>
                  <a:lnTo>
                    <a:pt x="2" y="0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725A14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55"/>
            <p:cNvSpPr>
              <a:spLocks/>
            </p:cNvSpPr>
            <p:nvPr/>
          </p:nvSpPr>
          <p:spPr bwMode="auto">
            <a:xfrm>
              <a:off x="4266" y="3131"/>
              <a:ext cx="15" cy="10"/>
            </a:xfrm>
            <a:custGeom>
              <a:avLst/>
              <a:gdLst>
                <a:gd name="T0" fmla="*/ 0 w 15"/>
                <a:gd name="T1" fmla="*/ 2 h 10"/>
                <a:gd name="T2" fmla="*/ 2 w 15"/>
                <a:gd name="T3" fmla="*/ 0 h 10"/>
                <a:gd name="T4" fmla="*/ 15 w 15"/>
                <a:gd name="T5" fmla="*/ 8 h 10"/>
                <a:gd name="T6" fmla="*/ 13 w 15"/>
                <a:gd name="T7" fmla="*/ 10 h 10"/>
                <a:gd name="T8" fmla="*/ 0 w 15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0">
                  <a:moveTo>
                    <a:pt x="0" y="2"/>
                  </a:moveTo>
                  <a:lnTo>
                    <a:pt x="2" y="0"/>
                  </a:lnTo>
                  <a:lnTo>
                    <a:pt x="15" y="8"/>
                  </a:lnTo>
                  <a:lnTo>
                    <a:pt x="13" y="1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E1B1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56"/>
            <p:cNvSpPr>
              <a:spLocks/>
            </p:cNvSpPr>
            <p:nvPr/>
          </p:nvSpPr>
          <p:spPr bwMode="auto">
            <a:xfrm>
              <a:off x="4266" y="3133"/>
              <a:ext cx="13" cy="14"/>
            </a:xfrm>
            <a:custGeom>
              <a:avLst/>
              <a:gdLst>
                <a:gd name="T0" fmla="*/ 13 w 13"/>
                <a:gd name="T1" fmla="*/ 8 h 14"/>
                <a:gd name="T2" fmla="*/ 13 w 13"/>
                <a:gd name="T3" fmla="*/ 14 h 14"/>
                <a:gd name="T4" fmla="*/ 0 w 13"/>
                <a:gd name="T5" fmla="*/ 8 h 14"/>
                <a:gd name="T6" fmla="*/ 0 w 13"/>
                <a:gd name="T7" fmla="*/ 0 h 14"/>
                <a:gd name="T8" fmla="*/ 13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3" y="8"/>
                  </a:moveTo>
                  <a:lnTo>
                    <a:pt x="13" y="14"/>
                  </a:lnTo>
                  <a:lnTo>
                    <a:pt x="0" y="8"/>
                  </a:lnTo>
                  <a:lnTo>
                    <a:pt x="0" y="0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E1B1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57"/>
            <p:cNvSpPr>
              <a:spLocks/>
            </p:cNvSpPr>
            <p:nvPr/>
          </p:nvSpPr>
          <p:spPr bwMode="auto">
            <a:xfrm>
              <a:off x="4493" y="3023"/>
              <a:ext cx="299" cy="753"/>
            </a:xfrm>
            <a:custGeom>
              <a:avLst/>
              <a:gdLst>
                <a:gd name="T0" fmla="*/ 0 w 299"/>
                <a:gd name="T1" fmla="*/ 174 h 753"/>
                <a:gd name="T2" fmla="*/ 299 w 299"/>
                <a:gd name="T3" fmla="*/ 0 h 753"/>
                <a:gd name="T4" fmla="*/ 299 w 299"/>
                <a:gd name="T5" fmla="*/ 579 h 753"/>
                <a:gd name="T6" fmla="*/ 0 w 299"/>
                <a:gd name="T7" fmla="*/ 753 h 753"/>
                <a:gd name="T8" fmla="*/ 0 w 299"/>
                <a:gd name="T9" fmla="*/ 174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753">
                  <a:moveTo>
                    <a:pt x="0" y="174"/>
                  </a:moveTo>
                  <a:lnTo>
                    <a:pt x="299" y="0"/>
                  </a:lnTo>
                  <a:lnTo>
                    <a:pt x="299" y="579"/>
                  </a:lnTo>
                  <a:lnTo>
                    <a:pt x="0" y="753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0D0D0D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58"/>
            <p:cNvSpPr>
              <a:spLocks/>
            </p:cNvSpPr>
            <p:nvPr/>
          </p:nvSpPr>
          <p:spPr bwMode="auto">
            <a:xfrm>
              <a:off x="4493" y="3196"/>
              <a:ext cx="3" cy="580"/>
            </a:xfrm>
            <a:custGeom>
              <a:avLst/>
              <a:gdLst>
                <a:gd name="T0" fmla="*/ 0 w 3"/>
                <a:gd name="T1" fmla="*/ 1 h 580"/>
                <a:gd name="T2" fmla="*/ 3 w 3"/>
                <a:gd name="T3" fmla="*/ 0 h 580"/>
                <a:gd name="T4" fmla="*/ 3 w 3"/>
                <a:gd name="T5" fmla="*/ 579 h 580"/>
                <a:gd name="T6" fmla="*/ 0 w 3"/>
                <a:gd name="T7" fmla="*/ 580 h 580"/>
                <a:gd name="T8" fmla="*/ 0 w 3"/>
                <a:gd name="T9" fmla="*/ 1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80">
                  <a:moveTo>
                    <a:pt x="0" y="1"/>
                  </a:moveTo>
                  <a:lnTo>
                    <a:pt x="3" y="0"/>
                  </a:lnTo>
                  <a:lnTo>
                    <a:pt x="3" y="579"/>
                  </a:lnTo>
                  <a:lnTo>
                    <a:pt x="0" y="58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1A1A1A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59"/>
            <p:cNvSpPr>
              <a:spLocks/>
            </p:cNvSpPr>
            <p:nvPr/>
          </p:nvSpPr>
          <p:spPr bwMode="auto">
            <a:xfrm>
              <a:off x="4255" y="3089"/>
              <a:ext cx="8" cy="517"/>
            </a:xfrm>
            <a:custGeom>
              <a:avLst/>
              <a:gdLst>
                <a:gd name="T0" fmla="*/ 1 w 8"/>
                <a:gd name="T1" fmla="*/ 5 h 517"/>
                <a:gd name="T2" fmla="*/ 8 w 8"/>
                <a:gd name="T3" fmla="*/ 0 h 517"/>
                <a:gd name="T4" fmla="*/ 8 w 8"/>
                <a:gd name="T5" fmla="*/ 511 h 517"/>
                <a:gd name="T6" fmla="*/ 0 w 8"/>
                <a:gd name="T7" fmla="*/ 517 h 517"/>
                <a:gd name="T8" fmla="*/ 1 w 8"/>
                <a:gd name="T9" fmla="*/ 5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17">
                  <a:moveTo>
                    <a:pt x="1" y="5"/>
                  </a:moveTo>
                  <a:lnTo>
                    <a:pt x="8" y="0"/>
                  </a:lnTo>
                  <a:lnTo>
                    <a:pt x="8" y="511"/>
                  </a:lnTo>
                  <a:lnTo>
                    <a:pt x="0" y="517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00000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60"/>
            <p:cNvSpPr>
              <a:spLocks/>
            </p:cNvSpPr>
            <p:nvPr/>
          </p:nvSpPr>
          <p:spPr bwMode="auto">
            <a:xfrm>
              <a:off x="4213" y="2861"/>
              <a:ext cx="579" cy="336"/>
            </a:xfrm>
            <a:custGeom>
              <a:avLst/>
              <a:gdLst>
                <a:gd name="T0" fmla="*/ 0 w 579"/>
                <a:gd name="T1" fmla="*/ 175 h 336"/>
                <a:gd name="T2" fmla="*/ 301 w 579"/>
                <a:gd name="T3" fmla="*/ 0 h 336"/>
                <a:gd name="T4" fmla="*/ 579 w 579"/>
                <a:gd name="T5" fmla="*/ 162 h 336"/>
                <a:gd name="T6" fmla="*/ 280 w 579"/>
                <a:gd name="T7" fmla="*/ 336 h 336"/>
                <a:gd name="T8" fmla="*/ 0 w 579"/>
                <a:gd name="T9" fmla="*/ 175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9" h="336">
                  <a:moveTo>
                    <a:pt x="0" y="175"/>
                  </a:moveTo>
                  <a:lnTo>
                    <a:pt x="301" y="0"/>
                  </a:lnTo>
                  <a:lnTo>
                    <a:pt x="579" y="162"/>
                  </a:lnTo>
                  <a:lnTo>
                    <a:pt x="280" y="336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2626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61"/>
            <p:cNvSpPr>
              <a:spLocks/>
            </p:cNvSpPr>
            <p:nvPr/>
          </p:nvSpPr>
          <p:spPr bwMode="auto">
            <a:xfrm>
              <a:off x="4213" y="3034"/>
              <a:ext cx="283" cy="163"/>
            </a:xfrm>
            <a:custGeom>
              <a:avLst/>
              <a:gdLst>
                <a:gd name="T0" fmla="*/ 0 w 283"/>
                <a:gd name="T1" fmla="*/ 2 h 163"/>
                <a:gd name="T2" fmla="*/ 3 w 283"/>
                <a:gd name="T3" fmla="*/ 0 h 163"/>
                <a:gd name="T4" fmla="*/ 283 w 283"/>
                <a:gd name="T5" fmla="*/ 162 h 163"/>
                <a:gd name="T6" fmla="*/ 280 w 283"/>
                <a:gd name="T7" fmla="*/ 163 h 163"/>
                <a:gd name="T8" fmla="*/ 0 w 283"/>
                <a:gd name="T9" fmla="*/ 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163">
                  <a:moveTo>
                    <a:pt x="0" y="2"/>
                  </a:moveTo>
                  <a:lnTo>
                    <a:pt x="3" y="0"/>
                  </a:lnTo>
                  <a:lnTo>
                    <a:pt x="283" y="162"/>
                  </a:lnTo>
                  <a:lnTo>
                    <a:pt x="280" y="16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66666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62"/>
            <p:cNvSpPr>
              <a:spLocks/>
            </p:cNvSpPr>
            <p:nvPr/>
          </p:nvSpPr>
          <p:spPr bwMode="auto">
            <a:xfrm>
              <a:off x="4255" y="3600"/>
              <a:ext cx="187" cy="110"/>
            </a:xfrm>
            <a:custGeom>
              <a:avLst/>
              <a:gdLst>
                <a:gd name="T0" fmla="*/ 0 w 187"/>
                <a:gd name="T1" fmla="*/ 6 h 110"/>
                <a:gd name="T2" fmla="*/ 8 w 187"/>
                <a:gd name="T3" fmla="*/ 0 h 110"/>
                <a:gd name="T4" fmla="*/ 187 w 187"/>
                <a:gd name="T5" fmla="*/ 105 h 110"/>
                <a:gd name="T6" fmla="*/ 181 w 187"/>
                <a:gd name="T7" fmla="*/ 110 h 110"/>
                <a:gd name="T8" fmla="*/ 0 w 187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10">
                  <a:moveTo>
                    <a:pt x="0" y="6"/>
                  </a:moveTo>
                  <a:lnTo>
                    <a:pt x="8" y="0"/>
                  </a:lnTo>
                  <a:lnTo>
                    <a:pt x="187" y="105"/>
                  </a:lnTo>
                  <a:lnTo>
                    <a:pt x="181" y="1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2626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463"/>
            <p:cNvSpPr>
              <a:spLocks noEditPoints="1"/>
            </p:cNvSpPr>
            <p:nvPr/>
          </p:nvSpPr>
          <p:spPr bwMode="auto">
            <a:xfrm>
              <a:off x="4213" y="3036"/>
              <a:ext cx="280" cy="740"/>
            </a:xfrm>
            <a:custGeom>
              <a:avLst/>
              <a:gdLst>
                <a:gd name="T0" fmla="*/ 0 w 280"/>
                <a:gd name="T1" fmla="*/ 0 h 740"/>
                <a:gd name="T2" fmla="*/ 0 w 280"/>
                <a:gd name="T3" fmla="*/ 579 h 740"/>
                <a:gd name="T4" fmla="*/ 280 w 280"/>
                <a:gd name="T5" fmla="*/ 740 h 740"/>
                <a:gd name="T6" fmla="*/ 280 w 280"/>
                <a:gd name="T7" fmla="*/ 161 h 740"/>
                <a:gd name="T8" fmla="*/ 0 w 280"/>
                <a:gd name="T9" fmla="*/ 0 h 740"/>
                <a:gd name="T10" fmla="*/ 223 w 280"/>
                <a:gd name="T11" fmla="*/ 674 h 740"/>
                <a:gd name="T12" fmla="*/ 42 w 280"/>
                <a:gd name="T13" fmla="*/ 570 h 740"/>
                <a:gd name="T14" fmla="*/ 43 w 280"/>
                <a:gd name="T15" fmla="*/ 58 h 740"/>
                <a:gd name="T16" fmla="*/ 223 w 280"/>
                <a:gd name="T17" fmla="*/ 161 h 740"/>
                <a:gd name="T18" fmla="*/ 223 w 280"/>
                <a:gd name="T19" fmla="*/ 67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0" h="740">
                  <a:moveTo>
                    <a:pt x="0" y="0"/>
                  </a:moveTo>
                  <a:lnTo>
                    <a:pt x="0" y="579"/>
                  </a:lnTo>
                  <a:lnTo>
                    <a:pt x="280" y="740"/>
                  </a:lnTo>
                  <a:lnTo>
                    <a:pt x="280" y="161"/>
                  </a:lnTo>
                  <a:lnTo>
                    <a:pt x="0" y="0"/>
                  </a:lnTo>
                  <a:close/>
                  <a:moveTo>
                    <a:pt x="223" y="674"/>
                  </a:moveTo>
                  <a:lnTo>
                    <a:pt x="42" y="570"/>
                  </a:lnTo>
                  <a:lnTo>
                    <a:pt x="43" y="58"/>
                  </a:lnTo>
                  <a:lnTo>
                    <a:pt x="223" y="161"/>
                  </a:lnTo>
                  <a:lnTo>
                    <a:pt x="223" y="674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40404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64"/>
            <p:cNvSpPr>
              <a:spLocks/>
            </p:cNvSpPr>
            <p:nvPr/>
          </p:nvSpPr>
          <p:spPr bwMode="auto">
            <a:xfrm>
              <a:off x="4316" y="3105"/>
              <a:ext cx="62" cy="45"/>
            </a:xfrm>
            <a:custGeom>
              <a:avLst/>
              <a:gdLst>
                <a:gd name="T0" fmla="*/ 62 w 62"/>
                <a:gd name="T1" fmla="*/ 36 h 45"/>
                <a:gd name="T2" fmla="*/ 62 w 62"/>
                <a:gd name="T3" fmla="*/ 45 h 45"/>
                <a:gd name="T4" fmla="*/ 0 w 62"/>
                <a:gd name="T5" fmla="*/ 10 h 45"/>
                <a:gd name="T6" fmla="*/ 0 w 62"/>
                <a:gd name="T7" fmla="*/ 0 h 45"/>
                <a:gd name="T8" fmla="*/ 62 w 62"/>
                <a:gd name="T9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5">
                  <a:moveTo>
                    <a:pt x="62" y="36"/>
                  </a:moveTo>
                  <a:lnTo>
                    <a:pt x="62" y="45"/>
                  </a:lnTo>
                  <a:lnTo>
                    <a:pt x="0" y="10"/>
                  </a:lnTo>
                  <a:lnTo>
                    <a:pt x="0" y="0"/>
                  </a:lnTo>
                  <a:lnTo>
                    <a:pt x="62" y="36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E1B126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465"/>
            <p:cNvSpPr>
              <a:spLocks/>
            </p:cNvSpPr>
            <p:nvPr/>
          </p:nvSpPr>
          <p:spPr bwMode="auto">
            <a:xfrm>
              <a:off x="4316" y="3104"/>
              <a:ext cx="65" cy="37"/>
            </a:xfrm>
            <a:custGeom>
              <a:avLst/>
              <a:gdLst>
                <a:gd name="T0" fmla="*/ 0 w 65"/>
                <a:gd name="T1" fmla="*/ 1 h 37"/>
                <a:gd name="T2" fmla="*/ 5 w 65"/>
                <a:gd name="T3" fmla="*/ 0 h 37"/>
                <a:gd name="T4" fmla="*/ 65 w 65"/>
                <a:gd name="T5" fmla="*/ 35 h 37"/>
                <a:gd name="T6" fmla="*/ 62 w 65"/>
                <a:gd name="T7" fmla="*/ 37 h 37"/>
                <a:gd name="T8" fmla="*/ 0 w 65"/>
                <a:gd name="T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37">
                  <a:moveTo>
                    <a:pt x="0" y="1"/>
                  </a:moveTo>
                  <a:lnTo>
                    <a:pt x="5" y="0"/>
                  </a:lnTo>
                  <a:lnTo>
                    <a:pt x="65" y="35"/>
                  </a:lnTo>
                  <a:lnTo>
                    <a:pt x="62" y="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FFD63D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466"/>
            <p:cNvSpPr>
              <a:spLocks/>
            </p:cNvSpPr>
            <p:nvPr/>
          </p:nvSpPr>
          <p:spPr bwMode="auto">
            <a:xfrm>
              <a:off x="4378" y="3139"/>
              <a:ext cx="3" cy="11"/>
            </a:xfrm>
            <a:custGeom>
              <a:avLst/>
              <a:gdLst>
                <a:gd name="T0" fmla="*/ 0 w 3"/>
                <a:gd name="T1" fmla="*/ 2 h 11"/>
                <a:gd name="T2" fmla="*/ 3 w 3"/>
                <a:gd name="T3" fmla="*/ 0 h 11"/>
                <a:gd name="T4" fmla="*/ 3 w 3"/>
                <a:gd name="T5" fmla="*/ 10 h 11"/>
                <a:gd name="T6" fmla="*/ 0 w 3"/>
                <a:gd name="T7" fmla="*/ 11 h 11"/>
                <a:gd name="T8" fmla="*/ 0 w 3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1">
                  <a:moveTo>
                    <a:pt x="0" y="2"/>
                  </a:moveTo>
                  <a:lnTo>
                    <a:pt x="3" y="0"/>
                  </a:lnTo>
                  <a:lnTo>
                    <a:pt x="3" y="10"/>
                  </a:lnTo>
                  <a:lnTo>
                    <a:pt x="0" y="1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B38212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467"/>
            <p:cNvSpPr>
              <a:spLocks/>
            </p:cNvSpPr>
            <p:nvPr/>
          </p:nvSpPr>
          <p:spPr bwMode="auto">
            <a:xfrm>
              <a:off x="4552" y="3361"/>
              <a:ext cx="379" cy="378"/>
            </a:xfrm>
            <a:custGeom>
              <a:avLst/>
              <a:gdLst>
                <a:gd name="T0" fmla="*/ 190 w 379"/>
                <a:gd name="T1" fmla="*/ 0 h 378"/>
                <a:gd name="T2" fmla="*/ 152 w 379"/>
                <a:gd name="T3" fmla="*/ 3 h 378"/>
                <a:gd name="T4" fmla="*/ 117 w 379"/>
                <a:gd name="T5" fmla="*/ 14 h 378"/>
                <a:gd name="T6" fmla="*/ 84 w 379"/>
                <a:gd name="T7" fmla="*/ 32 h 378"/>
                <a:gd name="T8" fmla="*/ 55 w 379"/>
                <a:gd name="T9" fmla="*/ 55 h 378"/>
                <a:gd name="T10" fmla="*/ 33 w 379"/>
                <a:gd name="T11" fmla="*/ 82 h 378"/>
                <a:gd name="T12" fmla="*/ 15 w 379"/>
                <a:gd name="T13" fmla="*/ 114 h 378"/>
                <a:gd name="T14" fmla="*/ 4 w 379"/>
                <a:gd name="T15" fmla="*/ 150 h 378"/>
                <a:gd name="T16" fmla="*/ 0 w 379"/>
                <a:gd name="T17" fmla="*/ 189 h 378"/>
                <a:gd name="T18" fmla="*/ 2 w 379"/>
                <a:gd name="T19" fmla="*/ 208 h 378"/>
                <a:gd name="T20" fmla="*/ 8 w 379"/>
                <a:gd name="T21" fmla="*/ 245 h 378"/>
                <a:gd name="T22" fmla="*/ 23 w 379"/>
                <a:gd name="T23" fmla="*/ 279 h 378"/>
                <a:gd name="T24" fmla="*/ 44 w 379"/>
                <a:gd name="T25" fmla="*/ 308 h 378"/>
                <a:gd name="T26" fmla="*/ 70 w 379"/>
                <a:gd name="T27" fmla="*/ 334 h 378"/>
                <a:gd name="T28" fmla="*/ 99 w 379"/>
                <a:gd name="T29" fmla="*/ 355 h 378"/>
                <a:gd name="T30" fmla="*/ 133 w 379"/>
                <a:gd name="T31" fmla="*/ 370 h 378"/>
                <a:gd name="T32" fmla="*/ 170 w 379"/>
                <a:gd name="T33" fmla="*/ 376 h 378"/>
                <a:gd name="T34" fmla="*/ 190 w 379"/>
                <a:gd name="T35" fmla="*/ 378 h 378"/>
                <a:gd name="T36" fmla="*/ 228 w 379"/>
                <a:gd name="T37" fmla="*/ 375 h 378"/>
                <a:gd name="T38" fmla="*/ 264 w 379"/>
                <a:gd name="T39" fmla="*/ 363 h 378"/>
                <a:gd name="T40" fmla="*/ 296 w 379"/>
                <a:gd name="T41" fmla="*/ 346 h 378"/>
                <a:gd name="T42" fmla="*/ 324 w 379"/>
                <a:gd name="T43" fmla="*/ 323 h 378"/>
                <a:gd name="T44" fmla="*/ 346 w 379"/>
                <a:gd name="T45" fmla="*/ 294 h 378"/>
                <a:gd name="T46" fmla="*/ 364 w 379"/>
                <a:gd name="T47" fmla="*/ 262 h 378"/>
                <a:gd name="T48" fmla="*/ 376 w 379"/>
                <a:gd name="T49" fmla="*/ 226 h 378"/>
                <a:gd name="T50" fmla="*/ 379 w 379"/>
                <a:gd name="T51" fmla="*/ 189 h 378"/>
                <a:gd name="T52" fmla="*/ 379 w 379"/>
                <a:gd name="T53" fmla="*/ 169 h 378"/>
                <a:gd name="T54" fmla="*/ 371 w 379"/>
                <a:gd name="T55" fmla="*/ 132 h 378"/>
                <a:gd name="T56" fmla="*/ 356 w 379"/>
                <a:gd name="T57" fmla="*/ 98 h 378"/>
                <a:gd name="T58" fmla="*/ 335 w 379"/>
                <a:gd name="T59" fmla="*/ 68 h 378"/>
                <a:gd name="T60" fmla="*/ 311 w 379"/>
                <a:gd name="T61" fmla="*/ 43 h 378"/>
                <a:gd name="T62" fmla="*/ 280 w 379"/>
                <a:gd name="T63" fmla="*/ 22 h 378"/>
                <a:gd name="T64" fmla="*/ 246 w 379"/>
                <a:gd name="T65" fmla="*/ 8 h 378"/>
                <a:gd name="T66" fmla="*/ 209 w 379"/>
                <a:gd name="T67" fmla="*/ 0 h 378"/>
                <a:gd name="T68" fmla="*/ 190 w 379"/>
                <a:gd name="T69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9" h="378">
                  <a:moveTo>
                    <a:pt x="190" y="0"/>
                  </a:moveTo>
                  <a:lnTo>
                    <a:pt x="190" y="0"/>
                  </a:lnTo>
                  <a:lnTo>
                    <a:pt x="170" y="0"/>
                  </a:lnTo>
                  <a:lnTo>
                    <a:pt x="152" y="3"/>
                  </a:lnTo>
                  <a:lnTo>
                    <a:pt x="133" y="8"/>
                  </a:lnTo>
                  <a:lnTo>
                    <a:pt x="117" y="14"/>
                  </a:lnTo>
                  <a:lnTo>
                    <a:pt x="99" y="22"/>
                  </a:lnTo>
                  <a:lnTo>
                    <a:pt x="84" y="32"/>
                  </a:lnTo>
                  <a:lnTo>
                    <a:pt x="70" y="43"/>
                  </a:lnTo>
                  <a:lnTo>
                    <a:pt x="55" y="55"/>
                  </a:lnTo>
                  <a:lnTo>
                    <a:pt x="44" y="68"/>
                  </a:lnTo>
                  <a:lnTo>
                    <a:pt x="33" y="82"/>
                  </a:lnTo>
                  <a:lnTo>
                    <a:pt x="23" y="98"/>
                  </a:lnTo>
                  <a:lnTo>
                    <a:pt x="15" y="114"/>
                  </a:lnTo>
                  <a:lnTo>
                    <a:pt x="8" y="132"/>
                  </a:lnTo>
                  <a:lnTo>
                    <a:pt x="4" y="150"/>
                  </a:lnTo>
                  <a:lnTo>
                    <a:pt x="2" y="169"/>
                  </a:lnTo>
                  <a:lnTo>
                    <a:pt x="0" y="189"/>
                  </a:lnTo>
                  <a:lnTo>
                    <a:pt x="0" y="189"/>
                  </a:lnTo>
                  <a:lnTo>
                    <a:pt x="2" y="208"/>
                  </a:lnTo>
                  <a:lnTo>
                    <a:pt x="4" y="226"/>
                  </a:lnTo>
                  <a:lnTo>
                    <a:pt x="8" y="245"/>
                  </a:lnTo>
                  <a:lnTo>
                    <a:pt x="15" y="262"/>
                  </a:lnTo>
                  <a:lnTo>
                    <a:pt x="23" y="279"/>
                  </a:lnTo>
                  <a:lnTo>
                    <a:pt x="33" y="294"/>
                  </a:lnTo>
                  <a:lnTo>
                    <a:pt x="44" y="308"/>
                  </a:lnTo>
                  <a:lnTo>
                    <a:pt x="55" y="323"/>
                  </a:lnTo>
                  <a:lnTo>
                    <a:pt x="70" y="334"/>
                  </a:lnTo>
                  <a:lnTo>
                    <a:pt x="84" y="346"/>
                  </a:lnTo>
                  <a:lnTo>
                    <a:pt x="99" y="355"/>
                  </a:lnTo>
                  <a:lnTo>
                    <a:pt x="117" y="363"/>
                  </a:lnTo>
                  <a:lnTo>
                    <a:pt x="133" y="370"/>
                  </a:lnTo>
                  <a:lnTo>
                    <a:pt x="152" y="375"/>
                  </a:lnTo>
                  <a:lnTo>
                    <a:pt x="170" y="376"/>
                  </a:lnTo>
                  <a:lnTo>
                    <a:pt x="190" y="378"/>
                  </a:lnTo>
                  <a:lnTo>
                    <a:pt x="190" y="378"/>
                  </a:lnTo>
                  <a:lnTo>
                    <a:pt x="209" y="376"/>
                  </a:lnTo>
                  <a:lnTo>
                    <a:pt x="228" y="375"/>
                  </a:lnTo>
                  <a:lnTo>
                    <a:pt x="246" y="370"/>
                  </a:lnTo>
                  <a:lnTo>
                    <a:pt x="264" y="363"/>
                  </a:lnTo>
                  <a:lnTo>
                    <a:pt x="280" y="355"/>
                  </a:lnTo>
                  <a:lnTo>
                    <a:pt x="296" y="346"/>
                  </a:lnTo>
                  <a:lnTo>
                    <a:pt x="311" y="334"/>
                  </a:lnTo>
                  <a:lnTo>
                    <a:pt x="324" y="323"/>
                  </a:lnTo>
                  <a:lnTo>
                    <a:pt x="335" y="308"/>
                  </a:lnTo>
                  <a:lnTo>
                    <a:pt x="346" y="294"/>
                  </a:lnTo>
                  <a:lnTo>
                    <a:pt x="356" y="279"/>
                  </a:lnTo>
                  <a:lnTo>
                    <a:pt x="364" y="262"/>
                  </a:lnTo>
                  <a:lnTo>
                    <a:pt x="371" y="245"/>
                  </a:lnTo>
                  <a:lnTo>
                    <a:pt x="376" y="226"/>
                  </a:lnTo>
                  <a:lnTo>
                    <a:pt x="379" y="208"/>
                  </a:lnTo>
                  <a:lnTo>
                    <a:pt x="379" y="189"/>
                  </a:lnTo>
                  <a:lnTo>
                    <a:pt x="379" y="189"/>
                  </a:lnTo>
                  <a:lnTo>
                    <a:pt x="379" y="169"/>
                  </a:lnTo>
                  <a:lnTo>
                    <a:pt x="376" y="150"/>
                  </a:lnTo>
                  <a:lnTo>
                    <a:pt x="371" y="132"/>
                  </a:lnTo>
                  <a:lnTo>
                    <a:pt x="364" y="114"/>
                  </a:lnTo>
                  <a:lnTo>
                    <a:pt x="356" y="98"/>
                  </a:lnTo>
                  <a:lnTo>
                    <a:pt x="346" y="82"/>
                  </a:lnTo>
                  <a:lnTo>
                    <a:pt x="335" y="68"/>
                  </a:lnTo>
                  <a:lnTo>
                    <a:pt x="324" y="55"/>
                  </a:lnTo>
                  <a:lnTo>
                    <a:pt x="311" y="43"/>
                  </a:lnTo>
                  <a:lnTo>
                    <a:pt x="296" y="32"/>
                  </a:lnTo>
                  <a:lnTo>
                    <a:pt x="280" y="22"/>
                  </a:lnTo>
                  <a:lnTo>
                    <a:pt x="264" y="14"/>
                  </a:lnTo>
                  <a:lnTo>
                    <a:pt x="246" y="8"/>
                  </a:lnTo>
                  <a:lnTo>
                    <a:pt x="228" y="3"/>
                  </a:lnTo>
                  <a:lnTo>
                    <a:pt x="209" y="0"/>
                  </a:lnTo>
                  <a:lnTo>
                    <a:pt x="190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000000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468"/>
            <p:cNvSpPr>
              <a:spLocks/>
            </p:cNvSpPr>
            <p:nvPr/>
          </p:nvSpPr>
          <p:spPr bwMode="auto">
            <a:xfrm>
              <a:off x="4567" y="3375"/>
              <a:ext cx="349" cy="349"/>
            </a:xfrm>
            <a:custGeom>
              <a:avLst/>
              <a:gdLst>
                <a:gd name="T0" fmla="*/ 349 w 349"/>
                <a:gd name="T1" fmla="*/ 175 h 349"/>
                <a:gd name="T2" fmla="*/ 346 w 349"/>
                <a:gd name="T3" fmla="*/ 210 h 349"/>
                <a:gd name="T4" fmla="*/ 336 w 349"/>
                <a:gd name="T5" fmla="*/ 243 h 349"/>
                <a:gd name="T6" fmla="*/ 320 w 349"/>
                <a:gd name="T7" fmla="*/ 272 h 349"/>
                <a:gd name="T8" fmla="*/ 297 w 349"/>
                <a:gd name="T9" fmla="*/ 298 h 349"/>
                <a:gd name="T10" fmla="*/ 272 w 349"/>
                <a:gd name="T11" fmla="*/ 319 h 349"/>
                <a:gd name="T12" fmla="*/ 242 w 349"/>
                <a:gd name="T13" fmla="*/ 335 h 349"/>
                <a:gd name="T14" fmla="*/ 210 w 349"/>
                <a:gd name="T15" fmla="*/ 346 h 349"/>
                <a:gd name="T16" fmla="*/ 175 w 349"/>
                <a:gd name="T17" fmla="*/ 349 h 349"/>
                <a:gd name="T18" fmla="*/ 157 w 349"/>
                <a:gd name="T19" fmla="*/ 348 h 349"/>
                <a:gd name="T20" fmla="*/ 123 w 349"/>
                <a:gd name="T21" fmla="*/ 341 h 349"/>
                <a:gd name="T22" fmla="*/ 92 w 349"/>
                <a:gd name="T23" fmla="*/ 328 h 349"/>
                <a:gd name="T24" fmla="*/ 63 w 349"/>
                <a:gd name="T25" fmla="*/ 309 h 349"/>
                <a:gd name="T26" fmla="*/ 40 w 349"/>
                <a:gd name="T27" fmla="*/ 286 h 349"/>
                <a:gd name="T28" fmla="*/ 21 w 349"/>
                <a:gd name="T29" fmla="*/ 257 h 349"/>
                <a:gd name="T30" fmla="*/ 8 w 349"/>
                <a:gd name="T31" fmla="*/ 227 h 349"/>
                <a:gd name="T32" fmla="*/ 2 w 349"/>
                <a:gd name="T33" fmla="*/ 193 h 349"/>
                <a:gd name="T34" fmla="*/ 0 w 349"/>
                <a:gd name="T35" fmla="*/ 175 h 349"/>
                <a:gd name="T36" fmla="*/ 3 w 349"/>
                <a:gd name="T37" fmla="*/ 139 h 349"/>
                <a:gd name="T38" fmla="*/ 14 w 349"/>
                <a:gd name="T39" fmla="*/ 107 h 349"/>
                <a:gd name="T40" fmla="*/ 31 w 349"/>
                <a:gd name="T41" fmla="*/ 78 h 349"/>
                <a:gd name="T42" fmla="*/ 52 w 349"/>
                <a:gd name="T43" fmla="*/ 52 h 349"/>
                <a:gd name="T44" fmla="*/ 78 w 349"/>
                <a:gd name="T45" fmla="*/ 29 h 349"/>
                <a:gd name="T46" fmla="*/ 107 w 349"/>
                <a:gd name="T47" fmla="*/ 15 h 349"/>
                <a:gd name="T48" fmla="*/ 139 w 349"/>
                <a:gd name="T49" fmla="*/ 3 h 349"/>
                <a:gd name="T50" fmla="*/ 175 w 349"/>
                <a:gd name="T51" fmla="*/ 0 h 349"/>
                <a:gd name="T52" fmla="*/ 192 w 349"/>
                <a:gd name="T53" fmla="*/ 2 h 349"/>
                <a:gd name="T54" fmla="*/ 226 w 349"/>
                <a:gd name="T55" fmla="*/ 8 h 349"/>
                <a:gd name="T56" fmla="*/ 259 w 349"/>
                <a:gd name="T57" fmla="*/ 21 h 349"/>
                <a:gd name="T58" fmla="*/ 286 w 349"/>
                <a:gd name="T59" fmla="*/ 41 h 349"/>
                <a:gd name="T60" fmla="*/ 309 w 349"/>
                <a:gd name="T61" fmla="*/ 63 h 349"/>
                <a:gd name="T62" fmla="*/ 328 w 349"/>
                <a:gd name="T63" fmla="*/ 91 h 349"/>
                <a:gd name="T64" fmla="*/ 341 w 349"/>
                <a:gd name="T65" fmla="*/ 123 h 349"/>
                <a:gd name="T66" fmla="*/ 348 w 349"/>
                <a:gd name="T67" fmla="*/ 157 h 349"/>
                <a:gd name="T68" fmla="*/ 349 w 349"/>
                <a:gd name="T69" fmla="*/ 175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9" h="349">
                  <a:moveTo>
                    <a:pt x="349" y="175"/>
                  </a:moveTo>
                  <a:lnTo>
                    <a:pt x="349" y="175"/>
                  </a:lnTo>
                  <a:lnTo>
                    <a:pt x="348" y="193"/>
                  </a:lnTo>
                  <a:lnTo>
                    <a:pt x="346" y="210"/>
                  </a:lnTo>
                  <a:lnTo>
                    <a:pt x="341" y="227"/>
                  </a:lnTo>
                  <a:lnTo>
                    <a:pt x="336" y="243"/>
                  </a:lnTo>
                  <a:lnTo>
                    <a:pt x="328" y="257"/>
                  </a:lnTo>
                  <a:lnTo>
                    <a:pt x="320" y="272"/>
                  </a:lnTo>
                  <a:lnTo>
                    <a:pt x="309" y="286"/>
                  </a:lnTo>
                  <a:lnTo>
                    <a:pt x="297" y="298"/>
                  </a:lnTo>
                  <a:lnTo>
                    <a:pt x="286" y="309"/>
                  </a:lnTo>
                  <a:lnTo>
                    <a:pt x="272" y="319"/>
                  </a:lnTo>
                  <a:lnTo>
                    <a:pt x="259" y="328"/>
                  </a:lnTo>
                  <a:lnTo>
                    <a:pt x="242" y="335"/>
                  </a:lnTo>
                  <a:lnTo>
                    <a:pt x="226" y="341"/>
                  </a:lnTo>
                  <a:lnTo>
                    <a:pt x="210" y="346"/>
                  </a:lnTo>
                  <a:lnTo>
                    <a:pt x="192" y="348"/>
                  </a:lnTo>
                  <a:lnTo>
                    <a:pt x="175" y="349"/>
                  </a:lnTo>
                  <a:lnTo>
                    <a:pt x="175" y="349"/>
                  </a:lnTo>
                  <a:lnTo>
                    <a:pt x="157" y="348"/>
                  </a:lnTo>
                  <a:lnTo>
                    <a:pt x="139" y="346"/>
                  </a:lnTo>
                  <a:lnTo>
                    <a:pt x="123" y="341"/>
                  </a:lnTo>
                  <a:lnTo>
                    <a:pt x="107" y="335"/>
                  </a:lnTo>
                  <a:lnTo>
                    <a:pt x="92" y="328"/>
                  </a:lnTo>
                  <a:lnTo>
                    <a:pt x="78" y="319"/>
                  </a:lnTo>
                  <a:lnTo>
                    <a:pt x="63" y="309"/>
                  </a:lnTo>
                  <a:lnTo>
                    <a:pt x="52" y="298"/>
                  </a:lnTo>
                  <a:lnTo>
                    <a:pt x="40" y="286"/>
                  </a:lnTo>
                  <a:lnTo>
                    <a:pt x="31" y="272"/>
                  </a:lnTo>
                  <a:lnTo>
                    <a:pt x="21" y="257"/>
                  </a:lnTo>
                  <a:lnTo>
                    <a:pt x="14" y="243"/>
                  </a:lnTo>
                  <a:lnTo>
                    <a:pt x="8" y="227"/>
                  </a:lnTo>
                  <a:lnTo>
                    <a:pt x="3" y="210"/>
                  </a:lnTo>
                  <a:lnTo>
                    <a:pt x="2" y="193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2" y="157"/>
                  </a:lnTo>
                  <a:lnTo>
                    <a:pt x="3" y="139"/>
                  </a:lnTo>
                  <a:lnTo>
                    <a:pt x="8" y="123"/>
                  </a:lnTo>
                  <a:lnTo>
                    <a:pt x="14" y="107"/>
                  </a:lnTo>
                  <a:lnTo>
                    <a:pt x="21" y="91"/>
                  </a:lnTo>
                  <a:lnTo>
                    <a:pt x="31" y="78"/>
                  </a:lnTo>
                  <a:lnTo>
                    <a:pt x="40" y="63"/>
                  </a:lnTo>
                  <a:lnTo>
                    <a:pt x="52" y="52"/>
                  </a:lnTo>
                  <a:lnTo>
                    <a:pt x="63" y="41"/>
                  </a:lnTo>
                  <a:lnTo>
                    <a:pt x="78" y="29"/>
                  </a:lnTo>
                  <a:lnTo>
                    <a:pt x="92" y="21"/>
                  </a:lnTo>
                  <a:lnTo>
                    <a:pt x="107" y="15"/>
                  </a:lnTo>
                  <a:lnTo>
                    <a:pt x="123" y="8"/>
                  </a:lnTo>
                  <a:lnTo>
                    <a:pt x="139" y="3"/>
                  </a:lnTo>
                  <a:lnTo>
                    <a:pt x="157" y="2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92" y="2"/>
                  </a:lnTo>
                  <a:lnTo>
                    <a:pt x="210" y="3"/>
                  </a:lnTo>
                  <a:lnTo>
                    <a:pt x="226" y="8"/>
                  </a:lnTo>
                  <a:lnTo>
                    <a:pt x="242" y="15"/>
                  </a:lnTo>
                  <a:lnTo>
                    <a:pt x="259" y="21"/>
                  </a:lnTo>
                  <a:lnTo>
                    <a:pt x="272" y="29"/>
                  </a:lnTo>
                  <a:lnTo>
                    <a:pt x="286" y="41"/>
                  </a:lnTo>
                  <a:lnTo>
                    <a:pt x="297" y="52"/>
                  </a:lnTo>
                  <a:lnTo>
                    <a:pt x="309" y="63"/>
                  </a:lnTo>
                  <a:lnTo>
                    <a:pt x="320" y="78"/>
                  </a:lnTo>
                  <a:lnTo>
                    <a:pt x="328" y="91"/>
                  </a:lnTo>
                  <a:lnTo>
                    <a:pt x="336" y="107"/>
                  </a:lnTo>
                  <a:lnTo>
                    <a:pt x="341" y="123"/>
                  </a:lnTo>
                  <a:lnTo>
                    <a:pt x="346" y="139"/>
                  </a:lnTo>
                  <a:lnTo>
                    <a:pt x="348" y="157"/>
                  </a:lnTo>
                  <a:lnTo>
                    <a:pt x="349" y="175"/>
                  </a:lnTo>
                  <a:lnTo>
                    <a:pt x="349" y="175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4575B4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69"/>
            <p:cNvSpPr>
              <a:spLocks/>
            </p:cNvSpPr>
            <p:nvPr/>
          </p:nvSpPr>
          <p:spPr bwMode="auto">
            <a:xfrm>
              <a:off x="4590" y="3380"/>
              <a:ext cx="274" cy="223"/>
            </a:xfrm>
            <a:custGeom>
              <a:avLst/>
              <a:gdLst>
                <a:gd name="T0" fmla="*/ 271 w 274"/>
                <a:gd name="T1" fmla="*/ 78 h 223"/>
                <a:gd name="T2" fmla="*/ 274 w 274"/>
                <a:gd name="T3" fmla="*/ 99 h 223"/>
                <a:gd name="T4" fmla="*/ 271 w 274"/>
                <a:gd name="T5" fmla="*/ 121 h 223"/>
                <a:gd name="T6" fmla="*/ 265 w 274"/>
                <a:gd name="T7" fmla="*/ 142 h 223"/>
                <a:gd name="T8" fmla="*/ 252 w 274"/>
                <a:gd name="T9" fmla="*/ 162 h 223"/>
                <a:gd name="T10" fmla="*/ 236 w 274"/>
                <a:gd name="T11" fmla="*/ 181 h 223"/>
                <a:gd name="T12" fmla="*/ 215 w 274"/>
                <a:gd name="T13" fmla="*/ 196 h 223"/>
                <a:gd name="T14" fmla="*/ 190 w 274"/>
                <a:gd name="T15" fmla="*/ 209 h 223"/>
                <a:gd name="T16" fmla="*/ 165 w 274"/>
                <a:gd name="T17" fmla="*/ 218 h 223"/>
                <a:gd name="T18" fmla="*/ 150 w 274"/>
                <a:gd name="T19" fmla="*/ 222 h 223"/>
                <a:gd name="T20" fmla="*/ 122 w 274"/>
                <a:gd name="T21" fmla="*/ 223 h 223"/>
                <a:gd name="T22" fmla="*/ 97 w 274"/>
                <a:gd name="T23" fmla="*/ 222 h 223"/>
                <a:gd name="T24" fmla="*/ 72 w 274"/>
                <a:gd name="T25" fmla="*/ 215 h 223"/>
                <a:gd name="T26" fmla="*/ 51 w 274"/>
                <a:gd name="T27" fmla="*/ 205 h 223"/>
                <a:gd name="T28" fmla="*/ 32 w 274"/>
                <a:gd name="T29" fmla="*/ 192 h 223"/>
                <a:gd name="T30" fmla="*/ 17 w 274"/>
                <a:gd name="T31" fmla="*/ 176 h 223"/>
                <a:gd name="T32" fmla="*/ 6 w 274"/>
                <a:gd name="T33" fmla="*/ 157 h 223"/>
                <a:gd name="T34" fmla="*/ 3 w 274"/>
                <a:gd name="T35" fmla="*/ 147 h 223"/>
                <a:gd name="T36" fmla="*/ 0 w 274"/>
                <a:gd name="T37" fmla="*/ 125 h 223"/>
                <a:gd name="T38" fmla="*/ 3 w 274"/>
                <a:gd name="T39" fmla="*/ 102 h 223"/>
                <a:gd name="T40" fmla="*/ 11 w 274"/>
                <a:gd name="T41" fmla="*/ 81 h 223"/>
                <a:gd name="T42" fmla="*/ 22 w 274"/>
                <a:gd name="T43" fmla="*/ 62 h 223"/>
                <a:gd name="T44" fmla="*/ 40 w 274"/>
                <a:gd name="T45" fmla="*/ 44 h 223"/>
                <a:gd name="T46" fmla="*/ 59 w 274"/>
                <a:gd name="T47" fmla="*/ 28 h 223"/>
                <a:gd name="T48" fmla="*/ 84 w 274"/>
                <a:gd name="T49" fmla="*/ 15 h 223"/>
                <a:gd name="T50" fmla="*/ 110 w 274"/>
                <a:gd name="T51" fmla="*/ 7 h 223"/>
                <a:gd name="T52" fmla="*/ 124 w 274"/>
                <a:gd name="T53" fmla="*/ 3 h 223"/>
                <a:gd name="T54" fmla="*/ 152 w 274"/>
                <a:gd name="T55" fmla="*/ 0 h 223"/>
                <a:gd name="T56" fmla="*/ 177 w 274"/>
                <a:gd name="T57" fmla="*/ 2 h 223"/>
                <a:gd name="T58" fmla="*/ 202 w 274"/>
                <a:gd name="T59" fmla="*/ 8 h 223"/>
                <a:gd name="T60" fmla="*/ 224 w 274"/>
                <a:gd name="T61" fmla="*/ 18 h 223"/>
                <a:gd name="T62" fmla="*/ 242 w 274"/>
                <a:gd name="T63" fmla="*/ 31 h 223"/>
                <a:gd name="T64" fmla="*/ 258 w 274"/>
                <a:gd name="T65" fmla="*/ 47 h 223"/>
                <a:gd name="T66" fmla="*/ 268 w 274"/>
                <a:gd name="T67" fmla="*/ 66 h 223"/>
                <a:gd name="T68" fmla="*/ 271 w 274"/>
                <a:gd name="T69" fmla="*/ 7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4" h="223">
                  <a:moveTo>
                    <a:pt x="271" y="78"/>
                  </a:moveTo>
                  <a:lnTo>
                    <a:pt x="271" y="78"/>
                  </a:lnTo>
                  <a:lnTo>
                    <a:pt x="274" y="89"/>
                  </a:lnTo>
                  <a:lnTo>
                    <a:pt x="274" y="99"/>
                  </a:lnTo>
                  <a:lnTo>
                    <a:pt x="274" y="110"/>
                  </a:lnTo>
                  <a:lnTo>
                    <a:pt x="271" y="121"/>
                  </a:lnTo>
                  <a:lnTo>
                    <a:pt x="268" y="133"/>
                  </a:lnTo>
                  <a:lnTo>
                    <a:pt x="265" y="142"/>
                  </a:lnTo>
                  <a:lnTo>
                    <a:pt x="258" y="152"/>
                  </a:lnTo>
                  <a:lnTo>
                    <a:pt x="252" y="162"/>
                  </a:lnTo>
                  <a:lnTo>
                    <a:pt x="244" y="171"/>
                  </a:lnTo>
                  <a:lnTo>
                    <a:pt x="236" y="181"/>
                  </a:lnTo>
                  <a:lnTo>
                    <a:pt x="226" y="189"/>
                  </a:lnTo>
                  <a:lnTo>
                    <a:pt x="215" y="196"/>
                  </a:lnTo>
                  <a:lnTo>
                    <a:pt x="203" y="202"/>
                  </a:lnTo>
                  <a:lnTo>
                    <a:pt x="190" y="209"/>
                  </a:lnTo>
                  <a:lnTo>
                    <a:pt x="177" y="213"/>
                  </a:lnTo>
                  <a:lnTo>
                    <a:pt x="165" y="218"/>
                  </a:lnTo>
                  <a:lnTo>
                    <a:pt x="165" y="218"/>
                  </a:lnTo>
                  <a:lnTo>
                    <a:pt x="150" y="222"/>
                  </a:lnTo>
                  <a:lnTo>
                    <a:pt x="137" y="223"/>
                  </a:lnTo>
                  <a:lnTo>
                    <a:pt x="122" y="223"/>
                  </a:lnTo>
                  <a:lnTo>
                    <a:pt x="110" y="223"/>
                  </a:lnTo>
                  <a:lnTo>
                    <a:pt x="97" y="222"/>
                  </a:lnTo>
                  <a:lnTo>
                    <a:pt x="85" y="220"/>
                  </a:lnTo>
                  <a:lnTo>
                    <a:pt x="72" y="215"/>
                  </a:lnTo>
                  <a:lnTo>
                    <a:pt x="61" y="212"/>
                  </a:lnTo>
                  <a:lnTo>
                    <a:pt x="51" y="205"/>
                  </a:lnTo>
                  <a:lnTo>
                    <a:pt x="40" y="201"/>
                  </a:lnTo>
                  <a:lnTo>
                    <a:pt x="32" y="192"/>
                  </a:lnTo>
                  <a:lnTo>
                    <a:pt x="24" y="186"/>
                  </a:lnTo>
                  <a:lnTo>
                    <a:pt x="17" y="176"/>
                  </a:lnTo>
                  <a:lnTo>
                    <a:pt x="11" y="167"/>
                  </a:lnTo>
                  <a:lnTo>
                    <a:pt x="6" y="157"/>
                  </a:lnTo>
                  <a:lnTo>
                    <a:pt x="3" y="147"/>
                  </a:lnTo>
                  <a:lnTo>
                    <a:pt x="3" y="147"/>
                  </a:lnTo>
                  <a:lnTo>
                    <a:pt x="1" y="136"/>
                  </a:lnTo>
                  <a:lnTo>
                    <a:pt x="0" y="125"/>
                  </a:lnTo>
                  <a:lnTo>
                    <a:pt x="1" y="113"/>
                  </a:lnTo>
                  <a:lnTo>
                    <a:pt x="3" y="102"/>
                  </a:lnTo>
                  <a:lnTo>
                    <a:pt x="6" y="92"/>
                  </a:lnTo>
                  <a:lnTo>
                    <a:pt x="11" y="81"/>
                  </a:lnTo>
                  <a:lnTo>
                    <a:pt x="16" y="71"/>
                  </a:lnTo>
                  <a:lnTo>
                    <a:pt x="22" y="62"/>
                  </a:lnTo>
                  <a:lnTo>
                    <a:pt x="30" y="52"/>
                  </a:lnTo>
                  <a:lnTo>
                    <a:pt x="40" y="44"/>
                  </a:lnTo>
                  <a:lnTo>
                    <a:pt x="50" y="36"/>
                  </a:lnTo>
                  <a:lnTo>
                    <a:pt x="59" y="28"/>
                  </a:lnTo>
                  <a:lnTo>
                    <a:pt x="71" y="21"/>
                  </a:lnTo>
                  <a:lnTo>
                    <a:pt x="84" y="15"/>
                  </a:lnTo>
                  <a:lnTo>
                    <a:pt x="97" y="10"/>
                  </a:lnTo>
                  <a:lnTo>
                    <a:pt x="110" y="7"/>
                  </a:lnTo>
                  <a:lnTo>
                    <a:pt x="110" y="7"/>
                  </a:lnTo>
                  <a:lnTo>
                    <a:pt x="124" y="3"/>
                  </a:lnTo>
                  <a:lnTo>
                    <a:pt x="137" y="2"/>
                  </a:lnTo>
                  <a:lnTo>
                    <a:pt x="152" y="0"/>
                  </a:lnTo>
                  <a:lnTo>
                    <a:pt x="165" y="0"/>
                  </a:lnTo>
                  <a:lnTo>
                    <a:pt x="177" y="2"/>
                  </a:lnTo>
                  <a:lnTo>
                    <a:pt x="190" y="5"/>
                  </a:lnTo>
                  <a:lnTo>
                    <a:pt x="202" y="8"/>
                  </a:lnTo>
                  <a:lnTo>
                    <a:pt x="213" y="13"/>
                  </a:lnTo>
                  <a:lnTo>
                    <a:pt x="224" y="18"/>
                  </a:lnTo>
                  <a:lnTo>
                    <a:pt x="234" y="24"/>
                  </a:lnTo>
                  <a:lnTo>
                    <a:pt x="242" y="31"/>
                  </a:lnTo>
                  <a:lnTo>
                    <a:pt x="250" y="39"/>
                  </a:lnTo>
                  <a:lnTo>
                    <a:pt x="258" y="47"/>
                  </a:lnTo>
                  <a:lnTo>
                    <a:pt x="263" y="57"/>
                  </a:lnTo>
                  <a:lnTo>
                    <a:pt x="268" y="66"/>
                  </a:lnTo>
                  <a:lnTo>
                    <a:pt x="271" y="78"/>
                  </a:lnTo>
                  <a:lnTo>
                    <a:pt x="271" y="78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5C7BB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470"/>
            <p:cNvSpPr>
              <a:spLocks/>
            </p:cNvSpPr>
            <p:nvPr/>
          </p:nvSpPr>
          <p:spPr bwMode="auto">
            <a:xfrm>
              <a:off x="4609" y="3466"/>
              <a:ext cx="307" cy="258"/>
            </a:xfrm>
            <a:custGeom>
              <a:avLst/>
              <a:gdLst>
                <a:gd name="T0" fmla="*/ 286 w 307"/>
                <a:gd name="T1" fmla="*/ 0 h 258"/>
                <a:gd name="T2" fmla="*/ 286 w 307"/>
                <a:gd name="T3" fmla="*/ 0 h 258"/>
                <a:gd name="T4" fmla="*/ 288 w 307"/>
                <a:gd name="T5" fmla="*/ 13 h 258"/>
                <a:gd name="T6" fmla="*/ 289 w 307"/>
                <a:gd name="T7" fmla="*/ 27 h 258"/>
                <a:gd name="T8" fmla="*/ 289 w 307"/>
                <a:gd name="T9" fmla="*/ 27 h 258"/>
                <a:gd name="T10" fmla="*/ 288 w 307"/>
                <a:gd name="T11" fmla="*/ 45 h 258"/>
                <a:gd name="T12" fmla="*/ 285 w 307"/>
                <a:gd name="T13" fmla="*/ 61 h 258"/>
                <a:gd name="T14" fmla="*/ 278 w 307"/>
                <a:gd name="T15" fmla="*/ 79 h 258"/>
                <a:gd name="T16" fmla="*/ 270 w 307"/>
                <a:gd name="T17" fmla="*/ 94 h 258"/>
                <a:gd name="T18" fmla="*/ 260 w 307"/>
                <a:gd name="T19" fmla="*/ 110 h 258"/>
                <a:gd name="T20" fmla="*/ 247 w 307"/>
                <a:gd name="T21" fmla="*/ 124 h 258"/>
                <a:gd name="T22" fmla="*/ 234 w 307"/>
                <a:gd name="T23" fmla="*/ 137 h 258"/>
                <a:gd name="T24" fmla="*/ 218 w 307"/>
                <a:gd name="T25" fmla="*/ 149 h 258"/>
                <a:gd name="T26" fmla="*/ 202 w 307"/>
                <a:gd name="T27" fmla="*/ 160 h 258"/>
                <a:gd name="T28" fmla="*/ 183 w 307"/>
                <a:gd name="T29" fmla="*/ 170 h 258"/>
                <a:gd name="T30" fmla="*/ 163 w 307"/>
                <a:gd name="T31" fmla="*/ 179 h 258"/>
                <a:gd name="T32" fmla="*/ 142 w 307"/>
                <a:gd name="T33" fmla="*/ 186 h 258"/>
                <a:gd name="T34" fmla="*/ 121 w 307"/>
                <a:gd name="T35" fmla="*/ 192 h 258"/>
                <a:gd name="T36" fmla="*/ 99 w 307"/>
                <a:gd name="T37" fmla="*/ 197 h 258"/>
                <a:gd name="T38" fmla="*/ 74 w 307"/>
                <a:gd name="T39" fmla="*/ 199 h 258"/>
                <a:gd name="T40" fmla="*/ 50 w 307"/>
                <a:gd name="T41" fmla="*/ 200 h 258"/>
                <a:gd name="T42" fmla="*/ 50 w 307"/>
                <a:gd name="T43" fmla="*/ 200 h 258"/>
                <a:gd name="T44" fmla="*/ 24 w 307"/>
                <a:gd name="T45" fmla="*/ 199 h 258"/>
                <a:gd name="T46" fmla="*/ 0 w 307"/>
                <a:gd name="T47" fmla="*/ 195 h 258"/>
                <a:gd name="T48" fmla="*/ 0 w 307"/>
                <a:gd name="T49" fmla="*/ 195 h 258"/>
                <a:gd name="T50" fmla="*/ 11 w 307"/>
                <a:gd name="T51" fmla="*/ 210 h 258"/>
                <a:gd name="T52" fmla="*/ 26 w 307"/>
                <a:gd name="T53" fmla="*/ 221 h 258"/>
                <a:gd name="T54" fmla="*/ 42 w 307"/>
                <a:gd name="T55" fmla="*/ 233 h 258"/>
                <a:gd name="T56" fmla="*/ 58 w 307"/>
                <a:gd name="T57" fmla="*/ 241 h 258"/>
                <a:gd name="T58" fmla="*/ 76 w 307"/>
                <a:gd name="T59" fmla="*/ 249 h 258"/>
                <a:gd name="T60" fmla="*/ 94 w 307"/>
                <a:gd name="T61" fmla="*/ 254 h 258"/>
                <a:gd name="T62" fmla="*/ 113 w 307"/>
                <a:gd name="T63" fmla="*/ 257 h 258"/>
                <a:gd name="T64" fmla="*/ 133 w 307"/>
                <a:gd name="T65" fmla="*/ 258 h 258"/>
                <a:gd name="T66" fmla="*/ 133 w 307"/>
                <a:gd name="T67" fmla="*/ 258 h 258"/>
                <a:gd name="T68" fmla="*/ 150 w 307"/>
                <a:gd name="T69" fmla="*/ 257 h 258"/>
                <a:gd name="T70" fmla="*/ 168 w 307"/>
                <a:gd name="T71" fmla="*/ 255 h 258"/>
                <a:gd name="T72" fmla="*/ 184 w 307"/>
                <a:gd name="T73" fmla="*/ 250 h 258"/>
                <a:gd name="T74" fmla="*/ 200 w 307"/>
                <a:gd name="T75" fmla="*/ 244 h 258"/>
                <a:gd name="T76" fmla="*/ 217 w 307"/>
                <a:gd name="T77" fmla="*/ 237 h 258"/>
                <a:gd name="T78" fmla="*/ 230 w 307"/>
                <a:gd name="T79" fmla="*/ 228 h 258"/>
                <a:gd name="T80" fmla="*/ 244 w 307"/>
                <a:gd name="T81" fmla="*/ 218 h 258"/>
                <a:gd name="T82" fmla="*/ 255 w 307"/>
                <a:gd name="T83" fmla="*/ 207 h 258"/>
                <a:gd name="T84" fmla="*/ 267 w 307"/>
                <a:gd name="T85" fmla="*/ 195 h 258"/>
                <a:gd name="T86" fmla="*/ 278 w 307"/>
                <a:gd name="T87" fmla="*/ 181 h 258"/>
                <a:gd name="T88" fmla="*/ 286 w 307"/>
                <a:gd name="T89" fmla="*/ 166 h 258"/>
                <a:gd name="T90" fmla="*/ 294 w 307"/>
                <a:gd name="T91" fmla="*/ 152 h 258"/>
                <a:gd name="T92" fmla="*/ 299 w 307"/>
                <a:gd name="T93" fmla="*/ 136 h 258"/>
                <a:gd name="T94" fmla="*/ 304 w 307"/>
                <a:gd name="T95" fmla="*/ 119 h 258"/>
                <a:gd name="T96" fmla="*/ 306 w 307"/>
                <a:gd name="T97" fmla="*/ 102 h 258"/>
                <a:gd name="T98" fmla="*/ 307 w 307"/>
                <a:gd name="T99" fmla="*/ 84 h 258"/>
                <a:gd name="T100" fmla="*/ 307 w 307"/>
                <a:gd name="T101" fmla="*/ 84 h 258"/>
                <a:gd name="T102" fmla="*/ 306 w 307"/>
                <a:gd name="T103" fmla="*/ 61 h 258"/>
                <a:gd name="T104" fmla="*/ 302 w 307"/>
                <a:gd name="T105" fmla="*/ 40 h 258"/>
                <a:gd name="T106" fmla="*/ 294 w 307"/>
                <a:gd name="T107" fmla="*/ 19 h 258"/>
                <a:gd name="T108" fmla="*/ 286 w 307"/>
                <a:gd name="T109" fmla="*/ 0 h 258"/>
                <a:gd name="T110" fmla="*/ 286 w 307"/>
                <a:gd name="T111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7" h="258">
                  <a:moveTo>
                    <a:pt x="286" y="0"/>
                  </a:moveTo>
                  <a:lnTo>
                    <a:pt x="286" y="0"/>
                  </a:lnTo>
                  <a:lnTo>
                    <a:pt x="288" y="13"/>
                  </a:lnTo>
                  <a:lnTo>
                    <a:pt x="289" y="27"/>
                  </a:lnTo>
                  <a:lnTo>
                    <a:pt x="289" y="27"/>
                  </a:lnTo>
                  <a:lnTo>
                    <a:pt x="288" y="45"/>
                  </a:lnTo>
                  <a:lnTo>
                    <a:pt x="285" y="61"/>
                  </a:lnTo>
                  <a:lnTo>
                    <a:pt x="278" y="79"/>
                  </a:lnTo>
                  <a:lnTo>
                    <a:pt x="270" y="94"/>
                  </a:lnTo>
                  <a:lnTo>
                    <a:pt x="260" y="110"/>
                  </a:lnTo>
                  <a:lnTo>
                    <a:pt x="247" y="124"/>
                  </a:lnTo>
                  <a:lnTo>
                    <a:pt x="234" y="137"/>
                  </a:lnTo>
                  <a:lnTo>
                    <a:pt x="218" y="149"/>
                  </a:lnTo>
                  <a:lnTo>
                    <a:pt x="202" y="160"/>
                  </a:lnTo>
                  <a:lnTo>
                    <a:pt x="183" y="170"/>
                  </a:lnTo>
                  <a:lnTo>
                    <a:pt x="163" y="179"/>
                  </a:lnTo>
                  <a:lnTo>
                    <a:pt x="142" y="186"/>
                  </a:lnTo>
                  <a:lnTo>
                    <a:pt x="121" y="192"/>
                  </a:lnTo>
                  <a:lnTo>
                    <a:pt x="99" y="197"/>
                  </a:lnTo>
                  <a:lnTo>
                    <a:pt x="74" y="199"/>
                  </a:lnTo>
                  <a:lnTo>
                    <a:pt x="50" y="200"/>
                  </a:lnTo>
                  <a:lnTo>
                    <a:pt x="50" y="200"/>
                  </a:lnTo>
                  <a:lnTo>
                    <a:pt x="24" y="199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11" y="210"/>
                  </a:lnTo>
                  <a:lnTo>
                    <a:pt x="26" y="221"/>
                  </a:lnTo>
                  <a:lnTo>
                    <a:pt x="42" y="233"/>
                  </a:lnTo>
                  <a:lnTo>
                    <a:pt x="58" y="241"/>
                  </a:lnTo>
                  <a:lnTo>
                    <a:pt x="76" y="249"/>
                  </a:lnTo>
                  <a:lnTo>
                    <a:pt x="94" y="254"/>
                  </a:lnTo>
                  <a:lnTo>
                    <a:pt x="113" y="257"/>
                  </a:lnTo>
                  <a:lnTo>
                    <a:pt x="133" y="258"/>
                  </a:lnTo>
                  <a:lnTo>
                    <a:pt x="133" y="258"/>
                  </a:lnTo>
                  <a:lnTo>
                    <a:pt x="150" y="257"/>
                  </a:lnTo>
                  <a:lnTo>
                    <a:pt x="168" y="255"/>
                  </a:lnTo>
                  <a:lnTo>
                    <a:pt x="184" y="250"/>
                  </a:lnTo>
                  <a:lnTo>
                    <a:pt x="200" y="244"/>
                  </a:lnTo>
                  <a:lnTo>
                    <a:pt x="217" y="237"/>
                  </a:lnTo>
                  <a:lnTo>
                    <a:pt x="230" y="228"/>
                  </a:lnTo>
                  <a:lnTo>
                    <a:pt x="244" y="218"/>
                  </a:lnTo>
                  <a:lnTo>
                    <a:pt x="255" y="207"/>
                  </a:lnTo>
                  <a:lnTo>
                    <a:pt x="267" y="195"/>
                  </a:lnTo>
                  <a:lnTo>
                    <a:pt x="278" y="181"/>
                  </a:lnTo>
                  <a:lnTo>
                    <a:pt x="286" y="166"/>
                  </a:lnTo>
                  <a:lnTo>
                    <a:pt x="294" y="152"/>
                  </a:lnTo>
                  <a:lnTo>
                    <a:pt x="299" y="136"/>
                  </a:lnTo>
                  <a:lnTo>
                    <a:pt x="304" y="119"/>
                  </a:lnTo>
                  <a:lnTo>
                    <a:pt x="306" y="102"/>
                  </a:lnTo>
                  <a:lnTo>
                    <a:pt x="307" y="84"/>
                  </a:lnTo>
                  <a:lnTo>
                    <a:pt x="307" y="84"/>
                  </a:lnTo>
                  <a:lnTo>
                    <a:pt x="306" y="61"/>
                  </a:lnTo>
                  <a:lnTo>
                    <a:pt x="302" y="40"/>
                  </a:lnTo>
                  <a:lnTo>
                    <a:pt x="294" y="19"/>
                  </a:lnTo>
                  <a:lnTo>
                    <a:pt x="286" y="0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0A50A1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71"/>
            <p:cNvSpPr>
              <a:spLocks/>
            </p:cNvSpPr>
            <p:nvPr/>
          </p:nvSpPr>
          <p:spPr bwMode="auto">
            <a:xfrm>
              <a:off x="4667" y="3391"/>
              <a:ext cx="149" cy="33"/>
            </a:xfrm>
            <a:custGeom>
              <a:avLst/>
              <a:gdLst>
                <a:gd name="T0" fmla="*/ 147 w 149"/>
                <a:gd name="T1" fmla="*/ 0 h 33"/>
                <a:gd name="T2" fmla="*/ 147 w 149"/>
                <a:gd name="T3" fmla="*/ 0 h 33"/>
                <a:gd name="T4" fmla="*/ 146 w 149"/>
                <a:gd name="T5" fmla="*/ 5 h 33"/>
                <a:gd name="T6" fmla="*/ 141 w 149"/>
                <a:gd name="T7" fmla="*/ 12 h 33"/>
                <a:gd name="T8" fmla="*/ 134 w 149"/>
                <a:gd name="T9" fmla="*/ 17 h 33"/>
                <a:gd name="T10" fmla="*/ 125 w 149"/>
                <a:gd name="T11" fmla="*/ 21 h 33"/>
                <a:gd name="T12" fmla="*/ 115 w 149"/>
                <a:gd name="T13" fmla="*/ 25 h 33"/>
                <a:gd name="T14" fmla="*/ 102 w 149"/>
                <a:gd name="T15" fmla="*/ 28 h 33"/>
                <a:gd name="T16" fmla="*/ 88 w 149"/>
                <a:gd name="T17" fmla="*/ 29 h 33"/>
                <a:gd name="T18" fmla="*/ 73 w 149"/>
                <a:gd name="T19" fmla="*/ 29 h 33"/>
                <a:gd name="T20" fmla="*/ 73 w 149"/>
                <a:gd name="T21" fmla="*/ 29 h 33"/>
                <a:gd name="T22" fmla="*/ 58 w 149"/>
                <a:gd name="T23" fmla="*/ 29 h 33"/>
                <a:gd name="T24" fmla="*/ 45 w 149"/>
                <a:gd name="T25" fmla="*/ 28 h 33"/>
                <a:gd name="T26" fmla="*/ 33 w 149"/>
                <a:gd name="T27" fmla="*/ 25 h 33"/>
                <a:gd name="T28" fmla="*/ 23 w 149"/>
                <a:gd name="T29" fmla="*/ 21 h 33"/>
                <a:gd name="T30" fmla="*/ 13 w 149"/>
                <a:gd name="T31" fmla="*/ 17 h 33"/>
                <a:gd name="T32" fmla="*/ 7 w 149"/>
                <a:gd name="T33" fmla="*/ 12 h 33"/>
                <a:gd name="T34" fmla="*/ 2 w 149"/>
                <a:gd name="T35" fmla="*/ 7 h 33"/>
                <a:gd name="T36" fmla="*/ 2 w 149"/>
                <a:gd name="T37" fmla="*/ 0 h 33"/>
                <a:gd name="T38" fmla="*/ 0 w 149"/>
                <a:gd name="T39" fmla="*/ 2 h 33"/>
                <a:gd name="T40" fmla="*/ 0 w 149"/>
                <a:gd name="T41" fmla="*/ 2 h 33"/>
                <a:gd name="T42" fmla="*/ 0 w 149"/>
                <a:gd name="T43" fmla="*/ 8 h 33"/>
                <a:gd name="T44" fmla="*/ 5 w 149"/>
                <a:gd name="T45" fmla="*/ 13 h 33"/>
                <a:gd name="T46" fmla="*/ 12 w 149"/>
                <a:gd name="T47" fmla="*/ 18 h 33"/>
                <a:gd name="T48" fmla="*/ 21 w 149"/>
                <a:gd name="T49" fmla="*/ 23 h 33"/>
                <a:gd name="T50" fmla="*/ 33 w 149"/>
                <a:gd name="T51" fmla="*/ 28 h 33"/>
                <a:gd name="T52" fmla="*/ 44 w 149"/>
                <a:gd name="T53" fmla="*/ 29 h 33"/>
                <a:gd name="T54" fmla="*/ 58 w 149"/>
                <a:gd name="T55" fmla="*/ 31 h 33"/>
                <a:gd name="T56" fmla="*/ 73 w 149"/>
                <a:gd name="T57" fmla="*/ 33 h 33"/>
                <a:gd name="T58" fmla="*/ 73 w 149"/>
                <a:gd name="T59" fmla="*/ 33 h 33"/>
                <a:gd name="T60" fmla="*/ 89 w 149"/>
                <a:gd name="T61" fmla="*/ 31 h 33"/>
                <a:gd name="T62" fmla="*/ 102 w 149"/>
                <a:gd name="T63" fmla="*/ 29 h 33"/>
                <a:gd name="T64" fmla="*/ 115 w 149"/>
                <a:gd name="T65" fmla="*/ 26 h 33"/>
                <a:gd name="T66" fmla="*/ 126 w 149"/>
                <a:gd name="T67" fmla="*/ 23 h 33"/>
                <a:gd name="T68" fmla="*/ 136 w 149"/>
                <a:gd name="T69" fmla="*/ 18 h 33"/>
                <a:gd name="T70" fmla="*/ 142 w 149"/>
                <a:gd name="T71" fmla="*/ 13 h 33"/>
                <a:gd name="T72" fmla="*/ 147 w 149"/>
                <a:gd name="T73" fmla="*/ 7 h 33"/>
                <a:gd name="T74" fmla="*/ 149 w 149"/>
                <a:gd name="T75" fmla="*/ 0 h 33"/>
                <a:gd name="T76" fmla="*/ 147 w 149"/>
                <a:gd name="T7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9" h="33">
                  <a:moveTo>
                    <a:pt x="147" y="0"/>
                  </a:moveTo>
                  <a:lnTo>
                    <a:pt x="147" y="0"/>
                  </a:lnTo>
                  <a:lnTo>
                    <a:pt x="146" y="5"/>
                  </a:lnTo>
                  <a:lnTo>
                    <a:pt x="141" y="12"/>
                  </a:lnTo>
                  <a:lnTo>
                    <a:pt x="134" y="17"/>
                  </a:lnTo>
                  <a:lnTo>
                    <a:pt x="125" y="21"/>
                  </a:lnTo>
                  <a:lnTo>
                    <a:pt x="115" y="25"/>
                  </a:lnTo>
                  <a:lnTo>
                    <a:pt x="102" y="28"/>
                  </a:lnTo>
                  <a:lnTo>
                    <a:pt x="88" y="29"/>
                  </a:lnTo>
                  <a:lnTo>
                    <a:pt x="73" y="29"/>
                  </a:lnTo>
                  <a:lnTo>
                    <a:pt x="73" y="29"/>
                  </a:lnTo>
                  <a:lnTo>
                    <a:pt x="58" y="29"/>
                  </a:lnTo>
                  <a:lnTo>
                    <a:pt x="45" y="28"/>
                  </a:lnTo>
                  <a:lnTo>
                    <a:pt x="33" y="25"/>
                  </a:lnTo>
                  <a:lnTo>
                    <a:pt x="23" y="21"/>
                  </a:lnTo>
                  <a:lnTo>
                    <a:pt x="13" y="17"/>
                  </a:lnTo>
                  <a:lnTo>
                    <a:pt x="7" y="12"/>
                  </a:lnTo>
                  <a:lnTo>
                    <a:pt x="2" y="7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8"/>
                  </a:lnTo>
                  <a:lnTo>
                    <a:pt x="5" y="13"/>
                  </a:lnTo>
                  <a:lnTo>
                    <a:pt x="12" y="18"/>
                  </a:lnTo>
                  <a:lnTo>
                    <a:pt x="21" y="23"/>
                  </a:lnTo>
                  <a:lnTo>
                    <a:pt x="33" y="28"/>
                  </a:lnTo>
                  <a:lnTo>
                    <a:pt x="44" y="29"/>
                  </a:lnTo>
                  <a:lnTo>
                    <a:pt x="58" y="31"/>
                  </a:lnTo>
                  <a:lnTo>
                    <a:pt x="73" y="33"/>
                  </a:lnTo>
                  <a:lnTo>
                    <a:pt x="73" y="33"/>
                  </a:lnTo>
                  <a:lnTo>
                    <a:pt x="89" y="31"/>
                  </a:lnTo>
                  <a:lnTo>
                    <a:pt x="102" y="29"/>
                  </a:lnTo>
                  <a:lnTo>
                    <a:pt x="115" y="26"/>
                  </a:lnTo>
                  <a:lnTo>
                    <a:pt x="126" y="23"/>
                  </a:lnTo>
                  <a:lnTo>
                    <a:pt x="136" y="18"/>
                  </a:lnTo>
                  <a:lnTo>
                    <a:pt x="142" y="13"/>
                  </a:lnTo>
                  <a:lnTo>
                    <a:pt x="147" y="7"/>
                  </a:lnTo>
                  <a:lnTo>
                    <a:pt x="149" y="0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8699C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72"/>
            <p:cNvSpPr>
              <a:spLocks/>
            </p:cNvSpPr>
            <p:nvPr/>
          </p:nvSpPr>
          <p:spPr bwMode="auto">
            <a:xfrm>
              <a:off x="4590" y="3463"/>
              <a:ext cx="302" cy="64"/>
            </a:xfrm>
            <a:custGeom>
              <a:avLst/>
              <a:gdLst>
                <a:gd name="T0" fmla="*/ 299 w 302"/>
                <a:gd name="T1" fmla="*/ 1 h 64"/>
                <a:gd name="T2" fmla="*/ 299 w 302"/>
                <a:gd name="T3" fmla="*/ 1 h 64"/>
                <a:gd name="T4" fmla="*/ 299 w 302"/>
                <a:gd name="T5" fmla="*/ 8 h 64"/>
                <a:gd name="T6" fmla="*/ 295 w 302"/>
                <a:gd name="T7" fmla="*/ 12 h 64"/>
                <a:gd name="T8" fmla="*/ 292 w 302"/>
                <a:gd name="T9" fmla="*/ 19 h 64"/>
                <a:gd name="T10" fmla="*/ 287 w 302"/>
                <a:gd name="T11" fmla="*/ 24 h 64"/>
                <a:gd name="T12" fmla="*/ 273 w 302"/>
                <a:gd name="T13" fmla="*/ 35 h 64"/>
                <a:gd name="T14" fmla="*/ 255 w 302"/>
                <a:gd name="T15" fmla="*/ 43 h 64"/>
                <a:gd name="T16" fmla="*/ 234 w 302"/>
                <a:gd name="T17" fmla="*/ 51 h 64"/>
                <a:gd name="T18" fmla="*/ 208 w 302"/>
                <a:gd name="T19" fmla="*/ 56 h 64"/>
                <a:gd name="T20" fmla="*/ 181 w 302"/>
                <a:gd name="T21" fmla="*/ 59 h 64"/>
                <a:gd name="T22" fmla="*/ 150 w 302"/>
                <a:gd name="T23" fmla="*/ 61 h 64"/>
                <a:gd name="T24" fmla="*/ 150 w 302"/>
                <a:gd name="T25" fmla="*/ 61 h 64"/>
                <a:gd name="T26" fmla="*/ 121 w 302"/>
                <a:gd name="T27" fmla="*/ 59 h 64"/>
                <a:gd name="T28" fmla="*/ 93 w 302"/>
                <a:gd name="T29" fmla="*/ 56 h 64"/>
                <a:gd name="T30" fmla="*/ 67 w 302"/>
                <a:gd name="T31" fmla="*/ 50 h 64"/>
                <a:gd name="T32" fmla="*/ 45 w 302"/>
                <a:gd name="T33" fmla="*/ 43 h 64"/>
                <a:gd name="T34" fmla="*/ 27 w 302"/>
                <a:gd name="T35" fmla="*/ 33 h 64"/>
                <a:gd name="T36" fmla="*/ 13 w 302"/>
                <a:gd name="T37" fmla="*/ 24 h 64"/>
                <a:gd name="T38" fmla="*/ 8 w 302"/>
                <a:gd name="T39" fmla="*/ 17 h 64"/>
                <a:gd name="T40" fmla="*/ 4 w 302"/>
                <a:gd name="T41" fmla="*/ 11 h 64"/>
                <a:gd name="T42" fmla="*/ 1 w 302"/>
                <a:gd name="T43" fmla="*/ 6 h 64"/>
                <a:gd name="T44" fmla="*/ 1 w 302"/>
                <a:gd name="T45" fmla="*/ 0 h 64"/>
                <a:gd name="T46" fmla="*/ 0 w 302"/>
                <a:gd name="T47" fmla="*/ 1 h 64"/>
                <a:gd name="T48" fmla="*/ 0 w 302"/>
                <a:gd name="T49" fmla="*/ 1 h 64"/>
                <a:gd name="T50" fmla="*/ 1 w 302"/>
                <a:gd name="T51" fmla="*/ 8 h 64"/>
                <a:gd name="T52" fmla="*/ 3 w 302"/>
                <a:gd name="T53" fmla="*/ 14 h 64"/>
                <a:gd name="T54" fmla="*/ 6 w 302"/>
                <a:gd name="T55" fmla="*/ 19 h 64"/>
                <a:gd name="T56" fmla="*/ 13 w 302"/>
                <a:gd name="T57" fmla="*/ 25 h 64"/>
                <a:gd name="T58" fmla="*/ 17 w 302"/>
                <a:gd name="T59" fmla="*/ 30 h 64"/>
                <a:gd name="T60" fmla="*/ 25 w 302"/>
                <a:gd name="T61" fmla="*/ 35 h 64"/>
                <a:gd name="T62" fmla="*/ 43 w 302"/>
                <a:gd name="T63" fmla="*/ 45 h 64"/>
                <a:gd name="T64" fmla="*/ 66 w 302"/>
                <a:gd name="T65" fmla="*/ 53 h 64"/>
                <a:gd name="T66" fmla="*/ 92 w 302"/>
                <a:gd name="T67" fmla="*/ 59 h 64"/>
                <a:gd name="T68" fmla="*/ 121 w 302"/>
                <a:gd name="T69" fmla="*/ 63 h 64"/>
                <a:gd name="T70" fmla="*/ 150 w 302"/>
                <a:gd name="T71" fmla="*/ 64 h 64"/>
                <a:gd name="T72" fmla="*/ 150 w 302"/>
                <a:gd name="T73" fmla="*/ 64 h 64"/>
                <a:gd name="T74" fmla="*/ 181 w 302"/>
                <a:gd name="T75" fmla="*/ 63 h 64"/>
                <a:gd name="T76" fmla="*/ 210 w 302"/>
                <a:gd name="T77" fmla="*/ 59 h 64"/>
                <a:gd name="T78" fmla="*/ 234 w 302"/>
                <a:gd name="T79" fmla="*/ 53 h 64"/>
                <a:gd name="T80" fmla="*/ 257 w 302"/>
                <a:gd name="T81" fmla="*/ 45 h 64"/>
                <a:gd name="T82" fmla="*/ 276 w 302"/>
                <a:gd name="T83" fmla="*/ 35 h 64"/>
                <a:gd name="T84" fmla="*/ 283 w 302"/>
                <a:gd name="T85" fmla="*/ 30 h 64"/>
                <a:gd name="T86" fmla="*/ 289 w 302"/>
                <a:gd name="T87" fmla="*/ 25 h 64"/>
                <a:gd name="T88" fmla="*/ 294 w 302"/>
                <a:gd name="T89" fmla="*/ 19 h 64"/>
                <a:gd name="T90" fmla="*/ 299 w 302"/>
                <a:gd name="T91" fmla="*/ 14 h 64"/>
                <a:gd name="T92" fmla="*/ 300 w 302"/>
                <a:gd name="T93" fmla="*/ 8 h 64"/>
                <a:gd name="T94" fmla="*/ 302 w 302"/>
                <a:gd name="T95" fmla="*/ 1 h 64"/>
                <a:gd name="T96" fmla="*/ 299 w 302"/>
                <a:gd name="T97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2" h="64">
                  <a:moveTo>
                    <a:pt x="299" y="1"/>
                  </a:moveTo>
                  <a:lnTo>
                    <a:pt x="299" y="1"/>
                  </a:lnTo>
                  <a:lnTo>
                    <a:pt x="299" y="8"/>
                  </a:lnTo>
                  <a:lnTo>
                    <a:pt x="295" y="12"/>
                  </a:lnTo>
                  <a:lnTo>
                    <a:pt x="292" y="19"/>
                  </a:lnTo>
                  <a:lnTo>
                    <a:pt x="287" y="24"/>
                  </a:lnTo>
                  <a:lnTo>
                    <a:pt x="273" y="35"/>
                  </a:lnTo>
                  <a:lnTo>
                    <a:pt x="255" y="43"/>
                  </a:lnTo>
                  <a:lnTo>
                    <a:pt x="234" y="51"/>
                  </a:lnTo>
                  <a:lnTo>
                    <a:pt x="208" y="56"/>
                  </a:lnTo>
                  <a:lnTo>
                    <a:pt x="181" y="59"/>
                  </a:lnTo>
                  <a:lnTo>
                    <a:pt x="150" y="61"/>
                  </a:lnTo>
                  <a:lnTo>
                    <a:pt x="150" y="61"/>
                  </a:lnTo>
                  <a:lnTo>
                    <a:pt x="121" y="59"/>
                  </a:lnTo>
                  <a:lnTo>
                    <a:pt x="93" y="56"/>
                  </a:lnTo>
                  <a:lnTo>
                    <a:pt x="67" y="50"/>
                  </a:lnTo>
                  <a:lnTo>
                    <a:pt x="45" y="43"/>
                  </a:lnTo>
                  <a:lnTo>
                    <a:pt x="27" y="33"/>
                  </a:lnTo>
                  <a:lnTo>
                    <a:pt x="13" y="24"/>
                  </a:lnTo>
                  <a:lnTo>
                    <a:pt x="8" y="17"/>
                  </a:lnTo>
                  <a:lnTo>
                    <a:pt x="4" y="11"/>
                  </a:lnTo>
                  <a:lnTo>
                    <a:pt x="1" y="6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8"/>
                  </a:lnTo>
                  <a:lnTo>
                    <a:pt x="3" y="14"/>
                  </a:lnTo>
                  <a:lnTo>
                    <a:pt x="6" y="19"/>
                  </a:lnTo>
                  <a:lnTo>
                    <a:pt x="13" y="25"/>
                  </a:lnTo>
                  <a:lnTo>
                    <a:pt x="17" y="30"/>
                  </a:lnTo>
                  <a:lnTo>
                    <a:pt x="25" y="35"/>
                  </a:lnTo>
                  <a:lnTo>
                    <a:pt x="43" y="45"/>
                  </a:lnTo>
                  <a:lnTo>
                    <a:pt x="66" y="53"/>
                  </a:lnTo>
                  <a:lnTo>
                    <a:pt x="92" y="59"/>
                  </a:lnTo>
                  <a:lnTo>
                    <a:pt x="121" y="63"/>
                  </a:lnTo>
                  <a:lnTo>
                    <a:pt x="150" y="64"/>
                  </a:lnTo>
                  <a:lnTo>
                    <a:pt x="150" y="64"/>
                  </a:lnTo>
                  <a:lnTo>
                    <a:pt x="181" y="63"/>
                  </a:lnTo>
                  <a:lnTo>
                    <a:pt x="210" y="59"/>
                  </a:lnTo>
                  <a:lnTo>
                    <a:pt x="234" y="53"/>
                  </a:lnTo>
                  <a:lnTo>
                    <a:pt x="257" y="45"/>
                  </a:lnTo>
                  <a:lnTo>
                    <a:pt x="276" y="35"/>
                  </a:lnTo>
                  <a:lnTo>
                    <a:pt x="283" y="30"/>
                  </a:lnTo>
                  <a:lnTo>
                    <a:pt x="289" y="25"/>
                  </a:lnTo>
                  <a:lnTo>
                    <a:pt x="294" y="19"/>
                  </a:lnTo>
                  <a:lnTo>
                    <a:pt x="299" y="14"/>
                  </a:lnTo>
                  <a:lnTo>
                    <a:pt x="300" y="8"/>
                  </a:lnTo>
                  <a:lnTo>
                    <a:pt x="302" y="1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8699C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73"/>
            <p:cNvSpPr>
              <a:spLocks/>
            </p:cNvSpPr>
            <p:nvPr/>
          </p:nvSpPr>
          <p:spPr bwMode="auto">
            <a:xfrm>
              <a:off x="4567" y="3547"/>
              <a:ext cx="349" cy="87"/>
            </a:xfrm>
            <a:custGeom>
              <a:avLst/>
              <a:gdLst>
                <a:gd name="T0" fmla="*/ 349 w 349"/>
                <a:gd name="T1" fmla="*/ 11 h 87"/>
                <a:gd name="T2" fmla="*/ 349 w 349"/>
                <a:gd name="T3" fmla="*/ 11 h 87"/>
                <a:gd name="T4" fmla="*/ 348 w 349"/>
                <a:gd name="T5" fmla="*/ 19 h 87"/>
                <a:gd name="T6" fmla="*/ 346 w 349"/>
                <a:gd name="T7" fmla="*/ 25 h 87"/>
                <a:gd name="T8" fmla="*/ 341 w 349"/>
                <a:gd name="T9" fmla="*/ 32 h 87"/>
                <a:gd name="T10" fmla="*/ 335 w 349"/>
                <a:gd name="T11" fmla="*/ 38 h 87"/>
                <a:gd name="T12" fmla="*/ 328 w 349"/>
                <a:gd name="T13" fmla="*/ 45 h 87"/>
                <a:gd name="T14" fmla="*/ 318 w 349"/>
                <a:gd name="T15" fmla="*/ 51 h 87"/>
                <a:gd name="T16" fmla="*/ 297 w 349"/>
                <a:gd name="T17" fmla="*/ 63 h 87"/>
                <a:gd name="T18" fmla="*/ 272 w 349"/>
                <a:gd name="T19" fmla="*/ 72 h 87"/>
                <a:gd name="T20" fmla="*/ 242 w 349"/>
                <a:gd name="T21" fmla="*/ 79 h 87"/>
                <a:gd name="T22" fmla="*/ 210 w 349"/>
                <a:gd name="T23" fmla="*/ 84 h 87"/>
                <a:gd name="T24" fmla="*/ 175 w 349"/>
                <a:gd name="T25" fmla="*/ 85 h 87"/>
                <a:gd name="T26" fmla="*/ 175 w 349"/>
                <a:gd name="T27" fmla="*/ 85 h 87"/>
                <a:gd name="T28" fmla="*/ 141 w 349"/>
                <a:gd name="T29" fmla="*/ 84 h 87"/>
                <a:gd name="T30" fmla="*/ 108 w 349"/>
                <a:gd name="T31" fmla="*/ 79 h 87"/>
                <a:gd name="T32" fmla="*/ 79 w 349"/>
                <a:gd name="T33" fmla="*/ 72 h 87"/>
                <a:gd name="T34" fmla="*/ 53 w 349"/>
                <a:gd name="T35" fmla="*/ 64 h 87"/>
                <a:gd name="T36" fmla="*/ 32 w 349"/>
                <a:gd name="T37" fmla="*/ 55 h 87"/>
                <a:gd name="T38" fmla="*/ 23 w 349"/>
                <a:gd name="T39" fmla="*/ 48 h 87"/>
                <a:gd name="T40" fmla="*/ 16 w 349"/>
                <a:gd name="T41" fmla="*/ 42 h 87"/>
                <a:gd name="T42" fmla="*/ 10 w 349"/>
                <a:gd name="T43" fmla="*/ 35 h 87"/>
                <a:gd name="T44" fmla="*/ 5 w 349"/>
                <a:gd name="T45" fmla="*/ 29 h 87"/>
                <a:gd name="T46" fmla="*/ 3 w 349"/>
                <a:gd name="T47" fmla="*/ 22 h 87"/>
                <a:gd name="T48" fmla="*/ 2 w 349"/>
                <a:gd name="T49" fmla="*/ 16 h 87"/>
                <a:gd name="T50" fmla="*/ 0 w 349"/>
                <a:gd name="T51" fmla="*/ 0 h 87"/>
                <a:gd name="T52" fmla="*/ 2 w 349"/>
                <a:gd name="T53" fmla="*/ 16 h 87"/>
                <a:gd name="T54" fmla="*/ 2 w 349"/>
                <a:gd name="T55" fmla="*/ 16 h 87"/>
                <a:gd name="T56" fmla="*/ 2 w 349"/>
                <a:gd name="T57" fmla="*/ 22 h 87"/>
                <a:gd name="T58" fmla="*/ 5 w 349"/>
                <a:gd name="T59" fmla="*/ 30 h 87"/>
                <a:gd name="T60" fmla="*/ 8 w 349"/>
                <a:gd name="T61" fmla="*/ 37 h 87"/>
                <a:gd name="T62" fmla="*/ 14 w 349"/>
                <a:gd name="T63" fmla="*/ 43 h 87"/>
                <a:gd name="T64" fmla="*/ 23 w 349"/>
                <a:gd name="T65" fmla="*/ 50 h 87"/>
                <a:gd name="T66" fmla="*/ 31 w 349"/>
                <a:gd name="T67" fmla="*/ 55 h 87"/>
                <a:gd name="T68" fmla="*/ 52 w 349"/>
                <a:gd name="T69" fmla="*/ 66 h 87"/>
                <a:gd name="T70" fmla="*/ 78 w 349"/>
                <a:gd name="T71" fmla="*/ 74 h 87"/>
                <a:gd name="T72" fmla="*/ 107 w 349"/>
                <a:gd name="T73" fmla="*/ 82 h 87"/>
                <a:gd name="T74" fmla="*/ 141 w 349"/>
                <a:gd name="T75" fmla="*/ 85 h 87"/>
                <a:gd name="T76" fmla="*/ 175 w 349"/>
                <a:gd name="T77" fmla="*/ 87 h 87"/>
                <a:gd name="T78" fmla="*/ 175 w 349"/>
                <a:gd name="T79" fmla="*/ 87 h 87"/>
                <a:gd name="T80" fmla="*/ 210 w 349"/>
                <a:gd name="T81" fmla="*/ 85 h 87"/>
                <a:gd name="T82" fmla="*/ 242 w 349"/>
                <a:gd name="T83" fmla="*/ 82 h 87"/>
                <a:gd name="T84" fmla="*/ 272 w 349"/>
                <a:gd name="T85" fmla="*/ 76 h 87"/>
                <a:gd name="T86" fmla="*/ 297 w 349"/>
                <a:gd name="T87" fmla="*/ 66 h 87"/>
                <a:gd name="T88" fmla="*/ 318 w 349"/>
                <a:gd name="T89" fmla="*/ 56 h 87"/>
                <a:gd name="T90" fmla="*/ 328 w 349"/>
                <a:gd name="T91" fmla="*/ 50 h 87"/>
                <a:gd name="T92" fmla="*/ 335 w 349"/>
                <a:gd name="T93" fmla="*/ 43 h 87"/>
                <a:gd name="T94" fmla="*/ 341 w 349"/>
                <a:gd name="T95" fmla="*/ 37 h 87"/>
                <a:gd name="T96" fmla="*/ 346 w 349"/>
                <a:gd name="T97" fmla="*/ 30 h 87"/>
                <a:gd name="T98" fmla="*/ 348 w 349"/>
                <a:gd name="T99" fmla="*/ 22 h 87"/>
                <a:gd name="T100" fmla="*/ 349 w 349"/>
                <a:gd name="T101" fmla="*/ 16 h 87"/>
                <a:gd name="T102" fmla="*/ 349 w 349"/>
                <a:gd name="T103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9" h="87">
                  <a:moveTo>
                    <a:pt x="349" y="11"/>
                  </a:moveTo>
                  <a:lnTo>
                    <a:pt x="349" y="11"/>
                  </a:lnTo>
                  <a:lnTo>
                    <a:pt x="348" y="19"/>
                  </a:lnTo>
                  <a:lnTo>
                    <a:pt x="346" y="25"/>
                  </a:lnTo>
                  <a:lnTo>
                    <a:pt x="341" y="32"/>
                  </a:lnTo>
                  <a:lnTo>
                    <a:pt x="335" y="38"/>
                  </a:lnTo>
                  <a:lnTo>
                    <a:pt x="328" y="45"/>
                  </a:lnTo>
                  <a:lnTo>
                    <a:pt x="318" y="51"/>
                  </a:lnTo>
                  <a:lnTo>
                    <a:pt x="297" y="63"/>
                  </a:lnTo>
                  <a:lnTo>
                    <a:pt x="272" y="72"/>
                  </a:lnTo>
                  <a:lnTo>
                    <a:pt x="242" y="79"/>
                  </a:lnTo>
                  <a:lnTo>
                    <a:pt x="210" y="84"/>
                  </a:lnTo>
                  <a:lnTo>
                    <a:pt x="175" y="85"/>
                  </a:lnTo>
                  <a:lnTo>
                    <a:pt x="175" y="85"/>
                  </a:lnTo>
                  <a:lnTo>
                    <a:pt x="141" y="84"/>
                  </a:lnTo>
                  <a:lnTo>
                    <a:pt x="108" y="79"/>
                  </a:lnTo>
                  <a:lnTo>
                    <a:pt x="79" y="72"/>
                  </a:lnTo>
                  <a:lnTo>
                    <a:pt x="53" y="64"/>
                  </a:lnTo>
                  <a:lnTo>
                    <a:pt x="32" y="55"/>
                  </a:lnTo>
                  <a:lnTo>
                    <a:pt x="23" y="48"/>
                  </a:lnTo>
                  <a:lnTo>
                    <a:pt x="16" y="42"/>
                  </a:lnTo>
                  <a:lnTo>
                    <a:pt x="10" y="35"/>
                  </a:lnTo>
                  <a:lnTo>
                    <a:pt x="5" y="29"/>
                  </a:lnTo>
                  <a:lnTo>
                    <a:pt x="3" y="22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22"/>
                  </a:lnTo>
                  <a:lnTo>
                    <a:pt x="5" y="30"/>
                  </a:lnTo>
                  <a:lnTo>
                    <a:pt x="8" y="37"/>
                  </a:lnTo>
                  <a:lnTo>
                    <a:pt x="14" y="43"/>
                  </a:lnTo>
                  <a:lnTo>
                    <a:pt x="23" y="50"/>
                  </a:lnTo>
                  <a:lnTo>
                    <a:pt x="31" y="55"/>
                  </a:lnTo>
                  <a:lnTo>
                    <a:pt x="52" y="66"/>
                  </a:lnTo>
                  <a:lnTo>
                    <a:pt x="78" y="74"/>
                  </a:lnTo>
                  <a:lnTo>
                    <a:pt x="107" y="82"/>
                  </a:lnTo>
                  <a:lnTo>
                    <a:pt x="141" y="85"/>
                  </a:lnTo>
                  <a:lnTo>
                    <a:pt x="175" y="87"/>
                  </a:lnTo>
                  <a:lnTo>
                    <a:pt x="175" y="87"/>
                  </a:lnTo>
                  <a:lnTo>
                    <a:pt x="210" y="85"/>
                  </a:lnTo>
                  <a:lnTo>
                    <a:pt x="242" y="82"/>
                  </a:lnTo>
                  <a:lnTo>
                    <a:pt x="272" y="76"/>
                  </a:lnTo>
                  <a:lnTo>
                    <a:pt x="297" y="66"/>
                  </a:lnTo>
                  <a:lnTo>
                    <a:pt x="318" y="56"/>
                  </a:lnTo>
                  <a:lnTo>
                    <a:pt x="328" y="50"/>
                  </a:lnTo>
                  <a:lnTo>
                    <a:pt x="335" y="43"/>
                  </a:lnTo>
                  <a:lnTo>
                    <a:pt x="341" y="37"/>
                  </a:lnTo>
                  <a:lnTo>
                    <a:pt x="346" y="30"/>
                  </a:lnTo>
                  <a:lnTo>
                    <a:pt x="348" y="22"/>
                  </a:lnTo>
                  <a:lnTo>
                    <a:pt x="349" y="16"/>
                  </a:lnTo>
                  <a:lnTo>
                    <a:pt x="349" y="11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8699C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74"/>
            <p:cNvSpPr>
              <a:spLocks/>
            </p:cNvSpPr>
            <p:nvPr/>
          </p:nvSpPr>
          <p:spPr bwMode="auto">
            <a:xfrm>
              <a:off x="4604" y="3650"/>
              <a:ext cx="280" cy="58"/>
            </a:xfrm>
            <a:custGeom>
              <a:avLst/>
              <a:gdLst>
                <a:gd name="T0" fmla="*/ 136 w 280"/>
                <a:gd name="T1" fmla="*/ 55 h 58"/>
                <a:gd name="T2" fmla="*/ 136 w 280"/>
                <a:gd name="T3" fmla="*/ 55 h 58"/>
                <a:gd name="T4" fmla="*/ 115 w 280"/>
                <a:gd name="T5" fmla="*/ 55 h 58"/>
                <a:gd name="T6" fmla="*/ 94 w 280"/>
                <a:gd name="T7" fmla="*/ 52 h 58"/>
                <a:gd name="T8" fmla="*/ 75 w 280"/>
                <a:gd name="T9" fmla="*/ 47 h 58"/>
                <a:gd name="T10" fmla="*/ 57 w 280"/>
                <a:gd name="T11" fmla="*/ 42 h 58"/>
                <a:gd name="T12" fmla="*/ 39 w 280"/>
                <a:gd name="T13" fmla="*/ 34 h 58"/>
                <a:gd name="T14" fmla="*/ 24 w 280"/>
                <a:gd name="T15" fmla="*/ 26 h 58"/>
                <a:gd name="T16" fmla="*/ 11 w 280"/>
                <a:gd name="T17" fmla="*/ 18 h 58"/>
                <a:gd name="T18" fmla="*/ 0 w 280"/>
                <a:gd name="T19" fmla="*/ 7 h 58"/>
                <a:gd name="T20" fmla="*/ 3 w 280"/>
                <a:gd name="T21" fmla="*/ 11 h 58"/>
                <a:gd name="T22" fmla="*/ 3 w 280"/>
                <a:gd name="T23" fmla="*/ 11 h 58"/>
                <a:gd name="T24" fmla="*/ 15 w 280"/>
                <a:gd name="T25" fmla="*/ 21 h 58"/>
                <a:gd name="T26" fmla="*/ 26 w 280"/>
                <a:gd name="T27" fmla="*/ 31 h 58"/>
                <a:gd name="T28" fmla="*/ 41 w 280"/>
                <a:gd name="T29" fmla="*/ 39 h 58"/>
                <a:gd name="T30" fmla="*/ 58 w 280"/>
                <a:gd name="T31" fmla="*/ 45 h 58"/>
                <a:gd name="T32" fmla="*/ 76 w 280"/>
                <a:gd name="T33" fmla="*/ 50 h 58"/>
                <a:gd name="T34" fmla="*/ 96 w 280"/>
                <a:gd name="T35" fmla="*/ 55 h 58"/>
                <a:gd name="T36" fmla="*/ 115 w 280"/>
                <a:gd name="T37" fmla="*/ 57 h 58"/>
                <a:gd name="T38" fmla="*/ 136 w 280"/>
                <a:gd name="T39" fmla="*/ 58 h 58"/>
                <a:gd name="T40" fmla="*/ 136 w 280"/>
                <a:gd name="T41" fmla="*/ 58 h 58"/>
                <a:gd name="T42" fmla="*/ 160 w 280"/>
                <a:gd name="T43" fmla="*/ 57 h 58"/>
                <a:gd name="T44" fmla="*/ 183 w 280"/>
                <a:gd name="T45" fmla="*/ 53 h 58"/>
                <a:gd name="T46" fmla="*/ 204 w 280"/>
                <a:gd name="T47" fmla="*/ 50 h 58"/>
                <a:gd name="T48" fmla="*/ 223 w 280"/>
                <a:gd name="T49" fmla="*/ 44 h 58"/>
                <a:gd name="T50" fmla="*/ 241 w 280"/>
                <a:gd name="T51" fmla="*/ 36 h 58"/>
                <a:gd name="T52" fmla="*/ 256 w 280"/>
                <a:gd name="T53" fmla="*/ 26 h 58"/>
                <a:gd name="T54" fmla="*/ 269 w 280"/>
                <a:gd name="T55" fmla="*/ 16 h 58"/>
                <a:gd name="T56" fmla="*/ 278 w 280"/>
                <a:gd name="T57" fmla="*/ 3 h 58"/>
                <a:gd name="T58" fmla="*/ 280 w 280"/>
                <a:gd name="T59" fmla="*/ 0 h 58"/>
                <a:gd name="T60" fmla="*/ 280 w 280"/>
                <a:gd name="T61" fmla="*/ 0 h 58"/>
                <a:gd name="T62" fmla="*/ 272 w 280"/>
                <a:gd name="T63" fmla="*/ 11 h 58"/>
                <a:gd name="T64" fmla="*/ 259 w 280"/>
                <a:gd name="T65" fmla="*/ 23 h 58"/>
                <a:gd name="T66" fmla="*/ 243 w 280"/>
                <a:gd name="T67" fmla="*/ 32 h 58"/>
                <a:gd name="T68" fmla="*/ 225 w 280"/>
                <a:gd name="T69" fmla="*/ 41 h 58"/>
                <a:gd name="T70" fmla="*/ 205 w 280"/>
                <a:gd name="T71" fmla="*/ 47 h 58"/>
                <a:gd name="T72" fmla="*/ 183 w 280"/>
                <a:gd name="T73" fmla="*/ 52 h 58"/>
                <a:gd name="T74" fmla="*/ 160 w 280"/>
                <a:gd name="T75" fmla="*/ 55 h 58"/>
                <a:gd name="T76" fmla="*/ 136 w 280"/>
                <a:gd name="T77" fmla="*/ 55 h 58"/>
                <a:gd name="T78" fmla="*/ 136 w 280"/>
                <a:gd name="T79" fmla="*/ 5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0" h="58">
                  <a:moveTo>
                    <a:pt x="136" y="55"/>
                  </a:moveTo>
                  <a:lnTo>
                    <a:pt x="136" y="55"/>
                  </a:lnTo>
                  <a:lnTo>
                    <a:pt x="115" y="55"/>
                  </a:lnTo>
                  <a:lnTo>
                    <a:pt x="94" y="52"/>
                  </a:lnTo>
                  <a:lnTo>
                    <a:pt x="75" y="47"/>
                  </a:lnTo>
                  <a:lnTo>
                    <a:pt x="57" y="42"/>
                  </a:lnTo>
                  <a:lnTo>
                    <a:pt x="39" y="34"/>
                  </a:lnTo>
                  <a:lnTo>
                    <a:pt x="24" y="26"/>
                  </a:lnTo>
                  <a:lnTo>
                    <a:pt x="11" y="18"/>
                  </a:lnTo>
                  <a:lnTo>
                    <a:pt x="0" y="7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15" y="21"/>
                  </a:lnTo>
                  <a:lnTo>
                    <a:pt x="26" y="31"/>
                  </a:lnTo>
                  <a:lnTo>
                    <a:pt x="41" y="39"/>
                  </a:lnTo>
                  <a:lnTo>
                    <a:pt x="58" y="45"/>
                  </a:lnTo>
                  <a:lnTo>
                    <a:pt x="76" y="50"/>
                  </a:lnTo>
                  <a:lnTo>
                    <a:pt x="96" y="55"/>
                  </a:lnTo>
                  <a:lnTo>
                    <a:pt x="115" y="57"/>
                  </a:lnTo>
                  <a:lnTo>
                    <a:pt x="136" y="58"/>
                  </a:lnTo>
                  <a:lnTo>
                    <a:pt x="136" y="58"/>
                  </a:lnTo>
                  <a:lnTo>
                    <a:pt x="160" y="57"/>
                  </a:lnTo>
                  <a:lnTo>
                    <a:pt x="183" y="53"/>
                  </a:lnTo>
                  <a:lnTo>
                    <a:pt x="204" y="50"/>
                  </a:lnTo>
                  <a:lnTo>
                    <a:pt x="223" y="44"/>
                  </a:lnTo>
                  <a:lnTo>
                    <a:pt x="241" y="36"/>
                  </a:lnTo>
                  <a:lnTo>
                    <a:pt x="256" y="26"/>
                  </a:lnTo>
                  <a:lnTo>
                    <a:pt x="269" y="16"/>
                  </a:lnTo>
                  <a:lnTo>
                    <a:pt x="278" y="3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72" y="11"/>
                  </a:lnTo>
                  <a:lnTo>
                    <a:pt x="259" y="23"/>
                  </a:lnTo>
                  <a:lnTo>
                    <a:pt x="243" y="32"/>
                  </a:lnTo>
                  <a:lnTo>
                    <a:pt x="225" y="41"/>
                  </a:lnTo>
                  <a:lnTo>
                    <a:pt x="205" y="47"/>
                  </a:lnTo>
                  <a:lnTo>
                    <a:pt x="183" y="52"/>
                  </a:lnTo>
                  <a:lnTo>
                    <a:pt x="160" y="55"/>
                  </a:lnTo>
                  <a:lnTo>
                    <a:pt x="136" y="55"/>
                  </a:lnTo>
                  <a:lnTo>
                    <a:pt x="136" y="55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8699C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75"/>
            <p:cNvSpPr>
              <a:spLocks/>
            </p:cNvSpPr>
            <p:nvPr/>
          </p:nvSpPr>
          <p:spPr bwMode="auto">
            <a:xfrm>
              <a:off x="4696" y="3566"/>
              <a:ext cx="157" cy="97"/>
            </a:xfrm>
            <a:custGeom>
              <a:avLst/>
              <a:gdLst>
                <a:gd name="T0" fmla="*/ 0 w 157"/>
                <a:gd name="T1" fmla="*/ 37 h 97"/>
                <a:gd name="T2" fmla="*/ 0 w 157"/>
                <a:gd name="T3" fmla="*/ 37 h 97"/>
                <a:gd name="T4" fmla="*/ 2 w 157"/>
                <a:gd name="T5" fmla="*/ 47 h 97"/>
                <a:gd name="T6" fmla="*/ 2 w 157"/>
                <a:gd name="T7" fmla="*/ 47 h 97"/>
                <a:gd name="T8" fmla="*/ 4 w 157"/>
                <a:gd name="T9" fmla="*/ 53 h 97"/>
                <a:gd name="T10" fmla="*/ 7 w 157"/>
                <a:gd name="T11" fmla="*/ 60 h 97"/>
                <a:gd name="T12" fmla="*/ 8 w 157"/>
                <a:gd name="T13" fmla="*/ 66 h 97"/>
                <a:gd name="T14" fmla="*/ 8 w 157"/>
                <a:gd name="T15" fmla="*/ 70 h 97"/>
                <a:gd name="T16" fmla="*/ 7 w 157"/>
                <a:gd name="T17" fmla="*/ 73 h 97"/>
                <a:gd name="T18" fmla="*/ 7 w 157"/>
                <a:gd name="T19" fmla="*/ 73 h 97"/>
                <a:gd name="T20" fmla="*/ 5 w 157"/>
                <a:gd name="T21" fmla="*/ 74 h 97"/>
                <a:gd name="T22" fmla="*/ 2 w 157"/>
                <a:gd name="T23" fmla="*/ 78 h 97"/>
                <a:gd name="T24" fmla="*/ 2 w 157"/>
                <a:gd name="T25" fmla="*/ 78 h 97"/>
                <a:gd name="T26" fmla="*/ 2 w 157"/>
                <a:gd name="T27" fmla="*/ 81 h 97"/>
                <a:gd name="T28" fmla="*/ 4 w 157"/>
                <a:gd name="T29" fmla="*/ 86 h 97"/>
                <a:gd name="T30" fmla="*/ 4 w 157"/>
                <a:gd name="T31" fmla="*/ 86 h 97"/>
                <a:gd name="T32" fmla="*/ 2 w 157"/>
                <a:gd name="T33" fmla="*/ 89 h 97"/>
                <a:gd name="T34" fmla="*/ 2 w 157"/>
                <a:gd name="T35" fmla="*/ 94 h 97"/>
                <a:gd name="T36" fmla="*/ 2 w 157"/>
                <a:gd name="T37" fmla="*/ 94 h 97"/>
                <a:gd name="T38" fmla="*/ 2 w 157"/>
                <a:gd name="T39" fmla="*/ 97 h 97"/>
                <a:gd name="T40" fmla="*/ 2 w 157"/>
                <a:gd name="T41" fmla="*/ 97 h 97"/>
                <a:gd name="T42" fmla="*/ 23 w 157"/>
                <a:gd name="T43" fmla="*/ 94 h 97"/>
                <a:gd name="T44" fmla="*/ 42 w 157"/>
                <a:gd name="T45" fmla="*/ 91 h 97"/>
                <a:gd name="T46" fmla="*/ 60 w 157"/>
                <a:gd name="T47" fmla="*/ 84 h 97"/>
                <a:gd name="T48" fmla="*/ 78 w 157"/>
                <a:gd name="T49" fmla="*/ 78 h 97"/>
                <a:gd name="T50" fmla="*/ 96 w 157"/>
                <a:gd name="T51" fmla="*/ 71 h 97"/>
                <a:gd name="T52" fmla="*/ 112 w 157"/>
                <a:gd name="T53" fmla="*/ 63 h 97"/>
                <a:gd name="T54" fmla="*/ 126 w 157"/>
                <a:gd name="T55" fmla="*/ 53 h 97"/>
                <a:gd name="T56" fmla="*/ 139 w 157"/>
                <a:gd name="T57" fmla="*/ 44 h 97"/>
                <a:gd name="T58" fmla="*/ 139 w 157"/>
                <a:gd name="T59" fmla="*/ 44 h 97"/>
                <a:gd name="T60" fmla="*/ 144 w 157"/>
                <a:gd name="T61" fmla="*/ 39 h 97"/>
                <a:gd name="T62" fmla="*/ 144 w 157"/>
                <a:gd name="T63" fmla="*/ 39 h 97"/>
                <a:gd name="T64" fmla="*/ 147 w 157"/>
                <a:gd name="T65" fmla="*/ 32 h 97"/>
                <a:gd name="T66" fmla="*/ 152 w 157"/>
                <a:gd name="T67" fmla="*/ 23 h 97"/>
                <a:gd name="T68" fmla="*/ 152 w 157"/>
                <a:gd name="T69" fmla="*/ 23 h 97"/>
                <a:gd name="T70" fmla="*/ 156 w 157"/>
                <a:gd name="T71" fmla="*/ 19 h 97"/>
                <a:gd name="T72" fmla="*/ 157 w 157"/>
                <a:gd name="T73" fmla="*/ 16 h 97"/>
                <a:gd name="T74" fmla="*/ 157 w 157"/>
                <a:gd name="T75" fmla="*/ 16 h 97"/>
                <a:gd name="T76" fmla="*/ 151 w 157"/>
                <a:gd name="T77" fmla="*/ 18 h 97"/>
                <a:gd name="T78" fmla="*/ 143 w 157"/>
                <a:gd name="T79" fmla="*/ 18 h 97"/>
                <a:gd name="T80" fmla="*/ 143 w 157"/>
                <a:gd name="T81" fmla="*/ 18 h 97"/>
                <a:gd name="T82" fmla="*/ 138 w 157"/>
                <a:gd name="T83" fmla="*/ 18 h 97"/>
                <a:gd name="T84" fmla="*/ 135 w 157"/>
                <a:gd name="T85" fmla="*/ 18 h 97"/>
                <a:gd name="T86" fmla="*/ 133 w 157"/>
                <a:gd name="T87" fmla="*/ 16 h 97"/>
                <a:gd name="T88" fmla="*/ 133 w 157"/>
                <a:gd name="T89" fmla="*/ 16 h 97"/>
                <a:gd name="T90" fmla="*/ 131 w 157"/>
                <a:gd name="T91" fmla="*/ 15 h 97"/>
                <a:gd name="T92" fmla="*/ 130 w 157"/>
                <a:gd name="T93" fmla="*/ 11 h 97"/>
                <a:gd name="T94" fmla="*/ 130 w 157"/>
                <a:gd name="T95" fmla="*/ 11 h 97"/>
                <a:gd name="T96" fmla="*/ 126 w 157"/>
                <a:gd name="T97" fmla="*/ 6 h 97"/>
                <a:gd name="T98" fmla="*/ 123 w 157"/>
                <a:gd name="T99" fmla="*/ 2 h 97"/>
                <a:gd name="T100" fmla="*/ 123 w 157"/>
                <a:gd name="T101" fmla="*/ 2 h 97"/>
                <a:gd name="T102" fmla="*/ 122 w 157"/>
                <a:gd name="T103" fmla="*/ 0 h 97"/>
                <a:gd name="T104" fmla="*/ 122 w 157"/>
                <a:gd name="T105" fmla="*/ 0 h 97"/>
                <a:gd name="T106" fmla="*/ 109 w 157"/>
                <a:gd name="T107" fmla="*/ 10 h 97"/>
                <a:gd name="T108" fmla="*/ 92 w 157"/>
                <a:gd name="T109" fmla="*/ 19 h 97"/>
                <a:gd name="T110" fmla="*/ 76 w 157"/>
                <a:gd name="T111" fmla="*/ 26 h 97"/>
                <a:gd name="T112" fmla="*/ 59 w 157"/>
                <a:gd name="T113" fmla="*/ 32 h 97"/>
                <a:gd name="T114" fmla="*/ 59 w 157"/>
                <a:gd name="T115" fmla="*/ 32 h 97"/>
                <a:gd name="T116" fmla="*/ 44 w 157"/>
                <a:gd name="T117" fmla="*/ 36 h 97"/>
                <a:gd name="T118" fmla="*/ 28 w 157"/>
                <a:gd name="T119" fmla="*/ 37 h 97"/>
                <a:gd name="T120" fmla="*/ 13 w 157"/>
                <a:gd name="T121" fmla="*/ 37 h 97"/>
                <a:gd name="T122" fmla="*/ 0 w 157"/>
                <a:gd name="T123" fmla="*/ 37 h 97"/>
                <a:gd name="T124" fmla="*/ 0 w 157"/>
                <a:gd name="T125" fmla="*/ 3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7" h="97">
                  <a:moveTo>
                    <a:pt x="0" y="37"/>
                  </a:moveTo>
                  <a:lnTo>
                    <a:pt x="0" y="3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4" y="53"/>
                  </a:lnTo>
                  <a:lnTo>
                    <a:pt x="7" y="60"/>
                  </a:lnTo>
                  <a:lnTo>
                    <a:pt x="8" y="66"/>
                  </a:lnTo>
                  <a:lnTo>
                    <a:pt x="8" y="70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5" y="74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81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2" y="89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23" y="94"/>
                  </a:lnTo>
                  <a:lnTo>
                    <a:pt x="42" y="91"/>
                  </a:lnTo>
                  <a:lnTo>
                    <a:pt x="60" y="84"/>
                  </a:lnTo>
                  <a:lnTo>
                    <a:pt x="78" y="78"/>
                  </a:lnTo>
                  <a:lnTo>
                    <a:pt x="96" y="71"/>
                  </a:lnTo>
                  <a:lnTo>
                    <a:pt x="112" y="63"/>
                  </a:lnTo>
                  <a:lnTo>
                    <a:pt x="126" y="53"/>
                  </a:lnTo>
                  <a:lnTo>
                    <a:pt x="139" y="44"/>
                  </a:lnTo>
                  <a:lnTo>
                    <a:pt x="139" y="44"/>
                  </a:lnTo>
                  <a:lnTo>
                    <a:pt x="144" y="39"/>
                  </a:lnTo>
                  <a:lnTo>
                    <a:pt x="144" y="39"/>
                  </a:lnTo>
                  <a:lnTo>
                    <a:pt x="147" y="32"/>
                  </a:lnTo>
                  <a:lnTo>
                    <a:pt x="152" y="23"/>
                  </a:lnTo>
                  <a:lnTo>
                    <a:pt x="152" y="23"/>
                  </a:lnTo>
                  <a:lnTo>
                    <a:pt x="156" y="19"/>
                  </a:lnTo>
                  <a:lnTo>
                    <a:pt x="157" y="16"/>
                  </a:lnTo>
                  <a:lnTo>
                    <a:pt x="157" y="16"/>
                  </a:lnTo>
                  <a:lnTo>
                    <a:pt x="151" y="18"/>
                  </a:lnTo>
                  <a:lnTo>
                    <a:pt x="143" y="18"/>
                  </a:lnTo>
                  <a:lnTo>
                    <a:pt x="143" y="18"/>
                  </a:lnTo>
                  <a:lnTo>
                    <a:pt x="138" y="18"/>
                  </a:lnTo>
                  <a:lnTo>
                    <a:pt x="135" y="18"/>
                  </a:lnTo>
                  <a:lnTo>
                    <a:pt x="133" y="16"/>
                  </a:lnTo>
                  <a:lnTo>
                    <a:pt x="133" y="16"/>
                  </a:lnTo>
                  <a:lnTo>
                    <a:pt x="131" y="15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26" y="6"/>
                  </a:lnTo>
                  <a:lnTo>
                    <a:pt x="123" y="2"/>
                  </a:lnTo>
                  <a:lnTo>
                    <a:pt x="123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09" y="10"/>
                  </a:lnTo>
                  <a:lnTo>
                    <a:pt x="92" y="19"/>
                  </a:lnTo>
                  <a:lnTo>
                    <a:pt x="76" y="26"/>
                  </a:lnTo>
                  <a:lnTo>
                    <a:pt x="59" y="32"/>
                  </a:lnTo>
                  <a:lnTo>
                    <a:pt x="59" y="32"/>
                  </a:lnTo>
                  <a:lnTo>
                    <a:pt x="44" y="36"/>
                  </a:lnTo>
                  <a:lnTo>
                    <a:pt x="28" y="37"/>
                  </a:lnTo>
                  <a:lnTo>
                    <a:pt x="13" y="37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1B280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76"/>
            <p:cNvSpPr>
              <a:spLocks/>
            </p:cNvSpPr>
            <p:nvPr/>
          </p:nvSpPr>
          <p:spPr bwMode="auto">
            <a:xfrm>
              <a:off x="4827" y="3527"/>
              <a:ext cx="54" cy="50"/>
            </a:xfrm>
            <a:custGeom>
              <a:avLst/>
              <a:gdLst>
                <a:gd name="T0" fmla="*/ 0 w 54"/>
                <a:gd name="T1" fmla="*/ 31 h 50"/>
                <a:gd name="T2" fmla="*/ 0 w 54"/>
                <a:gd name="T3" fmla="*/ 31 h 50"/>
                <a:gd name="T4" fmla="*/ 2 w 54"/>
                <a:gd name="T5" fmla="*/ 37 h 50"/>
                <a:gd name="T6" fmla="*/ 4 w 54"/>
                <a:gd name="T7" fmla="*/ 44 h 50"/>
                <a:gd name="T8" fmla="*/ 4 w 54"/>
                <a:gd name="T9" fmla="*/ 44 h 50"/>
                <a:gd name="T10" fmla="*/ 5 w 54"/>
                <a:gd name="T11" fmla="*/ 49 h 50"/>
                <a:gd name="T12" fmla="*/ 7 w 54"/>
                <a:gd name="T13" fmla="*/ 50 h 50"/>
                <a:gd name="T14" fmla="*/ 10 w 54"/>
                <a:gd name="T15" fmla="*/ 50 h 50"/>
                <a:gd name="T16" fmla="*/ 10 w 54"/>
                <a:gd name="T17" fmla="*/ 50 h 50"/>
                <a:gd name="T18" fmla="*/ 12 w 54"/>
                <a:gd name="T19" fmla="*/ 50 h 50"/>
                <a:gd name="T20" fmla="*/ 15 w 54"/>
                <a:gd name="T21" fmla="*/ 49 h 50"/>
                <a:gd name="T22" fmla="*/ 20 w 54"/>
                <a:gd name="T23" fmla="*/ 45 h 50"/>
                <a:gd name="T24" fmla="*/ 20 w 54"/>
                <a:gd name="T25" fmla="*/ 45 h 50"/>
                <a:gd name="T26" fmla="*/ 28 w 54"/>
                <a:gd name="T27" fmla="*/ 42 h 50"/>
                <a:gd name="T28" fmla="*/ 31 w 54"/>
                <a:gd name="T29" fmla="*/ 41 h 50"/>
                <a:gd name="T30" fmla="*/ 33 w 54"/>
                <a:gd name="T31" fmla="*/ 39 h 50"/>
                <a:gd name="T32" fmla="*/ 31 w 54"/>
                <a:gd name="T33" fmla="*/ 36 h 50"/>
                <a:gd name="T34" fmla="*/ 31 w 54"/>
                <a:gd name="T35" fmla="*/ 36 h 50"/>
                <a:gd name="T36" fmla="*/ 36 w 54"/>
                <a:gd name="T37" fmla="*/ 37 h 50"/>
                <a:gd name="T38" fmla="*/ 39 w 54"/>
                <a:gd name="T39" fmla="*/ 37 h 50"/>
                <a:gd name="T40" fmla="*/ 39 w 54"/>
                <a:gd name="T41" fmla="*/ 37 h 50"/>
                <a:gd name="T42" fmla="*/ 42 w 54"/>
                <a:gd name="T43" fmla="*/ 34 h 50"/>
                <a:gd name="T44" fmla="*/ 44 w 54"/>
                <a:gd name="T45" fmla="*/ 33 h 50"/>
                <a:gd name="T46" fmla="*/ 44 w 54"/>
                <a:gd name="T47" fmla="*/ 33 h 50"/>
                <a:gd name="T48" fmla="*/ 49 w 54"/>
                <a:gd name="T49" fmla="*/ 28 h 50"/>
                <a:gd name="T50" fmla="*/ 52 w 54"/>
                <a:gd name="T51" fmla="*/ 24 h 50"/>
                <a:gd name="T52" fmla="*/ 54 w 54"/>
                <a:gd name="T53" fmla="*/ 21 h 50"/>
                <a:gd name="T54" fmla="*/ 54 w 54"/>
                <a:gd name="T55" fmla="*/ 21 h 50"/>
                <a:gd name="T56" fmla="*/ 54 w 54"/>
                <a:gd name="T57" fmla="*/ 20 h 50"/>
                <a:gd name="T58" fmla="*/ 54 w 54"/>
                <a:gd name="T59" fmla="*/ 16 h 50"/>
                <a:gd name="T60" fmla="*/ 49 w 54"/>
                <a:gd name="T61" fmla="*/ 13 h 50"/>
                <a:gd name="T62" fmla="*/ 49 w 54"/>
                <a:gd name="T63" fmla="*/ 13 h 50"/>
                <a:gd name="T64" fmla="*/ 46 w 54"/>
                <a:gd name="T65" fmla="*/ 10 h 50"/>
                <a:gd name="T66" fmla="*/ 46 w 54"/>
                <a:gd name="T67" fmla="*/ 5 h 50"/>
                <a:gd name="T68" fmla="*/ 46 w 54"/>
                <a:gd name="T69" fmla="*/ 5 h 50"/>
                <a:gd name="T70" fmla="*/ 42 w 54"/>
                <a:gd name="T71" fmla="*/ 5 h 50"/>
                <a:gd name="T72" fmla="*/ 39 w 54"/>
                <a:gd name="T73" fmla="*/ 8 h 50"/>
                <a:gd name="T74" fmla="*/ 37 w 54"/>
                <a:gd name="T75" fmla="*/ 10 h 50"/>
                <a:gd name="T76" fmla="*/ 36 w 54"/>
                <a:gd name="T77" fmla="*/ 13 h 50"/>
                <a:gd name="T78" fmla="*/ 36 w 54"/>
                <a:gd name="T79" fmla="*/ 13 h 50"/>
                <a:gd name="T80" fmla="*/ 33 w 54"/>
                <a:gd name="T81" fmla="*/ 13 h 50"/>
                <a:gd name="T82" fmla="*/ 31 w 54"/>
                <a:gd name="T83" fmla="*/ 12 h 50"/>
                <a:gd name="T84" fmla="*/ 29 w 54"/>
                <a:gd name="T85" fmla="*/ 7 h 50"/>
                <a:gd name="T86" fmla="*/ 29 w 54"/>
                <a:gd name="T87" fmla="*/ 7 h 50"/>
                <a:gd name="T88" fmla="*/ 28 w 54"/>
                <a:gd name="T89" fmla="*/ 3 h 50"/>
                <a:gd name="T90" fmla="*/ 25 w 54"/>
                <a:gd name="T91" fmla="*/ 0 h 50"/>
                <a:gd name="T92" fmla="*/ 25 w 54"/>
                <a:gd name="T93" fmla="*/ 0 h 50"/>
                <a:gd name="T94" fmla="*/ 15 w 54"/>
                <a:gd name="T95" fmla="*/ 16 h 50"/>
                <a:gd name="T96" fmla="*/ 0 w 54"/>
                <a:gd name="T97" fmla="*/ 31 h 50"/>
                <a:gd name="T98" fmla="*/ 0 w 54"/>
                <a:gd name="T9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" h="50">
                  <a:moveTo>
                    <a:pt x="0" y="31"/>
                  </a:moveTo>
                  <a:lnTo>
                    <a:pt x="0" y="31"/>
                  </a:lnTo>
                  <a:lnTo>
                    <a:pt x="2" y="37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5" y="49"/>
                  </a:lnTo>
                  <a:lnTo>
                    <a:pt x="7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5" y="49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8" y="42"/>
                  </a:lnTo>
                  <a:lnTo>
                    <a:pt x="31" y="41"/>
                  </a:lnTo>
                  <a:lnTo>
                    <a:pt x="33" y="39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6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42" y="34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49" y="28"/>
                  </a:lnTo>
                  <a:lnTo>
                    <a:pt x="52" y="24"/>
                  </a:lnTo>
                  <a:lnTo>
                    <a:pt x="54" y="21"/>
                  </a:lnTo>
                  <a:lnTo>
                    <a:pt x="54" y="21"/>
                  </a:lnTo>
                  <a:lnTo>
                    <a:pt x="54" y="20"/>
                  </a:lnTo>
                  <a:lnTo>
                    <a:pt x="54" y="16"/>
                  </a:lnTo>
                  <a:lnTo>
                    <a:pt x="49" y="13"/>
                  </a:lnTo>
                  <a:lnTo>
                    <a:pt x="49" y="13"/>
                  </a:lnTo>
                  <a:lnTo>
                    <a:pt x="46" y="10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2" y="5"/>
                  </a:lnTo>
                  <a:lnTo>
                    <a:pt x="39" y="8"/>
                  </a:lnTo>
                  <a:lnTo>
                    <a:pt x="37" y="10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3" y="13"/>
                  </a:lnTo>
                  <a:lnTo>
                    <a:pt x="31" y="12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5" y="16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1B280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77"/>
            <p:cNvSpPr>
              <a:spLocks/>
            </p:cNvSpPr>
            <p:nvPr/>
          </p:nvSpPr>
          <p:spPr bwMode="auto">
            <a:xfrm>
              <a:off x="4829" y="3409"/>
              <a:ext cx="69" cy="125"/>
            </a:xfrm>
            <a:custGeom>
              <a:avLst/>
              <a:gdLst>
                <a:gd name="T0" fmla="*/ 66 w 69"/>
                <a:gd name="T1" fmla="*/ 57 h 125"/>
                <a:gd name="T2" fmla="*/ 66 w 69"/>
                <a:gd name="T3" fmla="*/ 57 h 125"/>
                <a:gd name="T4" fmla="*/ 55 w 69"/>
                <a:gd name="T5" fmla="*/ 41 h 125"/>
                <a:gd name="T6" fmla="*/ 44 w 69"/>
                <a:gd name="T7" fmla="*/ 24 h 125"/>
                <a:gd name="T8" fmla="*/ 44 w 69"/>
                <a:gd name="T9" fmla="*/ 24 h 125"/>
                <a:gd name="T10" fmla="*/ 40 w 69"/>
                <a:gd name="T11" fmla="*/ 23 h 125"/>
                <a:gd name="T12" fmla="*/ 40 w 69"/>
                <a:gd name="T13" fmla="*/ 23 h 125"/>
                <a:gd name="T14" fmla="*/ 24 w 69"/>
                <a:gd name="T15" fmla="*/ 11 h 125"/>
                <a:gd name="T16" fmla="*/ 18 w 69"/>
                <a:gd name="T17" fmla="*/ 7 h 125"/>
                <a:gd name="T18" fmla="*/ 10 w 69"/>
                <a:gd name="T19" fmla="*/ 2 h 125"/>
                <a:gd name="T20" fmla="*/ 10 w 69"/>
                <a:gd name="T21" fmla="*/ 2 h 125"/>
                <a:gd name="T22" fmla="*/ 0 w 69"/>
                <a:gd name="T23" fmla="*/ 0 h 125"/>
                <a:gd name="T24" fmla="*/ 0 w 69"/>
                <a:gd name="T25" fmla="*/ 0 h 125"/>
                <a:gd name="T26" fmla="*/ 11 w 69"/>
                <a:gd name="T27" fmla="*/ 10 h 125"/>
                <a:gd name="T28" fmla="*/ 21 w 69"/>
                <a:gd name="T29" fmla="*/ 21 h 125"/>
                <a:gd name="T30" fmla="*/ 27 w 69"/>
                <a:gd name="T31" fmla="*/ 34 h 125"/>
                <a:gd name="T32" fmla="*/ 32 w 69"/>
                <a:gd name="T33" fmla="*/ 49 h 125"/>
                <a:gd name="T34" fmla="*/ 32 w 69"/>
                <a:gd name="T35" fmla="*/ 49 h 125"/>
                <a:gd name="T36" fmla="*/ 35 w 69"/>
                <a:gd name="T37" fmla="*/ 63 h 125"/>
                <a:gd name="T38" fmla="*/ 35 w 69"/>
                <a:gd name="T39" fmla="*/ 78 h 125"/>
                <a:gd name="T40" fmla="*/ 32 w 69"/>
                <a:gd name="T41" fmla="*/ 92 h 125"/>
                <a:gd name="T42" fmla="*/ 29 w 69"/>
                <a:gd name="T43" fmla="*/ 107 h 125"/>
                <a:gd name="T44" fmla="*/ 29 w 69"/>
                <a:gd name="T45" fmla="*/ 107 h 125"/>
                <a:gd name="T46" fmla="*/ 31 w 69"/>
                <a:gd name="T47" fmla="*/ 113 h 125"/>
                <a:gd name="T48" fmla="*/ 34 w 69"/>
                <a:gd name="T49" fmla="*/ 117 h 125"/>
                <a:gd name="T50" fmla="*/ 37 w 69"/>
                <a:gd name="T51" fmla="*/ 118 h 125"/>
                <a:gd name="T52" fmla="*/ 37 w 69"/>
                <a:gd name="T53" fmla="*/ 118 h 125"/>
                <a:gd name="T54" fmla="*/ 42 w 69"/>
                <a:gd name="T55" fmla="*/ 117 h 125"/>
                <a:gd name="T56" fmla="*/ 42 w 69"/>
                <a:gd name="T57" fmla="*/ 117 h 125"/>
                <a:gd name="T58" fmla="*/ 44 w 69"/>
                <a:gd name="T59" fmla="*/ 118 h 125"/>
                <a:gd name="T60" fmla="*/ 47 w 69"/>
                <a:gd name="T61" fmla="*/ 120 h 125"/>
                <a:gd name="T62" fmla="*/ 47 w 69"/>
                <a:gd name="T63" fmla="*/ 120 h 125"/>
                <a:gd name="T64" fmla="*/ 52 w 69"/>
                <a:gd name="T65" fmla="*/ 123 h 125"/>
                <a:gd name="T66" fmla="*/ 58 w 69"/>
                <a:gd name="T67" fmla="*/ 125 h 125"/>
                <a:gd name="T68" fmla="*/ 58 w 69"/>
                <a:gd name="T69" fmla="*/ 125 h 125"/>
                <a:gd name="T70" fmla="*/ 63 w 69"/>
                <a:gd name="T71" fmla="*/ 125 h 125"/>
                <a:gd name="T72" fmla="*/ 63 w 69"/>
                <a:gd name="T73" fmla="*/ 125 h 125"/>
                <a:gd name="T74" fmla="*/ 68 w 69"/>
                <a:gd name="T75" fmla="*/ 105 h 125"/>
                <a:gd name="T76" fmla="*/ 69 w 69"/>
                <a:gd name="T77" fmla="*/ 84 h 125"/>
                <a:gd name="T78" fmla="*/ 69 w 69"/>
                <a:gd name="T79" fmla="*/ 84 h 125"/>
                <a:gd name="T80" fmla="*/ 68 w 69"/>
                <a:gd name="T81" fmla="*/ 71 h 125"/>
                <a:gd name="T82" fmla="*/ 66 w 69"/>
                <a:gd name="T83" fmla="*/ 57 h 125"/>
                <a:gd name="T84" fmla="*/ 66 w 69"/>
                <a:gd name="T85" fmla="*/ 5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" h="125">
                  <a:moveTo>
                    <a:pt x="66" y="57"/>
                  </a:moveTo>
                  <a:lnTo>
                    <a:pt x="66" y="57"/>
                  </a:lnTo>
                  <a:lnTo>
                    <a:pt x="55" y="41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24" y="11"/>
                  </a:lnTo>
                  <a:lnTo>
                    <a:pt x="18" y="7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" y="10"/>
                  </a:lnTo>
                  <a:lnTo>
                    <a:pt x="21" y="21"/>
                  </a:lnTo>
                  <a:lnTo>
                    <a:pt x="27" y="34"/>
                  </a:lnTo>
                  <a:lnTo>
                    <a:pt x="32" y="49"/>
                  </a:lnTo>
                  <a:lnTo>
                    <a:pt x="32" y="49"/>
                  </a:lnTo>
                  <a:lnTo>
                    <a:pt x="35" y="63"/>
                  </a:lnTo>
                  <a:lnTo>
                    <a:pt x="35" y="78"/>
                  </a:lnTo>
                  <a:lnTo>
                    <a:pt x="32" y="92"/>
                  </a:lnTo>
                  <a:lnTo>
                    <a:pt x="29" y="107"/>
                  </a:lnTo>
                  <a:lnTo>
                    <a:pt x="29" y="107"/>
                  </a:lnTo>
                  <a:lnTo>
                    <a:pt x="31" y="113"/>
                  </a:lnTo>
                  <a:lnTo>
                    <a:pt x="34" y="117"/>
                  </a:lnTo>
                  <a:lnTo>
                    <a:pt x="37" y="118"/>
                  </a:lnTo>
                  <a:lnTo>
                    <a:pt x="37" y="118"/>
                  </a:lnTo>
                  <a:lnTo>
                    <a:pt x="42" y="117"/>
                  </a:lnTo>
                  <a:lnTo>
                    <a:pt x="42" y="117"/>
                  </a:lnTo>
                  <a:lnTo>
                    <a:pt x="44" y="118"/>
                  </a:lnTo>
                  <a:lnTo>
                    <a:pt x="47" y="120"/>
                  </a:lnTo>
                  <a:lnTo>
                    <a:pt x="47" y="120"/>
                  </a:lnTo>
                  <a:lnTo>
                    <a:pt x="52" y="123"/>
                  </a:lnTo>
                  <a:lnTo>
                    <a:pt x="58" y="125"/>
                  </a:lnTo>
                  <a:lnTo>
                    <a:pt x="58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8" y="105"/>
                  </a:lnTo>
                  <a:lnTo>
                    <a:pt x="69" y="84"/>
                  </a:lnTo>
                  <a:lnTo>
                    <a:pt x="69" y="84"/>
                  </a:lnTo>
                  <a:lnTo>
                    <a:pt x="68" y="71"/>
                  </a:lnTo>
                  <a:lnTo>
                    <a:pt x="66" y="57"/>
                  </a:lnTo>
                  <a:lnTo>
                    <a:pt x="66" y="57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1B280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78"/>
            <p:cNvSpPr>
              <a:spLocks/>
            </p:cNvSpPr>
            <p:nvPr/>
          </p:nvSpPr>
          <p:spPr bwMode="auto">
            <a:xfrm>
              <a:off x="4848" y="3509"/>
              <a:ext cx="10" cy="18"/>
            </a:xfrm>
            <a:custGeom>
              <a:avLst/>
              <a:gdLst>
                <a:gd name="T0" fmla="*/ 0 w 10"/>
                <a:gd name="T1" fmla="*/ 2 h 18"/>
                <a:gd name="T2" fmla="*/ 0 w 10"/>
                <a:gd name="T3" fmla="*/ 2 h 18"/>
                <a:gd name="T4" fmla="*/ 0 w 10"/>
                <a:gd name="T5" fmla="*/ 5 h 18"/>
                <a:gd name="T6" fmla="*/ 2 w 10"/>
                <a:gd name="T7" fmla="*/ 10 h 18"/>
                <a:gd name="T8" fmla="*/ 2 w 10"/>
                <a:gd name="T9" fmla="*/ 10 h 18"/>
                <a:gd name="T10" fmla="*/ 2 w 10"/>
                <a:gd name="T11" fmla="*/ 17 h 18"/>
                <a:gd name="T12" fmla="*/ 2 w 10"/>
                <a:gd name="T13" fmla="*/ 17 h 18"/>
                <a:gd name="T14" fmla="*/ 4 w 10"/>
                <a:gd name="T15" fmla="*/ 18 h 18"/>
                <a:gd name="T16" fmla="*/ 4 w 10"/>
                <a:gd name="T17" fmla="*/ 18 h 18"/>
                <a:gd name="T18" fmla="*/ 10 w 10"/>
                <a:gd name="T19" fmla="*/ 7 h 18"/>
                <a:gd name="T20" fmla="*/ 10 w 10"/>
                <a:gd name="T21" fmla="*/ 7 h 18"/>
                <a:gd name="T22" fmla="*/ 8 w 10"/>
                <a:gd name="T23" fmla="*/ 4 h 18"/>
                <a:gd name="T24" fmla="*/ 7 w 10"/>
                <a:gd name="T25" fmla="*/ 2 h 18"/>
                <a:gd name="T26" fmla="*/ 4 w 10"/>
                <a:gd name="T27" fmla="*/ 0 h 18"/>
                <a:gd name="T28" fmla="*/ 0 w 10"/>
                <a:gd name="T29" fmla="*/ 2 h 18"/>
                <a:gd name="T30" fmla="*/ 0 w 10"/>
                <a:gd name="T31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18">
                  <a:moveTo>
                    <a:pt x="0" y="2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5C7BB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79"/>
            <p:cNvSpPr>
              <a:spLocks/>
            </p:cNvSpPr>
            <p:nvPr/>
          </p:nvSpPr>
          <p:spPr bwMode="auto">
            <a:xfrm>
              <a:off x="4842" y="3453"/>
              <a:ext cx="21" cy="39"/>
            </a:xfrm>
            <a:custGeom>
              <a:avLst/>
              <a:gdLst>
                <a:gd name="T0" fmla="*/ 18 w 21"/>
                <a:gd name="T1" fmla="*/ 29 h 39"/>
                <a:gd name="T2" fmla="*/ 18 w 21"/>
                <a:gd name="T3" fmla="*/ 29 h 39"/>
                <a:gd name="T4" fmla="*/ 14 w 21"/>
                <a:gd name="T5" fmla="*/ 14 h 39"/>
                <a:gd name="T6" fmla="*/ 14 w 21"/>
                <a:gd name="T7" fmla="*/ 14 h 39"/>
                <a:gd name="T8" fmla="*/ 14 w 21"/>
                <a:gd name="T9" fmla="*/ 14 h 39"/>
                <a:gd name="T10" fmla="*/ 13 w 21"/>
                <a:gd name="T11" fmla="*/ 13 h 39"/>
                <a:gd name="T12" fmla="*/ 13 w 21"/>
                <a:gd name="T13" fmla="*/ 13 h 39"/>
                <a:gd name="T14" fmla="*/ 10 w 21"/>
                <a:gd name="T15" fmla="*/ 10 h 39"/>
                <a:gd name="T16" fmla="*/ 10 w 21"/>
                <a:gd name="T17" fmla="*/ 11 h 39"/>
                <a:gd name="T18" fmla="*/ 10 w 21"/>
                <a:gd name="T19" fmla="*/ 11 h 39"/>
                <a:gd name="T20" fmla="*/ 13 w 21"/>
                <a:gd name="T21" fmla="*/ 10 h 39"/>
                <a:gd name="T22" fmla="*/ 13 w 21"/>
                <a:gd name="T23" fmla="*/ 8 h 39"/>
                <a:gd name="T24" fmla="*/ 14 w 21"/>
                <a:gd name="T25" fmla="*/ 5 h 39"/>
                <a:gd name="T26" fmla="*/ 14 w 21"/>
                <a:gd name="T27" fmla="*/ 5 h 39"/>
                <a:gd name="T28" fmla="*/ 13 w 21"/>
                <a:gd name="T29" fmla="*/ 1 h 39"/>
                <a:gd name="T30" fmla="*/ 10 w 21"/>
                <a:gd name="T31" fmla="*/ 0 h 39"/>
                <a:gd name="T32" fmla="*/ 10 w 21"/>
                <a:gd name="T33" fmla="*/ 0 h 39"/>
                <a:gd name="T34" fmla="*/ 5 w 21"/>
                <a:gd name="T35" fmla="*/ 0 h 39"/>
                <a:gd name="T36" fmla="*/ 3 w 21"/>
                <a:gd name="T37" fmla="*/ 1 h 39"/>
                <a:gd name="T38" fmla="*/ 1 w 21"/>
                <a:gd name="T39" fmla="*/ 5 h 39"/>
                <a:gd name="T40" fmla="*/ 0 w 21"/>
                <a:gd name="T41" fmla="*/ 8 h 39"/>
                <a:gd name="T42" fmla="*/ 0 w 21"/>
                <a:gd name="T43" fmla="*/ 8 h 39"/>
                <a:gd name="T44" fmla="*/ 1 w 21"/>
                <a:gd name="T45" fmla="*/ 13 h 39"/>
                <a:gd name="T46" fmla="*/ 3 w 21"/>
                <a:gd name="T47" fmla="*/ 16 h 39"/>
                <a:gd name="T48" fmla="*/ 6 w 21"/>
                <a:gd name="T49" fmla="*/ 21 h 39"/>
                <a:gd name="T50" fmla="*/ 6 w 21"/>
                <a:gd name="T51" fmla="*/ 21 h 39"/>
                <a:gd name="T52" fmla="*/ 8 w 21"/>
                <a:gd name="T53" fmla="*/ 24 h 39"/>
                <a:gd name="T54" fmla="*/ 8 w 21"/>
                <a:gd name="T55" fmla="*/ 27 h 39"/>
                <a:gd name="T56" fmla="*/ 6 w 21"/>
                <a:gd name="T57" fmla="*/ 32 h 39"/>
                <a:gd name="T58" fmla="*/ 6 w 21"/>
                <a:gd name="T59" fmla="*/ 32 h 39"/>
                <a:gd name="T60" fmla="*/ 6 w 21"/>
                <a:gd name="T61" fmla="*/ 35 h 39"/>
                <a:gd name="T62" fmla="*/ 10 w 21"/>
                <a:gd name="T63" fmla="*/ 39 h 39"/>
                <a:gd name="T64" fmla="*/ 14 w 21"/>
                <a:gd name="T65" fmla="*/ 39 h 39"/>
                <a:gd name="T66" fmla="*/ 18 w 21"/>
                <a:gd name="T67" fmla="*/ 39 h 39"/>
                <a:gd name="T68" fmla="*/ 18 w 21"/>
                <a:gd name="T69" fmla="*/ 39 h 39"/>
                <a:gd name="T70" fmla="*/ 21 w 21"/>
                <a:gd name="T71" fmla="*/ 37 h 39"/>
                <a:gd name="T72" fmla="*/ 21 w 21"/>
                <a:gd name="T73" fmla="*/ 34 h 39"/>
                <a:gd name="T74" fmla="*/ 18 w 21"/>
                <a:gd name="T75" fmla="*/ 29 h 39"/>
                <a:gd name="T76" fmla="*/ 18 w 21"/>
                <a:gd name="T77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" h="39">
                  <a:moveTo>
                    <a:pt x="18" y="29"/>
                  </a:moveTo>
                  <a:lnTo>
                    <a:pt x="18" y="29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13"/>
                  </a:lnTo>
                  <a:lnTo>
                    <a:pt x="3" y="16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8" y="24"/>
                  </a:lnTo>
                  <a:lnTo>
                    <a:pt x="8" y="27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5"/>
                  </a:lnTo>
                  <a:lnTo>
                    <a:pt x="10" y="39"/>
                  </a:lnTo>
                  <a:lnTo>
                    <a:pt x="14" y="39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21" y="37"/>
                  </a:lnTo>
                  <a:lnTo>
                    <a:pt x="21" y="34"/>
                  </a:lnTo>
                  <a:lnTo>
                    <a:pt x="18" y="29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5C7BB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80"/>
            <p:cNvSpPr>
              <a:spLocks/>
            </p:cNvSpPr>
            <p:nvPr/>
          </p:nvSpPr>
          <p:spPr bwMode="auto">
            <a:xfrm>
              <a:off x="4795" y="3453"/>
              <a:ext cx="32" cy="18"/>
            </a:xfrm>
            <a:custGeom>
              <a:avLst/>
              <a:gdLst>
                <a:gd name="T0" fmla="*/ 23 w 32"/>
                <a:gd name="T1" fmla="*/ 6 h 18"/>
                <a:gd name="T2" fmla="*/ 23 w 32"/>
                <a:gd name="T3" fmla="*/ 6 h 18"/>
                <a:gd name="T4" fmla="*/ 16 w 32"/>
                <a:gd name="T5" fmla="*/ 5 h 18"/>
                <a:gd name="T6" fmla="*/ 16 w 32"/>
                <a:gd name="T7" fmla="*/ 5 h 18"/>
                <a:gd name="T8" fmla="*/ 14 w 32"/>
                <a:gd name="T9" fmla="*/ 5 h 18"/>
                <a:gd name="T10" fmla="*/ 14 w 32"/>
                <a:gd name="T11" fmla="*/ 3 h 18"/>
                <a:gd name="T12" fmla="*/ 14 w 32"/>
                <a:gd name="T13" fmla="*/ 3 h 18"/>
                <a:gd name="T14" fmla="*/ 13 w 32"/>
                <a:gd name="T15" fmla="*/ 1 h 18"/>
                <a:gd name="T16" fmla="*/ 13 w 32"/>
                <a:gd name="T17" fmla="*/ 0 h 18"/>
                <a:gd name="T18" fmla="*/ 13 w 32"/>
                <a:gd name="T19" fmla="*/ 0 h 18"/>
                <a:gd name="T20" fmla="*/ 6 w 32"/>
                <a:gd name="T21" fmla="*/ 0 h 18"/>
                <a:gd name="T22" fmla="*/ 6 w 32"/>
                <a:gd name="T23" fmla="*/ 0 h 18"/>
                <a:gd name="T24" fmla="*/ 0 w 32"/>
                <a:gd name="T25" fmla="*/ 6 h 18"/>
                <a:gd name="T26" fmla="*/ 0 w 32"/>
                <a:gd name="T27" fmla="*/ 6 h 18"/>
                <a:gd name="T28" fmla="*/ 0 w 32"/>
                <a:gd name="T29" fmla="*/ 8 h 18"/>
                <a:gd name="T30" fmla="*/ 0 w 32"/>
                <a:gd name="T31" fmla="*/ 10 h 18"/>
                <a:gd name="T32" fmla="*/ 5 w 32"/>
                <a:gd name="T33" fmla="*/ 11 h 18"/>
                <a:gd name="T34" fmla="*/ 16 w 32"/>
                <a:gd name="T35" fmla="*/ 11 h 18"/>
                <a:gd name="T36" fmla="*/ 16 w 32"/>
                <a:gd name="T37" fmla="*/ 11 h 18"/>
                <a:gd name="T38" fmla="*/ 24 w 32"/>
                <a:gd name="T39" fmla="*/ 16 h 18"/>
                <a:gd name="T40" fmla="*/ 29 w 32"/>
                <a:gd name="T41" fmla="*/ 18 h 18"/>
                <a:gd name="T42" fmla="*/ 31 w 32"/>
                <a:gd name="T43" fmla="*/ 16 h 18"/>
                <a:gd name="T44" fmla="*/ 31 w 32"/>
                <a:gd name="T45" fmla="*/ 14 h 18"/>
                <a:gd name="T46" fmla="*/ 32 w 32"/>
                <a:gd name="T47" fmla="*/ 13 h 18"/>
                <a:gd name="T48" fmla="*/ 32 w 32"/>
                <a:gd name="T49" fmla="*/ 13 h 18"/>
                <a:gd name="T50" fmla="*/ 32 w 32"/>
                <a:gd name="T51" fmla="*/ 10 h 18"/>
                <a:gd name="T52" fmla="*/ 29 w 32"/>
                <a:gd name="T53" fmla="*/ 8 h 18"/>
                <a:gd name="T54" fmla="*/ 23 w 32"/>
                <a:gd name="T55" fmla="*/ 6 h 18"/>
                <a:gd name="T56" fmla="*/ 23 w 32"/>
                <a:gd name="T57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" h="18">
                  <a:moveTo>
                    <a:pt x="23" y="6"/>
                  </a:moveTo>
                  <a:lnTo>
                    <a:pt x="23" y="6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5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24" y="16"/>
                  </a:lnTo>
                  <a:lnTo>
                    <a:pt x="29" y="18"/>
                  </a:lnTo>
                  <a:lnTo>
                    <a:pt x="31" y="16"/>
                  </a:lnTo>
                  <a:lnTo>
                    <a:pt x="31" y="14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0"/>
                  </a:lnTo>
                  <a:lnTo>
                    <a:pt x="29" y="8"/>
                  </a:lnTo>
                  <a:lnTo>
                    <a:pt x="23" y="6"/>
                  </a:lnTo>
                  <a:lnTo>
                    <a:pt x="23" y="6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5C7BB8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1"/>
            <p:cNvSpPr>
              <a:spLocks/>
            </p:cNvSpPr>
            <p:nvPr/>
          </p:nvSpPr>
          <p:spPr bwMode="auto">
            <a:xfrm>
              <a:off x="4719" y="3408"/>
              <a:ext cx="16" cy="8"/>
            </a:xfrm>
            <a:custGeom>
              <a:avLst/>
              <a:gdLst>
                <a:gd name="T0" fmla="*/ 5 w 16"/>
                <a:gd name="T1" fmla="*/ 8 h 8"/>
                <a:gd name="T2" fmla="*/ 5 w 16"/>
                <a:gd name="T3" fmla="*/ 8 h 8"/>
                <a:gd name="T4" fmla="*/ 6 w 16"/>
                <a:gd name="T5" fmla="*/ 6 h 8"/>
                <a:gd name="T6" fmla="*/ 6 w 16"/>
                <a:gd name="T7" fmla="*/ 6 h 8"/>
                <a:gd name="T8" fmla="*/ 11 w 16"/>
                <a:gd name="T9" fmla="*/ 6 h 8"/>
                <a:gd name="T10" fmla="*/ 11 w 16"/>
                <a:gd name="T11" fmla="*/ 6 h 8"/>
                <a:gd name="T12" fmla="*/ 14 w 16"/>
                <a:gd name="T13" fmla="*/ 4 h 8"/>
                <a:gd name="T14" fmla="*/ 16 w 16"/>
                <a:gd name="T15" fmla="*/ 3 h 8"/>
                <a:gd name="T16" fmla="*/ 16 w 16"/>
                <a:gd name="T17" fmla="*/ 1 h 8"/>
                <a:gd name="T18" fmla="*/ 16 w 16"/>
                <a:gd name="T19" fmla="*/ 0 h 8"/>
                <a:gd name="T20" fmla="*/ 16 w 16"/>
                <a:gd name="T21" fmla="*/ 0 h 8"/>
                <a:gd name="T22" fmla="*/ 14 w 16"/>
                <a:gd name="T23" fmla="*/ 1 h 8"/>
                <a:gd name="T24" fmla="*/ 11 w 16"/>
                <a:gd name="T25" fmla="*/ 1 h 8"/>
                <a:gd name="T26" fmla="*/ 6 w 16"/>
                <a:gd name="T27" fmla="*/ 1 h 8"/>
                <a:gd name="T28" fmla="*/ 6 w 16"/>
                <a:gd name="T29" fmla="*/ 1 h 8"/>
                <a:gd name="T30" fmla="*/ 5 w 16"/>
                <a:gd name="T31" fmla="*/ 4 h 8"/>
                <a:gd name="T32" fmla="*/ 5 w 16"/>
                <a:gd name="T33" fmla="*/ 4 h 8"/>
                <a:gd name="T34" fmla="*/ 2 w 16"/>
                <a:gd name="T35" fmla="*/ 4 h 8"/>
                <a:gd name="T36" fmla="*/ 0 w 16"/>
                <a:gd name="T37" fmla="*/ 4 h 8"/>
                <a:gd name="T38" fmla="*/ 0 w 16"/>
                <a:gd name="T39" fmla="*/ 4 h 8"/>
                <a:gd name="T40" fmla="*/ 0 w 16"/>
                <a:gd name="T41" fmla="*/ 6 h 8"/>
                <a:gd name="T42" fmla="*/ 2 w 16"/>
                <a:gd name="T43" fmla="*/ 8 h 8"/>
                <a:gd name="T44" fmla="*/ 5 w 16"/>
                <a:gd name="T45" fmla="*/ 8 h 8"/>
                <a:gd name="T46" fmla="*/ 5 w 16"/>
                <a:gd name="T4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" h="8">
                  <a:moveTo>
                    <a:pt x="5" y="8"/>
                  </a:moveTo>
                  <a:lnTo>
                    <a:pt x="5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4" y="4"/>
                  </a:lnTo>
                  <a:lnTo>
                    <a:pt x="16" y="3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3C5912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82"/>
            <p:cNvSpPr>
              <a:spLocks/>
            </p:cNvSpPr>
            <p:nvPr/>
          </p:nvSpPr>
          <p:spPr bwMode="auto">
            <a:xfrm>
              <a:off x="4698" y="3610"/>
              <a:ext cx="137" cy="95"/>
            </a:xfrm>
            <a:custGeom>
              <a:avLst/>
              <a:gdLst>
                <a:gd name="T0" fmla="*/ 6 w 137"/>
                <a:gd name="T1" fmla="*/ 79 h 95"/>
                <a:gd name="T2" fmla="*/ 6 w 137"/>
                <a:gd name="T3" fmla="*/ 79 h 95"/>
                <a:gd name="T4" fmla="*/ 8 w 137"/>
                <a:gd name="T5" fmla="*/ 82 h 95"/>
                <a:gd name="T6" fmla="*/ 11 w 137"/>
                <a:gd name="T7" fmla="*/ 84 h 95"/>
                <a:gd name="T8" fmla="*/ 18 w 137"/>
                <a:gd name="T9" fmla="*/ 87 h 95"/>
                <a:gd name="T10" fmla="*/ 18 w 137"/>
                <a:gd name="T11" fmla="*/ 87 h 95"/>
                <a:gd name="T12" fmla="*/ 37 w 137"/>
                <a:gd name="T13" fmla="*/ 93 h 95"/>
                <a:gd name="T14" fmla="*/ 37 w 137"/>
                <a:gd name="T15" fmla="*/ 93 h 95"/>
                <a:gd name="T16" fmla="*/ 45 w 137"/>
                <a:gd name="T17" fmla="*/ 95 h 95"/>
                <a:gd name="T18" fmla="*/ 50 w 137"/>
                <a:gd name="T19" fmla="*/ 95 h 95"/>
                <a:gd name="T20" fmla="*/ 53 w 137"/>
                <a:gd name="T21" fmla="*/ 93 h 95"/>
                <a:gd name="T22" fmla="*/ 53 w 137"/>
                <a:gd name="T23" fmla="*/ 93 h 95"/>
                <a:gd name="T24" fmla="*/ 55 w 137"/>
                <a:gd name="T25" fmla="*/ 92 h 95"/>
                <a:gd name="T26" fmla="*/ 55 w 137"/>
                <a:gd name="T27" fmla="*/ 89 h 95"/>
                <a:gd name="T28" fmla="*/ 57 w 137"/>
                <a:gd name="T29" fmla="*/ 87 h 95"/>
                <a:gd name="T30" fmla="*/ 58 w 137"/>
                <a:gd name="T31" fmla="*/ 84 h 95"/>
                <a:gd name="T32" fmla="*/ 58 w 137"/>
                <a:gd name="T33" fmla="*/ 84 h 95"/>
                <a:gd name="T34" fmla="*/ 61 w 137"/>
                <a:gd name="T35" fmla="*/ 84 h 95"/>
                <a:gd name="T36" fmla="*/ 66 w 137"/>
                <a:gd name="T37" fmla="*/ 82 h 95"/>
                <a:gd name="T38" fmla="*/ 66 w 137"/>
                <a:gd name="T39" fmla="*/ 82 h 95"/>
                <a:gd name="T40" fmla="*/ 69 w 137"/>
                <a:gd name="T41" fmla="*/ 81 h 95"/>
                <a:gd name="T42" fmla="*/ 69 w 137"/>
                <a:gd name="T43" fmla="*/ 79 h 95"/>
                <a:gd name="T44" fmla="*/ 71 w 137"/>
                <a:gd name="T45" fmla="*/ 74 h 95"/>
                <a:gd name="T46" fmla="*/ 71 w 137"/>
                <a:gd name="T47" fmla="*/ 74 h 95"/>
                <a:gd name="T48" fmla="*/ 74 w 137"/>
                <a:gd name="T49" fmla="*/ 69 h 95"/>
                <a:gd name="T50" fmla="*/ 78 w 137"/>
                <a:gd name="T51" fmla="*/ 68 h 95"/>
                <a:gd name="T52" fmla="*/ 87 w 137"/>
                <a:gd name="T53" fmla="*/ 64 h 95"/>
                <a:gd name="T54" fmla="*/ 87 w 137"/>
                <a:gd name="T55" fmla="*/ 64 h 95"/>
                <a:gd name="T56" fmla="*/ 92 w 137"/>
                <a:gd name="T57" fmla="*/ 61 h 95"/>
                <a:gd name="T58" fmla="*/ 95 w 137"/>
                <a:gd name="T59" fmla="*/ 58 h 95"/>
                <a:gd name="T60" fmla="*/ 99 w 137"/>
                <a:gd name="T61" fmla="*/ 53 h 95"/>
                <a:gd name="T62" fmla="*/ 99 w 137"/>
                <a:gd name="T63" fmla="*/ 47 h 95"/>
                <a:gd name="T64" fmla="*/ 99 w 137"/>
                <a:gd name="T65" fmla="*/ 47 h 95"/>
                <a:gd name="T66" fmla="*/ 97 w 137"/>
                <a:gd name="T67" fmla="*/ 42 h 95"/>
                <a:gd name="T68" fmla="*/ 99 w 137"/>
                <a:gd name="T69" fmla="*/ 38 h 95"/>
                <a:gd name="T70" fmla="*/ 99 w 137"/>
                <a:gd name="T71" fmla="*/ 38 h 95"/>
                <a:gd name="T72" fmla="*/ 102 w 137"/>
                <a:gd name="T73" fmla="*/ 32 h 95"/>
                <a:gd name="T74" fmla="*/ 105 w 137"/>
                <a:gd name="T75" fmla="*/ 27 h 95"/>
                <a:gd name="T76" fmla="*/ 105 w 137"/>
                <a:gd name="T77" fmla="*/ 27 h 95"/>
                <a:gd name="T78" fmla="*/ 110 w 137"/>
                <a:gd name="T79" fmla="*/ 21 h 95"/>
                <a:gd name="T80" fmla="*/ 116 w 137"/>
                <a:gd name="T81" fmla="*/ 16 h 95"/>
                <a:gd name="T82" fmla="*/ 116 w 137"/>
                <a:gd name="T83" fmla="*/ 16 h 95"/>
                <a:gd name="T84" fmla="*/ 128 w 137"/>
                <a:gd name="T85" fmla="*/ 8 h 95"/>
                <a:gd name="T86" fmla="*/ 137 w 137"/>
                <a:gd name="T87" fmla="*/ 0 h 95"/>
                <a:gd name="T88" fmla="*/ 137 w 137"/>
                <a:gd name="T89" fmla="*/ 0 h 95"/>
                <a:gd name="T90" fmla="*/ 124 w 137"/>
                <a:gd name="T91" fmla="*/ 9 h 95"/>
                <a:gd name="T92" fmla="*/ 110 w 137"/>
                <a:gd name="T93" fmla="*/ 19 h 95"/>
                <a:gd name="T94" fmla="*/ 94 w 137"/>
                <a:gd name="T95" fmla="*/ 27 h 95"/>
                <a:gd name="T96" fmla="*/ 76 w 137"/>
                <a:gd name="T97" fmla="*/ 34 h 95"/>
                <a:gd name="T98" fmla="*/ 58 w 137"/>
                <a:gd name="T99" fmla="*/ 40 h 95"/>
                <a:gd name="T100" fmla="*/ 40 w 137"/>
                <a:gd name="T101" fmla="*/ 47 h 95"/>
                <a:gd name="T102" fmla="*/ 21 w 137"/>
                <a:gd name="T103" fmla="*/ 50 h 95"/>
                <a:gd name="T104" fmla="*/ 0 w 137"/>
                <a:gd name="T105" fmla="*/ 53 h 95"/>
                <a:gd name="T106" fmla="*/ 0 w 137"/>
                <a:gd name="T107" fmla="*/ 53 h 95"/>
                <a:gd name="T108" fmla="*/ 3 w 137"/>
                <a:gd name="T109" fmla="*/ 61 h 95"/>
                <a:gd name="T110" fmla="*/ 3 w 137"/>
                <a:gd name="T111" fmla="*/ 61 h 95"/>
                <a:gd name="T112" fmla="*/ 3 w 137"/>
                <a:gd name="T113" fmla="*/ 69 h 95"/>
                <a:gd name="T114" fmla="*/ 5 w 137"/>
                <a:gd name="T115" fmla="*/ 74 h 95"/>
                <a:gd name="T116" fmla="*/ 6 w 137"/>
                <a:gd name="T117" fmla="*/ 79 h 95"/>
                <a:gd name="T118" fmla="*/ 6 w 137"/>
                <a:gd name="T119" fmla="*/ 7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" h="95">
                  <a:moveTo>
                    <a:pt x="6" y="79"/>
                  </a:moveTo>
                  <a:lnTo>
                    <a:pt x="6" y="79"/>
                  </a:lnTo>
                  <a:lnTo>
                    <a:pt x="8" y="82"/>
                  </a:lnTo>
                  <a:lnTo>
                    <a:pt x="11" y="84"/>
                  </a:lnTo>
                  <a:lnTo>
                    <a:pt x="18" y="87"/>
                  </a:lnTo>
                  <a:lnTo>
                    <a:pt x="18" y="87"/>
                  </a:lnTo>
                  <a:lnTo>
                    <a:pt x="37" y="93"/>
                  </a:lnTo>
                  <a:lnTo>
                    <a:pt x="37" y="93"/>
                  </a:lnTo>
                  <a:lnTo>
                    <a:pt x="45" y="95"/>
                  </a:lnTo>
                  <a:lnTo>
                    <a:pt x="50" y="95"/>
                  </a:lnTo>
                  <a:lnTo>
                    <a:pt x="53" y="93"/>
                  </a:lnTo>
                  <a:lnTo>
                    <a:pt x="53" y="93"/>
                  </a:lnTo>
                  <a:lnTo>
                    <a:pt x="55" y="92"/>
                  </a:lnTo>
                  <a:lnTo>
                    <a:pt x="55" y="89"/>
                  </a:lnTo>
                  <a:lnTo>
                    <a:pt x="57" y="87"/>
                  </a:lnTo>
                  <a:lnTo>
                    <a:pt x="58" y="84"/>
                  </a:lnTo>
                  <a:lnTo>
                    <a:pt x="58" y="84"/>
                  </a:lnTo>
                  <a:lnTo>
                    <a:pt x="61" y="8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9" y="81"/>
                  </a:lnTo>
                  <a:lnTo>
                    <a:pt x="69" y="79"/>
                  </a:lnTo>
                  <a:lnTo>
                    <a:pt x="71" y="74"/>
                  </a:lnTo>
                  <a:lnTo>
                    <a:pt x="71" y="74"/>
                  </a:lnTo>
                  <a:lnTo>
                    <a:pt x="74" y="69"/>
                  </a:lnTo>
                  <a:lnTo>
                    <a:pt x="78" y="68"/>
                  </a:lnTo>
                  <a:lnTo>
                    <a:pt x="87" y="64"/>
                  </a:lnTo>
                  <a:lnTo>
                    <a:pt x="87" y="64"/>
                  </a:lnTo>
                  <a:lnTo>
                    <a:pt x="92" y="61"/>
                  </a:lnTo>
                  <a:lnTo>
                    <a:pt x="95" y="58"/>
                  </a:lnTo>
                  <a:lnTo>
                    <a:pt x="99" y="53"/>
                  </a:lnTo>
                  <a:lnTo>
                    <a:pt x="99" y="47"/>
                  </a:lnTo>
                  <a:lnTo>
                    <a:pt x="99" y="47"/>
                  </a:lnTo>
                  <a:lnTo>
                    <a:pt x="97" y="42"/>
                  </a:lnTo>
                  <a:lnTo>
                    <a:pt x="99" y="38"/>
                  </a:lnTo>
                  <a:lnTo>
                    <a:pt x="99" y="38"/>
                  </a:lnTo>
                  <a:lnTo>
                    <a:pt x="102" y="32"/>
                  </a:lnTo>
                  <a:lnTo>
                    <a:pt x="105" y="27"/>
                  </a:lnTo>
                  <a:lnTo>
                    <a:pt x="105" y="27"/>
                  </a:lnTo>
                  <a:lnTo>
                    <a:pt x="110" y="21"/>
                  </a:lnTo>
                  <a:lnTo>
                    <a:pt x="116" y="16"/>
                  </a:lnTo>
                  <a:lnTo>
                    <a:pt x="116" y="16"/>
                  </a:lnTo>
                  <a:lnTo>
                    <a:pt x="128" y="8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24" y="9"/>
                  </a:lnTo>
                  <a:lnTo>
                    <a:pt x="110" y="19"/>
                  </a:lnTo>
                  <a:lnTo>
                    <a:pt x="94" y="27"/>
                  </a:lnTo>
                  <a:lnTo>
                    <a:pt x="76" y="34"/>
                  </a:lnTo>
                  <a:lnTo>
                    <a:pt x="58" y="40"/>
                  </a:lnTo>
                  <a:lnTo>
                    <a:pt x="40" y="47"/>
                  </a:lnTo>
                  <a:lnTo>
                    <a:pt x="21" y="50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69"/>
                  </a:lnTo>
                  <a:lnTo>
                    <a:pt x="5" y="74"/>
                  </a:lnTo>
                  <a:lnTo>
                    <a:pt x="6" y="79"/>
                  </a:lnTo>
                  <a:lnTo>
                    <a:pt x="6" y="79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121C04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83"/>
            <p:cNvSpPr>
              <a:spLocks/>
            </p:cNvSpPr>
            <p:nvPr/>
          </p:nvSpPr>
          <p:spPr bwMode="auto">
            <a:xfrm>
              <a:off x="4892" y="3466"/>
              <a:ext cx="24" cy="102"/>
            </a:xfrm>
            <a:custGeom>
              <a:avLst/>
              <a:gdLst>
                <a:gd name="T0" fmla="*/ 24 w 24"/>
                <a:gd name="T1" fmla="*/ 92 h 102"/>
                <a:gd name="T2" fmla="*/ 24 w 24"/>
                <a:gd name="T3" fmla="*/ 84 h 102"/>
                <a:gd name="T4" fmla="*/ 24 w 24"/>
                <a:gd name="T5" fmla="*/ 76 h 102"/>
                <a:gd name="T6" fmla="*/ 24 w 24"/>
                <a:gd name="T7" fmla="*/ 74 h 102"/>
                <a:gd name="T8" fmla="*/ 24 w 24"/>
                <a:gd name="T9" fmla="*/ 68 h 102"/>
                <a:gd name="T10" fmla="*/ 23 w 24"/>
                <a:gd name="T11" fmla="*/ 68 h 102"/>
                <a:gd name="T12" fmla="*/ 23 w 24"/>
                <a:gd name="T13" fmla="*/ 60 h 102"/>
                <a:gd name="T14" fmla="*/ 23 w 24"/>
                <a:gd name="T15" fmla="*/ 58 h 102"/>
                <a:gd name="T16" fmla="*/ 21 w 24"/>
                <a:gd name="T17" fmla="*/ 52 h 102"/>
                <a:gd name="T18" fmla="*/ 21 w 24"/>
                <a:gd name="T19" fmla="*/ 52 h 102"/>
                <a:gd name="T20" fmla="*/ 19 w 24"/>
                <a:gd name="T21" fmla="*/ 43 h 102"/>
                <a:gd name="T22" fmla="*/ 19 w 24"/>
                <a:gd name="T23" fmla="*/ 42 h 102"/>
                <a:gd name="T24" fmla="*/ 18 w 24"/>
                <a:gd name="T25" fmla="*/ 37 h 102"/>
                <a:gd name="T26" fmla="*/ 18 w 24"/>
                <a:gd name="T27" fmla="*/ 35 h 102"/>
                <a:gd name="T28" fmla="*/ 15 w 24"/>
                <a:gd name="T29" fmla="*/ 29 h 102"/>
                <a:gd name="T30" fmla="*/ 15 w 24"/>
                <a:gd name="T31" fmla="*/ 27 h 102"/>
                <a:gd name="T32" fmla="*/ 13 w 24"/>
                <a:gd name="T33" fmla="*/ 21 h 102"/>
                <a:gd name="T34" fmla="*/ 13 w 24"/>
                <a:gd name="T35" fmla="*/ 21 h 102"/>
                <a:gd name="T36" fmla="*/ 10 w 24"/>
                <a:gd name="T37" fmla="*/ 14 h 102"/>
                <a:gd name="T38" fmla="*/ 10 w 24"/>
                <a:gd name="T39" fmla="*/ 13 h 102"/>
                <a:gd name="T40" fmla="*/ 6 w 24"/>
                <a:gd name="T41" fmla="*/ 6 h 102"/>
                <a:gd name="T42" fmla="*/ 6 w 24"/>
                <a:gd name="T43" fmla="*/ 6 h 102"/>
                <a:gd name="T44" fmla="*/ 3 w 24"/>
                <a:gd name="T45" fmla="*/ 0 h 102"/>
                <a:gd name="T46" fmla="*/ 6 w 24"/>
                <a:gd name="T47" fmla="*/ 27 h 102"/>
                <a:gd name="T48" fmla="*/ 5 w 24"/>
                <a:gd name="T49" fmla="*/ 48 h 102"/>
                <a:gd name="T50" fmla="*/ 0 w 24"/>
                <a:gd name="T51" fmla="*/ 68 h 102"/>
                <a:gd name="T52" fmla="*/ 8 w 24"/>
                <a:gd name="T53" fmla="*/ 71 h 102"/>
                <a:gd name="T54" fmla="*/ 10 w 24"/>
                <a:gd name="T55" fmla="*/ 76 h 102"/>
                <a:gd name="T56" fmla="*/ 13 w 24"/>
                <a:gd name="T57" fmla="*/ 79 h 102"/>
                <a:gd name="T58" fmla="*/ 18 w 24"/>
                <a:gd name="T59" fmla="*/ 84 h 102"/>
                <a:gd name="T60" fmla="*/ 21 w 24"/>
                <a:gd name="T61" fmla="*/ 92 h 102"/>
                <a:gd name="T62" fmla="*/ 23 w 24"/>
                <a:gd name="T63" fmla="*/ 102 h 102"/>
                <a:gd name="T64" fmla="*/ 23 w 24"/>
                <a:gd name="T65" fmla="*/ 100 h 102"/>
                <a:gd name="T66" fmla="*/ 24 w 24"/>
                <a:gd name="T67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" h="102">
                  <a:moveTo>
                    <a:pt x="24" y="92"/>
                  </a:moveTo>
                  <a:lnTo>
                    <a:pt x="24" y="92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3" y="68"/>
                  </a:lnTo>
                  <a:lnTo>
                    <a:pt x="23" y="68"/>
                  </a:lnTo>
                  <a:lnTo>
                    <a:pt x="23" y="60"/>
                  </a:lnTo>
                  <a:lnTo>
                    <a:pt x="23" y="60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14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5" y="4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3" y="69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10" y="76"/>
                  </a:lnTo>
                  <a:lnTo>
                    <a:pt x="13" y="79"/>
                  </a:lnTo>
                  <a:lnTo>
                    <a:pt x="13" y="79"/>
                  </a:lnTo>
                  <a:lnTo>
                    <a:pt x="15" y="81"/>
                  </a:lnTo>
                  <a:lnTo>
                    <a:pt x="18" y="84"/>
                  </a:lnTo>
                  <a:lnTo>
                    <a:pt x="18" y="84"/>
                  </a:lnTo>
                  <a:lnTo>
                    <a:pt x="21" y="92"/>
                  </a:lnTo>
                  <a:lnTo>
                    <a:pt x="23" y="102"/>
                  </a:lnTo>
                  <a:lnTo>
                    <a:pt x="23" y="102"/>
                  </a:lnTo>
                  <a:lnTo>
                    <a:pt x="23" y="100"/>
                  </a:lnTo>
                  <a:lnTo>
                    <a:pt x="23" y="100"/>
                  </a:lnTo>
                  <a:lnTo>
                    <a:pt x="24" y="92"/>
                  </a:lnTo>
                  <a:lnTo>
                    <a:pt x="24" y="9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121C04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84"/>
            <p:cNvSpPr>
              <a:spLocks/>
            </p:cNvSpPr>
            <p:nvPr/>
          </p:nvSpPr>
          <p:spPr bwMode="auto">
            <a:xfrm>
              <a:off x="4695" y="3399"/>
              <a:ext cx="144" cy="85"/>
            </a:xfrm>
            <a:custGeom>
              <a:avLst/>
              <a:gdLst>
                <a:gd name="T0" fmla="*/ 116 w 144"/>
                <a:gd name="T1" fmla="*/ 65 h 85"/>
                <a:gd name="T2" fmla="*/ 100 w 144"/>
                <a:gd name="T3" fmla="*/ 62 h 85"/>
                <a:gd name="T4" fmla="*/ 106 w 144"/>
                <a:gd name="T5" fmla="*/ 54 h 85"/>
                <a:gd name="T6" fmla="*/ 114 w 144"/>
                <a:gd name="T7" fmla="*/ 57 h 85"/>
                <a:gd name="T8" fmla="*/ 116 w 144"/>
                <a:gd name="T9" fmla="*/ 59 h 85"/>
                <a:gd name="T10" fmla="*/ 131 w 144"/>
                <a:gd name="T11" fmla="*/ 64 h 85"/>
                <a:gd name="T12" fmla="*/ 142 w 144"/>
                <a:gd name="T13" fmla="*/ 51 h 85"/>
                <a:gd name="T14" fmla="*/ 136 w 144"/>
                <a:gd name="T15" fmla="*/ 20 h 85"/>
                <a:gd name="T16" fmla="*/ 108 w 144"/>
                <a:gd name="T17" fmla="*/ 4 h 85"/>
                <a:gd name="T18" fmla="*/ 79 w 144"/>
                <a:gd name="T19" fmla="*/ 0 h 85"/>
                <a:gd name="T20" fmla="*/ 69 w 144"/>
                <a:gd name="T21" fmla="*/ 4 h 85"/>
                <a:gd name="T22" fmla="*/ 76 w 144"/>
                <a:gd name="T23" fmla="*/ 12 h 85"/>
                <a:gd name="T24" fmla="*/ 77 w 144"/>
                <a:gd name="T25" fmla="*/ 18 h 85"/>
                <a:gd name="T26" fmla="*/ 84 w 144"/>
                <a:gd name="T27" fmla="*/ 18 h 85"/>
                <a:gd name="T28" fmla="*/ 95 w 144"/>
                <a:gd name="T29" fmla="*/ 18 h 85"/>
                <a:gd name="T30" fmla="*/ 82 w 144"/>
                <a:gd name="T31" fmla="*/ 23 h 85"/>
                <a:gd name="T32" fmla="*/ 63 w 144"/>
                <a:gd name="T33" fmla="*/ 18 h 85"/>
                <a:gd name="T34" fmla="*/ 51 w 144"/>
                <a:gd name="T35" fmla="*/ 21 h 85"/>
                <a:gd name="T36" fmla="*/ 48 w 144"/>
                <a:gd name="T37" fmla="*/ 17 h 85"/>
                <a:gd name="T38" fmla="*/ 50 w 144"/>
                <a:gd name="T39" fmla="*/ 4 h 85"/>
                <a:gd name="T40" fmla="*/ 47 w 144"/>
                <a:gd name="T41" fmla="*/ 10 h 85"/>
                <a:gd name="T42" fmla="*/ 38 w 144"/>
                <a:gd name="T43" fmla="*/ 18 h 85"/>
                <a:gd name="T44" fmla="*/ 38 w 144"/>
                <a:gd name="T45" fmla="*/ 23 h 85"/>
                <a:gd name="T46" fmla="*/ 37 w 144"/>
                <a:gd name="T47" fmla="*/ 26 h 85"/>
                <a:gd name="T48" fmla="*/ 29 w 144"/>
                <a:gd name="T49" fmla="*/ 31 h 85"/>
                <a:gd name="T50" fmla="*/ 24 w 144"/>
                <a:gd name="T51" fmla="*/ 38 h 85"/>
                <a:gd name="T52" fmla="*/ 16 w 144"/>
                <a:gd name="T53" fmla="*/ 38 h 85"/>
                <a:gd name="T54" fmla="*/ 6 w 144"/>
                <a:gd name="T55" fmla="*/ 41 h 85"/>
                <a:gd name="T56" fmla="*/ 0 w 144"/>
                <a:gd name="T57" fmla="*/ 49 h 85"/>
                <a:gd name="T58" fmla="*/ 9 w 144"/>
                <a:gd name="T59" fmla="*/ 57 h 85"/>
                <a:gd name="T60" fmla="*/ 21 w 144"/>
                <a:gd name="T61" fmla="*/ 52 h 85"/>
                <a:gd name="T62" fmla="*/ 37 w 144"/>
                <a:gd name="T63" fmla="*/ 43 h 85"/>
                <a:gd name="T64" fmla="*/ 43 w 144"/>
                <a:gd name="T65" fmla="*/ 44 h 85"/>
                <a:gd name="T66" fmla="*/ 51 w 144"/>
                <a:gd name="T67" fmla="*/ 46 h 85"/>
                <a:gd name="T68" fmla="*/ 53 w 144"/>
                <a:gd name="T69" fmla="*/ 51 h 85"/>
                <a:gd name="T70" fmla="*/ 63 w 144"/>
                <a:gd name="T71" fmla="*/ 60 h 85"/>
                <a:gd name="T72" fmla="*/ 58 w 144"/>
                <a:gd name="T73" fmla="*/ 65 h 85"/>
                <a:gd name="T74" fmla="*/ 56 w 144"/>
                <a:gd name="T75" fmla="*/ 68 h 85"/>
                <a:gd name="T76" fmla="*/ 64 w 144"/>
                <a:gd name="T77" fmla="*/ 67 h 85"/>
                <a:gd name="T78" fmla="*/ 72 w 144"/>
                <a:gd name="T79" fmla="*/ 62 h 85"/>
                <a:gd name="T80" fmla="*/ 63 w 144"/>
                <a:gd name="T81" fmla="*/ 51 h 85"/>
                <a:gd name="T82" fmla="*/ 64 w 144"/>
                <a:gd name="T83" fmla="*/ 43 h 85"/>
                <a:gd name="T84" fmla="*/ 74 w 144"/>
                <a:gd name="T85" fmla="*/ 54 h 85"/>
                <a:gd name="T86" fmla="*/ 77 w 144"/>
                <a:gd name="T87" fmla="*/ 72 h 85"/>
                <a:gd name="T88" fmla="*/ 82 w 144"/>
                <a:gd name="T89" fmla="*/ 72 h 85"/>
                <a:gd name="T90" fmla="*/ 84 w 144"/>
                <a:gd name="T91" fmla="*/ 65 h 85"/>
                <a:gd name="T92" fmla="*/ 93 w 144"/>
                <a:gd name="T93" fmla="*/ 65 h 85"/>
                <a:gd name="T94" fmla="*/ 92 w 144"/>
                <a:gd name="T95" fmla="*/ 72 h 85"/>
                <a:gd name="T96" fmla="*/ 98 w 144"/>
                <a:gd name="T97" fmla="*/ 85 h 85"/>
                <a:gd name="T98" fmla="*/ 105 w 144"/>
                <a:gd name="T99" fmla="*/ 80 h 85"/>
                <a:gd name="T100" fmla="*/ 111 w 144"/>
                <a:gd name="T101" fmla="*/ 83 h 85"/>
                <a:gd name="T102" fmla="*/ 129 w 144"/>
                <a:gd name="T103" fmla="*/ 7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4" h="85">
                  <a:moveTo>
                    <a:pt x="129" y="72"/>
                  </a:moveTo>
                  <a:lnTo>
                    <a:pt x="129" y="72"/>
                  </a:lnTo>
                  <a:lnTo>
                    <a:pt x="121" y="68"/>
                  </a:lnTo>
                  <a:lnTo>
                    <a:pt x="116" y="65"/>
                  </a:lnTo>
                  <a:lnTo>
                    <a:pt x="116" y="65"/>
                  </a:lnTo>
                  <a:lnTo>
                    <a:pt x="105" y="65"/>
                  </a:lnTo>
                  <a:lnTo>
                    <a:pt x="100" y="64"/>
                  </a:lnTo>
                  <a:lnTo>
                    <a:pt x="100" y="62"/>
                  </a:lnTo>
                  <a:lnTo>
                    <a:pt x="100" y="60"/>
                  </a:lnTo>
                  <a:lnTo>
                    <a:pt x="100" y="60"/>
                  </a:lnTo>
                  <a:lnTo>
                    <a:pt x="106" y="54"/>
                  </a:lnTo>
                  <a:lnTo>
                    <a:pt x="106" y="54"/>
                  </a:lnTo>
                  <a:lnTo>
                    <a:pt x="113" y="54"/>
                  </a:lnTo>
                  <a:lnTo>
                    <a:pt x="113" y="54"/>
                  </a:lnTo>
                  <a:lnTo>
                    <a:pt x="113" y="55"/>
                  </a:lnTo>
                  <a:lnTo>
                    <a:pt x="114" y="57"/>
                  </a:lnTo>
                  <a:lnTo>
                    <a:pt x="114" y="57"/>
                  </a:lnTo>
                  <a:lnTo>
                    <a:pt x="114" y="59"/>
                  </a:lnTo>
                  <a:lnTo>
                    <a:pt x="116" y="59"/>
                  </a:lnTo>
                  <a:lnTo>
                    <a:pt x="116" y="59"/>
                  </a:lnTo>
                  <a:lnTo>
                    <a:pt x="123" y="60"/>
                  </a:lnTo>
                  <a:lnTo>
                    <a:pt x="123" y="60"/>
                  </a:lnTo>
                  <a:lnTo>
                    <a:pt x="129" y="62"/>
                  </a:lnTo>
                  <a:lnTo>
                    <a:pt x="131" y="64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7" y="59"/>
                  </a:lnTo>
                  <a:lnTo>
                    <a:pt x="142" y="51"/>
                  </a:lnTo>
                  <a:lnTo>
                    <a:pt x="144" y="44"/>
                  </a:lnTo>
                  <a:lnTo>
                    <a:pt x="144" y="36"/>
                  </a:lnTo>
                  <a:lnTo>
                    <a:pt x="140" y="28"/>
                  </a:lnTo>
                  <a:lnTo>
                    <a:pt x="136" y="20"/>
                  </a:lnTo>
                  <a:lnTo>
                    <a:pt x="129" y="13"/>
                  </a:lnTo>
                  <a:lnTo>
                    <a:pt x="118" y="5"/>
                  </a:lnTo>
                  <a:lnTo>
                    <a:pt x="118" y="5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93" y="2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4" y="0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69" y="4"/>
                  </a:lnTo>
                  <a:lnTo>
                    <a:pt x="69" y="7"/>
                  </a:lnTo>
                  <a:lnTo>
                    <a:pt x="74" y="10"/>
                  </a:lnTo>
                  <a:lnTo>
                    <a:pt x="74" y="10"/>
                  </a:lnTo>
                  <a:lnTo>
                    <a:pt x="76" y="12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76" y="17"/>
                  </a:lnTo>
                  <a:lnTo>
                    <a:pt x="77" y="18"/>
                  </a:lnTo>
                  <a:lnTo>
                    <a:pt x="77" y="18"/>
                  </a:lnTo>
                  <a:lnTo>
                    <a:pt x="82" y="18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90" y="17"/>
                  </a:lnTo>
                  <a:lnTo>
                    <a:pt x="93" y="17"/>
                  </a:lnTo>
                  <a:lnTo>
                    <a:pt x="95" y="18"/>
                  </a:lnTo>
                  <a:lnTo>
                    <a:pt x="95" y="18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2" y="21"/>
                  </a:lnTo>
                  <a:lnTo>
                    <a:pt x="82" y="23"/>
                  </a:lnTo>
                  <a:lnTo>
                    <a:pt x="82" y="23"/>
                  </a:lnTo>
                  <a:lnTo>
                    <a:pt x="71" y="21"/>
                  </a:lnTo>
                  <a:lnTo>
                    <a:pt x="71" y="21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0" y="20"/>
                  </a:lnTo>
                  <a:lnTo>
                    <a:pt x="56" y="21"/>
                  </a:lnTo>
                  <a:lnTo>
                    <a:pt x="51" y="21"/>
                  </a:lnTo>
                  <a:lnTo>
                    <a:pt x="50" y="21"/>
                  </a:lnTo>
                  <a:lnTo>
                    <a:pt x="50" y="21"/>
                  </a:lnTo>
                  <a:lnTo>
                    <a:pt x="48" y="18"/>
                  </a:lnTo>
                  <a:lnTo>
                    <a:pt x="48" y="17"/>
                  </a:lnTo>
                  <a:lnTo>
                    <a:pt x="50" y="12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0" y="4"/>
                  </a:lnTo>
                  <a:lnTo>
                    <a:pt x="48" y="4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10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2" y="17"/>
                  </a:lnTo>
                  <a:lnTo>
                    <a:pt x="38" y="18"/>
                  </a:lnTo>
                  <a:lnTo>
                    <a:pt x="35" y="18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8" y="23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0" y="28"/>
                  </a:lnTo>
                  <a:lnTo>
                    <a:pt x="37" y="26"/>
                  </a:lnTo>
                  <a:lnTo>
                    <a:pt x="34" y="26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9" y="31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6" y="36"/>
                  </a:lnTo>
                  <a:lnTo>
                    <a:pt x="24" y="38"/>
                  </a:lnTo>
                  <a:lnTo>
                    <a:pt x="22" y="39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16" y="38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8" y="38"/>
                  </a:lnTo>
                  <a:lnTo>
                    <a:pt x="6" y="41"/>
                  </a:lnTo>
                  <a:lnTo>
                    <a:pt x="6" y="41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1" y="54"/>
                  </a:lnTo>
                  <a:lnTo>
                    <a:pt x="3" y="55"/>
                  </a:lnTo>
                  <a:lnTo>
                    <a:pt x="9" y="57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32" y="46"/>
                  </a:lnTo>
                  <a:lnTo>
                    <a:pt x="37" y="43"/>
                  </a:lnTo>
                  <a:lnTo>
                    <a:pt x="37" y="43"/>
                  </a:lnTo>
                  <a:lnTo>
                    <a:pt x="40" y="43"/>
                  </a:lnTo>
                  <a:lnTo>
                    <a:pt x="43" y="44"/>
                  </a:lnTo>
                  <a:lnTo>
                    <a:pt x="43" y="44"/>
                  </a:lnTo>
                  <a:lnTo>
                    <a:pt x="47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1" y="46"/>
                  </a:lnTo>
                  <a:lnTo>
                    <a:pt x="53" y="47"/>
                  </a:lnTo>
                  <a:lnTo>
                    <a:pt x="53" y="49"/>
                  </a:lnTo>
                  <a:lnTo>
                    <a:pt x="53" y="51"/>
                  </a:lnTo>
                  <a:lnTo>
                    <a:pt x="53" y="51"/>
                  </a:lnTo>
                  <a:lnTo>
                    <a:pt x="58" y="54"/>
                  </a:lnTo>
                  <a:lnTo>
                    <a:pt x="61" y="57"/>
                  </a:lnTo>
                  <a:lnTo>
                    <a:pt x="61" y="57"/>
                  </a:lnTo>
                  <a:lnTo>
                    <a:pt x="63" y="60"/>
                  </a:lnTo>
                  <a:lnTo>
                    <a:pt x="63" y="64"/>
                  </a:lnTo>
                  <a:lnTo>
                    <a:pt x="63" y="64"/>
                  </a:lnTo>
                  <a:lnTo>
                    <a:pt x="60" y="65"/>
                  </a:lnTo>
                  <a:lnTo>
                    <a:pt x="58" y="65"/>
                  </a:lnTo>
                  <a:lnTo>
                    <a:pt x="51" y="65"/>
                  </a:lnTo>
                  <a:lnTo>
                    <a:pt x="51" y="65"/>
                  </a:lnTo>
                  <a:lnTo>
                    <a:pt x="53" y="67"/>
                  </a:lnTo>
                  <a:lnTo>
                    <a:pt x="56" y="68"/>
                  </a:lnTo>
                  <a:lnTo>
                    <a:pt x="60" y="70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4" y="67"/>
                  </a:lnTo>
                  <a:lnTo>
                    <a:pt x="66" y="64"/>
                  </a:lnTo>
                  <a:lnTo>
                    <a:pt x="68" y="60"/>
                  </a:lnTo>
                  <a:lnTo>
                    <a:pt x="72" y="62"/>
                  </a:lnTo>
                  <a:lnTo>
                    <a:pt x="72" y="62"/>
                  </a:lnTo>
                  <a:lnTo>
                    <a:pt x="71" y="59"/>
                  </a:lnTo>
                  <a:lnTo>
                    <a:pt x="68" y="55"/>
                  </a:lnTo>
                  <a:lnTo>
                    <a:pt x="63" y="51"/>
                  </a:lnTo>
                  <a:lnTo>
                    <a:pt x="63" y="51"/>
                  </a:lnTo>
                  <a:lnTo>
                    <a:pt x="61" y="46"/>
                  </a:lnTo>
                  <a:lnTo>
                    <a:pt x="61" y="44"/>
                  </a:lnTo>
                  <a:lnTo>
                    <a:pt x="64" y="43"/>
                  </a:lnTo>
                  <a:lnTo>
                    <a:pt x="64" y="43"/>
                  </a:lnTo>
                  <a:lnTo>
                    <a:pt x="68" y="44"/>
                  </a:lnTo>
                  <a:lnTo>
                    <a:pt x="69" y="47"/>
                  </a:lnTo>
                  <a:lnTo>
                    <a:pt x="74" y="54"/>
                  </a:lnTo>
                  <a:lnTo>
                    <a:pt x="74" y="54"/>
                  </a:lnTo>
                  <a:lnTo>
                    <a:pt x="76" y="60"/>
                  </a:lnTo>
                  <a:lnTo>
                    <a:pt x="77" y="67"/>
                  </a:lnTo>
                  <a:lnTo>
                    <a:pt x="77" y="67"/>
                  </a:lnTo>
                  <a:lnTo>
                    <a:pt x="77" y="72"/>
                  </a:lnTo>
                  <a:lnTo>
                    <a:pt x="79" y="73"/>
                  </a:lnTo>
                  <a:lnTo>
                    <a:pt x="82" y="75"/>
                  </a:lnTo>
                  <a:lnTo>
                    <a:pt x="82" y="75"/>
                  </a:lnTo>
                  <a:lnTo>
                    <a:pt x="82" y="72"/>
                  </a:lnTo>
                  <a:lnTo>
                    <a:pt x="82" y="68"/>
                  </a:lnTo>
                  <a:lnTo>
                    <a:pt x="82" y="67"/>
                  </a:lnTo>
                  <a:lnTo>
                    <a:pt x="84" y="65"/>
                  </a:lnTo>
                  <a:lnTo>
                    <a:pt x="84" y="65"/>
                  </a:lnTo>
                  <a:lnTo>
                    <a:pt x="89" y="64"/>
                  </a:lnTo>
                  <a:lnTo>
                    <a:pt x="92" y="64"/>
                  </a:lnTo>
                  <a:lnTo>
                    <a:pt x="93" y="65"/>
                  </a:lnTo>
                  <a:lnTo>
                    <a:pt x="93" y="65"/>
                  </a:lnTo>
                  <a:lnTo>
                    <a:pt x="90" y="65"/>
                  </a:lnTo>
                  <a:lnTo>
                    <a:pt x="90" y="67"/>
                  </a:lnTo>
                  <a:lnTo>
                    <a:pt x="92" y="72"/>
                  </a:lnTo>
                  <a:lnTo>
                    <a:pt x="92" y="72"/>
                  </a:lnTo>
                  <a:lnTo>
                    <a:pt x="93" y="76"/>
                  </a:lnTo>
                  <a:lnTo>
                    <a:pt x="95" y="81"/>
                  </a:lnTo>
                  <a:lnTo>
                    <a:pt x="95" y="81"/>
                  </a:lnTo>
                  <a:lnTo>
                    <a:pt x="98" y="85"/>
                  </a:lnTo>
                  <a:lnTo>
                    <a:pt x="100" y="83"/>
                  </a:lnTo>
                  <a:lnTo>
                    <a:pt x="103" y="81"/>
                  </a:lnTo>
                  <a:lnTo>
                    <a:pt x="105" y="80"/>
                  </a:lnTo>
                  <a:lnTo>
                    <a:pt x="105" y="80"/>
                  </a:lnTo>
                  <a:lnTo>
                    <a:pt x="108" y="80"/>
                  </a:lnTo>
                  <a:lnTo>
                    <a:pt x="110" y="81"/>
                  </a:lnTo>
                  <a:lnTo>
                    <a:pt x="110" y="81"/>
                  </a:lnTo>
                  <a:lnTo>
                    <a:pt x="111" y="83"/>
                  </a:lnTo>
                  <a:lnTo>
                    <a:pt x="114" y="83"/>
                  </a:lnTo>
                  <a:lnTo>
                    <a:pt x="114" y="83"/>
                  </a:lnTo>
                  <a:lnTo>
                    <a:pt x="129" y="72"/>
                  </a:lnTo>
                  <a:lnTo>
                    <a:pt x="129" y="72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3C5912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85"/>
            <p:cNvSpPr>
              <a:spLocks noEditPoints="1"/>
            </p:cNvSpPr>
            <p:nvPr/>
          </p:nvSpPr>
          <p:spPr bwMode="auto">
            <a:xfrm>
              <a:off x="4801" y="3404"/>
              <a:ext cx="63" cy="154"/>
            </a:xfrm>
            <a:custGeom>
              <a:avLst/>
              <a:gdLst>
                <a:gd name="T0" fmla="*/ 60 w 63"/>
                <a:gd name="T1" fmla="*/ 54 h 154"/>
                <a:gd name="T2" fmla="*/ 49 w 63"/>
                <a:gd name="T3" fmla="*/ 26 h 154"/>
                <a:gd name="T4" fmla="*/ 28 w 63"/>
                <a:gd name="T5" fmla="*/ 5 h 154"/>
                <a:gd name="T6" fmla="*/ 12 w 63"/>
                <a:gd name="T7" fmla="*/ 0 h 154"/>
                <a:gd name="T8" fmla="*/ 23 w 63"/>
                <a:gd name="T9" fmla="*/ 8 h 154"/>
                <a:gd name="T10" fmla="*/ 34 w 63"/>
                <a:gd name="T11" fmla="*/ 23 h 154"/>
                <a:gd name="T12" fmla="*/ 38 w 63"/>
                <a:gd name="T13" fmla="*/ 39 h 154"/>
                <a:gd name="T14" fmla="*/ 31 w 63"/>
                <a:gd name="T15" fmla="*/ 54 h 154"/>
                <a:gd name="T16" fmla="*/ 26 w 63"/>
                <a:gd name="T17" fmla="*/ 62 h 154"/>
                <a:gd name="T18" fmla="*/ 25 w 63"/>
                <a:gd name="T19" fmla="*/ 63 h 154"/>
                <a:gd name="T20" fmla="*/ 25 w 63"/>
                <a:gd name="T21" fmla="*/ 65 h 154"/>
                <a:gd name="T22" fmla="*/ 23 w 63"/>
                <a:gd name="T23" fmla="*/ 67 h 154"/>
                <a:gd name="T24" fmla="*/ 8 w 63"/>
                <a:gd name="T25" fmla="*/ 78 h 154"/>
                <a:gd name="T26" fmla="*/ 8 w 63"/>
                <a:gd name="T27" fmla="*/ 78 h 154"/>
                <a:gd name="T28" fmla="*/ 13 w 63"/>
                <a:gd name="T29" fmla="*/ 81 h 154"/>
                <a:gd name="T30" fmla="*/ 12 w 63"/>
                <a:gd name="T31" fmla="*/ 88 h 154"/>
                <a:gd name="T32" fmla="*/ 12 w 63"/>
                <a:gd name="T33" fmla="*/ 91 h 154"/>
                <a:gd name="T34" fmla="*/ 4 w 63"/>
                <a:gd name="T35" fmla="*/ 92 h 154"/>
                <a:gd name="T36" fmla="*/ 0 w 63"/>
                <a:gd name="T37" fmla="*/ 94 h 154"/>
                <a:gd name="T38" fmla="*/ 2 w 63"/>
                <a:gd name="T39" fmla="*/ 101 h 154"/>
                <a:gd name="T40" fmla="*/ 2 w 63"/>
                <a:gd name="T41" fmla="*/ 105 h 154"/>
                <a:gd name="T42" fmla="*/ 4 w 63"/>
                <a:gd name="T43" fmla="*/ 110 h 154"/>
                <a:gd name="T44" fmla="*/ 7 w 63"/>
                <a:gd name="T45" fmla="*/ 110 h 154"/>
                <a:gd name="T46" fmla="*/ 8 w 63"/>
                <a:gd name="T47" fmla="*/ 120 h 154"/>
                <a:gd name="T48" fmla="*/ 13 w 63"/>
                <a:gd name="T49" fmla="*/ 125 h 154"/>
                <a:gd name="T50" fmla="*/ 17 w 63"/>
                <a:gd name="T51" fmla="*/ 128 h 154"/>
                <a:gd name="T52" fmla="*/ 15 w 63"/>
                <a:gd name="T53" fmla="*/ 131 h 154"/>
                <a:gd name="T54" fmla="*/ 17 w 63"/>
                <a:gd name="T55" fmla="*/ 138 h 154"/>
                <a:gd name="T56" fmla="*/ 20 w 63"/>
                <a:gd name="T57" fmla="*/ 144 h 154"/>
                <a:gd name="T58" fmla="*/ 23 w 63"/>
                <a:gd name="T59" fmla="*/ 149 h 154"/>
                <a:gd name="T60" fmla="*/ 26 w 63"/>
                <a:gd name="T61" fmla="*/ 154 h 154"/>
                <a:gd name="T62" fmla="*/ 51 w 63"/>
                <a:gd name="T63" fmla="*/ 123 h 154"/>
                <a:gd name="T64" fmla="*/ 49 w 63"/>
                <a:gd name="T65" fmla="*/ 122 h 154"/>
                <a:gd name="T66" fmla="*/ 49 w 63"/>
                <a:gd name="T67" fmla="*/ 115 h 154"/>
                <a:gd name="T68" fmla="*/ 47 w 63"/>
                <a:gd name="T69" fmla="*/ 110 h 154"/>
                <a:gd name="T70" fmla="*/ 47 w 63"/>
                <a:gd name="T71" fmla="*/ 107 h 154"/>
                <a:gd name="T72" fmla="*/ 54 w 63"/>
                <a:gd name="T73" fmla="*/ 107 h 154"/>
                <a:gd name="T74" fmla="*/ 57 w 63"/>
                <a:gd name="T75" fmla="*/ 112 h 154"/>
                <a:gd name="T76" fmla="*/ 60 w 63"/>
                <a:gd name="T77" fmla="*/ 97 h 154"/>
                <a:gd name="T78" fmla="*/ 63 w 63"/>
                <a:gd name="T79" fmla="*/ 68 h 154"/>
                <a:gd name="T80" fmla="*/ 60 w 63"/>
                <a:gd name="T81" fmla="*/ 54 h 154"/>
                <a:gd name="T82" fmla="*/ 59 w 63"/>
                <a:gd name="T83" fmla="*/ 88 h 154"/>
                <a:gd name="T84" fmla="*/ 51 w 63"/>
                <a:gd name="T85" fmla="*/ 88 h 154"/>
                <a:gd name="T86" fmla="*/ 47 w 63"/>
                <a:gd name="T87" fmla="*/ 81 h 154"/>
                <a:gd name="T88" fmla="*/ 49 w 63"/>
                <a:gd name="T89" fmla="*/ 76 h 154"/>
                <a:gd name="T90" fmla="*/ 47 w 63"/>
                <a:gd name="T91" fmla="*/ 70 h 154"/>
                <a:gd name="T92" fmla="*/ 44 w 63"/>
                <a:gd name="T93" fmla="*/ 65 h 154"/>
                <a:gd name="T94" fmla="*/ 41 w 63"/>
                <a:gd name="T95" fmla="*/ 57 h 154"/>
                <a:gd name="T96" fmla="*/ 42 w 63"/>
                <a:gd name="T97" fmla="*/ 54 h 154"/>
                <a:gd name="T98" fmla="*/ 46 w 63"/>
                <a:gd name="T99" fmla="*/ 49 h 154"/>
                <a:gd name="T100" fmla="*/ 51 w 63"/>
                <a:gd name="T101" fmla="*/ 49 h 154"/>
                <a:gd name="T102" fmla="*/ 55 w 63"/>
                <a:gd name="T103" fmla="*/ 54 h 154"/>
                <a:gd name="T104" fmla="*/ 54 w 63"/>
                <a:gd name="T105" fmla="*/ 57 h 154"/>
                <a:gd name="T106" fmla="*/ 51 w 63"/>
                <a:gd name="T107" fmla="*/ 60 h 154"/>
                <a:gd name="T108" fmla="*/ 51 w 63"/>
                <a:gd name="T109" fmla="*/ 59 h 154"/>
                <a:gd name="T110" fmla="*/ 54 w 63"/>
                <a:gd name="T111" fmla="*/ 62 h 154"/>
                <a:gd name="T112" fmla="*/ 55 w 63"/>
                <a:gd name="T113" fmla="*/ 63 h 154"/>
                <a:gd name="T114" fmla="*/ 59 w 63"/>
                <a:gd name="T115" fmla="*/ 78 h 154"/>
                <a:gd name="T116" fmla="*/ 62 w 63"/>
                <a:gd name="T117" fmla="*/ 83 h 154"/>
                <a:gd name="T118" fmla="*/ 59 w 63"/>
                <a:gd name="T119" fmla="*/ 8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" h="154">
                  <a:moveTo>
                    <a:pt x="60" y="54"/>
                  </a:moveTo>
                  <a:lnTo>
                    <a:pt x="60" y="54"/>
                  </a:lnTo>
                  <a:lnTo>
                    <a:pt x="55" y="39"/>
                  </a:lnTo>
                  <a:lnTo>
                    <a:pt x="49" y="26"/>
                  </a:lnTo>
                  <a:lnTo>
                    <a:pt x="39" y="1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3" y="8"/>
                  </a:lnTo>
                  <a:lnTo>
                    <a:pt x="30" y="15"/>
                  </a:lnTo>
                  <a:lnTo>
                    <a:pt x="34" y="23"/>
                  </a:lnTo>
                  <a:lnTo>
                    <a:pt x="38" y="31"/>
                  </a:lnTo>
                  <a:lnTo>
                    <a:pt x="38" y="39"/>
                  </a:lnTo>
                  <a:lnTo>
                    <a:pt x="36" y="46"/>
                  </a:lnTo>
                  <a:lnTo>
                    <a:pt x="31" y="54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5" y="65"/>
                  </a:lnTo>
                  <a:lnTo>
                    <a:pt x="23" y="67"/>
                  </a:lnTo>
                  <a:lnTo>
                    <a:pt x="23" y="67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12" y="78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2" y="88"/>
                  </a:lnTo>
                  <a:lnTo>
                    <a:pt x="12" y="88"/>
                  </a:lnTo>
                  <a:lnTo>
                    <a:pt x="12" y="91"/>
                  </a:lnTo>
                  <a:lnTo>
                    <a:pt x="8" y="91"/>
                  </a:lnTo>
                  <a:lnTo>
                    <a:pt x="4" y="92"/>
                  </a:lnTo>
                  <a:lnTo>
                    <a:pt x="4" y="92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2" y="101"/>
                  </a:lnTo>
                  <a:lnTo>
                    <a:pt x="2" y="101"/>
                  </a:lnTo>
                  <a:lnTo>
                    <a:pt x="2" y="105"/>
                  </a:lnTo>
                  <a:lnTo>
                    <a:pt x="4" y="110"/>
                  </a:lnTo>
                  <a:lnTo>
                    <a:pt x="4" y="110"/>
                  </a:lnTo>
                  <a:lnTo>
                    <a:pt x="7" y="110"/>
                  </a:lnTo>
                  <a:lnTo>
                    <a:pt x="7" y="110"/>
                  </a:lnTo>
                  <a:lnTo>
                    <a:pt x="7" y="115"/>
                  </a:lnTo>
                  <a:lnTo>
                    <a:pt x="8" y="120"/>
                  </a:lnTo>
                  <a:lnTo>
                    <a:pt x="8" y="120"/>
                  </a:lnTo>
                  <a:lnTo>
                    <a:pt x="13" y="125"/>
                  </a:lnTo>
                  <a:lnTo>
                    <a:pt x="15" y="126"/>
                  </a:lnTo>
                  <a:lnTo>
                    <a:pt x="17" y="128"/>
                  </a:lnTo>
                  <a:lnTo>
                    <a:pt x="17" y="128"/>
                  </a:lnTo>
                  <a:lnTo>
                    <a:pt x="15" y="131"/>
                  </a:lnTo>
                  <a:lnTo>
                    <a:pt x="15" y="133"/>
                  </a:lnTo>
                  <a:lnTo>
                    <a:pt x="17" y="138"/>
                  </a:lnTo>
                  <a:lnTo>
                    <a:pt x="17" y="138"/>
                  </a:lnTo>
                  <a:lnTo>
                    <a:pt x="20" y="144"/>
                  </a:lnTo>
                  <a:lnTo>
                    <a:pt x="23" y="149"/>
                  </a:lnTo>
                  <a:lnTo>
                    <a:pt x="23" y="149"/>
                  </a:lnTo>
                  <a:lnTo>
                    <a:pt x="26" y="154"/>
                  </a:lnTo>
                  <a:lnTo>
                    <a:pt x="26" y="154"/>
                  </a:lnTo>
                  <a:lnTo>
                    <a:pt x="41" y="139"/>
                  </a:lnTo>
                  <a:lnTo>
                    <a:pt x="51" y="123"/>
                  </a:lnTo>
                  <a:lnTo>
                    <a:pt x="51" y="123"/>
                  </a:lnTo>
                  <a:lnTo>
                    <a:pt x="49" y="122"/>
                  </a:lnTo>
                  <a:lnTo>
                    <a:pt x="49" y="122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7" y="110"/>
                  </a:lnTo>
                  <a:lnTo>
                    <a:pt x="47" y="107"/>
                  </a:lnTo>
                  <a:lnTo>
                    <a:pt x="47" y="107"/>
                  </a:lnTo>
                  <a:lnTo>
                    <a:pt x="51" y="105"/>
                  </a:lnTo>
                  <a:lnTo>
                    <a:pt x="54" y="107"/>
                  </a:lnTo>
                  <a:lnTo>
                    <a:pt x="55" y="109"/>
                  </a:lnTo>
                  <a:lnTo>
                    <a:pt x="57" y="112"/>
                  </a:lnTo>
                  <a:lnTo>
                    <a:pt x="57" y="112"/>
                  </a:lnTo>
                  <a:lnTo>
                    <a:pt x="60" y="97"/>
                  </a:lnTo>
                  <a:lnTo>
                    <a:pt x="63" y="83"/>
                  </a:lnTo>
                  <a:lnTo>
                    <a:pt x="63" y="68"/>
                  </a:lnTo>
                  <a:lnTo>
                    <a:pt x="60" y="54"/>
                  </a:lnTo>
                  <a:lnTo>
                    <a:pt x="60" y="54"/>
                  </a:lnTo>
                  <a:close/>
                  <a:moveTo>
                    <a:pt x="59" y="88"/>
                  </a:moveTo>
                  <a:lnTo>
                    <a:pt x="59" y="88"/>
                  </a:lnTo>
                  <a:lnTo>
                    <a:pt x="55" y="88"/>
                  </a:lnTo>
                  <a:lnTo>
                    <a:pt x="51" y="88"/>
                  </a:lnTo>
                  <a:lnTo>
                    <a:pt x="47" y="84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49" y="76"/>
                  </a:lnTo>
                  <a:lnTo>
                    <a:pt x="49" y="73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44" y="65"/>
                  </a:lnTo>
                  <a:lnTo>
                    <a:pt x="42" y="62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6" y="4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4" y="50"/>
                  </a:lnTo>
                  <a:lnTo>
                    <a:pt x="55" y="54"/>
                  </a:lnTo>
                  <a:lnTo>
                    <a:pt x="55" y="54"/>
                  </a:lnTo>
                  <a:lnTo>
                    <a:pt x="54" y="57"/>
                  </a:lnTo>
                  <a:lnTo>
                    <a:pt x="54" y="59"/>
                  </a:lnTo>
                  <a:lnTo>
                    <a:pt x="51" y="60"/>
                  </a:lnTo>
                  <a:lnTo>
                    <a:pt x="51" y="59"/>
                  </a:lnTo>
                  <a:lnTo>
                    <a:pt x="51" y="59"/>
                  </a:lnTo>
                  <a:lnTo>
                    <a:pt x="54" y="62"/>
                  </a:lnTo>
                  <a:lnTo>
                    <a:pt x="54" y="62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62" y="83"/>
                  </a:lnTo>
                  <a:lnTo>
                    <a:pt x="62" y="86"/>
                  </a:lnTo>
                  <a:lnTo>
                    <a:pt x="59" y="88"/>
                  </a:lnTo>
                  <a:lnTo>
                    <a:pt x="59" y="88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334B0F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86"/>
            <p:cNvSpPr>
              <a:spLocks/>
            </p:cNvSpPr>
            <p:nvPr/>
          </p:nvSpPr>
          <p:spPr bwMode="auto">
            <a:xfrm>
              <a:off x="4638" y="3495"/>
              <a:ext cx="180" cy="108"/>
            </a:xfrm>
            <a:custGeom>
              <a:avLst/>
              <a:gdLst>
                <a:gd name="T0" fmla="*/ 71 w 180"/>
                <a:gd name="T1" fmla="*/ 18 h 108"/>
                <a:gd name="T2" fmla="*/ 50 w 180"/>
                <a:gd name="T3" fmla="*/ 18 h 108"/>
                <a:gd name="T4" fmla="*/ 15 w 180"/>
                <a:gd name="T5" fmla="*/ 26 h 108"/>
                <a:gd name="T6" fmla="*/ 0 w 180"/>
                <a:gd name="T7" fmla="*/ 34 h 108"/>
                <a:gd name="T8" fmla="*/ 0 w 180"/>
                <a:gd name="T9" fmla="*/ 47 h 108"/>
                <a:gd name="T10" fmla="*/ 3 w 180"/>
                <a:gd name="T11" fmla="*/ 53 h 108"/>
                <a:gd name="T12" fmla="*/ 3 w 180"/>
                <a:gd name="T13" fmla="*/ 58 h 108"/>
                <a:gd name="T14" fmla="*/ 3 w 180"/>
                <a:gd name="T15" fmla="*/ 63 h 108"/>
                <a:gd name="T16" fmla="*/ 7 w 180"/>
                <a:gd name="T17" fmla="*/ 65 h 108"/>
                <a:gd name="T18" fmla="*/ 18 w 180"/>
                <a:gd name="T19" fmla="*/ 68 h 108"/>
                <a:gd name="T20" fmla="*/ 24 w 180"/>
                <a:gd name="T21" fmla="*/ 69 h 108"/>
                <a:gd name="T22" fmla="*/ 32 w 180"/>
                <a:gd name="T23" fmla="*/ 69 h 108"/>
                <a:gd name="T24" fmla="*/ 39 w 180"/>
                <a:gd name="T25" fmla="*/ 71 h 108"/>
                <a:gd name="T26" fmla="*/ 44 w 180"/>
                <a:gd name="T27" fmla="*/ 76 h 108"/>
                <a:gd name="T28" fmla="*/ 47 w 180"/>
                <a:gd name="T29" fmla="*/ 84 h 108"/>
                <a:gd name="T30" fmla="*/ 53 w 180"/>
                <a:gd name="T31" fmla="*/ 84 h 108"/>
                <a:gd name="T32" fmla="*/ 57 w 180"/>
                <a:gd name="T33" fmla="*/ 89 h 108"/>
                <a:gd name="T34" fmla="*/ 55 w 180"/>
                <a:gd name="T35" fmla="*/ 97 h 108"/>
                <a:gd name="T36" fmla="*/ 55 w 180"/>
                <a:gd name="T37" fmla="*/ 100 h 108"/>
                <a:gd name="T38" fmla="*/ 57 w 180"/>
                <a:gd name="T39" fmla="*/ 105 h 108"/>
                <a:gd name="T40" fmla="*/ 58 w 180"/>
                <a:gd name="T41" fmla="*/ 108 h 108"/>
                <a:gd name="T42" fmla="*/ 86 w 180"/>
                <a:gd name="T43" fmla="*/ 108 h 108"/>
                <a:gd name="T44" fmla="*/ 117 w 180"/>
                <a:gd name="T45" fmla="*/ 103 h 108"/>
                <a:gd name="T46" fmla="*/ 134 w 180"/>
                <a:gd name="T47" fmla="*/ 97 h 108"/>
                <a:gd name="T48" fmla="*/ 167 w 180"/>
                <a:gd name="T49" fmla="*/ 81 h 108"/>
                <a:gd name="T50" fmla="*/ 180 w 180"/>
                <a:gd name="T51" fmla="*/ 71 h 108"/>
                <a:gd name="T52" fmla="*/ 175 w 180"/>
                <a:gd name="T53" fmla="*/ 58 h 108"/>
                <a:gd name="T54" fmla="*/ 171 w 180"/>
                <a:gd name="T55" fmla="*/ 48 h 108"/>
                <a:gd name="T56" fmla="*/ 170 w 180"/>
                <a:gd name="T57" fmla="*/ 39 h 108"/>
                <a:gd name="T58" fmla="*/ 163 w 180"/>
                <a:gd name="T59" fmla="*/ 23 h 108"/>
                <a:gd name="T60" fmla="*/ 162 w 180"/>
                <a:gd name="T61" fmla="*/ 16 h 108"/>
                <a:gd name="T62" fmla="*/ 157 w 180"/>
                <a:gd name="T63" fmla="*/ 5 h 108"/>
                <a:gd name="T64" fmla="*/ 150 w 180"/>
                <a:gd name="T65" fmla="*/ 1 h 108"/>
                <a:gd name="T66" fmla="*/ 149 w 180"/>
                <a:gd name="T67" fmla="*/ 0 h 108"/>
                <a:gd name="T68" fmla="*/ 108 w 180"/>
                <a:gd name="T69" fmla="*/ 16 h 108"/>
                <a:gd name="T70" fmla="*/ 79 w 180"/>
                <a:gd name="T71" fmla="*/ 19 h 108"/>
                <a:gd name="T72" fmla="*/ 71 w 180"/>
                <a:gd name="T73" fmla="*/ 1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0" h="108">
                  <a:moveTo>
                    <a:pt x="71" y="18"/>
                  </a:moveTo>
                  <a:lnTo>
                    <a:pt x="71" y="18"/>
                  </a:lnTo>
                  <a:lnTo>
                    <a:pt x="60" y="18"/>
                  </a:lnTo>
                  <a:lnTo>
                    <a:pt x="50" y="18"/>
                  </a:lnTo>
                  <a:lnTo>
                    <a:pt x="32" y="21"/>
                  </a:lnTo>
                  <a:lnTo>
                    <a:pt x="15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3" y="58"/>
                  </a:lnTo>
                  <a:lnTo>
                    <a:pt x="3" y="61"/>
                  </a:lnTo>
                  <a:lnTo>
                    <a:pt x="3" y="63"/>
                  </a:lnTo>
                  <a:lnTo>
                    <a:pt x="3" y="63"/>
                  </a:lnTo>
                  <a:lnTo>
                    <a:pt x="7" y="65"/>
                  </a:lnTo>
                  <a:lnTo>
                    <a:pt x="10" y="6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4" y="69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6" y="69"/>
                  </a:lnTo>
                  <a:lnTo>
                    <a:pt x="39" y="71"/>
                  </a:lnTo>
                  <a:lnTo>
                    <a:pt x="42" y="73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7" y="84"/>
                  </a:lnTo>
                  <a:lnTo>
                    <a:pt x="47" y="84"/>
                  </a:lnTo>
                  <a:lnTo>
                    <a:pt x="53" y="84"/>
                  </a:lnTo>
                  <a:lnTo>
                    <a:pt x="55" y="86"/>
                  </a:lnTo>
                  <a:lnTo>
                    <a:pt x="57" y="89"/>
                  </a:lnTo>
                  <a:lnTo>
                    <a:pt x="57" y="89"/>
                  </a:lnTo>
                  <a:lnTo>
                    <a:pt x="55" y="97"/>
                  </a:lnTo>
                  <a:lnTo>
                    <a:pt x="55" y="97"/>
                  </a:lnTo>
                  <a:lnTo>
                    <a:pt x="55" y="100"/>
                  </a:lnTo>
                  <a:lnTo>
                    <a:pt x="57" y="105"/>
                  </a:lnTo>
                  <a:lnTo>
                    <a:pt x="57" y="105"/>
                  </a:lnTo>
                  <a:lnTo>
                    <a:pt x="58" y="108"/>
                  </a:lnTo>
                  <a:lnTo>
                    <a:pt x="58" y="108"/>
                  </a:lnTo>
                  <a:lnTo>
                    <a:pt x="71" y="108"/>
                  </a:lnTo>
                  <a:lnTo>
                    <a:pt x="86" y="108"/>
                  </a:lnTo>
                  <a:lnTo>
                    <a:pt x="102" y="107"/>
                  </a:lnTo>
                  <a:lnTo>
                    <a:pt x="117" y="103"/>
                  </a:lnTo>
                  <a:lnTo>
                    <a:pt x="117" y="103"/>
                  </a:lnTo>
                  <a:lnTo>
                    <a:pt x="134" y="97"/>
                  </a:lnTo>
                  <a:lnTo>
                    <a:pt x="150" y="90"/>
                  </a:lnTo>
                  <a:lnTo>
                    <a:pt x="167" y="81"/>
                  </a:lnTo>
                  <a:lnTo>
                    <a:pt x="180" y="71"/>
                  </a:lnTo>
                  <a:lnTo>
                    <a:pt x="180" y="71"/>
                  </a:lnTo>
                  <a:lnTo>
                    <a:pt x="178" y="65"/>
                  </a:lnTo>
                  <a:lnTo>
                    <a:pt x="175" y="58"/>
                  </a:lnTo>
                  <a:lnTo>
                    <a:pt x="175" y="58"/>
                  </a:lnTo>
                  <a:lnTo>
                    <a:pt x="171" y="48"/>
                  </a:lnTo>
                  <a:lnTo>
                    <a:pt x="170" y="39"/>
                  </a:lnTo>
                  <a:lnTo>
                    <a:pt x="170" y="39"/>
                  </a:lnTo>
                  <a:lnTo>
                    <a:pt x="167" y="31"/>
                  </a:lnTo>
                  <a:lnTo>
                    <a:pt x="163" y="23"/>
                  </a:lnTo>
                  <a:lnTo>
                    <a:pt x="163" y="23"/>
                  </a:lnTo>
                  <a:lnTo>
                    <a:pt x="162" y="16"/>
                  </a:lnTo>
                  <a:lnTo>
                    <a:pt x="160" y="10"/>
                  </a:lnTo>
                  <a:lnTo>
                    <a:pt x="157" y="5"/>
                  </a:lnTo>
                  <a:lnTo>
                    <a:pt x="150" y="1"/>
                  </a:lnTo>
                  <a:lnTo>
                    <a:pt x="150" y="1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29" y="10"/>
                  </a:lnTo>
                  <a:lnTo>
                    <a:pt x="108" y="16"/>
                  </a:lnTo>
                  <a:lnTo>
                    <a:pt x="87" y="19"/>
                  </a:lnTo>
                  <a:lnTo>
                    <a:pt x="79" y="19"/>
                  </a:lnTo>
                  <a:lnTo>
                    <a:pt x="71" y="18"/>
                  </a:lnTo>
                  <a:lnTo>
                    <a:pt x="71" y="18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334B0F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87"/>
            <p:cNvSpPr>
              <a:spLocks/>
            </p:cNvSpPr>
            <p:nvPr/>
          </p:nvSpPr>
          <p:spPr bwMode="auto">
            <a:xfrm>
              <a:off x="4638" y="3459"/>
              <a:ext cx="149" cy="70"/>
            </a:xfrm>
            <a:custGeom>
              <a:avLst/>
              <a:gdLst>
                <a:gd name="T0" fmla="*/ 133 w 149"/>
                <a:gd name="T1" fmla="*/ 29 h 70"/>
                <a:gd name="T2" fmla="*/ 125 w 149"/>
                <a:gd name="T3" fmla="*/ 26 h 70"/>
                <a:gd name="T4" fmla="*/ 123 w 149"/>
                <a:gd name="T5" fmla="*/ 26 h 70"/>
                <a:gd name="T6" fmla="*/ 120 w 149"/>
                <a:gd name="T7" fmla="*/ 29 h 70"/>
                <a:gd name="T8" fmla="*/ 120 w 149"/>
                <a:gd name="T9" fmla="*/ 34 h 70"/>
                <a:gd name="T10" fmla="*/ 115 w 149"/>
                <a:gd name="T11" fmla="*/ 34 h 70"/>
                <a:gd name="T12" fmla="*/ 108 w 149"/>
                <a:gd name="T13" fmla="*/ 26 h 70"/>
                <a:gd name="T14" fmla="*/ 100 w 149"/>
                <a:gd name="T15" fmla="*/ 21 h 70"/>
                <a:gd name="T16" fmla="*/ 94 w 149"/>
                <a:gd name="T17" fmla="*/ 15 h 70"/>
                <a:gd name="T18" fmla="*/ 94 w 149"/>
                <a:gd name="T19" fmla="*/ 13 h 70"/>
                <a:gd name="T20" fmla="*/ 100 w 149"/>
                <a:gd name="T21" fmla="*/ 8 h 70"/>
                <a:gd name="T22" fmla="*/ 102 w 149"/>
                <a:gd name="T23" fmla="*/ 5 h 70"/>
                <a:gd name="T24" fmla="*/ 100 w 149"/>
                <a:gd name="T25" fmla="*/ 5 h 70"/>
                <a:gd name="T26" fmla="*/ 89 w 149"/>
                <a:gd name="T27" fmla="*/ 4 h 70"/>
                <a:gd name="T28" fmla="*/ 83 w 149"/>
                <a:gd name="T29" fmla="*/ 2 h 70"/>
                <a:gd name="T30" fmla="*/ 74 w 149"/>
                <a:gd name="T31" fmla="*/ 2 h 70"/>
                <a:gd name="T32" fmla="*/ 63 w 149"/>
                <a:gd name="T33" fmla="*/ 0 h 70"/>
                <a:gd name="T34" fmla="*/ 52 w 149"/>
                <a:gd name="T35" fmla="*/ 0 h 70"/>
                <a:gd name="T36" fmla="*/ 45 w 149"/>
                <a:gd name="T37" fmla="*/ 4 h 70"/>
                <a:gd name="T38" fmla="*/ 39 w 149"/>
                <a:gd name="T39" fmla="*/ 8 h 70"/>
                <a:gd name="T40" fmla="*/ 29 w 149"/>
                <a:gd name="T41" fmla="*/ 15 h 70"/>
                <a:gd name="T42" fmla="*/ 26 w 149"/>
                <a:gd name="T43" fmla="*/ 16 h 70"/>
                <a:gd name="T44" fmla="*/ 23 w 149"/>
                <a:gd name="T45" fmla="*/ 23 h 70"/>
                <a:gd name="T46" fmla="*/ 21 w 149"/>
                <a:gd name="T47" fmla="*/ 26 h 70"/>
                <a:gd name="T48" fmla="*/ 11 w 149"/>
                <a:gd name="T49" fmla="*/ 31 h 70"/>
                <a:gd name="T50" fmla="*/ 8 w 149"/>
                <a:gd name="T51" fmla="*/ 36 h 70"/>
                <a:gd name="T52" fmla="*/ 5 w 149"/>
                <a:gd name="T53" fmla="*/ 41 h 70"/>
                <a:gd name="T54" fmla="*/ 0 w 149"/>
                <a:gd name="T55" fmla="*/ 63 h 70"/>
                <a:gd name="T56" fmla="*/ 0 w 149"/>
                <a:gd name="T57" fmla="*/ 70 h 70"/>
                <a:gd name="T58" fmla="*/ 32 w 149"/>
                <a:gd name="T59" fmla="*/ 57 h 70"/>
                <a:gd name="T60" fmla="*/ 60 w 149"/>
                <a:gd name="T61" fmla="*/ 54 h 70"/>
                <a:gd name="T62" fmla="*/ 71 w 149"/>
                <a:gd name="T63" fmla="*/ 54 h 70"/>
                <a:gd name="T64" fmla="*/ 87 w 149"/>
                <a:gd name="T65" fmla="*/ 55 h 70"/>
                <a:gd name="T66" fmla="*/ 129 w 149"/>
                <a:gd name="T67" fmla="*/ 46 h 70"/>
                <a:gd name="T68" fmla="*/ 149 w 149"/>
                <a:gd name="T69" fmla="*/ 36 h 70"/>
                <a:gd name="T70" fmla="*/ 138 w 149"/>
                <a:gd name="T71" fmla="*/ 34 h 70"/>
                <a:gd name="T72" fmla="*/ 134 w 149"/>
                <a:gd name="T73" fmla="*/ 33 h 70"/>
                <a:gd name="T74" fmla="*/ 133 w 149"/>
                <a:gd name="T7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9" h="70">
                  <a:moveTo>
                    <a:pt x="133" y="29"/>
                  </a:moveTo>
                  <a:lnTo>
                    <a:pt x="133" y="29"/>
                  </a:lnTo>
                  <a:lnTo>
                    <a:pt x="128" y="26"/>
                  </a:lnTo>
                  <a:lnTo>
                    <a:pt x="125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1" y="28"/>
                  </a:lnTo>
                  <a:lnTo>
                    <a:pt x="120" y="29"/>
                  </a:lnTo>
                  <a:lnTo>
                    <a:pt x="120" y="34"/>
                  </a:lnTo>
                  <a:lnTo>
                    <a:pt x="120" y="34"/>
                  </a:lnTo>
                  <a:lnTo>
                    <a:pt x="118" y="34"/>
                  </a:lnTo>
                  <a:lnTo>
                    <a:pt x="115" y="34"/>
                  </a:lnTo>
                  <a:lnTo>
                    <a:pt x="112" y="31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0" y="21"/>
                  </a:lnTo>
                  <a:lnTo>
                    <a:pt x="95" y="18"/>
                  </a:lnTo>
                  <a:lnTo>
                    <a:pt x="94" y="15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7" y="12"/>
                  </a:lnTo>
                  <a:lnTo>
                    <a:pt x="100" y="8"/>
                  </a:lnTo>
                  <a:lnTo>
                    <a:pt x="102" y="7"/>
                  </a:lnTo>
                  <a:lnTo>
                    <a:pt x="102" y="5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95" y="4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3" y="2"/>
                  </a:lnTo>
                  <a:lnTo>
                    <a:pt x="74" y="2"/>
                  </a:lnTo>
                  <a:lnTo>
                    <a:pt x="74" y="2"/>
                  </a:lnTo>
                  <a:lnTo>
                    <a:pt x="70" y="2"/>
                  </a:lnTo>
                  <a:lnTo>
                    <a:pt x="63" y="0"/>
                  </a:lnTo>
                  <a:lnTo>
                    <a:pt x="57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5" y="4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4" y="12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16" y="29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8" y="36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5" y="62"/>
                  </a:lnTo>
                  <a:lnTo>
                    <a:pt x="32" y="57"/>
                  </a:lnTo>
                  <a:lnTo>
                    <a:pt x="50" y="54"/>
                  </a:lnTo>
                  <a:lnTo>
                    <a:pt x="60" y="54"/>
                  </a:lnTo>
                  <a:lnTo>
                    <a:pt x="71" y="54"/>
                  </a:lnTo>
                  <a:lnTo>
                    <a:pt x="71" y="54"/>
                  </a:lnTo>
                  <a:lnTo>
                    <a:pt x="79" y="55"/>
                  </a:lnTo>
                  <a:lnTo>
                    <a:pt x="87" y="55"/>
                  </a:lnTo>
                  <a:lnTo>
                    <a:pt x="108" y="52"/>
                  </a:lnTo>
                  <a:lnTo>
                    <a:pt x="129" y="46"/>
                  </a:lnTo>
                  <a:lnTo>
                    <a:pt x="149" y="36"/>
                  </a:lnTo>
                  <a:lnTo>
                    <a:pt x="149" y="36"/>
                  </a:lnTo>
                  <a:lnTo>
                    <a:pt x="142" y="36"/>
                  </a:lnTo>
                  <a:lnTo>
                    <a:pt x="138" y="34"/>
                  </a:lnTo>
                  <a:lnTo>
                    <a:pt x="138" y="34"/>
                  </a:lnTo>
                  <a:lnTo>
                    <a:pt x="134" y="33"/>
                  </a:lnTo>
                  <a:lnTo>
                    <a:pt x="133" y="29"/>
                  </a:lnTo>
                  <a:lnTo>
                    <a:pt x="133" y="29"/>
                  </a:lnTo>
                  <a:close/>
                </a:path>
              </a:pathLst>
            </a:custGeom>
            <a:solidFill>
              <a:srgbClr xmlns:mc="http://schemas.openxmlformats.org/markup-compatibility/2006" xmlns:a14="http://schemas.microsoft.com/office/drawing/2010/main" val="3C5912" mc:Ignorable="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56" name="Picture 488" descr="C:\Users\Shezaf\AppData\Local\Microsoft\Windows\Temporary Internet Files\Content.IE5\GESPJQGX\MC90043482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0" y="3432566"/>
            <a:ext cx="1150640" cy="115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457" name="TextBox 456"/>
          <p:cNvSpPr txBox="1"/>
          <p:nvPr/>
        </p:nvSpPr>
        <p:spPr>
          <a:xfrm>
            <a:off x="5652120" y="4588978"/>
            <a:ext cx="165618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>
              <a:defRPr b="1" u="sng"/>
            </a:lvl1pPr>
          </a:lstStyle>
          <a:p>
            <a:r>
              <a:rPr lang="en-US" dirty="0" err="1"/>
              <a:t>SaaS</a:t>
            </a:r>
            <a:r>
              <a:rPr lang="en-US" dirty="0"/>
              <a:t>: </a:t>
            </a:r>
            <a:r>
              <a:rPr lang="en-US" dirty="0" err="1"/>
              <a:t>SalesForce</a:t>
            </a:r>
            <a:endParaRPr lang="en-US" dirty="0"/>
          </a:p>
        </p:txBody>
      </p:sp>
      <p:pic>
        <p:nvPicPr>
          <p:cNvPr id="44034" name="Picture 2" descr="http://www.clker.com/cliparts/6/f/7/9/11971055981382663610sagar_ns_database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502386"/>
            <a:ext cx="1042951" cy="148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460" name="TextBox 459"/>
          <p:cNvSpPr txBox="1"/>
          <p:nvPr/>
        </p:nvSpPr>
        <p:spPr>
          <a:xfrm>
            <a:off x="4169792" y="1567828"/>
            <a:ext cx="231042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>
              <a:defRPr b="1" u="sng"/>
            </a:lvl1pPr>
          </a:lstStyle>
          <a:p>
            <a:r>
              <a:rPr lang="en-US" dirty="0" err="1"/>
              <a:t>PaaS</a:t>
            </a:r>
            <a:r>
              <a:rPr lang="en-US" dirty="0"/>
              <a:t>:</a:t>
            </a:r>
          </a:p>
          <a:p>
            <a:r>
              <a:rPr lang="en-US" dirty="0"/>
              <a:t>Shared Hosting</a:t>
            </a:r>
          </a:p>
        </p:txBody>
      </p:sp>
      <p:sp>
        <p:nvSpPr>
          <p:cNvPr id="459" name="TextBox 458"/>
          <p:cNvSpPr txBox="1"/>
          <p:nvPr/>
        </p:nvSpPr>
        <p:spPr>
          <a:xfrm>
            <a:off x="1149471" y="4786808"/>
            <a:ext cx="184725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u="sng" dirty="0" err="1" smtClean="0"/>
              <a:t>IaaS</a:t>
            </a:r>
            <a:r>
              <a:rPr lang="en-US" b="1" u="sng" dirty="0" smtClean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Amazon EC2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068826"/>
      </p:ext>
    </p:extLst>
  </p:cSld>
  <p:clrMapOvr>
    <a:masterClrMapping/>
  </p:clrMapOvr>
</p:sld>
</file>

<file path=ppt/theme/theme1.xml><?xml version="1.0" encoding="utf-8"?>
<a:theme xmlns:a="http://schemas.openxmlformats.org/drawingml/2006/main" name="Xiom English">
  <a:themeElements>
    <a:clrScheme name="Default Design 1">
      <a:dk1>
        <a:srgbClr xmlns:mc="http://schemas.openxmlformats.org/markup-compatibility/2006" xmlns:a14="http://schemas.microsoft.com/office/drawing/2010/main" val="000000" mc:Ignorable=""/>
      </a:dk1>
      <a:lt1>
        <a:srgbClr xmlns:mc="http://schemas.openxmlformats.org/markup-compatibility/2006" xmlns:a14="http://schemas.microsoft.com/office/drawing/2010/main" val="FFFFFF" mc:Ignorable=""/>
      </a:lt1>
      <a:dk2>
        <a:srgbClr xmlns:mc="http://schemas.openxmlformats.org/markup-compatibility/2006" xmlns:a14="http://schemas.microsoft.com/office/drawing/2010/main" val="000000" mc:Ignorable=""/>
      </a:dk2>
      <a:lt2>
        <a:srgbClr xmlns:mc="http://schemas.openxmlformats.org/markup-compatibility/2006" xmlns:a14="http://schemas.microsoft.com/office/drawing/2010/main" val="808080" mc:Ignorable=""/>
      </a:lt2>
      <a:accent1>
        <a:srgbClr xmlns:mc="http://schemas.openxmlformats.org/markup-compatibility/2006" xmlns:a14="http://schemas.microsoft.com/office/drawing/2010/main" val="00CC99" mc:Ignorable=""/>
      </a:accent1>
      <a:accent2>
        <a:srgbClr xmlns:mc="http://schemas.openxmlformats.org/markup-compatibility/2006" xmlns:a14="http://schemas.microsoft.com/office/drawing/2010/main" val="3333CC" mc:Ignorable=""/>
      </a:accent2>
      <a:accent3>
        <a:srgbClr xmlns:mc="http://schemas.openxmlformats.org/markup-compatibility/2006" xmlns:a14="http://schemas.microsoft.com/office/drawing/2010/main" val="FFFFFF" mc:Ignorable=""/>
      </a:accent3>
      <a:accent4>
        <a:srgbClr xmlns:mc="http://schemas.openxmlformats.org/markup-compatibility/2006" xmlns:a14="http://schemas.microsoft.com/office/drawing/2010/main" val="000000" mc:Ignorable=""/>
      </a:accent4>
      <a:accent5>
        <a:srgbClr xmlns:mc="http://schemas.openxmlformats.org/markup-compatibility/2006" xmlns:a14="http://schemas.microsoft.com/office/drawing/2010/main" val="AAE2CA" mc:Ignorable=""/>
      </a:accent5>
      <a:accent6>
        <a:srgbClr xmlns:mc="http://schemas.openxmlformats.org/markup-compatibility/2006" xmlns:a14="http://schemas.microsoft.com/office/drawing/2010/main" val="2D2DB9" mc:Ignorable=""/>
      </a:accent6>
      <a:hlink>
        <a:srgbClr xmlns:mc="http://schemas.openxmlformats.org/markup-compatibility/2006" xmlns:a14="http://schemas.microsoft.com/office/drawing/2010/main" val="CCCCFF" mc:Ignorable=""/>
      </a:hlink>
      <a:folHlink>
        <a:srgbClr xmlns:mc="http://schemas.openxmlformats.org/markup-compatibility/2006" xmlns:a14="http://schemas.microsoft.com/office/drawing/2010/main" val="B2B2B2" mc:Ignorable=""/>
      </a:folHlink>
    </a:clrScheme>
    <a:fontScheme name="Default Design">
      <a:majorFont>
        <a:latin typeface="Arial Unicode MS"/>
        <a:ea typeface=""/>
        <a:cs typeface="David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808080" mc:Ignorable=""/>
        </a:lt2>
        <a:accent1>
          <a:srgbClr xmlns:mc="http://schemas.openxmlformats.org/markup-compatibility/2006" xmlns:a14="http://schemas.microsoft.com/office/drawing/2010/main" val="00CC99" mc:Ignorable=""/>
        </a:accent1>
        <a:accent2>
          <a:srgbClr xmlns:mc="http://schemas.openxmlformats.org/markup-compatibility/2006" xmlns:a14="http://schemas.microsoft.com/office/drawing/2010/main" val="3333CC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AAE2CA" mc:Ignorable=""/>
        </a:accent5>
        <a:accent6>
          <a:srgbClr xmlns:mc="http://schemas.openxmlformats.org/markup-compatibility/2006" xmlns:a14="http://schemas.microsoft.com/office/drawing/2010/main" val="2D2DB9" mc:Ignorable=""/>
        </a:accent6>
        <a:hlink>
          <a:srgbClr xmlns:mc="http://schemas.openxmlformats.org/markup-compatibility/2006" xmlns:a14="http://schemas.microsoft.com/office/drawing/2010/main" val="CCCCFF" mc:Ignorable=""/>
        </a:hlink>
        <a:folHlink>
          <a:srgbClr xmlns:mc="http://schemas.openxmlformats.org/markup-compatibility/2006" xmlns:a14="http://schemas.microsoft.com/office/drawing/2010/main" val="B2B2B2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FF" mc:Ignorable=""/>
        </a:dk2>
        <a:lt2>
          <a:srgbClr xmlns:mc="http://schemas.openxmlformats.org/markup-compatibility/2006" xmlns:a14="http://schemas.microsoft.com/office/drawing/2010/main" val="FFFF00" mc:Ignorable=""/>
        </a:lt2>
        <a:accent1>
          <a:srgbClr xmlns:mc="http://schemas.openxmlformats.org/markup-compatibility/2006" xmlns:a14="http://schemas.microsoft.com/office/drawing/2010/main" val="FF9900" mc:Ignorable=""/>
        </a:accent1>
        <a:accent2>
          <a:srgbClr xmlns:mc="http://schemas.openxmlformats.org/markup-compatibility/2006" xmlns:a14="http://schemas.microsoft.com/office/drawing/2010/main" val="00FFFF" mc:Ignorable=""/>
        </a:accent2>
        <a:accent3>
          <a:srgbClr xmlns:mc="http://schemas.openxmlformats.org/markup-compatibility/2006" xmlns:a14="http://schemas.microsoft.com/office/drawing/2010/main" val="AAAAFF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FFCAAA" mc:Ignorable=""/>
        </a:accent5>
        <a:accent6>
          <a:srgbClr xmlns:mc="http://schemas.openxmlformats.org/markup-compatibility/2006" xmlns:a14="http://schemas.microsoft.com/office/drawing/2010/main" val="00E7E7" mc:Ignorable=""/>
        </a:accent6>
        <a:hlink>
          <a:srgbClr xmlns:mc="http://schemas.openxmlformats.org/markup-compatibility/2006" xmlns:a14="http://schemas.microsoft.com/office/drawing/2010/main" val="FF0000" mc:Ignorable=""/>
        </a:hlink>
        <a:folHlink>
          <a:srgbClr xmlns:mc="http://schemas.openxmlformats.org/markup-compatibility/2006" xmlns:a14="http://schemas.microsoft.com/office/drawing/2010/main" val="969696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CC" mc:Ignorable=""/>
        </a:lt1>
        <a:dk2>
          <a:srgbClr xmlns:mc="http://schemas.openxmlformats.org/markup-compatibility/2006" xmlns:a14="http://schemas.microsoft.com/office/drawing/2010/main" val="808000" mc:Ignorable=""/>
        </a:dk2>
        <a:lt2>
          <a:srgbClr xmlns:mc="http://schemas.openxmlformats.org/markup-compatibility/2006" xmlns:a14="http://schemas.microsoft.com/office/drawing/2010/main" val="666633" mc:Ignorable=""/>
        </a:lt2>
        <a:accent1>
          <a:srgbClr xmlns:mc="http://schemas.openxmlformats.org/markup-compatibility/2006" xmlns:a14="http://schemas.microsoft.com/office/drawing/2010/main" val="339933" mc:Ignorable=""/>
        </a:accent1>
        <a:accent2>
          <a:srgbClr xmlns:mc="http://schemas.openxmlformats.org/markup-compatibility/2006" xmlns:a14="http://schemas.microsoft.com/office/drawing/2010/main" val="800000" mc:Ignorable=""/>
        </a:accent2>
        <a:accent3>
          <a:srgbClr xmlns:mc="http://schemas.openxmlformats.org/markup-compatibility/2006" xmlns:a14="http://schemas.microsoft.com/office/drawing/2010/main" val="FFFFE2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ADCAAD" mc:Ignorable=""/>
        </a:accent5>
        <a:accent6>
          <a:srgbClr xmlns:mc="http://schemas.openxmlformats.org/markup-compatibility/2006" xmlns:a14="http://schemas.microsoft.com/office/drawing/2010/main" val="730000" mc:Ignorable=""/>
        </a:accent6>
        <a:hlink>
          <a:srgbClr xmlns:mc="http://schemas.openxmlformats.org/markup-compatibility/2006" xmlns:a14="http://schemas.microsoft.com/office/drawing/2010/main" val="0033CC" mc:Ignorable=""/>
        </a:hlink>
        <a:folHlink>
          <a:srgbClr xmlns:mc="http://schemas.openxmlformats.org/markup-compatibility/2006" xmlns:a14="http://schemas.microsoft.com/office/drawing/2010/main" val="FFCC66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333333" mc:Ignorable=""/>
        </a:lt2>
        <a:accent1>
          <a:srgbClr xmlns:mc="http://schemas.openxmlformats.org/markup-compatibility/2006" xmlns:a14="http://schemas.microsoft.com/office/drawing/2010/main" val="DDDDDD" mc:Ignorable=""/>
        </a:accent1>
        <a:accent2>
          <a:srgbClr xmlns:mc="http://schemas.openxmlformats.org/markup-compatibility/2006" xmlns:a14="http://schemas.microsoft.com/office/drawing/2010/main" val="808080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EBEBEB" mc:Ignorable=""/>
        </a:accent5>
        <a:accent6>
          <a:srgbClr xmlns:mc="http://schemas.openxmlformats.org/markup-compatibility/2006" xmlns:a14="http://schemas.microsoft.com/office/drawing/2010/main" val="737373" mc:Ignorable=""/>
        </a:accent6>
        <a:hlink>
          <a:srgbClr xmlns:mc="http://schemas.openxmlformats.org/markup-compatibility/2006" xmlns:a14="http://schemas.microsoft.com/office/drawing/2010/main" val="4D4D4D" mc:Ignorable=""/>
        </a:hlink>
        <a:folHlink>
          <a:srgbClr xmlns:mc="http://schemas.openxmlformats.org/markup-compatibility/2006" xmlns:a14="http://schemas.microsoft.com/office/drawing/2010/main" val="EAEAEA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808080" mc:Ignorable=""/>
        </a:lt2>
        <a:accent1>
          <a:srgbClr xmlns:mc="http://schemas.openxmlformats.org/markup-compatibility/2006" xmlns:a14="http://schemas.microsoft.com/office/drawing/2010/main" val="FFCC66" mc:Ignorable=""/>
        </a:accent1>
        <a:accent2>
          <a:srgbClr xmlns:mc="http://schemas.openxmlformats.org/markup-compatibility/2006" xmlns:a14="http://schemas.microsoft.com/office/drawing/2010/main" val="0000FF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FFE2B8" mc:Ignorable=""/>
        </a:accent5>
        <a:accent6>
          <a:srgbClr xmlns:mc="http://schemas.openxmlformats.org/markup-compatibility/2006" xmlns:a14="http://schemas.microsoft.com/office/drawing/2010/main" val="0000E7" mc:Ignorable=""/>
        </a:accent6>
        <a:hlink>
          <a:srgbClr xmlns:mc="http://schemas.openxmlformats.org/markup-compatibility/2006" xmlns:a14="http://schemas.microsoft.com/office/drawing/2010/main" val="CC00CC" mc:Ignorable=""/>
        </a:hlink>
        <a:folHlink>
          <a:srgbClr xmlns:mc="http://schemas.openxmlformats.org/markup-compatibility/2006" xmlns:a14="http://schemas.microsoft.com/office/drawing/2010/main" val="C0C0C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808080" mc:Ignorable=""/>
        </a:lt2>
        <a:accent1>
          <a:srgbClr xmlns:mc="http://schemas.openxmlformats.org/markup-compatibility/2006" xmlns:a14="http://schemas.microsoft.com/office/drawing/2010/main" val="C0C0C0" mc:Ignorable=""/>
        </a:accent1>
        <a:accent2>
          <a:srgbClr xmlns:mc="http://schemas.openxmlformats.org/markup-compatibility/2006" xmlns:a14="http://schemas.microsoft.com/office/drawing/2010/main" val="0066FF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DCDCDC" mc:Ignorable=""/>
        </a:accent5>
        <a:accent6>
          <a:srgbClr xmlns:mc="http://schemas.openxmlformats.org/markup-compatibility/2006" xmlns:a14="http://schemas.microsoft.com/office/drawing/2010/main" val="005CE7" mc:Ignorable=""/>
        </a:accent6>
        <a:hlink>
          <a:srgbClr xmlns:mc="http://schemas.openxmlformats.org/markup-compatibility/2006" xmlns:a14="http://schemas.microsoft.com/office/drawing/2010/main" val="FF0000" mc:Ignorable=""/>
        </a:hlink>
        <a:folHlink>
          <a:srgbClr xmlns:mc="http://schemas.openxmlformats.org/markup-compatibility/2006" xmlns:a14="http://schemas.microsoft.com/office/drawing/2010/main" val="0099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808080" mc:Ignorable=""/>
        </a:lt2>
        <a:accent1>
          <a:srgbClr xmlns:mc="http://schemas.openxmlformats.org/markup-compatibility/2006" xmlns:a14="http://schemas.microsoft.com/office/drawing/2010/main" val="3399FF" mc:Ignorable=""/>
        </a:accent1>
        <a:accent2>
          <a:srgbClr xmlns:mc="http://schemas.openxmlformats.org/markup-compatibility/2006" xmlns:a14="http://schemas.microsoft.com/office/drawing/2010/main" val="99FFCC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ADCAFF" mc:Ignorable=""/>
        </a:accent5>
        <a:accent6>
          <a:srgbClr xmlns:mc="http://schemas.openxmlformats.org/markup-compatibility/2006" xmlns:a14="http://schemas.microsoft.com/office/drawing/2010/main" val="8AE7B9" mc:Ignorable=""/>
        </a:accent6>
        <a:hlink>
          <a:srgbClr xmlns:mc="http://schemas.openxmlformats.org/markup-compatibility/2006" xmlns:a14="http://schemas.microsoft.com/office/drawing/2010/main" val="CC00CC" mc:Ignorable=""/>
        </a:hlink>
        <a:folHlink>
          <a:srgbClr xmlns:mc="http://schemas.openxmlformats.org/markup-compatibility/2006" xmlns:a14="http://schemas.microsoft.com/office/drawing/2010/main" val="B2B2B2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Xiom English</Template>
  <TotalTime>4893</TotalTime>
  <Words>436</Words>
  <Application>Microsoft Office PowerPoint</Application>
  <PresentationFormat>On-screen Show (4:3)</PresentationFormat>
  <Paragraphs>128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Xiom English</vt:lpstr>
      <vt:lpstr>WAFs in the Cloud</vt:lpstr>
      <vt:lpstr>What is a WAF?</vt:lpstr>
      <vt:lpstr>The two faces of  information security:</vt:lpstr>
      <vt:lpstr>Which one is a WAF?</vt:lpstr>
      <vt:lpstr>Depends</vt:lpstr>
      <vt:lpstr>The XIOM Definition</vt:lpstr>
      <vt:lpstr>What is a cloud?</vt:lpstr>
      <vt:lpstr>This is a cloud</vt:lpstr>
      <vt:lpstr>More Seriously</vt:lpstr>
      <vt:lpstr>What Role Can a WAF Play in the Cloud?</vt:lpstr>
      <vt:lpstr>The Menu</vt:lpstr>
      <vt:lpstr>Enterprise Security Gateway</vt:lpstr>
      <vt:lpstr>Enterprise Security Gateway</vt:lpstr>
      <vt:lpstr>WAF as a Service</vt:lpstr>
      <vt:lpstr>WAF as a service</vt:lpstr>
      <vt:lpstr>WAF as a service - Akamai</vt:lpstr>
      <vt:lpstr>WAF for Cloud Environment</vt:lpstr>
      <vt:lpstr>WAF for Cloud Environment</vt:lpstr>
      <vt:lpstr>Host based WAF</vt:lpstr>
      <vt:lpstr>Host based WAF</vt:lpstr>
      <vt:lpstr>WAF stubs</vt:lpstr>
      <vt:lpstr>WAF Stubs</vt:lpstr>
      <vt:lpstr>WAF Stubs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WAFs Fail?</dc:title>
  <dc:creator>Ofer Shezaf</dc:creator>
  <cp:lastModifiedBy>Ofer Shezaf</cp:lastModifiedBy>
  <cp:revision>24</cp:revision>
  <dcterms:created xsi:type="dcterms:W3CDTF">2009-03-23T16:05:47Z</dcterms:created>
  <dcterms:modified xsi:type="dcterms:W3CDTF">2010-01-15T22:59:05Z</dcterms:modified>
</cp:coreProperties>
</file>