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800" r:id="rId2"/>
    <p:sldMasterId id="2147483807" r:id="rId3"/>
    <p:sldMasterId id="2147483813" r:id="rId4"/>
  </p:sldMasterIdLst>
  <p:notesMasterIdLst>
    <p:notesMasterId r:id="rId38"/>
  </p:notesMasterIdLst>
  <p:sldIdLst>
    <p:sldId id="314" r:id="rId5"/>
    <p:sldId id="315" r:id="rId6"/>
    <p:sldId id="319" r:id="rId7"/>
    <p:sldId id="320" r:id="rId8"/>
    <p:sldId id="321" r:id="rId9"/>
    <p:sldId id="322" r:id="rId10"/>
    <p:sldId id="323" r:id="rId11"/>
    <p:sldId id="324" r:id="rId12"/>
    <p:sldId id="330" r:id="rId13"/>
    <p:sldId id="331" r:id="rId14"/>
    <p:sldId id="326" r:id="rId15"/>
    <p:sldId id="327" r:id="rId16"/>
    <p:sldId id="328" r:id="rId17"/>
    <p:sldId id="329" r:id="rId18"/>
    <p:sldId id="341" r:id="rId19"/>
    <p:sldId id="342" r:id="rId20"/>
    <p:sldId id="343" r:id="rId21"/>
    <p:sldId id="344" r:id="rId22"/>
    <p:sldId id="345" r:id="rId23"/>
    <p:sldId id="346" r:id="rId24"/>
    <p:sldId id="332" r:id="rId25"/>
    <p:sldId id="347" r:id="rId26"/>
    <p:sldId id="339" r:id="rId27"/>
    <p:sldId id="340" r:id="rId28"/>
    <p:sldId id="350" r:id="rId29"/>
    <p:sldId id="333" r:id="rId30"/>
    <p:sldId id="348" r:id="rId31"/>
    <p:sldId id="349" r:id="rId32"/>
    <p:sldId id="335" r:id="rId33"/>
    <p:sldId id="336" r:id="rId34"/>
    <p:sldId id="338" r:id="rId35"/>
    <p:sldId id="337" r:id="rId36"/>
    <p:sldId id="351" r:id="rId37"/>
  </p:sldIdLst>
  <p:sldSz cx="10058400" cy="7772400"/>
  <p:notesSz cx="6858000" cy="9144000"/>
  <p:embeddedFontLst>
    <p:embeddedFont>
      <p:font typeface="Tahoma" pitchFamily="34" charset="0"/>
      <p:regular r:id="rId39"/>
      <p:bold r:id="rId40"/>
    </p:embeddedFont>
    <p:embeddedFont>
      <p:font typeface="Arial Narrow" pitchFamily="34" charset="0"/>
      <p:regular r:id="rId41"/>
      <p:bold r:id="rId42"/>
      <p:italic r:id="rId43"/>
      <p:boldItalic r:id="rId44"/>
    </p:embeddedFont>
    <p:embeddedFont>
      <p:font typeface="Calibri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508000" indent="-50800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1017588" indent="-103188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527175" indent="-155575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2036763" indent="-207963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E"/>
    <a:srgbClr val="BE9B69"/>
    <a:srgbClr val="002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1" autoAdjust="0"/>
    <p:restoredTop sz="94737" autoAdjust="0"/>
  </p:normalViewPr>
  <p:slideViewPr>
    <p:cSldViewPr>
      <p:cViewPr>
        <p:scale>
          <a:sx n="100" d="100"/>
          <a:sy n="100" d="100"/>
        </p:scale>
        <p:origin x="-264" y="636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18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18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8F5C9D-91BF-4F92-8266-038D2F1B15B4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18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18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08C665-D1AE-4E9D-9892-676053C67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21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175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8000" algn="l" defTabSz="10175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7588" algn="l" defTabSz="10175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175" algn="l" defTabSz="10175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6763" algn="l" defTabSz="10175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5361" y="8685066"/>
            <a:ext cx="2971066" cy="45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883909"/>
            <a:fld id="{84E8F20F-6FAD-43E4-9E8B-DFECBE7546D5}" type="slidenum">
              <a:rPr lang="en-US">
                <a:solidFill>
                  <a:prstClr val="black"/>
                </a:solidFill>
                <a:latin typeface="Calibri" pitchFamily="34" charset="0"/>
                <a:cs typeface="Arial" charset="0"/>
              </a:rPr>
              <a:pPr algn="r" defTabSz="883909"/>
              <a:t>11</a:t>
            </a:fld>
            <a:endParaRPr lang="en-US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685800"/>
            <a:ext cx="4437062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5" y="4343321"/>
            <a:ext cx="5485771" cy="4114643"/>
          </a:xfrm>
          <a:noFill/>
          <a:ln/>
        </p:spPr>
        <p:txBody>
          <a:bodyPr lIns="91435" tIns="45718" rIns="91435" bIns="45718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Ear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2935"/>
          <a:stretch>
            <a:fillRect/>
          </a:stretch>
        </p:blipFill>
        <p:spPr bwMode="auto">
          <a:xfrm flipH="1" flipV="1">
            <a:off x="2286000" y="6710363"/>
            <a:ext cx="77724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2935"/>
          <a:stretch>
            <a:fillRect/>
          </a:stretch>
        </p:blipFill>
        <p:spPr bwMode="auto">
          <a:xfrm>
            <a:off x="0" y="-11113"/>
            <a:ext cx="77724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7663" y="100013"/>
            <a:ext cx="1884362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90675" y="5313363"/>
            <a:ext cx="1030288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560888" y="5313363"/>
            <a:ext cx="9366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53313" y="5313363"/>
            <a:ext cx="935037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646238" y="6208713"/>
            <a:ext cx="91916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002A54"/>
                </a:solidFill>
                <a:latin typeface="Myriad Pro Cond" pitchFamily="34" charset="0"/>
                <a:ea typeface="Calibri" pitchFamily="34" charset="0"/>
                <a:cs typeface="Calibri" pitchFamily="34" charset="0"/>
              </a:rPr>
              <a:t>Integrity</a:t>
            </a: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4486275" y="6208713"/>
            <a:ext cx="10858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002A54"/>
                </a:solidFill>
                <a:latin typeface="Myriad Pro Cond" pitchFamily="34" charset="0"/>
                <a:ea typeface="Calibri" pitchFamily="34" charset="0"/>
                <a:cs typeface="Calibri" pitchFamily="34" charset="0"/>
              </a:rPr>
              <a:t>Innovation</a:t>
            </a:r>
          </a:p>
        </p:txBody>
      </p:sp>
      <p:sp>
        <p:nvSpPr>
          <p:cNvPr id="12" name="TextBox 16"/>
          <p:cNvSpPr txBox="1">
            <a:spLocks noChangeArrowheads="1"/>
          </p:cNvSpPr>
          <p:nvPr userDrawn="1"/>
        </p:nvSpPr>
        <p:spPr bwMode="auto">
          <a:xfrm>
            <a:off x="7404100" y="6235700"/>
            <a:ext cx="1031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002A54"/>
                </a:solidFill>
                <a:latin typeface="Myriad Pro Cond" pitchFamily="34" charset="0"/>
                <a:ea typeface="Calibri" pitchFamily="34" charset="0"/>
                <a:cs typeface="Calibri" pitchFamily="34" charset="0"/>
              </a:rPr>
              <a:t>Excellence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727199"/>
            <a:ext cx="8549640" cy="1244266"/>
          </a:xfrm>
        </p:spPr>
        <p:txBody>
          <a:bodyPr anchorCtr="1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052747"/>
            <a:ext cx="7040880" cy="839667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669"/>
              </a:spcBef>
              <a:spcAft>
                <a:spcPts val="669"/>
              </a:spcAft>
              <a:buNone/>
              <a:defRPr sz="2700">
                <a:solidFill>
                  <a:srgbClr val="BE9B69"/>
                </a:solidFill>
                <a:effectLst/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80C5-0A4D-4B59-B1A7-AC6AE80A6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17CD6-9978-4F1B-9EB4-AEC321AF99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6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8454"/>
            <a:ext cx="9052560" cy="6638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1" y="1381761"/>
            <a:ext cx="4189254" cy="46616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62734" y="1381761"/>
            <a:ext cx="4191000" cy="22435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62734" y="3798041"/>
            <a:ext cx="4191000" cy="2245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39933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Ear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2935"/>
          <a:stretch>
            <a:fillRect/>
          </a:stretch>
        </p:blipFill>
        <p:spPr bwMode="auto">
          <a:xfrm flipH="1" flipV="1">
            <a:off x="2286000" y="6710363"/>
            <a:ext cx="77724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2935"/>
          <a:stretch>
            <a:fillRect/>
          </a:stretch>
        </p:blipFill>
        <p:spPr bwMode="auto">
          <a:xfrm>
            <a:off x="0" y="-11113"/>
            <a:ext cx="77724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7663" y="100013"/>
            <a:ext cx="1884362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90675" y="5313363"/>
            <a:ext cx="1030288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560888" y="5313363"/>
            <a:ext cx="9366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53313" y="5313363"/>
            <a:ext cx="935037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646238" y="6208713"/>
            <a:ext cx="91916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002A54"/>
                </a:solidFill>
                <a:latin typeface="Myriad Pro Cond" pitchFamily="34" charset="0"/>
                <a:ea typeface="Calibri" pitchFamily="34" charset="0"/>
                <a:cs typeface="Calibri" pitchFamily="34" charset="0"/>
              </a:rPr>
              <a:t>Integrity</a:t>
            </a: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4486275" y="6208713"/>
            <a:ext cx="10858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002A54"/>
                </a:solidFill>
                <a:latin typeface="Myriad Pro Cond" pitchFamily="34" charset="0"/>
                <a:ea typeface="Calibri" pitchFamily="34" charset="0"/>
                <a:cs typeface="Calibri" pitchFamily="34" charset="0"/>
              </a:rPr>
              <a:t>Innovation</a:t>
            </a:r>
          </a:p>
        </p:txBody>
      </p:sp>
      <p:sp>
        <p:nvSpPr>
          <p:cNvPr id="12" name="TextBox 16"/>
          <p:cNvSpPr txBox="1">
            <a:spLocks noChangeArrowheads="1"/>
          </p:cNvSpPr>
          <p:nvPr userDrawn="1"/>
        </p:nvSpPr>
        <p:spPr bwMode="auto">
          <a:xfrm>
            <a:off x="7404100" y="6235700"/>
            <a:ext cx="1031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002A54"/>
                </a:solidFill>
                <a:latin typeface="Myriad Pro Cond" pitchFamily="34" charset="0"/>
                <a:ea typeface="Calibri" pitchFamily="34" charset="0"/>
                <a:cs typeface="Calibri" pitchFamily="34" charset="0"/>
              </a:rPr>
              <a:t>Excellence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727199"/>
            <a:ext cx="8549640" cy="1244266"/>
          </a:xfrm>
        </p:spPr>
        <p:txBody>
          <a:bodyPr anchorCtr="1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052747"/>
            <a:ext cx="7040880" cy="839667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669"/>
              </a:spcBef>
              <a:spcAft>
                <a:spcPts val="669"/>
              </a:spcAft>
              <a:buNone/>
              <a:defRPr sz="2700">
                <a:solidFill>
                  <a:srgbClr val="BE9B69"/>
                </a:solidFill>
                <a:effectLst/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80C5-0A4D-4B59-B1A7-AC6AE80A6C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15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600200"/>
            <a:ext cx="9051925" cy="5343525"/>
          </a:xfrm>
          <a:noFill/>
        </p:spPr>
        <p:txBody>
          <a:bodyPr/>
          <a:lstStyle>
            <a:lvl1pPr marL="282575" indent="-282575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lvl1pPr>
            <a:lvl2pPr marL="576263" indent="-254000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lvl2pPr>
            <a:lvl3pPr marL="914400" indent="-284163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lvl3pPr>
            <a:lvl4pPr marL="1196975" indent="-244475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lvl4pPr>
            <a:lvl5pPr marL="1481138" indent="-268288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4800"/>
            <a:ext cx="9051925" cy="1295400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DD540-7256-42CF-BFEF-6CB37FEC43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21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049996"/>
            <a:ext cx="4442460" cy="4892989"/>
          </a:xfrm>
          <a:noFill/>
        </p:spPr>
        <p:txBody>
          <a:bodyPr anchor="t">
            <a:normAutofit/>
          </a:bodyPr>
          <a:lstStyle>
            <a:lvl1pPr marL="288925" indent="-288925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sz="2600"/>
            </a:lvl1pPr>
            <a:lvl2pPr marL="566738" indent="-244475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sz="2400"/>
            </a:lvl2pPr>
            <a:lvl3pPr marL="857250" indent="-227013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sz="2200"/>
            </a:lvl3pPr>
            <a:lvl4pPr marL="1203325" indent="-250825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sz="2000"/>
            </a:lvl4pPr>
            <a:lvl5pPr marL="1423988" indent="-211138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049996"/>
            <a:ext cx="4442460" cy="4892989"/>
          </a:xfrm>
          <a:noFill/>
        </p:spPr>
        <p:txBody>
          <a:bodyPr anchor="t">
            <a:normAutofit/>
          </a:bodyPr>
          <a:lstStyle>
            <a:lvl1pPr marL="457200" indent="-4572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lang="en-US" sz="2600" kern="1200" dirty="0" smtClean="0">
                <a:solidFill>
                  <a:srgbClr val="002A5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65163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lang="en-US" sz="2400" kern="1200" dirty="0" smtClean="0">
                <a:solidFill>
                  <a:srgbClr val="002A5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3137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lang="en-US" sz="2200" kern="1200" dirty="0" smtClean="0">
                <a:solidFill>
                  <a:srgbClr val="002A5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95400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lang="en-US" sz="2000" kern="1200" dirty="0" smtClean="0">
                <a:solidFill>
                  <a:srgbClr val="002A5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98600" indent="-28575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lang="en-US" sz="1800" kern="1200" dirty="0">
                <a:solidFill>
                  <a:srgbClr val="002A5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477B0-6974-4654-9302-9DAB333587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93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20F9A-33EA-4A58-9EC0-659EC62FC8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21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17CD6-9978-4F1B-9EB4-AEC321AF99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74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Ear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2935"/>
          <a:stretch>
            <a:fillRect/>
          </a:stretch>
        </p:blipFill>
        <p:spPr bwMode="auto">
          <a:xfrm flipH="1" flipV="1">
            <a:off x="2286000" y="6710363"/>
            <a:ext cx="77724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2935"/>
          <a:stretch>
            <a:fillRect/>
          </a:stretch>
        </p:blipFill>
        <p:spPr bwMode="auto">
          <a:xfrm>
            <a:off x="0" y="-11113"/>
            <a:ext cx="77724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7663" y="100013"/>
            <a:ext cx="1884362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90675" y="5313363"/>
            <a:ext cx="1030288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560888" y="5313363"/>
            <a:ext cx="9366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53313" y="5313363"/>
            <a:ext cx="935037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646238" y="6208713"/>
            <a:ext cx="91916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2A54"/>
                </a:solidFill>
                <a:latin typeface="Myriad Pro Cond" pitchFamily="34" charset="0"/>
                <a:ea typeface="Calibri" pitchFamily="34" charset="0"/>
                <a:cs typeface="Calibri" pitchFamily="34" charset="0"/>
              </a:rPr>
              <a:t>Integrity</a:t>
            </a: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4486275" y="6208713"/>
            <a:ext cx="10858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2A54"/>
                </a:solidFill>
                <a:latin typeface="Myriad Pro Cond" pitchFamily="34" charset="0"/>
                <a:ea typeface="Calibri" pitchFamily="34" charset="0"/>
                <a:cs typeface="Calibri" pitchFamily="34" charset="0"/>
              </a:rPr>
              <a:t>Innovation</a:t>
            </a:r>
          </a:p>
        </p:txBody>
      </p:sp>
      <p:sp>
        <p:nvSpPr>
          <p:cNvPr id="12" name="TextBox 16"/>
          <p:cNvSpPr txBox="1">
            <a:spLocks noChangeArrowheads="1"/>
          </p:cNvSpPr>
          <p:nvPr userDrawn="1"/>
        </p:nvSpPr>
        <p:spPr bwMode="auto">
          <a:xfrm>
            <a:off x="7404100" y="6235700"/>
            <a:ext cx="1031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2A54"/>
                </a:solidFill>
                <a:latin typeface="Myriad Pro Cond" pitchFamily="34" charset="0"/>
                <a:ea typeface="Calibri" pitchFamily="34" charset="0"/>
                <a:cs typeface="Calibri" pitchFamily="34" charset="0"/>
              </a:rPr>
              <a:t>Excellence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727199"/>
            <a:ext cx="8549640" cy="1244266"/>
          </a:xfrm>
        </p:spPr>
        <p:txBody>
          <a:bodyPr anchorCtr="1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052747"/>
            <a:ext cx="7040880" cy="839667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669"/>
              </a:spcBef>
              <a:spcAft>
                <a:spcPts val="669"/>
              </a:spcAft>
              <a:buNone/>
              <a:defRPr sz="2700">
                <a:solidFill>
                  <a:srgbClr val="BE9B69"/>
                </a:solidFill>
                <a:effectLst/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80C5-0A4D-4B59-B1A7-AC6AE80A6C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65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600200"/>
            <a:ext cx="9051925" cy="5343525"/>
          </a:xfrm>
          <a:noFill/>
        </p:spPr>
        <p:txBody>
          <a:bodyPr/>
          <a:lstStyle>
            <a:lvl1pPr marL="282575" indent="-282575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lvl1pPr>
            <a:lvl2pPr marL="576263" indent="-254000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lvl2pPr>
            <a:lvl3pPr marL="914400" indent="-284163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lvl3pPr>
            <a:lvl4pPr marL="1196975" indent="-244475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lvl4pPr>
            <a:lvl5pPr marL="1481138" indent="-268288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4800"/>
            <a:ext cx="9051925" cy="1295400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DD540-7256-42CF-BFEF-6CB37FEC43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06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049996"/>
            <a:ext cx="4442460" cy="4892989"/>
          </a:xfrm>
          <a:noFill/>
        </p:spPr>
        <p:txBody>
          <a:bodyPr anchor="t">
            <a:normAutofit/>
          </a:bodyPr>
          <a:lstStyle>
            <a:lvl1pPr marL="288925" indent="-288925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sz="2600"/>
            </a:lvl1pPr>
            <a:lvl2pPr marL="566738" indent="-244475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sz="2400"/>
            </a:lvl2pPr>
            <a:lvl3pPr marL="857250" indent="-227013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sz="2200"/>
            </a:lvl3pPr>
            <a:lvl4pPr marL="1203325" indent="-250825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sz="2000"/>
            </a:lvl4pPr>
            <a:lvl5pPr marL="1423988" indent="-211138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049996"/>
            <a:ext cx="4442460" cy="4892989"/>
          </a:xfrm>
          <a:noFill/>
        </p:spPr>
        <p:txBody>
          <a:bodyPr anchor="t">
            <a:normAutofit/>
          </a:bodyPr>
          <a:lstStyle>
            <a:lvl1pPr marL="457200" indent="-4572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lang="en-US" sz="2600" kern="1200" dirty="0" smtClean="0">
                <a:solidFill>
                  <a:srgbClr val="002A5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65163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lang="en-US" sz="2400" kern="1200" dirty="0" smtClean="0">
                <a:solidFill>
                  <a:srgbClr val="002A5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3137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lang="en-US" sz="2200" kern="1200" dirty="0" smtClean="0">
                <a:solidFill>
                  <a:srgbClr val="002A5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95400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lang="en-US" sz="2000" kern="1200" dirty="0" smtClean="0">
                <a:solidFill>
                  <a:srgbClr val="002A5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98600" indent="-28575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lang="en-US" sz="1800" kern="1200" dirty="0">
                <a:solidFill>
                  <a:srgbClr val="002A5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477B0-6974-4654-9302-9DAB333587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5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600200"/>
            <a:ext cx="9051925" cy="5343525"/>
          </a:xfrm>
          <a:noFill/>
        </p:spPr>
        <p:txBody>
          <a:bodyPr/>
          <a:lstStyle>
            <a:lvl1pPr marL="282575" indent="-282575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lvl1pPr>
            <a:lvl2pPr marL="576263" indent="-254000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lvl2pPr>
            <a:lvl3pPr marL="914400" indent="-284163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lvl3pPr>
            <a:lvl4pPr marL="1196975" indent="-244475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lvl4pPr>
            <a:lvl5pPr marL="1481138" indent="-268288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4800"/>
            <a:ext cx="9051925" cy="1295400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DD540-7256-42CF-BFEF-6CB37FEC4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20F9A-33EA-4A58-9EC0-659EC62FC8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46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17CD6-9978-4F1B-9EB4-AEC321AF99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52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8454"/>
            <a:ext cx="9052560" cy="6638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1" y="1381761"/>
            <a:ext cx="4189254" cy="46616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62734" y="1381761"/>
            <a:ext cx="4191000" cy="22435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62734" y="3798041"/>
            <a:ext cx="4191000" cy="2245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61934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049996"/>
            <a:ext cx="4442460" cy="4892989"/>
          </a:xfrm>
          <a:noFill/>
        </p:spPr>
        <p:txBody>
          <a:bodyPr anchor="t">
            <a:normAutofit/>
          </a:bodyPr>
          <a:lstStyle>
            <a:lvl1pPr marL="288925" indent="-288925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sz="2600"/>
            </a:lvl1pPr>
            <a:lvl2pPr marL="566738" indent="-244475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sz="2400"/>
            </a:lvl2pPr>
            <a:lvl3pPr marL="857250" indent="-227013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sz="2200"/>
            </a:lvl3pPr>
            <a:lvl4pPr marL="1203325" indent="-250825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sz="2000"/>
            </a:lvl4pPr>
            <a:lvl5pPr marL="1423988" indent="-211138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049996"/>
            <a:ext cx="4442460" cy="4892989"/>
          </a:xfrm>
          <a:noFill/>
        </p:spPr>
        <p:txBody>
          <a:bodyPr anchor="t">
            <a:normAutofit/>
          </a:bodyPr>
          <a:lstStyle>
            <a:lvl1pPr marL="457200" indent="-4572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lang="en-US" sz="2600" kern="1200" dirty="0" smtClean="0">
                <a:solidFill>
                  <a:srgbClr val="002A5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65163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lang="en-US" sz="2400" kern="1200" dirty="0" smtClean="0">
                <a:solidFill>
                  <a:srgbClr val="002A5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3137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lang="en-US" sz="2200" kern="1200" dirty="0" smtClean="0">
                <a:solidFill>
                  <a:srgbClr val="002A5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95400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lang="en-US" sz="2000" kern="1200" dirty="0" smtClean="0">
                <a:solidFill>
                  <a:srgbClr val="002A5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98600" indent="-28575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lang="en-US" sz="1800" kern="1200" dirty="0">
                <a:solidFill>
                  <a:srgbClr val="002A5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477B0-6974-4654-9302-9DAB33358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20F9A-33EA-4A58-9EC0-659EC62FC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17CD6-9978-4F1B-9EB4-AEC321AF9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Ear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2935"/>
          <a:stretch>
            <a:fillRect/>
          </a:stretch>
        </p:blipFill>
        <p:spPr bwMode="auto">
          <a:xfrm flipH="1" flipV="1">
            <a:off x="2286000" y="6710363"/>
            <a:ext cx="77724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2935"/>
          <a:stretch>
            <a:fillRect/>
          </a:stretch>
        </p:blipFill>
        <p:spPr bwMode="auto">
          <a:xfrm>
            <a:off x="0" y="-11113"/>
            <a:ext cx="77724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7663" y="100013"/>
            <a:ext cx="1884362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90675" y="5313363"/>
            <a:ext cx="1030288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560888" y="5313363"/>
            <a:ext cx="9366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53313" y="5313363"/>
            <a:ext cx="935037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646238" y="6208713"/>
            <a:ext cx="91916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2A54"/>
                </a:solidFill>
                <a:latin typeface="Myriad Pro Cond" pitchFamily="34" charset="0"/>
                <a:ea typeface="Calibri" pitchFamily="34" charset="0"/>
                <a:cs typeface="Calibri" pitchFamily="34" charset="0"/>
              </a:rPr>
              <a:t>Integrity</a:t>
            </a: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4486275" y="6208713"/>
            <a:ext cx="10858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2A54"/>
                </a:solidFill>
                <a:latin typeface="Myriad Pro Cond" pitchFamily="34" charset="0"/>
                <a:ea typeface="Calibri" pitchFamily="34" charset="0"/>
                <a:cs typeface="Calibri" pitchFamily="34" charset="0"/>
              </a:rPr>
              <a:t>Innovation</a:t>
            </a:r>
          </a:p>
        </p:txBody>
      </p:sp>
      <p:sp>
        <p:nvSpPr>
          <p:cNvPr id="12" name="TextBox 16"/>
          <p:cNvSpPr txBox="1">
            <a:spLocks noChangeArrowheads="1"/>
          </p:cNvSpPr>
          <p:nvPr userDrawn="1"/>
        </p:nvSpPr>
        <p:spPr bwMode="auto">
          <a:xfrm>
            <a:off x="7404100" y="6235700"/>
            <a:ext cx="1031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2A54"/>
                </a:solidFill>
                <a:latin typeface="Myriad Pro Cond" pitchFamily="34" charset="0"/>
                <a:ea typeface="Calibri" pitchFamily="34" charset="0"/>
                <a:cs typeface="Calibri" pitchFamily="34" charset="0"/>
              </a:rPr>
              <a:t>Excellence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727199"/>
            <a:ext cx="8549640" cy="1244266"/>
          </a:xfrm>
        </p:spPr>
        <p:txBody>
          <a:bodyPr anchorCtr="1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052747"/>
            <a:ext cx="7040880" cy="839667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669"/>
              </a:spcBef>
              <a:spcAft>
                <a:spcPts val="669"/>
              </a:spcAft>
              <a:buNone/>
              <a:defRPr sz="2700">
                <a:solidFill>
                  <a:srgbClr val="BE9B69"/>
                </a:solidFill>
                <a:effectLst/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80C5-0A4D-4B59-B1A7-AC6AE80A6C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5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600200"/>
            <a:ext cx="9051925" cy="5343525"/>
          </a:xfrm>
          <a:noFill/>
        </p:spPr>
        <p:txBody>
          <a:bodyPr/>
          <a:lstStyle>
            <a:lvl1pPr marL="282575" indent="-282575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lvl1pPr>
            <a:lvl2pPr marL="576263" indent="-254000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lvl2pPr>
            <a:lvl3pPr marL="914400" indent="-284163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lvl3pPr>
            <a:lvl4pPr marL="1196975" indent="-244475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lvl4pPr>
            <a:lvl5pPr marL="1481138" indent="-268288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4800"/>
            <a:ext cx="9051925" cy="1295400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DD540-7256-42CF-BFEF-6CB37FEC43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8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049996"/>
            <a:ext cx="4442460" cy="4892989"/>
          </a:xfrm>
          <a:noFill/>
        </p:spPr>
        <p:txBody>
          <a:bodyPr anchor="t">
            <a:normAutofit/>
          </a:bodyPr>
          <a:lstStyle>
            <a:lvl1pPr marL="288925" indent="-288925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sz="2600"/>
            </a:lvl1pPr>
            <a:lvl2pPr marL="566738" indent="-244475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sz="2400"/>
            </a:lvl2pPr>
            <a:lvl3pPr marL="857250" indent="-227013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sz="2200"/>
            </a:lvl3pPr>
            <a:lvl4pPr marL="1203325" indent="-250825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sz="2000"/>
            </a:lvl4pPr>
            <a:lvl5pPr marL="1423988" indent="-211138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049996"/>
            <a:ext cx="4442460" cy="4892989"/>
          </a:xfrm>
          <a:noFill/>
        </p:spPr>
        <p:txBody>
          <a:bodyPr anchor="t">
            <a:normAutofit/>
          </a:bodyPr>
          <a:lstStyle>
            <a:lvl1pPr marL="457200" indent="-4572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lang="en-US" sz="2600" kern="1200" dirty="0" smtClean="0">
                <a:solidFill>
                  <a:srgbClr val="002A5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65163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lang="en-US" sz="2400" kern="1200" dirty="0" smtClean="0">
                <a:solidFill>
                  <a:srgbClr val="002A5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73137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lang="en-US" sz="2200" kern="1200" dirty="0" smtClean="0">
                <a:solidFill>
                  <a:srgbClr val="002A5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95400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lang="en-US" sz="2000" kern="1200" dirty="0" smtClean="0">
                <a:solidFill>
                  <a:srgbClr val="002A5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98600" indent="-28575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Blip>
                <a:blip r:embed="rId2"/>
              </a:buBlip>
              <a:defRPr lang="en-US" sz="1800" kern="1200" dirty="0">
                <a:solidFill>
                  <a:srgbClr val="002A5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477B0-6974-4654-9302-9DAB333587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20F9A-33EA-4A58-9EC0-659EC62FC8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5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 l="22935"/>
          <a:stretch>
            <a:fillRect/>
          </a:stretch>
        </p:blipFill>
        <p:spPr bwMode="auto">
          <a:xfrm flipH="1" flipV="1">
            <a:off x="2286000" y="6710363"/>
            <a:ext cx="77724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7"/>
          <a:srcRect l="22935"/>
          <a:stretch>
            <a:fillRect/>
          </a:stretch>
        </p:blipFill>
        <p:spPr bwMode="auto">
          <a:xfrm>
            <a:off x="0" y="-11113"/>
            <a:ext cx="77724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3813" y="7570788"/>
            <a:ext cx="2346325" cy="1508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defTabSz="1018824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BD Summer Study Group 8-11-2010	</a:t>
            </a:r>
            <a:fld id="{703D075C-1BE2-49D9-9F8B-FF086A86B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4938" y="7026275"/>
            <a:ext cx="1828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428625"/>
            <a:ext cx="9051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812925"/>
            <a:ext cx="9051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10175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 kern="1200">
          <a:solidFill>
            <a:srgbClr val="002A54"/>
          </a:solidFill>
          <a:latin typeface="Arial" pitchFamily="34" charset="0"/>
          <a:ea typeface="+mj-ea"/>
          <a:cs typeface="Arial" pitchFamily="34" charset="0"/>
        </a:defRPr>
      </a:lvl1pPr>
      <a:lvl2pPr algn="r" defTabSz="10175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2pPr>
      <a:lvl3pPr algn="r" defTabSz="10175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3pPr>
      <a:lvl4pPr algn="r" defTabSz="10175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4pPr>
      <a:lvl5pPr algn="r" defTabSz="10175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5pPr>
      <a:lvl6pPr marL="457200" algn="r" defTabSz="101758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6pPr>
      <a:lvl7pPr marL="914400" algn="r" defTabSz="101758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7pPr>
      <a:lvl8pPr marL="1371600" algn="r" defTabSz="101758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8pPr>
      <a:lvl9pPr marL="1828800" algn="r" defTabSz="101758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9pPr>
    </p:titleStyle>
    <p:bodyStyle>
      <a:lvl1pPr marL="342900" indent="-342900" algn="l" defTabSz="1017588" rtl="0" eaLnBrk="0" fontAlgn="base" hangingPunct="0">
        <a:lnSpc>
          <a:spcPct val="85000"/>
        </a:lnSpc>
        <a:spcBef>
          <a:spcPts val="1338"/>
        </a:spcBef>
        <a:spcAft>
          <a:spcPts val="1338"/>
        </a:spcAft>
        <a:buSzPct val="65000"/>
        <a:defRPr sz="3100" kern="1200">
          <a:solidFill>
            <a:srgbClr val="002A54"/>
          </a:solidFill>
          <a:latin typeface="Arial" pitchFamily="34" charset="0"/>
          <a:ea typeface="+mn-ea"/>
          <a:cs typeface="Arial" pitchFamily="34" charset="0"/>
        </a:defRPr>
      </a:lvl1pPr>
      <a:lvl2pPr marL="322263" indent="134938" algn="l" defTabSz="1017588" rtl="0" eaLnBrk="0" fontAlgn="base" hangingPunct="0">
        <a:lnSpc>
          <a:spcPct val="85000"/>
        </a:lnSpc>
        <a:spcBef>
          <a:spcPts val="1338"/>
        </a:spcBef>
        <a:spcAft>
          <a:spcPts val="1338"/>
        </a:spcAft>
        <a:buSzPct val="65000"/>
        <a:defRPr sz="2900" kern="1200">
          <a:solidFill>
            <a:srgbClr val="002A54"/>
          </a:solidFill>
          <a:latin typeface="Arial" pitchFamily="34" charset="0"/>
          <a:ea typeface="+mn-ea"/>
          <a:cs typeface="Arial" pitchFamily="34" charset="0"/>
        </a:defRPr>
      </a:lvl2pPr>
      <a:lvl3pPr marL="630238" indent="284163" algn="l" defTabSz="1017588" rtl="0" eaLnBrk="0" fontAlgn="base" hangingPunct="0">
        <a:lnSpc>
          <a:spcPct val="85000"/>
        </a:lnSpc>
        <a:spcBef>
          <a:spcPts val="1338"/>
        </a:spcBef>
        <a:spcAft>
          <a:spcPts val="1338"/>
        </a:spcAft>
        <a:buSzPct val="65000"/>
        <a:defRPr sz="2700" kern="1200">
          <a:solidFill>
            <a:srgbClr val="002A54"/>
          </a:solidFill>
          <a:latin typeface="Arial" pitchFamily="34" charset="0"/>
          <a:ea typeface="+mn-ea"/>
          <a:cs typeface="Arial" pitchFamily="34" charset="0"/>
        </a:defRPr>
      </a:lvl3pPr>
      <a:lvl4pPr marL="952500" indent="419100" algn="l" defTabSz="1017588" rtl="0" eaLnBrk="0" fontAlgn="base" hangingPunct="0">
        <a:lnSpc>
          <a:spcPct val="85000"/>
        </a:lnSpc>
        <a:spcBef>
          <a:spcPts val="1338"/>
        </a:spcBef>
        <a:spcAft>
          <a:spcPts val="1338"/>
        </a:spcAft>
        <a:buSzPct val="65000"/>
        <a:defRPr sz="2500" kern="1200">
          <a:solidFill>
            <a:srgbClr val="002A54"/>
          </a:solidFill>
          <a:latin typeface="Arial" pitchFamily="34" charset="0"/>
          <a:ea typeface="+mn-ea"/>
          <a:cs typeface="Arial" pitchFamily="34" charset="0"/>
        </a:defRPr>
      </a:lvl4pPr>
      <a:lvl5pPr marL="1212850" indent="615950" algn="l" defTabSz="1017588" rtl="0" eaLnBrk="0" fontAlgn="base" hangingPunct="0">
        <a:lnSpc>
          <a:spcPct val="85000"/>
        </a:lnSpc>
        <a:spcBef>
          <a:spcPts val="1338"/>
        </a:spcBef>
        <a:spcAft>
          <a:spcPts val="1338"/>
        </a:spcAft>
        <a:buSzPct val="65000"/>
        <a:defRPr sz="2200" kern="1200">
          <a:solidFill>
            <a:srgbClr val="002A54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 l="22935"/>
          <a:stretch>
            <a:fillRect/>
          </a:stretch>
        </p:blipFill>
        <p:spPr bwMode="auto">
          <a:xfrm flipH="1" flipV="1">
            <a:off x="2286000" y="6710363"/>
            <a:ext cx="77724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8"/>
          <a:srcRect l="22935"/>
          <a:stretch>
            <a:fillRect/>
          </a:stretch>
        </p:blipFill>
        <p:spPr bwMode="auto">
          <a:xfrm>
            <a:off x="0" y="-11113"/>
            <a:ext cx="77724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3813" y="7570788"/>
            <a:ext cx="2346325" cy="1508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defTabSz="1018824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BD Summer Study Group 8-11-2010	</a:t>
            </a:r>
            <a:fld id="{703D075C-1BE2-49D9-9F8B-FF086A86B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9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4938" y="7026275"/>
            <a:ext cx="1828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428625"/>
            <a:ext cx="9051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812925"/>
            <a:ext cx="9051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749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10175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 kern="1200">
          <a:solidFill>
            <a:srgbClr val="002A54"/>
          </a:solidFill>
          <a:latin typeface="Arial" pitchFamily="34" charset="0"/>
          <a:ea typeface="+mj-ea"/>
          <a:cs typeface="Arial" pitchFamily="34" charset="0"/>
        </a:defRPr>
      </a:lvl1pPr>
      <a:lvl2pPr algn="r" defTabSz="10175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2pPr>
      <a:lvl3pPr algn="r" defTabSz="10175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3pPr>
      <a:lvl4pPr algn="r" defTabSz="10175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4pPr>
      <a:lvl5pPr algn="r" defTabSz="10175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5pPr>
      <a:lvl6pPr marL="457200" algn="r" defTabSz="101758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6pPr>
      <a:lvl7pPr marL="914400" algn="r" defTabSz="101758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7pPr>
      <a:lvl8pPr marL="1371600" algn="r" defTabSz="101758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8pPr>
      <a:lvl9pPr marL="1828800" algn="r" defTabSz="101758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9pPr>
    </p:titleStyle>
    <p:bodyStyle>
      <a:lvl1pPr marL="342900" indent="-342900" algn="l" defTabSz="1017588" rtl="0" eaLnBrk="0" fontAlgn="base" hangingPunct="0">
        <a:lnSpc>
          <a:spcPct val="85000"/>
        </a:lnSpc>
        <a:spcBef>
          <a:spcPts val="1338"/>
        </a:spcBef>
        <a:spcAft>
          <a:spcPts val="1338"/>
        </a:spcAft>
        <a:buSzPct val="65000"/>
        <a:defRPr sz="3100" kern="1200">
          <a:solidFill>
            <a:srgbClr val="002A54"/>
          </a:solidFill>
          <a:latin typeface="Arial" pitchFamily="34" charset="0"/>
          <a:ea typeface="+mn-ea"/>
          <a:cs typeface="Arial" pitchFamily="34" charset="0"/>
        </a:defRPr>
      </a:lvl1pPr>
      <a:lvl2pPr marL="322263" indent="134938" algn="l" defTabSz="1017588" rtl="0" eaLnBrk="0" fontAlgn="base" hangingPunct="0">
        <a:lnSpc>
          <a:spcPct val="85000"/>
        </a:lnSpc>
        <a:spcBef>
          <a:spcPts val="1338"/>
        </a:spcBef>
        <a:spcAft>
          <a:spcPts val="1338"/>
        </a:spcAft>
        <a:buSzPct val="65000"/>
        <a:defRPr sz="2900" kern="1200">
          <a:solidFill>
            <a:srgbClr val="002A54"/>
          </a:solidFill>
          <a:latin typeface="Arial" pitchFamily="34" charset="0"/>
          <a:ea typeface="+mn-ea"/>
          <a:cs typeface="Arial" pitchFamily="34" charset="0"/>
        </a:defRPr>
      </a:lvl2pPr>
      <a:lvl3pPr marL="630238" indent="284163" algn="l" defTabSz="1017588" rtl="0" eaLnBrk="0" fontAlgn="base" hangingPunct="0">
        <a:lnSpc>
          <a:spcPct val="85000"/>
        </a:lnSpc>
        <a:spcBef>
          <a:spcPts val="1338"/>
        </a:spcBef>
        <a:spcAft>
          <a:spcPts val="1338"/>
        </a:spcAft>
        <a:buSzPct val="65000"/>
        <a:defRPr sz="2700" kern="1200">
          <a:solidFill>
            <a:srgbClr val="002A54"/>
          </a:solidFill>
          <a:latin typeface="Arial" pitchFamily="34" charset="0"/>
          <a:ea typeface="+mn-ea"/>
          <a:cs typeface="Arial" pitchFamily="34" charset="0"/>
        </a:defRPr>
      </a:lvl3pPr>
      <a:lvl4pPr marL="952500" indent="419100" algn="l" defTabSz="1017588" rtl="0" eaLnBrk="0" fontAlgn="base" hangingPunct="0">
        <a:lnSpc>
          <a:spcPct val="85000"/>
        </a:lnSpc>
        <a:spcBef>
          <a:spcPts val="1338"/>
        </a:spcBef>
        <a:spcAft>
          <a:spcPts val="1338"/>
        </a:spcAft>
        <a:buSzPct val="65000"/>
        <a:defRPr sz="2500" kern="1200">
          <a:solidFill>
            <a:srgbClr val="002A54"/>
          </a:solidFill>
          <a:latin typeface="Arial" pitchFamily="34" charset="0"/>
          <a:ea typeface="+mn-ea"/>
          <a:cs typeface="Arial" pitchFamily="34" charset="0"/>
        </a:defRPr>
      </a:lvl4pPr>
      <a:lvl5pPr marL="1212850" indent="615950" algn="l" defTabSz="1017588" rtl="0" eaLnBrk="0" fontAlgn="base" hangingPunct="0">
        <a:lnSpc>
          <a:spcPct val="85000"/>
        </a:lnSpc>
        <a:spcBef>
          <a:spcPts val="1338"/>
        </a:spcBef>
        <a:spcAft>
          <a:spcPts val="1338"/>
        </a:spcAft>
        <a:buSzPct val="65000"/>
        <a:defRPr sz="2200" kern="1200">
          <a:solidFill>
            <a:srgbClr val="002A54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 l="22935"/>
          <a:stretch>
            <a:fillRect/>
          </a:stretch>
        </p:blipFill>
        <p:spPr bwMode="auto">
          <a:xfrm flipH="1" flipV="1">
            <a:off x="2286000" y="6710363"/>
            <a:ext cx="77724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7"/>
          <a:srcRect l="22935"/>
          <a:stretch>
            <a:fillRect/>
          </a:stretch>
        </p:blipFill>
        <p:spPr bwMode="auto">
          <a:xfrm>
            <a:off x="0" y="-11113"/>
            <a:ext cx="77724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3813" y="7570788"/>
            <a:ext cx="2346325" cy="1508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defTabSz="1018824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BD Summer Study Group 8-11-2010	</a:t>
            </a:r>
            <a:fld id="{703D075C-1BE2-49D9-9F8B-FF086A86B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9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4938" y="7026275"/>
            <a:ext cx="1828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428625"/>
            <a:ext cx="9051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812925"/>
            <a:ext cx="9051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498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10175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 kern="1200">
          <a:solidFill>
            <a:srgbClr val="002A54"/>
          </a:solidFill>
          <a:latin typeface="Arial" pitchFamily="34" charset="0"/>
          <a:ea typeface="+mj-ea"/>
          <a:cs typeface="Arial" pitchFamily="34" charset="0"/>
        </a:defRPr>
      </a:lvl1pPr>
      <a:lvl2pPr algn="r" defTabSz="10175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2pPr>
      <a:lvl3pPr algn="r" defTabSz="10175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3pPr>
      <a:lvl4pPr algn="r" defTabSz="10175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4pPr>
      <a:lvl5pPr algn="r" defTabSz="10175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5pPr>
      <a:lvl6pPr marL="457200" algn="r" defTabSz="101758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6pPr>
      <a:lvl7pPr marL="914400" algn="r" defTabSz="101758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7pPr>
      <a:lvl8pPr marL="1371600" algn="r" defTabSz="101758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8pPr>
      <a:lvl9pPr marL="1828800" algn="r" defTabSz="101758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9pPr>
    </p:titleStyle>
    <p:bodyStyle>
      <a:lvl1pPr marL="342900" indent="-342900" algn="l" defTabSz="1017588" rtl="0" eaLnBrk="0" fontAlgn="base" hangingPunct="0">
        <a:lnSpc>
          <a:spcPct val="85000"/>
        </a:lnSpc>
        <a:spcBef>
          <a:spcPts val="1338"/>
        </a:spcBef>
        <a:spcAft>
          <a:spcPts val="1338"/>
        </a:spcAft>
        <a:buSzPct val="65000"/>
        <a:defRPr sz="3100" kern="1200">
          <a:solidFill>
            <a:srgbClr val="002A54"/>
          </a:solidFill>
          <a:latin typeface="Arial" pitchFamily="34" charset="0"/>
          <a:ea typeface="+mn-ea"/>
          <a:cs typeface="Arial" pitchFamily="34" charset="0"/>
        </a:defRPr>
      </a:lvl1pPr>
      <a:lvl2pPr marL="322263" indent="134938" algn="l" defTabSz="1017588" rtl="0" eaLnBrk="0" fontAlgn="base" hangingPunct="0">
        <a:lnSpc>
          <a:spcPct val="85000"/>
        </a:lnSpc>
        <a:spcBef>
          <a:spcPts val="1338"/>
        </a:spcBef>
        <a:spcAft>
          <a:spcPts val="1338"/>
        </a:spcAft>
        <a:buSzPct val="65000"/>
        <a:defRPr sz="2900" kern="1200">
          <a:solidFill>
            <a:srgbClr val="002A54"/>
          </a:solidFill>
          <a:latin typeface="Arial" pitchFamily="34" charset="0"/>
          <a:ea typeface="+mn-ea"/>
          <a:cs typeface="Arial" pitchFamily="34" charset="0"/>
        </a:defRPr>
      </a:lvl2pPr>
      <a:lvl3pPr marL="630238" indent="284163" algn="l" defTabSz="1017588" rtl="0" eaLnBrk="0" fontAlgn="base" hangingPunct="0">
        <a:lnSpc>
          <a:spcPct val="85000"/>
        </a:lnSpc>
        <a:spcBef>
          <a:spcPts val="1338"/>
        </a:spcBef>
        <a:spcAft>
          <a:spcPts val="1338"/>
        </a:spcAft>
        <a:buSzPct val="65000"/>
        <a:defRPr sz="2700" kern="1200">
          <a:solidFill>
            <a:srgbClr val="002A54"/>
          </a:solidFill>
          <a:latin typeface="Arial" pitchFamily="34" charset="0"/>
          <a:ea typeface="+mn-ea"/>
          <a:cs typeface="Arial" pitchFamily="34" charset="0"/>
        </a:defRPr>
      </a:lvl3pPr>
      <a:lvl4pPr marL="952500" indent="419100" algn="l" defTabSz="1017588" rtl="0" eaLnBrk="0" fontAlgn="base" hangingPunct="0">
        <a:lnSpc>
          <a:spcPct val="85000"/>
        </a:lnSpc>
        <a:spcBef>
          <a:spcPts val="1338"/>
        </a:spcBef>
        <a:spcAft>
          <a:spcPts val="1338"/>
        </a:spcAft>
        <a:buSzPct val="65000"/>
        <a:defRPr sz="2500" kern="1200">
          <a:solidFill>
            <a:srgbClr val="002A54"/>
          </a:solidFill>
          <a:latin typeface="Arial" pitchFamily="34" charset="0"/>
          <a:ea typeface="+mn-ea"/>
          <a:cs typeface="Arial" pitchFamily="34" charset="0"/>
        </a:defRPr>
      </a:lvl4pPr>
      <a:lvl5pPr marL="1212850" indent="615950" algn="l" defTabSz="1017588" rtl="0" eaLnBrk="0" fontAlgn="base" hangingPunct="0">
        <a:lnSpc>
          <a:spcPct val="85000"/>
        </a:lnSpc>
        <a:spcBef>
          <a:spcPts val="1338"/>
        </a:spcBef>
        <a:spcAft>
          <a:spcPts val="1338"/>
        </a:spcAft>
        <a:buSzPct val="65000"/>
        <a:defRPr sz="2200" kern="1200">
          <a:solidFill>
            <a:srgbClr val="002A54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 l="22935"/>
          <a:stretch>
            <a:fillRect/>
          </a:stretch>
        </p:blipFill>
        <p:spPr bwMode="auto">
          <a:xfrm flipH="1" flipV="1">
            <a:off x="2286000" y="6710363"/>
            <a:ext cx="77724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8"/>
          <a:srcRect l="22935"/>
          <a:stretch>
            <a:fillRect/>
          </a:stretch>
        </p:blipFill>
        <p:spPr bwMode="auto">
          <a:xfrm>
            <a:off x="0" y="-11113"/>
            <a:ext cx="77724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3813" y="7570788"/>
            <a:ext cx="2346325" cy="1508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defTabSz="1018824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BD Summer Study Group 8-11-2010	</a:t>
            </a:r>
            <a:fld id="{703D075C-1BE2-49D9-9F8B-FF086A86B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9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4938" y="7026275"/>
            <a:ext cx="1828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428625"/>
            <a:ext cx="9051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812925"/>
            <a:ext cx="9051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57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10175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 kern="1200">
          <a:solidFill>
            <a:srgbClr val="002A54"/>
          </a:solidFill>
          <a:latin typeface="Arial" pitchFamily="34" charset="0"/>
          <a:ea typeface="+mj-ea"/>
          <a:cs typeface="Arial" pitchFamily="34" charset="0"/>
        </a:defRPr>
      </a:lvl1pPr>
      <a:lvl2pPr algn="r" defTabSz="10175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2pPr>
      <a:lvl3pPr algn="r" defTabSz="10175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3pPr>
      <a:lvl4pPr algn="r" defTabSz="10175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4pPr>
      <a:lvl5pPr algn="r" defTabSz="101758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5pPr>
      <a:lvl6pPr marL="457200" algn="r" defTabSz="101758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6pPr>
      <a:lvl7pPr marL="914400" algn="r" defTabSz="101758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7pPr>
      <a:lvl8pPr marL="1371600" algn="r" defTabSz="101758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8pPr>
      <a:lvl9pPr marL="1828800" algn="r" defTabSz="1017588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2A54"/>
          </a:solidFill>
          <a:latin typeface="Arial" charset="0"/>
          <a:cs typeface="Arial" charset="0"/>
        </a:defRPr>
      </a:lvl9pPr>
    </p:titleStyle>
    <p:bodyStyle>
      <a:lvl1pPr marL="342900" indent="-342900" algn="l" defTabSz="1017588" rtl="0" eaLnBrk="0" fontAlgn="base" hangingPunct="0">
        <a:lnSpc>
          <a:spcPct val="85000"/>
        </a:lnSpc>
        <a:spcBef>
          <a:spcPts val="1338"/>
        </a:spcBef>
        <a:spcAft>
          <a:spcPts val="1338"/>
        </a:spcAft>
        <a:buSzPct val="65000"/>
        <a:defRPr sz="3100" kern="1200">
          <a:solidFill>
            <a:srgbClr val="002A54"/>
          </a:solidFill>
          <a:latin typeface="Arial" pitchFamily="34" charset="0"/>
          <a:ea typeface="+mn-ea"/>
          <a:cs typeface="Arial" pitchFamily="34" charset="0"/>
        </a:defRPr>
      </a:lvl1pPr>
      <a:lvl2pPr marL="322263" indent="134938" algn="l" defTabSz="1017588" rtl="0" eaLnBrk="0" fontAlgn="base" hangingPunct="0">
        <a:lnSpc>
          <a:spcPct val="85000"/>
        </a:lnSpc>
        <a:spcBef>
          <a:spcPts val="1338"/>
        </a:spcBef>
        <a:spcAft>
          <a:spcPts val="1338"/>
        </a:spcAft>
        <a:buSzPct val="65000"/>
        <a:defRPr sz="2900" kern="1200">
          <a:solidFill>
            <a:srgbClr val="002A54"/>
          </a:solidFill>
          <a:latin typeface="Arial" pitchFamily="34" charset="0"/>
          <a:ea typeface="+mn-ea"/>
          <a:cs typeface="Arial" pitchFamily="34" charset="0"/>
        </a:defRPr>
      </a:lvl2pPr>
      <a:lvl3pPr marL="630238" indent="284163" algn="l" defTabSz="1017588" rtl="0" eaLnBrk="0" fontAlgn="base" hangingPunct="0">
        <a:lnSpc>
          <a:spcPct val="85000"/>
        </a:lnSpc>
        <a:spcBef>
          <a:spcPts val="1338"/>
        </a:spcBef>
        <a:spcAft>
          <a:spcPts val="1338"/>
        </a:spcAft>
        <a:buSzPct val="65000"/>
        <a:defRPr sz="2700" kern="1200">
          <a:solidFill>
            <a:srgbClr val="002A54"/>
          </a:solidFill>
          <a:latin typeface="Arial" pitchFamily="34" charset="0"/>
          <a:ea typeface="+mn-ea"/>
          <a:cs typeface="Arial" pitchFamily="34" charset="0"/>
        </a:defRPr>
      </a:lvl3pPr>
      <a:lvl4pPr marL="952500" indent="419100" algn="l" defTabSz="1017588" rtl="0" eaLnBrk="0" fontAlgn="base" hangingPunct="0">
        <a:lnSpc>
          <a:spcPct val="85000"/>
        </a:lnSpc>
        <a:spcBef>
          <a:spcPts val="1338"/>
        </a:spcBef>
        <a:spcAft>
          <a:spcPts val="1338"/>
        </a:spcAft>
        <a:buSzPct val="65000"/>
        <a:defRPr sz="2500" kern="1200">
          <a:solidFill>
            <a:srgbClr val="002A54"/>
          </a:solidFill>
          <a:latin typeface="Arial" pitchFamily="34" charset="0"/>
          <a:ea typeface="+mn-ea"/>
          <a:cs typeface="Arial" pitchFamily="34" charset="0"/>
        </a:defRPr>
      </a:lvl4pPr>
      <a:lvl5pPr marL="1212850" indent="615950" algn="l" defTabSz="1017588" rtl="0" eaLnBrk="0" fontAlgn="base" hangingPunct="0">
        <a:lnSpc>
          <a:spcPct val="85000"/>
        </a:lnSpc>
        <a:spcBef>
          <a:spcPts val="1338"/>
        </a:spcBef>
        <a:spcAft>
          <a:spcPts val="1338"/>
        </a:spcAft>
        <a:buSzPct val="65000"/>
        <a:defRPr sz="2200" kern="1200">
          <a:solidFill>
            <a:srgbClr val="002A54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Steve.millar@windstream.net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" y="3028950"/>
            <a:ext cx="8829675" cy="24860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9052560" cy="663892"/>
          </a:xfrm>
        </p:spPr>
        <p:txBody>
          <a:bodyPr/>
          <a:lstStyle/>
          <a:p>
            <a:r>
              <a:rPr lang="en-US" dirty="0" smtClean="0"/>
              <a:t>Cookie Analyzer Code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28725"/>
            <a:ext cx="6858000" cy="5705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191000"/>
            <a:ext cx="38671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4114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4325" y="1273175"/>
            <a:ext cx="9551988" cy="631825"/>
          </a:xfrm>
        </p:spPr>
        <p:txBody>
          <a:bodyPr lIns="50941" tIns="50941" rIns="50941" bIns="50941"/>
          <a:lstStyle/>
          <a:p>
            <a:pPr defTabSz="914400">
              <a:defRPr/>
            </a:pPr>
            <a:r>
              <a:rPr lang="en-US" sz="3200" b="1" dirty="0" smtClean="0">
                <a:solidFill>
                  <a:srgbClr val="00346E"/>
                </a:solidFill>
                <a:ea typeface="+mj-ea"/>
              </a:rPr>
              <a:t>Web Harvest</a:t>
            </a:r>
            <a:endParaRPr lang="en-US" sz="3200" b="1" dirty="0">
              <a:solidFill>
                <a:srgbClr val="00346E"/>
              </a:solidFill>
              <a:ea typeface="+mj-ea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73275"/>
            <a:ext cx="9551988" cy="4894263"/>
          </a:xfrm>
        </p:spPr>
        <p:txBody>
          <a:bodyPr lIns="101882" tIns="50941" rIns="101882" bIns="50941" anchor="t" anchorCtr="0"/>
          <a:lstStyle/>
          <a:p>
            <a:pPr marL="228600" indent="-228600" defTabSz="914400">
              <a:lnSpc>
                <a:spcPct val="80000"/>
              </a:lnSpc>
              <a:buFontTx/>
              <a:buNone/>
            </a:pPr>
            <a:r>
              <a:rPr lang="en-US" sz="2500" dirty="0" smtClean="0"/>
              <a:t> </a:t>
            </a: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419100" y="1381125"/>
            <a:ext cx="871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marL="509588" lvl="1" defTabSz="1019175"/>
            <a:endParaRPr lang="en-US" sz="1800" dirty="0">
              <a:solidFill>
                <a:srgbClr val="002A54"/>
              </a:solidFill>
              <a:latin typeface="Arial" charset="0"/>
              <a:cs typeface="Arial" charset="0"/>
            </a:endParaRPr>
          </a:p>
          <a:p>
            <a:pPr marL="509588" lvl="1" defTabSz="1019175"/>
            <a:endParaRPr lang="en-US" sz="1800" dirty="0">
              <a:solidFill>
                <a:srgbClr val="002A54"/>
              </a:solidFill>
              <a:latin typeface="Arial" charset="0"/>
              <a:cs typeface="Arial" charset="0"/>
            </a:endParaRPr>
          </a:p>
        </p:txBody>
      </p:sp>
      <p:sp>
        <p:nvSpPr>
          <p:cNvPr id="34821" name="Rectangle 10"/>
          <p:cNvSpPr>
            <a:spLocks noChangeArrowheads="1"/>
          </p:cNvSpPr>
          <p:nvPr/>
        </p:nvSpPr>
        <p:spPr bwMode="auto">
          <a:xfrm>
            <a:off x="587375" y="1554163"/>
            <a:ext cx="871696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marL="509588" lvl="1" defTabSz="1019175"/>
            <a:endParaRPr lang="en-US" sz="1800" dirty="0">
              <a:solidFill>
                <a:srgbClr val="002A54"/>
              </a:solidFill>
              <a:latin typeface="Arial" charset="0"/>
              <a:cs typeface="Arial" charset="0"/>
            </a:endParaRPr>
          </a:p>
          <a:p>
            <a:pPr marL="509588" lvl="1" defTabSz="1019175"/>
            <a:endParaRPr lang="en-US" sz="1800" dirty="0">
              <a:solidFill>
                <a:srgbClr val="002A54"/>
              </a:solidFill>
              <a:latin typeface="Arial" charset="0"/>
              <a:cs typeface="Arial" charset="0"/>
            </a:endParaRPr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419100" y="1879600"/>
            <a:ext cx="4997450" cy="31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marL="832104" indent="-310896" defTabSz="1019175" eaLnBrk="0" hangingPunct="0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2A54"/>
              </a:solidFill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762000" y="2197920"/>
            <a:ext cx="9144000" cy="435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 marL="827088" lvl="2" indent="-312738" defTabSz="1019175"/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6" y="1143000"/>
            <a:ext cx="54419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6533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9052560" cy="663892"/>
          </a:xfrm>
        </p:spPr>
        <p:txBody>
          <a:bodyPr/>
          <a:lstStyle/>
          <a:p>
            <a:r>
              <a:rPr lang="en-US" dirty="0" smtClean="0"/>
              <a:t>Asking Google for Urls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9296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33392"/>
      </p:ext>
    </p:extLst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9052560" cy="663892"/>
          </a:xfrm>
        </p:spPr>
        <p:txBody>
          <a:bodyPr/>
          <a:lstStyle/>
          <a:p>
            <a:r>
              <a:rPr lang="en-US" dirty="0" smtClean="0"/>
              <a:t>Pulling the URLs out of the HTML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19122"/>
            <a:ext cx="8796337" cy="523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93732"/>
      </p:ext>
    </p:extLst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Handle multiple Pages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1266825"/>
            <a:ext cx="82105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0756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9052560" cy="663892"/>
          </a:xfrm>
        </p:spPr>
        <p:txBody>
          <a:bodyPr/>
          <a:lstStyle/>
          <a:p>
            <a:r>
              <a:rPr lang="en-US" dirty="0" smtClean="0"/>
              <a:t>This is Tedious and Slow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96012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A54"/>
                </a:solidFill>
              </a:rPr>
              <a:t>Quick Recap of what to do:</a:t>
            </a:r>
          </a:p>
          <a:p>
            <a:endParaRPr lang="en-US" dirty="0">
              <a:solidFill>
                <a:srgbClr val="002A54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solidFill>
                  <a:srgbClr val="002A54"/>
                </a:solidFill>
              </a:rPr>
              <a:t>Type a query in Google like “filetype:pdf al qaeda”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solidFill>
                  <a:srgbClr val="002A54"/>
                </a:solidFill>
              </a:rPr>
              <a:t>Right click and select ‘View Source’ in the browser window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solidFill>
                  <a:srgbClr val="002A54"/>
                </a:solidFill>
              </a:rPr>
              <a:t>Copy all text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solidFill>
                  <a:srgbClr val="002A54"/>
                </a:solidFill>
              </a:rPr>
              <a:t>Paste the text into another window in Expresso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solidFill>
                  <a:srgbClr val="002A54"/>
                </a:solidFill>
              </a:rPr>
              <a:t>Scroll to bottom of page in browser and select page 2 of results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solidFill>
                  <a:srgbClr val="002A54"/>
                </a:solidFill>
              </a:rPr>
              <a:t>Select View Source </a:t>
            </a:r>
            <a:r>
              <a:rPr lang="en-US" dirty="0" smtClean="0">
                <a:solidFill>
                  <a:srgbClr val="FF0000"/>
                </a:solidFill>
              </a:rPr>
              <a:t>again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solidFill>
                  <a:srgbClr val="002A54"/>
                </a:solidFill>
              </a:rPr>
              <a:t>Copy all text </a:t>
            </a:r>
            <a:r>
              <a:rPr lang="en-US" dirty="0" smtClean="0">
                <a:solidFill>
                  <a:srgbClr val="FF0000"/>
                </a:solidFill>
              </a:rPr>
              <a:t>again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solidFill>
                  <a:srgbClr val="002A54"/>
                </a:solidFill>
              </a:rPr>
              <a:t>Paste all text </a:t>
            </a:r>
            <a:r>
              <a:rPr lang="en-US" dirty="0" smtClean="0">
                <a:solidFill>
                  <a:srgbClr val="FF0000"/>
                </a:solidFill>
              </a:rPr>
              <a:t>again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solidFill>
                  <a:srgbClr val="002A54"/>
                </a:solidFill>
              </a:rPr>
              <a:t>Repeat those steps until all </a:t>
            </a:r>
            <a:r>
              <a:rPr lang="en-US" dirty="0">
                <a:solidFill>
                  <a:srgbClr val="002A54"/>
                </a:solidFill>
              </a:rPr>
              <a:t>G</a:t>
            </a:r>
            <a:r>
              <a:rPr lang="en-US" dirty="0" smtClean="0">
                <a:solidFill>
                  <a:srgbClr val="002A54"/>
                </a:solidFill>
              </a:rPr>
              <a:t>oogle results are in Expresso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solidFill>
                  <a:srgbClr val="002A54"/>
                </a:solidFill>
              </a:rPr>
              <a:t>Run the regular expression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solidFill>
                  <a:srgbClr val="002A54"/>
                </a:solidFill>
              </a:rPr>
              <a:t>Copy the result text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solidFill>
                  <a:srgbClr val="002A54"/>
                </a:solidFill>
              </a:rPr>
              <a:t>Paste text into word processor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solidFill>
                  <a:srgbClr val="002A54"/>
                </a:solidFill>
              </a:rPr>
              <a:t>Eliminate all duplicates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solidFill>
                  <a:srgbClr val="002A54"/>
                </a:solidFill>
              </a:rPr>
              <a:t>Type each URL into browser address bar to download it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solidFill>
                  <a:srgbClr val="002A54"/>
                </a:solidFill>
              </a:rPr>
              <a:t>Select save location each time</a:t>
            </a:r>
          </a:p>
          <a:p>
            <a:pPr marL="457200" indent="-457200">
              <a:buFontTx/>
              <a:buAutoNum type="arabicPeriod"/>
            </a:pPr>
            <a:endParaRPr lang="en-US" dirty="0" smtClean="0">
              <a:solidFill>
                <a:srgbClr val="002A54"/>
              </a:solidFill>
            </a:endParaRPr>
          </a:p>
          <a:p>
            <a:endParaRPr lang="en-US" dirty="0">
              <a:solidFill>
                <a:srgbClr val="002A54"/>
              </a:solidFill>
            </a:endParaRPr>
          </a:p>
          <a:p>
            <a:endParaRPr lang="en-US" dirty="0" smtClean="0">
              <a:solidFill>
                <a:srgbClr val="002A54"/>
              </a:solidFill>
            </a:endParaRPr>
          </a:p>
          <a:p>
            <a:endParaRPr lang="en-US" dirty="0">
              <a:solidFill>
                <a:srgbClr val="002A54"/>
              </a:solidFill>
            </a:endParaRPr>
          </a:p>
          <a:p>
            <a:endParaRPr lang="en-US" dirty="0">
              <a:solidFill>
                <a:srgbClr val="002A54"/>
              </a:solidFill>
            </a:endParaRPr>
          </a:p>
          <a:p>
            <a:endParaRPr lang="en-US" dirty="0">
              <a:solidFill>
                <a:srgbClr val="002A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34634"/>
      </p:ext>
    </p:extLst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9052560" cy="663892"/>
          </a:xfrm>
        </p:spPr>
        <p:txBody>
          <a:bodyPr/>
          <a:lstStyle/>
          <a:p>
            <a:r>
              <a:rPr lang="en-US" dirty="0" smtClean="0"/>
              <a:t>What if we could automate ALL of that 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9525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2A54"/>
              </a:solidFill>
            </a:endParaRPr>
          </a:p>
          <a:p>
            <a:r>
              <a:rPr lang="en-US" sz="2800" dirty="0" smtClean="0">
                <a:solidFill>
                  <a:srgbClr val="002A54"/>
                </a:solidFill>
              </a:rPr>
              <a:t>With Spider Sense web modules we can!</a:t>
            </a:r>
          </a:p>
          <a:p>
            <a:endParaRPr lang="en-US" sz="2800" dirty="0">
              <a:solidFill>
                <a:srgbClr val="002A54"/>
              </a:solidFill>
            </a:endParaRPr>
          </a:p>
          <a:p>
            <a:r>
              <a:rPr lang="en-US" sz="2800" dirty="0" smtClean="0">
                <a:solidFill>
                  <a:srgbClr val="002A54"/>
                </a:solidFill>
              </a:rPr>
              <a:t>The trick is to </a:t>
            </a:r>
            <a:r>
              <a:rPr lang="en-US" sz="2800" dirty="0" smtClean="0">
                <a:solidFill>
                  <a:srgbClr val="FF0000"/>
                </a:solidFill>
              </a:rPr>
              <a:t>avoid making Google mad</a:t>
            </a:r>
            <a:r>
              <a:rPr lang="en-US" sz="2800" dirty="0" smtClean="0">
                <a:solidFill>
                  <a:srgbClr val="002A54"/>
                </a:solidFill>
              </a:rPr>
              <a:t>.</a:t>
            </a:r>
          </a:p>
          <a:p>
            <a:endParaRPr lang="en-US" sz="2800" dirty="0">
              <a:solidFill>
                <a:srgbClr val="002A54"/>
              </a:solidFill>
            </a:endParaRPr>
          </a:p>
          <a:p>
            <a:r>
              <a:rPr lang="en-US" sz="2800" dirty="0" smtClean="0">
                <a:solidFill>
                  <a:srgbClr val="002A54"/>
                </a:solidFill>
              </a:rPr>
              <a:t>Google will shut us out if it thinks we are a bot (which we are)</a:t>
            </a:r>
          </a:p>
          <a:p>
            <a:endParaRPr lang="en-US" sz="2800" dirty="0">
              <a:solidFill>
                <a:srgbClr val="002A54"/>
              </a:solidFill>
            </a:endParaRPr>
          </a:p>
          <a:p>
            <a:r>
              <a:rPr lang="en-US" sz="2800" dirty="0" smtClean="0">
                <a:solidFill>
                  <a:srgbClr val="002A54"/>
                </a:solidFill>
              </a:rPr>
              <a:t>So we have to pretend to be a browser</a:t>
            </a:r>
          </a:p>
          <a:p>
            <a:endParaRPr lang="en-US" dirty="0">
              <a:solidFill>
                <a:srgbClr val="002A54"/>
              </a:solidFill>
            </a:endParaRPr>
          </a:p>
          <a:p>
            <a:endParaRPr lang="en-US" dirty="0" smtClean="0">
              <a:solidFill>
                <a:srgbClr val="002A54"/>
              </a:solidFill>
            </a:endParaRPr>
          </a:p>
          <a:p>
            <a:endParaRPr lang="en-US" dirty="0">
              <a:solidFill>
                <a:srgbClr val="002A54"/>
              </a:solidFill>
            </a:endParaRPr>
          </a:p>
          <a:p>
            <a:endParaRPr lang="en-US" dirty="0" smtClean="0">
              <a:solidFill>
                <a:srgbClr val="002A54"/>
              </a:solidFill>
            </a:endParaRPr>
          </a:p>
          <a:p>
            <a:endParaRPr lang="en-US" dirty="0">
              <a:solidFill>
                <a:srgbClr val="002A54"/>
              </a:solidFill>
            </a:endParaRPr>
          </a:p>
          <a:p>
            <a:endParaRPr lang="en-US" dirty="0" smtClean="0">
              <a:solidFill>
                <a:srgbClr val="002A54"/>
              </a:solidFill>
            </a:endParaRPr>
          </a:p>
          <a:p>
            <a:endParaRPr lang="en-US" dirty="0">
              <a:solidFill>
                <a:srgbClr val="002A54"/>
              </a:solidFill>
            </a:endParaRPr>
          </a:p>
          <a:p>
            <a:endParaRPr lang="en-US" dirty="0">
              <a:solidFill>
                <a:srgbClr val="002A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67017"/>
      </p:ext>
    </p:extLst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Automate 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9677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dirty="0" smtClean="0">
                <a:solidFill>
                  <a:srgbClr val="002A54"/>
                </a:solidFill>
              </a:rPr>
              <a:t>Make a search request to Google using HTTP</a:t>
            </a:r>
          </a:p>
          <a:p>
            <a:pPr lvl="1" indent="0"/>
            <a:endParaRPr lang="en-US" dirty="0" smtClean="0">
              <a:solidFill>
                <a:srgbClr val="002A54"/>
              </a:solidFill>
            </a:endParaRPr>
          </a:p>
          <a:p>
            <a:pPr marL="850900" lvl="1" indent="-342900">
              <a:buFontTx/>
              <a:buChar char="-"/>
            </a:pPr>
            <a:r>
              <a:rPr lang="en-US" dirty="0" smtClean="0">
                <a:solidFill>
                  <a:srgbClr val="002A54"/>
                </a:solidFill>
              </a:rPr>
              <a:t>Google will give us cookies and redirect us to other pages.  </a:t>
            </a:r>
          </a:p>
          <a:p>
            <a:pPr marL="850900" lvl="1" indent="-342900">
              <a:buFontTx/>
              <a:buChar char="-"/>
            </a:pPr>
            <a:endParaRPr lang="en-US" dirty="0" smtClean="0">
              <a:solidFill>
                <a:srgbClr val="002A54"/>
              </a:solidFill>
            </a:endParaRPr>
          </a:p>
          <a:p>
            <a:pPr marL="850900" lvl="1" indent="-342900">
              <a:buFontTx/>
              <a:buChar char="-"/>
            </a:pPr>
            <a:r>
              <a:rPr lang="en-US" dirty="0" smtClean="0">
                <a:solidFill>
                  <a:srgbClr val="002A54"/>
                </a:solidFill>
              </a:rPr>
              <a:t>We parse and track the cookies in a special cache as we request pages.  That way we can submit the proper cookies when we do search requests.  This emulates a browser’s behavior.</a:t>
            </a:r>
          </a:p>
          <a:p>
            <a:pPr marL="457200" indent="-457200">
              <a:buFontTx/>
              <a:buAutoNum type="arabicPeriod"/>
            </a:pPr>
            <a:endParaRPr lang="en-US" dirty="0" smtClean="0">
              <a:solidFill>
                <a:srgbClr val="002A54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solidFill>
                  <a:srgbClr val="002A54"/>
                </a:solidFill>
              </a:rPr>
              <a:t>Save the response text into a buffer</a:t>
            </a:r>
          </a:p>
          <a:p>
            <a:pPr marL="457200" indent="-457200">
              <a:buFontTx/>
              <a:buAutoNum type="arabicPeriod"/>
            </a:pPr>
            <a:endParaRPr lang="en-US" dirty="0" smtClean="0">
              <a:solidFill>
                <a:srgbClr val="002A54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solidFill>
                  <a:srgbClr val="002A54"/>
                </a:solidFill>
              </a:rPr>
              <a:t>Ask for page 2 of the results with another HTTP request.  Then 3 and so on.  </a:t>
            </a:r>
          </a:p>
          <a:p>
            <a:pPr marL="457200" indent="-457200">
              <a:buFontTx/>
              <a:buAutoNum type="arabicPeriod"/>
            </a:pPr>
            <a:endParaRPr lang="en-US" dirty="0" smtClean="0">
              <a:solidFill>
                <a:srgbClr val="002A54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solidFill>
                  <a:srgbClr val="002A54"/>
                </a:solidFill>
              </a:rPr>
              <a:t>Append the result to the text buffer</a:t>
            </a:r>
          </a:p>
          <a:p>
            <a:pPr marL="457200" indent="-457200">
              <a:buFontTx/>
              <a:buAutoNum type="arabicPeriod"/>
            </a:pPr>
            <a:endParaRPr lang="en-US" dirty="0">
              <a:solidFill>
                <a:srgbClr val="002A54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solidFill>
                  <a:srgbClr val="002A54"/>
                </a:solidFill>
              </a:rPr>
              <a:t>Apply the regular expression to the text buffer to get a URL list</a:t>
            </a:r>
          </a:p>
          <a:p>
            <a:pPr marL="457200" indent="-457200">
              <a:buFontTx/>
              <a:buAutoNum type="arabicPeriod"/>
            </a:pPr>
            <a:endParaRPr lang="en-US" dirty="0" smtClean="0">
              <a:solidFill>
                <a:srgbClr val="002A54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solidFill>
                  <a:srgbClr val="002A54"/>
                </a:solidFill>
              </a:rPr>
              <a:t>Eliminate duplicate URLs</a:t>
            </a:r>
          </a:p>
          <a:p>
            <a:pPr marL="457200" indent="-457200">
              <a:buFontTx/>
              <a:buAutoNum type="arabicPeriod"/>
            </a:pPr>
            <a:endParaRPr lang="en-US" dirty="0">
              <a:solidFill>
                <a:srgbClr val="002A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1875"/>
      </p:ext>
    </p:extLst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762000"/>
            <a:ext cx="9052560" cy="663892"/>
          </a:xfrm>
        </p:spPr>
        <p:txBody>
          <a:bodyPr/>
          <a:lstStyle/>
          <a:p>
            <a:r>
              <a:rPr lang="en-US" dirty="0" smtClean="0"/>
              <a:t>How We Automate It (continued)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784181"/>
            <a:ext cx="9677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A54"/>
                </a:solidFill>
              </a:rPr>
              <a:t>7. Store a list of the unique URLs</a:t>
            </a:r>
          </a:p>
          <a:p>
            <a:endParaRPr lang="en-US" dirty="0">
              <a:solidFill>
                <a:srgbClr val="002A54"/>
              </a:solidFill>
            </a:endParaRPr>
          </a:p>
          <a:p>
            <a:r>
              <a:rPr lang="en-US" dirty="0" smtClean="0">
                <a:solidFill>
                  <a:srgbClr val="002A54"/>
                </a:solidFill>
              </a:rPr>
              <a:t>8. Run through a loop and download each URL on a separate thread</a:t>
            </a:r>
          </a:p>
          <a:p>
            <a:endParaRPr lang="en-US" dirty="0">
              <a:solidFill>
                <a:srgbClr val="002A54"/>
              </a:solidFill>
            </a:endParaRPr>
          </a:p>
          <a:p>
            <a:r>
              <a:rPr lang="en-US" dirty="0" smtClean="0">
                <a:solidFill>
                  <a:srgbClr val="002A54"/>
                </a:solidFill>
              </a:rPr>
              <a:t>9. Save each HTTP response text string as a file.  Use the URL name to form the file name.</a:t>
            </a:r>
          </a:p>
          <a:p>
            <a:endParaRPr lang="en-US" dirty="0">
              <a:solidFill>
                <a:srgbClr val="002A54"/>
              </a:solidFill>
            </a:endParaRPr>
          </a:p>
          <a:p>
            <a:endParaRPr lang="en-US" dirty="0" smtClean="0">
              <a:solidFill>
                <a:srgbClr val="002A54"/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That’s what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WebHarvest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does!</a:t>
            </a:r>
          </a:p>
          <a:p>
            <a:endParaRPr lang="en-US" dirty="0">
              <a:solidFill>
                <a:srgbClr val="002A54"/>
              </a:solidFill>
            </a:endParaRPr>
          </a:p>
          <a:p>
            <a:r>
              <a:rPr lang="en-US" dirty="0" smtClean="0">
                <a:solidFill>
                  <a:srgbClr val="002A54"/>
                </a:solidFill>
              </a:rPr>
              <a:t>It works for any file extension (doc, ppt, jpg, swf, … )</a:t>
            </a:r>
          </a:p>
          <a:p>
            <a:endParaRPr lang="en-US" dirty="0">
              <a:solidFill>
                <a:srgbClr val="002A54"/>
              </a:solidFill>
            </a:endParaRPr>
          </a:p>
          <a:p>
            <a:r>
              <a:rPr lang="en-US" dirty="0" smtClean="0">
                <a:solidFill>
                  <a:srgbClr val="002A54"/>
                </a:solidFill>
              </a:rPr>
              <a:t>Other search engine modules can be added</a:t>
            </a:r>
          </a:p>
          <a:p>
            <a:endParaRPr lang="en-US" dirty="0">
              <a:solidFill>
                <a:srgbClr val="002A54"/>
              </a:solidFill>
            </a:endParaRPr>
          </a:p>
          <a:p>
            <a:endParaRPr lang="en-US" dirty="0" smtClean="0">
              <a:solidFill>
                <a:srgbClr val="002A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82283"/>
      </p:ext>
    </p:extLst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9052560" cy="663892"/>
          </a:xfrm>
        </p:spPr>
        <p:txBody>
          <a:bodyPr/>
          <a:lstStyle/>
          <a:p>
            <a:r>
              <a:rPr lang="en-US" dirty="0" smtClean="0"/>
              <a:t>Sample Search Harvest (Al Qaeda)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52600"/>
            <a:ext cx="5815012" cy="527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68131"/>
      </p:ext>
    </p:extLst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/>
              <a:t>Platform for web research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Web </a:t>
            </a:r>
            <a:r>
              <a:rPr lang="en-US" sz="2000" dirty="0"/>
              <a:t>application penetration </a:t>
            </a:r>
            <a:r>
              <a:rPr lang="en-US" sz="2000" dirty="0" smtClean="0"/>
              <a:t>testing</a:t>
            </a:r>
            <a:endParaRPr lang="en-US" sz="2000" dirty="0"/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/>
              <a:t>Web </a:t>
            </a:r>
            <a:r>
              <a:rPr lang="en-US" sz="2000" dirty="0" smtClean="0"/>
              <a:t>content </a:t>
            </a:r>
            <a:r>
              <a:rPr lang="en-US" sz="2000" dirty="0"/>
              <a:t>mining</a:t>
            </a:r>
          </a:p>
          <a:p>
            <a:pPr lvl="1">
              <a:lnSpc>
                <a:spcPct val="80000"/>
              </a:lnSpc>
              <a:defRPr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/>
              <a:t>Reusable code </a:t>
            </a:r>
            <a:r>
              <a:rPr lang="en-US" sz="2400" dirty="0" smtClean="0"/>
              <a:t>library for rapid tool development</a:t>
            </a:r>
            <a:endParaRPr lang="en-US" sz="2400" dirty="0"/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Easy </a:t>
            </a:r>
            <a:r>
              <a:rPr lang="en-US" sz="2000" dirty="0"/>
              <a:t>to create new tools without reinventing HTTP protocol modules and content parsers</a:t>
            </a:r>
          </a:p>
          <a:p>
            <a:pPr>
              <a:lnSpc>
                <a:spcPct val="80000"/>
              </a:lnSpc>
              <a:defRPr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 smtClean="0"/>
              <a:t>An aggressive crawler </a:t>
            </a:r>
            <a:r>
              <a:rPr lang="en-US" sz="2400" dirty="0"/>
              <a:t>and a framework for easily adding analysis </a:t>
            </a:r>
            <a:r>
              <a:rPr lang="en-US" sz="2400" dirty="0" smtClean="0"/>
              <a:t>modules</a:t>
            </a:r>
            <a:endParaRPr lang="en-US" sz="2400" dirty="0"/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Modular </a:t>
            </a:r>
            <a:r>
              <a:rPr lang="en-US" sz="2000" dirty="0"/>
              <a:t>analysis for simple creation of experiments and </a:t>
            </a:r>
            <a:r>
              <a:rPr lang="en-US" sz="2000" dirty="0" smtClean="0"/>
              <a:t>algorithms</a:t>
            </a: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Allows “Incorrect” traffic to be easily generated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DD540-7256-42CF-BFEF-6CB37FEC434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990600"/>
            <a:ext cx="689610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31943"/>
      </p:ext>
    </p:extLst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9052560" cy="663892"/>
          </a:xfrm>
        </p:spPr>
        <p:txBody>
          <a:bodyPr/>
          <a:lstStyle/>
          <a:p>
            <a:r>
              <a:rPr lang="en-US" dirty="0" smtClean="0"/>
              <a:t>Rapid Tool Prototype Demo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12" y="2624137"/>
            <a:ext cx="74961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8584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9052560" cy="663892"/>
          </a:xfrm>
        </p:spPr>
        <p:txBody>
          <a:bodyPr/>
          <a:lstStyle/>
          <a:p>
            <a:r>
              <a:rPr lang="en-US" dirty="0" smtClean="0"/>
              <a:t>If the Demo Fizzled or Web Boom ...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625792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73304"/>
      </p:ext>
    </p:extLst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9052560" cy="663892"/>
          </a:xfrm>
        </p:spPr>
        <p:txBody>
          <a:bodyPr/>
          <a:lstStyle/>
          <a:p>
            <a:r>
              <a:rPr lang="en-US" dirty="0" smtClean="0"/>
              <a:t>Path Miner Tool Source Code Stats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563360"/>
              </p:ext>
            </p:extLst>
          </p:nvPr>
        </p:nvGraphicFramePr>
        <p:xfrm>
          <a:off x="1676400" y="1651000"/>
          <a:ext cx="6705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MainForm.cs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Generated Lines of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User-written Lines of Code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086336"/>
              </p:ext>
            </p:extLst>
          </p:nvPr>
        </p:nvGraphicFramePr>
        <p:xfrm>
          <a:off x="1752600" y="3200400"/>
          <a:ext cx="6705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AnalysisView.cs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Generated Lines of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User-written Lines of Code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204455"/>
              </p:ext>
            </p:extLst>
          </p:nvPr>
        </p:nvGraphicFramePr>
        <p:xfrm>
          <a:off x="1752600" y="4724400"/>
          <a:ext cx="6705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SpiderSense DLLs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Non-UI Lines of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16,372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UI Lines of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5981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04787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9052560" cy="663892"/>
          </a:xfrm>
        </p:spPr>
        <p:txBody>
          <a:bodyPr/>
          <a:lstStyle/>
          <a:p>
            <a:r>
              <a:rPr lang="en-US" dirty="0" smtClean="0"/>
              <a:t> More Source Code Stats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44379"/>
              </p:ext>
            </p:extLst>
          </p:nvPr>
        </p:nvGraphicFramePr>
        <p:xfrm>
          <a:off x="1752600" y="3398520"/>
          <a:ext cx="67056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WebHarvest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User-written Lines of Code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1029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751896"/>
              </p:ext>
            </p:extLst>
          </p:nvPr>
        </p:nvGraphicFramePr>
        <p:xfrm>
          <a:off x="1752600" y="4724400"/>
          <a:ext cx="6705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SpiderSense DLLs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Non-UI Lines of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16,372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UI Lines of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5981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058104"/>
              </p:ext>
            </p:extLst>
          </p:nvPr>
        </p:nvGraphicFramePr>
        <p:xfrm>
          <a:off x="1752600" y="2133600"/>
          <a:ext cx="67056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WebLab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User-written Lines of Code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466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77976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9052560" cy="663892"/>
          </a:xfrm>
        </p:spPr>
        <p:txBody>
          <a:bodyPr/>
          <a:lstStyle/>
          <a:p>
            <a:r>
              <a:rPr lang="en-US" dirty="0" smtClean="0"/>
              <a:t>Demo Path Enumerator Drag and Drop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56349"/>
      </p:ext>
    </p:extLst>
  </p:cSld>
  <p:clrMapOvr>
    <a:masterClrMapping/>
  </p:clrMapOvr>
  <p:transition spd="med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Interop</a:t>
            </a:r>
            <a:r>
              <a:rPr lang="en-US" dirty="0" smtClean="0"/>
              <a:t> Mechanisms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295400"/>
            <a:ext cx="90678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File Export/Import (standardized formats)</a:t>
            </a: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/>
              <a:t>XML</a:t>
            </a: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/>
              <a:t>CSV</a:t>
            </a: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/>
              <a:t>Binary</a:t>
            </a:r>
          </a:p>
          <a:p>
            <a:pPr lvl="1" indent="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Cross-language calls</a:t>
            </a: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/>
              <a:t>COM for C++ clients</a:t>
            </a: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err="1" smtClean="0"/>
              <a:t>IronPython</a:t>
            </a:r>
            <a:r>
              <a:rPr lang="en-US" sz="1600" dirty="0" smtClean="0"/>
              <a:t>, </a:t>
            </a:r>
            <a:r>
              <a:rPr lang="en-US" sz="1600" dirty="0" err="1" smtClean="0"/>
              <a:t>IronRuby</a:t>
            </a:r>
            <a:r>
              <a:rPr lang="en-US" sz="1600" dirty="0" smtClean="0"/>
              <a:t>, F#, VB.NET</a:t>
            </a: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/>
              <a:t>Python, Ruby, Perl, </a:t>
            </a:r>
            <a:r>
              <a:rPr lang="en-US" sz="1600" dirty="0" err="1"/>
              <a:t>M</a:t>
            </a:r>
            <a:r>
              <a:rPr lang="en-US" sz="1600" dirty="0" err="1" smtClean="0"/>
              <a:t>athematica</a:t>
            </a:r>
            <a:r>
              <a:rPr lang="en-US" sz="1600" dirty="0" smtClean="0"/>
              <a:t> ? (maybe)</a:t>
            </a: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/>
              <a:t>Mono.NET</a:t>
            </a:r>
          </a:p>
          <a:p>
            <a:pPr marL="850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Cross-process calls</a:t>
            </a: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/>
              <a:t>WCF</a:t>
            </a: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/>
              <a:t>Sockets</a:t>
            </a:r>
          </a:p>
          <a:p>
            <a:pPr lvl="1" indent="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Drag and Drop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Command line invocation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Web Services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AJAX Web Sites? (example: web-based encoder/decoder tools)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“Ask the Audience.”  Need Ideas.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9830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Interop</a:t>
            </a:r>
            <a:r>
              <a:rPr lang="en-US" dirty="0"/>
              <a:t>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295400"/>
            <a:ext cx="90678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2A54"/>
                </a:solidFill>
              </a:rPr>
              <a:t>Need to come up with list of Information items and data types that should be exchangeable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rgbClr val="002A54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2A54"/>
                </a:solidFill>
              </a:rPr>
              <a:t>A Starter List of Exports/Imports</a:t>
            </a:r>
          </a:p>
          <a:p>
            <a:endParaRPr lang="en-US" dirty="0" smtClean="0">
              <a:solidFill>
                <a:srgbClr val="002A54"/>
              </a:solidFill>
            </a:endParaRP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A54"/>
                </a:solidFill>
              </a:rPr>
              <a:t>URLs</a:t>
            </a: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A54"/>
                </a:solidFill>
              </a:rPr>
              <a:t>Parameter values and inferred type info (URL, header, cookie, post data)</a:t>
            </a: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A54"/>
                </a:solidFill>
              </a:rPr>
              <a:t>Folders</a:t>
            </a: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A54"/>
                </a:solidFill>
              </a:rPr>
              <a:t>Extensions</a:t>
            </a: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A54"/>
                </a:solidFill>
              </a:rPr>
              <a:t>Cookies</a:t>
            </a: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A54"/>
                </a:solidFill>
              </a:rPr>
              <a:t>Headers</a:t>
            </a: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A54"/>
                </a:solidFill>
              </a:rPr>
              <a:t>Mime Types</a:t>
            </a: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A54"/>
                </a:solidFill>
              </a:rPr>
              <a:t>Message requests and bodies</a:t>
            </a: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A54"/>
                </a:solidFill>
              </a:rPr>
              <a:t>Forms</a:t>
            </a: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A54"/>
                </a:solidFill>
              </a:rPr>
              <a:t>Scripts and execution info (vanilla script and Ajax calls for a given URL)</a:t>
            </a: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A54"/>
                </a:solidFill>
              </a:rPr>
              <a:t>Authentication info</a:t>
            </a: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A54"/>
                </a:solidFill>
              </a:rPr>
              <a:t>Word/text token statistics (for data mining)</a:t>
            </a: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A54"/>
                </a:solidFill>
              </a:rPr>
              <a:t>Similar hosts (foo</a:t>
            </a:r>
            <a:r>
              <a:rPr lang="en-US" sz="1600" dirty="0" smtClean="0"/>
              <a:t>.bar.com --&gt; finance.bar.com, www3.bar.com</a:t>
            </a:r>
            <a:r>
              <a:rPr lang="en-US" sz="1600" dirty="0" smtClean="0">
                <a:solidFill>
                  <a:srgbClr val="002A54"/>
                </a:solidFill>
              </a:rPr>
              <a:t>)</a:t>
            </a:r>
          </a:p>
          <a:p>
            <a:pPr marL="850900" lvl="1" indent="-342900">
              <a:buFont typeface="Arial" pitchFamily="34" charset="0"/>
              <a:buChar char="•"/>
            </a:pPr>
            <a:endParaRPr lang="en-US" sz="1600" dirty="0" smtClean="0">
              <a:solidFill>
                <a:srgbClr val="002A54"/>
              </a:solidFill>
            </a:endParaRPr>
          </a:p>
          <a:p>
            <a:pPr marL="850900" lvl="1" indent="-342900">
              <a:buFont typeface="Arial" pitchFamily="34" charset="0"/>
              <a:buChar char="•"/>
            </a:pPr>
            <a:endParaRPr lang="en-US" sz="1600" dirty="0" smtClean="0">
              <a:solidFill>
                <a:srgbClr val="002A54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2A54"/>
                </a:solidFill>
              </a:rPr>
              <a:t>Let’s Talk more about this.  I need ideas.</a:t>
            </a:r>
            <a:endParaRPr lang="en-US" sz="1600" dirty="0" smtClean="0">
              <a:solidFill>
                <a:srgbClr val="002A54"/>
              </a:solidFill>
            </a:endParaRPr>
          </a:p>
          <a:p>
            <a:pPr marL="850900" lvl="1" indent="-342900">
              <a:buFont typeface="Arial" pitchFamily="34" charset="0"/>
              <a:buChar char="•"/>
            </a:pPr>
            <a:endParaRPr lang="en-US" dirty="0" smtClean="0">
              <a:solidFill>
                <a:srgbClr val="002A54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rgbClr val="002A54"/>
              </a:solidFill>
            </a:endParaRPr>
          </a:p>
          <a:p>
            <a:pPr lvl="1" indent="0"/>
            <a:endParaRPr lang="en-US" dirty="0" smtClean="0">
              <a:solidFill>
                <a:srgbClr val="002A54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rgbClr val="002A54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rgbClr val="002A54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rgbClr val="002A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9124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Interop</a:t>
            </a:r>
            <a:r>
              <a:rPr lang="en-US" dirty="0"/>
              <a:t> </a:t>
            </a:r>
            <a:r>
              <a:rPr lang="en-US" dirty="0" smtClean="0"/>
              <a:t>Data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295400"/>
            <a:ext cx="90678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rgbClr val="002A54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2A54"/>
                </a:solidFill>
              </a:rPr>
              <a:t>Profile Data (behavioral indicators from a given host)</a:t>
            </a:r>
          </a:p>
          <a:p>
            <a:pPr marL="850900" lvl="1" indent="-342900">
              <a:buFont typeface="Arial" pitchFamily="34" charset="0"/>
              <a:buChar char="•"/>
            </a:pPr>
            <a:endParaRPr lang="en-US" sz="1600" dirty="0" smtClean="0">
              <a:solidFill>
                <a:srgbClr val="002A54"/>
              </a:solidFill>
            </a:endParaRP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A54"/>
                </a:solidFill>
              </a:rPr>
              <a:t>Server and technology fingerprint</a:t>
            </a:r>
          </a:p>
          <a:p>
            <a:pPr marL="850900" lvl="1" indent="-342900">
              <a:buFont typeface="Arial" pitchFamily="34" charset="0"/>
              <a:buChar char="•"/>
            </a:pPr>
            <a:endParaRPr lang="en-US" sz="1600" dirty="0" smtClean="0">
              <a:solidFill>
                <a:srgbClr val="002A54"/>
              </a:solidFill>
            </a:endParaRP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A54"/>
                </a:solidFill>
              </a:rPr>
              <a:t>Are input tokens reflected? (potential XSS marker)</a:t>
            </a:r>
          </a:p>
          <a:p>
            <a:pPr marL="850900" lvl="1" indent="-342900">
              <a:buFont typeface="Arial" pitchFamily="34" charset="0"/>
              <a:buChar char="•"/>
            </a:pPr>
            <a:endParaRPr lang="en-US" sz="1600" dirty="0" smtClean="0">
              <a:solidFill>
                <a:srgbClr val="002A54"/>
              </a:solidFill>
            </a:endParaRP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A54"/>
                </a:solidFill>
              </a:rPr>
              <a:t>Do unexpected inputs destabilize the output with error messages or stack trace? (potential code injection marker)</a:t>
            </a:r>
          </a:p>
          <a:p>
            <a:pPr marL="850900" lvl="1" indent="-342900">
              <a:buFont typeface="Arial" pitchFamily="34" charset="0"/>
              <a:buChar char="•"/>
            </a:pPr>
            <a:endParaRPr lang="en-US" sz="1600" dirty="0" smtClean="0">
              <a:solidFill>
                <a:srgbClr val="002A54"/>
              </a:solidFill>
            </a:endParaRP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A54"/>
                </a:solidFill>
              </a:rPr>
              <a:t>Do form value variations cause different content?  Which inputs? (potential ‘deep-web’ content marker)</a:t>
            </a:r>
          </a:p>
          <a:p>
            <a:pPr marL="850900" lvl="1" indent="-342900">
              <a:buFont typeface="Arial" pitchFamily="34" charset="0"/>
              <a:buChar char="•"/>
            </a:pPr>
            <a:endParaRPr lang="en-US" sz="1600" dirty="0" smtClean="0">
              <a:solidFill>
                <a:srgbClr val="002A54"/>
              </a:solidFill>
            </a:endParaRP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A54"/>
                </a:solidFill>
              </a:rPr>
              <a:t>Does User-agent variation cause different content? (useful in expanding crawler yield)</a:t>
            </a:r>
          </a:p>
          <a:p>
            <a:pPr marL="850900" lvl="1" indent="-342900">
              <a:buFont typeface="Arial" pitchFamily="34" charset="0"/>
              <a:buChar char="•"/>
            </a:pPr>
            <a:endParaRPr lang="en-US" sz="1600" dirty="0" smtClean="0">
              <a:solidFill>
                <a:srgbClr val="002A54"/>
              </a:solidFill>
            </a:endParaRP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A54"/>
                </a:solidFill>
              </a:rPr>
              <a:t>Does site use custom 404 pages?</a:t>
            </a:r>
          </a:p>
          <a:p>
            <a:pPr marL="850900" lvl="1" indent="-342900">
              <a:buFont typeface="Arial" pitchFamily="34" charset="0"/>
              <a:buChar char="•"/>
            </a:pPr>
            <a:endParaRPr lang="en-US" sz="1600" dirty="0" smtClean="0">
              <a:solidFill>
                <a:srgbClr val="002A54"/>
              </a:solidFill>
            </a:endParaRP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A54"/>
                </a:solidFill>
              </a:rPr>
              <a:t>Does site use authentication?  Which kinds?</a:t>
            </a:r>
          </a:p>
          <a:p>
            <a:pPr marL="850900" lvl="1" indent="-342900">
              <a:buFont typeface="Arial" pitchFamily="34" charset="0"/>
              <a:buChar char="•"/>
            </a:pPr>
            <a:endParaRPr lang="en-US" sz="1600" dirty="0" smtClean="0">
              <a:solidFill>
                <a:srgbClr val="002A54"/>
              </a:solidFill>
            </a:endParaRPr>
          </a:p>
          <a:p>
            <a:pPr marL="8509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A54"/>
                </a:solidFill>
              </a:rPr>
              <a:t>Speed statistics</a:t>
            </a:r>
          </a:p>
          <a:p>
            <a:pPr marL="850900" lvl="1" indent="-342900">
              <a:buFont typeface="Arial" pitchFamily="34" charset="0"/>
              <a:buChar char="•"/>
            </a:pPr>
            <a:endParaRPr lang="en-US" sz="1600" dirty="0" smtClean="0">
              <a:solidFill>
                <a:srgbClr val="002A54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2A54"/>
                </a:solidFill>
              </a:rPr>
              <a:t>Let’s Talk more about this.  I need ideas.</a:t>
            </a:r>
            <a:endParaRPr lang="en-US" sz="1600" dirty="0" smtClean="0">
              <a:solidFill>
                <a:srgbClr val="002A54"/>
              </a:solidFill>
            </a:endParaRPr>
          </a:p>
          <a:p>
            <a:pPr marL="850900" lvl="1" indent="-342900">
              <a:buFont typeface="Arial" pitchFamily="34" charset="0"/>
              <a:buChar char="•"/>
            </a:pPr>
            <a:endParaRPr lang="en-US" dirty="0" smtClean="0">
              <a:solidFill>
                <a:srgbClr val="002A54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rgbClr val="002A54"/>
              </a:solidFill>
            </a:endParaRPr>
          </a:p>
          <a:p>
            <a:pPr lvl="1" indent="0"/>
            <a:endParaRPr lang="en-US" dirty="0" smtClean="0">
              <a:solidFill>
                <a:srgbClr val="002A54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rgbClr val="002A54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rgbClr val="002A54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rgbClr val="002A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2308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Build </a:t>
            </a:r>
            <a:r>
              <a:rPr lang="en-US" sz="2000" dirty="0"/>
              <a:t>online </a:t>
            </a:r>
            <a:r>
              <a:rPr lang="en-US" sz="2000" dirty="0" smtClean="0"/>
              <a:t>Community</a:t>
            </a:r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/>
              <a:t>DB persistence for memory conservation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User Session State Tracking </a:t>
            </a:r>
            <a:r>
              <a:rPr lang="en-US" sz="2000" dirty="0"/>
              <a:t>(forms)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Script </a:t>
            </a:r>
            <a:r>
              <a:rPr lang="en-US" sz="2000" dirty="0"/>
              <a:t>Handling in </a:t>
            </a:r>
            <a:r>
              <a:rPr lang="en-US" sz="2000" dirty="0" smtClean="0"/>
              <a:t>depth</a:t>
            </a:r>
          </a:p>
          <a:p>
            <a:pPr marL="750888" lvl="1" indent="-457200">
              <a:buFont typeface="Arial" pitchFamily="34" charset="0"/>
              <a:buChar char="•"/>
            </a:pPr>
            <a:r>
              <a:rPr lang="en-US" sz="1800" dirty="0" smtClean="0"/>
              <a:t>Links and Forms</a:t>
            </a:r>
          </a:p>
          <a:p>
            <a:pPr marL="750888" lvl="1" indent="-457200">
              <a:buFont typeface="Arial" pitchFamily="34" charset="0"/>
              <a:buChar char="•"/>
            </a:pPr>
            <a:r>
              <a:rPr lang="en-US" sz="1800" dirty="0" smtClean="0"/>
              <a:t>Ajax Calls captured</a:t>
            </a:r>
          </a:p>
          <a:p>
            <a:pPr marL="750888" lvl="1" indent="-457200">
              <a:buFont typeface="Arial" pitchFamily="34" charset="0"/>
              <a:buChar char="•"/>
            </a:pPr>
            <a:endParaRPr lang="en-US" sz="1800" dirty="0"/>
          </a:p>
          <a:p>
            <a:pPr marL="457200" indent="-457200">
              <a:buFont typeface="Arial" pitchFamily="34" charset="0"/>
              <a:buChar char="•"/>
            </a:pPr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More </a:t>
            </a:r>
            <a:r>
              <a:rPr lang="en-US" sz="2000" dirty="0"/>
              <a:t>Content </a:t>
            </a:r>
            <a:r>
              <a:rPr lang="en-US" sz="2000" dirty="0" smtClean="0"/>
              <a:t>Types</a:t>
            </a:r>
          </a:p>
          <a:p>
            <a:pPr marL="750888" lvl="1" indent="-457200">
              <a:buFont typeface="Arial" pitchFamily="34" charset="0"/>
              <a:buChar char="•"/>
            </a:pPr>
            <a:r>
              <a:rPr lang="en-US" sz="1800" dirty="0" smtClean="0"/>
              <a:t>Silverlight</a:t>
            </a:r>
          </a:p>
          <a:p>
            <a:pPr marL="750888" lvl="1" indent="-457200">
              <a:buFont typeface="Arial" pitchFamily="34" charset="0"/>
              <a:buChar char="•"/>
            </a:pPr>
            <a:r>
              <a:rPr lang="en-US" sz="1800" dirty="0" smtClean="0"/>
              <a:t>Flash</a:t>
            </a:r>
          </a:p>
          <a:p>
            <a:pPr marL="750888" lvl="1" indent="-457200">
              <a:buFont typeface="Arial" pitchFamily="34" charset="0"/>
              <a:buChar char="•"/>
            </a:pPr>
            <a:r>
              <a:rPr lang="en-US" sz="1800" dirty="0" smtClean="0"/>
              <a:t>XML</a:t>
            </a:r>
            <a:endParaRPr lang="en-US" sz="1800" dirty="0"/>
          </a:p>
          <a:p>
            <a:pPr marL="750888" lvl="1" indent="-457200">
              <a:buFont typeface="Arial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DD540-7256-42CF-BFEF-6CB37FEC434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8" y="1600201"/>
            <a:ext cx="9051925" cy="3047999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Former SW development manager and architect for SPI Dynamics (HP) WebInspect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Former web security researcher in SPI Labs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Current member of GTRI Cyber Technology and Information Security Lab (CTISL)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Software enthusiast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DD540-7256-42CF-BFEF-6CB37FEC434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4572000"/>
            <a:ext cx="10058400" cy="310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Parallel </a:t>
            </a:r>
            <a:r>
              <a:rPr lang="en-US" sz="2000" dirty="0"/>
              <a:t>Crawler 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Attack </a:t>
            </a:r>
            <a:r>
              <a:rPr lang="en-US" sz="2000" dirty="0"/>
              <a:t>Surface profiling</a:t>
            </a:r>
          </a:p>
          <a:p>
            <a:pPr marL="744538" lvl="2" indent="-457200">
              <a:buFont typeface="Arial" pitchFamily="34" charset="0"/>
              <a:buChar char="•"/>
            </a:pPr>
            <a:r>
              <a:rPr lang="en-US" sz="1600" dirty="0" smtClean="0"/>
              <a:t>Full parameter and entry point mapping</a:t>
            </a:r>
          </a:p>
          <a:p>
            <a:pPr marL="744538" lvl="2" indent="-457200">
              <a:buFont typeface="Arial" pitchFamily="34" charset="0"/>
              <a:buChar char="•"/>
            </a:pPr>
            <a:r>
              <a:rPr lang="en-US" sz="1600" dirty="0" smtClean="0"/>
              <a:t>Type </a:t>
            </a:r>
            <a:r>
              <a:rPr lang="en-US" sz="1600" dirty="0"/>
              <a:t>Inference</a:t>
            </a:r>
          </a:p>
          <a:p>
            <a:pPr marL="744538" lvl="2" indent="-457200">
              <a:buFont typeface="Arial" pitchFamily="34" charset="0"/>
              <a:buChar char="•"/>
            </a:pPr>
            <a:r>
              <a:rPr lang="en-US" sz="1600" dirty="0" smtClean="0"/>
              <a:t>Auto-Fuzzing</a:t>
            </a:r>
          </a:p>
          <a:p>
            <a:pPr marL="287338" lvl="2" indent="0">
              <a:buNone/>
            </a:pPr>
            <a:endParaRPr lang="en-US" sz="16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/>
              <a:t>Pen </a:t>
            </a:r>
            <a:r>
              <a:rPr lang="en-US" sz="2000" dirty="0" smtClean="0"/>
              <a:t>Test Modules and Tools</a:t>
            </a:r>
          </a:p>
          <a:p>
            <a:pPr marL="750888" lvl="1" indent="-457200">
              <a:buFont typeface="Arial" pitchFamily="34" charset="0"/>
              <a:buChar char="•"/>
            </a:pPr>
            <a:r>
              <a:rPr lang="en-US" sz="1800" dirty="0" smtClean="0"/>
              <a:t>Plug-in exploits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Web Service Test Tools</a:t>
            </a:r>
          </a:p>
          <a:p>
            <a:pPr marL="750888" lvl="1" indent="-457200">
              <a:buFont typeface="Arial" pitchFamily="34" charset="0"/>
              <a:buChar char="•"/>
            </a:pPr>
            <a:r>
              <a:rPr lang="en-US" sz="1800" dirty="0" smtClean="0"/>
              <a:t>XSD Mutation based on type metadata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Visual Studio Integration</a:t>
            </a:r>
          </a:p>
          <a:p>
            <a:pPr marL="750888" lvl="1" indent="-457200">
              <a:buFont typeface="Arial" pitchFamily="34" charset="0"/>
              <a:buChar char="•"/>
            </a:pPr>
            <a:r>
              <a:rPr lang="en-US" sz="1800" dirty="0" smtClean="0"/>
              <a:t>More tool templates</a:t>
            </a:r>
          </a:p>
          <a:p>
            <a:pPr marL="750888" lvl="1" indent="-457200">
              <a:buFont typeface="Arial" pitchFamily="34" charset="0"/>
              <a:buChar char="•"/>
            </a:pPr>
            <a:r>
              <a:rPr lang="en-US" sz="1800" dirty="0" smtClean="0"/>
              <a:t>Unit Test Generation</a:t>
            </a:r>
          </a:p>
          <a:p>
            <a:pPr marL="750888" lvl="1" indent="-457200">
              <a:buFont typeface="Arial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DD540-7256-42CF-BFEF-6CB37FEC434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Extensibility at every level</a:t>
            </a:r>
          </a:p>
          <a:p>
            <a:pPr marL="750888" lvl="1" indent="-457200">
              <a:buFont typeface="Arial" pitchFamily="34" charset="0"/>
              <a:buChar char="•"/>
            </a:pPr>
            <a:r>
              <a:rPr lang="en-US" sz="1800" dirty="0" smtClean="0"/>
              <a:t>Replace entire modules</a:t>
            </a:r>
          </a:p>
          <a:p>
            <a:pPr marL="293688" lvl="1" indent="0">
              <a:buNone/>
            </a:pPr>
            <a:endParaRPr lang="en-US" sz="1800" dirty="0" smtClean="0"/>
          </a:p>
          <a:p>
            <a:pPr marL="750888" lvl="1" indent="-457200">
              <a:buFont typeface="Arial" pitchFamily="34" charset="0"/>
              <a:buChar char="•"/>
            </a:pPr>
            <a:endParaRPr lang="en-US" sz="1800" dirty="0" smtClean="0"/>
          </a:p>
          <a:p>
            <a:pPr marL="750888" lvl="1" indent="-457200">
              <a:buFont typeface="Arial" pitchFamily="34" charset="0"/>
              <a:buChar char="•"/>
            </a:pPr>
            <a:endParaRPr lang="en-US" sz="1800" dirty="0" smtClean="0"/>
          </a:p>
          <a:p>
            <a:pPr marL="750888" lvl="1" indent="-457200">
              <a:buFont typeface="Arial" pitchFamily="34" charset="0"/>
              <a:buChar char="•"/>
            </a:pPr>
            <a:endParaRPr lang="en-US" sz="1800" dirty="0" smtClean="0"/>
          </a:p>
          <a:p>
            <a:pPr marL="750888" lvl="1" indent="-457200">
              <a:buFont typeface="Arial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DD540-7256-42CF-BFEF-6CB37FEC434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000" dirty="0" smtClean="0"/>
          </a:p>
          <a:p>
            <a:pPr marL="287338" lvl="2" indent="0">
              <a:buNone/>
            </a:pPr>
            <a:endParaRPr lang="en-US" sz="16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What else is needed?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How to get it out there?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How to engage module writers? (One-man band approach is slow-going)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How to define </a:t>
            </a:r>
            <a:r>
              <a:rPr lang="en-US" sz="2000" dirty="0" err="1" smtClean="0"/>
              <a:t>interop</a:t>
            </a:r>
            <a:r>
              <a:rPr lang="en-US" sz="2000" dirty="0" smtClean="0"/>
              <a:t> formats, schemas, and libraries?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Got any cool Ideas?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 smtClean="0"/>
          </a:p>
          <a:p>
            <a:pPr marL="750888" lvl="1" indent="-457200">
              <a:buFont typeface="Arial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Thoughts and Q &amp;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DD540-7256-42CF-BFEF-6CB37FEC434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Steve.millar@windstream.net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404-407-7647 (office)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DD540-7256-42CF-BFEF-6CB37FEC434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5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24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24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24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 smtClean="0"/>
              <a:t>Motivation for Framework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 smtClean="0"/>
              <a:t>Component Overview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 smtClean="0"/>
              <a:t>Demo WebLab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 smtClean="0"/>
              <a:t>Demo </a:t>
            </a:r>
            <a:r>
              <a:rPr lang="en-US" sz="2400" dirty="0" err="1" smtClean="0"/>
              <a:t>WebHarvest</a:t>
            </a:r>
            <a:endParaRPr lang="en-US" sz="24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 smtClean="0"/>
              <a:t>Demo Rapid Prototyping with Visual Studio Crawler Tool Template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 err="1" smtClean="0"/>
              <a:t>Interop</a:t>
            </a:r>
            <a:r>
              <a:rPr lang="en-US" sz="2400" dirty="0" smtClean="0"/>
              <a:t> Possibilities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 smtClean="0"/>
              <a:t>Goals and Roadmap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 smtClean="0"/>
              <a:t>Community Building and Q &amp; A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DD540-7256-42CF-BFEF-6CB37FEC434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Web tools are everywhere but …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Never seem to be *exactly* what you need</a:t>
            </a:r>
          </a:p>
          <a:p>
            <a:pPr lvl="1"/>
            <a:r>
              <a:rPr lang="en-US" sz="1800" dirty="0" smtClean="0"/>
              <a:t>Hard to change without a deep dive into the code base (if you have it)</a:t>
            </a:r>
          </a:p>
          <a:p>
            <a:pPr lvl="1"/>
            <a:r>
              <a:rPr lang="en-US" sz="1800" dirty="0" smtClean="0"/>
              <a:t>Performance and quality are often quite bad</a:t>
            </a:r>
          </a:p>
          <a:p>
            <a:pPr lvl="1"/>
            <a:r>
              <a:rPr lang="en-US" sz="1800" dirty="0" smtClean="0"/>
              <a:t>Different language,  OS’s and runtime environments --&gt; very little interoperability</a:t>
            </a:r>
          </a:p>
          <a:p>
            <a:pPr marL="322263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Provide tools with low barriers to running “What if” types of experiments (WebLab)</a:t>
            </a:r>
          </a:p>
          <a:p>
            <a:endParaRPr lang="en-US" sz="2400" dirty="0" smtClean="0"/>
          </a:p>
          <a:p>
            <a:r>
              <a:rPr lang="en-US" sz="2400" dirty="0" smtClean="0"/>
              <a:t>Radically shorten the time interval from crazy idea to prototype</a:t>
            </a:r>
          </a:p>
          <a:p>
            <a:endParaRPr lang="en-US" sz="2400" dirty="0" smtClean="0"/>
          </a:p>
          <a:p>
            <a:r>
              <a:rPr lang="en-US" sz="2400" dirty="0" smtClean="0"/>
              <a:t>Strive for high modularity for easy reuse of code artifacts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DD540-7256-42CF-BFEF-6CB37FEC434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HTTP Requestor </a:t>
            </a:r>
          </a:p>
          <a:p>
            <a:pPr lvl="1"/>
            <a:r>
              <a:rPr lang="en-US" sz="1800" dirty="0" smtClean="0"/>
              <a:t>Proxy</a:t>
            </a:r>
          </a:p>
          <a:p>
            <a:pPr lvl="1"/>
            <a:r>
              <a:rPr lang="en-US" sz="1800" dirty="0" smtClean="0"/>
              <a:t>Authentication</a:t>
            </a:r>
          </a:p>
          <a:p>
            <a:pPr lvl="1"/>
            <a:r>
              <a:rPr lang="en-US" sz="1800" dirty="0" smtClean="0"/>
              <a:t>SSL</a:t>
            </a:r>
          </a:p>
          <a:p>
            <a:pPr marL="322263" lvl="1" indent="0">
              <a:buNone/>
            </a:pPr>
            <a:endParaRPr lang="en-US" sz="1800" dirty="0" smtClean="0"/>
          </a:p>
          <a:p>
            <a:r>
              <a:rPr lang="en-US" sz="2000" dirty="0" smtClean="0"/>
              <a:t>User Session State Web Requestor </a:t>
            </a:r>
          </a:p>
          <a:p>
            <a:pPr lvl="1"/>
            <a:r>
              <a:rPr lang="en-US" sz="1800" dirty="0"/>
              <a:t>Follows redirects</a:t>
            </a:r>
          </a:p>
          <a:p>
            <a:pPr lvl="1"/>
            <a:r>
              <a:rPr lang="en-US" sz="1800" dirty="0" smtClean="0"/>
              <a:t>Custom </a:t>
            </a:r>
            <a:r>
              <a:rPr lang="en-US" sz="1800" dirty="0"/>
              <a:t>‘not found’ detection</a:t>
            </a:r>
          </a:p>
          <a:p>
            <a:pPr lvl="1"/>
            <a:r>
              <a:rPr lang="en-US" sz="1800" dirty="0" smtClean="0"/>
              <a:t>Track cookies </a:t>
            </a:r>
          </a:p>
          <a:p>
            <a:pPr lvl="1"/>
            <a:r>
              <a:rPr lang="en-US" sz="1800" dirty="0" smtClean="0"/>
              <a:t>Track URL state</a:t>
            </a:r>
          </a:p>
          <a:p>
            <a:pPr marL="322263" lvl="1" indent="0">
              <a:buNone/>
            </a:pPr>
            <a:endParaRPr lang="en-US" sz="1800" dirty="0" smtClean="0"/>
          </a:p>
          <a:p>
            <a:r>
              <a:rPr lang="en-US" sz="2000" dirty="0" smtClean="0"/>
              <a:t>High-performance Multi-threaded Crawler</a:t>
            </a:r>
          </a:p>
          <a:p>
            <a:pPr lvl="1"/>
            <a:r>
              <a:rPr lang="en-US" sz="1800" dirty="0" smtClean="0"/>
              <a:t>Flexible rule-based endpoint and folder targeting</a:t>
            </a:r>
          </a:p>
          <a:p>
            <a:pPr lvl="1"/>
            <a:r>
              <a:rPr lang="en-US" sz="1800" dirty="0" smtClean="0"/>
              <a:t>Aggressive link scraping</a:t>
            </a:r>
          </a:p>
          <a:p>
            <a:pPr lvl="1"/>
            <a:r>
              <a:rPr lang="en-US" sz="1800" dirty="0" smtClean="0"/>
              <a:t>Delegates link and text extraction to content-specific parsers (plug-ins)</a:t>
            </a:r>
          </a:p>
          <a:p>
            <a:pPr lvl="1"/>
            <a:endParaRPr lang="en-US" sz="18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DD540-7256-42CF-BFEF-6CB37FEC434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2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Plugin discovery and management </a:t>
            </a:r>
          </a:p>
          <a:p>
            <a:pPr lvl="1"/>
            <a:r>
              <a:rPr lang="en-US" sz="1800" dirty="0" smtClean="0"/>
              <a:t>Parsers</a:t>
            </a:r>
          </a:p>
          <a:p>
            <a:pPr lvl="1"/>
            <a:r>
              <a:rPr lang="en-US" sz="1800" dirty="0" smtClean="0"/>
              <a:t>Analyzers</a:t>
            </a:r>
          </a:p>
          <a:p>
            <a:pPr lvl="1"/>
            <a:r>
              <a:rPr lang="en-US" sz="1800" dirty="0" smtClean="0"/>
              <a:t>Views</a:t>
            </a:r>
          </a:p>
          <a:p>
            <a:pPr marL="322263" lvl="1" indent="0">
              <a:buNone/>
            </a:pPr>
            <a:endParaRPr lang="en-US" sz="1800" dirty="0" smtClean="0"/>
          </a:p>
          <a:p>
            <a:r>
              <a:rPr lang="en-US" sz="2000" dirty="0" smtClean="0"/>
              <a:t>Extensible set of response content parsers </a:t>
            </a:r>
          </a:p>
          <a:p>
            <a:pPr lvl="1"/>
            <a:r>
              <a:rPr lang="en-US" sz="1800" dirty="0"/>
              <a:t>H</a:t>
            </a:r>
            <a:r>
              <a:rPr lang="en-US" sz="1800" dirty="0" smtClean="0"/>
              <a:t>ttp</a:t>
            </a:r>
          </a:p>
          <a:p>
            <a:pPr lvl="1"/>
            <a:r>
              <a:rPr lang="en-US" sz="1800" dirty="0" smtClean="0"/>
              <a:t>Html</a:t>
            </a:r>
          </a:p>
          <a:p>
            <a:pPr lvl="1"/>
            <a:r>
              <a:rPr lang="en-US" sz="1800" dirty="0"/>
              <a:t>G</a:t>
            </a:r>
            <a:r>
              <a:rPr lang="en-US" sz="1800" dirty="0" smtClean="0"/>
              <a:t>eneric text</a:t>
            </a:r>
          </a:p>
          <a:p>
            <a:pPr lvl="1"/>
            <a:r>
              <a:rPr lang="en-US" sz="1800" dirty="0"/>
              <a:t>G</a:t>
            </a:r>
            <a:r>
              <a:rPr lang="en-US" sz="1800" dirty="0" smtClean="0"/>
              <a:t>eneric binary</a:t>
            </a:r>
          </a:p>
          <a:p>
            <a:pPr marL="322263" lvl="1" indent="0">
              <a:buNone/>
            </a:pPr>
            <a:endParaRPr lang="en-US" sz="1800" dirty="0" smtClean="0"/>
          </a:p>
          <a:p>
            <a:r>
              <a:rPr lang="en-US" sz="2000" dirty="0" smtClean="0"/>
              <a:t>Extensible set of Message Inspector/Analyzers and Views</a:t>
            </a:r>
          </a:p>
          <a:p>
            <a:pPr lvl="1"/>
            <a:r>
              <a:rPr lang="en-US" sz="1800" dirty="0" smtClean="0"/>
              <a:t>Easy to write</a:t>
            </a:r>
          </a:p>
          <a:p>
            <a:pPr lvl="1"/>
            <a:r>
              <a:rPr lang="en-US" sz="1800" dirty="0" smtClean="0"/>
              <a:t>Not much code</a:t>
            </a:r>
          </a:p>
          <a:p>
            <a:pPr marL="322263" lvl="1" indent="0">
              <a:buNone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DD540-7256-42CF-BFEF-6CB37FEC434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Reusable Views </a:t>
            </a:r>
          </a:p>
          <a:p>
            <a:pPr lvl="1"/>
            <a:r>
              <a:rPr lang="en-US" sz="1600" dirty="0" smtClean="0"/>
              <a:t>URL tree</a:t>
            </a:r>
          </a:p>
          <a:p>
            <a:pPr lvl="1"/>
            <a:r>
              <a:rPr lang="en-US" sz="1600" dirty="0" smtClean="0"/>
              <a:t>Syntax Highlighters</a:t>
            </a:r>
          </a:p>
          <a:p>
            <a:pPr lvl="1"/>
            <a:r>
              <a:rPr lang="en-US" sz="1600" dirty="0" smtClean="0"/>
              <a:t>Form views</a:t>
            </a:r>
          </a:p>
          <a:p>
            <a:pPr lvl="1"/>
            <a:r>
              <a:rPr lang="en-US" sz="1600" dirty="0" smtClean="0"/>
              <a:t>Sortable </a:t>
            </a:r>
            <a:r>
              <a:rPr lang="en-US" sz="1600" dirty="0"/>
              <a:t>lists with </a:t>
            </a:r>
            <a:r>
              <a:rPr lang="en-US" sz="1600" dirty="0" smtClean="0"/>
              <a:t>drag-n-drop</a:t>
            </a:r>
          </a:p>
          <a:p>
            <a:pPr marL="322263" lvl="1" indent="0">
              <a:buNone/>
            </a:pPr>
            <a:endParaRPr lang="en-US" sz="1800" dirty="0"/>
          </a:p>
          <a:p>
            <a:r>
              <a:rPr lang="en-US" sz="2000" dirty="0"/>
              <a:t>Utilities </a:t>
            </a:r>
            <a:endParaRPr lang="en-US" sz="2000" dirty="0" smtClean="0"/>
          </a:p>
          <a:p>
            <a:pPr lvl="1"/>
            <a:r>
              <a:rPr lang="en-US" sz="1600" dirty="0"/>
              <a:t>P</a:t>
            </a:r>
            <a:r>
              <a:rPr lang="en-US" sz="1600" dirty="0" smtClean="0"/>
              <a:t>attern matching</a:t>
            </a:r>
          </a:p>
          <a:p>
            <a:pPr lvl="1"/>
            <a:r>
              <a:rPr lang="en-US" sz="1600" dirty="0" smtClean="0"/>
              <a:t>Parsing</a:t>
            </a:r>
          </a:p>
          <a:p>
            <a:pPr lvl="1"/>
            <a:r>
              <a:rPr lang="en-US" sz="1600" dirty="0" smtClean="0"/>
              <a:t>Encoding</a:t>
            </a:r>
          </a:p>
          <a:p>
            <a:pPr lvl="1"/>
            <a:r>
              <a:rPr lang="en-US" sz="1600" dirty="0" smtClean="0"/>
              <a:t>XML</a:t>
            </a:r>
          </a:p>
          <a:p>
            <a:pPr lvl="1"/>
            <a:r>
              <a:rPr lang="en-US" sz="1600" dirty="0" smtClean="0"/>
              <a:t>Compression</a:t>
            </a:r>
          </a:p>
          <a:p>
            <a:pPr lvl="1"/>
            <a:r>
              <a:rPr lang="en-US" sz="1600" dirty="0" smtClean="0"/>
              <a:t>Import/export</a:t>
            </a:r>
          </a:p>
          <a:p>
            <a:pPr lvl="1"/>
            <a:r>
              <a:rPr lang="en-US" sz="1600" dirty="0" smtClean="0"/>
              <a:t>Google scraper</a:t>
            </a:r>
          </a:p>
          <a:p>
            <a:pPr marL="322263" lvl="1" indent="0">
              <a:buNone/>
            </a:pPr>
            <a:endParaRPr lang="en-US" sz="1800" dirty="0"/>
          </a:p>
          <a:p>
            <a:r>
              <a:rPr lang="en-US" sz="2000" dirty="0"/>
              <a:t>Endpoint </a:t>
            </a:r>
            <a:r>
              <a:rPr lang="en-US" sz="2000" dirty="0" smtClean="0"/>
              <a:t>Profiler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DD540-7256-42CF-BFEF-6CB37FEC434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Lab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7201941" cy="546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2608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TRI 2010">
  <a:themeElements>
    <a:clrScheme name="GT Colors">
      <a:dk1>
        <a:srgbClr val="002A54"/>
      </a:dk1>
      <a:lt1>
        <a:srgbClr val="FFFFFF"/>
      </a:lt1>
      <a:dk2>
        <a:srgbClr val="002A54"/>
      </a:dk2>
      <a:lt2>
        <a:srgbClr val="FFF5DC"/>
      </a:lt2>
      <a:accent1>
        <a:srgbClr val="FDB913"/>
      </a:accent1>
      <a:accent2>
        <a:srgbClr val="BE9B69"/>
      </a:accent2>
      <a:accent3>
        <a:srgbClr val="7396C8"/>
      </a:accent3>
      <a:accent4>
        <a:srgbClr val="2A94FE"/>
      </a:accent4>
      <a:accent5>
        <a:srgbClr val="5F4B28"/>
      </a:accent5>
      <a:accent6>
        <a:srgbClr val="D7C3A5"/>
      </a:accent6>
      <a:hlink>
        <a:srgbClr val="FECA38"/>
      </a:hlink>
      <a:folHlink>
        <a:srgbClr val="426DA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E9B69"/>
        </a:solidFill>
        <a:ln>
          <a:solidFill>
            <a:srgbClr val="002A54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GTRI 2010">
  <a:themeElements>
    <a:clrScheme name="GT Colors">
      <a:dk1>
        <a:srgbClr val="002A54"/>
      </a:dk1>
      <a:lt1>
        <a:srgbClr val="FFFFFF"/>
      </a:lt1>
      <a:dk2>
        <a:srgbClr val="002A54"/>
      </a:dk2>
      <a:lt2>
        <a:srgbClr val="FFF5DC"/>
      </a:lt2>
      <a:accent1>
        <a:srgbClr val="FDB913"/>
      </a:accent1>
      <a:accent2>
        <a:srgbClr val="BE9B69"/>
      </a:accent2>
      <a:accent3>
        <a:srgbClr val="7396C8"/>
      </a:accent3>
      <a:accent4>
        <a:srgbClr val="2A94FE"/>
      </a:accent4>
      <a:accent5>
        <a:srgbClr val="5F4B28"/>
      </a:accent5>
      <a:accent6>
        <a:srgbClr val="D7C3A5"/>
      </a:accent6>
      <a:hlink>
        <a:srgbClr val="FECA38"/>
      </a:hlink>
      <a:folHlink>
        <a:srgbClr val="426DA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E9B69"/>
        </a:solidFill>
        <a:ln>
          <a:solidFill>
            <a:srgbClr val="002A54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GTRI 2010">
  <a:themeElements>
    <a:clrScheme name="GT Colors">
      <a:dk1>
        <a:srgbClr val="002A54"/>
      </a:dk1>
      <a:lt1>
        <a:srgbClr val="FFFFFF"/>
      </a:lt1>
      <a:dk2>
        <a:srgbClr val="002A54"/>
      </a:dk2>
      <a:lt2>
        <a:srgbClr val="FFF5DC"/>
      </a:lt2>
      <a:accent1>
        <a:srgbClr val="FDB913"/>
      </a:accent1>
      <a:accent2>
        <a:srgbClr val="BE9B69"/>
      </a:accent2>
      <a:accent3>
        <a:srgbClr val="7396C8"/>
      </a:accent3>
      <a:accent4>
        <a:srgbClr val="2A94FE"/>
      </a:accent4>
      <a:accent5>
        <a:srgbClr val="5F4B28"/>
      </a:accent5>
      <a:accent6>
        <a:srgbClr val="D7C3A5"/>
      </a:accent6>
      <a:hlink>
        <a:srgbClr val="FECA38"/>
      </a:hlink>
      <a:folHlink>
        <a:srgbClr val="426DA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E9B69"/>
        </a:solidFill>
        <a:ln>
          <a:solidFill>
            <a:srgbClr val="002A54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GTRI 2010">
  <a:themeElements>
    <a:clrScheme name="GT Colors">
      <a:dk1>
        <a:srgbClr val="002A54"/>
      </a:dk1>
      <a:lt1>
        <a:srgbClr val="FFFFFF"/>
      </a:lt1>
      <a:dk2>
        <a:srgbClr val="002A54"/>
      </a:dk2>
      <a:lt2>
        <a:srgbClr val="FFF5DC"/>
      </a:lt2>
      <a:accent1>
        <a:srgbClr val="FDB913"/>
      </a:accent1>
      <a:accent2>
        <a:srgbClr val="BE9B69"/>
      </a:accent2>
      <a:accent3>
        <a:srgbClr val="7396C8"/>
      </a:accent3>
      <a:accent4>
        <a:srgbClr val="2A94FE"/>
      </a:accent4>
      <a:accent5>
        <a:srgbClr val="5F4B28"/>
      </a:accent5>
      <a:accent6>
        <a:srgbClr val="D7C3A5"/>
      </a:accent6>
      <a:hlink>
        <a:srgbClr val="FECA38"/>
      </a:hlink>
      <a:folHlink>
        <a:srgbClr val="426DA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E9B69"/>
        </a:solidFill>
        <a:ln>
          <a:solidFill>
            <a:srgbClr val="002A54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GTRI 2010</Template>
  <TotalTime>14967</TotalTime>
  <Words>1227</Words>
  <Application>Microsoft Office PowerPoint</Application>
  <PresentationFormat>Custom</PresentationFormat>
  <Paragraphs>355</Paragraphs>
  <Slides>33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Tahoma</vt:lpstr>
      <vt:lpstr>Arial Narrow</vt:lpstr>
      <vt:lpstr>Myriad Pro Cond</vt:lpstr>
      <vt:lpstr>Calibri</vt:lpstr>
      <vt:lpstr>Wingdings</vt:lpstr>
      <vt:lpstr>GTRI 2010</vt:lpstr>
      <vt:lpstr>2_GTRI 2010</vt:lpstr>
      <vt:lpstr>1_GTRI 2010</vt:lpstr>
      <vt:lpstr>3_GTRI 2010</vt:lpstr>
      <vt:lpstr>PowerPoint Presentation</vt:lpstr>
      <vt:lpstr>What Is It ?</vt:lpstr>
      <vt:lpstr>Who Am I ?</vt:lpstr>
      <vt:lpstr>Agenda</vt:lpstr>
      <vt:lpstr>Motivation</vt:lpstr>
      <vt:lpstr>Components</vt:lpstr>
      <vt:lpstr>Components (cont)</vt:lpstr>
      <vt:lpstr>Components (cont)</vt:lpstr>
      <vt:lpstr>Web Lab</vt:lpstr>
      <vt:lpstr>Cookie Analyzer Code</vt:lpstr>
      <vt:lpstr>Web Harvest</vt:lpstr>
      <vt:lpstr>Asking Google for Urls</vt:lpstr>
      <vt:lpstr>Pulling the URLs out of the HTML</vt:lpstr>
      <vt:lpstr>Handle multiple Pages</vt:lpstr>
      <vt:lpstr>This is Tedious and Slow</vt:lpstr>
      <vt:lpstr>What if we could automate ALL of that ?</vt:lpstr>
      <vt:lpstr>How We Automate It</vt:lpstr>
      <vt:lpstr>How We Automate It (continued)</vt:lpstr>
      <vt:lpstr>Sample Search Harvest (Al Qaeda)</vt:lpstr>
      <vt:lpstr>Results</vt:lpstr>
      <vt:lpstr>Rapid Tool Prototype Demo</vt:lpstr>
      <vt:lpstr>If the Demo Fizzled or Web Boom ...</vt:lpstr>
      <vt:lpstr>Path Miner Tool Source Code Stats</vt:lpstr>
      <vt:lpstr> More Source Code Stats</vt:lpstr>
      <vt:lpstr>Demo Path Enumerator Drag and Drop</vt:lpstr>
      <vt:lpstr>Interop Mechanisms</vt:lpstr>
      <vt:lpstr>Interop Data</vt:lpstr>
      <vt:lpstr>Interop Data (cont)</vt:lpstr>
      <vt:lpstr>Goals and Roadmap</vt:lpstr>
      <vt:lpstr>Goals and Roadmap</vt:lpstr>
      <vt:lpstr>Goals and Roadmap</vt:lpstr>
      <vt:lpstr>Community Thoughts and Q &amp; A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McDermott</dc:creator>
  <cp:lastModifiedBy>Steve A. Millar</cp:lastModifiedBy>
  <cp:revision>416</cp:revision>
  <dcterms:created xsi:type="dcterms:W3CDTF">2010-08-04T21:30:01Z</dcterms:created>
  <dcterms:modified xsi:type="dcterms:W3CDTF">2010-10-13T21:32:05Z</dcterms:modified>
</cp:coreProperties>
</file>