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charts/chart3.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59" r:id="rId2"/>
    <p:sldId id="341" r:id="rId3"/>
    <p:sldId id="373" r:id="rId4"/>
    <p:sldId id="365" r:id="rId5"/>
    <p:sldId id="366" r:id="rId6"/>
    <p:sldId id="375" r:id="rId7"/>
    <p:sldId id="338" r:id="rId8"/>
    <p:sldId id="407" r:id="rId9"/>
    <p:sldId id="416" r:id="rId10"/>
    <p:sldId id="378" r:id="rId11"/>
    <p:sldId id="408" r:id="rId12"/>
    <p:sldId id="417" r:id="rId13"/>
    <p:sldId id="396" r:id="rId14"/>
    <p:sldId id="389" r:id="rId15"/>
    <p:sldId id="390" r:id="rId16"/>
    <p:sldId id="391" r:id="rId17"/>
    <p:sldId id="392" r:id="rId18"/>
    <p:sldId id="413" r:id="rId19"/>
    <p:sldId id="393" r:id="rId20"/>
    <p:sldId id="414" r:id="rId21"/>
    <p:sldId id="411" r:id="rId22"/>
    <p:sldId id="415" r:id="rId23"/>
    <p:sldId id="418" r:id="rId24"/>
    <p:sldId id="419" r:id="rId25"/>
    <p:sldId id="412" r:id="rId26"/>
    <p:sldId id="376" r:id="rId27"/>
    <p:sldId id="398" r:id="rId28"/>
    <p:sldId id="401" r:id="rId29"/>
    <p:sldId id="370" r:id="rId30"/>
  </p:sldIdLst>
  <p:sldSz cx="9144000" cy="6858000" type="screen4x3"/>
  <p:notesSz cx="6858000" cy="9144000"/>
  <p:defaultTextStyle>
    <a:defPPr>
      <a:defRPr lang="en-US"/>
    </a:defPPr>
    <a:lvl1pPr algn="l" rtl="0" fontAlgn="base">
      <a:spcBef>
        <a:spcPct val="0"/>
      </a:spcBef>
      <a:spcAft>
        <a:spcPct val="0"/>
      </a:spcAft>
      <a:defRPr sz="1000" b="1" kern="1200">
        <a:solidFill>
          <a:schemeClr val="bg2"/>
        </a:solidFill>
        <a:latin typeface="Tahoma" pitchFamily="34" charset="0"/>
        <a:ea typeface="+mn-ea"/>
        <a:cs typeface="Arial" charset="0"/>
      </a:defRPr>
    </a:lvl1pPr>
    <a:lvl2pPr marL="457200" algn="l" rtl="0" fontAlgn="base">
      <a:spcBef>
        <a:spcPct val="0"/>
      </a:spcBef>
      <a:spcAft>
        <a:spcPct val="0"/>
      </a:spcAft>
      <a:defRPr sz="1000" b="1" kern="1200">
        <a:solidFill>
          <a:schemeClr val="bg2"/>
        </a:solidFill>
        <a:latin typeface="Tahoma" pitchFamily="34" charset="0"/>
        <a:ea typeface="+mn-ea"/>
        <a:cs typeface="Arial" charset="0"/>
      </a:defRPr>
    </a:lvl2pPr>
    <a:lvl3pPr marL="914400" algn="l" rtl="0" fontAlgn="base">
      <a:spcBef>
        <a:spcPct val="0"/>
      </a:spcBef>
      <a:spcAft>
        <a:spcPct val="0"/>
      </a:spcAft>
      <a:defRPr sz="1000" b="1" kern="1200">
        <a:solidFill>
          <a:schemeClr val="bg2"/>
        </a:solidFill>
        <a:latin typeface="Tahoma" pitchFamily="34" charset="0"/>
        <a:ea typeface="+mn-ea"/>
        <a:cs typeface="Arial" charset="0"/>
      </a:defRPr>
    </a:lvl3pPr>
    <a:lvl4pPr marL="1371600" algn="l" rtl="0" fontAlgn="base">
      <a:spcBef>
        <a:spcPct val="0"/>
      </a:spcBef>
      <a:spcAft>
        <a:spcPct val="0"/>
      </a:spcAft>
      <a:defRPr sz="1000" b="1" kern="1200">
        <a:solidFill>
          <a:schemeClr val="bg2"/>
        </a:solidFill>
        <a:latin typeface="Tahoma" pitchFamily="34" charset="0"/>
        <a:ea typeface="+mn-ea"/>
        <a:cs typeface="Arial" charset="0"/>
      </a:defRPr>
    </a:lvl4pPr>
    <a:lvl5pPr marL="1828800" algn="l" rtl="0" fontAlgn="base">
      <a:spcBef>
        <a:spcPct val="0"/>
      </a:spcBef>
      <a:spcAft>
        <a:spcPct val="0"/>
      </a:spcAft>
      <a:defRPr sz="1000" b="1" kern="1200">
        <a:solidFill>
          <a:schemeClr val="bg2"/>
        </a:solidFill>
        <a:latin typeface="Tahoma" pitchFamily="34" charset="0"/>
        <a:ea typeface="+mn-ea"/>
        <a:cs typeface="Arial" charset="0"/>
      </a:defRPr>
    </a:lvl5pPr>
    <a:lvl6pPr marL="2286000" algn="l" defTabSz="914400" rtl="0" eaLnBrk="1" latinLnBrk="0" hangingPunct="1">
      <a:defRPr sz="1000" b="1" kern="1200">
        <a:solidFill>
          <a:schemeClr val="bg2"/>
        </a:solidFill>
        <a:latin typeface="Tahoma" pitchFamily="34" charset="0"/>
        <a:ea typeface="+mn-ea"/>
        <a:cs typeface="Arial" charset="0"/>
      </a:defRPr>
    </a:lvl6pPr>
    <a:lvl7pPr marL="2743200" algn="l" defTabSz="914400" rtl="0" eaLnBrk="1" latinLnBrk="0" hangingPunct="1">
      <a:defRPr sz="1000" b="1" kern="1200">
        <a:solidFill>
          <a:schemeClr val="bg2"/>
        </a:solidFill>
        <a:latin typeface="Tahoma" pitchFamily="34" charset="0"/>
        <a:ea typeface="+mn-ea"/>
        <a:cs typeface="Arial" charset="0"/>
      </a:defRPr>
    </a:lvl7pPr>
    <a:lvl8pPr marL="3200400" algn="l" defTabSz="914400" rtl="0" eaLnBrk="1" latinLnBrk="0" hangingPunct="1">
      <a:defRPr sz="1000" b="1" kern="1200">
        <a:solidFill>
          <a:schemeClr val="bg2"/>
        </a:solidFill>
        <a:latin typeface="Tahoma" pitchFamily="34" charset="0"/>
        <a:ea typeface="+mn-ea"/>
        <a:cs typeface="Arial" charset="0"/>
      </a:defRPr>
    </a:lvl8pPr>
    <a:lvl9pPr marL="3657600" algn="l" defTabSz="914400" rtl="0" eaLnBrk="1" latinLnBrk="0" hangingPunct="1">
      <a:defRPr sz="1000" b="1" kern="1200">
        <a:solidFill>
          <a:schemeClr val="bg2"/>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FFFF99"/>
    <a:srgbClr val="FF5050"/>
    <a:srgbClr val="66FF66"/>
    <a:srgbClr val="99FF99"/>
    <a:srgbClr val="FFCC99"/>
    <a:srgbClr val="145FCE"/>
    <a:srgbClr val="EB1515"/>
    <a:srgbClr val="FEFF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59" autoAdjust="0"/>
  </p:normalViewPr>
  <p:slideViewPr>
    <p:cSldViewPr>
      <p:cViewPr varScale="1">
        <p:scale>
          <a:sx n="93" d="100"/>
          <a:sy n="93" d="100"/>
        </p:scale>
        <p:origin x="-59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29.xml"/><Relationship Id="rId3" Type="http://schemas.openxmlformats.org/officeDocument/2006/relationships/slide" Target="slides/slide3.xml"/><Relationship Id="rId21" Type="http://schemas.openxmlformats.org/officeDocument/2006/relationships/slide" Target="slides/slide23.xml"/><Relationship Id="rId7" Type="http://schemas.openxmlformats.org/officeDocument/2006/relationships/slide" Target="slides/slide7.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8.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2.xml"/><Relationship Id="rId24" Type="http://schemas.openxmlformats.org/officeDocument/2006/relationships/slide" Target="slides/slide27.xml"/><Relationship Id="rId5" Type="http://schemas.openxmlformats.org/officeDocument/2006/relationships/slide" Target="slides/slide5.xml"/><Relationship Id="rId15" Type="http://schemas.openxmlformats.org/officeDocument/2006/relationships/slide" Target="slides/slide16.xml"/><Relationship Id="rId23" Type="http://schemas.openxmlformats.org/officeDocument/2006/relationships/slide" Target="slides/slide26.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williams\Desktop\OWASP%20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williams\Desktop\OWASP%2020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williams\Desktop\OWASP%2020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27"/>
  <c:chart>
    <c:title>
      <c:layout/>
    </c:title>
    <c:plotArea>
      <c:layout/>
      <c:barChart>
        <c:barDir val="col"/>
        <c:grouping val="clustered"/>
        <c:ser>
          <c:idx val="0"/>
          <c:order val="0"/>
          <c:tx>
            <c:strRef>
              <c:f>Sheet1!$I$1</c:f>
              <c:strCache>
                <c:ptCount val="1"/>
                <c:pt idx="0">
                  <c:v>Participants</c:v>
                </c:pt>
              </c:strCache>
            </c:strRef>
          </c:tx>
          <c:cat>
            <c:numRef>
              <c:f>Sheet1!$H$2:$H$11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Sheet1!$I$2:$I$11</c:f>
              <c:numCache>
                <c:formatCode>General</c:formatCode>
                <c:ptCount val="10"/>
                <c:pt idx="0">
                  <c:v>20</c:v>
                </c:pt>
                <c:pt idx="1">
                  <c:v>80</c:v>
                </c:pt>
                <c:pt idx="2">
                  <c:v>400</c:v>
                </c:pt>
                <c:pt idx="3">
                  <c:v>2500</c:v>
                </c:pt>
                <c:pt idx="4">
                  <c:v>4000</c:v>
                </c:pt>
                <c:pt idx="5">
                  <c:v>5000</c:v>
                </c:pt>
                <c:pt idx="6">
                  <c:v>8000</c:v>
                </c:pt>
                <c:pt idx="7">
                  <c:v>12000</c:v>
                </c:pt>
                <c:pt idx="8">
                  <c:v>16718</c:v>
                </c:pt>
                <c:pt idx="9">
                  <c:v>21094</c:v>
                </c:pt>
              </c:numCache>
            </c:numRef>
          </c:val>
        </c:ser>
        <c:axId val="50788224"/>
        <c:axId val="50789760"/>
      </c:barChart>
      <c:catAx>
        <c:axId val="50788224"/>
        <c:scaling>
          <c:orientation val="minMax"/>
        </c:scaling>
        <c:axPos val="b"/>
        <c:numFmt formatCode="General" sourceLinked="1"/>
        <c:tickLblPos val="nextTo"/>
        <c:txPr>
          <a:bodyPr rot="-2700000" vert="horz"/>
          <a:lstStyle/>
          <a:p>
            <a:pPr>
              <a:defRPr/>
            </a:pPr>
            <a:endParaRPr lang="en-US"/>
          </a:p>
        </c:txPr>
        <c:crossAx val="50789760"/>
        <c:crosses val="autoZero"/>
        <c:auto val="1"/>
        <c:lblAlgn val="ctr"/>
        <c:lblOffset val="100"/>
      </c:catAx>
      <c:valAx>
        <c:axId val="50789760"/>
        <c:scaling>
          <c:orientation val="minMax"/>
        </c:scaling>
        <c:axPos val="l"/>
        <c:majorGridlines/>
        <c:numFmt formatCode="General" sourceLinked="1"/>
        <c:tickLblPos val="nextTo"/>
        <c:crossAx val="50788224"/>
        <c:crosses val="autoZero"/>
        <c:crossBetween val="between"/>
      </c:valAx>
    </c:plotArea>
    <c:plotVisOnly val="1"/>
  </c:chart>
  <c:spPr>
    <a:solidFill>
      <a:srgbClr val="FFFF99"/>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27"/>
  <c:chart>
    <c:title>
      <c:layout/>
    </c:title>
    <c:plotArea>
      <c:layout/>
      <c:barChart>
        <c:barDir val="col"/>
        <c:grouping val="clustered"/>
        <c:ser>
          <c:idx val="0"/>
          <c:order val="0"/>
          <c:tx>
            <c:strRef>
              <c:f>Sheet1!$J$1</c:f>
              <c:strCache>
                <c:ptCount val="1"/>
                <c:pt idx="0">
                  <c:v>Chapters</c:v>
                </c:pt>
              </c:strCache>
            </c:strRef>
          </c:tx>
          <c:cat>
            <c:numRef>
              <c:f>Sheet1!$H$2:$H$10</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Sheet1!$J$2:$J$11</c:f>
              <c:numCache>
                <c:formatCode>General</c:formatCode>
                <c:ptCount val="10"/>
                <c:pt idx="4">
                  <c:v>44</c:v>
                </c:pt>
                <c:pt idx="5">
                  <c:v>56</c:v>
                </c:pt>
                <c:pt idx="6">
                  <c:v>65</c:v>
                </c:pt>
                <c:pt idx="7">
                  <c:v>89</c:v>
                </c:pt>
                <c:pt idx="8">
                  <c:v>121</c:v>
                </c:pt>
                <c:pt idx="9">
                  <c:v>145</c:v>
                </c:pt>
              </c:numCache>
            </c:numRef>
          </c:val>
        </c:ser>
        <c:axId val="50674304"/>
        <c:axId val="50676096"/>
      </c:barChart>
      <c:catAx>
        <c:axId val="50674304"/>
        <c:scaling>
          <c:orientation val="minMax"/>
        </c:scaling>
        <c:axPos val="b"/>
        <c:numFmt formatCode="General" sourceLinked="1"/>
        <c:tickLblPos val="nextTo"/>
        <c:txPr>
          <a:bodyPr rot="-2700000" vert="horz"/>
          <a:lstStyle/>
          <a:p>
            <a:pPr>
              <a:defRPr/>
            </a:pPr>
            <a:endParaRPr lang="en-US"/>
          </a:p>
        </c:txPr>
        <c:crossAx val="50676096"/>
        <c:crosses val="autoZero"/>
        <c:auto val="1"/>
        <c:lblAlgn val="ctr"/>
        <c:lblOffset val="100"/>
      </c:catAx>
      <c:valAx>
        <c:axId val="50676096"/>
        <c:scaling>
          <c:orientation val="minMax"/>
        </c:scaling>
        <c:axPos val="l"/>
        <c:majorGridlines/>
        <c:numFmt formatCode="General" sourceLinked="1"/>
        <c:tickLblPos val="nextTo"/>
        <c:crossAx val="50674304"/>
        <c:crosses val="autoZero"/>
        <c:crossBetween val="between"/>
      </c:valAx>
    </c:plotArea>
    <c:plotVisOnly val="1"/>
  </c:chart>
  <c:spPr>
    <a:solidFill>
      <a:srgbClr val="FFFF99"/>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style val="12"/>
  <c:chart>
    <c:autoTitleDeleted val="1"/>
    <c:plotArea>
      <c:layout/>
      <c:lineChart>
        <c:grouping val="standard"/>
        <c:ser>
          <c:idx val="0"/>
          <c:order val="0"/>
          <c:tx>
            <c:strRef>
              <c:f>Sheet1!$B$27</c:f>
              <c:strCache>
                <c:ptCount val="1"/>
                <c:pt idx="0">
                  <c:v>Size (GB)</c:v>
                </c:pt>
              </c:strCache>
            </c:strRef>
          </c:tx>
          <c:marker>
            <c:symbol val="none"/>
          </c:marker>
          <c:cat>
            <c:numRef>
              <c:f>Sheet1!$A$28:$A$95</c:f>
              <c:numCache>
                <c:formatCode>dd/mm/yyyy</c:formatCode>
                <c:ptCount val="68"/>
                <c:pt idx="0">
                  <c:v>39569</c:v>
                </c:pt>
                <c:pt idx="1">
                  <c:v>39539</c:v>
                </c:pt>
                <c:pt idx="2">
                  <c:v>39508</c:v>
                </c:pt>
                <c:pt idx="3">
                  <c:v>39479</c:v>
                </c:pt>
                <c:pt idx="4">
                  <c:v>39448</c:v>
                </c:pt>
                <c:pt idx="5">
                  <c:v>39417</c:v>
                </c:pt>
                <c:pt idx="6">
                  <c:v>39387</c:v>
                </c:pt>
                <c:pt idx="7">
                  <c:v>39356</c:v>
                </c:pt>
                <c:pt idx="8">
                  <c:v>39326</c:v>
                </c:pt>
                <c:pt idx="9">
                  <c:v>39295</c:v>
                </c:pt>
                <c:pt idx="10">
                  <c:v>39264</c:v>
                </c:pt>
                <c:pt idx="11">
                  <c:v>39234</c:v>
                </c:pt>
                <c:pt idx="12">
                  <c:v>39203</c:v>
                </c:pt>
                <c:pt idx="13">
                  <c:v>39173</c:v>
                </c:pt>
                <c:pt idx="14">
                  <c:v>39142</c:v>
                </c:pt>
                <c:pt idx="15">
                  <c:v>39114</c:v>
                </c:pt>
                <c:pt idx="16">
                  <c:v>39083</c:v>
                </c:pt>
                <c:pt idx="17">
                  <c:v>39052</c:v>
                </c:pt>
                <c:pt idx="18">
                  <c:v>39022</c:v>
                </c:pt>
                <c:pt idx="19">
                  <c:v>38991</c:v>
                </c:pt>
                <c:pt idx="20">
                  <c:v>38961</c:v>
                </c:pt>
                <c:pt idx="21">
                  <c:v>38930</c:v>
                </c:pt>
                <c:pt idx="22">
                  <c:v>38899</c:v>
                </c:pt>
                <c:pt idx="23">
                  <c:v>38869</c:v>
                </c:pt>
                <c:pt idx="24">
                  <c:v>38838</c:v>
                </c:pt>
                <c:pt idx="25">
                  <c:v>38808</c:v>
                </c:pt>
                <c:pt idx="26">
                  <c:v>38777</c:v>
                </c:pt>
                <c:pt idx="27">
                  <c:v>38749</c:v>
                </c:pt>
                <c:pt idx="28">
                  <c:v>38718</c:v>
                </c:pt>
                <c:pt idx="29">
                  <c:v>38687</c:v>
                </c:pt>
                <c:pt idx="30">
                  <c:v>38657</c:v>
                </c:pt>
                <c:pt idx="31">
                  <c:v>38626</c:v>
                </c:pt>
                <c:pt idx="32">
                  <c:v>38596</c:v>
                </c:pt>
                <c:pt idx="33">
                  <c:v>38565</c:v>
                </c:pt>
                <c:pt idx="34">
                  <c:v>38534</c:v>
                </c:pt>
                <c:pt idx="35">
                  <c:v>38504</c:v>
                </c:pt>
                <c:pt idx="36">
                  <c:v>38473</c:v>
                </c:pt>
                <c:pt idx="37">
                  <c:v>38443</c:v>
                </c:pt>
                <c:pt idx="38">
                  <c:v>38412</c:v>
                </c:pt>
                <c:pt idx="39">
                  <c:v>38384</c:v>
                </c:pt>
                <c:pt idx="40">
                  <c:v>38353</c:v>
                </c:pt>
                <c:pt idx="41">
                  <c:v>38322</c:v>
                </c:pt>
                <c:pt idx="42">
                  <c:v>38292</c:v>
                </c:pt>
                <c:pt idx="43">
                  <c:v>38261</c:v>
                </c:pt>
                <c:pt idx="44">
                  <c:v>38231</c:v>
                </c:pt>
                <c:pt idx="45">
                  <c:v>38200</c:v>
                </c:pt>
                <c:pt idx="46">
                  <c:v>38169</c:v>
                </c:pt>
                <c:pt idx="47">
                  <c:v>38139</c:v>
                </c:pt>
                <c:pt idx="48">
                  <c:v>38108</c:v>
                </c:pt>
                <c:pt idx="49">
                  <c:v>38078</c:v>
                </c:pt>
                <c:pt idx="50">
                  <c:v>38047</c:v>
                </c:pt>
                <c:pt idx="51">
                  <c:v>38018</c:v>
                </c:pt>
                <c:pt idx="52">
                  <c:v>37987</c:v>
                </c:pt>
                <c:pt idx="53">
                  <c:v>37956</c:v>
                </c:pt>
                <c:pt idx="54">
                  <c:v>37926</c:v>
                </c:pt>
                <c:pt idx="55">
                  <c:v>37895</c:v>
                </c:pt>
                <c:pt idx="56">
                  <c:v>37865</c:v>
                </c:pt>
                <c:pt idx="57">
                  <c:v>37834</c:v>
                </c:pt>
                <c:pt idx="58">
                  <c:v>37803</c:v>
                </c:pt>
                <c:pt idx="59">
                  <c:v>37773</c:v>
                </c:pt>
                <c:pt idx="60">
                  <c:v>37742</c:v>
                </c:pt>
                <c:pt idx="61">
                  <c:v>37712</c:v>
                </c:pt>
                <c:pt idx="62">
                  <c:v>37681</c:v>
                </c:pt>
                <c:pt idx="63">
                  <c:v>37653</c:v>
                </c:pt>
                <c:pt idx="64">
                  <c:v>37622</c:v>
                </c:pt>
                <c:pt idx="65">
                  <c:v>37591</c:v>
                </c:pt>
                <c:pt idx="66">
                  <c:v>37561</c:v>
                </c:pt>
                <c:pt idx="67">
                  <c:v>37530</c:v>
                </c:pt>
              </c:numCache>
            </c:numRef>
          </c:cat>
          <c:val>
            <c:numRef>
              <c:f>Sheet1!$B$28:$B$95</c:f>
              <c:numCache>
                <c:formatCode>General</c:formatCode>
                <c:ptCount val="68"/>
                <c:pt idx="0">
                  <c:v>230</c:v>
                </c:pt>
                <c:pt idx="1">
                  <c:v>219.3</c:v>
                </c:pt>
                <c:pt idx="2">
                  <c:v>201.1</c:v>
                </c:pt>
                <c:pt idx="3">
                  <c:v>170.4</c:v>
                </c:pt>
                <c:pt idx="4">
                  <c:v>193.7</c:v>
                </c:pt>
                <c:pt idx="5">
                  <c:v>166.6</c:v>
                </c:pt>
                <c:pt idx="6">
                  <c:v>180</c:v>
                </c:pt>
                <c:pt idx="7">
                  <c:v>152.1</c:v>
                </c:pt>
                <c:pt idx="8">
                  <c:v>127.6</c:v>
                </c:pt>
                <c:pt idx="9">
                  <c:v>127.5</c:v>
                </c:pt>
                <c:pt idx="10">
                  <c:v>142.9</c:v>
                </c:pt>
                <c:pt idx="11">
                  <c:v>144.80000000000001</c:v>
                </c:pt>
                <c:pt idx="12">
                  <c:v>160.19999999999999</c:v>
                </c:pt>
                <c:pt idx="13">
                  <c:v>164.1</c:v>
                </c:pt>
                <c:pt idx="14">
                  <c:v>171</c:v>
                </c:pt>
                <c:pt idx="15">
                  <c:v>128.6</c:v>
                </c:pt>
                <c:pt idx="16">
                  <c:v>136.69999999999999</c:v>
                </c:pt>
                <c:pt idx="17">
                  <c:v>115.3</c:v>
                </c:pt>
                <c:pt idx="18">
                  <c:v>154</c:v>
                </c:pt>
                <c:pt idx="19">
                  <c:v>177.8</c:v>
                </c:pt>
                <c:pt idx="20">
                  <c:v>149.30000000000001</c:v>
                </c:pt>
                <c:pt idx="21">
                  <c:v>147.19999999999999</c:v>
                </c:pt>
                <c:pt idx="22">
                  <c:v>118.3</c:v>
                </c:pt>
                <c:pt idx="23">
                  <c:v>115.9</c:v>
                </c:pt>
                <c:pt idx="24">
                  <c:v>113</c:v>
                </c:pt>
                <c:pt idx="25">
                  <c:v>93.4</c:v>
                </c:pt>
                <c:pt idx="26">
                  <c:v>104.8</c:v>
                </c:pt>
                <c:pt idx="27">
                  <c:v>89.8</c:v>
                </c:pt>
                <c:pt idx="28">
                  <c:v>91.4</c:v>
                </c:pt>
                <c:pt idx="29">
                  <c:v>91.9</c:v>
                </c:pt>
                <c:pt idx="30">
                  <c:v>112.4</c:v>
                </c:pt>
                <c:pt idx="31">
                  <c:v>92.8</c:v>
                </c:pt>
                <c:pt idx="32">
                  <c:v>108.4</c:v>
                </c:pt>
                <c:pt idx="33">
                  <c:v>74.900000000000006</c:v>
                </c:pt>
                <c:pt idx="34">
                  <c:v>47.3</c:v>
                </c:pt>
                <c:pt idx="35">
                  <c:v>55.3</c:v>
                </c:pt>
                <c:pt idx="36">
                  <c:v>44.3</c:v>
                </c:pt>
                <c:pt idx="37">
                  <c:v>42.8</c:v>
                </c:pt>
                <c:pt idx="38">
                  <c:v>46.9</c:v>
                </c:pt>
                <c:pt idx="39">
                  <c:v>37.700000000000003</c:v>
                </c:pt>
                <c:pt idx="40">
                  <c:v>31.3</c:v>
                </c:pt>
                <c:pt idx="41">
                  <c:v>34.6</c:v>
                </c:pt>
                <c:pt idx="42">
                  <c:v>33.200000000000003</c:v>
                </c:pt>
                <c:pt idx="43">
                  <c:v>28.6</c:v>
                </c:pt>
                <c:pt idx="44">
                  <c:v>24.3</c:v>
                </c:pt>
                <c:pt idx="45">
                  <c:v>31.8</c:v>
                </c:pt>
                <c:pt idx="46">
                  <c:v>25.4</c:v>
                </c:pt>
                <c:pt idx="47">
                  <c:v>15.4</c:v>
                </c:pt>
                <c:pt idx="48">
                  <c:v>8.2000000000000011</c:v>
                </c:pt>
                <c:pt idx="49">
                  <c:v>7.4</c:v>
                </c:pt>
                <c:pt idx="50">
                  <c:v>6.1</c:v>
                </c:pt>
                <c:pt idx="51">
                  <c:v>9.5</c:v>
                </c:pt>
                <c:pt idx="52">
                  <c:v>6.6</c:v>
                </c:pt>
                <c:pt idx="53">
                  <c:v>4.0999999999999996</c:v>
                </c:pt>
                <c:pt idx="54">
                  <c:v>4.7</c:v>
                </c:pt>
                <c:pt idx="55">
                  <c:v>4.5</c:v>
                </c:pt>
                <c:pt idx="56">
                  <c:v>5.0999999999999996</c:v>
                </c:pt>
                <c:pt idx="57">
                  <c:v>4.2</c:v>
                </c:pt>
                <c:pt idx="58">
                  <c:v>2.2999999999999998</c:v>
                </c:pt>
                <c:pt idx="59">
                  <c:v>0.1305</c:v>
                </c:pt>
                <c:pt idx="60">
                  <c:v>3.1</c:v>
                </c:pt>
                <c:pt idx="61">
                  <c:v>7.2</c:v>
                </c:pt>
                <c:pt idx="62">
                  <c:v>11.3</c:v>
                </c:pt>
                <c:pt idx="63">
                  <c:v>10.4</c:v>
                </c:pt>
                <c:pt idx="64">
                  <c:v>33</c:v>
                </c:pt>
                <c:pt idx="65">
                  <c:v>6.6</c:v>
                </c:pt>
                <c:pt idx="66">
                  <c:v>3.4</c:v>
                </c:pt>
                <c:pt idx="67">
                  <c:v>0.60850000000000004</c:v>
                </c:pt>
              </c:numCache>
            </c:numRef>
          </c:val>
          <c:smooth val="1"/>
        </c:ser>
        <c:marker val="1"/>
        <c:axId val="50766208"/>
        <c:axId val="50767744"/>
      </c:lineChart>
      <c:dateAx>
        <c:axId val="50766208"/>
        <c:scaling>
          <c:orientation val="minMax"/>
        </c:scaling>
        <c:axPos val="b"/>
        <c:numFmt formatCode="dd/mm/yyyy" sourceLinked="1"/>
        <c:tickLblPos val="nextTo"/>
        <c:txPr>
          <a:bodyPr/>
          <a:lstStyle/>
          <a:p>
            <a:pPr>
              <a:defRPr sz="700"/>
            </a:pPr>
            <a:endParaRPr lang="en-US"/>
          </a:p>
        </c:txPr>
        <c:crossAx val="50767744"/>
        <c:crosses val="autoZero"/>
        <c:auto val="1"/>
        <c:lblOffset val="100"/>
        <c:majorUnit val="12"/>
        <c:majorTimeUnit val="months"/>
      </c:dateAx>
      <c:valAx>
        <c:axId val="50767744"/>
        <c:scaling>
          <c:orientation val="minMax"/>
        </c:scaling>
        <c:axPos val="l"/>
        <c:majorGridlines/>
        <c:numFmt formatCode="General" sourceLinked="1"/>
        <c:tickLblPos val="nextTo"/>
        <c:txPr>
          <a:bodyPr/>
          <a:lstStyle/>
          <a:p>
            <a:pPr>
              <a:defRPr sz="700"/>
            </a:pPr>
            <a:endParaRPr lang="en-US"/>
          </a:p>
        </c:txPr>
        <c:crossAx val="50766208"/>
        <c:crosses val="autoZero"/>
        <c:crossBetween val="between"/>
      </c:valAx>
    </c:plotArea>
    <c:plotVisOnly val="1"/>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B95F6-1B6F-40BD-80D2-49A794DEBED9}" type="doc">
      <dgm:prSet loTypeId="urn:microsoft.com/office/officeart/2005/8/layout/funnel1" loCatId="process" qsTypeId="urn:microsoft.com/office/officeart/2005/8/quickstyle/3d4" qsCatId="3D" csTypeId="urn:microsoft.com/office/officeart/2005/8/colors/accent2_4" csCatId="accent2" phldr="1"/>
      <dgm:spPr/>
      <dgm:t>
        <a:bodyPr/>
        <a:lstStyle/>
        <a:p>
          <a:endParaRPr lang="en-US"/>
        </a:p>
      </dgm:t>
    </dgm:pt>
    <dgm:pt modelId="{3AF99D8D-3FBC-4114-91D6-AC9848E34F76}">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29A6C69B-8405-4385-99E9-7060745223DE}" type="parTrans" cxnId="{D623CA3F-C72C-4C5A-8EFA-A3B9D1082A84}">
      <dgm:prSet/>
      <dgm:spPr/>
      <dgm:t>
        <a:bodyPr/>
        <a:lstStyle/>
        <a:p>
          <a:endParaRPr lang="en-US"/>
        </a:p>
      </dgm:t>
    </dgm:pt>
    <dgm:pt modelId="{E9190B99-36CE-4F46-B1D3-0FE863D17209}" type="sibTrans" cxnId="{D623CA3F-C72C-4C5A-8EFA-A3B9D1082A84}">
      <dgm:prSet/>
      <dgm:spPr/>
      <dgm:t>
        <a:bodyPr/>
        <a:lstStyle/>
        <a:p>
          <a:endParaRPr lang="en-US"/>
        </a:p>
      </dgm:t>
    </dgm:pt>
    <dgm:pt modelId="{36558BFF-EF15-4DB4-93DC-5066309F6878}">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A3FEB71C-8C4F-43E2-B813-935841276BFC}" type="parTrans" cxnId="{9437FBC0-067B-46C0-8C59-1C3BDE0222D4}">
      <dgm:prSet/>
      <dgm:spPr/>
      <dgm:t>
        <a:bodyPr/>
        <a:lstStyle/>
        <a:p>
          <a:endParaRPr lang="en-US"/>
        </a:p>
      </dgm:t>
    </dgm:pt>
    <dgm:pt modelId="{CCB70FF3-5C89-4913-A051-D9D14786FF40}" type="sibTrans" cxnId="{9437FBC0-067B-46C0-8C59-1C3BDE0222D4}">
      <dgm:prSet/>
      <dgm:spPr/>
      <dgm:t>
        <a:bodyPr/>
        <a:lstStyle/>
        <a:p>
          <a:endParaRPr lang="en-US"/>
        </a:p>
      </dgm:t>
    </dgm:pt>
    <dgm:pt modelId="{1D8A0B34-BF44-4D79-9177-29F61BE31E50}">
      <dgm:prSet phldrT="[Text]"/>
      <dgm:spPr>
        <a:blipFill rotWithShape="0">
          <a:blip xmlns:r="http://schemas.openxmlformats.org/officeDocument/2006/relationships" r:embed="rId3"/>
          <a:stretch>
            <a:fillRect/>
          </a:stretch>
        </a:blipFill>
      </dgm:spPr>
      <dgm:t>
        <a:bodyPr/>
        <a:lstStyle/>
        <a:p>
          <a:r>
            <a:rPr lang="en-US" dirty="0" smtClean="0"/>
            <a:t> </a:t>
          </a:r>
          <a:endParaRPr lang="en-US" dirty="0"/>
        </a:p>
      </dgm:t>
    </dgm:pt>
    <dgm:pt modelId="{A191545B-3FBE-45E7-AD19-D155982D3153}" type="parTrans" cxnId="{EC5D26C1-1DC7-459D-9CAF-C1CADF079BF4}">
      <dgm:prSet/>
      <dgm:spPr/>
      <dgm:t>
        <a:bodyPr/>
        <a:lstStyle/>
        <a:p>
          <a:endParaRPr lang="en-US"/>
        </a:p>
      </dgm:t>
    </dgm:pt>
    <dgm:pt modelId="{9DFE2160-6B1C-4BED-B272-C6E5BF2B2239}" type="sibTrans" cxnId="{EC5D26C1-1DC7-459D-9CAF-C1CADF079BF4}">
      <dgm:prSet/>
      <dgm:spPr/>
      <dgm:t>
        <a:bodyPr/>
        <a:lstStyle/>
        <a:p>
          <a:endParaRPr lang="en-US"/>
        </a:p>
      </dgm:t>
    </dgm:pt>
    <dgm:pt modelId="{C45A79F0-DF4A-4158-AB34-3DD680B620DF}">
      <dgm:prSet phldrT="[Text]"/>
      <dgm:spPr/>
      <dgm:t>
        <a:bodyPr/>
        <a:lstStyle/>
        <a:p>
          <a:r>
            <a:rPr lang="en-US" dirty="0" smtClean="0"/>
            <a:t> </a:t>
          </a:r>
          <a:endParaRPr lang="en-US" dirty="0"/>
        </a:p>
      </dgm:t>
    </dgm:pt>
    <dgm:pt modelId="{86B79054-C808-46E0-A3FC-46C8803D2ADD}" type="parTrans" cxnId="{3DE3BE4E-C3FA-44C5-B97D-D66360CED1AE}">
      <dgm:prSet/>
      <dgm:spPr/>
      <dgm:t>
        <a:bodyPr/>
        <a:lstStyle/>
        <a:p>
          <a:endParaRPr lang="en-US"/>
        </a:p>
      </dgm:t>
    </dgm:pt>
    <dgm:pt modelId="{D5389277-D34E-476F-A822-13FCACC8E768}" type="sibTrans" cxnId="{3DE3BE4E-C3FA-44C5-B97D-D66360CED1AE}">
      <dgm:prSet/>
      <dgm:spPr/>
      <dgm:t>
        <a:bodyPr/>
        <a:lstStyle/>
        <a:p>
          <a:endParaRPr lang="en-US"/>
        </a:p>
      </dgm:t>
    </dgm:pt>
    <dgm:pt modelId="{EFF8B6D9-FDF8-4477-A767-6D5DB76C6E76}">
      <dgm:prSet phldrT="[Text]"/>
      <dgm:spPr/>
      <dgm:t>
        <a:bodyPr/>
        <a:lstStyle/>
        <a:p>
          <a:endParaRPr lang="en-US" dirty="0"/>
        </a:p>
      </dgm:t>
    </dgm:pt>
    <dgm:pt modelId="{3C2C523A-C032-44BA-A754-5B81641C46EB}" type="parTrans" cxnId="{E5409D0E-D2B1-465E-9D07-9390BCAC7E0C}">
      <dgm:prSet/>
      <dgm:spPr/>
      <dgm:t>
        <a:bodyPr/>
        <a:lstStyle/>
        <a:p>
          <a:endParaRPr lang="en-US"/>
        </a:p>
      </dgm:t>
    </dgm:pt>
    <dgm:pt modelId="{2004563C-FA53-429E-99E5-A1E665ADBBD7}" type="sibTrans" cxnId="{E5409D0E-D2B1-465E-9D07-9390BCAC7E0C}">
      <dgm:prSet/>
      <dgm:spPr/>
      <dgm:t>
        <a:bodyPr/>
        <a:lstStyle/>
        <a:p>
          <a:endParaRPr lang="en-US"/>
        </a:p>
      </dgm:t>
    </dgm:pt>
    <dgm:pt modelId="{D4E61BF8-8A44-4EF1-9B26-ED0ADDDB30C0}" type="pres">
      <dgm:prSet presAssocID="{17EB95F6-1B6F-40BD-80D2-49A794DEBED9}" presName="Name0" presStyleCnt="0">
        <dgm:presLayoutVars>
          <dgm:chMax val="4"/>
          <dgm:resizeHandles val="exact"/>
        </dgm:presLayoutVars>
      </dgm:prSet>
      <dgm:spPr/>
      <dgm:t>
        <a:bodyPr/>
        <a:lstStyle/>
        <a:p>
          <a:endParaRPr lang="en-US"/>
        </a:p>
      </dgm:t>
    </dgm:pt>
    <dgm:pt modelId="{3AB7B423-6C27-4CAB-B8EE-BCE57A7984F6}" type="pres">
      <dgm:prSet presAssocID="{17EB95F6-1B6F-40BD-80D2-49A794DEBED9}" presName="ellipse" presStyleLbl="trBgShp" presStyleIdx="0" presStyleCnt="1"/>
      <dgm:spPr/>
    </dgm:pt>
    <dgm:pt modelId="{B85D09FF-59D7-4A75-825A-04A56FD9E603}" type="pres">
      <dgm:prSet presAssocID="{17EB95F6-1B6F-40BD-80D2-49A794DEBED9}" presName="arrow1" presStyleLbl="fgShp" presStyleIdx="0" presStyleCnt="1"/>
      <dgm:spPr/>
      <dgm:t>
        <a:bodyPr/>
        <a:lstStyle/>
        <a:p>
          <a:endParaRPr lang="en-US"/>
        </a:p>
      </dgm:t>
    </dgm:pt>
    <dgm:pt modelId="{51977D2D-D413-4F89-AC85-F34222BDCA22}" type="pres">
      <dgm:prSet presAssocID="{17EB95F6-1B6F-40BD-80D2-49A794DEBED9}" presName="rectangle" presStyleLbl="revTx" presStyleIdx="0" presStyleCnt="1">
        <dgm:presLayoutVars>
          <dgm:bulletEnabled val="1"/>
        </dgm:presLayoutVars>
      </dgm:prSet>
      <dgm:spPr/>
      <dgm:t>
        <a:bodyPr/>
        <a:lstStyle/>
        <a:p>
          <a:endParaRPr lang="en-US"/>
        </a:p>
      </dgm:t>
    </dgm:pt>
    <dgm:pt modelId="{771BCFFA-041F-448E-A585-C65DD645FB68}" type="pres">
      <dgm:prSet presAssocID="{36558BFF-EF15-4DB4-93DC-5066309F6878}" presName="item1" presStyleLbl="node1" presStyleIdx="0" presStyleCnt="3" custScaleX="68368" custScaleY="68368" custLinFactNeighborX="37088" custLinFactNeighborY="-16588">
        <dgm:presLayoutVars>
          <dgm:bulletEnabled val="1"/>
        </dgm:presLayoutVars>
      </dgm:prSet>
      <dgm:spPr/>
      <dgm:t>
        <a:bodyPr/>
        <a:lstStyle/>
        <a:p>
          <a:endParaRPr lang="en-US"/>
        </a:p>
      </dgm:t>
    </dgm:pt>
    <dgm:pt modelId="{54D2A141-B5C3-4095-8454-95E49A6BDB1C}" type="pres">
      <dgm:prSet presAssocID="{1D8A0B34-BF44-4D79-9177-29F61BE31E50}" presName="item2" presStyleLbl="node1" presStyleIdx="1" presStyleCnt="3" custScaleX="74110" custScaleY="74110" custLinFactNeighborX="8685" custLinFactNeighborY="16728">
        <dgm:presLayoutVars>
          <dgm:bulletEnabled val="1"/>
        </dgm:presLayoutVars>
      </dgm:prSet>
      <dgm:spPr/>
      <dgm:t>
        <a:bodyPr/>
        <a:lstStyle/>
        <a:p>
          <a:endParaRPr lang="en-US"/>
        </a:p>
      </dgm:t>
    </dgm:pt>
    <dgm:pt modelId="{A3C3E4D1-A7A5-40F9-846A-D1AA27FC51DA}" type="pres">
      <dgm:prSet presAssocID="{C45A79F0-DF4A-4158-AB34-3DD680B620DF}" presName="item3" presStyleLbl="node1" presStyleIdx="2" presStyleCnt="3" custScaleX="73590" custScaleY="78252" custLinFactNeighborX="-13215" custLinFactNeighborY="-5891">
        <dgm:presLayoutVars>
          <dgm:bulletEnabled val="1"/>
        </dgm:presLayoutVars>
      </dgm:prSet>
      <dgm:spPr/>
      <dgm:t>
        <a:bodyPr/>
        <a:lstStyle/>
        <a:p>
          <a:endParaRPr lang="en-US"/>
        </a:p>
      </dgm:t>
    </dgm:pt>
    <dgm:pt modelId="{5578718B-FF11-44F9-83FE-6A92AF6E1531}" type="pres">
      <dgm:prSet presAssocID="{17EB95F6-1B6F-40BD-80D2-49A794DEBED9}" presName="funnel" presStyleLbl="trAlignAcc1" presStyleIdx="0" presStyleCnt="1"/>
      <dgm:spPr/>
    </dgm:pt>
  </dgm:ptLst>
  <dgm:cxnLst>
    <dgm:cxn modelId="{D623CA3F-C72C-4C5A-8EFA-A3B9D1082A84}" srcId="{17EB95F6-1B6F-40BD-80D2-49A794DEBED9}" destId="{3AF99D8D-3FBC-4114-91D6-AC9848E34F76}" srcOrd="0" destOrd="0" parTransId="{29A6C69B-8405-4385-99E9-7060745223DE}" sibTransId="{E9190B99-36CE-4F46-B1D3-0FE863D17209}"/>
    <dgm:cxn modelId="{BC9FBB9B-3785-4C61-AA06-5B99EA0F6F85}" type="presOf" srcId="{36558BFF-EF15-4DB4-93DC-5066309F6878}" destId="{54D2A141-B5C3-4095-8454-95E49A6BDB1C}" srcOrd="0" destOrd="0" presId="urn:microsoft.com/office/officeart/2005/8/layout/funnel1"/>
    <dgm:cxn modelId="{24C12F03-2F82-4B8F-AA10-CB32C620C506}" type="presOf" srcId="{3AF99D8D-3FBC-4114-91D6-AC9848E34F76}" destId="{A3C3E4D1-A7A5-40F9-846A-D1AA27FC51DA}" srcOrd="0" destOrd="0" presId="urn:microsoft.com/office/officeart/2005/8/layout/funnel1"/>
    <dgm:cxn modelId="{A1324B9E-30D0-4EFF-8A5E-C2E7C465063F}" type="presOf" srcId="{C45A79F0-DF4A-4158-AB34-3DD680B620DF}" destId="{51977D2D-D413-4F89-AC85-F34222BDCA22}" srcOrd="0" destOrd="0" presId="urn:microsoft.com/office/officeart/2005/8/layout/funnel1"/>
    <dgm:cxn modelId="{9437FBC0-067B-46C0-8C59-1C3BDE0222D4}" srcId="{17EB95F6-1B6F-40BD-80D2-49A794DEBED9}" destId="{36558BFF-EF15-4DB4-93DC-5066309F6878}" srcOrd="1" destOrd="0" parTransId="{A3FEB71C-8C4F-43E2-B813-935841276BFC}" sibTransId="{CCB70FF3-5C89-4913-A051-D9D14786FF40}"/>
    <dgm:cxn modelId="{34D2C8BA-5E74-4AE9-86A5-9DB74EBE756B}" type="presOf" srcId="{17EB95F6-1B6F-40BD-80D2-49A794DEBED9}" destId="{D4E61BF8-8A44-4EF1-9B26-ED0ADDDB30C0}" srcOrd="0" destOrd="0" presId="urn:microsoft.com/office/officeart/2005/8/layout/funnel1"/>
    <dgm:cxn modelId="{2C456008-86DB-4299-AF84-707FDC0D5B74}" type="presOf" srcId="{1D8A0B34-BF44-4D79-9177-29F61BE31E50}" destId="{771BCFFA-041F-448E-A585-C65DD645FB68}" srcOrd="0" destOrd="0" presId="urn:microsoft.com/office/officeart/2005/8/layout/funnel1"/>
    <dgm:cxn modelId="{3DE3BE4E-C3FA-44C5-B97D-D66360CED1AE}" srcId="{17EB95F6-1B6F-40BD-80D2-49A794DEBED9}" destId="{C45A79F0-DF4A-4158-AB34-3DD680B620DF}" srcOrd="3" destOrd="0" parTransId="{86B79054-C808-46E0-A3FC-46C8803D2ADD}" sibTransId="{D5389277-D34E-476F-A822-13FCACC8E768}"/>
    <dgm:cxn modelId="{EC5D26C1-1DC7-459D-9CAF-C1CADF079BF4}" srcId="{17EB95F6-1B6F-40BD-80D2-49A794DEBED9}" destId="{1D8A0B34-BF44-4D79-9177-29F61BE31E50}" srcOrd="2" destOrd="0" parTransId="{A191545B-3FBE-45E7-AD19-D155982D3153}" sibTransId="{9DFE2160-6B1C-4BED-B272-C6E5BF2B2239}"/>
    <dgm:cxn modelId="{E5409D0E-D2B1-465E-9D07-9390BCAC7E0C}" srcId="{17EB95F6-1B6F-40BD-80D2-49A794DEBED9}" destId="{EFF8B6D9-FDF8-4477-A767-6D5DB76C6E76}" srcOrd="4" destOrd="0" parTransId="{3C2C523A-C032-44BA-A754-5B81641C46EB}" sibTransId="{2004563C-FA53-429E-99E5-A1E665ADBBD7}"/>
    <dgm:cxn modelId="{A025BD02-6D6A-4DB4-A705-29335DA25D5C}" type="presParOf" srcId="{D4E61BF8-8A44-4EF1-9B26-ED0ADDDB30C0}" destId="{3AB7B423-6C27-4CAB-B8EE-BCE57A7984F6}" srcOrd="0" destOrd="0" presId="urn:microsoft.com/office/officeart/2005/8/layout/funnel1"/>
    <dgm:cxn modelId="{7160020B-B0CD-4F8D-B8FE-266FBD3AD21B}" type="presParOf" srcId="{D4E61BF8-8A44-4EF1-9B26-ED0ADDDB30C0}" destId="{B85D09FF-59D7-4A75-825A-04A56FD9E603}" srcOrd="1" destOrd="0" presId="urn:microsoft.com/office/officeart/2005/8/layout/funnel1"/>
    <dgm:cxn modelId="{F71210ED-7176-489E-B5A9-72830CAFABD4}" type="presParOf" srcId="{D4E61BF8-8A44-4EF1-9B26-ED0ADDDB30C0}" destId="{51977D2D-D413-4F89-AC85-F34222BDCA22}" srcOrd="2" destOrd="0" presId="urn:microsoft.com/office/officeart/2005/8/layout/funnel1"/>
    <dgm:cxn modelId="{8C41FD73-8920-4003-9A37-0550A5621355}" type="presParOf" srcId="{D4E61BF8-8A44-4EF1-9B26-ED0ADDDB30C0}" destId="{771BCFFA-041F-448E-A585-C65DD645FB68}" srcOrd="3" destOrd="0" presId="urn:microsoft.com/office/officeart/2005/8/layout/funnel1"/>
    <dgm:cxn modelId="{9E24C2AE-DA1F-426E-8F82-3933E7D2F220}" type="presParOf" srcId="{D4E61BF8-8A44-4EF1-9B26-ED0ADDDB30C0}" destId="{54D2A141-B5C3-4095-8454-95E49A6BDB1C}" srcOrd="4" destOrd="0" presId="urn:microsoft.com/office/officeart/2005/8/layout/funnel1"/>
    <dgm:cxn modelId="{6DC26CA5-02F7-4614-A9E4-9B56BF206A1A}" type="presParOf" srcId="{D4E61BF8-8A44-4EF1-9B26-ED0ADDDB30C0}" destId="{A3C3E4D1-A7A5-40F9-846A-D1AA27FC51DA}" srcOrd="5" destOrd="0" presId="urn:microsoft.com/office/officeart/2005/8/layout/funnel1"/>
    <dgm:cxn modelId="{BA2CF241-B7B6-4DCB-9158-616FDBEDFD7E}" type="presParOf" srcId="{D4E61BF8-8A44-4EF1-9B26-ED0ADDDB30C0}" destId="{5578718B-FF11-44F9-83FE-6A92AF6E1531}" srcOrd="6" destOrd="0" presId="urn:microsoft.com/office/officeart/2005/8/layout/funnel1"/>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 loCatId="list" qsTypeId="urn:microsoft.com/office/officeart/2005/8/quickstyle/3d6" qsCatId="3D" csTypeId="urn:microsoft.com/office/officeart/2005/8/colors/accent6_2" csCatId="accent6" phldr="1"/>
      <dgm:spPr/>
      <dgm:t>
        <a:bodyPr/>
        <a:lstStyle/>
        <a:p>
          <a:endParaRPr lang="en-US"/>
        </a:p>
      </dgm:t>
    </dgm:pt>
    <dgm:pt modelId="{64169CBD-621B-41AC-8098-190EB836285B}">
      <dgm:prSet phldrT="[Text]"/>
      <dgm:spPr>
        <a:gradFill flip="none" rotWithShape="0">
          <a:gsLst>
            <a:gs pos="0">
              <a:srgbClr val="339933">
                <a:shade val="30000"/>
                <a:satMod val="115000"/>
              </a:srgbClr>
            </a:gs>
            <a:gs pos="50000">
              <a:srgbClr val="339933">
                <a:shade val="67500"/>
                <a:satMod val="115000"/>
              </a:srgbClr>
            </a:gs>
            <a:gs pos="100000">
              <a:srgbClr val="339933">
                <a:shade val="100000"/>
                <a:satMod val="115000"/>
              </a:srgbClr>
            </a:gs>
          </a:gsLst>
          <a:lin ang="5400000" scaled="1"/>
          <a:tileRect/>
        </a:gradFill>
      </dgm:spPr>
      <dgm:t>
        <a:bodyPr/>
        <a:lstStyle/>
        <a:p>
          <a:pPr rtl="0"/>
          <a:r>
            <a:rPr kumimoji="0" lang="en-US" b="1" i="0" u="none" strike="noStrike" cap="none" spc="0" normalizeH="0" baseline="0" noProof="0" dirty="0" smtClean="0">
              <a:ln/>
              <a:effectLst/>
              <a:uLnTx/>
              <a:uFillTx/>
              <a:latin typeface="+mn-lt"/>
            </a:rPr>
            <a:t>A1: Cross Site Scripting (XSS)</a:t>
          </a:r>
          <a:endParaRPr lang="en-US" b="1" dirty="0"/>
        </a:p>
      </dgm:t>
    </dgm:pt>
    <dgm:pt modelId="{C2478B4C-85CC-4B56-8035-A1D085B2572C}" type="parTrans" cxnId="{E8FA1B3E-891C-44F5-8B95-213F7D5CE5C0}">
      <dgm:prSet/>
      <dgm:spPr/>
      <dgm:t>
        <a:bodyPr/>
        <a:lstStyle/>
        <a:p>
          <a:endParaRPr lang="en-US"/>
        </a:p>
      </dgm:t>
    </dgm:pt>
    <dgm:pt modelId="{55DCDCCE-3CAF-428A-ABFC-A8BC8FEF6AA5}" type="sibTrans" cxnId="{E8FA1B3E-891C-44F5-8B95-213F7D5CE5C0}">
      <dgm:prSet/>
      <dgm:spPr/>
      <dgm:t>
        <a:bodyPr/>
        <a:lstStyle/>
        <a:p>
          <a:endParaRPr lang="en-US"/>
        </a:p>
      </dgm:t>
    </dgm:pt>
    <dgm:pt modelId="{8BCDC084-67CA-4889-BB16-FDAA18262BAD}">
      <dgm:prSet phldrT="[Tex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A6: </a:t>
          </a:r>
          <a:r>
            <a:rPr lang="en-US" altLang="ja-JP" b="1" dirty="0" smtClean="0">
              <a:ea typeface="ＭＳ Ｐゴシック" pitchFamily="1" charset="-128"/>
            </a:rPr>
            <a:t>Information Leakage and Improper Error Handling </a:t>
          </a:r>
          <a:endParaRPr lang="en-US" b="1" dirty="0"/>
        </a:p>
      </dgm:t>
    </dgm:pt>
    <dgm:pt modelId="{DFCC82B9-B307-4045-991F-0A63623D1F34}" type="parTrans" cxnId="{87367C5A-800E-4ABA-8B2B-CF70A5C89137}">
      <dgm:prSet/>
      <dgm:spPr/>
      <dgm:t>
        <a:bodyPr/>
        <a:lstStyle/>
        <a:p>
          <a:endParaRPr lang="en-US"/>
        </a:p>
      </dgm:t>
    </dgm:pt>
    <dgm:pt modelId="{C306F358-4A0E-4076-9570-D654E65D82B2}" type="sibTrans" cxnId="{87367C5A-800E-4ABA-8B2B-CF70A5C89137}">
      <dgm:prSet/>
      <dgm:spPr/>
      <dgm:t>
        <a:bodyPr/>
        <a:lstStyle/>
        <a:p>
          <a:endParaRPr lang="en-US"/>
        </a:p>
      </dgm:t>
    </dgm:pt>
    <dgm:pt modelId="{9663F371-B772-4846-B2F7-9A7F6EF1936B}">
      <dgm:prSet/>
      <dgm:spPr>
        <a:gradFill flip="none" rotWithShape="0">
          <a:gsLst>
            <a:gs pos="0">
              <a:srgbClr val="339933">
                <a:shade val="30000"/>
                <a:satMod val="115000"/>
              </a:srgbClr>
            </a:gs>
            <a:gs pos="50000">
              <a:srgbClr val="339933">
                <a:shade val="67500"/>
                <a:satMod val="115000"/>
              </a:srgbClr>
            </a:gs>
            <a:gs pos="100000">
              <a:srgbClr val="339933">
                <a:shade val="100000"/>
                <a:satMod val="115000"/>
              </a:srgbClr>
            </a:gs>
          </a:gsLst>
          <a:lin ang="5400000" scaled="1"/>
          <a:tileRect/>
        </a:gradFill>
      </dgm:spPr>
      <dgm:t>
        <a:bodyPr/>
        <a:lstStyle/>
        <a:p>
          <a:pPr rtl="0"/>
          <a:r>
            <a:rPr kumimoji="0" lang="en-US" b="1" i="0" u="none" strike="noStrike" cap="none" spc="0" normalizeH="0" baseline="0" noProof="0" dirty="0" smtClean="0">
              <a:ln/>
              <a:effectLst/>
              <a:uLnTx/>
              <a:uFillTx/>
              <a:latin typeface="+mn-lt"/>
            </a:rPr>
            <a:t>A2: Injection Flaws</a:t>
          </a:r>
        </a:p>
      </dgm:t>
    </dgm:pt>
    <dgm:pt modelId="{90CA7DB5-7617-41CB-B7D2-D1BCC1B12D4D}" type="parTrans" cxnId="{929E3299-9116-4990-B5F4-988532CF1684}">
      <dgm:prSet/>
      <dgm:spPr/>
      <dgm:t>
        <a:bodyPr/>
        <a:lstStyle/>
        <a:p>
          <a:endParaRPr lang="en-US"/>
        </a:p>
      </dgm:t>
    </dgm:pt>
    <dgm:pt modelId="{223AF5C5-6B69-4331-9C4C-A65A6A635D4A}" type="sibTrans" cxnId="{929E3299-9116-4990-B5F4-988532CF1684}">
      <dgm:prSet/>
      <dgm:spPr/>
      <dgm:t>
        <a:bodyPr/>
        <a:lstStyle/>
        <a:p>
          <a:endParaRPr lang="en-US"/>
        </a:p>
      </dgm:t>
    </dgm:pt>
    <dgm:pt modelId="{05B6A14E-A58A-427E-80F5-495E20005676}">
      <dgm:prSet/>
      <dgm:spPr>
        <a:gradFill flip="none" rotWithShape="0">
          <a:gsLst>
            <a:gs pos="0">
              <a:srgbClr val="339933">
                <a:shade val="30000"/>
                <a:satMod val="115000"/>
              </a:srgbClr>
            </a:gs>
            <a:gs pos="50000">
              <a:srgbClr val="339933">
                <a:shade val="67500"/>
                <a:satMod val="115000"/>
              </a:srgbClr>
            </a:gs>
            <a:gs pos="100000">
              <a:srgbClr val="339933">
                <a:shade val="100000"/>
                <a:satMod val="115000"/>
              </a:srgbClr>
            </a:gs>
          </a:gsLst>
          <a:lin ang="5400000" scaled="1"/>
          <a:tileRect/>
        </a:gradFill>
      </dgm:spPr>
      <dgm:t>
        <a:bodyPr/>
        <a:lstStyle/>
        <a:p>
          <a:pPr rtl="0"/>
          <a:r>
            <a:rPr kumimoji="0" lang="en-US" b="1" i="0" u="none" strike="noStrike" cap="none" spc="0" normalizeH="0" baseline="0" noProof="0" dirty="0" smtClean="0">
              <a:ln/>
              <a:effectLst/>
              <a:uLnTx/>
              <a:uFillTx/>
              <a:latin typeface="+mn-lt"/>
            </a:rPr>
            <a:t>A3: Malicious File Execution</a:t>
          </a:r>
        </a:p>
      </dgm:t>
    </dgm:pt>
    <dgm:pt modelId="{2F9BC56F-924A-4353-9F8F-40E52BE6F39F}" type="parTrans" cxnId="{AE4E6705-38DF-4ECA-80E1-760699C4E255}">
      <dgm:prSet/>
      <dgm:spPr/>
      <dgm:t>
        <a:bodyPr/>
        <a:lstStyle/>
        <a:p>
          <a:endParaRPr lang="en-US"/>
        </a:p>
      </dgm:t>
    </dgm:pt>
    <dgm:pt modelId="{E232C4F9-D265-42B7-A469-2C93E3FE3984}" type="sibTrans" cxnId="{AE4E6705-38DF-4ECA-80E1-760699C4E255}">
      <dgm:prSet/>
      <dgm:spPr/>
      <dgm:t>
        <a:bodyPr/>
        <a:lstStyle/>
        <a:p>
          <a:endParaRPr lang="en-US"/>
        </a:p>
      </dgm:t>
    </dgm:pt>
    <dgm:pt modelId="{7FBC627C-7A5D-4F89-A1E1-F66E815CA8A7}">
      <dgm:prSet/>
      <dgm:spPr>
        <a:gradFill flip="none" rotWithShape="0">
          <a:gsLst>
            <a:gs pos="0">
              <a:srgbClr val="339933">
                <a:shade val="30000"/>
                <a:satMod val="115000"/>
              </a:srgbClr>
            </a:gs>
            <a:gs pos="50000">
              <a:srgbClr val="339933">
                <a:shade val="67500"/>
                <a:satMod val="115000"/>
              </a:srgbClr>
            </a:gs>
            <a:gs pos="100000">
              <a:srgbClr val="339933">
                <a:shade val="100000"/>
                <a:satMod val="115000"/>
              </a:srgbClr>
            </a:gs>
          </a:gsLst>
          <a:lin ang="5400000" scaled="1"/>
          <a:tileRect/>
        </a:gradFill>
      </dgm:spPr>
      <dgm:t>
        <a:bodyPr/>
        <a:lstStyle/>
        <a:p>
          <a:pP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 </a:t>
          </a:r>
          <a:endParaRPr kumimoji="0" lang="en-US"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endParaRPr lang="en-US"/>
        </a:p>
      </dgm:t>
    </dgm:pt>
    <dgm:pt modelId="{678EE478-5D87-49D0-AC29-0A904E85A9CD}" type="sibTrans" cxnId="{62F5A9D3-EBF9-4BEC-9613-FD255126CCE1}">
      <dgm:prSet/>
      <dgm:spPr/>
      <dgm:t>
        <a:bodyPr/>
        <a:lstStyle/>
        <a:p>
          <a:endParaRPr lang="en-US"/>
        </a:p>
      </dgm:t>
    </dgm:pt>
    <dgm:pt modelId="{C1059736-A6E2-4762-8F49-0456CD8B7C69}">
      <dgm:prSet/>
      <dgm:spPr>
        <a:gradFill flip="none" rotWithShape="0">
          <a:gsLst>
            <a:gs pos="0">
              <a:srgbClr val="339933">
                <a:shade val="30000"/>
                <a:satMod val="115000"/>
              </a:srgbClr>
            </a:gs>
            <a:gs pos="50000">
              <a:srgbClr val="339933">
                <a:shade val="67500"/>
                <a:satMod val="115000"/>
              </a:srgbClr>
            </a:gs>
            <a:gs pos="100000">
              <a:srgbClr val="339933">
                <a:shade val="100000"/>
                <a:satMod val="115000"/>
              </a:srgbClr>
            </a:gs>
          </a:gsLst>
          <a:lin ang="5400000" scaled="1"/>
          <a:tileRect/>
        </a:gradFill>
      </dgm:spPr>
      <dgm:t>
        <a:bodyPr/>
        <a:lstStyle/>
        <a:p>
          <a:pP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endParaRPr lang="en-US"/>
        </a:p>
      </dgm:t>
    </dgm:pt>
    <dgm:pt modelId="{C998CC39-D1D3-43DE-8252-4B94A9279E42}" type="sibTrans" cxnId="{63E0B01F-E6B0-4341-846D-AEB7BCF19307}">
      <dgm:prSet/>
      <dgm:spPr/>
      <dgm:t>
        <a:bodyPr/>
        <a:lstStyle/>
        <a:p>
          <a:endParaRPr lang="en-US"/>
        </a:p>
      </dgm:t>
    </dgm:pt>
    <dgm:pt modelId="{FA4512F7-A63A-4F40-B5B4-6004D8EEA2E4}">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A7: </a:t>
          </a:r>
          <a:r>
            <a:rPr lang="en-US" altLang="ja-JP" b="1" dirty="0" smtClean="0">
              <a:ea typeface="ＭＳ Ｐゴシック" pitchFamily="1" charset="-128"/>
            </a:rPr>
            <a:t>Broken Authentication and Session Management </a:t>
          </a:r>
          <a:endParaRPr lang="en-US" b="1" dirty="0"/>
        </a:p>
      </dgm:t>
    </dgm:pt>
    <dgm:pt modelId="{D53CD27D-BDD3-444C-AE6A-2311E83F246A}" type="parTrans" cxnId="{A25FC508-31D3-47AB-B526-F240B6F5C2DF}">
      <dgm:prSet/>
      <dgm:spPr/>
      <dgm:t>
        <a:bodyPr/>
        <a:lstStyle/>
        <a:p>
          <a:endParaRPr lang="en-US"/>
        </a:p>
      </dgm:t>
    </dgm:pt>
    <dgm:pt modelId="{F7E858A2-0BF8-451A-8FF3-814E21CFC0A2}" type="sibTrans" cxnId="{A25FC508-31D3-47AB-B526-F240B6F5C2DF}">
      <dgm:prSet/>
      <dgm:spPr/>
      <dgm:t>
        <a:bodyPr/>
        <a:lstStyle/>
        <a:p>
          <a:endParaRPr lang="en-US"/>
        </a:p>
      </dgm:t>
    </dgm:pt>
    <dgm:pt modelId="{5C24D233-3DB0-4C32-81EF-7ACC332CB1F3}">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A8: Insecure Cryptographic Storage</a:t>
          </a:r>
          <a:endParaRPr lang="en-US" b="1" dirty="0"/>
        </a:p>
      </dgm:t>
    </dgm:pt>
    <dgm:pt modelId="{F5591FC6-FDE3-41DF-8680-4B5B59B25A82}" type="parTrans" cxnId="{CA5F0586-67E5-44E0-94E6-0C3E3514C615}">
      <dgm:prSet/>
      <dgm:spPr/>
      <dgm:t>
        <a:bodyPr/>
        <a:lstStyle/>
        <a:p>
          <a:endParaRPr lang="en-US"/>
        </a:p>
      </dgm:t>
    </dgm:pt>
    <dgm:pt modelId="{E603982F-10ED-4D46-B99D-396ABE011015}" type="sibTrans" cxnId="{CA5F0586-67E5-44E0-94E6-0C3E3514C615}">
      <dgm:prSet/>
      <dgm:spPr/>
      <dgm:t>
        <a:bodyPr/>
        <a:lstStyle/>
        <a:p>
          <a:endParaRPr lang="en-US"/>
        </a:p>
      </dgm:t>
    </dgm:pt>
    <dgm:pt modelId="{84B38A77-F4AB-48EC-BE27-B8F2C8B986E2}">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A9: Insecure Communications</a:t>
          </a:r>
          <a:endParaRPr lang="en-US" b="1" dirty="0"/>
        </a:p>
      </dgm:t>
    </dgm:pt>
    <dgm:pt modelId="{6AD7C044-BEFE-43E1-AF8D-75816B83B709}" type="parTrans" cxnId="{2925D981-E56F-46C4-AE56-96FB49841DB6}">
      <dgm:prSet/>
      <dgm:spPr/>
      <dgm:t>
        <a:bodyPr/>
        <a:lstStyle/>
        <a:p>
          <a:endParaRPr lang="en-US"/>
        </a:p>
      </dgm:t>
    </dgm:pt>
    <dgm:pt modelId="{52E71ADB-8DE7-48E6-8ED5-C1EE6B7F6519}" type="sibTrans" cxnId="{2925D981-E56F-46C4-AE56-96FB49841DB6}">
      <dgm:prSet/>
      <dgm:spPr/>
      <dgm:t>
        <a:bodyPr/>
        <a:lstStyle/>
        <a:p>
          <a:endParaRPr lang="en-US"/>
        </a:p>
      </dgm:t>
    </dgm:pt>
    <dgm:pt modelId="{231AA091-BC50-4CB1-B212-84DF97C37E43}">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A10: </a:t>
          </a:r>
          <a:r>
            <a:rPr lang="en-US" altLang="ja-JP" b="1" dirty="0" smtClean="0">
              <a:ea typeface="ＭＳ Ｐゴシック" pitchFamily="1" charset="-128"/>
            </a:rPr>
            <a:t>Failure to Restrict URL Access</a:t>
          </a:r>
          <a:endParaRPr lang="en-US" b="1" dirty="0"/>
        </a:p>
      </dgm:t>
    </dgm:pt>
    <dgm:pt modelId="{DFD4E4B3-889C-44E4-98F7-CDE5F5A9E369}" type="parTrans" cxnId="{395778C8-53B7-4ABA-B003-A8A213D8106E}">
      <dgm:prSet/>
      <dgm:spPr/>
      <dgm:t>
        <a:bodyPr/>
        <a:lstStyle/>
        <a:p>
          <a:endParaRPr lang="en-US"/>
        </a:p>
      </dgm:t>
    </dgm:pt>
    <dgm:pt modelId="{A9F48C2C-FB58-44F1-8762-0ACF43D4AFFD}" type="sibTrans" cxnId="{395778C8-53B7-4ABA-B003-A8A213D8106E}">
      <dgm:prSet/>
      <dgm:spPr/>
      <dgm:t>
        <a:bodyPr/>
        <a:lstStyle/>
        <a:p>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pt>
    <dgm:pt modelId="{0B0642AB-CD2F-4304-92EE-1406BB4F87A3}" type="pres">
      <dgm:prSet presAssocID="{9663F371-B772-4846-B2F7-9A7F6EF1936B}" presName="node" presStyleLbl="node1" presStyleIdx="1" presStyleCnt="10">
        <dgm:presLayoutVars>
          <dgm:bulletEnabled val="1"/>
        </dgm:presLayoutVars>
      </dgm:prSet>
      <dgm:spPr/>
      <dgm:t>
        <a:bodyPr/>
        <a:lstStyle/>
        <a:p>
          <a:endParaRPr lang="en-US"/>
        </a:p>
      </dgm:t>
    </dgm:pt>
    <dgm:pt modelId="{3DFD8BCE-1200-47FE-A80E-A8A13BE5E000}" type="pres">
      <dgm:prSet presAssocID="{223AF5C5-6B69-4331-9C4C-A65A6A635D4A}" presName="sibTrans" presStyleCnt="0"/>
      <dgm:spPr/>
    </dgm:pt>
    <dgm:pt modelId="{049F4145-C84A-42C6-8C4A-A73F5D1F13B1}" type="pres">
      <dgm:prSet presAssocID="{05B6A14E-A58A-427E-80F5-495E20005676}" presName="node" presStyleLbl="node1" presStyleIdx="2" presStyleCnt="10" custLinFactNeighborX="-3161">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pt>
    <dgm:pt modelId="{EA75EA57-6CCA-4563-87BD-023630ABCFA8}" type="pres">
      <dgm:prSet presAssocID="{FA4512F7-A63A-4F40-B5B4-6004D8EEA2E4}" presName="node" presStyleLbl="node1" presStyleIdx="6" presStyleCnt="10">
        <dgm:presLayoutVars>
          <dgm:bulletEnabled val="1"/>
        </dgm:presLayoutVars>
      </dgm:prSet>
      <dgm:spPr/>
      <dgm:t>
        <a:bodyPr/>
        <a:lstStyle/>
        <a:p>
          <a:endParaRPr lang="en-US"/>
        </a:p>
      </dgm:t>
    </dgm:pt>
    <dgm:pt modelId="{3D5A4703-D8B9-4D1C-8A2E-D5D54AE747D3}" type="pres">
      <dgm:prSet presAssocID="{F7E858A2-0BF8-451A-8FF3-814E21CFC0A2}" presName="sibTrans" presStyleCnt="0"/>
      <dgm:spPr/>
    </dgm:pt>
    <dgm:pt modelId="{7EE8E211-C96C-4DF9-8900-734142B29595}" type="pres">
      <dgm:prSet presAssocID="{5C24D233-3DB0-4C32-81EF-7ACC332CB1F3}" presName="node" presStyleLbl="node1" presStyleIdx="7"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pt>
    <dgm:pt modelId="{9F4DF532-F70D-4CBC-9753-6C2F6F868710}" type="pres">
      <dgm:prSet presAssocID="{84B38A77-F4AB-48EC-BE27-B8F2C8B986E2}" presName="node" presStyleLbl="node1" presStyleIdx="8" presStyleCnt="10">
        <dgm:presLayoutVars>
          <dgm:bulletEnabled val="1"/>
        </dgm:presLayoutVars>
      </dgm:prSet>
      <dgm:spPr/>
      <dgm:t>
        <a:bodyPr/>
        <a:lstStyle/>
        <a:p>
          <a:endParaRPr lang="en-US"/>
        </a:p>
      </dgm:t>
    </dgm:pt>
    <dgm:pt modelId="{BF457B4E-5EEE-4031-B81A-F296B6207577}" type="pres">
      <dgm:prSet presAssocID="{52E71ADB-8DE7-48E6-8ED5-C1EE6B7F6519}" presName="sibTrans" presStyleCnt="0"/>
      <dgm:spPr/>
    </dgm:pt>
    <dgm:pt modelId="{AB8EC8CA-2DD9-43B0-BAC8-DBF5D6A86196}" type="pres">
      <dgm:prSet presAssocID="{231AA091-BC50-4CB1-B212-84DF97C37E43}" presName="node" presStyleLbl="node1" presStyleIdx="9" presStyleCnt="10">
        <dgm:presLayoutVars>
          <dgm:bulletEnabled val="1"/>
        </dgm:presLayoutVars>
      </dgm:prSet>
      <dgm:spPr/>
      <dgm:t>
        <a:bodyPr/>
        <a:lstStyle/>
        <a:p>
          <a:endParaRPr lang="en-US"/>
        </a:p>
      </dgm:t>
    </dgm:pt>
  </dgm:ptLst>
  <dgm:cxnLst>
    <dgm:cxn modelId="{62F5A9D3-EBF9-4BEC-9613-FD255126CCE1}" srcId="{267281CF-8B67-4D2B-AFDC-72ADEAA7440C}" destId="{7FBC627C-7A5D-4F89-A1E1-F66E815CA8A7}" srcOrd="3" destOrd="0" parTransId="{C77C0D7A-4688-41D5-A7B6-ECC1745C80BA}" sibTransId="{678EE478-5D87-49D0-AC29-0A904E85A9CD}"/>
    <dgm:cxn modelId="{AE4E6705-38DF-4ECA-80E1-760699C4E255}" srcId="{267281CF-8B67-4D2B-AFDC-72ADEAA7440C}" destId="{05B6A14E-A58A-427E-80F5-495E20005676}" srcOrd="2" destOrd="0" parTransId="{2F9BC56F-924A-4353-9F8F-40E52BE6F39F}" sibTransId="{E232C4F9-D265-42B7-A469-2C93E3FE3984}"/>
    <dgm:cxn modelId="{A25FC508-31D3-47AB-B526-F240B6F5C2DF}" srcId="{267281CF-8B67-4D2B-AFDC-72ADEAA7440C}" destId="{FA4512F7-A63A-4F40-B5B4-6004D8EEA2E4}" srcOrd="6" destOrd="0" parTransId="{D53CD27D-BDD3-444C-AE6A-2311E83F246A}" sibTransId="{F7E858A2-0BF8-451A-8FF3-814E21CFC0A2}"/>
    <dgm:cxn modelId="{1D7CF84B-6E9F-4AE9-B506-880B7E39792A}" type="presOf" srcId="{84B38A77-F4AB-48EC-BE27-B8F2C8B986E2}" destId="{9F4DF532-F70D-4CBC-9753-6C2F6F868710}" srcOrd="0" destOrd="0" presId="urn:microsoft.com/office/officeart/2005/8/layout/default"/>
    <dgm:cxn modelId="{C9801806-4062-4A0C-B731-433D018FCB86}" type="presOf" srcId="{7FBC627C-7A5D-4F89-A1E1-F66E815CA8A7}" destId="{C3E7A39C-1CAB-4280-9674-550D9EBD3664}" srcOrd="0" destOrd="0" presId="urn:microsoft.com/office/officeart/2005/8/layout/default"/>
    <dgm:cxn modelId="{929E3299-9116-4990-B5F4-988532CF1684}" srcId="{267281CF-8B67-4D2B-AFDC-72ADEAA7440C}" destId="{9663F371-B772-4846-B2F7-9A7F6EF1936B}" srcOrd="1" destOrd="0" parTransId="{90CA7DB5-7617-41CB-B7D2-D1BCC1B12D4D}" sibTransId="{223AF5C5-6B69-4331-9C4C-A65A6A635D4A}"/>
    <dgm:cxn modelId="{3355D473-D969-420B-8C84-E2369365E5AC}" type="presOf" srcId="{5C24D233-3DB0-4C32-81EF-7ACC332CB1F3}" destId="{7EE8E211-C96C-4DF9-8900-734142B29595}" srcOrd="0" destOrd="0" presId="urn:microsoft.com/office/officeart/2005/8/layout/default"/>
    <dgm:cxn modelId="{3D0BF7E6-E714-43B0-874A-CB4CAC0EB0AD}" type="presOf" srcId="{FA4512F7-A63A-4F40-B5B4-6004D8EEA2E4}" destId="{EA75EA57-6CCA-4563-87BD-023630ABCFA8}" srcOrd="0" destOrd="0" presId="urn:microsoft.com/office/officeart/2005/8/layout/default"/>
    <dgm:cxn modelId="{C0A8FCB6-8BF0-487C-B818-7F676AA3ADEC}" type="presOf" srcId="{05B6A14E-A58A-427E-80F5-495E20005676}" destId="{049F4145-C84A-42C6-8C4A-A73F5D1F13B1}" srcOrd="0" destOrd="0" presId="urn:microsoft.com/office/officeart/2005/8/layout/default"/>
    <dgm:cxn modelId="{2942B5C7-2B9D-4E1F-99A3-42742D45EEC3}" type="presOf" srcId="{8BCDC084-67CA-4889-BB16-FDAA18262BAD}" destId="{764C6158-AD60-4271-9C65-2ABDF85CAA50}" srcOrd="0" destOrd="0" presId="urn:microsoft.com/office/officeart/2005/8/layout/default"/>
    <dgm:cxn modelId="{63E0B01F-E6B0-4341-846D-AEB7BCF19307}" srcId="{267281CF-8B67-4D2B-AFDC-72ADEAA7440C}" destId="{C1059736-A6E2-4762-8F49-0456CD8B7C69}" srcOrd="4" destOrd="0" parTransId="{DBCB215F-2702-4FBF-9B10-EE479A00694C}" sibTransId="{C998CC39-D1D3-43DE-8252-4B94A9279E42}"/>
    <dgm:cxn modelId="{26607521-2F84-4B49-BF0C-C36D1032C9E1}" type="presOf" srcId="{267281CF-8B67-4D2B-AFDC-72ADEAA7440C}" destId="{E1CE3EE4-2936-4D8B-92A3-E104BE0FAA24}" srcOrd="0" destOrd="0" presId="urn:microsoft.com/office/officeart/2005/8/layout/default"/>
    <dgm:cxn modelId="{395778C8-53B7-4ABA-B003-A8A213D8106E}" srcId="{267281CF-8B67-4D2B-AFDC-72ADEAA7440C}" destId="{231AA091-BC50-4CB1-B212-84DF97C37E43}" srcOrd="9" destOrd="0" parTransId="{DFD4E4B3-889C-44E4-98F7-CDE5F5A9E369}" sibTransId="{A9F48C2C-FB58-44F1-8762-0ACF43D4AFFD}"/>
    <dgm:cxn modelId="{E8FA1B3E-891C-44F5-8B95-213F7D5CE5C0}" srcId="{267281CF-8B67-4D2B-AFDC-72ADEAA7440C}" destId="{64169CBD-621B-41AC-8098-190EB836285B}" srcOrd="0" destOrd="0" parTransId="{C2478B4C-85CC-4B56-8035-A1D085B2572C}" sibTransId="{55DCDCCE-3CAF-428A-ABFC-A8BC8FEF6AA5}"/>
    <dgm:cxn modelId="{87367C5A-800E-4ABA-8B2B-CF70A5C89137}" srcId="{267281CF-8B67-4D2B-AFDC-72ADEAA7440C}" destId="{8BCDC084-67CA-4889-BB16-FDAA18262BAD}" srcOrd="5" destOrd="0" parTransId="{DFCC82B9-B307-4045-991F-0A63623D1F34}" sibTransId="{C306F358-4A0E-4076-9570-D654E65D82B2}"/>
    <dgm:cxn modelId="{CDD25B60-F07A-48D0-854C-5CF31422AF3F}" type="presOf" srcId="{C1059736-A6E2-4762-8F49-0456CD8B7C69}" destId="{E75F8F30-3FA0-429A-A777-BC11F620C600}" srcOrd="0" destOrd="0" presId="urn:microsoft.com/office/officeart/2005/8/layout/default"/>
    <dgm:cxn modelId="{CA5F0586-67E5-44E0-94E6-0C3E3514C615}" srcId="{267281CF-8B67-4D2B-AFDC-72ADEAA7440C}" destId="{5C24D233-3DB0-4C32-81EF-7ACC332CB1F3}" srcOrd="7" destOrd="0" parTransId="{F5591FC6-FDE3-41DF-8680-4B5B59B25A82}" sibTransId="{E603982F-10ED-4D46-B99D-396ABE011015}"/>
    <dgm:cxn modelId="{2925D981-E56F-46C4-AE56-96FB49841DB6}" srcId="{267281CF-8B67-4D2B-AFDC-72ADEAA7440C}" destId="{84B38A77-F4AB-48EC-BE27-B8F2C8B986E2}" srcOrd="8" destOrd="0" parTransId="{6AD7C044-BEFE-43E1-AF8D-75816B83B709}" sibTransId="{52E71ADB-8DE7-48E6-8ED5-C1EE6B7F6519}"/>
    <dgm:cxn modelId="{D26EE999-DD7B-412A-BC21-D47A7CD8032C}" type="presOf" srcId="{231AA091-BC50-4CB1-B212-84DF97C37E43}" destId="{AB8EC8CA-2DD9-43B0-BAC8-DBF5D6A86196}" srcOrd="0" destOrd="0" presId="urn:microsoft.com/office/officeart/2005/8/layout/default"/>
    <dgm:cxn modelId="{D7EBC9EE-BCE7-488C-95B0-3D8BFA6D8AE6}" type="presOf" srcId="{64169CBD-621B-41AC-8098-190EB836285B}" destId="{AD2E9B06-A06B-443C-83A3-58564550A9C4}" srcOrd="0" destOrd="0" presId="urn:microsoft.com/office/officeart/2005/8/layout/default"/>
    <dgm:cxn modelId="{659A5F6A-41F3-4ADE-9DF2-01615AE7FF96}" type="presOf" srcId="{9663F371-B772-4846-B2F7-9A7F6EF1936B}" destId="{0B0642AB-CD2F-4304-92EE-1406BB4F87A3}" srcOrd="0" destOrd="0" presId="urn:microsoft.com/office/officeart/2005/8/layout/default"/>
    <dgm:cxn modelId="{EDAED876-AF2F-4CE9-A191-695B5296EB3F}" type="presParOf" srcId="{E1CE3EE4-2936-4D8B-92A3-E104BE0FAA24}" destId="{AD2E9B06-A06B-443C-83A3-58564550A9C4}" srcOrd="0" destOrd="0" presId="urn:microsoft.com/office/officeart/2005/8/layout/default"/>
    <dgm:cxn modelId="{9BDC7D94-00F3-4053-9D1E-361F921EE043}" type="presParOf" srcId="{E1CE3EE4-2936-4D8B-92A3-E104BE0FAA24}" destId="{A30A05D7-A3A0-471E-BE40-D9A5641B2C43}" srcOrd="1" destOrd="0" presId="urn:microsoft.com/office/officeart/2005/8/layout/default"/>
    <dgm:cxn modelId="{D34657DC-CAB5-4F7E-8E2D-B42DFD28D34F}" type="presParOf" srcId="{E1CE3EE4-2936-4D8B-92A3-E104BE0FAA24}" destId="{0B0642AB-CD2F-4304-92EE-1406BB4F87A3}" srcOrd="2" destOrd="0" presId="urn:microsoft.com/office/officeart/2005/8/layout/default"/>
    <dgm:cxn modelId="{B14FDDE8-609B-4D26-B2FF-DFFD8C44F5D1}" type="presParOf" srcId="{E1CE3EE4-2936-4D8B-92A3-E104BE0FAA24}" destId="{3DFD8BCE-1200-47FE-A80E-A8A13BE5E000}" srcOrd="3" destOrd="0" presId="urn:microsoft.com/office/officeart/2005/8/layout/default"/>
    <dgm:cxn modelId="{396B00C0-E759-42E3-AEE4-E5D6E3EB6431}" type="presParOf" srcId="{E1CE3EE4-2936-4D8B-92A3-E104BE0FAA24}" destId="{049F4145-C84A-42C6-8C4A-A73F5D1F13B1}" srcOrd="4" destOrd="0" presId="urn:microsoft.com/office/officeart/2005/8/layout/default"/>
    <dgm:cxn modelId="{34B29338-D618-462B-AD41-A44B20E41DFE}" type="presParOf" srcId="{E1CE3EE4-2936-4D8B-92A3-E104BE0FAA24}" destId="{83238806-E393-4882-A18C-F18C628330C0}" srcOrd="5" destOrd="0" presId="urn:microsoft.com/office/officeart/2005/8/layout/default"/>
    <dgm:cxn modelId="{80B1DAD2-086A-4747-86CB-EF98EEF31910}" type="presParOf" srcId="{E1CE3EE4-2936-4D8B-92A3-E104BE0FAA24}" destId="{C3E7A39C-1CAB-4280-9674-550D9EBD3664}" srcOrd="6" destOrd="0" presId="urn:microsoft.com/office/officeart/2005/8/layout/default"/>
    <dgm:cxn modelId="{CB13878B-6BA2-43F1-8979-568DDEE83867}" type="presParOf" srcId="{E1CE3EE4-2936-4D8B-92A3-E104BE0FAA24}" destId="{931C115E-C0A7-4720-AB3F-606E25B53088}" srcOrd="7" destOrd="0" presId="urn:microsoft.com/office/officeart/2005/8/layout/default"/>
    <dgm:cxn modelId="{6B87BD50-AD0C-47C2-9A6E-9A6C124742E1}" type="presParOf" srcId="{E1CE3EE4-2936-4D8B-92A3-E104BE0FAA24}" destId="{E75F8F30-3FA0-429A-A777-BC11F620C600}" srcOrd="8" destOrd="0" presId="urn:microsoft.com/office/officeart/2005/8/layout/default"/>
    <dgm:cxn modelId="{F8BFCC95-A985-4439-90B1-DDEB26A29BCF}" type="presParOf" srcId="{E1CE3EE4-2936-4D8B-92A3-E104BE0FAA24}" destId="{52B5463B-623E-4AEB-A7DB-47178B6C71AF}" srcOrd="9" destOrd="0" presId="urn:microsoft.com/office/officeart/2005/8/layout/default"/>
    <dgm:cxn modelId="{4BD07DB5-E13C-4FE9-A0D3-6E0FDAAFECC6}" type="presParOf" srcId="{E1CE3EE4-2936-4D8B-92A3-E104BE0FAA24}" destId="{764C6158-AD60-4271-9C65-2ABDF85CAA50}" srcOrd="10" destOrd="0" presId="urn:microsoft.com/office/officeart/2005/8/layout/default"/>
    <dgm:cxn modelId="{C341017A-51CF-4DCC-BBC3-E50EB9A48259}" type="presParOf" srcId="{E1CE3EE4-2936-4D8B-92A3-E104BE0FAA24}" destId="{14B07B39-8E48-404A-8551-E175E2765349}" srcOrd="11" destOrd="0" presId="urn:microsoft.com/office/officeart/2005/8/layout/default"/>
    <dgm:cxn modelId="{C06CBDBF-C88B-4BD0-9FF2-C7CCABE2E6BD}" type="presParOf" srcId="{E1CE3EE4-2936-4D8B-92A3-E104BE0FAA24}" destId="{EA75EA57-6CCA-4563-87BD-023630ABCFA8}" srcOrd="12" destOrd="0" presId="urn:microsoft.com/office/officeart/2005/8/layout/default"/>
    <dgm:cxn modelId="{27DF247A-E5DA-40FE-96D5-6098A84A78F8}" type="presParOf" srcId="{E1CE3EE4-2936-4D8B-92A3-E104BE0FAA24}" destId="{3D5A4703-D8B9-4D1C-8A2E-D5D54AE747D3}" srcOrd="13" destOrd="0" presId="urn:microsoft.com/office/officeart/2005/8/layout/default"/>
    <dgm:cxn modelId="{66FDAA27-C956-4917-B7BC-B6ED1F3FD01B}" type="presParOf" srcId="{E1CE3EE4-2936-4D8B-92A3-E104BE0FAA24}" destId="{7EE8E211-C96C-4DF9-8900-734142B29595}" srcOrd="14" destOrd="0" presId="urn:microsoft.com/office/officeart/2005/8/layout/default"/>
    <dgm:cxn modelId="{F67965FB-87CE-4E06-9408-06053D430426}" type="presParOf" srcId="{E1CE3EE4-2936-4D8B-92A3-E104BE0FAA24}" destId="{E9E71F50-CD50-47B8-B891-E1981D4DA6A9}" srcOrd="15" destOrd="0" presId="urn:microsoft.com/office/officeart/2005/8/layout/default"/>
    <dgm:cxn modelId="{5950F04D-0B4B-423F-B5B8-AAB5E95EF54B}" type="presParOf" srcId="{E1CE3EE4-2936-4D8B-92A3-E104BE0FAA24}" destId="{9F4DF532-F70D-4CBC-9753-6C2F6F868710}" srcOrd="16" destOrd="0" presId="urn:microsoft.com/office/officeart/2005/8/layout/default"/>
    <dgm:cxn modelId="{4835C3A6-9B2B-4057-8D72-900642156F31}" type="presParOf" srcId="{E1CE3EE4-2936-4D8B-92A3-E104BE0FAA24}" destId="{BF457B4E-5EEE-4031-B81A-F296B6207577}" srcOrd="17" destOrd="0" presId="urn:microsoft.com/office/officeart/2005/8/layout/default"/>
    <dgm:cxn modelId="{342C6F57-57F3-4688-8F5E-79A1E11C8D95}" type="presParOf" srcId="{E1CE3EE4-2936-4D8B-92A3-E104BE0FAA24}" destId="{AB8EC8CA-2DD9-43B0-BAC8-DBF5D6A86196}" srcOrd="1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76235-F4FF-4D87-B00F-A4A38D27520E}" type="doc">
      <dgm:prSet loTypeId="urn:microsoft.com/office/officeart/2005/8/layout/vProcess5" loCatId="process" qsTypeId="urn:microsoft.com/office/officeart/2005/8/quickstyle/simple5" qsCatId="simple" csTypeId="urn:microsoft.com/office/officeart/2005/8/colors/accent2_2" csCatId="accent2" phldr="1"/>
      <dgm:spPr/>
    </dgm:pt>
    <dgm:pt modelId="{16C27791-2657-404C-AA04-257A5812B707}">
      <dgm:prSet phldrT="[Text]" custT="1"/>
      <dgm:spPr/>
      <dgm:t>
        <a:bodyPr/>
        <a:lstStyle/>
        <a:p>
          <a:r>
            <a:rPr lang="en-US" sz="1000" b="1" dirty="0" smtClean="0"/>
            <a:t>OWASP Autumn of Code 2006</a:t>
          </a:r>
        </a:p>
        <a:p>
          <a:r>
            <a:rPr lang="en-US" sz="1000" b="1" dirty="0" smtClean="0"/>
            <a:t>$20,000 budget</a:t>
          </a:r>
          <a:endParaRPr lang="en-US" sz="1000" b="1" dirty="0"/>
        </a:p>
      </dgm:t>
    </dgm:pt>
    <dgm:pt modelId="{06A94BB6-5B9F-4B13-91A2-A83CE6145D5B}" type="parTrans" cxnId="{86203B01-6970-44D8-98BF-5B23C6C867C1}">
      <dgm:prSet/>
      <dgm:spPr/>
      <dgm:t>
        <a:bodyPr/>
        <a:lstStyle/>
        <a:p>
          <a:endParaRPr lang="en-US" sz="1100">
            <a:solidFill>
              <a:schemeClr val="tx1"/>
            </a:solidFill>
          </a:endParaRPr>
        </a:p>
      </dgm:t>
    </dgm:pt>
    <dgm:pt modelId="{DB7565EB-D672-4827-A1E7-B51975C1347A}" type="sibTrans" cxnId="{86203B01-6970-44D8-98BF-5B23C6C867C1}">
      <dgm:prSet custT="1"/>
      <dgm:spPr/>
      <dgm:t>
        <a:bodyPr/>
        <a:lstStyle/>
        <a:p>
          <a:endParaRPr lang="en-US" sz="1600">
            <a:solidFill>
              <a:schemeClr val="tx1"/>
            </a:solidFill>
          </a:endParaRPr>
        </a:p>
      </dgm:t>
    </dgm:pt>
    <dgm:pt modelId="{D39DA9C5-D7A5-485C-9465-513761F77DC8}">
      <dgm:prSet phldrT="[Text]" custT="1"/>
      <dgm:spPr/>
      <dgm:t>
        <a:bodyPr/>
        <a:lstStyle/>
        <a:p>
          <a:r>
            <a:rPr lang="en-US" sz="1000" b="1" smtClean="0"/>
            <a:t>OWASP Spring of Code 2007</a:t>
          </a:r>
        </a:p>
        <a:p>
          <a:r>
            <a:rPr lang="en-US" sz="1000" b="1" smtClean="0"/>
            <a:t>$117,500 budget</a:t>
          </a:r>
          <a:endParaRPr lang="en-US" sz="1000" b="1" dirty="0"/>
        </a:p>
      </dgm:t>
    </dgm:pt>
    <dgm:pt modelId="{1CC63CE8-385F-4B4E-8166-CACD2147B4B6}" type="parTrans" cxnId="{9B6B0162-4AAA-4589-90E8-C791FB01A7B7}">
      <dgm:prSet/>
      <dgm:spPr/>
      <dgm:t>
        <a:bodyPr/>
        <a:lstStyle/>
        <a:p>
          <a:endParaRPr lang="en-US" sz="1100">
            <a:solidFill>
              <a:schemeClr val="tx1"/>
            </a:solidFill>
          </a:endParaRPr>
        </a:p>
      </dgm:t>
    </dgm:pt>
    <dgm:pt modelId="{CDD5C2A8-DD44-4F0D-B365-A89B4635BB02}" type="sibTrans" cxnId="{9B6B0162-4AAA-4589-90E8-C791FB01A7B7}">
      <dgm:prSet custT="1"/>
      <dgm:spPr/>
      <dgm:t>
        <a:bodyPr/>
        <a:lstStyle/>
        <a:p>
          <a:endParaRPr lang="en-US" sz="1600">
            <a:solidFill>
              <a:schemeClr val="tx1"/>
            </a:solidFill>
          </a:endParaRPr>
        </a:p>
      </dgm:t>
    </dgm:pt>
    <dgm:pt modelId="{DEC17D14-CD40-41C7-B5C1-8BB90A414D3E}">
      <dgm:prSet phldrT="[Text]" custT="1"/>
      <dgm:spPr/>
      <dgm:t>
        <a:bodyPr/>
        <a:lstStyle/>
        <a:p>
          <a:r>
            <a:rPr lang="en-US" sz="1000" b="1" dirty="0" smtClean="0"/>
            <a:t>OWASP Summer of Code 2008</a:t>
          </a:r>
        </a:p>
        <a:p>
          <a:r>
            <a:rPr lang="en-US" sz="1000" b="1" dirty="0" smtClean="0"/>
            <a:t>$126,000 budget </a:t>
          </a:r>
          <a:endParaRPr lang="en-US" sz="1000" b="1" dirty="0"/>
        </a:p>
      </dgm:t>
    </dgm:pt>
    <dgm:pt modelId="{24C8DF15-08F2-4BE9-A5A4-600989CB270B}" type="parTrans" cxnId="{8A1232D8-8DC3-4B8A-9599-026867F22C15}">
      <dgm:prSet/>
      <dgm:spPr/>
      <dgm:t>
        <a:bodyPr/>
        <a:lstStyle/>
        <a:p>
          <a:endParaRPr lang="en-US" sz="1100">
            <a:solidFill>
              <a:schemeClr val="tx1"/>
            </a:solidFill>
          </a:endParaRPr>
        </a:p>
      </dgm:t>
    </dgm:pt>
    <dgm:pt modelId="{11BB1C5D-3EEA-4501-AB45-AA2CB34B0A91}" type="sibTrans" cxnId="{8A1232D8-8DC3-4B8A-9599-026867F22C15}">
      <dgm:prSet/>
      <dgm:spPr/>
      <dgm:t>
        <a:bodyPr/>
        <a:lstStyle/>
        <a:p>
          <a:endParaRPr lang="en-US" sz="1100">
            <a:solidFill>
              <a:schemeClr val="tx1"/>
            </a:solidFill>
          </a:endParaRPr>
        </a:p>
      </dgm:t>
    </dgm:pt>
    <dgm:pt modelId="{C9790726-65EB-4958-B434-06EF0CF138C1}" type="pres">
      <dgm:prSet presAssocID="{10E76235-F4FF-4D87-B00F-A4A38D27520E}" presName="outerComposite" presStyleCnt="0">
        <dgm:presLayoutVars>
          <dgm:chMax val="5"/>
          <dgm:dir/>
          <dgm:resizeHandles val="exact"/>
        </dgm:presLayoutVars>
      </dgm:prSet>
      <dgm:spPr/>
    </dgm:pt>
    <dgm:pt modelId="{9989955D-814D-4B7B-B2C9-284B5DA7CFB6}" type="pres">
      <dgm:prSet presAssocID="{10E76235-F4FF-4D87-B00F-A4A38D27520E}" presName="dummyMaxCanvas" presStyleCnt="0">
        <dgm:presLayoutVars/>
      </dgm:prSet>
      <dgm:spPr/>
    </dgm:pt>
    <dgm:pt modelId="{661C0284-3DEF-4F2D-86E7-8142AB5B7B06}" type="pres">
      <dgm:prSet presAssocID="{10E76235-F4FF-4D87-B00F-A4A38D27520E}" presName="ThreeNodes_1" presStyleLbl="node1" presStyleIdx="0" presStyleCnt="3">
        <dgm:presLayoutVars>
          <dgm:bulletEnabled val="1"/>
        </dgm:presLayoutVars>
      </dgm:prSet>
      <dgm:spPr/>
      <dgm:t>
        <a:bodyPr/>
        <a:lstStyle/>
        <a:p>
          <a:endParaRPr lang="en-US"/>
        </a:p>
      </dgm:t>
    </dgm:pt>
    <dgm:pt modelId="{EB3B0D70-5D7B-4120-91A3-1B35C4DFBFCC}" type="pres">
      <dgm:prSet presAssocID="{10E76235-F4FF-4D87-B00F-A4A38D27520E}" presName="ThreeNodes_2" presStyleLbl="node1" presStyleIdx="1" presStyleCnt="3">
        <dgm:presLayoutVars>
          <dgm:bulletEnabled val="1"/>
        </dgm:presLayoutVars>
      </dgm:prSet>
      <dgm:spPr/>
      <dgm:t>
        <a:bodyPr/>
        <a:lstStyle/>
        <a:p>
          <a:endParaRPr lang="en-US"/>
        </a:p>
      </dgm:t>
    </dgm:pt>
    <dgm:pt modelId="{95B8F779-8E2C-4C9C-8498-F18DD2D828DB}" type="pres">
      <dgm:prSet presAssocID="{10E76235-F4FF-4D87-B00F-A4A38D27520E}" presName="ThreeNodes_3" presStyleLbl="node1" presStyleIdx="2" presStyleCnt="3">
        <dgm:presLayoutVars>
          <dgm:bulletEnabled val="1"/>
        </dgm:presLayoutVars>
      </dgm:prSet>
      <dgm:spPr/>
      <dgm:t>
        <a:bodyPr/>
        <a:lstStyle/>
        <a:p>
          <a:endParaRPr lang="en-US"/>
        </a:p>
      </dgm:t>
    </dgm:pt>
    <dgm:pt modelId="{7437D63D-AA73-4B7C-AF1A-753A5F329631}" type="pres">
      <dgm:prSet presAssocID="{10E76235-F4FF-4D87-B00F-A4A38D27520E}" presName="ThreeConn_1-2" presStyleLbl="fgAccFollowNode1" presStyleIdx="0" presStyleCnt="2">
        <dgm:presLayoutVars>
          <dgm:bulletEnabled val="1"/>
        </dgm:presLayoutVars>
      </dgm:prSet>
      <dgm:spPr/>
      <dgm:t>
        <a:bodyPr/>
        <a:lstStyle/>
        <a:p>
          <a:endParaRPr lang="en-US"/>
        </a:p>
      </dgm:t>
    </dgm:pt>
    <dgm:pt modelId="{50EE9B5A-4C5F-4178-BE75-7F3FB1B7CF93}" type="pres">
      <dgm:prSet presAssocID="{10E76235-F4FF-4D87-B00F-A4A38D27520E}" presName="ThreeConn_2-3" presStyleLbl="fgAccFollowNode1" presStyleIdx="1" presStyleCnt="2">
        <dgm:presLayoutVars>
          <dgm:bulletEnabled val="1"/>
        </dgm:presLayoutVars>
      </dgm:prSet>
      <dgm:spPr/>
      <dgm:t>
        <a:bodyPr/>
        <a:lstStyle/>
        <a:p>
          <a:endParaRPr lang="en-US"/>
        </a:p>
      </dgm:t>
    </dgm:pt>
    <dgm:pt modelId="{2302E70B-2E6F-42CC-B34E-9066E9506A19}" type="pres">
      <dgm:prSet presAssocID="{10E76235-F4FF-4D87-B00F-A4A38D27520E}" presName="ThreeNodes_1_text" presStyleLbl="node1" presStyleIdx="2" presStyleCnt="3">
        <dgm:presLayoutVars>
          <dgm:bulletEnabled val="1"/>
        </dgm:presLayoutVars>
      </dgm:prSet>
      <dgm:spPr/>
      <dgm:t>
        <a:bodyPr/>
        <a:lstStyle/>
        <a:p>
          <a:endParaRPr lang="en-US"/>
        </a:p>
      </dgm:t>
    </dgm:pt>
    <dgm:pt modelId="{325C62EF-EBD5-46A2-989B-A91ADA9E5882}" type="pres">
      <dgm:prSet presAssocID="{10E76235-F4FF-4D87-B00F-A4A38D27520E}" presName="ThreeNodes_2_text" presStyleLbl="node1" presStyleIdx="2" presStyleCnt="3">
        <dgm:presLayoutVars>
          <dgm:bulletEnabled val="1"/>
        </dgm:presLayoutVars>
      </dgm:prSet>
      <dgm:spPr/>
      <dgm:t>
        <a:bodyPr/>
        <a:lstStyle/>
        <a:p>
          <a:endParaRPr lang="en-US"/>
        </a:p>
      </dgm:t>
    </dgm:pt>
    <dgm:pt modelId="{5ABBC1EA-F6F3-4BE1-A761-8544A3E27003}" type="pres">
      <dgm:prSet presAssocID="{10E76235-F4FF-4D87-B00F-A4A38D27520E}" presName="ThreeNodes_3_text" presStyleLbl="node1" presStyleIdx="2" presStyleCnt="3">
        <dgm:presLayoutVars>
          <dgm:bulletEnabled val="1"/>
        </dgm:presLayoutVars>
      </dgm:prSet>
      <dgm:spPr/>
      <dgm:t>
        <a:bodyPr/>
        <a:lstStyle/>
        <a:p>
          <a:endParaRPr lang="en-US"/>
        </a:p>
      </dgm:t>
    </dgm:pt>
  </dgm:ptLst>
  <dgm:cxnLst>
    <dgm:cxn modelId="{CE93B6B7-DEFF-4175-8EE8-E242D43C816C}" type="presOf" srcId="{DEC17D14-CD40-41C7-B5C1-8BB90A414D3E}" destId="{5ABBC1EA-F6F3-4BE1-A761-8544A3E27003}" srcOrd="1" destOrd="0" presId="urn:microsoft.com/office/officeart/2005/8/layout/vProcess5"/>
    <dgm:cxn modelId="{1509A50A-907E-4216-8945-BC2A8A9AD574}" type="presOf" srcId="{10E76235-F4FF-4D87-B00F-A4A38D27520E}" destId="{C9790726-65EB-4958-B434-06EF0CF138C1}" srcOrd="0" destOrd="0" presId="urn:microsoft.com/office/officeart/2005/8/layout/vProcess5"/>
    <dgm:cxn modelId="{96206ED3-A6A7-432D-8F78-858AF7F96DAD}" type="presOf" srcId="{DEC17D14-CD40-41C7-B5C1-8BB90A414D3E}" destId="{95B8F779-8E2C-4C9C-8498-F18DD2D828DB}" srcOrd="0" destOrd="0" presId="urn:microsoft.com/office/officeart/2005/8/layout/vProcess5"/>
    <dgm:cxn modelId="{398D0C96-AC2B-484F-A798-77991A0BB991}" type="presOf" srcId="{DB7565EB-D672-4827-A1E7-B51975C1347A}" destId="{7437D63D-AA73-4B7C-AF1A-753A5F329631}" srcOrd="0" destOrd="0" presId="urn:microsoft.com/office/officeart/2005/8/layout/vProcess5"/>
    <dgm:cxn modelId="{9B6B0162-4AAA-4589-90E8-C791FB01A7B7}" srcId="{10E76235-F4FF-4D87-B00F-A4A38D27520E}" destId="{D39DA9C5-D7A5-485C-9465-513761F77DC8}" srcOrd="1" destOrd="0" parTransId="{1CC63CE8-385F-4B4E-8166-CACD2147B4B6}" sibTransId="{CDD5C2A8-DD44-4F0D-B365-A89B4635BB02}"/>
    <dgm:cxn modelId="{34EB72EE-7A5A-4BD0-9F3A-22F12A6DEE9E}" type="presOf" srcId="{D39DA9C5-D7A5-485C-9465-513761F77DC8}" destId="{325C62EF-EBD5-46A2-989B-A91ADA9E5882}" srcOrd="1" destOrd="0" presId="urn:microsoft.com/office/officeart/2005/8/layout/vProcess5"/>
    <dgm:cxn modelId="{9C6D2D9C-17BD-4DC4-B747-E26983C62FD1}" type="presOf" srcId="{CDD5C2A8-DD44-4F0D-B365-A89B4635BB02}" destId="{50EE9B5A-4C5F-4178-BE75-7F3FB1B7CF93}" srcOrd="0" destOrd="0" presId="urn:microsoft.com/office/officeart/2005/8/layout/vProcess5"/>
    <dgm:cxn modelId="{6A9EE8B8-4336-4DAB-9100-50E488A51462}" type="presOf" srcId="{16C27791-2657-404C-AA04-257A5812B707}" destId="{2302E70B-2E6F-42CC-B34E-9066E9506A19}" srcOrd="1" destOrd="0" presId="urn:microsoft.com/office/officeart/2005/8/layout/vProcess5"/>
    <dgm:cxn modelId="{86203B01-6970-44D8-98BF-5B23C6C867C1}" srcId="{10E76235-F4FF-4D87-B00F-A4A38D27520E}" destId="{16C27791-2657-404C-AA04-257A5812B707}" srcOrd="0" destOrd="0" parTransId="{06A94BB6-5B9F-4B13-91A2-A83CE6145D5B}" sibTransId="{DB7565EB-D672-4827-A1E7-B51975C1347A}"/>
    <dgm:cxn modelId="{B186A2EB-0160-410A-9E6B-96D16CC6D2F5}" type="presOf" srcId="{16C27791-2657-404C-AA04-257A5812B707}" destId="{661C0284-3DEF-4F2D-86E7-8142AB5B7B06}" srcOrd="0" destOrd="0" presId="urn:microsoft.com/office/officeart/2005/8/layout/vProcess5"/>
    <dgm:cxn modelId="{831BBBB9-0667-441E-9B32-BD61FCFAAE08}" type="presOf" srcId="{D39DA9C5-D7A5-485C-9465-513761F77DC8}" destId="{EB3B0D70-5D7B-4120-91A3-1B35C4DFBFCC}" srcOrd="0" destOrd="0" presId="urn:microsoft.com/office/officeart/2005/8/layout/vProcess5"/>
    <dgm:cxn modelId="{8A1232D8-8DC3-4B8A-9599-026867F22C15}" srcId="{10E76235-F4FF-4D87-B00F-A4A38D27520E}" destId="{DEC17D14-CD40-41C7-B5C1-8BB90A414D3E}" srcOrd="2" destOrd="0" parTransId="{24C8DF15-08F2-4BE9-A5A4-600989CB270B}" sibTransId="{11BB1C5D-3EEA-4501-AB45-AA2CB34B0A91}"/>
    <dgm:cxn modelId="{33061FFE-397C-48E1-A50F-7AD45204D29B}" type="presParOf" srcId="{C9790726-65EB-4958-B434-06EF0CF138C1}" destId="{9989955D-814D-4B7B-B2C9-284B5DA7CFB6}" srcOrd="0" destOrd="0" presId="urn:microsoft.com/office/officeart/2005/8/layout/vProcess5"/>
    <dgm:cxn modelId="{DCDB6894-6F32-49CE-869C-F9F7C6E00808}" type="presParOf" srcId="{C9790726-65EB-4958-B434-06EF0CF138C1}" destId="{661C0284-3DEF-4F2D-86E7-8142AB5B7B06}" srcOrd="1" destOrd="0" presId="urn:microsoft.com/office/officeart/2005/8/layout/vProcess5"/>
    <dgm:cxn modelId="{1C4EAE29-8EF6-4030-BFF8-075EA2D74E45}" type="presParOf" srcId="{C9790726-65EB-4958-B434-06EF0CF138C1}" destId="{EB3B0D70-5D7B-4120-91A3-1B35C4DFBFCC}" srcOrd="2" destOrd="0" presId="urn:microsoft.com/office/officeart/2005/8/layout/vProcess5"/>
    <dgm:cxn modelId="{2EB83315-4C0F-479E-A29A-F43C8480276F}" type="presParOf" srcId="{C9790726-65EB-4958-B434-06EF0CF138C1}" destId="{95B8F779-8E2C-4C9C-8498-F18DD2D828DB}" srcOrd="3" destOrd="0" presId="urn:microsoft.com/office/officeart/2005/8/layout/vProcess5"/>
    <dgm:cxn modelId="{60AC8F41-3534-43BE-8821-DDB0E64F66A9}" type="presParOf" srcId="{C9790726-65EB-4958-B434-06EF0CF138C1}" destId="{7437D63D-AA73-4B7C-AF1A-753A5F329631}" srcOrd="4" destOrd="0" presId="urn:microsoft.com/office/officeart/2005/8/layout/vProcess5"/>
    <dgm:cxn modelId="{BF2238EB-12DD-473A-A9BC-0883C969AC14}" type="presParOf" srcId="{C9790726-65EB-4958-B434-06EF0CF138C1}" destId="{50EE9B5A-4C5F-4178-BE75-7F3FB1B7CF93}" srcOrd="5" destOrd="0" presId="urn:microsoft.com/office/officeart/2005/8/layout/vProcess5"/>
    <dgm:cxn modelId="{33EBA119-A38C-4427-9619-B6B6D108615A}" type="presParOf" srcId="{C9790726-65EB-4958-B434-06EF0CF138C1}" destId="{2302E70B-2E6F-42CC-B34E-9066E9506A19}" srcOrd="6" destOrd="0" presId="urn:microsoft.com/office/officeart/2005/8/layout/vProcess5"/>
    <dgm:cxn modelId="{698A9C6D-5948-4A06-B9F5-C60AEC0ECCDA}" type="presParOf" srcId="{C9790726-65EB-4958-B434-06EF0CF138C1}" destId="{325C62EF-EBD5-46A2-989B-A91ADA9E5882}" srcOrd="7" destOrd="0" presId="urn:microsoft.com/office/officeart/2005/8/layout/vProcess5"/>
    <dgm:cxn modelId="{17B23670-CC71-4936-BF99-4BF83708E91C}" type="presParOf" srcId="{C9790726-65EB-4958-B434-06EF0CF138C1}" destId="{5ABBC1EA-F6F3-4BE1-A761-8544A3E27003}"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B7B423-6C27-4CAB-B8EE-BCE57A7984F6}">
      <dsp:nvSpPr>
        <dsp:cNvPr id="0" name=""/>
        <dsp:cNvSpPr/>
      </dsp:nvSpPr>
      <dsp:spPr>
        <a:xfrm>
          <a:off x="865800" y="284839"/>
          <a:ext cx="3163975" cy="1098806"/>
        </a:xfrm>
        <a:prstGeom prst="ellipse">
          <a:avLst/>
        </a:prstGeom>
        <a:solidFill>
          <a:schemeClr val="accent2">
            <a:tint val="50000"/>
            <a:alpha val="55000"/>
            <a:hueOff val="0"/>
            <a:satOff val="0"/>
            <a:lumOff val="0"/>
            <a:alphaOff val="0"/>
          </a:schemeClr>
        </a:solidFill>
        <a:ln>
          <a:noFill/>
        </a:ln>
        <a:effectLst/>
        <a:scene3d>
          <a:camera prst="orthographicFront"/>
          <a:lightRig rig="chilly" dir="t"/>
        </a:scene3d>
        <a:sp3d z="-152400" prstMaterial="matte"/>
      </dsp:spPr>
      <dsp:style>
        <a:lnRef idx="0">
          <a:scrgbClr r="0" g="0" b="0"/>
        </a:lnRef>
        <a:fillRef idx="1">
          <a:scrgbClr r="0" g="0" b="0"/>
        </a:fillRef>
        <a:effectRef idx="0">
          <a:scrgbClr r="0" g="0" b="0"/>
        </a:effectRef>
        <a:fontRef idx="minor"/>
      </dsp:style>
    </dsp:sp>
    <dsp:sp modelId="{B85D09FF-59D7-4A75-825A-04A56FD9E603}">
      <dsp:nvSpPr>
        <dsp:cNvPr id="0" name=""/>
        <dsp:cNvSpPr/>
      </dsp:nvSpPr>
      <dsp:spPr>
        <a:xfrm>
          <a:off x="2146107" y="2975445"/>
          <a:ext cx="613173" cy="392431"/>
        </a:xfrm>
        <a:prstGeom prst="downArrow">
          <a:avLst/>
        </a:prstGeom>
        <a:solidFill>
          <a:schemeClr val="accent2">
            <a:tint val="5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1977D2D-D413-4F89-AC85-F34222BDCA22}">
      <dsp:nvSpPr>
        <dsp:cNvPr id="0" name=""/>
        <dsp:cNvSpPr/>
      </dsp:nvSpPr>
      <dsp:spPr>
        <a:xfrm>
          <a:off x="981077" y="3289390"/>
          <a:ext cx="2943232" cy="735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981077" y="3289390"/>
        <a:ext cx="2943232" cy="735808"/>
      </dsp:txXfrm>
    </dsp:sp>
    <dsp:sp modelId="{771BCFFA-041F-448E-A585-C65DD645FB68}">
      <dsp:nvSpPr>
        <dsp:cNvPr id="0" name=""/>
        <dsp:cNvSpPr/>
      </dsp:nvSpPr>
      <dsp:spPr>
        <a:xfrm>
          <a:off x="2600022" y="1459989"/>
          <a:ext cx="754586" cy="754586"/>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 </a:t>
          </a:r>
          <a:endParaRPr lang="en-US" sz="3200" kern="1200" dirty="0"/>
        </a:p>
      </dsp:txBody>
      <dsp:txXfrm>
        <a:off x="2600022" y="1459989"/>
        <a:ext cx="754586" cy="754586"/>
      </dsp:txXfrm>
    </dsp:sp>
    <dsp:sp modelId="{54D2A141-B5C3-4095-8454-95E49A6BDB1C}">
      <dsp:nvSpPr>
        <dsp:cNvPr id="0" name=""/>
        <dsp:cNvSpPr/>
      </dsp:nvSpPr>
      <dsp:spPr>
        <a:xfrm>
          <a:off x="1465079" y="967985"/>
          <a:ext cx="817961" cy="817961"/>
        </a:xfrm>
        <a:prstGeom prst="ellipse">
          <a:avLst/>
        </a:prstGeom>
        <a:blipFill rotWithShape="0">
          <a:blip xmlns:r="http://schemas.openxmlformats.org/officeDocument/2006/relationships" r:embed="rId2"/>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 </a:t>
          </a:r>
          <a:endParaRPr lang="en-US" sz="3200" kern="1200" dirty="0"/>
        </a:p>
      </dsp:txBody>
      <dsp:txXfrm>
        <a:off x="1465079" y="967985"/>
        <a:ext cx="817961" cy="817961"/>
      </dsp:txXfrm>
    </dsp:sp>
    <dsp:sp modelId="{A3C3E4D1-A7A5-40F9-846A-D1AA27FC51DA}">
      <dsp:nvSpPr>
        <dsp:cNvPr id="0" name=""/>
        <dsp:cNvSpPr/>
      </dsp:nvSpPr>
      <dsp:spPr>
        <a:xfrm>
          <a:off x="2354475" y="428625"/>
          <a:ext cx="812221" cy="863676"/>
        </a:xfrm>
        <a:prstGeom prst="ellipse">
          <a:avLst/>
        </a:prstGeom>
        <a:blipFill rotWithShape="0">
          <a:blip xmlns:r="http://schemas.openxmlformats.org/officeDocument/2006/relationships" r:embed="rId3"/>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 </a:t>
          </a:r>
          <a:endParaRPr lang="en-US" sz="3200" kern="1200" dirty="0"/>
        </a:p>
      </dsp:txBody>
      <dsp:txXfrm>
        <a:off x="2354475" y="428625"/>
        <a:ext cx="812221" cy="863676"/>
      </dsp:txXfrm>
    </dsp:sp>
    <dsp:sp modelId="{5578718B-FF11-44F9-83FE-6A92AF6E1531}">
      <dsp:nvSpPr>
        <dsp:cNvPr id="0" name=""/>
        <dsp:cNvSpPr/>
      </dsp:nvSpPr>
      <dsp:spPr>
        <a:xfrm>
          <a:off x="735808" y="149941"/>
          <a:ext cx="3433771" cy="2747017"/>
        </a:xfrm>
        <a:prstGeom prst="funnel">
          <a:avLst/>
        </a:prstGeom>
        <a:solidFill>
          <a:schemeClr val="lt1">
            <a:alpha val="55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1C0284-3DEF-4F2D-86E7-8142AB5B7B06}">
      <dsp:nvSpPr>
        <dsp:cNvPr id="0" name=""/>
        <dsp:cNvSpPr/>
      </dsp:nvSpPr>
      <dsp:spPr>
        <a:xfrm>
          <a:off x="0" y="0"/>
          <a:ext cx="2368169" cy="8401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OWASP Autumn of Code 2006</a:t>
          </a:r>
        </a:p>
        <a:p>
          <a:pPr lvl="0" algn="l" defTabSz="444500">
            <a:lnSpc>
              <a:spcPct val="90000"/>
            </a:lnSpc>
            <a:spcBef>
              <a:spcPct val="0"/>
            </a:spcBef>
            <a:spcAft>
              <a:spcPct val="35000"/>
            </a:spcAft>
          </a:pPr>
          <a:r>
            <a:rPr lang="en-US" sz="1000" b="1" kern="1200" dirty="0" smtClean="0"/>
            <a:t>$20,000 budget</a:t>
          </a:r>
          <a:endParaRPr lang="en-US" sz="1000" b="1" kern="1200" dirty="0"/>
        </a:p>
      </dsp:txBody>
      <dsp:txXfrm>
        <a:off x="0" y="0"/>
        <a:ext cx="1510840" cy="840106"/>
      </dsp:txXfrm>
    </dsp:sp>
    <dsp:sp modelId="{EB3B0D70-5D7B-4120-91A3-1B35C4DFBFCC}">
      <dsp:nvSpPr>
        <dsp:cNvPr id="0" name=""/>
        <dsp:cNvSpPr/>
      </dsp:nvSpPr>
      <dsp:spPr>
        <a:xfrm>
          <a:off x="208956" y="980124"/>
          <a:ext cx="2368169" cy="8401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smtClean="0"/>
            <a:t>OWASP Spring of Code 2007</a:t>
          </a:r>
        </a:p>
        <a:p>
          <a:pPr lvl="0" algn="l" defTabSz="444500">
            <a:lnSpc>
              <a:spcPct val="90000"/>
            </a:lnSpc>
            <a:spcBef>
              <a:spcPct val="0"/>
            </a:spcBef>
            <a:spcAft>
              <a:spcPct val="35000"/>
            </a:spcAft>
          </a:pPr>
          <a:r>
            <a:rPr lang="en-US" sz="1000" b="1" kern="1200" smtClean="0"/>
            <a:t>$117,500 budget</a:t>
          </a:r>
          <a:endParaRPr lang="en-US" sz="1000" b="1" kern="1200" dirty="0"/>
        </a:p>
      </dsp:txBody>
      <dsp:txXfrm>
        <a:off x="208956" y="980124"/>
        <a:ext cx="1613144" cy="840106"/>
      </dsp:txXfrm>
    </dsp:sp>
    <dsp:sp modelId="{95B8F779-8E2C-4C9C-8498-F18DD2D828DB}">
      <dsp:nvSpPr>
        <dsp:cNvPr id="0" name=""/>
        <dsp:cNvSpPr/>
      </dsp:nvSpPr>
      <dsp:spPr>
        <a:xfrm>
          <a:off x="417912" y="1960249"/>
          <a:ext cx="2368169" cy="8401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OWASP Summer of Code 2008</a:t>
          </a:r>
        </a:p>
        <a:p>
          <a:pPr lvl="0" algn="l" defTabSz="444500">
            <a:lnSpc>
              <a:spcPct val="90000"/>
            </a:lnSpc>
            <a:spcBef>
              <a:spcPct val="0"/>
            </a:spcBef>
            <a:spcAft>
              <a:spcPct val="35000"/>
            </a:spcAft>
          </a:pPr>
          <a:r>
            <a:rPr lang="en-US" sz="1000" b="1" kern="1200" dirty="0" smtClean="0"/>
            <a:t>$126,000 budget </a:t>
          </a:r>
          <a:endParaRPr lang="en-US" sz="1000" b="1" kern="1200" dirty="0"/>
        </a:p>
      </dsp:txBody>
      <dsp:txXfrm>
        <a:off x="417912" y="1960249"/>
        <a:ext cx="1613144" cy="840106"/>
      </dsp:txXfrm>
    </dsp:sp>
    <dsp:sp modelId="{7437D63D-AA73-4B7C-AF1A-753A5F329631}">
      <dsp:nvSpPr>
        <dsp:cNvPr id="0" name=""/>
        <dsp:cNvSpPr/>
      </dsp:nvSpPr>
      <dsp:spPr>
        <a:xfrm>
          <a:off x="1822100" y="637080"/>
          <a:ext cx="546069" cy="546069"/>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1822100" y="637080"/>
        <a:ext cx="546069" cy="546069"/>
      </dsp:txXfrm>
    </dsp:sp>
    <dsp:sp modelId="{50EE9B5A-4C5F-4178-BE75-7F3FB1B7CF93}">
      <dsp:nvSpPr>
        <dsp:cNvPr id="0" name=""/>
        <dsp:cNvSpPr/>
      </dsp:nvSpPr>
      <dsp:spPr>
        <a:xfrm>
          <a:off x="2031056" y="1611604"/>
          <a:ext cx="546069" cy="546069"/>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2031056" y="1611604"/>
        <a:ext cx="546069" cy="54606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cs typeface="+mn-cs"/>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F27FDFFD-7B2C-4FF9-B50F-A09CB868A7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wasp.org/index.php/Cross_Site_Scriptin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owasp.org/index.php/Cross-Site_Request_Forgery" TargetMode="External"/><Relationship Id="rId4" Type="http://schemas.openxmlformats.org/officeDocument/2006/relationships/hyperlink" Target="http://www.darkreading.com/document.asp?doc_id=107651&amp;WT.svl=news1_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wasp.or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wasp.org/index.php/SQL_injec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p>
            <a:pPr>
              <a:defRPr/>
            </a:pPr>
            <a:fld id="{A8D8EA70-E6D6-400B-8E6B-953436BE7A98}" type="slidenum">
              <a:rPr lang="en-US" smtClean="0"/>
              <a:pPr>
                <a:defRPr/>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p:txBody>
          <a:bodyPr/>
          <a:lstStyle/>
          <a:p>
            <a:pPr eaLnBrk="1" hangingPunct="1"/>
            <a:r>
              <a:rPr lang="en-GB" smtClean="0">
                <a:latin typeface="Arial" pitchFamily="34" charset="0"/>
              </a:rPr>
              <a:t>Just when developers are starting to run in circles over </a:t>
            </a:r>
            <a:r>
              <a:rPr lang="en-GB" smtClean="0">
                <a:latin typeface="Arial" pitchFamily="34" charset="0"/>
                <a:hlinkClick r:id="rId3" action="ppaction://hlinkfile" tooltip="Cross Site Scripting"/>
              </a:rPr>
              <a:t>Cross Site Scripting</a:t>
            </a:r>
            <a:r>
              <a:rPr lang="en-GB" smtClean="0">
                <a:latin typeface="Arial" pitchFamily="34" charset="0"/>
              </a:rPr>
              <a:t>, the </a:t>
            </a:r>
            <a:r>
              <a:rPr lang="en-GB" smtClean="0">
                <a:latin typeface="Arial" pitchFamily="34" charset="0"/>
                <a:hlinkClick r:id="rId4" tooltip="http://www.darkreading.com/document.asp?doc_id=107651&amp;WT.svl=news1_2"/>
              </a:rPr>
              <a:t>'sleeping giant'</a:t>
            </a:r>
            <a:r>
              <a:rPr lang="en-GB" smtClean="0">
                <a:latin typeface="Arial" pitchFamily="34" charset="0"/>
              </a:rPr>
              <a:t> awakes for yet another web-catastrophe. </a:t>
            </a:r>
            <a:r>
              <a:rPr lang="en-GB" smtClean="0">
                <a:latin typeface="Arial" pitchFamily="34" charset="0"/>
                <a:hlinkClick r:id="rId5" action="ppaction://hlinkfile" tooltip="Cross-Site Request Forgery"/>
              </a:rPr>
              <a:t>Cross-Site Request Forgery</a:t>
            </a:r>
            <a:r>
              <a:rPr lang="en-GB" smtClean="0">
                <a:latin typeface="Arial" pitchFamily="34" charset="0"/>
              </a:rPr>
              <a:t> (CSRF) is an attack whereby the victim is tricked into loading information from or submitting information to a web application for which they are currently authenticated. The problem is that the web application has no means of verifying the integrity of the request. The OWASP CSRFTester Project attempts to give developers the ability to test their applications for CSRF flaws. </a:t>
            </a:r>
            <a:endParaRPr lang="en-US" smtClean="0">
              <a:latin typeface="Arial" pitchFamily="34" charset="0"/>
            </a:endParaRPr>
          </a:p>
        </p:txBody>
      </p:sp>
      <p:sp>
        <p:nvSpPr>
          <p:cNvPr id="115715" name="Slide Number Placeholder 3"/>
          <p:cNvSpPr>
            <a:spLocks noGrp="1"/>
          </p:cNvSpPr>
          <p:nvPr>
            <p:ph type="sldNum" sz="quarter" idx="5"/>
          </p:nvPr>
        </p:nvSpPr>
        <p:spPr>
          <a:noFill/>
        </p:spPr>
        <p:txBody>
          <a:bodyPr/>
          <a:lstStyle/>
          <a:p>
            <a:fld id="{45A1E5C3-D0C2-4264-9DFA-5CFF2EB277AD}" type="slidenum">
              <a:rPr lang="en-US"/>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p:txBody>
          <a:bodyPr/>
          <a:lstStyle/>
          <a:p>
            <a:pPr lvl="1" eaLnBrk="1" hangingPunct="1"/>
            <a:endParaRPr lang="en-US" sz="1700" dirty="0" smtClean="0">
              <a:latin typeface="Arial" pitchFamily="34" charset="0"/>
            </a:endParaRPr>
          </a:p>
          <a:p>
            <a:pPr eaLnBrk="1" hangingPunct="1"/>
            <a:r>
              <a:rPr lang="en-GB" sz="2300" dirty="0" smtClean="0">
                <a:latin typeface="Arial" pitchFamily="34" charset="0"/>
              </a:rPr>
              <a:t>The OWASP </a:t>
            </a:r>
            <a:r>
              <a:rPr lang="en-GB" sz="2300" dirty="0" err="1" smtClean="0">
                <a:latin typeface="Arial" pitchFamily="34" charset="0"/>
              </a:rPr>
              <a:t>CSRFGuard</a:t>
            </a:r>
            <a:r>
              <a:rPr lang="en-GB" sz="2300" dirty="0" smtClean="0">
                <a:latin typeface="Arial" pitchFamily="34" charset="0"/>
              </a:rPr>
              <a:t> Project attempts to address this issue through the use of unique request tokens.</a:t>
            </a:r>
            <a:endParaRPr lang="en-US" dirty="0" smtClean="0">
              <a:latin typeface="Arial" pitchFamily="34" charset="0"/>
            </a:endParaRPr>
          </a:p>
        </p:txBody>
      </p:sp>
      <p:sp>
        <p:nvSpPr>
          <p:cNvPr id="117763" name="Slide Number Placeholder 3"/>
          <p:cNvSpPr>
            <a:spLocks noGrp="1"/>
          </p:cNvSpPr>
          <p:nvPr>
            <p:ph type="sldNum" sz="quarter" idx="5"/>
          </p:nvPr>
        </p:nvSpPr>
        <p:spPr>
          <a:noFill/>
        </p:spPr>
        <p:txBody>
          <a:bodyPr/>
          <a:lstStyle/>
          <a:p>
            <a:fld id="{9FAA19A7-F8AD-486F-AAA3-F49F37EEAE31}" type="slidenum">
              <a:rPr lang="en-US"/>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p:txBody>
          <a:bodyPr/>
          <a:lstStyle/>
          <a:p>
            <a:r>
              <a:rPr lang="en-GB" smtClean="0">
                <a:latin typeface="Arial" pitchFamily="34" charset="0"/>
              </a:rPr>
              <a:t>The ESAPI is a free and open collection of all the security methods that a developer needs to build a secure web application. You can just use the interfaces and build your own implementation using your company's infrastructure. Or, you can use the reference implementation as a starting point. In concept, the API is language independent. However, the first deliverables from the project are a Java API and a Java reference implementation. Efforts to build ESAPI in .NET and PHP are already underway. </a:t>
            </a:r>
          </a:p>
          <a:p>
            <a:r>
              <a:rPr lang="en-GB" smtClean="0">
                <a:latin typeface="Arial" pitchFamily="34" charset="0"/>
              </a:rPr>
              <a:t>Unfortunately, the available platforms, frameworks, and toolkits (Java EE, Struts, Spring, etc...) simply do not provide enough protection. This leaves developers with responsibility for designing and building security mechanisms. This reinventing the wheel for every application leads to wasted time and massive security holes. </a:t>
            </a:r>
          </a:p>
          <a:p>
            <a:r>
              <a:rPr lang="en-GB" smtClean="0">
                <a:latin typeface="Arial" pitchFamily="34" charset="0"/>
              </a:rPr>
              <a:t>The cost savings through reduced development time, and the increased security due to using heavily analyzed and carefully designed security methods provide developers with a massive advantage over organizations that are trying to deal with security using existing ad hoc secure coding techniques. This API is designed to automatically take care of many aspects of application security, making these issues invisible to the developers. </a:t>
            </a:r>
          </a:p>
          <a:p>
            <a:endParaRPr lang="en-GB" smtClean="0">
              <a:latin typeface="Arial" pitchFamily="34" charset="0"/>
            </a:endParaRPr>
          </a:p>
        </p:txBody>
      </p:sp>
      <p:sp>
        <p:nvSpPr>
          <p:cNvPr id="119811" name="Slide Number Placeholder 3"/>
          <p:cNvSpPr>
            <a:spLocks noGrp="1"/>
          </p:cNvSpPr>
          <p:nvPr>
            <p:ph type="sldNum" sz="quarter" idx="5"/>
          </p:nvPr>
        </p:nvSpPr>
        <p:spPr>
          <a:noFill/>
        </p:spPr>
        <p:txBody>
          <a:bodyPr/>
          <a:lstStyle/>
          <a:p>
            <a:fld id="{1C594B75-4A23-4762-91BE-A3B19B6855A0}" type="slidenum">
              <a:rPr lang="en-US"/>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p:txBody>
          <a:bodyPr/>
          <a:lstStyle/>
          <a:p>
            <a:r>
              <a:rPr lang="nl-BE" smtClean="0">
                <a:latin typeface="Arial" pitchFamily="34" charset="0"/>
              </a:rPr>
              <a:t>About 50 projects!</a:t>
            </a:r>
            <a:endParaRPr lang="en-GB" smtClean="0">
              <a:latin typeface="Arial" pitchFamily="34" charset="0"/>
            </a:endParaRPr>
          </a:p>
        </p:txBody>
      </p:sp>
      <p:sp>
        <p:nvSpPr>
          <p:cNvPr id="126979" name="Slide Number Placeholder 3"/>
          <p:cNvSpPr>
            <a:spLocks noGrp="1"/>
          </p:cNvSpPr>
          <p:nvPr>
            <p:ph type="sldNum" sz="quarter" idx="5"/>
          </p:nvPr>
        </p:nvSpPr>
        <p:spPr>
          <a:noFill/>
        </p:spPr>
        <p:txBody>
          <a:bodyPr/>
          <a:lstStyle/>
          <a:p>
            <a:fld id="{FE7621CC-F13C-4757-AD45-F091DB2B530C}" type="slidenum">
              <a:rPr lang="en-US"/>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2A0D9D34-DBB4-4A29-A0C0-E9EF9E7ACE9F}" type="slidenum">
              <a:rPr lang="en-US" smtClean="0">
                <a:latin typeface="Tahoma" pitchFamily="34" charset="0"/>
              </a:rPr>
              <a:pPr>
                <a:defRPr/>
              </a:pPr>
              <a:t>24</a:t>
            </a:fld>
            <a:endParaRPr lang="en-US" smtClean="0">
              <a:latin typeface="Tahoma"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eaLnBrk="0" hangingPunct="0"/>
            <a:fld id="{B784D13E-FFF3-4905-A378-38C26940B83A}" type="slidenum">
              <a:rPr lang="en-US" sz="1200"/>
              <a:pPr algn="r" defTabSz="914485" eaLnBrk="0" hangingPunct="0"/>
              <a:t>28</a:t>
            </a:fld>
            <a:endParaRPr lang="en-US" sz="1200"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smtClean="0">
                <a:latin typeface="Arial" pitchFamily="34" charset="0"/>
              </a:rPr>
              <a:t>The Testing is alive…</a:t>
            </a:r>
          </a:p>
          <a:p>
            <a:pPr>
              <a:buFontTx/>
              <a:buChar char="•"/>
            </a:pPr>
            <a:r>
              <a:rPr lang="en-US" smtClean="0">
                <a:latin typeface="Arial" pitchFamily="34" charset="0"/>
              </a:rPr>
              <a:t>When they say, “print is dead” they don’t mean it’s out of style – it’s static not living!  Do you have a bookshelf of security books?  When’s the last time you opened them?  They don’t have answers to today’s problems because they’re dead.</a:t>
            </a:r>
          </a:p>
          <a:p>
            <a:pPr>
              <a:buFontTx/>
              <a:buChar char="•"/>
            </a:pPr>
            <a:r>
              <a:rPr lang="en-US" smtClean="0">
                <a:latin typeface="Arial" pitchFamily="34" charset="0"/>
              </a:rPr>
              <a:t>It’s a process for translating security principles to the latest technologies and getting them to developers fast</a:t>
            </a:r>
          </a:p>
          <a:p>
            <a:pPr>
              <a:buFontTx/>
              <a:buChar char="•"/>
            </a:pPr>
            <a:r>
              <a:rPr lang="en-US" smtClean="0">
                <a:latin typeface="Arial" pitchFamily="34" charset="0"/>
              </a:rPr>
              <a:t>It’s an evolving growing living thing</a:t>
            </a:r>
          </a:p>
          <a:p>
            <a:pPr>
              <a:buFontTx/>
              <a:buChar char="•"/>
            </a:pPr>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(FINANCE DATA BELOW NOT UPDATED</a:t>
            </a:r>
            <a:r>
              <a:rPr lang="en-US" baseline="0" dirty="0" smtClean="0"/>
              <a:t> for 2009)</a:t>
            </a:r>
            <a:endParaRPr lang="en-US" dirty="0" smtClean="0"/>
          </a:p>
          <a:p>
            <a:endParaRPr lang="en-US" dirty="0" smtClean="0"/>
          </a:p>
          <a:p>
            <a:r>
              <a:rPr lang="en-US" dirty="0" smtClean="0"/>
              <a:t>2007</a:t>
            </a:r>
          </a:p>
          <a:p>
            <a:pPr>
              <a:buFontTx/>
              <a:buChar char="-"/>
            </a:pPr>
            <a:r>
              <a:rPr lang="en-US" dirty="0" smtClean="0"/>
              <a:t>Roughly $329K income ($72K membership, $257K conf/training/sponsor)</a:t>
            </a:r>
          </a:p>
          <a:p>
            <a:pPr>
              <a:buFontTx/>
              <a:buChar char="-"/>
            </a:pPr>
            <a:r>
              <a:rPr lang="en-US" dirty="0" smtClean="0"/>
              <a:t>Expenses $294K ($155K conferences, $76K SOC, $62K foundation)</a:t>
            </a:r>
          </a:p>
          <a:p>
            <a:endParaRPr lang="en-US" dirty="0" smtClean="0"/>
          </a:p>
          <a:p>
            <a:r>
              <a:rPr lang="en-US" dirty="0" smtClean="0"/>
              <a:t>Current:</a:t>
            </a:r>
          </a:p>
          <a:p>
            <a:pPr>
              <a:buFontTx/>
              <a:buChar char="-"/>
            </a:pPr>
            <a:r>
              <a:rPr lang="en-US" dirty="0" smtClean="0"/>
              <a:t>Roughly $400K in the bank (before SOC 2008)</a:t>
            </a:r>
          </a:p>
          <a:p>
            <a:pPr>
              <a:buFontTx/>
              <a:buChar char="-"/>
            </a:pPr>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A940E6E-C2FF-49C6-9B47-3C86F20FE4E7}"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dirty="0" smtClean="0"/>
              <a:t>REMEMBER</a:t>
            </a:r>
            <a:r>
              <a:rPr lang="en-US" baseline="0" dirty="0" smtClean="0"/>
              <a:t>… </a:t>
            </a:r>
            <a:r>
              <a:rPr lang="en-US" b="1" baseline="0" dirty="0" smtClean="0"/>
              <a:t>OWASP IS JUST PEOPLE</a:t>
            </a:r>
          </a:p>
          <a:p>
            <a:endParaRPr lang="en-US" baseline="0" dirty="0" smtClean="0"/>
          </a:p>
          <a:p>
            <a:r>
              <a:rPr lang="en-US" dirty="0" smtClean="0"/>
              <a:t>You are all probably familiar with OWASP, so I’d like to take this opportunity to share a few metrics and give you an idea of where OWASP is headed.</a:t>
            </a:r>
          </a:p>
          <a:p>
            <a:endParaRPr lang="en-US" dirty="0" smtClean="0"/>
          </a:p>
          <a:p>
            <a:r>
              <a:rPr lang="en-US" dirty="0" smtClean="0"/>
              <a:t>I’ve been the volunteer chair of OWASP since 2004, and I’ve spent quite a lot of time, effort, and my own money developing the organization.  Why do I do all this?  Why do I care?</a:t>
            </a:r>
          </a:p>
          <a:p>
            <a:endParaRPr lang="en-US" dirty="0" smtClean="0"/>
          </a:p>
          <a:p>
            <a:r>
              <a:rPr lang="en-US" dirty="0" err="1" smtClean="0"/>
              <a:t>AppSec</a:t>
            </a:r>
            <a:r>
              <a:rPr lang="en-US" dirty="0" smtClean="0"/>
              <a:t> is about not about tools</a:t>
            </a:r>
            <a:r>
              <a:rPr lang="en-US" baseline="0" dirty="0" smtClean="0"/>
              <a:t> or technology… it’s about </a:t>
            </a:r>
            <a:r>
              <a:rPr lang="en-US" dirty="0" smtClean="0"/>
              <a:t>people. OWASP is</a:t>
            </a:r>
            <a:r>
              <a:rPr lang="en-US" baseline="0" dirty="0" smtClean="0"/>
              <a:t> about community.</a:t>
            </a:r>
          </a:p>
          <a:p>
            <a:endParaRPr lang="en-US" dirty="0" smtClean="0"/>
          </a:p>
          <a:p>
            <a:r>
              <a:rPr lang="en-US" dirty="0" smtClean="0"/>
              <a:t>______________</a:t>
            </a:r>
            <a:endParaRPr lang="en-US" sz="1200" dirty="0" smtClean="0">
              <a:solidFill>
                <a:schemeClr val="tx1">
                  <a:lumMod val="85000"/>
                  <a:lumOff val="15000"/>
                </a:schemeClr>
              </a:solidFill>
            </a:endParaRPr>
          </a:p>
          <a:p>
            <a:endParaRPr lang="en-US" sz="1200" dirty="0" smtClean="0">
              <a:solidFill>
                <a:schemeClr val="tx1">
                  <a:lumMod val="85000"/>
                  <a:lumOff val="15000"/>
                </a:schemeClr>
              </a:solidFill>
            </a:endParaRPr>
          </a:p>
          <a:p>
            <a:endParaRPr lang="en-US" dirty="0" smtClean="0"/>
          </a:p>
        </p:txBody>
      </p:sp>
      <p:sp>
        <p:nvSpPr>
          <p:cNvPr id="4" name="Slide Number Placeholder 3"/>
          <p:cNvSpPr>
            <a:spLocks noGrp="1"/>
          </p:cNvSpPr>
          <p:nvPr>
            <p:ph type="sldNum" sz="quarter" idx="5"/>
          </p:nvPr>
        </p:nvSpPr>
        <p:spPr/>
        <p:txBody>
          <a:bodyPr/>
          <a:lstStyle/>
          <a:p>
            <a:pPr>
              <a:defRPr/>
            </a:pPr>
            <a:fld id="{F9968AFB-DE02-45FA-9F7D-41234F97A86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t>Our worldwide community is growing rapidly too.  I open 1 or 2 chapters every week and we now have over 145</a:t>
            </a:r>
            <a:r>
              <a:rPr lang="en-US" baseline="0" dirty="0" smtClean="0"/>
              <a:t> </a:t>
            </a:r>
            <a:r>
              <a:rPr lang="en-US" dirty="0" smtClean="0"/>
              <a:t>around the world.</a:t>
            </a:r>
          </a:p>
          <a:p>
            <a:endParaRPr lang="en-US" dirty="0" smtClean="0"/>
          </a:p>
          <a:p>
            <a:r>
              <a:rPr lang="en-US" dirty="0" smtClean="0"/>
              <a:t>Here are some of the newest chapters…</a:t>
            </a:r>
          </a:p>
          <a:p>
            <a:pPr>
              <a:buFontTx/>
              <a:buChar char="•"/>
            </a:pPr>
            <a:r>
              <a:rPr lang="en-US" dirty="0" smtClean="0"/>
              <a:t>Hong Kong, Thailand, China, Vietnam</a:t>
            </a:r>
          </a:p>
          <a:p>
            <a:pPr>
              <a:buFontTx/>
              <a:buChar char="•"/>
            </a:pPr>
            <a:r>
              <a:rPr lang="en-US" dirty="0" smtClean="0"/>
              <a:t>Brazil, Portugal</a:t>
            </a:r>
          </a:p>
          <a:p>
            <a:pPr>
              <a:buFontTx/>
              <a:buChar char="•"/>
            </a:pPr>
            <a:r>
              <a:rPr lang="en-US" dirty="0" smtClean="0"/>
              <a:t>South Africa, Nigeria</a:t>
            </a:r>
          </a:p>
          <a:p>
            <a:pPr>
              <a:buFontTx/>
              <a:buChar char="•"/>
            </a:pPr>
            <a:r>
              <a:rPr lang="en-US" dirty="0" smtClean="0"/>
              <a:t>Slovakia, Qatar</a:t>
            </a:r>
          </a:p>
          <a:p>
            <a:pPr>
              <a:buFontTx/>
              <a:buChar char="•"/>
            </a:pPr>
            <a:r>
              <a:rPr lang="en-US" dirty="0" smtClean="0"/>
              <a:t>Norway</a:t>
            </a:r>
          </a:p>
          <a:p>
            <a:pPr>
              <a:buFontTx/>
              <a:buChar char="•"/>
            </a:pPr>
            <a:endParaRPr lang="en-US" dirty="0" smtClean="0"/>
          </a:p>
          <a:p>
            <a:r>
              <a:rPr lang="en-US" dirty="0" smtClean="0"/>
              <a:t>There are now something like 21,000 people who are actively involved with OWASP. These are the folks who attend chapter meetings, participate in mailing lists, and have accounts on our wiki.</a:t>
            </a:r>
          </a:p>
          <a:p>
            <a:endParaRPr lang="en-US" dirty="0" smtClean="0"/>
          </a:p>
        </p:txBody>
      </p:sp>
      <p:sp>
        <p:nvSpPr>
          <p:cNvPr id="4" name="Slide Number Placeholder 3"/>
          <p:cNvSpPr>
            <a:spLocks noGrp="1"/>
          </p:cNvSpPr>
          <p:nvPr>
            <p:ph type="sldNum" sz="quarter" idx="5"/>
          </p:nvPr>
        </p:nvSpPr>
        <p:spPr/>
        <p:txBody>
          <a:bodyPr/>
          <a:lstStyle/>
          <a:p>
            <a:pPr>
              <a:defRPr/>
            </a:pPr>
            <a:fld id="{B4683A1F-96BD-400C-8C51-EBBF9B0C4FE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smtClean="0"/>
              <a:t>OWASP’s traffic is growing significantly</a:t>
            </a:r>
          </a:p>
          <a:p>
            <a:endParaRPr lang="en-US" dirty="0" smtClean="0"/>
          </a:p>
          <a:p>
            <a:r>
              <a:rPr lang="en-US" dirty="0" smtClean="0"/>
              <a:t>We get traffic from all over the world, and I find it interesting that Africa, where we’ve just created several OWASP Chapters, is the fastest growing region.</a:t>
            </a:r>
          </a:p>
          <a:p>
            <a:endParaRPr lang="en-US" dirty="0" smtClean="0"/>
          </a:p>
          <a:p>
            <a:r>
              <a:rPr lang="en-US" dirty="0" smtClean="0"/>
              <a:t>Here are our total monthly </a:t>
            </a:r>
            <a:r>
              <a:rPr lang="en-US" dirty="0" err="1" smtClean="0"/>
              <a:t>dodwnloads</a:t>
            </a:r>
            <a:r>
              <a:rPr lang="en-US" dirty="0" smtClean="0"/>
              <a:t> since very close to the beginning of OWASP.  See the little bump in early 2003?  That’s when we first released the OWASP Top Ten.  We thought that was absolutely huge then, but now we’re seeing many times that level of interest constantly.</a:t>
            </a:r>
          </a:p>
          <a:p>
            <a:endParaRPr lang="en-US" dirty="0" smtClean="0"/>
          </a:p>
          <a:p>
            <a:r>
              <a:rPr lang="en-US" dirty="0" smtClean="0"/>
              <a:t>Probably the best measure of interest is our monthly </a:t>
            </a:r>
            <a:r>
              <a:rPr lang="en-US" dirty="0" err="1" smtClean="0"/>
              <a:t>pageviews</a:t>
            </a:r>
            <a:r>
              <a:rPr lang="en-US" dirty="0" smtClean="0"/>
              <a:t>, which have grown steadily over the last year. We’re over100,000 </a:t>
            </a:r>
            <a:r>
              <a:rPr lang="en-US" dirty="0" err="1" smtClean="0"/>
              <a:t>pageviews</a:t>
            </a:r>
            <a:r>
              <a:rPr lang="en-US" dirty="0" smtClean="0"/>
              <a:t> per week.</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9E9908AA-2125-4D90-ACB9-F6365A4BE9D0}"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78182B22-75C3-4380-A0CA-F3CE61CB8100}" type="slidenum">
              <a:rPr lang="en-US"/>
              <a:pPr/>
              <a:t>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sz="2300" dirty="0" smtClean="0">
                <a:latin typeface="Arial" pitchFamily="34" charset="0"/>
              </a:rPr>
              <a:t>Australia – Justin Derry</a:t>
            </a:r>
          </a:p>
          <a:p>
            <a:pPr lvl="1"/>
            <a:r>
              <a:rPr lang="en-US" sz="1900" dirty="0" smtClean="0">
                <a:latin typeface="Arial" pitchFamily="34" charset="0"/>
              </a:rPr>
              <a:t>Gold Coast – 2008 March 29-31, similar time next year</a:t>
            </a:r>
          </a:p>
          <a:p>
            <a:r>
              <a:rPr lang="en-US" sz="2300" dirty="0" smtClean="0">
                <a:latin typeface="Arial" pitchFamily="34" charset="0"/>
              </a:rPr>
              <a:t>Europe – Sebastien Deleersnyder</a:t>
            </a:r>
          </a:p>
          <a:p>
            <a:pPr lvl="1"/>
            <a:r>
              <a:rPr lang="en-US" sz="1900" dirty="0" smtClean="0">
                <a:latin typeface="Arial" pitchFamily="34" charset="0"/>
              </a:rPr>
              <a:t>Brussels – May 19-22, 2008, </a:t>
            </a:r>
            <a:r>
              <a:rPr lang="en-US" sz="1900" dirty="0" err="1" smtClean="0">
                <a:latin typeface="Arial" pitchFamily="34" charset="0"/>
              </a:rPr>
              <a:t>Kracow</a:t>
            </a:r>
            <a:r>
              <a:rPr lang="en-US" sz="1900" dirty="0" smtClean="0">
                <a:latin typeface="Arial" pitchFamily="34" charset="0"/>
              </a:rPr>
              <a:t> Poland, May 2009</a:t>
            </a:r>
            <a:endParaRPr lang="en-US" sz="1000" dirty="0" smtClean="0">
              <a:latin typeface="Arial" pitchFamily="34" charset="0"/>
            </a:endParaRPr>
          </a:p>
          <a:p>
            <a:r>
              <a:rPr lang="en-US" sz="2300" dirty="0" smtClean="0">
                <a:latin typeface="Arial" pitchFamily="34" charset="0"/>
              </a:rPr>
              <a:t>Israel – </a:t>
            </a:r>
            <a:r>
              <a:rPr lang="en-US" sz="2300" dirty="0" err="1" smtClean="0">
                <a:latin typeface="Arial" pitchFamily="34" charset="0"/>
              </a:rPr>
              <a:t>Ofer</a:t>
            </a:r>
            <a:r>
              <a:rPr lang="en-US" sz="2300" dirty="0" smtClean="0">
                <a:latin typeface="Arial" pitchFamily="34" charset="0"/>
              </a:rPr>
              <a:t> </a:t>
            </a:r>
            <a:r>
              <a:rPr lang="en-US" sz="2300" dirty="0" err="1" smtClean="0">
                <a:latin typeface="Arial" pitchFamily="34" charset="0"/>
              </a:rPr>
              <a:t>Shezaf</a:t>
            </a:r>
            <a:endParaRPr lang="en-US" sz="2300" dirty="0" smtClean="0">
              <a:latin typeface="Arial" pitchFamily="34" charset="0"/>
            </a:endParaRPr>
          </a:p>
          <a:p>
            <a:r>
              <a:rPr lang="en-US" sz="2300" dirty="0" smtClean="0">
                <a:latin typeface="Arial" pitchFamily="34" charset="0"/>
              </a:rPr>
              <a:t>Taiwan – Wayne Huang</a:t>
            </a:r>
            <a:endParaRPr lang="en-US" sz="1900" dirty="0" smtClean="0">
              <a:latin typeface="Arial" pitchFamily="34" charset="0"/>
            </a:endParaRPr>
          </a:p>
          <a:p>
            <a:r>
              <a:rPr lang="en-US" sz="2300" dirty="0" smtClean="0">
                <a:latin typeface="Arial" pitchFamily="34" charset="0"/>
              </a:rPr>
              <a:t>U.S. – NY – Tom Brennan - We are here!</a:t>
            </a:r>
          </a:p>
          <a:p>
            <a:pPr lvl="1"/>
            <a:r>
              <a:rPr lang="en-US" sz="1900" dirty="0" smtClean="0">
                <a:latin typeface="Arial" pitchFamily="34" charset="0"/>
              </a:rPr>
              <a:t>2009 – probably San Jose – Hopefully at eBay again</a:t>
            </a:r>
          </a:p>
          <a:p>
            <a:r>
              <a:rPr lang="en-US" sz="2300" dirty="0" smtClean="0">
                <a:latin typeface="Arial" pitchFamily="34" charset="0"/>
              </a:rPr>
              <a:t>India – </a:t>
            </a:r>
            <a:r>
              <a:rPr lang="en-US" sz="2300" dirty="0" err="1" smtClean="0">
                <a:latin typeface="Arial" pitchFamily="34" charset="0"/>
              </a:rPr>
              <a:t>Dhruv</a:t>
            </a:r>
            <a:r>
              <a:rPr lang="en-US" sz="2300" dirty="0" smtClean="0">
                <a:latin typeface="Arial" pitchFamily="34" charset="0"/>
              </a:rPr>
              <a:t> </a:t>
            </a:r>
            <a:r>
              <a:rPr lang="en-US" sz="2300" dirty="0" err="1" smtClean="0">
                <a:latin typeface="Arial" pitchFamily="34" charset="0"/>
              </a:rPr>
              <a:t>Soi</a:t>
            </a:r>
            <a:r>
              <a:rPr lang="en-US" sz="2300" dirty="0" smtClean="0">
                <a:latin typeface="Arial" pitchFamily="34" charset="0"/>
              </a:rPr>
              <a:t>, </a:t>
            </a:r>
            <a:r>
              <a:rPr lang="en-US" sz="2300" dirty="0" err="1" smtClean="0">
                <a:latin typeface="Arial" pitchFamily="34" charset="0"/>
              </a:rPr>
              <a:t>Puneet</a:t>
            </a:r>
            <a:r>
              <a:rPr lang="en-US" sz="2300" dirty="0" smtClean="0">
                <a:latin typeface="Arial" pitchFamily="34" charset="0"/>
              </a:rPr>
              <a:t> Mehta</a:t>
            </a:r>
          </a:p>
          <a:p>
            <a:endParaRPr lang="en-US" sz="2300" dirty="0" smtClean="0">
              <a:latin typeface="Arial" pitchFamily="34" charset="0"/>
            </a:endParaRPr>
          </a:p>
          <a:p>
            <a:r>
              <a:rPr lang="en-US" sz="2300" dirty="0" smtClean="0">
                <a:latin typeface="Arial" pitchFamily="34" charset="0"/>
              </a:rPr>
              <a:t>OWASP Summit – Portugal – Paulo Coimbra/Dinis Cruz</a:t>
            </a:r>
          </a:p>
          <a:p>
            <a:pPr lvl="1"/>
            <a:r>
              <a:rPr lang="en-US" dirty="0" smtClean="0">
                <a:latin typeface="Arial" pitchFamily="34" charset="0"/>
              </a:rPr>
              <a:t>Nov , 2008</a:t>
            </a:r>
          </a:p>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F2D0EC73-AE63-4B5B-9091-FA866F75B69B}" type="slidenum">
              <a:rPr lang="en-US" smtClean="0"/>
              <a:pPr>
                <a:defRPr/>
              </a:pPr>
              <a:t>7</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smtClean="0"/>
              <a:t>With almost </a:t>
            </a:r>
            <a:r>
              <a:rPr lang="en-US" b="1" dirty="0" smtClean="0"/>
              <a:t>6,381</a:t>
            </a:r>
            <a:r>
              <a:rPr lang="en-US" dirty="0" smtClean="0"/>
              <a:t> articles, OWASP is the largest knowledgebase of application security information anywhere.  Now bigger is not always better, so let me explain a little bit about our process.</a:t>
            </a:r>
          </a:p>
          <a:p>
            <a:pPr eaLnBrk="1" hangingPunct="1"/>
            <a:endParaRPr lang="en-US" dirty="0" smtClean="0"/>
          </a:p>
          <a:p>
            <a:pPr eaLnBrk="1" hangingPunct="1"/>
            <a:r>
              <a:rPr lang="en-US" dirty="0" smtClean="0"/>
              <a:t>We put the wiki in place about 3 years ago – the same software </a:t>
            </a:r>
            <a:r>
              <a:rPr lang="en-US" dirty="0" err="1" smtClean="0"/>
              <a:t>wikipedia</a:t>
            </a:r>
            <a:r>
              <a:rPr lang="en-US" dirty="0" smtClean="0"/>
              <a:t> uses.  OWASP gets about 200 updates to the wiki every day.  Most of these are relatively minor, but some are entire new articles.  A team of reviewers worldwide follows all of these updates via an RSS feed.  In the two years, we’ve only had 19 attempts to deface the site, and we caught them all the same day.  Please do not take this as a challenge – defacing a wiki is no accomplishment.</a:t>
            </a:r>
          </a:p>
          <a:p>
            <a:pPr eaLnBrk="1" hangingPunct="1"/>
            <a:endParaRPr lang="en-US" dirty="0" smtClean="0"/>
          </a:p>
          <a:p>
            <a:pPr eaLnBrk="1" hangingPunct="1"/>
            <a:r>
              <a:rPr lang="en-US" dirty="0" smtClean="0"/>
              <a:t>Our</a:t>
            </a:r>
            <a:r>
              <a:rPr lang="en-US" baseline="0" dirty="0" smtClean="0"/>
              <a:t> </a:t>
            </a:r>
            <a:r>
              <a:rPr lang="en-US" dirty="0" smtClean="0"/>
              <a:t>documentation projects are actively monitoring and digesting all the application security information we can find.  We monitor presentations, mailing lists, white papers, and tons of feeds for useful information. We clean, sort, organize, tag, and structure the information and add it to our knowledgebase.</a:t>
            </a:r>
          </a:p>
          <a:p>
            <a:pPr eaLnBrk="1" hangingPunct="1"/>
            <a:endParaRPr lang="en-US" dirty="0" smtClean="0"/>
          </a:p>
          <a:p>
            <a:pPr eaLnBrk="1" hangingPunct="1"/>
            <a:r>
              <a:rPr lang="en-US" dirty="0" smtClean="0"/>
              <a:t>There is also one extremely important filter that is applied to all the information we can find.  We try to eliminate all of the commercial bias.  If we discuss commercial solutions, we steer clear of specific products and companies and try to focus on the different approaches to the problem.  I’ll talk more about the finances in a minute, but although there are many product vendors who are members of OWASP, they do not control the agenda in any way.</a:t>
            </a:r>
          </a:p>
          <a:p>
            <a:pPr eaLnBrk="1" hangingPunct="1"/>
            <a:endParaRPr lang="en-US" dirty="0" smtClean="0"/>
          </a:p>
          <a:p>
            <a:pPr eaLnBrk="1" hangingPunct="1"/>
            <a:r>
              <a:rPr lang="en-US" dirty="0" smtClean="0"/>
              <a:t>We are also actively deleting information. Several projects are “refactoring” our knowledgebase to minimize duplication.  To ensure the high quality of the materials, we are publishing parts of the knowledgebase as books.  You can download the PDF’s of these books for free, or buy </a:t>
            </a:r>
          </a:p>
          <a:p>
            <a:pPr eaLnBrk="1" hangingPunct="1"/>
            <a:r>
              <a:rPr lang="en-US" dirty="0" smtClean="0"/>
              <a:t>a printed copy from Lulu for the cost of publishing – OWASP adds nothing to the cost.</a:t>
            </a:r>
          </a:p>
          <a:p>
            <a:pPr eaLnBrk="1" hangingPunct="1"/>
            <a:endParaRPr lang="en-US" dirty="0" smtClean="0"/>
          </a:p>
          <a:p>
            <a:pPr eaLnBrk="1" hangingPunct="1"/>
            <a:endParaRPr lang="en-US" smtClean="0"/>
          </a:p>
          <a:p>
            <a:pPr eaLnBrk="1" hangingPunct="1"/>
            <a:endParaRPr lang="en-US" dirty="0" smtClean="0"/>
          </a:p>
          <a:p>
            <a:pPr eaLnBrk="1" hangingPunct="1"/>
            <a:endParaRPr lang="en-US" dirty="0" smtClean="0"/>
          </a:p>
          <a:p>
            <a:pPr eaLnBrk="1" hangingPunct="1"/>
            <a:r>
              <a:rPr lang="en-US" dirty="0" smtClean="0"/>
              <a:t>I’d like to point out one very cool work that is being published later this year – the Application Security Desk Reference.  Like the Physicians’  Desk Reference, this will be an extensive reference work, documenting all the fundamental concepts in application security: principles, threat agents, attacks, vulnerabilities, controls, technical impacts, and business impacts.</a:t>
            </a:r>
          </a:p>
          <a:p>
            <a:pPr eaLnBrk="1" hangingPunct="1"/>
            <a:endParaRPr lang="en-US" dirty="0" smtClean="0"/>
          </a:p>
          <a:p>
            <a:pPr eaLnBrk="1" hangingPunct="1"/>
            <a:r>
              <a:rPr lang="en-US" dirty="0" smtClean="0"/>
              <a:t>All of the knowledgebase, including the books, are available under the Creative Commons license.</a:t>
            </a:r>
          </a:p>
          <a:p>
            <a:pPr eaLnBrk="1" hangingPunct="1"/>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BC693473-077C-4324-9900-88E2D6C0E34B}" type="slidenum">
              <a:rPr lang="en-US"/>
              <a:pPr/>
              <a:t>10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eaLnBrk="1" hangingPunct="1"/>
            <a:r>
              <a:rPr lang="nl-BE" smtClean="0">
                <a:latin typeface="Arial" pitchFamily="34" charset="0"/>
              </a:rPr>
              <a:t>Based on vulnerabilities in 2006.</a:t>
            </a:r>
          </a:p>
          <a:p>
            <a:pPr eaLnBrk="1" hangingPunct="1"/>
            <a:r>
              <a:rPr lang="nl-BE" smtClean="0">
                <a:latin typeface="Arial" pitchFamily="34" charset="0"/>
              </a:rPr>
              <a:t>But it got worse</a:t>
            </a:r>
            <a:endParaRPr lang="nl-NL"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p:txBody>
          <a:bodyPr/>
          <a:lstStyle/>
          <a:p>
            <a:pPr eaLnBrk="1" hangingPunct="1"/>
            <a:r>
              <a:rPr lang="en-GB" b="1" smtClean="0">
                <a:latin typeface="Arial" pitchFamily="34" charset="0"/>
              </a:rPr>
              <a:t>WebGoat</a:t>
            </a:r>
            <a:r>
              <a:rPr lang="en-GB" smtClean="0">
                <a:latin typeface="Arial" pitchFamily="34" charset="0"/>
              </a:rPr>
              <a:t> is a deliberately insecure J2EE web application maintained by </a:t>
            </a:r>
            <a:r>
              <a:rPr lang="en-GB" smtClean="0">
                <a:latin typeface="Arial" pitchFamily="34" charset="0"/>
                <a:hlinkClick r:id="rId3" tooltip="http://www.owasp.org"/>
              </a:rPr>
              <a:t>OWASP</a:t>
            </a:r>
            <a:r>
              <a:rPr lang="en-GB" smtClean="0">
                <a:latin typeface="Arial" pitchFamily="34" charset="0"/>
              </a:rPr>
              <a:t> designed to teach web application security lessons. In each lesson, users must demonstrate their understanding of a security issue by exploiting a real vulnerability in the WebGoat application. For example, in one of the lessons the user must use </a:t>
            </a:r>
            <a:r>
              <a:rPr lang="en-GB" smtClean="0">
                <a:latin typeface="Arial" pitchFamily="34" charset="0"/>
                <a:hlinkClick r:id="rId4" action="ppaction://hlinkfile" tooltip="SQL injection"/>
              </a:rPr>
              <a:t>SQL injection</a:t>
            </a:r>
            <a:r>
              <a:rPr lang="en-GB" smtClean="0">
                <a:latin typeface="Arial" pitchFamily="34" charset="0"/>
              </a:rPr>
              <a:t> to steal fake credit card numbers. The application is a realistic teaching environment, providing users with hints and code to further explain the lesson. </a:t>
            </a:r>
          </a:p>
        </p:txBody>
      </p:sp>
      <p:sp>
        <p:nvSpPr>
          <p:cNvPr id="111619" name="Slide Number Placeholder 3"/>
          <p:cNvSpPr>
            <a:spLocks noGrp="1"/>
          </p:cNvSpPr>
          <p:nvPr>
            <p:ph type="sldNum" sz="quarter" idx="5"/>
          </p:nvPr>
        </p:nvSpPr>
        <p:spPr>
          <a:noFill/>
        </p:spPr>
        <p:txBody>
          <a:bodyPr/>
          <a:lstStyle/>
          <a:p>
            <a:fld id="{F4C8199E-9D83-40A4-9C60-D0D42110331C}" type="slidenum">
              <a:rPr lang="en-US"/>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p:txBody>
          <a:bodyPr/>
          <a:lstStyle/>
          <a:p>
            <a:pPr eaLnBrk="1" hangingPunct="1"/>
            <a:r>
              <a:rPr lang="en-GB" smtClean="0">
                <a:latin typeface="Arial" pitchFamily="34" charset="0"/>
              </a:rPr>
              <a:t>WebScarab is a framework for analysing applications that communicate using the HTTP and HTTPS protocols. It is written in Java, and is thus portable to many platforms. WebScarab has several modes of operation, implemented by a number of plugins. In its most common usage, WebScarab operates as an intercepting proxy, allowing the operator to review and modify requests created by the browser before they are sent to the server, and to review and modify responses returned from the server before they are received by the browser. WebScarab is able to intercept both HTTP and HTTPS communication. The operator can also review the conversations (requests and responses) that have passed through WebScarab. </a:t>
            </a:r>
          </a:p>
        </p:txBody>
      </p:sp>
      <p:sp>
        <p:nvSpPr>
          <p:cNvPr id="113667" name="Slide Number Placeholder 3"/>
          <p:cNvSpPr>
            <a:spLocks noGrp="1"/>
          </p:cNvSpPr>
          <p:nvPr>
            <p:ph type="sldNum" sz="quarter" idx="5"/>
          </p:nvPr>
        </p:nvSpPr>
        <p:spPr>
          <a:noFill/>
        </p:spPr>
        <p:txBody>
          <a:bodyPr/>
          <a:lstStyle/>
          <a:p>
            <a:fld id="{416DB4C3-FCE4-4CA4-9AE1-A1B7915FCC8A}" type="slidenum">
              <a:rPr lang="en-US"/>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447800" y="762000"/>
            <a:ext cx="7696200" cy="4953000"/>
          </a:xfrm>
          <a:prstGeom prst="rect">
            <a:avLst/>
          </a:prstGeom>
          <a:solidFill>
            <a:srgbClr val="EAEAEA"/>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5" name="Rectangle 5"/>
          <p:cNvSpPr>
            <a:spLocks noChangeArrowheads="1"/>
          </p:cNvSpPr>
          <p:nvPr/>
        </p:nvSpPr>
        <p:spPr bwMode="auto">
          <a:xfrm>
            <a:off x="0" y="0"/>
            <a:ext cx="9144000" cy="609600"/>
          </a:xfrm>
          <a:prstGeom prst="rect">
            <a:avLst/>
          </a:prstGeom>
          <a:solidFill>
            <a:srgbClr val="336699"/>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6" name="Rectangle 6"/>
          <p:cNvSpPr>
            <a:spLocks noChangeArrowheads="1"/>
          </p:cNvSpPr>
          <p:nvPr/>
        </p:nvSpPr>
        <p:spPr bwMode="auto">
          <a:xfrm>
            <a:off x="0" y="5715000"/>
            <a:ext cx="9144000" cy="1149350"/>
          </a:xfrm>
          <a:prstGeom prst="rect">
            <a:avLst/>
          </a:prstGeom>
          <a:solidFill>
            <a:srgbClr val="336699"/>
          </a:solidFill>
          <a:ln w="9525">
            <a:noFill/>
            <a:miter lim="800000"/>
            <a:headEnd/>
            <a:tailEnd/>
          </a:ln>
          <a:effectLst/>
        </p:spPr>
        <p:txBody>
          <a:bodyPr wrap="none" anchor="ctr"/>
          <a:lstStyle/>
          <a:p>
            <a:pPr algn="ctr">
              <a:defRPr/>
            </a:pPr>
            <a:endParaRPr lang="en-US">
              <a:cs typeface="+mn-cs"/>
            </a:endParaRPr>
          </a:p>
        </p:txBody>
      </p:sp>
      <p:pic>
        <p:nvPicPr>
          <p:cNvPr id="7" name="Picture 7" descr="owasp"/>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8"/>
          <p:cNvSpPr txBox="1">
            <a:spLocks noChangeArrowheads="1"/>
          </p:cNvSpPr>
          <p:nvPr/>
        </p:nvSpPr>
        <p:spPr bwMode="auto">
          <a:xfrm>
            <a:off x="4038600" y="5264150"/>
            <a:ext cx="4191000" cy="396875"/>
          </a:xfrm>
          <a:prstGeom prst="rect">
            <a:avLst/>
          </a:prstGeom>
          <a:noFill/>
          <a:ln w="9525">
            <a:noFill/>
            <a:miter lim="800000"/>
            <a:headEnd/>
            <a:tailEnd/>
          </a:ln>
          <a:effectLst/>
        </p:spPr>
        <p:txBody>
          <a:bodyPr>
            <a:spAutoFit/>
          </a:bodyPr>
          <a:lstStyle/>
          <a:p>
            <a:pPr>
              <a:defRPr/>
            </a:pPr>
            <a:r>
              <a:rPr lang="en-US" b="0" dirty="0">
                <a:solidFill>
                  <a:srgbClr val="969696"/>
                </a:solidFill>
                <a:cs typeface="+mn-cs"/>
              </a:rPr>
              <a:t>Copyright © </a:t>
            </a:r>
            <a:r>
              <a:rPr lang="en-US" b="0" dirty="0" smtClean="0">
                <a:solidFill>
                  <a:srgbClr val="969696"/>
                </a:solidFill>
                <a:cs typeface="+mn-cs"/>
              </a:rPr>
              <a:t>2009 </a:t>
            </a:r>
            <a:r>
              <a:rPr lang="en-US" b="0" dirty="0">
                <a:solidFill>
                  <a:srgbClr val="969696"/>
                </a:solidFill>
                <a:cs typeface="+mn-cs"/>
              </a:rPr>
              <a:t>- The OWASP Foundation</a:t>
            </a:r>
          </a:p>
          <a:p>
            <a:pPr>
              <a:defRPr/>
            </a:pPr>
            <a:r>
              <a:rPr lang="en-US" b="0" dirty="0">
                <a:solidFill>
                  <a:srgbClr val="969696"/>
                </a:solidFill>
                <a:cs typeface="+mn-cs"/>
              </a:rPr>
              <a:t>This work is available under the Creative Commons SA </a:t>
            </a:r>
            <a:r>
              <a:rPr lang="en-US" b="0" dirty="0" smtClean="0">
                <a:solidFill>
                  <a:srgbClr val="969696"/>
                </a:solidFill>
                <a:cs typeface="+mn-cs"/>
              </a:rPr>
              <a:t>3.0 </a:t>
            </a:r>
            <a:r>
              <a:rPr lang="en-US" b="0" dirty="0">
                <a:solidFill>
                  <a:srgbClr val="969696"/>
                </a:solidFill>
                <a:cs typeface="+mn-cs"/>
              </a:rPr>
              <a:t>license</a:t>
            </a:r>
          </a:p>
        </p:txBody>
      </p:sp>
      <p:sp>
        <p:nvSpPr>
          <p:cNvPr id="9" name="Rectangle 9"/>
          <p:cNvSpPr>
            <a:spLocks noChangeArrowheads="1"/>
          </p:cNvSpPr>
          <p:nvPr/>
        </p:nvSpPr>
        <p:spPr bwMode="auto">
          <a:xfrm>
            <a:off x="0" y="609600"/>
            <a:ext cx="9144000" cy="152400"/>
          </a:xfrm>
          <a:prstGeom prst="rect">
            <a:avLst/>
          </a:prstGeom>
          <a:solidFill>
            <a:srgbClr val="777777"/>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0" name="Rectangle 10"/>
          <p:cNvSpPr>
            <a:spLocks noChangeArrowheads="1"/>
          </p:cNvSpPr>
          <p:nvPr/>
        </p:nvSpPr>
        <p:spPr bwMode="auto">
          <a:xfrm>
            <a:off x="6350" y="755650"/>
            <a:ext cx="1417638" cy="3740150"/>
          </a:xfrm>
          <a:prstGeom prst="rect">
            <a:avLst/>
          </a:prstGeom>
          <a:solidFill>
            <a:srgbClr val="003399">
              <a:alpha val="59000"/>
            </a:srgbClr>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1" name="Rectangle 11"/>
          <p:cNvSpPr>
            <a:spLocks noChangeArrowheads="1"/>
          </p:cNvSpPr>
          <p:nvPr/>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2" name="Rectangle 12"/>
          <p:cNvSpPr>
            <a:spLocks noChangeArrowheads="1"/>
          </p:cNvSpPr>
          <p:nvPr/>
        </p:nvSpPr>
        <p:spPr bwMode="auto">
          <a:xfrm>
            <a:off x="6350" y="4845050"/>
            <a:ext cx="1417638" cy="565150"/>
          </a:xfrm>
          <a:prstGeom prst="rect">
            <a:avLst/>
          </a:prstGeom>
          <a:solidFill>
            <a:srgbClr val="339933">
              <a:alpha val="71001"/>
            </a:srgbClr>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3" name="Rectangle 13"/>
          <p:cNvSpPr>
            <a:spLocks noChangeArrowheads="1"/>
          </p:cNvSpPr>
          <p:nvPr/>
        </p:nvSpPr>
        <p:spPr bwMode="auto">
          <a:xfrm>
            <a:off x="6350" y="2667000"/>
            <a:ext cx="1417638" cy="1219200"/>
          </a:xfrm>
          <a:prstGeom prst="rect">
            <a:avLst/>
          </a:prstGeom>
          <a:solidFill>
            <a:srgbClr val="003366">
              <a:alpha val="60001"/>
            </a:srgbClr>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4" name="Rectangle 14"/>
          <p:cNvSpPr>
            <a:spLocks noChangeArrowheads="1"/>
          </p:cNvSpPr>
          <p:nvPr/>
        </p:nvSpPr>
        <p:spPr bwMode="auto">
          <a:xfrm>
            <a:off x="14525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5" name="Rectangle 15"/>
          <p:cNvSpPr>
            <a:spLocks noChangeArrowheads="1"/>
          </p:cNvSpPr>
          <p:nvPr/>
        </p:nvSpPr>
        <p:spPr bwMode="auto">
          <a:xfrm>
            <a:off x="217011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6" name="Rectangle 16"/>
          <p:cNvSpPr>
            <a:spLocks noChangeArrowheads="1"/>
          </p:cNvSpPr>
          <p:nvPr/>
        </p:nvSpPr>
        <p:spPr bwMode="auto">
          <a:xfrm>
            <a:off x="0" y="2641600"/>
            <a:ext cx="9144000" cy="26988"/>
          </a:xfrm>
          <a:prstGeom prst="rect">
            <a:avLst/>
          </a:prstGeom>
          <a:solidFill>
            <a:schemeClr val="bg1"/>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7" name="Text Box 17"/>
          <p:cNvSpPr txBox="1">
            <a:spLocks noChangeArrowheads="1"/>
          </p:cNvSpPr>
          <p:nvPr/>
        </p:nvSpPr>
        <p:spPr bwMode="auto">
          <a:xfrm>
            <a:off x="4038600" y="5937250"/>
            <a:ext cx="4800600" cy="519113"/>
          </a:xfrm>
          <a:prstGeom prst="rect">
            <a:avLst/>
          </a:prstGeom>
          <a:noFill/>
          <a:ln w="9525">
            <a:noFill/>
            <a:miter lim="800000"/>
            <a:headEnd/>
            <a:tailEnd/>
          </a:ln>
          <a:effectLst/>
        </p:spPr>
        <p:txBody>
          <a:bodyPr>
            <a:spAutoFit/>
          </a:bodyPr>
          <a:lstStyle/>
          <a:p>
            <a:pPr>
              <a:defRPr/>
            </a:pPr>
            <a:r>
              <a:rPr lang="en-US" sz="2800">
                <a:solidFill>
                  <a:srgbClr val="EAEAEA"/>
                </a:solidFill>
                <a:cs typeface="+mn-cs"/>
              </a:rPr>
              <a:t>The OWASP Foundation</a:t>
            </a:r>
          </a:p>
        </p:txBody>
      </p:sp>
      <p:sp>
        <p:nvSpPr>
          <p:cNvPr id="18" name="Rectangle 18"/>
          <p:cNvSpPr>
            <a:spLocks noChangeArrowheads="1"/>
          </p:cNvSpPr>
          <p:nvPr/>
        </p:nvSpPr>
        <p:spPr bwMode="auto">
          <a:xfrm>
            <a:off x="84629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sz="1800" b="0">
              <a:solidFill>
                <a:schemeClr val="tx1"/>
              </a:solidFill>
              <a:cs typeface="+mn-cs"/>
            </a:endParaRPr>
          </a:p>
        </p:txBody>
      </p:sp>
      <p:sp>
        <p:nvSpPr>
          <p:cNvPr id="19" name="Freeform 19"/>
          <p:cNvSpPr>
            <a:spLocks/>
          </p:cNvSpPr>
          <p:nvPr/>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lgn="ctr">
              <a:defRPr/>
            </a:pPr>
            <a:endParaRPr lang="en-US">
              <a:cs typeface="+mn-cs"/>
            </a:endParaRPr>
          </a:p>
        </p:txBody>
      </p:sp>
      <p:sp>
        <p:nvSpPr>
          <p:cNvPr id="20" name="Freeform 20"/>
          <p:cNvSpPr>
            <a:spLocks/>
          </p:cNvSpPr>
          <p:nvPr/>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lgn="ctr">
              <a:defRPr/>
            </a:pPr>
            <a:endParaRPr lang="en-US">
              <a:cs typeface="+mn-cs"/>
            </a:endParaRPr>
          </a:p>
        </p:txBody>
      </p:sp>
      <p:sp>
        <p:nvSpPr>
          <p:cNvPr id="21" name="Text Box 21"/>
          <p:cNvSpPr txBox="1">
            <a:spLocks noChangeArrowheads="1"/>
          </p:cNvSpPr>
          <p:nvPr/>
        </p:nvSpPr>
        <p:spPr bwMode="auto">
          <a:xfrm>
            <a:off x="1524000" y="4229100"/>
            <a:ext cx="2667000" cy="519113"/>
          </a:xfrm>
          <a:prstGeom prst="rect">
            <a:avLst/>
          </a:prstGeom>
          <a:noFill/>
          <a:ln w="9525">
            <a:noFill/>
            <a:miter lim="800000"/>
            <a:headEnd/>
            <a:tailEnd/>
          </a:ln>
          <a:effectLst/>
        </p:spPr>
        <p:txBody>
          <a:bodyPr>
            <a:spAutoFit/>
          </a:bodyPr>
          <a:lstStyle/>
          <a:p>
            <a:pPr>
              <a:defRPr/>
            </a:pPr>
            <a:r>
              <a:rPr lang="en-US" sz="2800">
                <a:solidFill>
                  <a:srgbClr val="777777"/>
                </a:solidFill>
                <a:cs typeface="+mn-cs"/>
              </a:rPr>
              <a:t>OWASP</a:t>
            </a:r>
          </a:p>
        </p:txBody>
      </p:sp>
      <p:sp>
        <p:nvSpPr>
          <p:cNvPr id="22" name="Text Box 22"/>
          <p:cNvSpPr txBox="1">
            <a:spLocks noChangeArrowheads="1"/>
          </p:cNvSpPr>
          <p:nvPr/>
        </p:nvSpPr>
        <p:spPr bwMode="auto">
          <a:xfrm>
            <a:off x="4038600" y="6326188"/>
            <a:ext cx="4800600" cy="336550"/>
          </a:xfrm>
          <a:prstGeom prst="rect">
            <a:avLst/>
          </a:prstGeom>
          <a:noFill/>
          <a:ln w="9525">
            <a:noFill/>
            <a:miter lim="800000"/>
            <a:headEnd/>
            <a:tailEnd/>
          </a:ln>
          <a:effectLst/>
        </p:spPr>
        <p:txBody>
          <a:bodyPr>
            <a:spAutoFit/>
          </a:bodyPr>
          <a:lstStyle/>
          <a:p>
            <a:pPr>
              <a:defRPr/>
            </a:pPr>
            <a:r>
              <a:rPr lang="en-US" sz="1600" b="0" u="sng">
                <a:solidFill>
                  <a:srgbClr val="EAEAEA"/>
                </a:solidFill>
                <a:cs typeface="+mn-cs"/>
              </a:rPr>
              <a:t>http://www.owasp.org</a:t>
            </a:r>
            <a:r>
              <a:rPr lang="en-US" sz="1600" b="0">
                <a:solidFill>
                  <a:srgbClr val="EAEAEA"/>
                </a:solidFill>
                <a:cs typeface="+mn-cs"/>
              </a:rPr>
              <a:t> </a:t>
            </a:r>
          </a:p>
        </p:txBody>
      </p:sp>
      <p:sp>
        <p:nvSpPr>
          <p:cNvPr id="5123" name="Rectangle 3"/>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a:t>Click to edit Master title style</a:t>
            </a:r>
          </a:p>
        </p:txBody>
      </p:sp>
      <p:sp>
        <p:nvSpPr>
          <p:cNvPr id="5124" name="Rectangle 4"/>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7BC4B70-859E-4E27-AFEA-1C302CC132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8913"/>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A0A40C9-C1DC-41F1-B85D-49D3AFA53DE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4830763"/>
          </a:xfrm>
        </p:spPr>
        <p:txBody>
          <a:bodyPr/>
          <a:lstStyle/>
          <a:p>
            <a:pPr lvl="0"/>
            <a:endParaRPr lang="en-US" noProof="0"/>
          </a:p>
        </p:txBody>
      </p:sp>
      <p:sp>
        <p:nvSpPr>
          <p:cNvPr id="4" name="Rectangle 7"/>
          <p:cNvSpPr>
            <a:spLocks noGrp="1" noChangeArrowheads="1"/>
          </p:cNvSpPr>
          <p:nvPr>
            <p:ph type="sldNum" sz="quarter" idx="10"/>
          </p:nvPr>
        </p:nvSpPr>
        <p:spPr>
          <a:ln/>
        </p:spPr>
        <p:txBody>
          <a:bodyPr/>
          <a:lstStyle>
            <a:lvl1pPr>
              <a:defRPr/>
            </a:lvl1pPr>
          </a:lstStyle>
          <a:p>
            <a:pPr>
              <a:defRPr/>
            </a:pPr>
            <a:fld id="{DC456B5A-E116-43B1-BA81-04FBCE54A2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D8881B75-E8E5-4975-80CD-8CA334970D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B9EE2B32-A947-4A79-88B6-8F20BC78AA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4083705-83C6-4EBB-B36D-7E122EAE70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A951AB91-138B-4535-B61C-B864FF3176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10BE0F40-DFFE-4CCF-967D-A0CCB614E8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C723F8E5-1ACA-4196-AC2C-E767A21D6E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E51FB26A-C9A1-42C8-823D-6B9F59A276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6CBCD0E8-289F-4B88-BC95-7D296BE7A7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ChangeArrowheads="1"/>
          </p:cNvSpPr>
          <p:nvPr/>
        </p:nvSpPr>
        <p:spPr bwMode="auto">
          <a:xfrm>
            <a:off x="0" y="0"/>
            <a:ext cx="9144000" cy="152400"/>
          </a:xfrm>
          <a:prstGeom prst="rect">
            <a:avLst/>
          </a:prstGeom>
          <a:solidFill>
            <a:srgbClr val="336699"/>
          </a:solidFill>
          <a:ln w="9525">
            <a:noFill/>
            <a:miter lim="800000"/>
            <a:headEnd/>
            <a:tailEnd/>
          </a:ln>
          <a:effectLst/>
        </p:spPr>
        <p:txBody>
          <a:bodyPr wrap="none" anchor="ctr"/>
          <a:lstStyle/>
          <a:p>
            <a:pPr algn="ctr">
              <a:defRPr/>
            </a:pPr>
            <a:endParaRPr lang="en-US">
              <a:cs typeface="+mn-cs"/>
            </a:endParaRPr>
          </a:p>
        </p:txBody>
      </p:sp>
      <p:sp>
        <p:nvSpPr>
          <p:cNvPr id="4101" name="Rectangle 5"/>
          <p:cNvSpPr>
            <a:spLocks noChangeArrowheads="1"/>
          </p:cNvSpPr>
          <p:nvPr/>
        </p:nvSpPr>
        <p:spPr bwMode="auto">
          <a:xfrm>
            <a:off x="0" y="6711950"/>
            <a:ext cx="9144000" cy="152400"/>
          </a:xfrm>
          <a:prstGeom prst="rect">
            <a:avLst/>
          </a:prstGeom>
          <a:solidFill>
            <a:srgbClr val="336699"/>
          </a:solidFill>
          <a:ln w="9525">
            <a:noFill/>
            <a:miter lim="800000"/>
            <a:headEnd/>
            <a:tailEnd/>
          </a:ln>
          <a:effectLst/>
        </p:spPr>
        <p:txBody>
          <a:bodyPr wrap="none" anchor="ctr"/>
          <a:lstStyle/>
          <a:p>
            <a:pPr algn="ctr">
              <a:defRPr/>
            </a:pPr>
            <a:endParaRPr lang="en-US">
              <a:cs typeface="+mn-cs"/>
            </a:endParaRPr>
          </a:p>
        </p:txBody>
      </p:sp>
      <p:pic>
        <p:nvPicPr>
          <p:cNvPr id="1030" name="Picture 6" descr="owasp"/>
          <p:cNvPicPr>
            <a:picLocks noChangeAspect="1" noChangeArrowheads="1"/>
          </p:cNvPicPr>
          <p:nvPr/>
        </p:nvPicPr>
        <p:blipFill>
          <a:blip r:embed="rId14" cstate="print"/>
          <a:srcRect/>
          <a:stretch>
            <a:fillRect/>
          </a:stretch>
        </p:blipFill>
        <p:spPr bwMode="auto">
          <a:xfrm>
            <a:off x="7967663" y="6248400"/>
            <a:ext cx="381000" cy="349250"/>
          </a:xfrm>
          <a:prstGeom prst="rect">
            <a:avLst/>
          </a:prstGeom>
          <a:noFill/>
          <a:ln w="9525">
            <a:noFill/>
            <a:miter lim="800000"/>
            <a:headEnd/>
            <a:tailEnd/>
          </a:ln>
        </p:spPr>
      </p:pic>
      <p:sp>
        <p:nvSpPr>
          <p:cNvPr id="4103" name="Rectangle 7"/>
          <p:cNvSpPr>
            <a:spLocks noGrp="1" noChangeArrowheads="1"/>
          </p:cNvSpPr>
          <p:nvPr>
            <p:ph type="sldNum" sz="quarter" idx="4"/>
          </p:nvPr>
        </p:nvSpPr>
        <p:spPr bwMode="auto">
          <a:xfrm>
            <a:off x="8388350" y="62960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cs typeface="+mn-cs"/>
              </a:defRPr>
            </a:lvl1pPr>
          </a:lstStyle>
          <a:p>
            <a:pPr>
              <a:defRPr/>
            </a:pPr>
            <a:fld id="{ED82B782-D344-41B2-87BE-0245D2876205}" type="slidenum">
              <a:rPr lang="en-US"/>
              <a:pPr>
                <a:defRPr/>
              </a:pPr>
              <a:t>‹#›</a:t>
            </a:fld>
            <a:endParaRPr lang="en-US"/>
          </a:p>
        </p:txBody>
      </p:sp>
      <p:sp>
        <p:nvSpPr>
          <p:cNvPr id="4104" name="Text Box 8"/>
          <p:cNvSpPr txBox="1">
            <a:spLocks noChangeArrowheads="1"/>
          </p:cNvSpPr>
          <p:nvPr/>
        </p:nvSpPr>
        <p:spPr bwMode="auto">
          <a:xfrm>
            <a:off x="5580063" y="6270625"/>
            <a:ext cx="2387600" cy="304800"/>
          </a:xfrm>
          <a:prstGeom prst="rect">
            <a:avLst/>
          </a:prstGeom>
          <a:noFill/>
          <a:ln w="9525">
            <a:noFill/>
            <a:miter lim="800000"/>
            <a:headEnd/>
            <a:tailEnd/>
          </a:ln>
          <a:effectLst/>
        </p:spPr>
        <p:txBody>
          <a:bodyPr>
            <a:spAutoFit/>
          </a:bodyPr>
          <a:lstStyle/>
          <a:p>
            <a:pPr algn="r">
              <a:defRPr/>
            </a:pPr>
            <a:r>
              <a:rPr lang="en-US" sz="1400">
                <a:solidFill>
                  <a:srgbClr val="969696"/>
                </a:solidFill>
                <a:cs typeface="+mn-cs"/>
              </a:rPr>
              <a:t>OWASP</a:t>
            </a:r>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mailto:jeff.williams@owasp.or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owasp.org/index.php?title=Top_10_2007"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5.png"/><Relationship Id="rId5" Type="http://schemas.openxmlformats.org/officeDocument/2006/relationships/diagramQuickStyle" Target="../diagrams/quickStyle2.xml"/><Relationship Id="rId10" Type="http://schemas.openxmlformats.org/officeDocument/2006/relationships/image" Target="../media/image34.gif"/><Relationship Id="rId4" Type="http://schemas.openxmlformats.org/officeDocument/2006/relationships/diagramLayout" Target="../diagrams/layout2.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hyperlink" Target="http://4.bp.blogspot.com/_keJwBEZPgZE/SdgcWlR7KjI/AAAAAAAAB9A/rwJSK9RE974/s1600-h/OWASP+Code+Review+by+OWASP+Foundation+(Book)+in+Computers+&amp;+Internet.png" TargetMode="Externa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wasp.org/images/f/f3/WebGoat-Bypass-Access-Control-Lesson.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hyperlink" Target="http://www.owasp.org/index.php/Image:WebScarab_after_browsing.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www.owasp.org/index.php/CSRFGuard"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mtesauro.com/livecd/index.php?title=Image:SoC-boot.png" TargetMode="External"/><Relationship Id="rId7" Type="http://schemas.openxmlformats.org/officeDocument/2006/relationships/hyperlink" Target="http://mtesauro.com/livecd/index.php?title=Image:SoC-owasp-menu.png"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mtesauro.com/livecd/index.php?title=Image:SoC-kde-splash.png" TargetMode="Externa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http://www.owasp.org/index.php/Image:Esapi-before-after.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0.jpeg"/><Relationship Id="rId7" Type="http://schemas.openxmlformats.org/officeDocument/2006/relationships/hyperlink" Target="http://www.owasp.org/index.php/Image:SpoC_007.jpg" TargetMode="External"/><Relationship Id="rId2" Type="http://schemas.openxmlformats.org/officeDocument/2006/relationships/hyperlink" Target="http://www.owasp.org/index.php/Image:SoC_08_Logo.jpg" TargetMode="Externa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www.owasp.org/index.php/Image:OWASP_AOC_Logo.jpg" TargetMode="Externa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owasp.org/index.php/Image:SoC_08_Logo.jp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books.google.com/books?vid=ISBN059600611X&amp;id=QvTzBiwehOoC&amp;pg=PA96&amp;lpg=PA96&amp;ots=uscGD05ZSd&amp;dq=owasp&amp;num=100&amp;sig=UzWqVHxlHNw984PTMgfGngzuvug" TargetMode="External"/><Relationship Id="rId13" Type="http://schemas.openxmlformats.org/officeDocument/2006/relationships/image" Target="../media/image62.jpeg"/><Relationship Id="rId18" Type="http://schemas.openxmlformats.org/officeDocument/2006/relationships/hyperlink" Target="http://books.google.com/books?vid=ISBN0849329981&amp;id=tbo_JZ5IRKQC&amp;pg=RA2-PA275&amp;lpg=RA2-PA275&amp;dq=owasp&amp;num=100&amp;sig=cV6tieHfrr9Eo_wuEfeyuC-Gwow" TargetMode="External"/><Relationship Id="rId26" Type="http://schemas.openxmlformats.org/officeDocument/2006/relationships/hyperlink" Target="http://books.google.com/books?vid=ISBN0130355488&amp;id=O3VB-zspJo4C&amp;pg=PA716&amp;lpg=PA716&amp;dq=owasp&amp;num=100&amp;sig=_joUK2T4cwJO9075QLXOBvqw8XU" TargetMode="External"/><Relationship Id="rId3" Type="http://schemas.openxmlformats.org/officeDocument/2006/relationships/notesSlide" Target="../notesSlides/notesSlide15.xml"/><Relationship Id="rId21" Type="http://schemas.openxmlformats.org/officeDocument/2006/relationships/image" Target="../media/image66.jpeg"/><Relationship Id="rId34" Type="http://schemas.openxmlformats.org/officeDocument/2006/relationships/hyperlink" Target="http://www.amazon.com/Applied-Cryptography-Protocols-Algorithms-Source/dp/0471128457/sr=8-3/qid=1169351746/ref=pd_bbs_sr_3/103-6175548-3897446?ie=UTF8&amp;s=books" TargetMode="External"/><Relationship Id="rId7" Type="http://schemas.openxmlformats.org/officeDocument/2006/relationships/image" Target="../media/image59.jpeg"/><Relationship Id="rId12" Type="http://schemas.openxmlformats.org/officeDocument/2006/relationships/hyperlink" Target="http://books.google.com/books?vid=ISBN0072227842&amp;id=6T4jrz6PbjAC&amp;pg=PP1&amp;lpg=PP1&amp;ots=dBoN7I40n0&amp;dq=owasp&amp;num=100&amp;sig=LpexheevY0rqKxeFd8e5-LOkXe8" TargetMode="External"/><Relationship Id="rId17" Type="http://schemas.openxmlformats.org/officeDocument/2006/relationships/image" Target="../media/image64.jpeg"/><Relationship Id="rId25" Type="http://schemas.openxmlformats.org/officeDocument/2006/relationships/image" Target="../media/image68.jpeg"/><Relationship Id="rId33" Type="http://schemas.openxmlformats.org/officeDocument/2006/relationships/image" Target="../media/image72.jpeg"/><Relationship Id="rId38" Type="http://schemas.openxmlformats.org/officeDocument/2006/relationships/image" Target="../media/image76.png"/><Relationship Id="rId2" Type="http://schemas.openxmlformats.org/officeDocument/2006/relationships/slideLayout" Target="../slideLayouts/slideLayout7.xml"/><Relationship Id="rId16" Type="http://schemas.openxmlformats.org/officeDocument/2006/relationships/hyperlink" Target="http://books.google.com/books?vid=ISBN0596007949&amp;id=iV8DRekYvg0C&amp;pg=PA183&amp;lpg=PA183&amp;dq=owasp&amp;num=100&amp;sig=ViVx6MhMJRaokqE2QrCoJJKwcCM" TargetMode="External"/><Relationship Id="rId20" Type="http://schemas.openxmlformats.org/officeDocument/2006/relationships/hyperlink" Target="http://books.google.com/books?vid=ISBN0596002424&amp;id=-Qj5aMPujwMC&amp;pg=RA2-PA194&amp;lpg=RA2-PA194&amp;dq=owasp&amp;num=100&amp;sig=6Dcl8qgL2dWy7SRviwtv8VqQQXc" TargetMode="External"/><Relationship Id="rId29" Type="http://schemas.openxmlformats.org/officeDocument/2006/relationships/image" Target="../media/image70.jpeg"/><Relationship Id="rId1" Type="http://schemas.openxmlformats.org/officeDocument/2006/relationships/tags" Target="../tags/tag10.xml"/><Relationship Id="rId6" Type="http://schemas.openxmlformats.org/officeDocument/2006/relationships/hyperlink" Target="http://books.google.com/books?vid=ISBN0072227834&amp;id=MDVTbFceXvwC&amp;pg=RA7-PA134&amp;lpg=RA7-PA134&amp;ots=xrEpp_SM9R&amp;dq=owasp&amp;num=100&amp;sig=Rp9XAMFxtQ2bDMq0RTXjddpkcKQ" TargetMode="External"/><Relationship Id="rId11" Type="http://schemas.openxmlformats.org/officeDocument/2006/relationships/image" Target="../media/image61.jpeg"/><Relationship Id="rId24" Type="http://schemas.openxmlformats.org/officeDocument/2006/relationships/hyperlink" Target="http://books.google.com/books?vid=ISBN0072226307&amp;id=npYOWjVR0q4C&amp;pg=RA4-PA301&amp;lpg=RA4-PA301&amp;dq=owasp&amp;num=100&amp;sig=O6rHxhdcuFiGDPMMMkPN1GbWXsE" TargetMode="External"/><Relationship Id="rId32" Type="http://schemas.openxmlformats.org/officeDocument/2006/relationships/hyperlink" Target="http://books.google.com/books?vid=ISBN0201440997&amp;id=NHWRH3xXQpgC&amp;pg=PP1&amp;lpg=PP1&amp;ots=uBTf_a0YcT&amp;dq=computer+security&amp;num=100&amp;sig=HC69to8ZQFU6RnPepyU9likCLyg" TargetMode="External"/><Relationship Id="rId37" Type="http://schemas.openxmlformats.org/officeDocument/2006/relationships/image" Target="../media/image75.png"/><Relationship Id="rId5" Type="http://schemas.openxmlformats.org/officeDocument/2006/relationships/image" Target="../media/image58.jpeg"/><Relationship Id="rId15" Type="http://schemas.openxmlformats.org/officeDocument/2006/relationships/image" Target="../media/image63.jpeg"/><Relationship Id="rId23" Type="http://schemas.openxmlformats.org/officeDocument/2006/relationships/image" Target="../media/image67.jpeg"/><Relationship Id="rId28" Type="http://schemas.openxmlformats.org/officeDocument/2006/relationships/hyperlink" Target="http://books.google.com/books?vid=ISBN1932266658&amp;id=79FMJAl_-qoC&amp;pg=PP1&amp;lpg=PP1&amp;dq=owasp&amp;num=100&amp;sig=W6bbEaUrpKFQ3CAWpvu5P_G0_eQ" TargetMode="External"/><Relationship Id="rId36" Type="http://schemas.openxmlformats.org/officeDocument/2006/relationships/image" Target="../media/image74.png"/><Relationship Id="rId10" Type="http://schemas.openxmlformats.org/officeDocument/2006/relationships/hyperlink" Target="http://books.google.com/books?vid=ISBN193226647X&amp;id=i8j865qq7dYC&amp;pg=PA260&amp;lpg=PA260&amp;ots=Mb5TcIyFKC&amp;dq=owasp&amp;num=100&amp;sig=a4fd0jjbmWu48n_HMKzkfWzKjJE" TargetMode="External"/><Relationship Id="rId19" Type="http://schemas.openxmlformats.org/officeDocument/2006/relationships/image" Target="../media/image65.jpeg"/><Relationship Id="rId31" Type="http://schemas.openxmlformats.org/officeDocument/2006/relationships/image" Target="../media/image71.jpeg"/><Relationship Id="rId4" Type="http://schemas.openxmlformats.org/officeDocument/2006/relationships/hyperlink" Target="http://www.amazon.com/Security-Development-Lifecycle-Michael-Howard/dp/0735622140/sr=8-36/qid=1169351879/ref=sr_1_36/103-6175548-3897446?ie=UTF8&amp;s=books" TargetMode="External"/><Relationship Id="rId9" Type="http://schemas.openxmlformats.org/officeDocument/2006/relationships/image" Target="../media/image60.jpeg"/><Relationship Id="rId14" Type="http://schemas.openxmlformats.org/officeDocument/2006/relationships/hyperlink" Target="http://books.google.com/books?vid=ISBN1931836361&amp;id=fKsc9NwsNpMC&amp;pg=PA478&amp;lpg=PA478&amp;dq=owasp&amp;num=100&amp;sig=p23ci0e9s72yyc9q7F5cKipwuyY" TargetMode="External"/><Relationship Id="rId22" Type="http://schemas.openxmlformats.org/officeDocument/2006/relationships/hyperlink" Target="http://books.google.com/books?vid=ISBN0596007248&amp;id=5yiULnTkN6oC&amp;pg=RA1-PA377&amp;lpg=RA1-PA377&amp;dq=owasp&amp;num=100&amp;sig=fASJI79UXTDdYiYjEI9YPMwEoR0" TargetMode="External"/><Relationship Id="rId27" Type="http://schemas.openxmlformats.org/officeDocument/2006/relationships/image" Target="../media/image69.jpeg"/><Relationship Id="rId30" Type="http://schemas.openxmlformats.org/officeDocument/2006/relationships/hyperlink" Target="http://books.google.com/books?vid=ISBN1565924029&amp;id=nuhf5r_TL14C&amp;pg=PP1&amp;lpg=PP1&amp;ots=GyKee8-_23&amp;dq=cryptography&amp;num=100&amp;sig=JK8NV6zwR-Wsw47Hv0h2q_jPYY8" TargetMode="External"/><Relationship Id="rId35" Type="http://schemas.openxmlformats.org/officeDocument/2006/relationships/image" Target="../media/image73.jpeg"/></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80.gif"/><Relationship Id="rId3" Type="http://schemas.openxmlformats.org/officeDocument/2006/relationships/image" Target="../media/image77.png"/><Relationship Id="rId7" Type="http://schemas.openxmlformats.org/officeDocument/2006/relationships/diagramColors" Target="../diagrams/colors3.xml"/><Relationship Id="rId12" Type="http://schemas.openxmlformats.org/officeDocument/2006/relationships/hyperlink" Target="https://www.owasp.org/index.php/Image:NYC08_468x60_72_newdates.gi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79.jpeg"/><Relationship Id="rId5" Type="http://schemas.openxmlformats.org/officeDocument/2006/relationships/diagramLayout" Target="../diagrams/layout3.xml"/><Relationship Id="rId15" Type="http://schemas.openxmlformats.org/officeDocument/2006/relationships/image" Target="../media/image82.png"/><Relationship Id="rId10" Type="http://schemas.openxmlformats.org/officeDocument/2006/relationships/hyperlink" Target="http://images.google.com/imgres?imgurl=http://www.glpbookkeeping.co.uk/images/1.jpg&amp;imgrefurl=http://www.glpbookkeeping.co.uk/&amp;h=357&amp;w=322&amp;sz=55&amp;hl=en&amp;start=3&amp;sig2=82KUlH6L7SA6oJRm24InZw&amp;tbnid=6gxaxSNl6AR6qM:&amp;tbnh=121&amp;tbnw=109&amp;ei=7RQxSIWxGJXkebv-yeYB&amp;prev=/images?q=bookkeeping&amp;gbv=2&amp;hl=en&amp;safe=off" TargetMode="External"/><Relationship Id="rId4" Type="http://schemas.openxmlformats.org/officeDocument/2006/relationships/diagramData" Target="../diagrams/data3.xml"/><Relationship Id="rId9" Type="http://schemas.openxmlformats.org/officeDocument/2006/relationships/image" Target="../media/image78.jpeg"/><Relationship Id="rId14" Type="http://schemas.openxmlformats.org/officeDocument/2006/relationships/image" Target="../media/image81.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notesSlide" Target="../notesSlides/notesSlide6.xml"/><Relationship Id="rId21" Type="http://schemas.openxmlformats.org/officeDocument/2006/relationships/image" Target="../media/image25.jpeg"/><Relationship Id="rId7" Type="http://schemas.openxmlformats.org/officeDocument/2006/relationships/diagramData" Target="../diagrams/data1.xml"/><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slideLayout" Target="../slideLayouts/slideLayout2.xml"/><Relationship Id="rId16" Type="http://schemas.openxmlformats.org/officeDocument/2006/relationships/image" Target="../media/image21.jpeg"/><Relationship Id="rId20" Type="http://schemas.openxmlformats.org/officeDocument/2006/relationships/hyperlink" Target="http://images.google.com/imgres?imgurl=http://www.leverageblog.com/leverage_the_internet/images/email_large.jpg&amp;imgrefurl=http://www.wiseknow.com/blog/2008/05/03/82/&amp;h=300&amp;w=300&amp;sz=28&amp;hl=en&amp;start=38&amp;sig2=KdkMbfVfGpRaeaduHn3VHg&amp;um=1&amp;tbnid=BBVxvahhx2YbrM:&amp;tbnh=116&amp;tbnw=116&amp;ei=be0wSL-hKJLUebvd0e0B&amp;prev=/images?q=email&amp;start=20&amp;ndsp=20&amp;um=1&amp;hl=en&amp;safe=off&amp;rls=com.microsoft:*:IE-SearchBox&amp;sa=N" TargetMode="External"/><Relationship Id="rId1" Type="http://schemas.openxmlformats.org/officeDocument/2006/relationships/tags" Target="../tags/tag5.xml"/><Relationship Id="rId6" Type="http://schemas.openxmlformats.org/officeDocument/2006/relationships/image" Target="../media/image13.jpeg"/><Relationship Id="rId11" Type="http://schemas.microsoft.com/office/2007/relationships/diagramDrawing" Target="../diagrams/drawing1.xml"/><Relationship Id="rId24" Type="http://schemas.openxmlformats.org/officeDocument/2006/relationships/image" Target="../media/image28.jpeg"/><Relationship Id="rId5" Type="http://schemas.openxmlformats.org/officeDocument/2006/relationships/hyperlink" Target="http://mirrors.creativecommons.org/google-20061026/cc-logo.png" TargetMode="External"/><Relationship Id="rId15" Type="http://schemas.openxmlformats.org/officeDocument/2006/relationships/image" Target="../media/image20.jpeg"/><Relationship Id="rId23" Type="http://schemas.openxmlformats.org/officeDocument/2006/relationships/image" Target="../media/image27.jpeg"/><Relationship Id="rId10" Type="http://schemas.openxmlformats.org/officeDocument/2006/relationships/diagramColors" Target="../diagrams/colors1.xml"/><Relationship Id="rId19" Type="http://schemas.openxmlformats.org/officeDocument/2006/relationships/image" Target="../media/image24.jpeg"/><Relationship Id="rId4" Type="http://schemas.openxmlformats.org/officeDocument/2006/relationships/image" Target="../media/image12.jpeg"/><Relationship Id="rId9" Type="http://schemas.openxmlformats.org/officeDocument/2006/relationships/diagramQuickStyle" Target="../diagrams/quickStyle1.xml"/><Relationship Id="rId14" Type="http://schemas.openxmlformats.org/officeDocument/2006/relationships/image" Target="../media/image19.jpeg"/><Relationship Id="rId22"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imgres?imgurl=http://farm4.static.flickr.com/3001/2317512672_9b026a5070.jpg&amp;imgrefurl=http://www.flickr.com/photos/joshjoseph/2317512672/&amp;usg=__DtvIE8ROn2j1oqgxOSQ6OV9K0p8=&amp;h=485&amp;w=482&amp;sz=38&amp;hl=en&amp;start=10&amp;sig2=142-rjJgp8VKugfImf50ZQ&amp;um=1&amp;tbnid=j6-q57lwUcHM-M:&amp;tbnh=129&amp;tbnw=128&amp;prev=/images?q=youtube+iphone&amp;hl=en&amp;rls=com.microsoft:en-us&amp;um=1&amp;ei=s41CSszlMKLflQfb07WdCQ" TargetMode="External"/><Relationship Id="rId3" Type="http://schemas.openxmlformats.org/officeDocument/2006/relationships/hyperlink" Target="http://itunes.apple.com/WebObjects/MZStore.woa/wa/viewPodcast?id=300769012" TargetMode="External"/><Relationship Id="rId7" Type="http://schemas.openxmlformats.org/officeDocument/2006/relationships/image" Target="../media/image30.png"/><Relationship Id="rId2" Type="http://schemas.openxmlformats.org/officeDocument/2006/relationships/hyperlink" Target="http://www.google.com/reader/public/atom/user/16712724397688793161/state/com.google/broadcast" TargetMode="External"/><Relationship Id="rId1" Type="http://schemas.openxmlformats.org/officeDocument/2006/relationships/slideLayout" Target="../slideLayouts/slideLayout2.xml"/><Relationship Id="rId6" Type="http://schemas.openxmlformats.org/officeDocument/2006/relationships/hyperlink" Target="http://www.owasp.org/download/jmanico/podcast.xml" TargetMode="External"/><Relationship Id="rId5" Type="http://schemas.openxmlformats.org/officeDocument/2006/relationships/image" Target="../media/image29.jpeg"/><Relationship Id="rId4" Type="http://schemas.openxmlformats.org/officeDocument/2006/relationships/hyperlink" Target="http://www.owasp.tv/" TargetMode="External"/><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en-US" dirty="0" smtClean="0"/>
              <a:t>The Open Web Application Security Project</a:t>
            </a:r>
          </a:p>
        </p:txBody>
      </p:sp>
      <p:sp>
        <p:nvSpPr>
          <p:cNvPr id="3075" name="Rectangle 3"/>
          <p:cNvSpPr>
            <a:spLocks noGrp="1" noChangeArrowheads="1"/>
          </p:cNvSpPr>
          <p:nvPr>
            <p:ph type="subTitle" idx="1"/>
          </p:nvPr>
        </p:nvSpPr>
        <p:spPr>
          <a:xfrm>
            <a:off x="4038600" y="3116263"/>
            <a:ext cx="4648200" cy="1897062"/>
          </a:xfrm>
        </p:spPr>
        <p:txBody>
          <a:bodyPr/>
          <a:lstStyle/>
          <a:p>
            <a:pPr eaLnBrk="1" hangingPunct="1"/>
            <a:r>
              <a:rPr lang="en-US" dirty="0" smtClean="0"/>
              <a:t>Jeff Williams</a:t>
            </a:r>
          </a:p>
          <a:p>
            <a:pPr eaLnBrk="1" hangingPunct="1"/>
            <a:r>
              <a:rPr lang="en-US" dirty="0" smtClean="0"/>
              <a:t>Aspect Security, CEO</a:t>
            </a:r>
          </a:p>
          <a:p>
            <a:pPr eaLnBrk="1" hangingPunct="1"/>
            <a:r>
              <a:rPr lang="en-US" dirty="0" smtClean="0"/>
              <a:t>Volunteer OWASP Chair</a:t>
            </a:r>
          </a:p>
          <a:p>
            <a:pPr eaLnBrk="1" hangingPunct="1"/>
            <a:r>
              <a:rPr lang="en-US" dirty="0" smtClean="0">
                <a:hlinkClick r:id="rId4"/>
              </a:rPr>
              <a:t>jeff.williams@owasp.org</a:t>
            </a:r>
            <a:endParaRPr lang="en-US" dirty="0" smtClean="0"/>
          </a:p>
          <a:p>
            <a:pPr eaLnBrk="1" hangingPunct="1"/>
            <a:r>
              <a:rPr lang="en-US" dirty="0" smtClean="0"/>
              <a:t>Twitter @</a:t>
            </a:r>
            <a:r>
              <a:rPr lang="en-US" dirty="0" err="1" smtClean="0"/>
              <a:t>planetlevel</a:t>
            </a:r>
            <a:endParaRPr lang="en-US" dirty="0" smtClean="0"/>
          </a:p>
          <a:p>
            <a:pPr eaLnBrk="1" hangingPunct="1"/>
            <a:endParaRPr lang="en-US" dirty="0" smtClean="0"/>
          </a:p>
          <a:p>
            <a:pPr eaLnBrk="1" hangingPunct="1"/>
            <a:r>
              <a:rPr lang="en-US" dirty="0" smtClean="0"/>
              <a:t>June 25, 2009</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pPr>
              <a:defRPr/>
            </a:pPr>
            <a:fld id="{49286003-80F5-4BDF-B538-A6E6D32DABED}" type="slidenum">
              <a:rPr lang="en-US"/>
              <a:pPr>
                <a:defRPr/>
              </a:pPr>
              <a:t>10</a:t>
            </a:fld>
            <a:endParaRPr lang="en-US"/>
          </a:p>
        </p:txBody>
      </p:sp>
      <p:sp>
        <p:nvSpPr>
          <p:cNvPr id="90114" name="Title 1"/>
          <p:cNvSpPr>
            <a:spLocks noGrp="1"/>
          </p:cNvSpPr>
          <p:nvPr>
            <p:ph type="title" idx="4294967295"/>
          </p:nvPr>
        </p:nvSpPr>
        <p:spPr/>
        <p:txBody>
          <a:bodyPr lIns="91440" tIns="45720" rIns="91440" bIns="45720"/>
          <a:lstStyle/>
          <a:p>
            <a:pPr eaLnBrk="1" hangingPunct="1"/>
            <a:r>
              <a:rPr lang="en-US" dirty="0" smtClean="0"/>
              <a:t>OWASP Top Ten Critical Vulnerabilities</a:t>
            </a:r>
          </a:p>
        </p:txBody>
      </p:sp>
      <p:graphicFrame>
        <p:nvGraphicFramePr>
          <p:cNvPr id="4" name="Content Placeholder 3"/>
          <p:cNvGraphicFramePr>
            <a:graphicFrameLocks noGrp="1"/>
          </p:cNvGraphicFramePr>
          <p:nvPr>
            <p:ph idx="4294967295"/>
          </p:nvPr>
        </p:nvGraphicFramePr>
        <p:xfrm>
          <a:off x="152400" y="304800"/>
          <a:ext cx="8915400" cy="493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116" name="Rectangle 4"/>
          <p:cNvSpPr>
            <a:spLocks noChangeArrowheads="1"/>
          </p:cNvSpPr>
          <p:nvPr/>
        </p:nvSpPr>
        <p:spPr bwMode="auto">
          <a:xfrm>
            <a:off x="1285852" y="1000108"/>
            <a:ext cx="6477000" cy="274637"/>
          </a:xfrm>
          <a:prstGeom prst="rect">
            <a:avLst/>
          </a:prstGeom>
          <a:noFill/>
          <a:ln w="9525">
            <a:noFill/>
            <a:miter lim="800000"/>
            <a:headEnd/>
            <a:tailEnd/>
          </a:ln>
        </p:spPr>
        <p:txBody>
          <a:bodyPr>
            <a:spAutoFit/>
          </a:bodyPr>
          <a:lstStyle/>
          <a:p>
            <a:pPr algn="ctr"/>
            <a:r>
              <a:rPr lang="en-US" sz="1200" dirty="0">
                <a:solidFill>
                  <a:schemeClr val="bg2"/>
                </a:solidFill>
                <a:latin typeface="Tahoma" pitchFamily="34" charset="0"/>
                <a:hlinkClick r:id="rId8"/>
              </a:rPr>
              <a:t>www.owasp.org/index.php?title=Top_10_2007</a:t>
            </a:r>
            <a:endParaRPr lang="en-US" sz="1200" dirty="0">
              <a:solidFill>
                <a:schemeClr val="bg2"/>
              </a:solidFill>
              <a:latin typeface="Tahoma" pitchFamily="34" charset="0"/>
            </a:endParaRPr>
          </a:p>
        </p:txBody>
      </p:sp>
      <p:pic>
        <p:nvPicPr>
          <p:cNvPr id="6" name="Picture 5" descr="owasp-logo"/>
          <p:cNvPicPr>
            <a:picLocks noChangeAspect="1" noChangeArrowheads="1"/>
          </p:cNvPicPr>
          <p:nvPr/>
        </p:nvPicPr>
        <p:blipFill>
          <a:blip r:embed="rId9" cstate="print"/>
          <a:srcRect/>
          <a:stretch>
            <a:fillRect/>
          </a:stretch>
        </p:blipFill>
        <p:spPr bwMode="auto">
          <a:xfrm>
            <a:off x="152400" y="4648200"/>
            <a:ext cx="4767262" cy="114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30" name="Picture 2" descr="http://www.pcilynx.com/images/pci.gif"/>
          <p:cNvPicPr>
            <a:picLocks noChangeAspect="1" noChangeArrowheads="1"/>
          </p:cNvPicPr>
          <p:nvPr/>
        </p:nvPicPr>
        <p:blipFill>
          <a:blip r:embed="rId10" cstate="print"/>
          <a:srcRect/>
          <a:stretch>
            <a:fillRect/>
          </a:stretch>
        </p:blipFill>
        <p:spPr bwMode="auto">
          <a:xfrm>
            <a:off x="4071934" y="5857892"/>
            <a:ext cx="1907087" cy="609597"/>
          </a:xfrm>
          <a:prstGeom prst="rect">
            <a:avLst/>
          </a:prstGeom>
          <a:noFill/>
        </p:spPr>
      </p:pic>
      <p:pic>
        <p:nvPicPr>
          <p:cNvPr id="8" name="Picture 2"/>
          <p:cNvPicPr>
            <a:picLocks noChangeAspect="1" noChangeArrowheads="1"/>
          </p:cNvPicPr>
          <p:nvPr/>
        </p:nvPicPr>
        <p:blipFill>
          <a:blip r:embed="rId11" cstate="print"/>
          <a:srcRect l="7647" t="40400" r="52824" b="8857"/>
          <a:stretch>
            <a:fillRect/>
          </a:stretch>
        </p:blipFill>
        <p:spPr bwMode="auto">
          <a:xfrm>
            <a:off x="7429520" y="4143380"/>
            <a:ext cx="1371600" cy="18124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OWASP </a:t>
            </a:r>
            <a:r>
              <a:rPr lang="en-US" baseline="0" dirty="0" err="1" smtClean="0"/>
              <a:t>AppSec</a:t>
            </a:r>
            <a:r>
              <a:rPr lang="en-US" baseline="0" dirty="0" smtClean="0"/>
              <a:t> Guides</a:t>
            </a:r>
            <a:endParaRPr lang="en-US" dirty="0"/>
          </a:p>
        </p:txBody>
      </p:sp>
      <p:sp>
        <p:nvSpPr>
          <p:cNvPr id="3" name="Content Placeholder 2"/>
          <p:cNvSpPr>
            <a:spLocks noGrp="1"/>
          </p:cNvSpPr>
          <p:nvPr>
            <p:ph idx="1"/>
          </p:nvPr>
        </p:nvSpPr>
        <p:spPr>
          <a:xfrm>
            <a:off x="457200" y="1295400"/>
            <a:ext cx="4329114" cy="4830763"/>
          </a:xfrm>
        </p:spPr>
        <p:txBody>
          <a:bodyPr/>
          <a:lstStyle/>
          <a:p>
            <a:r>
              <a:rPr lang="en-US" dirty="0" smtClean="0"/>
              <a:t>Free and open source</a:t>
            </a:r>
          </a:p>
          <a:p>
            <a:r>
              <a:rPr lang="en-US" dirty="0" smtClean="0"/>
              <a:t>Cheap printed copies</a:t>
            </a:r>
          </a:p>
          <a:p>
            <a:r>
              <a:rPr lang="en-US" dirty="0" smtClean="0"/>
              <a:t>Covers all critical security controls</a:t>
            </a:r>
          </a:p>
          <a:p>
            <a:r>
              <a:rPr lang="en-US" dirty="0" smtClean="0"/>
              <a:t>Hundreds of expert authors</a:t>
            </a:r>
          </a:p>
          <a:p>
            <a:r>
              <a:rPr lang="en-US" dirty="0" smtClean="0"/>
              <a:t>All aspects of application security</a:t>
            </a:r>
          </a:p>
          <a:p>
            <a:endParaRPr lang="en-US" dirty="0"/>
          </a:p>
        </p:txBody>
      </p:sp>
      <p:sp>
        <p:nvSpPr>
          <p:cNvPr id="4" name="Slide Number Placeholder 3"/>
          <p:cNvSpPr>
            <a:spLocks noGrp="1"/>
          </p:cNvSpPr>
          <p:nvPr>
            <p:ph type="sldNum" sz="quarter" idx="10"/>
          </p:nvPr>
        </p:nvSpPr>
        <p:spPr/>
        <p:txBody>
          <a:bodyPr/>
          <a:lstStyle/>
          <a:p>
            <a:pPr>
              <a:defRPr/>
            </a:pPr>
            <a:fld id="{D8881B75-E8E5-4975-80CD-8CA334970D55}" type="slidenum">
              <a:rPr lang="en-US" smtClean="0"/>
              <a:pPr>
                <a:defRPr/>
              </a:pPr>
              <a:t>11</a:t>
            </a:fld>
            <a:endParaRPr lang="en-US"/>
          </a:p>
        </p:txBody>
      </p:sp>
      <p:pic>
        <p:nvPicPr>
          <p:cNvPr id="7" name="Picture 2"/>
          <p:cNvPicPr>
            <a:picLocks noChangeAspect="1" noChangeArrowheads="1"/>
          </p:cNvPicPr>
          <p:nvPr/>
        </p:nvPicPr>
        <p:blipFill>
          <a:blip r:embed="rId2" cstate="print"/>
          <a:srcRect/>
          <a:stretch>
            <a:fillRect/>
          </a:stretch>
        </p:blipFill>
        <p:spPr bwMode="auto">
          <a:xfrm>
            <a:off x="3929058" y="2571744"/>
            <a:ext cx="2438248" cy="33022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4210" name="Picture 2" descr="http://4.bp.blogspot.com/_keJwBEZPgZE/SdgcWlR7KjI/AAAAAAAAB9A/rwJSK9RE974/s400/OWASP+Code+Review+by+OWASP+Foundation+%28Book%29+in+Computers+%26+Internet.png">
            <a:hlinkClick r:id="rId3"/>
          </p:cNvPr>
          <p:cNvPicPr>
            <a:picLocks noChangeAspect="1" noChangeArrowheads="1"/>
          </p:cNvPicPr>
          <p:nvPr/>
        </p:nvPicPr>
        <p:blipFill>
          <a:blip r:embed="rId4" cstate="print"/>
          <a:srcRect/>
          <a:stretch>
            <a:fillRect/>
          </a:stretch>
        </p:blipFill>
        <p:spPr bwMode="auto">
          <a:xfrm>
            <a:off x="5572132" y="571480"/>
            <a:ext cx="2281235" cy="32942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p:cNvPicPr>
            <a:picLocks noChangeAspect="1" noChangeArrowheads="1"/>
          </p:cNvPicPr>
          <p:nvPr/>
        </p:nvPicPr>
        <p:blipFill>
          <a:blip r:embed="rId5" cstate="print"/>
          <a:srcRect/>
          <a:stretch>
            <a:fillRect/>
          </a:stretch>
        </p:blipFill>
        <p:spPr bwMode="auto">
          <a:xfrm>
            <a:off x="6720396" y="2714620"/>
            <a:ext cx="2423604" cy="33242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a:t>
            </a:r>
            <a:r>
              <a:rPr lang="en-US" baseline="0" dirty="0" smtClean="0"/>
              <a:t> Application Security Verification Std</a:t>
            </a:r>
            <a:endParaRPr lang="en-US" dirty="0"/>
          </a:p>
        </p:txBody>
      </p:sp>
      <p:sp>
        <p:nvSpPr>
          <p:cNvPr id="3" name="Content Placeholder 2"/>
          <p:cNvSpPr>
            <a:spLocks noGrp="1"/>
          </p:cNvSpPr>
          <p:nvPr>
            <p:ph idx="1"/>
          </p:nvPr>
        </p:nvSpPr>
        <p:spPr>
          <a:xfrm>
            <a:off x="457200" y="1295400"/>
            <a:ext cx="4329114" cy="4830763"/>
          </a:xfrm>
        </p:spPr>
        <p:txBody>
          <a:bodyPr/>
          <a:lstStyle/>
          <a:p>
            <a:r>
              <a:rPr lang="en-US" dirty="0" smtClean="0"/>
              <a:t>Standard for verifying the security of web applications</a:t>
            </a:r>
          </a:p>
          <a:p>
            <a:pPr>
              <a:buNone/>
            </a:pPr>
            <a:endParaRPr lang="en-US" dirty="0" smtClean="0"/>
          </a:p>
          <a:p>
            <a:r>
              <a:rPr lang="en-US" dirty="0" smtClean="0"/>
              <a:t>Four levels</a:t>
            </a:r>
          </a:p>
          <a:p>
            <a:pPr lvl="1"/>
            <a:r>
              <a:rPr lang="en-US" dirty="0" smtClean="0"/>
              <a:t>Automated</a:t>
            </a:r>
          </a:p>
          <a:p>
            <a:pPr lvl="1"/>
            <a:r>
              <a:rPr lang="en-US" dirty="0" smtClean="0"/>
              <a:t>Manual</a:t>
            </a:r>
          </a:p>
          <a:p>
            <a:pPr lvl="1"/>
            <a:r>
              <a:rPr lang="en-US" dirty="0" smtClean="0"/>
              <a:t>Architecture</a:t>
            </a:r>
          </a:p>
          <a:p>
            <a:pPr lvl="1"/>
            <a:r>
              <a:rPr lang="en-US" dirty="0" smtClean="0"/>
              <a:t>Internal</a:t>
            </a:r>
            <a:endParaRPr lang="en-US" dirty="0"/>
          </a:p>
        </p:txBody>
      </p:sp>
      <p:sp>
        <p:nvSpPr>
          <p:cNvPr id="4" name="Slide Number Placeholder 3"/>
          <p:cNvSpPr>
            <a:spLocks noGrp="1"/>
          </p:cNvSpPr>
          <p:nvPr>
            <p:ph type="sldNum" sz="quarter" idx="10"/>
          </p:nvPr>
        </p:nvSpPr>
        <p:spPr/>
        <p:txBody>
          <a:bodyPr/>
          <a:lstStyle/>
          <a:p>
            <a:pPr>
              <a:defRPr/>
            </a:pPr>
            <a:fld id="{D8881B75-E8E5-4975-80CD-8CA334970D55}" type="slidenum">
              <a:rPr lang="en-US" smtClean="0"/>
              <a:pPr>
                <a:defRPr/>
              </a:pPr>
              <a:t>12</a:t>
            </a:fld>
            <a:endParaRPr lang="en-US"/>
          </a:p>
        </p:txBody>
      </p:sp>
      <p:pic>
        <p:nvPicPr>
          <p:cNvPr id="95234" name="Picture 2"/>
          <p:cNvPicPr>
            <a:picLocks noChangeAspect="1" noChangeArrowheads="1"/>
          </p:cNvPicPr>
          <p:nvPr/>
        </p:nvPicPr>
        <p:blipFill>
          <a:blip r:embed="rId2" cstate="print"/>
          <a:srcRect l="17980" t="27344" r="14285" b="4297"/>
          <a:stretch>
            <a:fillRect/>
          </a:stretch>
        </p:blipFill>
        <p:spPr bwMode="auto">
          <a:xfrm>
            <a:off x="5715008" y="1785926"/>
            <a:ext cx="2638103" cy="3357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eaLnBrk="1" hangingPunct="1"/>
            <a:r>
              <a:rPr lang="en-GB" dirty="0" smtClean="0"/>
              <a:t>OWASP Software Assurance Maturity Model</a:t>
            </a:r>
          </a:p>
        </p:txBody>
      </p:sp>
      <p:sp>
        <p:nvSpPr>
          <p:cNvPr id="4" name="Slide Number Placeholder 3"/>
          <p:cNvSpPr>
            <a:spLocks noGrp="1"/>
          </p:cNvSpPr>
          <p:nvPr>
            <p:ph type="sldNum" sz="quarter" idx="10"/>
          </p:nvPr>
        </p:nvSpPr>
        <p:spPr/>
        <p:txBody>
          <a:bodyPr/>
          <a:lstStyle/>
          <a:p>
            <a:pPr>
              <a:defRPr/>
            </a:pPr>
            <a:fld id="{F6D20F0F-6867-421A-9C45-366C36984202}" type="slidenum">
              <a:rPr lang="en-US"/>
              <a:pPr>
                <a:defRPr/>
              </a:pPr>
              <a:t>13</a:t>
            </a:fld>
            <a:endParaRPr lang="en-US"/>
          </a:p>
        </p:txBody>
      </p:sp>
      <p:sp>
        <p:nvSpPr>
          <p:cNvPr id="6" name="Rectangle 5"/>
          <p:cNvSpPr/>
          <p:nvPr/>
        </p:nvSpPr>
        <p:spPr>
          <a:xfrm>
            <a:off x="6096000" y="5105400"/>
            <a:ext cx="8534400" cy="461963"/>
          </a:xfrm>
          <a:prstGeom prst="rect">
            <a:avLst/>
          </a:prstGeom>
        </p:spPr>
        <p:txBody>
          <a:bodyPr>
            <a:spAutoFit/>
          </a:bodyPr>
          <a:lstStyle/>
          <a:p>
            <a:pPr eaLnBrk="0" hangingPunct="0">
              <a:buFont typeface="Arial" pitchFamily="34" charset="0"/>
              <a:buChar char="•"/>
              <a:defRPr/>
            </a:pPr>
            <a:endParaRPr lang="en-GB" sz="2400" dirty="0">
              <a:solidFill>
                <a:schemeClr val="tx1"/>
              </a:solidFill>
              <a:latin typeface="+mn-lt"/>
            </a:endParaRPr>
          </a:p>
        </p:txBody>
      </p:sp>
      <p:pic>
        <p:nvPicPr>
          <p:cNvPr id="17409" name="Picture 1"/>
          <p:cNvPicPr>
            <a:picLocks noChangeAspect="1" noChangeArrowheads="1"/>
          </p:cNvPicPr>
          <p:nvPr/>
        </p:nvPicPr>
        <p:blipFill>
          <a:blip r:embed="rId2" cstate="print"/>
          <a:srcRect l="10584" t="13461" r="13868" b="961"/>
          <a:stretch>
            <a:fillRect/>
          </a:stretch>
        </p:blipFill>
        <p:spPr bwMode="auto">
          <a:xfrm>
            <a:off x="4071934" y="4000504"/>
            <a:ext cx="1928826" cy="24879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410" name="Picture 2"/>
          <p:cNvPicPr>
            <a:picLocks noChangeAspect="1" noChangeArrowheads="1"/>
          </p:cNvPicPr>
          <p:nvPr/>
        </p:nvPicPr>
        <p:blipFill>
          <a:blip r:embed="rId3" cstate="print"/>
          <a:srcRect/>
          <a:stretch>
            <a:fillRect/>
          </a:stretch>
        </p:blipFill>
        <p:spPr bwMode="auto">
          <a:xfrm>
            <a:off x="357158" y="1142984"/>
            <a:ext cx="8358246" cy="26538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GB" dirty="0" smtClean="0"/>
              <a:t>OWASP </a:t>
            </a:r>
            <a:r>
              <a:rPr lang="en-GB" dirty="0" err="1" smtClean="0"/>
              <a:t>WebGoat</a:t>
            </a:r>
            <a:endParaRPr lang="en-GB" dirty="0" smtClean="0"/>
          </a:p>
        </p:txBody>
      </p:sp>
      <p:sp>
        <p:nvSpPr>
          <p:cNvPr id="4" name="Slide Number Placeholder 3"/>
          <p:cNvSpPr>
            <a:spLocks noGrp="1"/>
          </p:cNvSpPr>
          <p:nvPr>
            <p:ph type="sldNum" sz="quarter" idx="10"/>
          </p:nvPr>
        </p:nvSpPr>
        <p:spPr/>
        <p:txBody>
          <a:bodyPr/>
          <a:lstStyle/>
          <a:p>
            <a:pPr>
              <a:defRPr/>
            </a:pPr>
            <a:fld id="{86144245-32E1-4735-A6F9-6B752EE00AFB}" type="slidenum">
              <a:rPr lang="en-US"/>
              <a:pPr>
                <a:defRPr/>
              </a:pPr>
              <a:t>14</a:t>
            </a:fld>
            <a:endParaRPr lang="en-US"/>
          </a:p>
        </p:txBody>
      </p:sp>
      <p:pic>
        <p:nvPicPr>
          <p:cNvPr id="110595" name="Picture 4" descr="Image:WebGoat-Bypass-Access-Control-Lesson.JPG">
            <a:hlinkClick r:id="rId3"/>
          </p:cNvPr>
          <p:cNvPicPr>
            <a:picLocks noChangeAspect="1" noChangeArrowheads="1"/>
          </p:cNvPicPr>
          <p:nvPr/>
        </p:nvPicPr>
        <p:blipFill>
          <a:blip r:embed="rId4" cstate="print"/>
          <a:srcRect/>
          <a:stretch>
            <a:fillRect/>
          </a:stretch>
        </p:blipFill>
        <p:spPr bwMode="auto">
          <a:xfrm>
            <a:off x="1428728" y="1000108"/>
            <a:ext cx="6477000" cy="5322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304800"/>
            <a:ext cx="8229600" cy="792163"/>
          </a:xfrm>
        </p:spPr>
        <p:txBody>
          <a:bodyPr/>
          <a:lstStyle/>
          <a:p>
            <a:pPr eaLnBrk="1" hangingPunct="1"/>
            <a:r>
              <a:rPr lang="en-GB" dirty="0" smtClean="0"/>
              <a:t>OWASP </a:t>
            </a:r>
            <a:r>
              <a:rPr lang="en-GB" dirty="0" err="1" smtClean="0"/>
              <a:t>WebScarab</a:t>
            </a:r>
            <a:endParaRPr lang="en-GB" dirty="0" smtClean="0"/>
          </a:p>
        </p:txBody>
      </p:sp>
      <p:sp>
        <p:nvSpPr>
          <p:cNvPr id="4" name="Slide Number Placeholder 3"/>
          <p:cNvSpPr>
            <a:spLocks noGrp="1"/>
          </p:cNvSpPr>
          <p:nvPr>
            <p:ph type="sldNum" sz="quarter" idx="10"/>
          </p:nvPr>
        </p:nvSpPr>
        <p:spPr/>
        <p:txBody>
          <a:bodyPr/>
          <a:lstStyle/>
          <a:p>
            <a:pPr>
              <a:defRPr/>
            </a:pPr>
            <a:fld id="{97536EAC-9A3C-4840-9EE6-1736A8AC9576}" type="slidenum">
              <a:rPr lang="en-US"/>
              <a:pPr>
                <a:defRPr/>
              </a:pPr>
              <a:t>15</a:t>
            </a:fld>
            <a:endParaRPr lang="en-US"/>
          </a:p>
        </p:txBody>
      </p:sp>
      <p:pic>
        <p:nvPicPr>
          <p:cNvPr id="112643" name="Picture 6" descr="Image:WebScarab after browsing.png">
            <a:hlinkClick r:id="rId3" tooltip="Image:WebScarab after browsing.png"/>
          </p:cNvPr>
          <p:cNvPicPr>
            <a:picLocks noChangeAspect="1" noChangeArrowheads="1"/>
          </p:cNvPicPr>
          <p:nvPr/>
        </p:nvPicPr>
        <p:blipFill>
          <a:blip r:embed="rId4" cstate="print"/>
          <a:srcRect/>
          <a:stretch>
            <a:fillRect/>
          </a:stretch>
        </p:blipFill>
        <p:spPr bwMode="auto">
          <a:xfrm>
            <a:off x="304800" y="1600200"/>
            <a:ext cx="8639175" cy="3838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dirty="0" smtClean="0"/>
              <a:t>OWASP </a:t>
            </a:r>
            <a:r>
              <a:rPr lang="en-US" dirty="0" err="1" smtClean="0"/>
              <a:t>CSRFTester</a:t>
            </a:r>
            <a:endParaRPr lang="en-US" dirty="0" smtClean="0"/>
          </a:p>
        </p:txBody>
      </p:sp>
      <p:pic>
        <p:nvPicPr>
          <p:cNvPr id="114690" name="Content Placeholder 4" descr="csrftester-screenshot.bmp"/>
          <p:cNvPicPr>
            <a:picLocks noGrp="1" noChangeAspect="1"/>
          </p:cNvPicPr>
          <p:nvPr>
            <p:ph idx="1"/>
          </p:nvPr>
        </p:nvPicPr>
        <p:blipFill>
          <a:blip r:embed="rId4" cstate="print"/>
          <a:srcRect/>
          <a:stretch>
            <a:fillRect/>
          </a:stretch>
        </p:blipFill>
        <p:spPr>
          <a:xfrm>
            <a:off x="1519238" y="1295400"/>
            <a:ext cx="6105525" cy="4830763"/>
          </a:xfrm>
        </p:spPr>
      </p:pic>
      <p:sp>
        <p:nvSpPr>
          <p:cNvPr id="4" name="Slide Number Placeholder 3"/>
          <p:cNvSpPr>
            <a:spLocks noGrp="1"/>
          </p:cNvSpPr>
          <p:nvPr>
            <p:ph type="sldNum" sz="quarter" idx="10"/>
          </p:nvPr>
        </p:nvSpPr>
        <p:spPr/>
        <p:txBody>
          <a:bodyPr/>
          <a:lstStyle/>
          <a:p>
            <a:pPr>
              <a:defRPr/>
            </a:pPr>
            <a:fld id="{85F48BF0-E0D0-48A4-8772-6CC068870096}" type="slidenum">
              <a:rPr lang="en-US" smtClean="0"/>
              <a:pPr>
                <a:defRPr/>
              </a:pPr>
              <a:t>16</a:t>
            </a:fld>
            <a:endParaRPr lang="en-US"/>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2292316" y="3733800"/>
            <a:ext cx="1857387" cy="2057400"/>
            <a:chOff x="572971" y="557359"/>
            <a:chExt cx="8135407" cy="813483"/>
          </a:xfrm>
          <a:scene3d>
            <a:camera prst="orthographicFront"/>
            <a:lightRig rig="chilly" dir="t"/>
          </a:scene3d>
        </p:grpSpPr>
        <p:sp>
          <p:nvSpPr>
            <p:cNvPr id="18" name="Rounded Rectangle 17"/>
            <p:cNvSpPr/>
            <p:nvPr/>
          </p:nvSpPr>
          <p:spPr>
            <a:xfrm>
              <a:off x="572973" y="557359"/>
              <a:ext cx="8135405" cy="813483"/>
            </a:xfrm>
            <a:prstGeom prst="roundRect">
              <a:avLst>
                <a:gd name="adj" fmla="val 10000"/>
              </a:avLst>
            </a:prstGeom>
            <a:solidFill>
              <a:srgbClr val="FF9933"/>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txBody>
            <a:bodyPr/>
            <a:lstStyle/>
            <a:p>
              <a:pPr algn="ctr" eaLnBrk="0" hangingPunct="0">
                <a:defRPr/>
              </a:pPr>
              <a:endParaRPr lang="en-US" sz="1400" dirty="0"/>
            </a:p>
            <a:p>
              <a:pPr algn="ctr" eaLnBrk="0" hangingPunct="0">
                <a:defRPr/>
              </a:pPr>
              <a:endParaRPr lang="en-US" sz="1400" dirty="0"/>
            </a:p>
            <a:p>
              <a:pPr algn="ctr" eaLnBrk="0" hangingPunct="0">
                <a:defRPr/>
              </a:pPr>
              <a:endParaRPr lang="en-US" sz="1400" dirty="0"/>
            </a:p>
            <a:p>
              <a:pPr algn="ctr" eaLnBrk="0" hangingPunct="0">
                <a:defRPr/>
              </a:pPr>
              <a:r>
                <a:rPr lang="en-US" sz="1400" dirty="0"/>
                <a:t>Add Token</a:t>
              </a:r>
              <a:br>
                <a:rPr lang="en-US" sz="1400" dirty="0"/>
              </a:br>
              <a:r>
                <a:rPr lang="en-US" sz="1400" dirty="0"/>
                <a:t>to HTML</a:t>
              </a:r>
            </a:p>
          </p:txBody>
        </p:sp>
        <p:sp>
          <p:nvSpPr>
            <p:cNvPr id="19" name="Rounded Rectangle 4"/>
            <p:cNvSpPr/>
            <p:nvPr/>
          </p:nvSpPr>
          <p:spPr>
            <a:xfrm>
              <a:off x="572971" y="557359"/>
              <a:ext cx="8135407" cy="813483"/>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0" hangingPunct="0">
                <a:lnSpc>
                  <a:spcPct val="90000"/>
                </a:lnSpc>
                <a:spcAft>
                  <a:spcPct val="35000"/>
                </a:spcAft>
                <a:defRPr/>
              </a:pPr>
              <a:endParaRPr lang="en-US" sz="1400" dirty="0"/>
            </a:p>
          </p:txBody>
        </p:sp>
      </p:grpSp>
      <p:sp>
        <p:nvSpPr>
          <p:cNvPr id="116738" name="Title 1"/>
          <p:cNvSpPr>
            <a:spLocks noGrp="1"/>
          </p:cNvSpPr>
          <p:nvPr>
            <p:ph type="title"/>
          </p:nvPr>
        </p:nvSpPr>
        <p:spPr/>
        <p:txBody>
          <a:bodyPr/>
          <a:lstStyle/>
          <a:p>
            <a:pPr eaLnBrk="1" hangingPunct="1"/>
            <a:r>
              <a:rPr lang="en-US" dirty="0" smtClean="0"/>
              <a:t>OWASP </a:t>
            </a:r>
            <a:r>
              <a:rPr lang="en-US" dirty="0" err="1" smtClean="0"/>
              <a:t>CSRFGuard</a:t>
            </a:r>
            <a:endParaRPr lang="en-US" dirty="0" smtClean="0"/>
          </a:p>
        </p:txBody>
      </p:sp>
      <p:sp>
        <p:nvSpPr>
          <p:cNvPr id="4" name="Slide Number Placeholder 3"/>
          <p:cNvSpPr>
            <a:spLocks noGrp="1"/>
          </p:cNvSpPr>
          <p:nvPr>
            <p:ph type="sldNum" sz="quarter" idx="10"/>
          </p:nvPr>
        </p:nvSpPr>
        <p:spPr/>
        <p:txBody>
          <a:bodyPr/>
          <a:lstStyle/>
          <a:p>
            <a:pPr>
              <a:defRPr/>
            </a:pPr>
            <a:fld id="{153C2C58-507C-4983-B937-9F3349CDF1A2}" type="slidenum">
              <a:rPr lang="en-US" smtClean="0"/>
              <a:pPr>
                <a:defRPr/>
              </a:pPr>
              <a:t>17</a:t>
            </a:fld>
            <a:endParaRPr lang="en-US"/>
          </a:p>
        </p:txBody>
      </p:sp>
      <p:sp>
        <p:nvSpPr>
          <p:cNvPr id="5" name="Rounded Rectangle 4"/>
          <p:cNvSpPr/>
          <p:nvPr/>
        </p:nvSpPr>
        <p:spPr>
          <a:xfrm>
            <a:off x="609600" y="1752600"/>
            <a:ext cx="1214446" cy="4000528"/>
          </a:xfrm>
          <a:prstGeom prst="roundRect">
            <a:avLst>
              <a:gd name="adj" fmla="val 10000"/>
            </a:avLst>
          </a:prstGeom>
          <a:solidFill>
            <a:srgbClr val="6C58FE"/>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txBody>
          <a:bodyPr anchor="ctr"/>
          <a:lstStyle/>
          <a:p>
            <a:pPr algn="ctr" eaLnBrk="0" hangingPunct="0">
              <a:defRPr/>
            </a:pPr>
            <a:r>
              <a:rPr lang="en-US" sz="1400" dirty="0"/>
              <a:t>User</a:t>
            </a:r>
          </a:p>
          <a:p>
            <a:pPr algn="ctr" eaLnBrk="0" hangingPunct="0">
              <a:defRPr/>
            </a:pPr>
            <a:r>
              <a:rPr lang="en-US" sz="1400" dirty="0"/>
              <a:t>(Browser)</a:t>
            </a:r>
          </a:p>
        </p:txBody>
      </p:sp>
      <p:grpSp>
        <p:nvGrpSpPr>
          <p:cNvPr id="3" name="Group 24"/>
          <p:cNvGrpSpPr/>
          <p:nvPr/>
        </p:nvGrpSpPr>
        <p:grpSpPr>
          <a:xfrm>
            <a:off x="4217996" y="1790672"/>
            <a:ext cx="1285884" cy="4000528"/>
            <a:chOff x="2066" y="433514"/>
            <a:chExt cx="8135406" cy="813483"/>
          </a:xfrm>
          <a:scene3d>
            <a:camera prst="orthographicFront"/>
            <a:lightRig rig="chilly" dir="t"/>
          </a:scene3d>
        </p:grpSpPr>
        <p:sp>
          <p:nvSpPr>
            <p:cNvPr id="7" name="Rounded Rectangle 6"/>
            <p:cNvSpPr/>
            <p:nvPr/>
          </p:nvSpPr>
          <p:spPr>
            <a:xfrm>
              <a:off x="2066" y="433514"/>
              <a:ext cx="8135406" cy="813483"/>
            </a:xfrm>
            <a:prstGeom prst="roundRect">
              <a:avLst>
                <a:gd name="adj" fmla="val 10000"/>
              </a:avLst>
            </a:prstGeom>
            <a:solidFill>
              <a:srgbClr val="92D05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 name="Rounded Rectangle 4"/>
            <p:cNvSpPr/>
            <p:nvPr/>
          </p:nvSpPr>
          <p:spPr>
            <a:xfrm>
              <a:off x="25892" y="457340"/>
              <a:ext cx="8087754" cy="765831"/>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0" hangingPunct="0">
                <a:lnSpc>
                  <a:spcPct val="90000"/>
                </a:lnSpc>
                <a:spcAft>
                  <a:spcPct val="35000"/>
                </a:spcAft>
                <a:defRPr/>
              </a:pPr>
              <a:r>
                <a:rPr lang="en-US" sz="1400" dirty="0"/>
                <a:t>Business Processing</a:t>
              </a:r>
            </a:p>
          </p:txBody>
        </p:sp>
      </p:grpSp>
      <p:grpSp>
        <p:nvGrpSpPr>
          <p:cNvPr id="6" name="Group 24"/>
          <p:cNvGrpSpPr/>
          <p:nvPr/>
        </p:nvGrpSpPr>
        <p:grpSpPr>
          <a:xfrm>
            <a:off x="2289170" y="1790672"/>
            <a:ext cx="1857387" cy="2019328"/>
            <a:chOff x="572971" y="557359"/>
            <a:chExt cx="8135407" cy="813483"/>
          </a:xfrm>
          <a:scene3d>
            <a:camera prst="orthographicFront"/>
            <a:lightRig rig="chilly" dir="t"/>
          </a:scene3d>
        </p:grpSpPr>
        <p:sp>
          <p:nvSpPr>
            <p:cNvPr id="10" name="Rounded Rectangle 9"/>
            <p:cNvSpPr/>
            <p:nvPr/>
          </p:nvSpPr>
          <p:spPr>
            <a:xfrm>
              <a:off x="572973" y="557359"/>
              <a:ext cx="8135405" cy="813483"/>
            </a:xfrm>
            <a:prstGeom prst="roundRect">
              <a:avLst>
                <a:gd name="adj" fmla="val 10000"/>
              </a:avLst>
            </a:prstGeom>
            <a:solidFill>
              <a:srgbClr val="FF9933"/>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11" name="Rounded Rectangle 4"/>
            <p:cNvSpPr/>
            <p:nvPr/>
          </p:nvSpPr>
          <p:spPr>
            <a:xfrm>
              <a:off x="572971" y="557359"/>
              <a:ext cx="8135407" cy="813483"/>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0" hangingPunct="0">
                <a:lnSpc>
                  <a:spcPct val="90000"/>
                </a:lnSpc>
                <a:spcAft>
                  <a:spcPct val="35000"/>
                </a:spcAft>
                <a:defRPr/>
              </a:pPr>
              <a:r>
                <a:rPr lang="en-US" sz="1400" dirty="0"/>
                <a:t>OWASP</a:t>
              </a:r>
              <a:br>
                <a:rPr lang="en-US" sz="1400" dirty="0"/>
              </a:br>
              <a:r>
                <a:rPr lang="en-US" sz="1400" dirty="0" err="1"/>
                <a:t>CSRFGuard</a:t>
              </a:r>
              <a:endParaRPr lang="en-US" sz="1400" dirty="0"/>
            </a:p>
            <a:p>
              <a:pPr algn="ctr" defTabSz="1066800" eaLnBrk="0" hangingPunct="0">
                <a:lnSpc>
                  <a:spcPct val="90000"/>
                </a:lnSpc>
                <a:spcAft>
                  <a:spcPct val="35000"/>
                </a:spcAft>
                <a:defRPr/>
              </a:pPr>
              <a:endParaRPr lang="en-US" sz="1400" dirty="0"/>
            </a:p>
            <a:p>
              <a:pPr algn="ctr" defTabSz="1066800" eaLnBrk="0" hangingPunct="0">
                <a:lnSpc>
                  <a:spcPct val="90000"/>
                </a:lnSpc>
                <a:spcAft>
                  <a:spcPct val="35000"/>
                </a:spcAft>
                <a:defRPr/>
              </a:pPr>
              <a:r>
                <a:rPr lang="en-US" sz="1400" dirty="0"/>
                <a:t>Verify Token</a:t>
              </a:r>
            </a:p>
            <a:p>
              <a:pPr algn="ctr" defTabSz="1066800" eaLnBrk="0" hangingPunct="0">
                <a:lnSpc>
                  <a:spcPct val="90000"/>
                </a:lnSpc>
                <a:spcAft>
                  <a:spcPct val="35000"/>
                </a:spcAft>
                <a:defRPr/>
              </a:pPr>
              <a:endParaRPr lang="en-US" sz="1400" dirty="0"/>
            </a:p>
            <a:p>
              <a:pPr algn="ctr" defTabSz="1066800" eaLnBrk="0" hangingPunct="0">
                <a:lnSpc>
                  <a:spcPct val="90000"/>
                </a:lnSpc>
                <a:spcAft>
                  <a:spcPct val="35000"/>
                </a:spcAft>
                <a:defRPr/>
              </a:pPr>
              <a:endParaRPr lang="en-US" sz="1400" dirty="0"/>
            </a:p>
            <a:p>
              <a:pPr algn="ctr" defTabSz="1066800" eaLnBrk="0" hangingPunct="0">
                <a:lnSpc>
                  <a:spcPct val="90000"/>
                </a:lnSpc>
                <a:spcAft>
                  <a:spcPct val="35000"/>
                </a:spcAft>
                <a:defRPr/>
              </a:pPr>
              <a:endParaRPr lang="en-US" sz="1400" dirty="0"/>
            </a:p>
          </p:txBody>
        </p:sp>
      </p:grpSp>
      <p:cxnSp>
        <p:nvCxnSpPr>
          <p:cNvPr id="12" name="Straight Arrow Connector 11"/>
          <p:cNvCxnSpPr/>
          <p:nvPr/>
        </p:nvCxnSpPr>
        <p:spPr bwMode="auto">
          <a:xfrm>
            <a:off x="1603375" y="2743200"/>
            <a:ext cx="838200" cy="1588"/>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bwMode="auto">
          <a:xfrm>
            <a:off x="3841750" y="2760663"/>
            <a:ext cx="814388" cy="1587"/>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bwMode="auto">
          <a:xfrm>
            <a:off x="1538288" y="4800600"/>
            <a:ext cx="827087" cy="6350"/>
          </a:xfrm>
          <a:prstGeom prst="straightConnector1">
            <a:avLst/>
          </a:prstGeom>
          <a:ln>
            <a:headEnd type="arrow" w="med" len="med"/>
            <a:tailEnd type="none"/>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bwMode="auto">
          <a:xfrm>
            <a:off x="3816350" y="4875213"/>
            <a:ext cx="814388" cy="1587"/>
          </a:xfrm>
          <a:prstGeom prst="straightConnector1">
            <a:avLst/>
          </a:prstGeom>
          <a:ln>
            <a:headEnd type="arrow" w="med" len="med"/>
            <a:tailEnd type="none"/>
          </a:ln>
        </p:spPr>
        <p:style>
          <a:lnRef idx="3">
            <a:schemeClr val="accent5"/>
          </a:lnRef>
          <a:fillRef idx="0">
            <a:schemeClr val="accent5"/>
          </a:fillRef>
          <a:effectRef idx="2">
            <a:schemeClr val="accent5"/>
          </a:effectRef>
          <a:fontRef idx="minor">
            <a:schemeClr val="tx1"/>
          </a:fontRef>
        </p:style>
      </p:cxnSp>
      <p:sp>
        <p:nvSpPr>
          <p:cNvPr id="116747" name="Content Placeholder 2"/>
          <p:cNvSpPr>
            <a:spLocks noGrp="1"/>
          </p:cNvSpPr>
          <p:nvPr>
            <p:ph idx="1"/>
          </p:nvPr>
        </p:nvSpPr>
        <p:spPr>
          <a:xfrm>
            <a:off x="5562600" y="1828800"/>
            <a:ext cx="3581400" cy="5867400"/>
          </a:xfrm>
        </p:spPr>
        <p:txBody>
          <a:bodyPr/>
          <a:lstStyle/>
          <a:p>
            <a:pPr eaLnBrk="1" hangingPunct="1"/>
            <a:endParaRPr lang="en-US" sz="2200" dirty="0" smtClean="0"/>
          </a:p>
          <a:p>
            <a:pPr eaLnBrk="1" hangingPunct="1"/>
            <a:r>
              <a:rPr lang="en-US" sz="2200" dirty="0" smtClean="0"/>
              <a:t>Adds token to:</a:t>
            </a:r>
          </a:p>
          <a:p>
            <a:pPr lvl="1" eaLnBrk="1" hangingPunct="1"/>
            <a:r>
              <a:rPr lang="en-US" sz="1800" dirty="0" err="1" smtClean="0"/>
              <a:t>href</a:t>
            </a:r>
            <a:r>
              <a:rPr lang="en-US" sz="1800" dirty="0" smtClean="0"/>
              <a:t> attribute</a:t>
            </a:r>
          </a:p>
          <a:p>
            <a:pPr lvl="1" eaLnBrk="1" hangingPunct="1"/>
            <a:r>
              <a:rPr lang="en-US" sz="1800" dirty="0" err="1" smtClean="0"/>
              <a:t>src</a:t>
            </a:r>
            <a:r>
              <a:rPr lang="en-US" sz="1800" dirty="0" smtClean="0"/>
              <a:t> attribute</a:t>
            </a:r>
          </a:p>
          <a:p>
            <a:pPr lvl="1" eaLnBrk="1" hangingPunct="1"/>
            <a:r>
              <a:rPr lang="en-US" sz="1800" dirty="0" smtClean="0"/>
              <a:t>hidden field in all forms</a:t>
            </a:r>
          </a:p>
          <a:p>
            <a:pPr eaLnBrk="1" hangingPunct="1"/>
            <a:endParaRPr lang="en-US" sz="2200" dirty="0" smtClean="0"/>
          </a:p>
          <a:p>
            <a:pPr eaLnBrk="1" hangingPunct="1"/>
            <a:r>
              <a:rPr lang="en-US" sz="2200" dirty="0" smtClean="0"/>
              <a:t>Actions:</a:t>
            </a:r>
          </a:p>
          <a:p>
            <a:pPr lvl="1" eaLnBrk="1" hangingPunct="1"/>
            <a:r>
              <a:rPr lang="en-US" sz="1800" dirty="0" smtClean="0"/>
              <a:t>Log</a:t>
            </a:r>
          </a:p>
          <a:p>
            <a:pPr lvl="1" eaLnBrk="1" hangingPunct="1"/>
            <a:r>
              <a:rPr lang="en-US" sz="1800" dirty="0" smtClean="0"/>
              <a:t>Invalidate</a:t>
            </a:r>
          </a:p>
          <a:p>
            <a:pPr lvl="1" eaLnBrk="1" hangingPunct="1"/>
            <a:r>
              <a:rPr lang="en-US" sz="1800" dirty="0" smtClean="0"/>
              <a:t>Redirect</a:t>
            </a:r>
          </a:p>
          <a:p>
            <a:pPr eaLnBrk="1" hangingPunct="1">
              <a:buFont typeface="Webdings" pitchFamily="18" charset="2"/>
              <a:buNone/>
            </a:pPr>
            <a:endParaRPr lang="en-US" sz="2600" dirty="0" smtClean="0"/>
          </a:p>
          <a:p>
            <a:pPr lvl="1" eaLnBrk="1" hangingPunct="1"/>
            <a:endParaRPr lang="en-US" sz="1800" dirty="0" smtClean="0"/>
          </a:p>
          <a:p>
            <a:pPr lvl="1" eaLnBrk="1" hangingPunct="1"/>
            <a:endParaRPr lang="en-US" sz="1800" dirty="0" smtClean="0"/>
          </a:p>
          <a:p>
            <a:pPr lvl="1" eaLnBrk="1" hangingPunct="1"/>
            <a:endParaRPr lang="en-US" sz="1800" dirty="0" smtClean="0"/>
          </a:p>
        </p:txBody>
      </p:sp>
      <p:sp>
        <p:nvSpPr>
          <p:cNvPr id="116748" name="Rectangle 28"/>
          <p:cNvSpPr>
            <a:spLocks noChangeArrowheads="1"/>
          </p:cNvSpPr>
          <p:nvPr/>
        </p:nvSpPr>
        <p:spPr bwMode="auto">
          <a:xfrm>
            <a:off x="304800" y="6019800"/>
            <a:ext cx="7696200" cy="400050"/>
          </a:xfrm>
          <a:prstGeom prst="rect">
            <a:avLst/>
          </a:prstGeom>
          <a:noFill/>
          <a:ln w="9525">
            <a:noFill/>
            <a:miter lim="800000"/>
            <a:headEnd/>
            <a:tailEnd/>
          </a:ln>
        </p:spPr>
        <p:txBody>
          <a:bodyPr>
            <a:spAutoFit/>
          </a:bodyPr>
          <a:lstStyle/>
          <a:p>
            <a:pPr lvl="1" eaLnBrk="0" hangingPunct="0"/>
            <a:r>
              <a:rPr lang="en-US" sz="2000">
                <a:latin typeface="Tahoma" pitchFamily="34" charset="0"/>
                <a:cs typeface="Tahoma" pitchFamily="34" charset="0"/>
                <a:hlinkClick r:id="rId4"/>
              </a:rPr>
              <a:t>http://www.owasp.org/index.php/CSRFGuard</a:t>
            </a:r>
            <a:r>
              <a:rPr lang="en-US" sz="2000">
                <a:latin typeface="Tahoma" pitchFamily="34" charset="0"/>
                <a:cs typeface="Tahoma" pitchFamily="34" charset="0"/>
              </a:rPr>
              <a:t> </a:t>
            </a:r>
          </a:p>
        </p:txBody>
      </p:sp>
      <p:sp>
        <p:nvSpPr>
          <p:cNvPr id="30" name="&quot;No&quot; Symbol 29"/>
          <p:cNvSpPr/>
          <p:nvPr/>
        </p:nvSpPr>
        <p:spPr bwMode="auto">
          <a:xfrm>
            <a:off x="2895600" y="2971800"/>
            <a:ext cx="611188" cy="611188"/>
          </a:xfrm>
          <a:prstGeom prst="noSmoking">
            <a:avLst>
              <a:gd name="adj" fmla="val 16623"/>
            </a:avLst>
          </a:prstGeom>
          <a:solidFill>
            <a:srgbClr val="FF0000"/>
          </a:solidFill>
          <a:ln w="9525" cap="flat" cmpd="sng" algn="ctr">
            <a:solidFill>
              <a:srgbClr val="C00000"/>
            </a:solidFill>
            <a:prstDash val="solid"/>
            <a:round/>
            <a:headEnd type="none" w="med" len="med"/>
            <a:tailEnd type="none" w="med" len="med"/>
          </a:ln>
          <a:effectLst/>
        </p:spPr>
        <p:txBody>
          <a:bodyPr anchor="ctr"/>
          <a:lstStyle/>
          <a:p>
            <a:pPr eaLnBrk="0" hangingPunct="0">
              <a:defRPr/>
            </a:pPr>
            <a:endParaRPr lang="en-US">
              <a:latin typeface="Tahoma" charset="0"/>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4" name="Picture 8" descr="Image of OWASP Live CD"/>
          <p:cNvPicPr>
            <a:picLocks noChangeAspect="1" noChangeArrowheads="1"/>
          </p:cNvPicPr>
          <p:nvPr/>
        </p:nvPicPr>
        <p:blipFill>
          <a:blip r:embed="rId2" cstate="print"/>
          <a:srcRect/>
          <a:stretch>
            <a:fillRect/>
          </a:stretch>
        </p:blipFill>
        <p:spPr bwMode="auto">
          <a:xfrm>
            <a:off x="5772150" y="357166"/>
            <a:ext cx="3371850" cy="3371851"/>
          </a:xfrm>
          <a:prstGeom prst="rect">
            <a:avLst/>
          </a:prstGeom>
          <a:ln>
            <a:noFill/>
          </a:ln>
          <a:effectLst>
            <a:outerShdw blurRad="190500" algn="tl" rotWithShape="0">
              <a:srgbClr val="000000">
                <a:alpha val="70000"/>
              </a:srgbClr>
            </a:outerShdw>
            <a:reflection blurRad="6350" stA="50000" endA="300" endPos="38500" dist="50800" dir="5400000" sy="-100000" algn="bl" rotWithShape="0"/>
          </a:effectLst>
        </p:spPr>
      </p:pic>
      <p:pic>
        <p:nvPicPr>
          <p:cNvPr id="96262" name="Picture 6" descr="SoC Boot Screen">
            <a:hlinkClick r:id="rId3" tooltip="SoC Boot Screen"/>
          </p:cNvPr>
          <p:cNvPicPr>
            <a:picLocks noChangeAspect="1" noChangeArrowheads="1"/>
          </p:cNvPicPr>
          <p:nvPr/>
        </p:nvPicPr>
        <p:blipFill>
          <a:blip r:embed="rId4" cstate="print"/>
          <a:srcRect/>
          <a:stretch>
            <a:fillRect/>
          </a:stretch>
        </p:blipFill>
        <p:spPr bwMode="auto">
          <a:xfrm>
            <a:off x="1285852" y="2643182"/>
            <a:ext cx="4267200" cy="3200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6260" name="Picture 4" descr="SoC KDE Splash Screen">
            <a:hlinkClick r:id="rId5" tooltip="SoC KDE Splash Screen"/>
          </p:cNvPr>
          <p:cNvPicPr>
            <a:picLocks noChangeAspect="1" noChangeArrowheads="1"/>
          </p:cNvPicPr>
          <p:nvPr/>
        </p:nvPicPr>
        <p:blipFill>
          <a:blip r:embed="rId6" cstate="print"/>
          <a:srcRect/>
          <a:stretch>
            <a:fillRect/>
          </a:stretch>
        </p:blipFill>
        <p:spPr bwMode="auto">
          <a:xfrm>
            <a:off x="714348" y="2214554"/>
            <a:ext cx="5334000" cy="40005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p:txBody>
          <a:bodyPr/>
          <a:lstStyle/>
          <a:p>
            <a:r>
              <a:rPr lang="en-US" dirty="0" smtClean="0"/>
              <a:t>OWASP Live CD</a:t>
            </a:r>
            <a:endParaRPr lang="en-US" dirty="0"/>
          </a:p>
        </p:txBody>
      </p:sp>
      <p:sp>
        <p:nvSpPr>
          <p:cNvPr id="4" name="Slide Number Placeholder 3"/>
          <p:cNvSpPr>
            <a:spLocks noGrp="1"/>
          </p:cNvSpPr>
          <p:nvPr>
            <p:ph type="sldNum" sz="quarter" idx="10"/>
          </p:nvPr>
        </p:nvSpPr>
        <p:spPr/>
        <p:txBody>
          <a:bodyPr/>
          <a:lstStyle/>
          <a:p>
            <a:pPr>
              <a:defRPr/>
            </a:pPr>
            <a:fld id="{D8881B75-E8E5-4975-80CD-8CA334970D55}" type="slidenum">
              <a:rPr lang="en-US" smtClean="0"/>
              <a:pPr>
                <a:defRPr/>
              </a:pPr>
              <a:t>18</a:t>
            </a:fld>
            <a:endParaRPr lang="en-US"/>
          </a:p>
        </p:txBody>
      </p:sp>
      <p:pic>
        <p:nvPicPr>
          <p:cNvPr id="96258" name="Picture 2" descr="SoC OWASP Menu">
            <a:hlinkClick r:id="rId7" tooltip="SoC OWASP Menu"/>
          </p:cNvPr>
          <p:cNvPicPr>
            <a:picLocks noChangeAspect="1" noChangeArrowheads="1"/>
          </p:cNvPicPr>
          <p:nvPr/>
        </p:nvPicPr>
        <p:blipFill>
          <a:blip r:embed="rId8" cstate="print"/>
          <a:srcRect/>
          <a:stretch>
            <a:fillRect/>
          </a:stretch>
        </p:blipFill>
        <p:spPr bwMode="auto">
          <a:xfrm>
            <a:off x="714348" y="2214555"/>
            <a:ext cx="5353050" cy="40290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fade">
                                      <p:cBhvr>
                                        <p:cTn id="7" dur="1000"/>
                                        <p:tgtEl>
                                          <p:spTgt spid="96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58"/>
                                        </p:tgtEl>
                                        <p:attrNameLst>
                                          <p:attrName>style.visibility</p:attrName>
                                        </p:attrNameLst>
                                      </p:cBhvr>
                                      <p:to>
                                        <p:strVal val="visible"/>
                                      </p:to>
                                    </p:set>
                                    <p:animEffect transition="in" filter="fade">
                                      <p:cBhvr>
                                        <p:cTn id="12" dur="1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dirty="0" smtClean="0"/>
              <a:t>OWASP Enterprise Security API</a:t>
            </a:r>
          </a:p>
        </p:txBody>
      </p:sp>
      <p:sp>
        <p:nvSpPr>
          <p:cNvPr id="4" name="Slide Number Placeholder 3"/>
          <p:cNvSpPr>
            <a:spLocks noGrp="1"/>
          </p:cNvSpPr>
          <p:nvPr>
            <p:ph type="sldNum" sz="quarter" idx="10"/>
          </p:nvPr>
        </p:nvSpPr>
        <p:spPr/>
        <p:txBody>
          <a:bodyPr/>
          <a:lstStyle/>
          <a:p>
            <a:pPr>
              <a:defRPr/>
            </a:pPr>
            <a:fld id="{8EC87877-2049-4EDE-8C66-A9C2E80F636D}" type="slidenum">
              <a:rPr lang="en-US" smtClean="0"/>
              <a:pPr>
                <a:defRPr/>
              </a:pPr>
              <a:t>19</a:t>
            </a:fld>
            <a:endParaRPr lang="en-US" dirty="0"/>
          </a:p>
        </p:txBody>
      </p:sp>
      <p:sp>
        <p:nvSpPr>
          <p:cNvPr id="8" name="Content Placeholder 7"/>
          <p:cNvSpPr>
            <a:spLocks noGrp="1"/>
          </p:cNvSpPr>
          <p:nvPr>
            <p:ph idx="1"/>
          </p:nvPr>
        </p:nvSpPr>
        <p:spPr>
          <a:xfrm>
            <a:off x="566738" y="1309688"/>
            <a:ext cx="8577262" cy="4957762"/>
          </a:xfrm>
        </p:spPr>
        <p:txBody>
          <a:bodyPr/>
          <a:lstStyle/>
          <a:p>
            <a:pPr>
              <a:buNone/>
            </a:pPr>
            <a:r>
              <a:rPr lang="en-US" dirty="0" smtClean="0"/>
              <a:t>         Before					    After</a:t>
            </a:r>
            <a:endParaRPr lang="en-US" dirty="0"/>
          </a:p>
        </p:txBody>
      </p:sp>
      <p:pic>
        <p:nvPicPr>
          <p:cNvPr id="11" name="Picture 2" descr="http://www.owasp.org/images/thumb/c/c7/Esapi-before-after.JPG/550px-Esapi-before-after.JPG">
            <a:hlinkClick r:id="rId3" tooltip="Esapi-before-after.JPG"/>
          </p:cNvPr>
          <p:cNvPicPr>
            <a:picLocks noChangeAspect="1" noChangeArrowheads="1"/>
          </p:cNvPicPr>
          <p:nvPr/>
        </p:nvPicPr>
        <p:blipFill>
          <a:blip r:embed="rId4" cstate="print"/>
          <a:srcRect t="13727"/>
          <a:stretch>
            <a:fillRect/>
          </a:stretch>
        </p:blipFill>
        <p:spPr bwMode="auto">
          <a:xfrm>
            <a:off x="-3995" y="1795347"/>
            <a:ext cx="9148668" cy="450609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OWASP</a:t>
            </a:r>
            <a:r>
              <a:rPr lang="en-US" baseline="0" dirty="0" smtClean="0"/>
              <a:t> World</a:t>
            </a:r>
            <a:endParaRPr lang="en-US" dirty="0"/>
          </a:p>
        </p:txBody>
      </p:sp>
      <p:pic>
        <p:nvPicPr>
          <p:cNvPr id="4098" name="Picture 7" descr="http://www.favor.org.za/images/Favor-Faces-lots.jpg"/>
          <p:cNvPicPr>
            <a:picLocks noChangeAspect="1" noChangeArrowheads="1"/>
          </p:cNvPicPr>
          <p:nvPr/>
        </p:nvPicPr>
        <p:blipFill>
          <a:blip r:embed="rId4" cstate="print"/>
          <a:srcRect t="3436" r="5000" b="4912"/>
          <a:stretch>
            <a:fillRect/>
          </a:stretch>
        </p:blipFill>
        <p:spPr bwMode="auto">
          <a:xfrm>
            <a:off x="0" y="142875"/>
            <a:ext cx="9161463" cy="6572250"/>
          </a:xfrm>
          <a:prstGeom prst="rect">
            <a:avLst/>
          </a:prstGeom>
          <a:noFill/>
          <a:ln w="9525">
            <a:noFill/>
            <a:miter lim="800000"/>
            <a:headEnd/>
            <a:tailEnd/>
          </a:ln>
        </p:spPr>
      </p:pic>
      <p:pic>
        <p:nvPicPr>
          <p:cNvPr id="5128" name="Picture 8"/>
          <p:cNvPicPr>
            <a:picLocks noChangeAspect="1" noChangeArrowheads="1"/>
          </p:cNvPicPr>
          <p:nvPr/>
        </p:nvPicPr>
        <p:blipFill>
          <a:blip r:embed="rId5" cstate="print"/>
          <a:srcRect b="37178"/>
          <a:stretch>
            <a:fillRect/>
          </a:stretch>
        </p:blipFill>
        <p:spPr bwMode="auto">
          <a:xfrm>
            <a:off x="1214414" y="1122358"/>
            <a:ext cx="6735763" cy="209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1285852" y="3429000"/>
            <a:ext cx="3214710" cy="2394517"/>
          </a:xfrm>
          <a:prstGeom prst="rect">
            <a:avLst/>
          </a:prstGeom>
          <a:solidFill>
            <a:schemeClr val="bg1"/>
          </a:solidFill>
          <a:ln w="136525">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wrap="square">
            <a:noAutofit/>
          </a:bodyPr>
          <a:lstStyle/>
          <a:p>
            <a:r>
              <a:rPr lang="en-US" sz="1400" dirty="0" smtClean="0">
                <a:solidFill>
                  <a:schemeClr val="tx1">
                    <a:lumMod val="85000"/>
                    <a:lumOff val="15000"/>
                  </a:schemeClr>
                </a:solidFill>
              </a:rPr>
              <a:t>OWASP is a </a:t>
            </a:r>
            <a:r>
              <a:rPr lang="en-US" sz="1400" u="sng" dirty="0" smtClean="0">
                <a:solidFill>
                  <a:schemeClr val="tx1">
                    <a:lumMod val="85000"/>
                    <a:lumOff val="15000"/>
                  </a:schemeClr>
                </a:solidFill>
              </a:rPr>
              <a:t>worldwide</a:t>
            </a:r>
            <a:r>
              <a:rPr lang="en-US" sz="1400" dirty="0" smtClean="0">
                <a:solidFill>
                  <a:schemeClr val="tx1">
                    <a:lumMod val="85000"/>
                    <a:lumOff val="15000"/>
                  </a:schemeClr>
                </a:solidFill>
              </a:rPr>
              <a:t> </a:t>
            </a:r>
            <a:r>
              <a:rPr lang="en-US" sz="1400" u="sng" dirty="0" smtClean="0">
                <a:solidFill>
                  <a:schemeClr val="tx1">
                    <a:lumMod val="85000"/>
                    <a:lumOff val="15000"/>
                  </a:schemeClr>
                </a:solidFill>
              </a:rPr>
              <a:t>free and open community</a:t>
            </a:r>
            <a:r>
              <a:rPr lang="en-US" sz="1400" dirty="0" smtClean="0">
                <a:solidFill>
                  <a:schemeClr val="tx1">
                    <a:lumMod val="85000"/>
                    <a:lumOff val="15000"/>
                  </a:schemeClr>
                </a:solidFill>
              </a:rPr>
              <a:t> focused on improving the security of application software.</a:t>
            </a:r>
          </a:p>
          <a:p>
            <a:endParaRPr lang="en-US" sz="1400" dirty="0" smtClean="0">
              <a:solidFill>
                <a:schemeClr val="tx1">
                  <a:lumMod val="85000"/>
                  <a:lumOff val="15000"/>
                </a:schemeClr>
              </a:solidFill>
            </a:endParaRPr>
          </a:p>
          <a:p>
            <a:r>
              <a:rPr lang="en-US" sz="1400" dirty="0" smtClean="0">
                <a:solidFill>
                  <a:schemeClr val="tx1">
                    <a:lumMod val="85000"/>
                    <a:lumOff val="15000"/>
                  </a:schemeClr>
                </a:solidFill>
              </a:rPr>
              <a:t>Our mission is to make application security </a:t>
            </a:r>
            <a:r>
              <a:rPr lang="en-US" sz="1400" u="sng" dirty="0" smtClean="0">
                <a:solidFill>
                  <a:schemeClr val="tx1">
                    <a:lumMod val="85000"/>
                    <a:lumOff val="15000"/>
                  </a:schemeClr>
                </a:solidFill>
              </a:rPr>
              <a:t>visible</a:t>
            </a:r>
            <a:r>
              <a:rPr lang="en-US" sz="1400" dirty="0" smtClean="0">
                <a:solidFill>
                  <a:schemeClr val="tx1">
                    <a:lumMod val="85000"/>
                    <a:lumOff val="15000"/>
                  </a:schemeClr>
                </a:solidFill>
              </a:rPr>
              <a:t> so that people and organizations can make informed decisions about application security risks.</a:t>
            </a:r>
            <a:endParaRPr lang="en-US" sz="1400" dirty="0">
              <a:solidFill>
                <a:schemeClr val="tx1">
                  <a:lumMod val="85000"/>
                  <a:lumOff val="15000"/>
                </a:schemeClr>
              </a:solidFill>
            </a:endParaRPr>
          </a:p>
        </p:txBody>
      </p:sp>
      <p:sp>
        <p:nvSpPr>
          <p:cNvPr id="5" name="Rectangle 4"/>
          <p:cNvSpPr/>
          <p:nvPr/>
        </p:nvSpPr>
        <p:spPr>
          <a:xfrm>
            <a:off x="4714876" y="3440478"/>
            <a:ext cx="3214710" cy="2417414"/>
          </a:xfrm>
          <a:prstGeom prst="rect">
            <a:avLst/>
          </a:prstGeom>
          <a:solidFill>
            <a:schemeClr val="bg1"/>
          </a:solidFill>
          <a:ln w="136525">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wrap="square">
            <a:noAutofit/>
          </a:bodyPr>
          <a:lstStyle/>
          <a:p>
            <a:r>
              <a:rPr lang="en-US" sz="1400" u="sng" dirty="0" smtClean="0">
                <a:solidFill>
                  <a:schemeClr val="tx1">
                    <a:lumMod val="85000"/>
                    <a:lumOff val="15000"/>
                  </a:schemeClr>
                </a:solidFill>
              </a:rPr>
              <a:t>Everyone</a:t>
            </a:r>
            <a:r>
              <a:rPr lang="en-US" sz="1400" dirty="0" smtClean="0">
                <a:solidFill>
                  <a:schemeClr val="tx1">
                    <a:lumMod val="85000"/>
                    <a:lumOff val="15000"/>
                  </a:schemeClr>
                </a:solidFill>
              </a:rPr>
              <a:t> is free to participate in OWASP and all of our materials are available under a free and open software license.</a:t>
            </a:r>
          </a:p>
          <a:p>
            <a:endParaRPr lang="en-US" sz="1400" dirty="0" smtClean="0">
              <a:solidFill>
                <a:schemeClr val="tx1">
                  <a:lumMod val="85000"/>
                  <a:lumOff val="15000"/>
                </a:schemeClr>
              </a:solidFill>
            </a:endParaRPr>
          </a:p>
          <a:p>
            <a:r>
              <a:rPr lang="en-US" sz="1400" dirty="0" smtClean="0">
                <a:solidFill>
                  <a:schemeClr val="tx1">
                    <a:lumMod val="85000"/>
                    <a:lumOff val="15000"/>
                  </a:schemeClr>
                </a:solidFill>
              </a:rPr>
              <a:t>The OWASP Foundation is a </a:t>
            </a:r>
            <a:r>
              <a:rPr lang="en-US" sz="1400" u="sng" dirty="0" smtClean="0">
                <a:solidFill>
                  <a:schemeClr val="tx1">
                    <a:lumMod val="85000"/>
                    <a:lumOff val="15000"/>
                  </a:schemeClr>
                </a:solidFill>
              </a:rPr>
              <a:t>501c3</a:t>
            </a:r>
            <a:r>
              <a:rPr lang="en-US" sz="1400" dirty="0" smtClean="0">
                <a:solidFill>
                  <a:schemeClr val="tx1">
                    <a:lumMod val="85000"/>
                    <a:lumOff val="15000"/>
                  </a:schemeClr>
                </a:solidFill>
              </a:rPr>
              <a:t> not-for-profit charitable organization that ensures the ongoing availability and support for our work.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nl-BE" dirty="0" smtClean="0"/>
              <a:t>Want More OWASP?</a:t>
            </a:r>
            <a:endParaRPr lang="en-GB" dirty="0" smtClean="0"/>
          </a:p>
        </p:txBody>
      </p:sp>
      <p:sp>
        <p:nvSpPr>
          <p:cNvPr id="125954" name="Content Placeholder 8"/>
          <p:cNvSpPr>
            <a:spLocks noGrp="1"/>
          </p:cNvSpPr>
          <p:nvPr>
            <p:ph sz="half" idx="1"/>
          </p:nvPr>
        </p:nvSpPr>
        <p:spPr>
          <a:xfrm>
            <a:off x="457200" y="1295400"/>
            <a:ext cx="4191000" cy="4830763"/>
          </a:xfrm>
        </p:spPr>
        <p:txBody>
          <a:bodyPr/>
          <a:lstStyle/>
          <a:p>
            <a:r>
              <a:rPr lang="en-GB" sz="1100" dirty="0" smtClean="0"/>
              <a:t>OWASP .NET Project</a:t>
            </a:r>
          </a:p>
          <a:p>
            <a:r>
              <a:rPr lang="en-GB" sz="1100" dirty="0" smtClean="0"/>
              <a:t>OWASP ASDR Project</a:t>
            </a:r>
          </a:p>
          <a:p>
            <a:r>
              <a:rPr lang="en-GB" sz="1100" dirty="0" smtClean="0"/>
              <a:t>OWASP </a:t>
            </a:r>
            <a:r>
              <a:rPr lang="en-GB" sz="1100" dirty="0" err="1" smtClean="0"/>
              <a:t>AntiSamy</a:t>
            </a:r>
            <a:r>
              <a:rPr lang="en-GB" sz="1100" dirty="0" smtClean="0"/>
              <a:t> Project</a:t>
            </a:r>
          </a:p>
          <a:p>
            <a:r>
              <a:rPr lang="en-GB" sz="1100" dirty="0" smtClean="0"/>
              <a:t>OWASP </a:t>
            </a:r>
            <a:r>
              <a:rPr lang="en-GB" sz="1100" dirty="0" err="1" smtClean="0"/>
              <a:t>AppSec</a:t>
            </a:r>
            <a:r>
              <a:rPr lang="en-GB" sz="1100" dirty="0" smtClean="0"/>
              <a:t> FAQ Project</a:t>
            </a:r>
          </a:p>
          <a:p>
            <a:r>
              <a:rPr lang="en-GB" sz="1100" dirty="0" smtClean="0"/>
              <a:t>OWASP Application Security Assessment Standards Project</a:t>
            </a:r>
          </a:p>
          <a:p>
            <a:r>
              <a:rPr lang="en-GB" sz="1100" dirty="0" smtClean="0"/>
              <a:t>OWASP Application Security Metrics Project</a:t>
            </a:r>
          </a:p>
          <a:p>
            <a:r>
              <a:rPr lang="en-GB" sz="1100" dirty="0" smtClean="0"/>
              <a:t>OWASP Application Security Requirements Project</a:t>
            </a:r>
          </a:p>
          <a:p>
            <a:r>
              <a:rPr lang="en-GB" sz="1100" dirty="0" smtClean="0"/>
              <a:t>OWASP CAL9000 Project</a:t>
            </a:r>
          </a:p>
          <a:p>
            <a:r>
              <a:rPr lang="en-GB" sz="1100" dirty="0" smtClean="0"/>
              <a:t>OWASP CLASP Project</a:t>
            </a:r>
          </a:p>
          <a:p>
            <a:r>
              <a:rPr lang="en-GB" sz="1100" dirty="0" smtClean="0"/>
              <a:t>OWASP </a:t>
            </a:r>
            <a:r>
              <a:rPr lang="en-GB" sz="1100" dirty="0" err="1" smtClean="0"/>
              <a:t>CSRFGuard</a:t>
            </a:r>
            <a:r>
              <a:rPr lang="en-GB" sz="1100" dirty="0" smtClean="0"/>
              <a:t> Project</a:t>
            </a:r>
          </a:p>
          <a:p>
            <a:r>
              <a:rPr lang="en-GB" sz="1100" dirty="0" smtClean="0"/>
              <a:t>OWASP </a:t>
            </a:r>
            <a:r>
              <a:rPr lang="en-GB" sz="1100" dirty="0" err="1" smtClean="0"/>
              <a:t>CSRFTester</a:t>
            </a:r>
            <a:r>
              <a:rPr lang="en-GB" sz="1100" dirty="0" smtClean="0"/>
              <a:t> Project</a:t>
            </a:r>
          </a:p>
          <a:p>
            <a:r>
              <a:rPr lang="en-GB" sz="1100" dirty="0" smtClean="0"/>
              <a:t>OWASP Career Development Project</a:t>
            </a:r>
          </a:p>
          <a:p>
            <a:r>
              <a:rPr lang="en-GB" sz="1100" dirty="0" smtClean="0"/>
              <a:t>OWASP Certification Criteria Project</a:t>
            </a:r>
          </a:p>
          <a:p>
            <a:r>
              <a:rPr lang="en-GB" sz="1100" dirty="0" smtClean="0"/>
              <a:t>OWASP Certification Project</a:t>
            </a:r>
          </a:p>
          <a:p>
            <a:r>
              <a:rPr lang="en-GB" sz="1100" dirty="0" smtClean="0"/>
              <a:t>OWASP Code Review Project</a:t>
            </a:r>
          </a:p>
          <a:p>
            <a:r>
              <a:rPr lang="en-GB" sz="1100" dirty="0" smtClean="0"/>
              <a:t>OWASP Communications Project</a:t>
            </a:r>
          </a:p>
          <a:p>
            <a:r>
              <a:rPr lang="en-GB" sz="1100" dirty="0" smtClean="0"/>
              <a:t>OWASP </a:t>
            </a:r>
            <a:r>
              <a:rPr lang="en-GB" sz="1100" dirty="0" err="1" smtClean="0"/>
              <a:t>DirBuster</a:t>
            </a:r>
            <a:r>
              <a:rPr lang="en-GB" sz="1100" dirty="0" smtClean="0"/>
              <a:t> Project</a:t>
            </a:r>
          </a:p>
          <a:p>
            <a:r>
              <a:rPr lang="en-GB" sz="1100" dirty="0" smtClean="0"/>
              <a:t>OWASP Education Project</a:t>
            </a:r>
          </a:p>
          <a:p>
            <a:r>
              <a:rPr lang="en-GB" sz="1100" dirty="0" smtClean="0"/>
              <a:t>OWASP Encoding Project</a:t>
            </a:r>
          </a:p>
          <a:p>
            <a:r>
              <a:rPr lang="en-GB" sz="1100" dirty="0" smtClean="0"/>
              <a:t>OWASP Enterprise Security API</a:t>
            </a:r>
          </a:p>
          <a:p>
            <a:r>
              <a:rPr lang="en-GB" sz="1100" dirty="0" smtClean="0"/>
              <a:t>OWASP Flash Security Project</a:t>
            </a:r>
          </a:p>
          <a:p>
            <a:r>
              <a:rPr lang="en-GB" sz="1100" dirty="0" smtClean="0"/>
              <a:t>OWASP Guide Project</a:t>
            </a:r>
          </a:p>
          <a:p>
            <a:r>
              <a:rPr lang="en-GB" sz="1100" dirty="0" smtClean="0"/>
              <a:t>OWASP Honeycomb Project</a:t>
            </a:r>
          </a:p>
          <a:p>
            <a:r>
              <a:rPr lang="en-GB" sz="1100" dirty="0" smtClean="0"/>
              <a:t>OWASP Insecure Web App Project</a:t>
            </a:r>
          </a:p>
          <a:p>
            <a:r>
              <a:rPr lang="en-GB" sz="1100" dirty="0" smtClean="0"/>
              <a:t>OWASP Interceptor Project</a:t>
            </a:r>
          </a:p>
          <a:p>
            <a:endParaRPr lang="en-GB" sz="1100" dirty="0" smtClean="0"/>
          </a:p>
        </p:txBody>
      </p:sp>
      <p:sp>
        <p:nvSpPr>
          <p:cNvPr id="125955" name="Content Placeholder 9"/>
          <p:cNvSpPr>
            <a:spLocks noGrp="1"/>
          </p:cNvSpPr>
          <p:nvPr>
            <p:ph sz="half" idx="2"/>
          </p:nvPr>
        </p:nvSpPr>
        <p:spPr>
          <a:xfrm>
            <a:off x="4648200" y="1295400"/>
            <a:ext cx="4343400" cy="4830763"/>
          </a:xfrm>
        </p:spPr>
        <p:txBody>
          <a:bodyPr/>
          <a:lstStyle/>
          <a:p>
            <a:r>
              <a:rPr lang="en-GB" sz="1100" dirty="0" smtClean="0"/>
              <a:t>OWASP </a:t>
            </a:r>
            <a:r>
              <a:rPr lang="en-GB" sz="1100" dirty="0" err="1" smtClean="0"/>
              <a:t>JBroFuzz</a:t>
            </a:r>
            <a:endParaRPr lang="en-GB" sz="1100" dirty="0" smtClean="0"/>
          </a:p>
          <a:p>
            <a:r>
              <a:rPr lang="en-GB" sz="1100" dirty="0" smtClean="0"/>
              <a:t>OWASP Java Project</a:t>
            </a:r>
          </a:p>
          <a:p>
            <a:r>
              <a:rPr lang="en-GB" sz="1100" dirty="0" smtClean="0"/>
              <a:t>OWASP LAPSE Project</a:t>
            </a:r>
          </a:p>
          <a:p>
            <a:r>
              <a:rPr lang="en-GB" sz="1100" dirty="0" smtClean="0"/>
              <a:t>OWASP Legal Project</a:t>
            </a:r>
          </a:p>
          <a:p>
            <a:r>
              <a:rPr lang="en-GB" sz="1100" dirty="0" smtClean="0"/>
              <a:t>OWASP Live CD Project</a:t>
            </a:r>
          </a:p>
          <a:p>
            <a:r>
              <a:rPr lang="en-GB" sz="1100" dirty="0" smtClean="0"/>
              <a:t>OWASP Logging Project</a:t>
            </a:r>
          </a:p>
          <a:p>
            <a:r>
              <a:rPr lang="en-GB" sz="1100" dirty="0" smtClean="0"/>
              <a:t>OWASP </a:t>
            </a:r>
            <a:r>
              <a:rPr lang="en-GB" sz="1100" dirty="0" err="1" smtClean="0"/>
              <a:t>Orizon</a:t>
            </a:r>
            <a:r>
              <a:rPr lang="en-GB" sz="1100" dirty="0" smtClean="0"/>
              <a:t> Project</a:t>
            </a:r>
          </a:p>
          <a:p>
            <a:r>
              <a:rPr lang="en-GB" sz="1100" dirty="0" smtClean="0"/>
              <a:t>OWASP PHP Project</a:t>
            </a:r>
          </a:p>
          <a:p>
            <a:r>
              <a:rPr lang="en-GB" sz="1100" dirty="0" smtClean="0"/>
              <a:t>OWASP </a:t>
            </a:r>
            <a:r>
              <a:rPr lang="en-GB" sz="1100" dirty="0" err="1" smtClean="0"/>
              <a:t>Pantera</a:t>
            </a:r>
            <a:r>
              <a:rPr lang="en-GB" sz="1100" dirty="0" smtClean="0"/>
              <a:t> Web Assessment Studio Project</a:t>
            </a:r>
          </a:p>
          <a:p>
            <a:r>
              <a:rPr lang="en-GB" sz="1100" dirty="0" smtClean="0"/>
              <a:t>OWASP SASAP Project</a:t>
            </a:r>
          </a:p>
          <a:p>
            <a:r>
              <a:rPr lang="en-GB" sz="1100" dirty="0" smtClean="0"/>
              <a:t>OWASP </a:t>
            </a:r>
            <a:r>
              <a:rPr lang="en-GB" sz="1100" dirty="0" err="1" smtClean="0"/>
              <a:t>SQLiX</a:t>
            </a:r>
            <a:r>
              <a:rPr lang="en-GB" sz="1100" dirty="0" smtClean="0"/>
              <a:t> Project</a:t>
            </a:r>
          </a:p>
          <a:p>
            <a:r>
              <a:rPr lang="en-GB" sz="1100" dirty="0" smtClean="0"/>
              <a:t>OWASP SWAAT Project</a:t>
            </a:r>
          </a:p>
          <a:p>
            <a:r>
              <a:rPr lang="en-GB" sz="1100" dirty="0" smtClean="0"/>
              <a:t>OWASP </a:t>
            </a:r>
            <a:r>
              <a:rPr lang="en-GB" sz="1100" dirty="0" err="1" smtClean="0"/>
              <a:t>Sprajax</a:t>
            </a:r>
            <a:r>
              <a:rPr lang="en-GB" sz="1100" dirty="0" smtClean="0"/>
              <a:t> Project</a:t>
            </a:r>
          </a:p>
          <a:p>
            <a:r>
              <a:rPr lang="en-GB" sz="1100" dirty="0" smtClean="0"/>
              <a:t>OWASP Testing Project</a:t>
            </a:r>
          </a:p>
          <a:p>
            <a:r>
              <a:rPr lang="en-GB" sz="1100" dirty="0" smtClean="0"/>
              <a:t>OWASP Tools Project</a:t>
            </a:r>
          </a:p>
          <a:p>
            <a:r>
              <a:rPr lang="en-GB" sz="1100" dirty="0" smtClean="0"/>
              <a:t>OWASP Top Ten Project</a:t>
            </a:r>
          </a:p>
          <a:p>
            <a:r>
              <a:rPr lang="en-GB" sz="1100" dirty="0" smtClean="0"/>
              <a:t>OWASP Validation Project</a:t>
            </a:r>
          </a:p>
          <a:p>
            <a:r>
              <a:rPr lang="en-GB" sz="1100" dirty="0" smtClean="0"/>
              <a:t>OWASP WASS Project</a:t>
            </a:r>
          </a:p>
          <a:p>
            <a:r>
              <a:rPr lang="en-GB" sz="1100" dirty="0" smtClean="0"/>
              <a:t>OWASP </a:t>
            </a:r>
            <a:r>
              <a:rPr lang="en-GB" sz="1100" dirty="0" err="1" smtClean="0"/>
              <a:t>WSFuzzer</a:t>
            </a:r>
            <a:r>
              <a:rPr lang="en-GB" sz="1100" dirty="0" smtClean="0"/>
              <a:t> Project</a:t>
            </a:r>
          </a:p>
          <a:p>
            <a:r>
              <a:rPr lang="en-GB" sz="1100" dirty="0" smtClean="0"/>
              <a:t>OWASP Web Services Security Project</a:t>
            </a:r>
          </a:p>
          <a:p>
            <a:r>
              <a:rPr lang="en-GB" sz="1100" dirty="0" smtClean="0"/>
              <a:t>OWASP </a:t>
            </a:r>
            <a:r>
              <a:rPr lang="en-GB" sz="1100" dirty="0" err="1" smtClean="0"/>
              <a:t>WebGoat</a:t>
            </a:r>
            <a:r>
              <a:rPr lang="en-GB" sz="1100" dirty="0" smtClean="0"/>
              <a:t> Project</a:t>
            </a:r>
          </a:p>
          <a:p>
            <a:r>
              <a:rPr lang="en-GB" sz="1100" dirty="0" smtClean="0"/>
              <a:t>OWASP </a:t>
            </a:r>
            <a:r>
              <a:rPr lang="en-GB" sz="1100" dirty="0" err="1" smtClean="0"/>
              <a:t>WebScarab</a:t>
            </a:r>
            <a:r>
              <a:rPr lang="en-GB" sz="1100" dirty="0" smtClean="0"/>
              <a:t> Project</a:t>
            </a:r>
          </a:p>
          <a:p>
            <a:r>
              <a:rPr lang="en-GB" sz="1100" dirty="0" smtClean="0"/>
              <a:t>OWASP XML Security Gateway Evaluation Criteria Project</a:t>
            </a:r>
          </a:p>
          <a:p>
            <a:r>
              <a:rPr lang="en-GB" sz="1100" dirty="0" smtClean="0"/>
              <a:t>OWASP on the Move Project</a:t>
            </a:r>
          </a:p>
        </p:txBody>
      </p:sp>
      <p:sp>
        <p:nvSpPr>
          <p:cNvPr id="4" name="Slide Number Placeholder 3"/>
          <p:cNvSpPr>
            <a:spLocks noGrp="1"/>
          </p:cNvSpPr>
          <p:nvPr>
            <p:ph type="sldNum" sz="quarter" idx="10"/>
          </p:nvPr>
        </p:nvSpPr>
        <p:spPr/>
        <p:txBody>
          <a:bodyPr/>
          <a:lstStyle/>
          <a:p>
            <a:pPr>
              <a:defRPr/>
            </a:pPr>
            <a:fld id="{7D1AE025-8B40-4D1C-97CB-E7088736C8E1}"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Research</a:t>
            </a:r>
            <a:r>
              <a:rPr lang="en-US" baseline="0" dirty="0" smtClean="0"/>
              <a:t> Grants</a:t>
            </a:r>
            <a:endParaRPr lang="en-US" dirty="0"/>
          </a:p>
        </p:txBody>
      </p:sp>
      <p:sp>
        <p:nvSpPr>
          <p:cNvPr id="9" name="Content Placeholder 8"/>
          <p:cNvSpPr>
            <a:spLocks noGrp="1"/>
          </p:cNvSpPr>
          <p:nvPr>
            <p:ph idx="1"/>
          </p:nvPr>
        </p:nvSpPr>
        <p:spPr>
          <a:xfrm>
            <a:off x="5286380" y="1071546"/>
            <a:ext cx="3857620" cy="2714644"/>
          </a:xfrm>
        </p:spPr>
        <p:txBody>
          <a:bodyPr/>
          <a:lstStyle/>
          <a:p>
            <a:r>
              <a:rPr lang="en-US" dirty="0" smtClean="0"/>
              <a:t>We support the research that keeps your organization safe!</a:t>
            </a:r>
            <a:endParaRPr lang="en-US" dirty="0"/>
          </a:p>
        </p:txBody>
      </p:sp>
      <p:sp>
        <p:nvSpPr>
          <p:cNvPr id="4" name="Slide Number Placeholder 3"/>
          <p:cNvSpPr>
            <a:spLocks noGrp="1"/>
          </p:cNvSpPr>
          <p:nvPr>
            <p:ph type="sldNum" sz="quarter" idx="10"/>
          </p:nvPr>
        </p:nvSpPr>
        <p:spPr/>
        <p:txBody>
          <a:bodyPr/>
          <a:lstStyle/>
          <a:p>
            <a:pPr>
              <a:defRPr/>
            </a:pPr>
            <a:fld id="{D8881B75-E8E5-4975-80CD-8CA334970D55}" type="slidenum">
              <a:rPr lang="en-US" smtClean="0"/>
              <a:pPr>
                <a:defRPr/>
              </a:pPr>
              <a:t>21</a:t>
            </a:fld>
            <a:endParaRPr lang="en-US"/>
          </a:p>
        </p:txBody>
      </p:sp>
      <p:pic>
        <p:nvPicPr>
          <p:cNvPr id="5" name="Picture 2" descr="Image:SoC 08 Logo.jpg">
            <a:hlinkClick r:id="rId2" tooltip="Image:SoC 08 Logo.jpg"/>
          </p:cNvPr>
          <p:cNvPicPr>
            <a:picLocks noChangeAspect="1" noChangeArrowheads="1"/>
          </p:cNvPicPr>
          <p:nvPr/>
        </p:nvPicPr>
        <p:blipFill>
          <a:blip r:embed="rId3" cstate="print"/>
          <a:srcRect/>
          <a:stretch>
            <a:fillRect/>
          </a:stretch>
        </p:blipFill>
        <p:spPr bwMode="auto">
          <a:xfrm>
            <a:off x="3500430" y="2428868"/>
            <a:ext cx="1657350" cy="2266950"/>
          </a:xfrm>
          <a:prstGeom prst="rect">
            <a:avLst/>
          </a:prstGeom>
          <a:noFill/>
          <a:ln w="9525">
            <a:noFill/>
            <a:miter lim="800000"/>
            <a:headEnd/>
            <a:tailEnd/>
          </a:ln>
        </p:spPr>
      </p:pic>
      <p:pic>
        <p:nvPicPr>
          <p:cNvPr id="98306" name="Picture 2" descr="http://blog.carlosserrao.net/wp-content/uploads/2009/05/300px-seasons-of-code-1-thumb.jpg"/>
          <p:cNvPicPr>
            <a:picLocks noChangeAspect="1" noChangeArrowheads="1"/>
          </p:cNvPicPr>
          <p:nvPr/>
        </p:nvPicPr>
        <p:blipFill>
          <a:blip r:embed="rId4" cstate="print"/>
          <a:srcRect/>
          <a:stretch>
            <a:fillRect/>
          </a:stretch>
        </p:blipFill>
        <p:spPr bwMode="auto">
          <a:xfrm>
            <a:off x="5214942" y="3571876"/>
            <a:ext cx="1857388" cy="1454954"/>
          </a:xfrm>
          <a:prstGeom prst="rect">
            <a:avLst/>
          </a:prstGeom>
          <a:noFill/>
        </p:spPr>
      </p:pic>
      <p:pic>
        <p:nvPicPr>
          <p:cNvPr id="98308" name="Picture 4" descr="http://www.owasp.org/images/thumb/a/a4/OWASP_AOC_Logo.jpg/290px-OWASP_AOC_Logo.jpg">
            <a:hlinkClick r:id="rId5" tooltip="OWASP AOC Logo.jpg"/>
          </p:cNvPr>
          <p:cNvPicPr>
            <a:picLocks noChangeAspect="1" noChangeArrowheads="1"/>
          </p:cNvPicPr>
          <p:nvPr/>
        </p:nvPicPr>
        <p:blipFill>
          <a:blip r:embed="rId6" cstate="print"/>
          <a:srcRect/>
          <a:stretch>
            <a:fillRect/>
          </a:stretch>
        </p:blipFill>
        <p:spPr bwMode="auto">
          <a:xfrm>
            <a:off x="142844" y="2143116"/>
            <a:ext cx="2762250" cy="2047876"/>
          </a:xfrm>
          <a:prstGeom prst="rect">
            <a:avLst/>
          </a:prstGeom>
          <a:noFill/>
        </p:spPr>
      </p:pic>
      <p:pic>
        <p:nvPicPr>
          <p:cNvPr id="98310" name="Picture 6" descr="http://www.owasp.org/images/1/1c/SpoC_007.jpg">
            <a:hlinkClick r:id="rId7" tooltip="SpoC 007.jpg"/>
          </p:cNvPr>
          <p:cNvPicPr>
            <a:picLocks noChangeAspect="1" noChangeArrowheads="1"/>
          </p:cNvPicPr>
          <p:nvPr/>
        </p:nvPicPr>
        <p:blipFill>
          <a:blip r:embed="rId8" cstate="print"/>
          <a:srcRect/>
          <a:stretch>
            <a:fillRect/>
          </a:stretch>
        </p:blipFill>
        <p:spPr bwMode="auto">
          <a:xfrm>
            <a:off x="2071670" y="3571876"/>
            <a:ext cx="1571636" cy="221837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nl-BE" dirty="0" smtClean="0"/>
              <a:t>OWASP SoC2008 selection</a:t>
            </a:r>
            <a:endParaRPr lang="en-GB" dirty="0" smtClean="0"/>
          </a:p>
        </p:txBody>
      </p:sp>
      <p:sp>
        <p:nvSpPr>
          <p:cNvPr id="128002" name="Content Placeholder 3"/>
          <p:cNvSpPr>
            <a:spLocks noGrp="1"/>
          </p:cNvSpPr>
          <p:nvPr>
            <p:ph sz="half" idx="2"/>
          </p:nvPr>
        </p:nvSpPr>
        <p:spPr>
          <a:xfrm>
            <a:off x="457200" y="1066800"/>
            <a:ext cx="4038600" cy="4830763"/>
          </a:xfrm>
        </p:spPr>
        <p:txBody>
          <a:bodyPr/>
          <a:lstStyle/>
          <a:p>
            <a:r>
              <a:rPr lang="en-GB" sz="1200" dirty="0" smtClean="0"/>
              <a:t>OWASP Code review guide, V1.1 </a:t>
            </a:r>
          </a:p>
          <a:p>
            <a:r>
              <a:rPr lang="en-GB" sz="1200" dirty="0" smtClean="0"/>
              <a:t>The Ruby on Rails Security Guide v2 </a:t>
            </a:r>
          </a:p>
          <a:p>
            <a:r>
              <a:rPr lang="en-GB" sz="1200" dirty="0" smtClean="0"/>
              <a:t>OWASP UI Component Verification Project (a.k.a. OWASP JSP Testing Tool) </a:t>
            </a:r>
          </a:p>
          <a:p>
            <a:r>
              <a:rPr lang="en-GB" sz="1200" dirty="0" smtClean="0"/>
              <a:t>Internationalization Guidelines and OWASP-Spanish Project </a:t>
            </a:r>
          </a:p>
          <a:p>
            <a:r>
              <a:rPr lang="en-GB" sz="1200" dirty="0" smtClean="0"/>
              <a:t>OWASP Application Security Desk Reference (ASDR) </a:t>
            </a:r>
          </a:p>
          <a:p>
            <a:r>
              <a:rPr lang="en-GB" sz="1200" dirty="0" smtClean="0"/>
              <a:t>OWASP .NET Project Leader </a:t>
            </a:r>
          </a:p>
          <a:p>
            <a:r>
              <a:rPr lang="en-GB" sz="1200" dirty="0" smtClean="0"/>
              <a:t>OWASP Education Project </a:t>
            </a:r>
          </a:p>
          <a:p>
            <a:r>
              <a:rPr lang="en-GB" sz="1200" dirty="0" smtClean="0"/>
              <a:t>The OWASP Testing Guide v3 </a:t>
            </a:r>
          </a:p>
          <a:p>
            <a:r>
              <a:rPr lang="en-GB" sz="1200" dirty="0" smtClean="0"/>
              <a:t>OWASP Application Security Verification Standard </a:t>
            </a:r>
          </a:p>
          <a:p>
            <a:r>
              <a:rPr lang="en-GB" sz="1200" dirty="0" smtClean="0"/>
              <a:t>Online code signing and integrity verification service for open source community (</a:t>
            </a:r>
            <a:r>
              <a:rPr lang="en-GB" sz="1200" dirty="0" err="1" smtClean="0"/>
              <a:t>OpenSign</a:t>
            </a:r>
            <a:r>
              <a:rPr lang="en-GB" sz="1200" dirty="0" smtClean="0"/>
              <a:t> Server) </a:t>
            </a:r>
          </a:p>
          <a:p>
            <a:r>
              <a:rPr lang="en-GB" sz="1200" dirty="0" smtClean="0"/>
              <a:t>Securing </a:t>
            </a:r>
            <a:r>
              <a:rPr lang="en-GB" sz="1200" dirty="0" err="1" smtClean="0"/>
              <a:t>WebGoat</a:t>
            </a:r>
            <a:r>
              <a:rPr lang="en-GB" sz="1200" dirty="0" smtClean="0"/>
              <a:t> using </a:t>
            </a:r>
            <a:r>
              <a:rPr lang="en-GB" sz="1200" dirty="0" err="1" smtClean="0"/>
              <a:t>ModSecurity</a:t>
            </a:r>
            <a:r>
              <a:rPr lang="en-GB" sz="1200" dirty="0" smtClean="0"/>
              <a:t> </a:t>
            </a:r>
          </a:p>
          <a:p>
            <a:r>
              <a:rPr lang="en-GB" sz="1200" dirty="0" smtClean="0"/>
              <a:t>OWASP Book Cover &amp; Sleeve Design </a:t>
            </a:r>
          </a:p>
          <a:p>
            <a:r>
              <a:rPr lang="en-GB" sz="1200" dirty="0" smtClean="0"/>
              <a:t>OWASP Individual &amp; Corporate Member Packs, Conference Attendee Packs Brief </a:t>
            </a:r>
          </a:p>
          <a:p>
            <a:r>
              <a:rPr lang="en-GB" sz="1200" dirty="0" smtClean="0"/>
              <a:t>OWASP Access Control Rules Tester </a:t>
            </a:r>
          </a:p>
          <a:p>
            <a:r>
              <a:rPr lang="en-GB" sz="1200" dirty="0" err="1" smtClean="0"/>
              <a:t>OpenPGP</a:t>
            </a:r>
            <a:r>
              <a:rPr lang="en-GB" sz="1200" dirty="0" smtClean="0"/>
              <a:t> Extensions for HTTP - </a:t>
            </a:r>
            <a:r>
              <a:rPr lang="en-GB" sz="1200" dirty="0" err="1" smtClean="0"/>
              <a:t>Enigform</a:t>
            </a:r>
            <a:r>
              <a:rPr lang="en-GB" sz="1200" dirty="0" smtClean="0"/>
              <a:t> and </a:t>
            </a:r>
            <a:r>
              <a:rPr lang="en-GB" sz="1200" dirty="0" err="1" smtClean="0"/>
              <a:t>mod_openpgp</a:t>
            </a:r>
            <a:r>
              <a:rPr lang="en-GB" sz="1200" dirty="0" smtClean="0"/>
              <a:t> </a:t>
            </a:r>
          </a:p>
          <a:p>
            <a:r>
              <a:rPr lang="en-GB" sz="1200" dirty="0" smtClean="0"/>
              <a:t>OWASP-</a:t>
            </a:r>
            <a:r>
              <a:rPr lang="en-GB" sz="1200" dirty="0" err="1" smtClean="0"/>
              <a:t>WeBekci</a:t>
            </a:r>
            <a:r>
              <a:rPr lang="en-GB" sz="1200" dirty="0" smtClean="0"/>
              <a:t> Project </a:t>
            </a:r>
          </a:p>
          <a:p>
            <a:r>
              <a:rPr lang="en-GB" sz="1200" dirty="0" smtClean="0"/>
              <a:t>OWASP Backend Security Project </a:t>
            </a:r>
          </a:p>
        </p:txBody>
      </p:sp>
      <p:sp>
        <p:nvSpPr>
          <p:cNvPr id="5" name="Slide Number Placeholder 4"/>
          <p:cNvSpPr>
            <a:spLocks noGrp="1"/>
          </p:cNvSpPr>
          <p:nvPr>
            <p:ph type="sldNum" sz="quarter" idx="10"/>
          </p:nvPr>
        </p:nvSpPr>
        <p:spPr/>
        <p:txBody>
          <a:bodyPr/>
          <a:lstStyle/>
          <a:p>
            <a:pPr>
              <a:defRPr/>
            </a:pPr>
            <a:fld id="{977C2C59-9A48-4F88-9A08-4DE1AAE9DA52}" type="slidenum">
              <a:rPr lang="en-US" smtClean="0"/>
              <a:pPr>
                <a:defRPr/>
              </a:pPr>
              <a:t>22</a:t>
            </a:fld>
            <a:endParaRPr lang="en-US"/>
          </a:p>
        </p:txBody>
      </p:sp>
      <p:pic>
        <p:nvPicPr>
          <p:cNvPr id="128004" name="Picture 2" descr="Image:SoC 08 Logo.jpg">
            <a:hlinkClick r:id="rId2" tooltip="Image:SoC 08 Logo.jpg"/>
          </p:cNvPr>
          <p:cNvPicPr>
            <a:picLocks noChangeAspect="1" noChangeArrowheads="1"/>
          </p:cNvPicPr>
          <p:nvPr/>
        </p:nvPicPr>
        <p:blipFill>
          <a:blip r:embed="rId3" cstate="print"/>
          <a:srcRect/>
          <a:stretch>
            <a:fillRect/>
          </a:stretch>
        </p:blipFill>
        <p:spPr bwMode="auto">
          <a:xfrm>
            <a:off x="5410200" y="228600"/>
            <a:ext cx="1657350" cy="2266950"/>
          </a:xfrm>
          <a:prstGeom prst="rect">
            <a:avLst/>
          </a:prstGeom>
          <a:noFill/>
          <a:ln w="9525">
            <a:noFill/>
            <a:miter lim="800000"/>
            <a:headEnd/>
            <a:tailEnd/>
          </a:ln>
        </p:spPr>
      </p:pic>
      <p:sp>
        <p:nvSpPr>
          <p:cNvPr id="128005" name="Content Placeholder 3"/>
          <p:cNvSpPr>
            <a:spLocks noGrp="1"/>
          </p:cNvSpPr>
          <p:nvPr>
            <p:ph sz="half" idx="2"/>
          </p:nvPr>
        </p:nvSpPr>
        <p:spPr>
          <a:xfrm>
            <a:off x="4572000" y="2514600"/>
            <a:ext cx="4038600" cy="3733800"/>
          </a:xfrm>
        </p:spPr>
        <p:txBody>
          <a:bodyPr/>
          <a:lstStyle/>
          <a:p>
            <a:r>
              <a:rPr lang="en-GB" sz="1200" smtClean="0"/>
              <a:t>OWASP Application Security Tool Benchmarking Environment and Site Generator refresh </a:t>
            </a:r>
          </a:p>
          <a:p>
            <a:r>
              <a:rPr lang="en-GB" sz="1200" smtClean="0"/>
              <a:t>Teachable Static Analysis Workbench </a:t>
            </a:r>
          </a:p>
          <a:p>
            <a:r>
              <a:rPr lang="en-GB" sz="1200" smtClean="0"/>
              <a:t>OWASP Positive Security Project </a:t>
            </a:r>
          </a:p>
          <a:p>
            <a:r>
              <a:rPr lang="en-GB" sz="1200" smtClean="0"/>
              <a:t>GTK+ GUI for w3af project </a:t>
            </a:r>
          </a:p>
          <a:p>
            <a:r>
              <a:rPr lang="en-GB" sz="1200" smtClean="0"/>
              <a:t>OWASP Interceptor Project - 2008 Update </a:t>
            </a:r>
          </a:p>
          <a:p>
            <a:r>
              <a:rPr lang="en-GB" sz="1200" smtClean="0"/>
              <a:t>Skavenger </a:t>
            </a:r>
          </a:p>
          <a:p>
            <a:r>
              <a:rPr lang="en-GB" sz="1200" smtClean="0"/>
              <a:t>SQL Injector Benchmarking Project (SQLiBENCH) </a:t>
            </a:r>
          </a:p>
          <a:p>
            <a:r>
              <a:rPr lang="en-GB" sz="1200" smtClean="0"/>
              <a:t>OWASP AppSensor - Detect and Respond to Attacks from Within the Application </a:t>
            </a:r>
          </a:p>
          <a:p>
            <a:r>
              <a:rPr lang="en-GB" sz="1200" smtClean="0"/>
              <a:t>Owasp Orizon Project </a:t>
            </a:r>
          </a:p>
          <a:p>
            <a:r>
              <a:rPr lang="en-GB" sz="1200" smtClean="0"/>
              <a:t>OWASP Corporate Application Security Rating Guide </a:t>
            </a:r>
          </a:p>
          <a:p>
            <a:r>
              <a:rPr lang="en-GB" sz="1200" smtClean="0"/>
              <a:t>OWASP AntiSamy .NET </a:t>
            </a:r>
          </a:p>
          <a:p>
            <a:r>
              <a:rPr lang="en-GB" sz="1200" smtClean="0"/>
              <a:t>Python Static Analysis </a:t>
            </a:r>
          </a:p>
          <a:p>
            <a:r>
              <a:rPr lang="en-GB" sz="1200" smtClean="0"/>
              <a:t>OWASP Classic ASP Security Project </a:t>
            </a:r>
          </a:p>
          <a:p>
            <a:r>
              <a:rPr lang="en-GB" sz="1200" smtClean="0"/>
              <a:t>OWASP Live CD 2008 Project </a:t>
            </a:r>
          </a:p>
          <a:p>
            <a:endParaRPr lang="en-GB" sz="1200" smtClean="0"/>
          </a:p>
          <a:p>
            <a:endParaRPr lang="en-GB" sz="120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pPr eaLnBrk="1" hangingPunct="1"/>
            <a:r>
              <a:rPr lang="en-US" dirty="0" smtClean="0"/>
              <a:t>How Can You Help?</a:t>
            </a:r>
          </a:p>
        </p:txBody>
      </p:sp>
      <p:pic>
        <p:nvPicPr>
          <p:cNvPr id="1026" name="Picture 2" descr="http://www.mtmultipleuse.org/images/smokey.jpg"/>
          <p:cNvPicPr>
            <a:picLocks noGrp="1" noChangeAspect="1" noChangeArrowheads="1"/>
          </p:cNvPicPr>
          <p:nvPr>
            <p:ph idx="1"/>
          </p:nvPr>
        </p:nvPicPr>
        <p:blipFill>
          <a:blip r:embed="rId3" cstate="print"/>
          <a:stretch>
            <a:fillRect/>
          </a:stretch>
        </p:blipFill>
        <p:spPr>
          <a:xfrm>
            <a:off x="928662" y="1214422"/>
            <a:ext cx="3367326" cy="4830763"/>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OffAxis1Right">
              <a:rot lat="1200000" lon="21000001" rev="300000"/>
            </a:camera>
            <a:lightRig rig="soft" dir="t"/>
          </a:scene3d>
          <a:sp3d contourW="12700" prstMaterial="matte">
            <a:bevelT w="63500" h="50800"/>
            <a:contourClr>
              <a:srgbClr val="C0C0C0"/>
            </a:contourClr>
          </a:sp3d>
        </p:spPr>
      </p:pic>
      <p:sp>
        <p:nvSpPr>
          <p:cNvPr id="12292" name="Slide Number Placeholder 3"/>
          <p:cNvSpPr>
            <a:spLocks noGrp="1"/>
          </p:cNvSpPr>
          <p:nvPr>
            <p:ph type="sldNum" sz="quarter" idx="10"/>
          </p:nvPr>
        </p:nvSpPr>
        <p:spPr/>
        <p:txBody>
          <a:bodyPr/>
          <a:lstStyle/>
          <a:p>
            <a:pPr>
              <a:defRPr/>
            </a:pPr>
            <a:fld id="{8BDEF7B0-1FF6-4B25-B679-C49AED965746}" type="slidenum">
              <a:rPr lang="en-US" smtClean="0"/>
              <a:pPr>
                <a:defRPr/>
              </a:pPr>
              <a:t>23</a:t>
            </a:fld>
            <a:endParaRPr lang="en-US" smtClean="0"/>
          </a:p>
        </p:txBody>
      </p:sp>
      <p:sp>
        <p:nvSpPr>
          <p:cNvPr id="8" name="Content Placeholder 2"/>
          <p:cNvSpPr txBox="1">
            <a:spLocks/>
          </p:cNvSpPr>
          <p:nvPr/>
        </p:nvSpPr>
        <p:spPr bwMode="auto">
          <a:xfrm>
            <a:off x="4572000" y="1295400"/>
            <a:ext cx="4114800" cy="4830763"/>
          </a:xfrm>
          <a:prstGeom prst="rect">
            <a:avLst/>
          </a:prstGeom>
          <a:noFill/>
          <a:ln w="9525">
            <a:noFill/>
            <a:miter lim="800000"/>
            <a:headEnd/>
            <a:tailEnd/>
          </a:ln>
          <a:effectLst/>
        </p:spPr>
        <p:txBody>
          <a:bodyPr>
            <a:normAutofit/>
          </a:bodyPr>
          <a:lstStyle/>
          <a:p>
            <a:pPr marL="342900" indent="-342900">
              <a:spcBef>
                <a:spcPct val="20000"/>
              </a:spcBef>
              <a:buFont typeface="Webdings" pitchFamily="18" charset="2"/>
              <a:buChar char="&lt;"/>
              <a:defRPr/>
            </a:pPr>
            <a:r>
              <a:rPr lang="en-US" sz="2800" b="0" kern="0" dirty="0" smtClean="0">
                <a:solidFill>
                  <a:schemeClr val="tx1"/>
                </a:solidFill>
                <a:latin typeface="+mn-lt"/>
                <a:cs typeface="+mn-cs"/>
              </a:rPr>
              <a:t>Join our community</a:t>
            </a: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r>
              <a:rPr lang="en-US" sz="2800" b="0" kern="0" dirty="0" smtClean="0">
                <a:solidFill>
                  <a:schemeClr val="tx1"/>
                </a:solidFill>
                <a:latin typeface="+mn-lt"/>
                <a:cs typeface="+mn-cs"/>
              </a:rPr>
              <a:t>Share and learn</a:t>
            </a: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r>
              <a:rPr lang="en-US" sz="2800" b="0" kern="0" dirty="0" smtClean="0">
                <a:solidFill>
                  <a:schemeClr val="tx1"/>
                </a:solidFill>
                <a:latin typeface="+mn-lt"/>
                <a:cs typeface="+mn-cs"/>
              </a:rPr>
              <a:t>Attend conferences</a:t>
            </a:r>
          </a:p>
          <a:p>
            <a:pPr marL="342900" indent="-342900">
              <a:spcBef>
                <a:spcPct val="20000"/>
              </a:spcBef>
              <a:buFont typeface="Webdings" pitchFamily="18" charset="2"/>
              <a:buChar char="&lt;"/>
              <a:defRPr/>
            </a:pPr>
            <a:endParaRPr lang="en-US" sz="2800" b="0" kern="0" dirty="0" smtClean="0">
              <a:solidFill>
                <a:schemeClr val="tx1"/>
              </a:solidFill>
              <a:latin typeface="+mn-lt"/>
              <a:cs typeface="+mn-cs"/>
            </a:endParaRPr>
          </a:p>
          <a:p>
            <a:pPr marL="342900" indent="-342900">
              <a:spcBef>
                <a:spcPct val="20000"/>
              </a:spcBef>
              <a:buFont typeface="Webdings" pitchFamily="18" charset="2"/>
              <a:buChar char="&lt;"/>
              <a:defRPr/>
            </a:pPr>
            <a:r>
              <a:rPr lang="en-US" sz="2800" b="0" kern="0" dirty="0" smtClean="0">
                <a:solidFill>
                  <a:schemeClr val="tx1"/>
                </a:solidFill>
                <a:latin typeface="+mn-lt"/>
                <a:cs typeface="+mn-cs"/>
              </a:rPr>
              <a:t>Push </a:t>
            </a:r>
            <a:r>
              <a:rPr lang="en-US" sz="2800" b="0" kern="0" dirty="0">
                <a:solidFill>
                  <a:schemeClr val="tx1"/>
                </a:solidFill>
                <a:latin typeface="+mn-lt"/>
                <a:cs typeface="+mn-cs"/>
              </a:rPr>
              <a:t>us to do </a:t>
            </a:r>
            <a:r>
              <a:rPr lang="en-US" sz="2800" b="0" kern="0" dirty="0" smtClean="0">
                <a:solidFill>
                  <a:schemeClr val="tx1"/>
                </a:solidFill>
                <a:latin typeface="+mn-lt"/>
                <a:cs typeface="+mn-cs"/>
              </a:rPr>
              <a:t>better</a:t>
            </a: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r>
              <a:rPr lang="en-US" sz="2800" b="0" kern="0" dirty="0">
                <a:solidFill>
                  <a:schemeClr val="tx1"/>
                </a:solidFill>
                <a:latin typeface="+mn-lt"/>
                <a:cs typeface="+mn-cs"/>
              </a:rPr>
              <a:t>Become a </a:t>
            </a:r>
            <a:r>
              <a:rPr lang="en-US" sz="2800" b="0" kern="0" dirty="0" smtClean="0">
                <a:solidFill>
                  <a:schemeClr val="tx1"/>
                </a:solidFill>
                <a:latin typeface="+mn-lt"/>
                <a:cs typeface="+mn-cs"/>
              </a:rPr>
              <a:t>member!</a:t>
            </a: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endParaRPr lang="en-US" sz="2800" b="0" kern="0" dirty="0">
              <a:solidFill>
                <a:schemeClr val="tx1"/>
              </a:solidFill>
              <a:latin typeface="+mn-lt"/>
              <a:cs typeface="+mn-cs"/>
            </a:endParaRPr>
          </a:p>
          <a:p>
            <a:pPr marL="342900" indent="-342900">
              <a:spcBef>
                <a:spcPct val="20000"/>
              </a:spcBef>
              <a:buFont typeface="Webdings" pitchFamily="18" charset="2"/>
              <a:buChar char="&lt;"/>
              <a:defRPr/>
            </a:pPr>
            <a:endParaRPr lang="en-US" sz="2800" b="0" kern="0" dirty="0">
              <a:solidFill>
                <a:schemeClr val="tx1"/>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Questions and Answers</a:t>
            </a:r>
          </a:p>
        </p:txBody>
      </p:sp>
      <p:pic>
        <p:nvPicPr>
          <p:cNvPr id="14339" name="Picture 2" descr="picture of questions on pages"/>
          <p:cNvPicPr>
            <a:picLocks noChangeAspect="1" noChangeArrowheads="1"/>
          </p:cNvPicPr>
          <p:nvPr/>
        </p:nvPicPr>
        <p:blipFill>
          <a:blip r:embed="rId3" cstate="print"/>
          <a:srcRect/>
          <a:stretch>
            <a:fillRect/>
          </a:stretch>
        </p:blipFill>
        <p:spPr bwMode="auto">
          <a:xfrm>
            <a:off x="2408238" y="1114425"/>
            <a:ext cx="4457700" cy="475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881B75-E8E5-4975-80CD-8CA334970D55}"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dirty="0" smtClean="0"/>
              <a:t>OWASP Projects Lifecycle</a:t>
            </a:r>
          </a:p>
        </p:txBody>
      </p:sp>
      <p:sp>
        <p:nvSpPr>
          <p:cNvPr id="87042" name="Content Placeholder 2"/>
          <p:cNvSpPr>
            <a:spLocks noGrp="1"/>
          </p:cNvSpPr>
          <p:nvPr>
            <p:ph idx="1"/>
          </p:nvPr>
        </p:nvSpPr>
        <p:spPr/>
        <p:txBody>
          <a:bodyPr/>
          <a:lstStyle/>
          <a:p>
            <a:r>
              <a:rPr lang="en-US" sz="2400" smtClean="0"/>
              <a:t>Define Criteria for Quality Levels</a:t>
            </a:r>
          </a:p>
          <a:p>
            <a:pPr lvl="1"/>
            <a:r>
              <a:rPr lang="en-US" sz="2000" smtClean="0"/>
              <a:t>Alpha, Beta, Release</a:t>
            </a:r>
          </a:p>
          <a:p>
            <a:pPr lvl="2"/>
            <a:endParaRPr lang="en-US" sz="1800" smtClean="0"/>
          </a:p>
          <a:p>
            <a:r>
              <a:rPr lang="en-US" sz="2400" smtClean="0"/>
              <a:t>Encourage Increased Quality</a:t>
            </a:r>
          </a:p>
          <a:p>
            <a:pPr lvl="1"/>
            <a:r>
              <a:rPr lang="en-US" sz="2000" smtClean="0"/>
              <a:t>Through Season of Code Funding and Support</a:t>
            </a:r>
          </a:p>
          <a:p>
            <a:pPr lvl="1"/>
            <a:r>
              <a:rPr lang="en-US" sz="2000" smtClean="0"/>
              <a:t>Produce Professional OWASP books</a:t>
            </a:r>
          </a:p>
          <a:p>
            <a:pPr lvl="2"/>
            <a:endParaRPr lang="en-US" sz="1800" smtClean="0"/>
          </a:p>
          <a:p>
            <a:r>
              <a:rPr lang="en-US" sz="2400" smtClean="0"/>
              <a:t>Provide Support</a:t>
            </a:r>
          </a:p>
          <a:p>
            <a:pPr lvl="1"/>
            <a:r>
              <a:rPr lang="en-US" sz="2000" smtClean="0"/>
              <a:t>Full time executive director (Kate Hartmann)</a:t>
            </a:r>
          </a:p>
          <a:p>
            <a:pPr lvl="1"/>
            <a:r>
              <a:rPr lang="en-US" sz="2000" smtClean="0"/>
              <a:t>Full time project manager (Paulo Coimbra)</a:t>
            </a:r>
          </a:p>
          <a:p>
            <a:pPr lvl="1"/>
            <a:r>
              <a:rPr lang="en-US" sz="2000" smtClean="0"/>
              <a:t>Half time technical editor (Kirsten Sitnick)</a:t>
            </a:r>
          </a:p>
          <a:p>
            <a:pPr lvl="1"/>
            <a:r>
              <a:rPr lang="en-US" sz="2000" smtClean="0"/>
              <a:t>Half time financial support (Alison Shrader)</a:t>
            </a:r>
          </a:p>
          <a:p>
            <a:pPr lvl="1"/>
            <a:r>
              <a:rPr lang="en-US" sz="2000" smtClean="0"/>
              <a:t>Looking to add programmers (Interns and professionals)</a:t>
            </a:r>
          </a:p>
          <a:p>
            <a:pPr lvl="1"/>
            <a:endParaRPr lang="en-US" sz="2000" smtClean="0"/>
          </a:p>
        </p:txBody>
      </p:sp>
      <p:pic>
        <p:nvPicPr>
          <p:cNvPr id="4" name="Picture 2"/>
          <p:cNvPicPr>
            <a:picLocks noChangeAspect="1" noChangeArrowheads="1"/>
          </p:cNvPicPr>
          <p:nvPr/>
        </p:nvPicPr>
        <p:blipFill>
          <a:blip r:embed="rId3" cstate="print"/>
          <a:srcRect l="7647" t="40400" r="52824" b="8857"/>
          <a:stretch>
            <a:fillRect/>
          </a:stretch>
        </p:blipFill>
        <p:spPr bwMode="auto">
          <a:xfrm>
            <a:off x="6629400" y="1524000"/>
            <a:ext cx="1371600" cy="18124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26" name="Picture 6"/>
          <p:cNvPicPr>
            <a:picLocks noChangeAspect="1" noChangeArrowheads="1"/>
          </p:cNvPicPr>
          <p:nvPr/>
        </p:nvPicPr>
        <p:blipFill>
          <a:blip r:embed="rId4" cstate="print"/>
          <a:srcRect/>
          <a:stretch>
            <a:fillRect/>
          </a:stretch>
        </p:blipFill>
        <p:spPr bwMode="auto">
          <a:xfrm>
            <a:off x="7620000" y="3886200"/>
            <a:ext cx="1338262" cy="17573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D9E78767-90D1-4189-BD55-B2B81219D698}" type="slidenum">
              <a:rPr lang="en-US"/>
              <a:pPr>
                <a:defRPr/>
              </a:pPr>
              <a:t>27</a:t>
            </a:fld>
            <a:endParaRPr lang="en-US"/>
          </a:p>
        </p:txBody>
      </p:sp>
      <p:sp>
        <p:nvSpPr>
          <p:cNvPr id="124930" name="Text Box 31"/>
          <p:cNvSpPr txBox="1">
            <a:spLocks noChangeArrowheads="1"/>
          </p:cNvSpPr>
          <p:nvPr/>
        </p:nvSpPr>
        <p:spPr bwMode="auto">
          <a:xfrm rot="5400000">
            <a:off x="7404894" y="5326857"/>
            <a:ext cx="1779587" cy="762000"/>
          </a:xfrm>
          <a:prstGeom prst="rect">
            <a:avLst/>
          </a:prstGeom>
          <a:noFill/>
          <a:ln w="12700" algn="ctr">
            <a:noFill/>
            <a:miter lim="800000"/>
            <a:headEnd/>
            <a:tailEnd/>
          </a:ln>
        </p:spPr>
        <p:txBody>
          <a:bodyPr>
            <a:spAutoFit/>
          </a:bodyPr>
          <a:lstStyle/>
          <a:p>
            <a:pPr eaLnBrk="0" hangingPunct="0">
              <a:spcBef>
                <a:spcPct val="50000"/>
              </a:spcBef>
            </a:pPr>
            <a:endParaRPr lang="it-IT" sz="1400"/>
          </a:p>
          <a:p>
            <a:pPr eaLnBrk="0" hangingPunct="0">
              <a:spcBef>
                <a:spcPct val="50000"/>
              </a:spcBef>
            </a:pPr>
            <a:r>
              <a:rPr lang="it-IT" sz="1200">
                <a:latin typeface="Calibri" pitchFamily="34" charset="0"/>
              </a:rPr>
              <a:t>OWASP            Framework</a:t>
            </a:r>
          </a:p>
        </p:txBody>
      </p:sp>
      <p:sp>
        <p:nvSpPr>
          <p:cNvPr id="124931" name="Rectangle 53"/>
          <p:cNvSpPr>
            <a:spLocks noGrp="1" noChangeArrowheads="1"/>
          </p:cNvSpPr>
          <p:nvPr>
            <p:ph type="title"/>
          </p:nvPr>
        </p:nvSpPr>
        <p:spPr>
          <a:xfrm>
            <a:off x="565150" y="260350"/>
            <a:ext cx="8045450" cy="838200"/>
          </a:xfrm>
        </p:spPr>
        <p:txBody>
          <a:bodyPr lIns="0" tIns="0" rIns="0" bIns="0"/>
          <a:lstStyle/>
          <a:p>
            <a:pPr eaLnBrk="1" hangingPunct="1"/>
            <a:r>
              <a:rPr lang="en-US" dirty="0" smtClean="0"/>
              <a:t>SDLC &amp; OWASP Guidelines</a:t>
            </a:r>
          </a:p>
        </p:txBody>
      </p:sp>
      <p:pic>
        <p:nvPicPr>
          <p:cNvPr id="124932" name="Picture 54" descr="sdlc_owasp"/>
          <p:cNvPicPr>
            <a:picLocks noChangeAspect="1" noChangeArrowheads="1"/>
          </p:cNvPicPr>
          <p:nvPr/>
        </p:nvPicPr>
        <p:blipFill>
          <a:blip r:embed="rId2" cstate="print"/>
          <a:srcRect/>
          <a:stretch>
            <a:fillRect/>
          </a:stretch>
        </p:blipFill>
        <p:spPr bwMode="auto">
          <a:xfrm>
            <a:off x="457200" y="1069975"/>
            <a:ext cx="8320088" cy="487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3"/>
          <p:cNvSpPr txBox="1">
            <a:spLocks noGrp="1"/>
          </p:cNvSpPr>
          <p:nvPr/>
        </p:nvSpPr>
        <p:spPr bwMode="auto">
          <a:xfrm>
            <a:off x="8388350" y="6296025"/>
            <a:ext cx="406400" cy="228600"/>
          </a:xfrm>
          <a:prstGeom prst="rect">
            <a:avLst/>
          </a:prstGeom>
          <a:noFill/>
          <a:ln w="9525">
            <a:noFill/>
            <a:miter lim="800000"/>
            <a:headEnd/>
            <a:tailEnd/>
          </a:ln>
        </p:spPr>
        <p:txBody>
          <a:bodyPr/>
          <a:lstStyle/>
          <a:p>
            <a:pPr algn="ctr" eaLnBrk="0" hangingPunct="0"/>
            <a:fld id="{2F4125BC-36FF-449E-93FD-9A756349D0E0}" type="slidenum">
              <a:rPr lang="en-US" sz="1000">
                <a:solidFill>
                  <a:schemeClr val="bg2"/>
                </a:solidFill>
                <a:latin typeface="Tahoma" pitchFamily="34" charset="0"/>
              </a:rPr>
              <a:pPr algn="ctr" eaLnBrk="0" hangingPunct="0"/>
              <a:t>28</a:t>
            </a:fld>
            <a:endParaRPr lang="en-US" sz="1000">
              <a:solidFill>
                <a:schemeClr val="bg2"/>
              </a:solidFill>
              <a:latin typeface="Tahoma" pitchFamily="34" charset="0"/>
            </a:endParaRPr>
          </a:p>
        </p:txBody>
      </p:sp>
      <p:pic>
        <p:nvPicPr>
          <p:cNvPr id="129026" name="Picture 35" descr="The Security Development Lifecycle">
            <a:hlinkClick r:id="rId4"/>
          </p:cNvPr>
          <p:cNvPicPr>
            <a:picLocks noChangeAspect="1" noChangeArrowheads="1"/>
          </p:cNvPicPr>
          <p:nvPr/>
        </p:nvPicPr>
        <p:blipFill>
          <a:blip r:embed="rId5" cstate="print"/>
          <a:srcRect/>
          <a:stretch>
            <a:fillRect/>
          </a:stretch>
        </p:blipFill>
        <p:spPr bwMode="auto">
          <a:xfrm>
            <a:off x="6011863" y="4797425"/>
            <a:ext cx="952500" cy="952500"/>
          </a:xfrm>
          <a:prstGeom prst="rect">
            <a:avLst/>
          </a:prstGeom>
          <a:noFill/>
          <a:ln w="9525">
            <a:noFill/>
            <a:miter lim="800000"/>
            <a:headEnd/>
            <a:tailEnd/>
          </a:ln>
        </p:spPr>
      </p:pic>
      <p:sp>
        <p:nvSpPr>
          <p:cNvPr id="129027" name="Rectangle 2"/>
          <p:cNvSpPr>
            <a:spLocks noGrp="1" noChangeArrowheads="1"/>
          </p:cNvSpPr>
          <p:nvPr>
            <p:ph type="title" idx="4294967295"/>
          </p:nvPr>
        </p:nvSpPr>
        <p:spPr/>
        <p:txBody>
          <a:bodyPr/>
          <a:lstStyle/>
          <a:p>
            <a:r>
              <a:rPr lang="en-US" dirty="0" smtClean="0"/>
              <a:t>OWASP Projects Are Alive!</a:t>
            </a:r>
          </a:p>
        </p:txBody>
      </p:sp>
      <p:pic>
        <p:nvPicPr>
          <p:cNvPr id="129028" name="Picture 8" descr="books?id=MDVTbFceXvwC&amp;pg=PP1&amp;img=1&amp;zoom=5&amp;sig=OrJqtCHAY4wPPBuuwr_KU0Ps23Y">
            <a:hlinkClick r:id="rId6"/>
          </p:cNvPr>
          <p:cNvPicPr>
            <a:picLocks noChangeAspect="1" noChangeArrowheads="1"/>
          </p:cNvPicPr>
          <p:nvPr/>
        </p:nvPicPr>
        <p:blipFill>
          <a:blip r:embed="rId7" cstate="print"/>
          <a:srcRect/>
          <a:stretch>
            <a:fillRect/>
          </a:stretch>
        </p:blipFill>
        <p:spPr bwMode="auto">
          <a:xfrm>
            <a:off x="6961188" y="4565650"/>
            <a:ext cx="495300" cy="762000"/>
          </a:xfrm>
          <a:prstGeom prst="rect">
            <a:avLst/>
          </a:prstGeom>
          <a:noFill/>
          <a:ln w="9525">
            <a:noFill/>
            <a:miter lim="800000"/>
            <a:headEnd/>
            <a:tailEnd/>
          </a:ln>
        </p:spPr>
      </p:pic>
      <p:pic>
        <p:nvPicPr>
          <p:cNvPr id="129029" name="Picture 10" descr="books?id=QvTzBiwehOoC&amp;pg=PP1&amp;img=1&amp;zoom=5&amp;sig=vLlUJcEK3B43kpT7zVAYFdeihg4">
            <a:hlinkClick r:id="rId8"/>
          </p:cNvPr>
          <p:cNvPicPr>
            <a:picLocks noChangeAspect="1" noChangeArrowheads="1"/>
          </p:cNvPicPr>
          <p:nvPr/>
        </p:nvPicPr>
        <p:blipFill>
          <a:blip r:embed="rId9" cstate="print"/>
          <a:srcRect/>
          <a:stretch>
            <a:fillRect/>
          </a:stretch>
        </p:blipFill>
        <p:spPr bwMode="auto">
          <a:xfrm>
            <a:off x="8027988" y="2349500"/>
            <a:ext cx="561975" cy="762000"/>
          </a:xfrm>
          <a:prstGeom prst="rect">
            <a:avLst/>
          </a:prstGeom>
          <a:noFill/>
          <a:ln w="9525">
            <a:noFill/>
            <a:miter lim="800000"/>
            <a:headEnd/>
            <a:tailEnd/>
          </a:ln>
        </p:spPr>
      </p:pic>
      <p:pic>
        <p:nvPicPr>
          <p:cNvPr id="129030" name="Picture 12" descr="books?id=i8j865qq7dYC&amp;pg=PP1&amp;img=1&amp;zoom=5&amp;sig=PMbF0uEw1tj-UTFl9jE0LEc1CPs">
            <a:hlinkClick r:id="rId10"/>
          </p:cNvPr>
          <p:cNvPicPr>
            <a:picLocks noChangeAspect="1" noChangeArrowheads="1"/>
          </p:cNvPicPr>
          <p:nvPr/>
        </p:nvPicPr>
        <p:blipFill>
          <a:blip r:embed="rId11" cstate="print"/>
          <a:srcRect/>
          <a:stretch>
            <a:fillRect/>
          </a:stretch>
        </p:blipFill>
        <p:spPr bwMode="auto">
          <a:xfrm>
            <a:off x="7608888" y="4565650"/>
            <a:ext cx="581025" cy="762000"/>
          </a:xfrm>
          <a:prstGeom prst="rect">
            <a:avLst/>
          </a:prstGeom>
          <a:noFill/>
          <a:ln w="9525">
            <a:noFill/>
            <a:miter lim="800000"/>
            <a:headEnd/>
            <a:tailEnd/>
          </a:ln>
        </p:spPr>
      </p:pic>
      <p:pic>
        <p:nvPicPr>
          <p:cNvPr id="129031" name="Picture 14" descr="books?id=6T4jrz6PbjAC&amp;pg=PP1&amp;img=1&amp;zoom=5&amp;sig=sKdXXCsjAG8Tel7XTHlKyQYXgSA">
            <a:hlinkClick r:id="rId12"/>
          </p:cNvPr>
          <p:cNvPicPr>
            <a:picLocks noChangeAspect="1" noChangeArrowheads="1"/>
          </p:cNvPicPr>
          <p:nvPr/>
        </p:nvPicPr>
        <p:blipFill>
          <a:blip r:embed="rId13" cstate="print"/>
          <a:srcRect/>
          <a:stretch>
            <a:fillRect/>
          </a:stretch>
        </p:blipFill>
        <p:spPr bwMode="auto">
          <a:xfrm>
            <a:off x="5580063" y="4005263"/>
            <a:ext cx="495300" cy="762000"/>
          </a:xfrm>
          <a:prstGeom prst="rect">
            <a:avLst/>
          </a:prstGeom>
          <a:noFill/>
          <a:ln w="9525">
            <a:noFill/>
            <a:miter lim="800000"/>
            <a:headEnd/>
            <a:tailEnd/>
          </a:ln>
        </p:spPr>
      </p:pic>
      <p:pic>
        <p:nvPicPr>
          <p:cNvPr id="129032" name="Picture 15" descr="books?id=fKsc9NwsNpMC&amp;pg=PP1&amp;img=1&amp;zoom=5&amp;sig=gk2B-3wYVj5PTQaSFfoCPBuJYj8">
            <a:hlinkClick r:id="rId14"/>
          </p:cNvPr>
          <p:cNvPicPr>
            <a:picLocks noChangeAspect="1" noChangeArrowheads="1"/>
          </p:cNvPicPr>
          <p:nvPr/>
        </p:nvPicPr>
        <p:blipFill>
          <a:blip r:embed="rId15" cstate="print"/>
          <a:srcRect/>
          <a:stretch>
            <a:fillRect/>
          </a:stretch>
        </p:blipFill>
        <p:spPr bwMode="auto">
          <a:xfrm>
            <a:off x="6242050" y="1468438"/>
            <a:ext cx="571500" cy="762000"/>
          </a:xfrm>
          <a:prstGeom prst="rect">
            <a:avLst/>
          </a:prstGeom>
          <a:noFill/>
          <a:ln w="9525">
            <a:noFill/>
            <a:miter lim="800000"/>
            <a:headEnd/>
            <a:tailEnd/>
          </a:ln>
        </p:spPr>
      </p:pic>
      <p:pic>
        <p:nvPicPr>
          <p:cNvPr id="129033" name="Picture 17" descr="books?id=iV8DRekYvg0C&amp;pg=PP1&amp;img=1&amp;zoom=5&amp;sig=TyhZWXVCl8_WZ9bE2dtsYGkM0Yg">
            <a:hlinkClick r:id="rId16"/>
          </p:cNvPr>
          <p:cNvPicPr>
            <a:picLocks noChangeAspect="1" noChangeArrowheads="1"/>
          </p:cNvPicPr>
          <p:nvPr/>
        </p:nvPicPr>
        <p:blipFill>
          <a:blip r:embed="rId17" cstate="print"/>
          <a:srcRect/>
          <a:stretch>
            <a:fillRect/>
          </a:stretch>
        </p:blipFill>
        <p:spPr bwMode="auto">
          <a:xfrm>
            <a:off x="7177088" y="1397000"/>
            <a:ext cx="581025" cy="762000"/>
          </a:xfrm>
          <a:prstGeom prst="rect">
            <a:avLst/>
          </a:prstGeom>
          <a:noFill/>
          <a:ln w="9525">
            <a:noFill/>
            <a:miter lim="800000"/>
            <a:headEnd/>
            <a:tailEnd/>
          </a:ln>
        </p:spPr>
      </p:pic>
      <p:pic>
        <p:nvPicPr>
          <p:cNvPr id="129034" name="Picture 19" descr="books?id=tbo_JZ5IRKQC&amp;pg=PP1&amp;img=1&amp;zoom=5&amp;sig=rwNilHQBEWPTHcWCiuxhMFGVhwQ">
            <a:hlinkClick r:id="rId18"/>
          </p:cNvPr>
          <p:cNvPicPr>
            <a:picLocks noChangeAspect="1" noChangeArrowheads="1"/>
          </p:cNvPicPr>
          <p:nvPr/>
        </p:nvPicPr>
        <p:blipFill>
          <a:blip r:embed="rId19" cstate="print"/>
          <a:srcRect/>
          <a:stretch>
            <a:fillRect/>
          </a:stretch>
        </p:blipFill>
        <p:spPr bwMode="auto">
          <a:xfrm>
            <a:off x="7537450" y="1973263"/>
            <a:ext cx="495300" cy="762000"/>
          </a:xfrm>
          <a:prstGeom prst="rect">
            <a:avLst/>
          </a:prstGeom>
          <a:noFill/>
          <a:ln w="9525">
            <a:noFill/>
            <a:miter lim="800000"/>
            <a:headEnd/>
            <a:tailEnd/>
          </a:ln>
        </p:spPr>
      </p:pic>
      <p:pic>
        <p:nvPicPr>
          <p:cNvPr id="129035" name="Picture 21" descr="books?id=-Qj5aMPujwMC&amp;pg=PP1&amp;img=1&amp;zoom=5&amp;sig=dnC_dEWOI9Dp2taUus2g3Uf4Mo0">
            <a:hlinkClick r:id="rId20"/>
          </p:cNvPr>
          <p:cNvPicPr>
            <a:picLocks noChangeAspect="1" noChangeArrowheads="1"/>
          </p:cNvPicPr>
          <p:nvPr/>
        </p:nvPicPr>
        <p:blipFill>
          <a:blip r:embed="rId21" cstate="print"/>
          <a:srcRect/>
          <a:stretch>
            <a:fillRect/>
          </a:stretch>
        </p:blipFill>
        <p:spPr bwMode="auto">
          <a:xfrm>
            <a:off x="6169025" y="4205288"/>
            <a:ext cx="533400" cy="762000"/>
          </a:xfrm>
          <a:prstGeom prst="rect">
            <a:avLst/>
          </a:prstGeom>
          <a:noFill/>
          <a:ln w="9525">
            <a:noFill/>
            <a:miter lim="800000"/>
            <a:headEnd/>
            <a:tailEnd/>
          </a:ln>
        </p:spPr>
      </p:pic>
      <p:pic>
        <p:nvPicPr>
          <p:cNvPr id="129036" name="Picture 23" descr="books?id=5yiULnTkN6oC&amp;pg=PP1&amp;img=1&amp;zoom=5&amp;sig=44kJztwbk5JEo0aBw80mFsouEZI">
            <a:hlinkClick r:id="rId22"/>
          </p:cNvPr>
          <p:cNvPicPr>
            <a:picLocks noChangeAspect="1" noChangeArrowheads="1"/>
          </p:cNvPicPr>
          <p:nvPr/>
        </p:nvPicPr>
        <p:blipFill>
          <a:blip r:embed="rId23" cstate="print"/>
          <a:srcRect/>
          <a:stretch>
            <a:fillRect/>
          </a:stretch>
        </p:blipFill>
        <p:spPr bwMode="auto">
          <a:xfrm>
            <a:off x="5665788" y="2044700"/>
            <a:ext cx="571500" cy="762000"/>
          </a:xfrm>
          <a:prstGeom prst="rect">
            <a:avLst/>
          </a:prstGeom>
          <a:noFill/>
          <a:ln w="9525">
            <a:noFill/>
            <a:miter lim="800000"/>
            <a:headEnd/>
            <a:tailEnd/>
          </a:ln>
        </p:spPr>
      </p:pic>
      <p:pic>
        <p:nvPicPr>
          <p:cNvPr id="129037" name="Picture 25" descr="books?id=npYOWjVR0q4C&amp;pg=PP1&amp;img=1&amp;zoom=5&amp;sig=hS4IbUFN9gQWpob11ADzl1FsenI">
            <a:hlinkClick r:id="rId24"/>
          </p:cNvPr>
          <p:cNvPicPr>
            <a:picLocks noChangeAspect="1" noChangeArrowheads="1"/>
          </p:cNvPicPr>
          <p:nvPr/>
        </p:nvPicPr>
        <p:blipFill>
          <a:blip r:embed="rId25" cstate="print"/>
          <a:srcRect/>
          <a:stretch>
            <a:fillRect/>
          </a:stretch>
        </p:blipFill>
        <p:spPr bwMode="auto">
          <a:xfrm>
            <a:off x="6011863" y="3357563"/>
            <a:ext cx="590550" cy="762000"/>
          </a:xfrm>
          <a:prstGeom prst="rect">
            <a:avLst/>
          </a:prstGeom>
          <a:noFill/>
          <a:ln w="9525">
            <a:noFill/>
            <a:miter lim="800000"/>
            <a:headEnd/>
            <a:tailEnd/>
          </a:ln>
        </p:spPr>
      </p:pic>
      <p:pic>
        <p:nvPicPr>
          <p:cNvPr id="129038" name="Picture 27" descr="books?id=O3VB-zspJo4C&amp;pg=PP1&amp;img=1&amp;zoom=5&amp;sig=fZ7W-FastXmisAdOs96dLA0y59s">
            <a:hlinkClick r:id="rId26"/>
          </p:cNvPr>
          <p:cNvPicPr>
            <a:picLocks noChangeAspect="1" noChangeArrowheads="1"/>
          </p:cNvPicPr>
          <p:nvPr/>
        </p:nvPicPr>
        <p:blipFill>
          <a:blip r:embed="rId27" cstate="print"/>
          <a:srcRect/>
          <a:stretch>
            <a:fillRect/>
          </a:stretch>
        </p:blipFill>
        <p:spPr bwMode="auto">
          <a:xfrm>
            <a:off x="7824788" y="3844925"/>
            <a:ext cx="561975" cy="762000"/>
          </a:xfrm>
          <a:prstGeom prst="rect">
            <a:avLst/>
          </a:prstGeom>
          <a:noFill/>
          <a:ln w="9525">
            <a:noFill/>
            <a:miter lim="800000"/>
            <a:headEnd/>
            <a:tailEnd/>
          </a:ln>
        </p:spPr>
      </p:pic>
      <p:pic>
        <p:nvPicPr>
          <p:cNvPr id="129039" name="Picture 29" descr="books?id=79FMJAl_-qoC&amp;pg=PP1&amp;img=1&amp;zoom=5&amp;sig=VmnqHWoGRA866rCJA-dhylIDE9o">
            <a:hlinkClick r:id="rId28"/>
          </p:cNvPr>
          <p:cNvPicPr>
            <a:picLocks noChangeAspect="1" noChangeArrowheads="1"/>
          </p:cNvPicPr>
          <p:nvPr/>
        </p:nvPicPr>
        <p:blipFill>
          <a:blip r:embed="rId29" cstate="print"/>
          <a:srcRect/>
          <a:stretch>
            <a:fillRect/>
          </a:stretch>
        </p:blipFill>
        <p:spPr bwMode="auto">
          <a:xfrm>
            <a:off x="6673850" y="2044700"/>
            <a:ext cx="571500" cy="762000"/>
          </a:xfrm>
          <a:prstGeom prst="rect">
            <a:avLst/>
          </a:prstGeom>
          <a:noFill/>
          <a:ln w="9525">
            <a:noFill/>
            <a:miter lim="800000"/>
            <a:headEnd/>
            <a:tailEnd/>
          </a:ln>
        </p:spPr>
      </p:pic>
      <p:pic>
        <p:nvPicPr>
          <p:cNvPr id="129040" name="Picture 31" descr="books?id=nuhf5r_TL14C&amp;pg=PP1&amp;img=1&amp;zoom=5&amp;sig=9EvDYrlqWm-rMQEFPl1UZbEBQKI">
            <a:hlinkClick r:id="rId30"/>
          </p:cNvPr>
          <p:cNvPicPr>
            <a:picLocks noChangeAspect="1" noChangeArrowheads="1"/>
          </p:cNvPicPr>
          <p:nvPr/>
        </p:nvPicPr>
        <p:blipFill>
          <a:blip r:embed="rId31" cstate="print"/>
          <a:srcRect/>
          <a:stretch>
            <a:fillRect/>
          </a:stretch>
        </p:blipFill>
        <p:spPr bwMode="auto">
          <a:xfrm>
            <a:off x="6084888" y="2636838"/>
            <a:ext cx="552450" cy="762000"/>
          </a:xfrm>
          <a:prstGeom prst="rect">
            <a:avLst/>
          </a:prstGeom>
          <a:noFill/>
          <a:ln w="9525">
            <a:noFill/>
            <a:miter lim="800000"/>
            <a:headEnd/>
            <a:tailEnd/>
          </a:ln>
        </p:spPr>
      </p:pic>
      <p:pic>
        <p:nvPicPr>
          <p:cNvPr id="129041" name="Picture 33" descr="books?id=NHWRH3xXQpgC&amp;pg=PP1&amp;img=1&amp;zoom=5&amp;sig=1huLq8v-66BB-TDOkCWLlrBLk6A">
            <a:hlinkClick r:id="rId32"/>
          </p:cNvPr>
          <p:cNvPicPr>
            <a:picLocks noChangeAspect="1" noChangeArrowheads="1"/>
          </p:cNvPicPr>
          <p:nvPr/>
        </p:nvPicPr>
        <p:blipFill>
          <a:blip r:embed="rId33" cstate="print"/>
          <a:srcRect/>
          <a:stretch>
            <a:fillRect/>
          </a:stretch>
        </p:blipFill>
        <p:spPr bwMode="auto">
          <a:xfrm>
            <a:off x="5508625" y="2924175"/>
            <a:ext cx="561975" cy="762000"/>
          </a:xfrm>
          <a:prstGeom prst="rect">
            <a:avLst/>
          </a:prstGeom>
          <a:noFill/>
          <a:ln w="9525">
            <a:noFill/>
            <a:miter lim="800000"/>
            <a:headEnd/>
            <a:tailEnd/>
          </a:ln>
        </p:spPr>
      </p:pic>
      <p:pic>
        <p:nvPicPr>
          <p:cNvPr id="129042" name="Picture 37" descr="Applied Cryptography: Protocols, Algorithms, and Source Code in C, 2nd Edition">
            <a:hlinkClick r:id="rId34"/>
          </p:cNvPr>
          <p:cNvPicPr>
            <a:picLocks noChangeAspect="1" noChangeArrowheads="1"/>
          </p:cNvPicPr>
          <p:nvPr/>
        </p:nvPicPr>
        <p:blipFill>
          <a:blip r:embed="rId35" cstate="print"/>
          <a:srcRect/>
          <a:stretch>
            <a:fillRect/>
          </a:stretch>
        </p:blipFill>
        <p:spPr bwMode="auto">
          <a:xfrm>
            <a:off x="6588125" y="3573463"/>
            <a:ext cx="952500" cy="952500"/>
          </a:xfrm>
          <a:prstGeom prst="rect">
            <a:avLst/>
          </a:prstGeom>
          <a:noFill/>
          <a:ln w="9525">
            <a:noFill/>
            <a:miter lim="800000"/>
            <a:headEnd/>
            <a:tailEnd/>
          </a:ln>
        </p:spPr>
      </p:pic>
      <p:pic>
        <p:nvPicPr>
          <p:cNvPr id="129043" name="Picture 38"/>
          <p:cNvPicPr>
            <a:picLocks noChangeAspect="1" noChangeArrowheads="1"/>
          </p:cNvPicPr>
          <p:nvPr/>
        </p:nvPicPr>
        <p:blipFill>
          <a:blip r:embed="rId36" cstate="print"/>
          <a:srcRect l="4636" t="6458" r="5739" b="7616"/>
          <a:stretch>
            <a:fillRect/>
          </a:stretch>
        </p:blipFill>
        <p:spPr bwMode="auto">
          <a:xfrm>
            <a:off x="7524750" y="3068638"/>
            <a:ext cx="644525" cy="823912"/>
          </a:xfrm>
          <a:prstGeom prst="rect">
            <a:avLst/>
          </a:prstGeom>
          <a:noFill/>
          <a:ln w="9525" algn="ctr">
            <a:noFill/>
            <a:miter lim="800000"/>
            <a:headEnd/>
            <a:tailEnd/>
          </a:ln>
        </p:spPr>
      </p:pic>
      <p:pic>
        <p:nvPicPr>
          <p:cNvPr id="129044" name="Picture 6"/>
          <p:cNvPicPr>
            <a:picLocks noChangeAspect="1" noChangeArrowheads="1"/>
          </p:cNvPicPr>
          <p:nvPr/>
        </p:nvPicPr>
        <p:blipFill>
          <a:blip r:embed="rId37" cstate="print"/>
          <a:srcRect/>
          <a:stretch>
            <a:fillRect/>
          </a:stretch>
        </p:blipFill>
        <p:spPr bwMode="auto">
          <a:xfrm>
            <a:off x="6889750" y="3092450"/>
            <a:ext cx="457200" cy="609600"/>
          </a:xfrm>
          <a:prstGeom prst="rect">
            <a:avLst/>
          </a:prstGeom>
          <a:noFill/>
          <a:ln w="9525" algn="ctr">
            <a:noFill/>
            <a:miter lim="800000"/>
            <a:headEnd/>
            <a:tailEnd/>
          </a:ln>
        </p:spPr>
      </p:pic>
      <p:pic>
        <p:nvPicPr>
          <p:cNvPr id="129045" name="Picture 87"/>
          <p:cNvPicPr>
            <a:picLocks noChangeAspect="1" noChangeArrowheads="1"/>
          </p:cNvPicPr>
          <p:nvPr/>
        </p:nvPicPr>
        <p:blipFill>
          <a:blip r:embed="rId38" cstate="print"/>
          <a:srcRect/>
          <a:stretch>
            <a:fillRect/>
          </a:stretch>
        </p:blipFill>
        <p:spPr bwMode="auto">
          <a:xfrm rot="-1098112">
            <a:off x="757238" y="4652963"/>
            <a:ext cx="647700" cy="1727200"/>
          </a:xfrm>
          <a:prstGeom prst="rect">
            <a:avLst/>
          </a:prstGeom>
          <a:noFill/>
          <a:ln w="9525">
            <a:noFill/>
            <a:miter lim="800000"/>
            <a:headEnd/>
            <a:tailEnd/>
          </a:ln>
        </p:spPr>
      </p:pic>
      <p:pic>
        <p:nvPicPr>
          <p:cNvPr id="129046" name="Picture 88"/>
          <p:cNvPicPr>
            <a:picLocks noChangeAspect="1" noChangeArrowheads="1"/>
          </p:cNvPicPr>
          <p:nvPr/>
        </p:nvPicPr>
        <p:blipFill>
          <a:blip r:embed="rId38" cstate="print"/>
          <a:srcRect/>
          <a:stretch>
            <a:fillRect/>
          </a:stretch>
        </p:blipFill>
        <p:spPr bwMode="auto">
          <a:xfrm rot="-1098112">
            <a:off x="973138" y="4654550"/>
            <a:ext cx="647700" cy="1727200"/>
          </a:xfrm>
          <a:prstGeom prst="rect">
            <a:avLst/>
          </a:prstGeom>
          <a:noFill/>
          <a:ln w="9525">
            <a:noFill/>
            <a:miter lim="800000"/>
            <a:headEnd/>
            <a:tailEnd/>
          </a:ln>
        </p:spPr>
      </p:pic>
      <p:pic>
        <p:nvPicPr>
          <p:cNvPr id="129047" name="Picture 89"/>
          <p:cNvPicPr>
            <a:picLocks noChangeAspect="1" noChangeArrowheads="1"/>
          </p:cNvPicPr>
          <p:nvPr/>
        </p:nvPicPr>
        <p:blipFill>
          <a:blip r:embed="rId38" cstate="print"/>
          <a:srcRect/>
          <a:stretch>
            <a:fillRect/>
          </a:stretch>
        </p:blipFill>
        <p:spPr bwMode="auto">
          <a:xfrm rot="-1098112">
            <a:off x="1189038" y="4652963"/>
            <a:ext cx="647700" cy="1727200"/>
          </a:xfrm>
          <a:prstGeom prst="rect">
            <a:avLst/>
          </a:prstGeom>
          <a:noFill/>
          <a:ln w="9525">
            <a:noFill/>
            <a:miter lim="800000"/>
            <a:headEnd/>
            <a:tailEnd/>
          </a:ln>
        </p:spPr>
      </p:pic>
      <p:pic>
        <p:nvPicPr>
          <p:cNvPr id="129048" name="Picture 90"/>
          <p:cNvPicPr>
            <a:picLocks noChangeAspect="1" noChangeArrowheads="1"/>
          </p:cNvPicPr>
          <p:nvPr/>
        </p:nvPicPr>
        <p:blipFill>
          <a:blip r:embed="rId38" cstate="print"/>
          <a:srcRect/>
          <a:stretch>
            <a:fillRect/>
          </a:stretch>
        </p:blipFill>
        <p:spPr bwMode="auto">
          <a:xfrm rot="-1098112">
            <a:off x="1333500" y="4510088"/>
            <a:ext cx="647700" cy="1727200"/>
          </a:xfrm>
          <a:prstGeom prst="rect">
            <a:avLst/>
          </a:prstGeom>
          <a:noFill/>
          <a:ln w="9525">
            <a:noFill/>
            <a:miter lim="800000"/>
            <a:headEnd/>
            <a:tailEnd/>
          </a:ln>
        </p:spPr>
      </p:pic>
      <p:pic>
        <p:nvPicPr>
          <p:cNvPr id="129049" name="Picture 91"/>
          <p:cNvPicPr>
            <a:picLocks noChangeAspect="1" noChangeArrowheads="1"/>
          </p:cNvPicPr>
          <p:nvPr/>
        </p:nvPicPr>
        <p:blipFill>
          <a:blip r:embed="rId38" cstate="print"/>
          <a:srcRect/>
          <a:stretch>
            <a:fillRect/>
          </a:stretch>
        </p:blipFill>
        <p:spPr bwMode="auto">
          <a:xfrm rot="-1098112">
            <a:off x="1477963" y="4365625"/>
            <a:ext cx="647700" cy="1727200"/>
          </a:xfrm>
          <a:prstGeom prst="rect">
            <a:avLst/>
          </a:prstGeom>
          <a:noFill/>
          <a:ln w="9525">
            <a:noFill/>
            <a:miter lim="800000"/>
            <a:headEnd/>
            <a:tailEnd/>
          </a:ln>
        </p:spPr>
      </p:pic>
      <p:pic>
        <p:nvPicPr>
          <p:cNvPr id="129050" name="Picture 92"/>
          <p:cNvPicPr>
            <a:picLocks noChangeAspect="1" noChangeArrowheads="1"/>
          </p:cNvPicPr>
          <p:nvPr/>
        </p:nvPicPr>
        <p:blipFill>
          <a:blip r:embed="rId38" cstate="print"/>
          <a:srcRect/>
          <a:stretch>
            <a:fillRect/>
          </a:stretch>
        </p:blipFill>
        <p:spPr bwMode="auto">
          <a:xfrm rot="-1098112">
            <a:off x="1620838" y="4221163"/>
            <a:ext cx="647700" cy="1727200"/>
          </a:xfrm>
          <a:prstGeom prst="rect">
            <a:avLst/>
          </a:prstGeom>
          <a:noFill/>
          <a:ln w="9525">
            <a:noFill/>
            <a:miter lim="800000"/>
            <a:headEnd/>
            <a:tailEnd/>
          </a:ln>
        </p:spPr>
      </p:pic>
      <p:pic>
        <p:nvPicPr>
          <p:cNvPr id="129051" name="Picture 93"/>
          <p:cNvPicPr>
            <a:picLocks noChangeAspect="1" noChangeArrowheads="1"/>
          </p:cNvPicPr>
          <p:nvPr/>
        </p:nvPicPr>
        <p:blipFill>
          <a:blip r:embed="rId38" cstate="print"/>
          <a:srcRect/>
          <a:stretch>
            <a:fillRect/>
          </a:stretch>
        </p:blipFill>
        <p:spPr bwMode="auto">
          <a:xfrm rot="-1098112">
            <a:off x="1693863" y="4078288"/>
            <a:ext cx="647700" cy="1727200"/>
          </a:xfrm>
          <a:prstGeom prst="rect">
            <a:avLst/>
          </a:prstGeom>
          <a:noFill/>
          <a:ln w="9525">
            <a:noFill/>
            <a:miter lim="800000"/>
            <a:headEnd/>
            <a:tailEnd/>
          </a:ln>
        </p:spPr>
      </p:pic>
      <p:pic>
        <p:nvPicPr>
          <p:cNvPr id="129052" name="Picture 94"/>
          <p:cNvPicPr>
            <a:picLocks noChangeAspect="1" noChangeArrowheads="1"/>
          </p:cNvPicPr>
          <p:nvPr/>
        </p:nvPicPr>
        <p:blipFill>
          <a:blip r:embed="rId38" cstate="print"/>
          <a:srcRect/>
          <a:stretch>
            <a:fillRect/>
          </a:stretch>
        </p:blipFill>
        <p:spPr bwMode="auto">
          <a:xfrm rot="-1098112">
            <a:off x="1765300" y="3933825"/>
            <a:ext cx="647700" cy="1727200"/>
          </a:xfrm>
          <a:prstGeom prst="rect">
            <a:avLst/>
          </a:prstGeom>
          <a:noFill/>
          <a:ln w="9525">
            <a:noFill/>
            <a:miter lim="800000"/>
            <a:headEnd/>
            <a:tailEnd/>
          </a:ln>
        </p:spPr>
      </p:pic>
      <p:pic>
        <p:nvPicPr>
          <p:cNvPr id="129053" name="Picture 95"/>
          <p:cNvPicPr>
            <a:picLocks noChangeAspect="1" noChangeArrowheads="1"/>
          </p:cNvPicPr>
          <p:nvPr/>
        </p:nvPicPr>
        <p:blipFill>
          <a:blip r:embed="rId38" cstate="print"/>
          <a:srcRect/>
          <a:stretch>
            <a:fillRect/>
          </a:stretch>
        </p:blipFill>
        <p:spPr bwMode="auto">
          <a:xfrm rot="-1098112">
            <a:off x="1836738" y="3790950"/>
            <a:ext cx="647700" cy="1727200"/>
          </a:xfrm>
          <a:prstGeom prst="rect">
            <a:avLst/>
          </a:prstGeom>
          <a:noFill/>
          <a:ln w="9525">
            <a:noFill/>
            <a:miter lim="800000"/>
            <a:headEnd/>
            <a:tailEnd/>
          </a:ln>
        </p:spPr>
      </p:pic>
      <p:pic>
        <p:nvPicPr>
          <p:cNvPr id="129054" name="Picture 96"/>
          <p:cNvPicPr>
            <a:picLocks noChangeAspect="1" noChangeArrowheads="1"/>
          </p:cNvPicPr>
          <p:nvPr/>
        </p:nvPicPr>
        <p:blipFill>
          <a:blip r:embed="rId38" cstate="print"/>
          <a:srcRect/>
          <a:stretch>
            <a:fillRect/>
          </a:stretch>
        </p:blipFill>
        <p:spPr bwMode="auto">
          <a:xfrm rot="-1098112">
            <a:off x="1836738" y="3573463"/>
            <a:ext cx="647700" cy="1727200"/>
          </a:xfrm>
          <a:prstGeom prst="rect">
            <a:avLst/>
          </a:prstGeom>
          <a:noFill/>
          <a:ln w="9525">
            <a:noFill/>
            <a:miter lim="800000"/>
            <a:headEnd/>
            <a:tailEnd/>
          </a:ln>
        </p:spPr>
      </p:pic>
      <p:pic>
        <p:nvPicPr>
          <p:cNvPr id="129055" name="Picture 97"/>
          <p:cNvPicPr>
            <a:picLocks noChangeAspect="1" noChangeArrowheads="1"/>
          </p:cNvPicPr>
          <p:nvPr/>
        </p:nvPicPr>
        <p:blipFill>
          <a:blip r:embed="rId38" cstate="print"/>
          <a:srcRect/>
          <a:stretch>
            <a:fillRect/>
          </a:stretch>
        </p:blipFill>
        <p:spPr bwMode="auto">
          <a:xfrm rot="-1098112">
            <a:off x="1838325" y="3357563"/>
            <a:ext cx="647700" cy="1727200"/>
          </a:xfrm>
          <a:prstGeom prst="rect">
            <a:avLst/>
          </a:prstGeom>
          <a:noFill/>
          <a:ln w="9525">
            <a:noFill/>
            <a:miter lim="800000"/>
            <a:headEnd/>
            <a:tailEnd/>
          </a:ln>
        </p:spPr>
      </p:pic>
      <p:pic>
        <p:nvPicPr>
          <p:cNvPr id="129056" name="Picture 98"/>
          <p:cNvPicPr>
            <a:picLocks noChangeAspect="1" noChangeArrowheads="1"/>
          </p:cNvPicPr>
          <p:nvPr/>
        </p:nvPicPr>
        <p:blipFill>
          <a:blip r:embed="rId38" cstate="print"/>
          <a:srcRect/>
          <a:stretch>
            <a:fillRect/>
          </a:stretch>
        </p:blipFill>
        <p:spPr bwMode="auto">
          <a:xfrm rot="-1098112">
            <a:off x="1836738" y="3141663"/>
            <a:ext cx="647700" cy="1727200"/>
          </a:xfrm>
          <a:prstGeom prst="rect">
            <a:avLst/>
          </a:prstGeom>
          <a:noFill/>
          <a:ln w="9525">
            <a:noFill/>
            <a:miter lim="800000"/>
            <a:headEnd/>
            <a:tailEnd/>
          </a:ln>
        </p:spPr>
      </p:pic>
      <p:pic>
        <p:nvPicPr>
          <p:cNvPr id="129057" name="Picture 99"/>
          <p:cNvPicPr>
            <a:picLocks noChangeAspect="1" noChangeArrowheads="1"/>
          </p:cNvPicPr>
          <p:nvPr/>
        </p:nvPicPr>
        <p:blipFill>
          <a:blip r:embed="rId38" cstate="print"/>
          <a:srcRect/>
          <a:stretch>
            <a:fillRect/>
          </a:stretch>
        </p:blipFill>
        <p:spPr bwMode="auto">
          <a:xfrm rot="-1098112">
            <a:off x="1838325" y="2925763"/>
            <a:ext cx="647700" cy="1727200"/>
          </a:xfrm>
          <a:prstGeom prst="rect">
            <a:avLst/>
          </a:prstGeom>
          <a:noFill/>
          <a:ln w="9525">
            <a:noFill/>
            <a:miter lim="800000"/>
            <a:headEnd/>
            <a:tailEnd/>
          </a:ln>
        </p:spPr>
      </p:pic>
      <p:pic>
        <p:nvPicPr>
          <p:cNvPr id="129058" name="Picture 100"/>
          <p:cNvPicPr>
            <a:picLocks noChangeAspect="1" noChangeArrowheads="1"/>
          </p:cNvPicPr>
          <p:nvPr/>
        </p:nvPicPr>
        <p:blipFill>
          <a:blip r:embed="rId38" cstate="print"/>
          <a:srcRect/>
          <a:stretch>
            <a:fillRect/>
          </a:stretch>
        </p:blipFill>
        <p:spPr bwMode="auto">
          <a:xfrm rot="-1098112">
            <a:off x="1836738" y="2709863"/>
            <a:ext cx="647700" cy="1727200"/>
          </a:xfrm>
          <a:prstGeom prst="rect">
            <a:avLst/>
          </a:prstGeom>
          <a:noFill/>
          <a:ln w="9525">
            <a:noFill/>
            <a:miter lim="800000"/>
            <a:headEnd/>
            <a:tailEnd/>
          </a:ln>
        </p:spPr>
      </p:pic>
      <p:pic>
        <p:nvPicPr>
          <p:cNvPr id="129059" name="Picture 101"/>
          <p:cNvPicPr>
            <a:picLocks noChangeAspect="1" noChangeArrowheads="1"/>
          </p:cNvPicPr>
          <p:nvPr/>
        </p:nvPicPr>
        <p:blipFill>
          <a:blip r:embed="rId38" cstate="print"/>
          <a:srcRect/>
          <a:stretch>
            <a:fillRect/>
          </a:stretch>
        </p:blipFill>
        <p:spPr bwMode="auto">
          <a:xfrm rot="-1098112">
            <a:off x="1912938" y="2538413"/>
            <a:ext cx="647700" cy="1727200"/>
          </a:xfrm>
          <a:prstGeom prst="rect">
            <a:avLst/>
          </a:prstGeom>
          <a:noFill/>
          <a:ln w="9525">
            <a:noFill/>
            <a:miter lim="800000"/>
            <a:headEnd/>
            <a:tailEnd/>
          </a:ln>
        </p:spPr>
      </p:pic>
      <p:pic>
        <p:nvPicPr>
          <p:cNvPr id="129060" name="Picture 102"/>
          <p:cNvPicPr>
            <a:picLocks noChangeAspect="1" noChangeArrowheads="1"/>
          </p:cNvPicPr>
          <p:nvPr/>
        </p:nvPicPr>
        <p:blipFill>
          <a:blip r:embed="rId38" cstate="print"/>
          <a:srcRect/>
          <a:stretch>
            <a:fillRect/>
          </a:stretch>
        </p:blipFill>
        <p:spPr bwMode="auto">
          <a:xfrm rot="-1098112">
            <a:off x="1981200" y="2351088"/>
            <a:ext cx="647700" cy="1727200"/>
          </a:xfrm>
          <a:prstGeom prst="rect">
            <a:avLst/>
          </a:prstGeom>
          <a:noFill/>
          <a:ln w="9525">
            <a:noFill/>
            <a:miter lim="800000"/>
            <a:headEnd/>
            <a:tailEnd/>
          </a:ln>
        </p:spPr>
      </p:pic>
      <p:pic>
        <p:nvPicPr>
          <p:cNvPr id="129061" name="Picture 103"/>
          <p:cNvPicPr>
            <a:picLocks noChangeAspect="1" noChangeArrowheads="1"/>
          </p:cNvPicPr>
          <p:nvPr/>
        </p:nvPicPr>
        <p:blipFill>
          <a:blip r:embed="rId38" cstate="print"/>
          <a:srcRect/>
          <a:stretch>
            <a:fillRect/>
          </a:stretch>
        </p:blipFill>
        <p:spPr bwMode="auto">
          <a:xfrm rot="-1098112">
            <a:off x="2125663" y="2133600"/>
            <a:ext cx="647700" cy="1727200"/>
          </a:xfrm>
          <a:prstGeom prst="rect">
            <a:avLst/>
          </a:prstGeom>
          <a:noFill/>
          <a:ln w="9525">
            <a:noFill/>
            <a:miter lim="800000"/>
            <a:headEnd/>
            <a:tailEnd/>
          </a:ln>
        </p:spPr>
      </p:pic>
      <p:pic>
        <p:nvPicPr>
          <p:cNvPr id="129062" name="Picture 104"/>
          <p:cNvPicPr>
            <a:picLocks noChangeAspect="1" noChangeArrowheads="1"/>
          </p:cNvPicPr>
          <p:nvPr/>
        </p:nvPicPr>
        <p:blipFill>
          <a:blip r:embed="rId38" cstate="print"/>
          <a:srcRect/>
          <a:stretch>
            <a:fillRect/>
          </a:stretch>
        </p:blipFill>
        <p:spPr bwMode="auto">
          <a:xfrm rot="-1098112">
            <a:off x="2341563" y="1917700"/>
            <a:ext cx="647700" cy="1727200"/>
          </a:xfrm>
          <a:prstGeom prst="rect">
            <a:avLst/>
          </a:prstGeom>
          <a:noFill/>
          <a:ln w="9525">
            <a:noFill/>
            <a:miter lim="800000"/>
            <a:headEnd/>
            <a:tailEnd/>
          </a:ln>
        </p:spPr>
      </p:pic>
      <p:pic>
        <p:nvPicPr>
          <p:cNvPr id="129063" name="Picture 105"/>
          <p:cNvPicPr>
            <a:picLocks noChangeAspect="1" noChangeArrowheads="1"/>
          </p:cNvPicPr>
          <p:nvPr/>
        </p:nvPicPr>
        <p:blipFill>
          <a:blip r:embed="rId38" cstate="print"/>
          <a:srcRect/>
          <a:stretch>
            <a:fillRect/>
          </a:stretch>
        </p:blipFill>
        <p:spPr bwMode="auto">
          <a:xfrm rot="-1098112">
            <a:off x="2628900" y="1774825"/>
            <a:ext cx="647700" cy="1727200"/>
          </a:xfrm>
          <a:prstGeom prst="rect">
            <a:avLst/>
          </a:prstGeom>
          <a:noFill/>
          <a:ln w="9525">
            <a:noFill/>
            <a:miter lim="800000"/>
            <a:headEnd/>
            <a:tailEnd/>
          </a:ln>
        </p:spPr>
      </p:pic>
      <p:pic>
        <p:nvPicPr>
          <p:cNvPr id="129064" name="Picture 106"/>
          <p:cNvPicPr>
            <a:picLocks noChangeAspect="1" noChangeArrowheads="1"/>
          </p:cNvPicPr>
          <p:nvPr/>
        </p:nvPicPr>
        <p:blipFill>
          <a:blip r:embed="rId38" cstate="print"/>
          <a:srcRect/>
          <a:stretch>
            <a:fillRect/>
          </a:stretch>
        </p:blipFill>
        <p:spPr bwMode="auto">
          <a:xfrm rot="-1098112">
            <a:off x="2917825" y="1774825"/>
            <a:ext cx="647700" cy="1727200"/>
          </a:xfrm>
          <a:prstGeom prst="rect">
            <a:avLst/>
          </a:prstGeom>
          <a:noFill/>
          <a:ln w="9525">
            <a:noFill/>
            <a:miter lim="800000"/>
            <a:headEnd/>
            <a:tailEnd/>
          </a:ln>
        </p:spPr>
      </p:pic>
      <p:pic>
        <p:nvPicPr>
          <p:cNvPr id="129065" name="Picture 107"/>
          <p:cNvPicPr>
            <a:picLocks noChangeAspect="1" noChangeArrowheads="1"/>
          </p:cNvPicPr>
          <p:nvPr/>
        </p:nvPicPr>
        <p:blipFill>
          <a:blip r:embed="rId38" cstate="print"/>
          <a:srcRect/>
          <a:stretch>
            <a:fillRect/>
          </a:stretch>
        </p:blipFill>
        <p:spPr bwMode="auto">
          <a:xfrm rot="-1098112">
            <a:off x="3205163" y="1774825"/>
            <a:ext cx="647700" cy="1727200"/>
          </a:xfrm>
          <a:prstGeom prst="rect">
            <a:avLst/>
          </a:prstGeom>
          <a:noFill/>
          <a:ln w="9525">
            <a:noFill/>
            <a:miter lim="800000"/>
            <a:headEnd/>
            <a:tailEnd/>
          </a:ln>
        </p:spPr>
      </p:pic>
      <p:pic>
        <p:nvPicPr>
          <p:cNvPr id="129066" name="Picture 108"/>
          <p:cNvPicPr>
            <a:picLocks noChangeAspect="1" noChangeArrowheads="1"/>
          </p:cNvPicPr>
          <p:nvPr/>
        </p:nvPicPr>
        <p:blipFill>
          <a:blip r:embed="rId38" cstate="print"/>
          <a:srcRect/>
          <a:stretch>
            <a:fillRect/>
          </a:stretch>
        </p:blipFill>
        <p:spPr bwMode="auto">
          <a:xfrm rot="-1098112">
            <a:off x="3494088" y="1916113"/>
            <a:ext cx="647700" cy="1727200"/>
          </a:xfrm>
          <a:prstGeom prst="rect">
            <a:avLst/>
          </a:prstGeom>
          <a:noFill/>
          <a:ln w="9525">
            <a:noFill/>
            <a:miter lim="800000"/>
            <a:headEnd/>
            <a:tailEnd/>
          </a:ln>
        </p:spPr>
      </p:pic>
      <p:sp>
        <p:nvSpPr>
          <p:cNvPr id="129067" name="Freeform 109"/>
          <p:cNvSpPr>
            <a:spLocks/>
          </p:cNvSpPr>
          <p:nvPr/>
        </p:nvSpPr>
        <p:spPr bwMode="auto">
          <a:xfrm>
            <a:off x="468313" y="2706688"/>
            <a:ext cx="3816350" cy="3098800"/>
          </a:xfrm>
          <a:custGeom>
            <a:avLst/>
            <a:gdLst>
              <a:gd name="T0" fmla="*/ 0 w 2404"/>
              <a:gd name="T1" fmla="*/ 2147483647 h 1952"/>
              <a:gd name="T2" fmla="*/ 2147483647 w 2404"/>
              <a:gd name="T3" fmla="*/ 2147483647 h 1952"/>
              <a:gd name="T4" fmla="*/ 2147483647 w 2404"/>
              <a:gd name="T5" fmla="*/ 2147483647 h 1952"/>
              <a:gd name="T6" fmla="*/ 2147483647 w 2404"/>
              <a:gd name="T7" fmla="*/ 2147483647 h 1952"/>
              <a:gd name="T8" fmla="*/ 2147483647 w 2404"/>
              <a:gd name="T9" fmla="*/ 2147483647 h 1952"/>
              <a:gd name="T10" fmla="*/ 2147483647 w 2404"/>
              <a:gd name="T11" fmla="*/ 2147483647 h 1952"/>
              <a:gd name="T12" fmla="*/ 2147483647 w 2404"/>
              <a:gd name="T13" fmla="*/ 2147483647 h 1952"/>
              <a:gd name="T14" fmla="*/ 2147483647 w 2404"/>
              <a:gd name="T15" fmla="*/ 2147483647 h 1952"/>
              <a:gd name="T16" fmla="*/ 2147483647 w 2404"/>
              <a:gd name="T17" fmla="*/ 2147483647 h 19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4"/>
              <a:gd name="T28" fmla="*/ 0 h 1952"/>
              <a:gd name="T29" fmla="*/ 2404 w 2404"/>
              <a:gd name="T30" fmla="*/ 1952 h 19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4" h="1952">
                <a:moveTo>
                  <a:pt x="0" y="1952"/>
                </a:moveTo>
                <a:cubicBezTo>
                  <a:pt x="89" y="1919"/>
                  <a:pt x="400" y="1828"/>
                  <a:pt x="538" y="1753"/>
                </a:cubicBezTo>
                <a:cubicBezTo>
                  <a:pt x="676" y="1678"/>
                  <a:pt x="761" y="1616"/>
                  <a:pt x="829" y="1500"/>
                </a:cubicBezTo>
                <a:cubicBezTo>
                  <a:pt x="897" y="1384"/>
                  <a:pt x="915" y="1211"/>
                  <a:pt x="943" y="1057"/>
                </a:cubicBezTo>
                <a:cubicBezTo>
                  <a:pt x="971" y="903"/>
                  <a:pt x="956" y="712"/>
                  <a:pt x="1000" y="576"/>
                </a:cubicBezTo>
                <a:cubicBezTo>
                  <a:pt x="1044" y="440"/>
                  <a:pt x="1126" y="327"/>
                  <a:pt x="1209" y="241"/>
                </a:cubicBezTo>
                <a:cubicBezTo>
                  <a:pt x="1292" y="155"/>
                  <a:pt x="1392" y="97"/>
                  <a:pt x="1500" y="57"/>
                </a:cubicBezTo>
                <a:cubicBezTo>
                  <a:pt x="1608" y="17"/>
                  <a:pt x="1709" y="4"/>
                  <a:pt x="1860" y="2"/>
                </a:cubicBezTo>
                <a:cubicBezTo>
                  <a:pt x="2011" y="0"/>
                  <a:pt x="2215" y="28"/>
                  <a:pt x="2404" y="47"/>
                </a:cubicBezTo>
              </a:path>
            </a:pathLst>
          </a:custGeom>
          <a:noFill/>
          <a:ln w="57150">
            <a:solidFill>
              <a:srgbClr val="FF3300"/>
            </a:solidFill>
            <a:round/>
            <a:headEnd/>
            <a:tailEnd type="triangle" w="med" len="med"/>
          </a:ln>
        </p:spPr>
        <p:txBody>
          <a:bodyPr/>
          <a:lstStyle/>
          <a:p>
            <a:pPr algn="ctr" eaLnBrk="0" hangingPunct="0"/>
            <a:endParaRPr lang="nl-NL" sz="1000">
              <a:solidFill>
                <a:schemeClr val="bg2"/>
              </a:solidFill>
              <a:latin typeface="Tahoma" pitchFamily="34" charset="0"/>
            </a:endParaRPr>
          </a:p>
        </p:txBody>
      </p:sp>
      <p:sp>
        <p:nvSpPr>
          <p:cNvPr id="129068" name="Rectangle 110"/>
          <p:cNvSpPr>
            <a:spLocks noChangeArrowheads="1"/>
          </p:cNvSpPr>
          <p:nvPr/>
        </p:nvSpPr>
        <p:spPr bwMode="auto">
          <a:xfrm>
            <a:off x="644525" y="5589588"/>
            <a:ext cx="831850" cy="396875"/>
          </a:xfrm>
          <a:prstGeom prst="rect">
            <a:avLst/>
          </a:prstGeom>
          <a:solidFill>
            <a:schemeClr val="bg1"/>
          </a:solidFill>
          <a:ln w="9525" algn="ctr">
            <a:noFill/>
            <a:miter lim="800000"/>
            <a:headEnd/>
            <a:tailEnd/>
          </a:ln>
        </p:spPr>
        <p:txBody>
          <a:bodyPr wrap="none">
            <a:spAutoFit/>
          </a:bodyPr>
          <a:lstStyle/>
          <a:p>
            <a:pPr algn="ctr" eaLnBrk="0" hangingPunct="0"/>
            <a:r>
              <a:rPr lang="en-US" sz="2000">
                <a:solidFill>
                  <a:schemeClr val="tx1"/>
                </a:solidFill>
                <a:latin typeface="Tahoma" pitchFamily="34" charset="0"/>
              </a:rPr>
              <a:t>2001</a:t>
            </a:r>
          </a:p>
        </p:txBody>
      </p:sp>
      <p:sp>
        <p:nvSpPr>
          <p:cNvPr id="129069" name="Rectangle 111"/>
          <p:cNvSpPr>
            <a:spLocks noChangeArrowheads="1"/>
          </p:cNvSpPr>
          <p:nvPr/>
        </p:nvSpPr>
        <p:spPr bwMode="auto">
          <a:xfrm>
            <a:off x="1293813" y="4941888"/>
            <a:ext cx="831850" cy="396875"/>
          </a:xfrm>
          <a:prstGeom prst="rect">
            <a:avLst/>
          </a:prstGeom>
          <a:solidFill>
            <a:schemeClr val="bg1"/>
          </a:solidFill>
          <a:ln w="9525" algn="ctr">
            <a:noFill/>
            <a:miter lim="800000"/>
            <a:headEnd/>
            <a:tailEnd/>
          </a:ln>
        </p:spPr>
        <p:txBody>
          <a:bodyPr wrap="none">
            <a:spAutoFit/>
          </a:bodyPr>
          <a:lstStyle/>
          <a:p>
            <a:pPr algn="ctr" eaLnBrk="0" hangingPunct="0"/>
            <a:r>
              <a:rPr lang="en-US" sz="2000">
                <a:solidFill>
                  <a:schemeClr val="tx1"/>
                </a:solidFill>
                <a:latin typeface="Tahoma" pitchFamily="34" charset="0"/>
              </a:rPr>
              <a:t>2003</a:t>
            </a:r>
          </a:p>
        </p:txBody>
      </p:sp>
      <p:sp>
        <p:nvSpPr>
          <p:cNvPr id="129070" name="Rectangle 112"/>
          <p:cNvSpPr>
            <a:spLocks noChangeArrowheads="1"/>
          </p:cNvSpPr>
          <p:nvPr/>
        </p:nvSpPr>
        <p:spPr bwMode="auto">
          <a:xfrm>
            <a:off x="1654175" y="4078288"/>
            <a:ext cx="831850" cy="396875"/>
          </a:xfrm>
          <a:prstGeom prst="rect">
            <a:avLst/>
          </a:prstGeom>
          <a:solidFill>
            <a:schemeClr val="bg1"/>
          </a:solidFill>
          <a:ln w="9525" algn="ctr">
            <a:noFill/>
            <a:miter lim="800000"/>
            <a:headEnd/>
            <a:tailEnd/>
          </a:ln>
        </p:spPr>
        <p:txBody>
          <a:bodyPr wrap="none">
            <a:spAutoFit/>
          </a:bodyPr>
          <a:lstStyle/>
          <a:p>
            <a:pPr algn="ctr" eaLnBrk="0" hangingPunct="0"/>
            <a:r>
              <a:rPr lang="en-US" sz="2000">
                <a:solidFill>
                  <a:schemeClr val="tx1"/>
                </a:solidFill>
                <a:latin typeface="Tahoma" pitchFamily="34" charset="0"/>
              </a:rPr>
              <a:t>2005</a:t>
            </a:r>
          </a:p>
        </p:txBody>
      </p:sp>
      <p:sp>
        <p:nvSpPr>
          <p:cNvPr id="129071" name="Rectangle 113"/>
          <p:cNvSpPr>
            <a:spLocks noChangeArrowheads="1"/>
          </p:cNvSpPr>
          <p:nvPr/>
        </p:nvSpPr>
        <p:spPr bwMode="auto">
          <a:xfrm>
            <a:off x="2012950" y="3068638"/>
            <a:ext cx="831850" cy="396875"/>
          </a:xfrm>
          <a:prstGeom prst="rect">
            <a:avLst/>
          </a:prstGeom>
          <a:solidFill>
            <a:schemeClr val="bg1"/>
          </a:solidFill>
          <a:ln w="9525" algn="ctr">
            <a:noFill/>
            <a:miter lim="800000"/>
            <a:headEnd/>
            <a:tailEnd/>
          </a:ln>
        </p:spPr>
        <p:txBody>
          <a:bodyPr wrap="none">
            <a:spAutoFit/>
          </a:bodyPr>
          <a:lstStyle/>
          <a:p>
            <a:pPr algn="ctr" eaLnBrk="0" hangingPunct="0"/>
            <a:r>
              <a:rPr lang="en-US" sz="2000">
                <a:solidFill>
                  <a:schemeClr val="tx1"/>
                </a:solidFill>
                <a:latin typeface="Tahoma" pitchFamily="34" charset="0"/>
              </a:rPr>
              <a:t>2007</a:t>
            </a:r>
          </a:p>
        </p:txBody>
      </p:sp>
      <p:sp>
        <p:nvSpPr>
          <p:cNvPr id="129072" name="Rectangle 114"/>
          <p:cNvSpPr>
            <a:spLocks noChangeArrowheads="1"/>
          </p:cNvSpPr>
          <p:nvPr/>
        </p:nvSpPr>
        <p:spPr bwMode="auto">
          <a:xfrm>
            <a:off x="2878138" y="2528888"/>
            <a:ext cx="831850" cy="396875"/>
          </a:xfrm>
          <a:prstGeom prst="rect">
            <a:avLst/>
          </a:prstGeom>
          <a:solidFill>
            <a:schemeClr val="bg1"/>
          </a:solidFill>
          <a:ln w="9525" algn="ctr">
            <a:noFill/>
            <a:miter lim="800000"/>
            <a:headEnd/>
            <a:tailEnd/>
          </a:ln>
        </p:spPr>
        <p:txBody>
          <a:bodyPr wrap="none">
            <a:spAutoFit/>
          </a:bodyPr>
          <a:lstStyle/>
          <a:p>
            <a:pPr algn="ctr" eaLnBrk="0" hangingPunct="0"/>
            <a:r>
              <a:rPr lang="en-US" sz="2000">
                <a:solidFill>
                  <a:schemeClr val="tx1"/>
                </a:solidFill>
                <a:latin typeface="Tahoma" pitchFamily="34" charset="0"/>
              </a:rPr>
              <a:t>2009</a:t>
            </a:r>
          </a:p>
        </p:txBody>
      </p:sp>
      <p:sp>
        <p:nvSpPr>
          <p:cNvPr id="129073" name="Rectangle 115"/>
          <p:cNvSpPr>
            <a:spLocks noChangeArrowheads="1"/>
          </p:cNvSpPr>
          <p:nvPr/>
        </p:nvSpPr>
        <p:spPr bwMode="auto">
          <a:xfrm>
            <a:off x="4349750" y="2565400"/>
            <a:ext cx="438150" cy="396875"/>
          </a:xfrm>
          <a:prstGeom prst="rect">
            <a:avLst/>
          </a:prstGeom>
          <a:solidFill>
            <a:schemeClr val="bg1"/>
          </a:solidFill>
          <a:ln w="9525" algn="ctr">
            <a:noFill/>
            <a:miter lim="800000"/>
            <a:headEnd/>
            <a:tailEnd/>
          </a:ln>
        </p:spPr>
        <p:txBody>
          <a:bodyPr wrap="none">
            <a:spAutoFit/>
          </a:bodyPr>
          <a:lstStyle/>
          <a:p>
            <a:pPr algn="ctr" eaLnBrk="0" hangingPunct="0"/>
            <a:r>
              <a:rPr lang="en-US" sz="2000">
                <a:latin typeface="Tahoma" pitchFamily="34" charset="0"/>
              </a:rPr>
              <a:t>…</a:t>
            </a:r>
          </a:p>
        </p:txBody>
      </p:sp>
      <p:sp>
        <p:nvSpPr>
          <p:cNvPr id="52" name="&quot;No&quot; Symbol 51"/>
          <p:cNvSpPr/>
          <p:nvPr/>
        </p:nvSpPr>
        <p:spPr bwMode="auto">
          <a:xfrm>
            <a:off x="4786313" y="1357313"/>
            <a:ext cx="4357687" cy="4429125"/>
          </a:xfrm>
          <a:prstGeom prst="noSmoking">
            <a:avLst>
              <a:gd name="adj" fmla="val 9929"/>
            </a:avLst>
          </a:prstGeom>
          <a:solidFill>
            <a:srgbClr val="EB1515">
              <a:alpha val="28000"/>
            </a:srgbClr>
          </a:solidFill>
          <a:ln w="9525" cap="flat" cmpd="sng" algn="ctr">
            <a:noFill/>
            <a:prstDash val="solid"/>
            <a:round/>
            <a:headEnd type="none" w="med" len="med"/>
            <a:tailEnd type="none" w="med" len="med"/>
          </a:ln>
          <a:effectLst/>
        </p:spPr>
        <p:txBody>
          <a:bodyPr/>
          <a:lstStyle/>
          <a:p>
            <a:pPr algn="ctr" eaLnBrk="0" hangingPunct="0">
              <a:defRPr/>
            </a:pPr>
            <a:endParaRPr lang="en-US" sz="1000">
              <a:solidFill>
                <a:schemeClr val="bg2"/>
              </a:solidFill>
              <a:latin typeface="Tahoma"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42875"/>
            <a:ext cx="8229600" cy="838200"/>
          </a:xfrm>
        </p:spPr>
        <p:txBody>
          <a:bodyPr/>
          <a:lstStyle/>
          <a:p>
            <a:r>
              <a:rPr lang="en-US" dirty="0" smtClean="0"/>
              <a:t>Finances and Grants</a:t>
            </a:r>
          </a:p>
        </p:txBody>
      </p:sp>
      <p:sp>
        <p:nvSpPr>
          <p:cNvPr id="4" name="Slide Number Placeholder 3"/>
          <p:cNvSpPr>
            <a:spLocks noGrp="1"/>
          </p:cNvSpPr>
          <p:nvPr>
            <p:ph type="sldNum" sz="quarter" idx="10"/>
          </p:nvPr>
        </p:nvSpPr>
        <p:spPr/>
        <p:txBody>
          <a:bodyPr/>
          <a:lstStyle/>
          <a:p>
            <a:pPr>
              <a:defRPr/>
            </a:pPr>
            <a:fld id="{8238BEC8-3505-49BC-B9D2-C81A80A6E025}" type="slidenum">
              <a:rPr lang="en-US" smtClean="0"/>
              <a:pPr>
                <a:defRPr/>
              </a:pPr>
              <a:t>29</a:t>
            </a:fld>
            <a:endParaRPr lang="en-US"/>
          </a:p>
        </p:txBody>
      </p:sp>
      <p:pic>
        <p:nvPicPr>
          <p:cNvPr id="52227" name="Picture 3"/>
          <p:cNvPicPr>
            <a:picLocks noChangeAspect="1" noChangeArrowheads="1"/>
          </p:cNvPicPr>
          <p:nvPr/>
        </p:nvPicPr>
        <p:blipFill>
          <a:blip r:embed="rId3" cstate="print"/>
          <a:srcRect l="19943" t="14903" r="14575" b="12776"/>
          <a:stretch>
            <a:fillRect/>
          </a:stretch>
        </p:blipFill>
        <p:spPr bwMode="auto">
          <a:xfrm>
            <a:off x="928662" y="3929066"/>
            <a:ext cx="2286016" cy="25176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Down Arrow 7"/>
          <p:cNvSpPr/>
          <p:nvPr/>
        </p:nvSpPr>
        <p:spPr>
          <a:xfrm rot="16200000">
            <a:off x="3321836" y="2107397"/>
            <a:ext cx="1357321" cy="1285884"/>
          </a:xfrm>
          <a:prstGeom prst="downArrow">
            <a:avLst>
              <a:gd name="adj1" fmla="val 50000"/>
              <a:gd name="adj2" fmla="val 24402"/>
            </a:avLst>
          </a:prstGeom>
          <a:solidFill>
            <a:srgbClr val="FF0000"/>
          </a:solidFill>
          <a:scene3d>
            <a:camera prst="orthographicFront"/>
            <a:lightRig rig="chilly" dir="t"/>
          </a:scene3d>
          <a:sp3d z="12700" extrusionH="1700" prstMaterial="translucentPowder">
            <a:bevelT w="25400" h="6350" prst="softRound"/>
            <a:bevelB w="0" h="0" prst="convex"/>
          </a:sp3d>
        </p:spPr>
        <p:style>
          <a:lnRef idx="0">
            <a:schemeClr val="lt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txBody>
          <a:bodyPr vert="vert"/>
          <a:lstStyle/>
          <a:p>
            <a:pPr>
              <a:defRPr/>
            </a:pPr>
            <a:r>
              <a:rPr lang="en-US" sz="2400" dirty="0"/>
              <a:t>100%</a:t>
            </a:r>
          </a:p>
        </p:txBody>
      </p:sp>
      <p:grpSp>
        <p:nvGrpSpPr>
          <p:cNvPr id="2" name="Group 21"/>
          <p:cNvGrpSpPr/>
          <p:nvPr/>
        </p:nvGrpSpPr>
        <p:grpSpPr>
          <a:xfrm>
            <a:off x="4714876" y="1214422"/>
            <a:ext cx="3643338" cy="3714776"/>
            <a:chOff x="4714876" y="2285992"/>
            <a:chExt cx="3643338" cy="3714776"/>
          </a:xfrm>
          <a:solidFill>
            <a:srgbClr val="FFCC99"/>
          </a:solidFill>
        </p:grpSpPr>
        <p:sp>
          <p:nvSpPr>
            <p:cNvPr id="11" name="Rounded Rectangle 10"/>
            <p:cNvSpPr/>
            <p:nvPr/>
          </p:nvSpPr>
          <p:spPr bwMode="auto">
            <a:xfrm>
              <a:off x="4714876" y="2285992"/>
              <a:ext cx="3643338" cy="3714776"/>
            </a:xfrm>
            <a:prstGeom prst="roundRect">
              <a:avLst>
                <a:gd name="adj" fmla="val 1476"/>
              </a:avLst>
            </a:prstGeom>
            <a:grp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6"/>
            </a:fillRef>
            <a:effectRef idx="1">
              <a:schemeClr val="accent6"/>
            </a:effectRef>
            <a:fontRef idx="minor">
              <a:schemeClr val="lt1"/>
            </a:fontRef>
          </p:style>
          <p:txBody>
            <a:bodyPr/>
            <a:lstStyle/>
            <a:p>
              <a:pPr algn="ctr">
                <a:defRPr/>
              </a:pPr>
              <a:r>
                <a:rPr lang="en-US" sz="2000" dirty="0">
                  <a:solidFill>
                    <a:schemeClr val="tx1"/>
                  </a:solidFill>
                </a:rPr>
                <a:t>OWASP Grants</a:t>
              </a:r>
            </a:p>
          </p:txBody>
        </p:sp>
        <p:graphicFrame>
          <p:nvGraphicFramePr>
            <p:cNvPr id="9" name="Diagram 8"/>
            <p:cNvGraphicFramePr/>
            <p:nvPr/>
          </p:nvGraphicFramePr>
          <p:xfrm>
            <a:off x="5214942" y="2803520"/>
            <a:ext cx="2786082" cy="2800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3" name="Group 20"/>
          <p:cNvGrpSpPr/>
          <p:nvPr/>
        </p:nvGrpSpPr>
        <p:grpSpPr>
          <a:xfrm>
            <a:off x="4714876" y="5224474"/>
            <a:ext cx="3643338" cy="1204922"/>
            <a:chOff x="4714876" y="928670"/>
            <a:chExt cx="3643338" cy="1204922"/>
          </a:xfrm>
          <a:solidFill>
            <a:srgbClr val="66FF66"/>
          </a:solidFill>
        </p:grpSpPr>
        <p:sp>
          <p:nvSpPr>
            <p:cNvPr id="15" name="Rounded Rectangle 14"/>
            <p:cNvSpPr/>
            <p:nvPr/>
          </p:nvSpPr>
          <p:spPr bwMode="auto">
            <a:xfrm>
              <a:off x="4714876" y="928670"/>
              <a:ext cx="3643338" cy="1204922"/>
            </a:xfrm>
            <a:prstGeom prst="roundRect">
              <a:avLst>
                <a:gd name="adj" fmla="val 1476"/>
              </a:avLst>
            </a:prstGeom>
            <a:grp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6"/>
            </a:fillRef>
            <a:effectRef idx="1">
              <a:schemeClr val="accent6"/>
            </a:effectRef>
            <a:fontRef idx="minor">
              <a:schemeClr val="lt1"/>
            </a:fontRef>
          </p:style>
          <p:txBody>
            <a:bodyPr/>
            <a:lstStyle/>
            <a:p>
              <a:pPr algn="ctr">
                <a:defRPr/>
              </a:pPr>
              <a:r>
                <a:rPr lang="en-US" sz="2000" dirty="0">
                  <a:solidFill>
                    <a:schemeClr val="tx1"/>
                  </a:solidFill>
                </a:rPr>
                <a:t>OWASP Foundation</a:t>
              </a:r>
            </a:p>
          </p:txBody>
        </p:sp>
        <p:pic>
          <p:nvPicPr>
            <p:cNvPr id="52229" name="Picture 5" descr="http://www.cosmichamlet.net/New/Images/HostingRack.jpg"/>
            <p:cNvPicPr>
              <a:picLocks noChangeAspect="1" noChangeArrowheads="1"/>
            </p:cNvPicPr>
            <p:nvPr/>
          </p:nvPicPr>
          <p:blipFill>
            <a:blip r:embed="rId9" cstate="print"/>
            <a:srcRect/>
            <a:stretch>
              <a:fillRect/>
            </a:stretch>
          </p:blipFill>
          <p:spPr bwMode="auto">
            <a:xfrm>
              <a:off x="5500694" y="1285860"/>
              <a:ext cx="428628" cy="767484"/>
            </a:xfrm>
            <a:prstGeom prst="rect">
              <a:avLst/>
            </a:prstGeom>
            <a:grpFill/>
          </p:spPr>
        </p:pic>
        <p:pic>
          <p:nvPicPr>
            <p:cNvPr id="52231" name="Picture 7" descr="http://tbn0.google.com/images?q=tbn:6gxaxSNl6AR6qM:http://www.glpbookkeeping.co.uk/images/1.jpg">
              <a:hlinkClick r:id="rId10"/>
            </p:cNvPr>
            <p:cNvPicPr>
              <a:picLocks noChangeAspect="1" noChangeArrowheads="1"/>
            </p:cNvPicPr>
            <p:nvPr/>
          </p:nvPicPr>
          <p:blipFill>
            <a:blip r:embed="rId11" cstate="print"/>
            <a:srcRect l="8333" t="6680" r="25000"/>
            <a:stretch>
              <a:fillRect/>
            </a:stretch>
          </p:blipFill>
          <p:spPr bwMode="auto">
            <a:xfrm>
              <a:off x="6162686" y="1266811"/>
              <a:ext cx="428628" cy="785818"/>
            </a:xfrm>
            <a:prstGeom prst="rect">
              <a:avLst/>
            </a:prstGeom>
            <a:grpFill/>
          </p:spPr>
        </p:pic>
      </p:grpSp>
      <p:sp>
        <p:nvSpPr>
          <p:cNvPr id="19" name="Down Arrow 18"/>
          <p:cNvSpPr/>
          <p:nvPr/>
        </p:nvSpPr>
        <p:spPr>
          <a:xfrm rot="16200000">
            <a:off x="3622471" y="3664149"/>
            <a:ext cx="756050" cy="1285884"/>
          </a:xfrm>
          <a:prstGeom prst="downArrow">
            <a:avLst>
              <a:gd name="adj1" fmla="val 50000"/>
              <a:gd name="adj2" fmla="val 43701"/>
            </a:avLst>
          </a:prstGeom>
          <a:solidFill>
            <a:srgbClr val="FF0000"/>
          </a:solidFill>
          <a:scene3d>
            <a:camera prst="orthographicFront"/>
            <a:lightRig rig="chilly" dir="t"/>
          </a:scene3d>
          <a:sp3d z="12700" extrusionH="1700" prstMaterial="translucentPowder">
            <a:bevelT w="25400" h="6350" prst="softRound"/>
            <a:bevelB w="0" h="0" prst="convex"/>
          </a:sp3d>
        </p:spPr>
        <p:style>
          <a:lnRef idx="0">
            <a:schemeClr val="lt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txBody>
          <a:bodyPr vert="vert"/>
          <a:lstStyle/>
          <a:p>
            <a:pPr>
              <a:defRPr/>
            </a:pPr>
            <a:r>
              <a:rPr lang="en-US" sz="1600" dirty="0"/>
              <a:t>55%</a:t>
            </a:r>
          </a:p>
        </p:txBody>
      </p:sp>
      <p:sp>
        <p:nvSpPr>
          <p:cNvPr id="20" name="Down Arrow 19"/>
          <p:cNvSpPr/>
          <p:nvPr/>
        </p:nvSpPr>
        <p:spPr>
          <a:xfrm rot="16200000">
            <a:off x="3693910" y="5235785"/>
            <a:ext cx="613173" cy="1285884"/>
          </a:xfrm>
          <a:prstGeom prst="downArrow">
            <a:avLst/>
          </a:prstGeom>
          <a:solidFill>
            <a:srgbClr val="92D050"/>
          </a:solidFill>
          <a:scene3d>
            <a:camera prst="orthographicFront"/>
            <a:lightRig rig="chilly" dir="t"/>
          </a:scene3d>
          <a:sp3d z="12700" extrusionH="1700" prstMaterial="translucentPowder">
            <a:bevelT w="25400" h="6350" prst="softRound"/>
            <a:bevelB w="0" h="0" prst="convex"/>
          </a:sp3d>
        </p:spPr>
        <p:style>
          <a:lnRef idx="0">
            <a:schemeClr val="lt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txBody>
          <a:bodyPr vert="vert"/>
          <a:lstStyle/>
          <a:p>
            <a:pPr>
              <a:defRPr/>
            </a:pPr>
            <a:r>
              <a:rPr lang="en-US" sz="1100" dirty="0"/>
              <a:t>45%</a:t>
            </a:r>
          </a:p>
        </p:txBody>
      </p:sp>
      <p:pic>
        <p:nvPicPr>
          <p:cNvPr id="52233" name="Picture 9" descr="Image:NYC08_468x60_72_newdates.gif">
            <a:hlinkClick r:id="rId12" tooltip="Image:NYC08_468x60_72_newdates.gif"/>
          </p:cNvPr>
          <p:cNvPicPr>
            <a:picLocks noChangeAspect="1" noChangeArrowheads="1"/>
          </p:cNvPicPr>
          <p:nvPr/>
        </p:nvPicPr>
        <p:blipFill>
          <a:blip r:embed="rId13" cstate="print"/>
          <a:srcRect/>
          <a:stretch>
            <a:fillRect/>
          </a:stretch>
        </p:blipFill>
        <p:spPr bwMode="auto">
          <a:xfrm>
            <a:off x="214282" y="5000636"/>
            <a:ext cx="3929090" cy="571501"/>
          </a:xfrm>
          <a:prstGeom prst="rect">
            <a:avLst/>
          </a:prstGeom>
          <a:solidFill>
            <a:srgbClr val="FFFFFF">
              <a:shade val="85000"/>
            </a:srgbClr>
          </a:solidFill>
          <a:ln w="88900" cap="sq">
            <a:solidFill>
              <a:schemeClr val="accent6"/>
            </a:solidFill>
            <a:miter lim="800000"/>
          </a:ln>
          <a:effectLst>
            <a:outerShdw blurRad="50800" dist="38100" dir="5400000" algn="t" rotWithShape="0">
              <a:prstClr val="black">
                <a:alpha val="40000"/>
              </a:prstClr>
            </a:outerShdw>
          </a:effectLst>
          <a:scene3d>
            <a:camera prst="perspectiveContrastingRightFacing"/>
            <a:lightRig rig="twoPt" dir="t">
              <a:rot lat="0" lon="0" rev="7200000"/>
            </a:lightRig>
          </a:scene3d>
          <a:sp3d>
            <a:bevelT w="25400" h="19050"/>
            <a:contourClr>
              <a:srgbClr val="FFFFFF"/>
            </a:contourClr>
          </a:sp3d>
        </p:spPr>
      </p:pic>
      <p:pic>
        <p:nvPicPr>
          <p:cNvPr id="11276" name="Picture 11" descr="http://images.jupiterimages.com/common/detail/92/27/23422792.jpg"/>
          <p:cNvPicPr>
            <a:picLocks noChangeAspect="1" noChangeArrowheads="1"/>
          </p:cNvPicPr>
          <p:nvPr/>
        </p:nvPicPr>
        <p:blipFill>
          <a:blip r:embed="rId14" cstate="print"/>
          <a:srcRect/>
          <a:stretch>
            <a:fillRect/>
          </a:stretch>
        </p:blipFill>
        <p:spPr bwMode="auto">
          <a:xfrm>
            <a:off x="6786563" y="5619750"/>
            <a:ext cx="500062" cy="785813"/>
          </a:xfrm>
          <a:prstGeom prst="rect">
            <a:avLst/>
          </a:prstGeom>
          <a:noFill/>
          <a:ln w="9525">
            <a:noFill/>
            <a:miter lim="800000"/>
            <a:headEnd/>
            <a:tailEnd/>
          </a:ln>
        </p:spPr>
      </p:pic>
      <p:pic>
        <p:nvPicPr>
          <p:cNvPr id="11277" name="Picture 13"/>
          <p:cNvPicPr>
            <a:picLocks noChangeAspect="1" noChangeArrowheads="1"/>
          </p:cNvPicPr>
          <p:nvPr/>
        </p:nvPicPr>
        <p:blipFill>
          <a:blip r:embed="rId15" cstate="print"/>
          <a:srcRect l="20269" t="27678" r="5999" b="14286"/>
          <a:stretch>
            <a:fillRect/>
          </a:stretch>
        </p:blipFill>
        <p:spPr bwMode="auto">
          <a:xfrm>
            <a:off x="928662" y="1036848"/>
            <a:ext cx="2286016" cy="2677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smtClean="0"/>
              <a:t>2009 OWASP Supporters</a:t>
            </a:r>
          </a:p>
        </p:txBody>
      </p:sp>
      <p:pic>
        <p:nvPicPr>
          <p:cNvPr id="154628" name="Picture 4"/>
          <p:cNvPicPr>
            <a:picLocks noChangeAspect="1" noChangeArrowheads="1"/>
          </p:cNvPicPr>
          <p:nvPr/>
        </p:nvPicPr>
        <p:blipFill>
          <a:blip r:embed="rId2" cstate="print"/>
          <a:srcRect/>
          <a:stretch>
            <a:fillRect/>
          </a:stretch>
        </p:blipFill>
        <p:spPr bwMode="auto">
          <a:xfrm>
            <a:off x="228600" y="1295400"/>
            <a:ext cx="8915400" cy="42576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OWASP Worldwide Community</a:t>
            </a:r>
          </a:p>
        </p:txBody>
      </p:sp>
      <p:sp>
        <p:nvSpPr>
          <p:cNvPr id="4" name="Slide Number Placeholder 3"/>
          <p:cNvSpPr>
            <a:spLocks noGrp="1"/>
          </p:cNvSpPr>
          <p:nvPr>
            <p:ph type="sldNum" sz="quarter" idx="10"/>
          </p:nvPr>
        </p:nvSpPr>
        <p:spPr/>
        <p:txBody>
          <a:bodyPr/>
          <a:lstStyle/>
          <a:p>
            <a:pPr>
              <a:defRPr/>
            </a:pPr>
            <a:fld id="{874E6204-797D-4B9C-8F74-647BB925813C}" type="slidenum">
              <a:rPr lang="en-US" smtClean="0"/>
              <a:pPr>
                <a:defRPr/>
              </a:pPr>
              <a:t>4</a:t>
            </a:fld>
            <a:endParaRPr lang="en-US"/>
          </a:p>
        </p:txBody>
      </p:sp>
      <p:pic>
        <p:nvPicPr>
          <p:cNvPr id="34819" name="Picture 3"/>
          <p:cNvPicPr>
            <a:picLocks noChangeAspect="1" noChangeArrowheads="1"/>
          </p:cNvPicPr>
          <p:nvPr/>
        </p:nvPicPr>
        <p:blipFill>
          <a:blip r:embed="rId3" cstate="print"/>
          <a:srcRect l="2224" t="22392" r="6774" b="12730"/>
          <a:stretch>
            <a:fillRect/>
          </a:stretch>
        </p:blipFill>
        <p:spPr bwMode="auto">
          <a:xfrm>
            <a:off x="1214414" y="1457311"/>
            <a:ext cx="7003964" cy="41148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Chart 6"/>
          <p:cNvGraphicFramePr/>
          <p:nvPr/>
        </p:nvGraphicFramePr>
        <p:xfrm>
          <a:off x="6572264" y="357166"/>
          <a:ext cx="2253620"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214282" y="4214818"/>
          <a:ext cx="2214578" cy="232504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OWASP Dashboard</a:t>
            </a:r>
          </a:p>
        </p:txBody>
      </p:sp>
      <p:sp>
        <p:nvSpPr>
          <p:cNvPr id="4" name="Slide Number Placeholder 3"/>
          <p:cNvSpPr>
            <a:spLocks noGrp="1"/>
          </p:cNvSpPr>
          <p:nvPr>
            <p:ph type="sldNum" sz="quarter" idx="10"/>
          </p:nvPr>
        </p:nvSpPr>
        <p:spPr/>
        <p:txBody>
          <a:bodyPr/>
          <a:lstStyle/>
          <a:p>
            <a:pPr>
              <a:defRPr/>
            </a:pPr>
            <a:fld id="{A337FBD6-DC34-4872-A68B-2CF572BDAE9A}" type="slidenum">
              <a:rPr lang="en-US" smtClean="0"/>
              <a:pPr>
                <a:defRPr/>
              </a:pPr>
              <a:t>5</a:t>
            </a:fld>
            <a:endParaRPr lang="en-US"/>
          </a:p>
        </p:txBody>
      </p:sp>
      <p:pic>
        <p:nvPicPr>
          <p:cNvPr id="5124" name="Picture 2"/>
          <p:cNvPicPr>
            <a:picLocks noChangeAspect="1" noChangeArrowheads="1"/>
          </p:cNvPicPr>
          <p:nvPr/>
        </p:nvPicPr>
        <p:blipFill>
          <a:blip r:embed="rId4" cstate="print"/>
          <a:srcRect l="18417" t="46259" r="8615" b="5099"/>
          <a:stretch>
            <a:fillRect/>
          </a:stretch>
        </p:blipFill>
        <p:spPr bwMode="auto">
          <a:xfrm>
            <a:off x="642938" y="1428750"/>
            <a:ext cx="3805237" cy="2214563"/>
          </a:xfrm>
          <a:prstGeom prst="rect">
            <a:avLst/>
          </a:prstGeom>
          <a:noFill/>
          <a:ln w="9525">
            <a:noFill/>
            <a:miter lim="800000"/>
            <a:headEnd/>
            <a:tailEnd/>
          </a:ln>
        </p:spPr>
      </p:pic>
      <p:pic>
        <p:nvPicPr>
          <p:cNvPr id="5125" name="Picture 3"/>
          <p:cNvPicPr>
            <a:picLocks noChangeAspect="1" noChangeArrowheads="1"/>
          </p:cNvPicPr>
          <p:nvPr/>
        </p:nvPicPr>
        <p:blipFill>
          <a:blip r:embed="rId5" cstate="print"/>
          <a:srcRect l="18417" t="46259" r="8615" b="6348"/>
          <a:stretch>
            <a:fillRect/>
          </a:stretch>
        </p:blipFill>
        <p:spPr bwMode="auto">
          <a:xfrm>
            <a:off x="4643438" y="1428750"/>
            <a:ext cx="3778250" cy="2143125"/>
          </a:xfrm>
          <a:prstGeom prst="rect">
            <a:avLst/>
          </a:prstGeom>
          <a:noFill/>
          <a:ln w="9525">
            <a:noFill/>
            <a:miter lim="800000"/>
            <a:headEnd/>
            <a:tailEnd/>
          </a:ln>
        </p:spPr>
      </p:pic>
      <p:graphicFrame>
        <p:nvGraphicFramePr>
          <p:cNvPr id="8" name="Chart 7"/>
          <p:cNvGraphicFramePr/>
          <p:nvPr/>
        </p:nvGraphicFramePr>
        <p:xfrm>
          <a:off x="428596" y="3857628"/>
          <a:ext cx="4071966" cy="2071702"/>
        </p:xfrm>
        <a:graphic>
          <a:graphicData uri="http://schemas.openxmlformats.org/drawingml/2006/chart">
            <c:chart xmlns:c="http://schemas.openxmlformats.org/drawingml/2006/chart" xmlns:r="http://schemas.openxmlformats.org/officeDocument/2006/relationships" r:id="rId6"/>
          </a:graphicData>
        </a:graphic>
      </p:graphicFrame>
      <p:sp>
        <p:nvSpPr>
          <p:cNvPr id="5128" name="TextBox 15"/>
          <p:cNvSpPr txBox="1">
            <a:spLocks noChangeArrowheads="1"/>
          </p:cNvSpPr>
          <p:nvPr/>
        </p:nvSpPr>
        <p:spPr bwMode="auto">
          <a:xfrm>
            <a:off x="1571625" y="1120775"/>
            <a:ext cx="1717675" cy="307975"/>
          </a:xfrm>
          <a:prstGeom prst="rect">
            <a:avLst/>
          </a:prstGeom>
          <a:noFill/>
          <a:ln w="9525">
            <a:noFill/>
            <a:miter lim="800000"/>
            <a:headEnd/>
            <a:tailEnd/>
          </a:ln>
        </p:spPr>
        <p:txBody>
          <a:bodyPr wrap="none">
            <a:spAutoFit/>
          </a:bodyPr>
          <a:lstStyle/>
          <a:p>
            <a:r>
              <a:rPr lang="en-US" sz="1400">
                <a:solidFill>
                  <a:schemeClr val="tx1"/>
                </a:solidFill>
              </a:rPr>
              <a:t>Worldwide Users</a:t>
            </a:r>
          </a:p>
        </p:txBody>
      </p:sp>
      <p:sp>
        <p:nvSpPr>
          <p:cNvPr id="5129" name="TextBox 16"/>
          <p:cNvSpPr txBox="1">
            <a:spLocks noChangeArrowheads="1"/>
          </p:cNvSpPr>
          <p:nvPr/>
        </p:nvSpPr>
        <p:spPr bwMode="auto">
          <a:xfrm>
            <a:off x="5643563" y="1120775"/>
            <a:ext cx="1816100" cy="307975"/>
          </a:xfrm>
          <a:prstGeom prst="rect">
            <a:avLst/>
          </a:prstGeom>
          <a:noFill/>
          <a:ln w="9525">
            <a:noFill/>
            <a:miter lim="800000"/>
            <a:headEnd/>
            <a:tailEnd/>
          </a:ln>
        </p:spPr>
        <p:txBody>
          <a:bodyPr wrap="none">
            <a:spAutoFit/>
          </a:bodyPr>
          <a:lstStyle/>
          <a:p>
            <a:r>
              <a:rPr lang="en-US" sz="1400">
                <a:solidFill>
                  <a:schemeClr val="tx1"/>
                </a:solidFill>
              </a:rPr>
              <a:t>Most New Visitors</a:t>
            </a:r>
          </a:p>
        </p:txBody>
      </p:sp>
      <p:pic>
        <p:nvPicPr>
          <p:cNvPr id="5130" name="Picture 11"/>
          <p:cNvPicPr>
            <a:picLocks noChangeAspect="1" noChangeArrowheads="1"/>
          </p:cNvPicPr>
          <p:nvPr/>
        </p:nvPicPr>
        <p:blipFill>
          <a:blip r:embed="rId7" cstate="print"/>
          <a:srcRect/>
          <a:stretch>
            <a:fillRect/>
          </a:stretch>
        </p:blipFill>
        <p:spPr bwMode="auto">
          <a:xfrm>
            <a:off x="857250" y="4000500"/>
            <a:ext cx="1809750" cy="327025"/>
          </a:xfrm>
          <a:prstGeom prst="rect">
            <a:avLst/>
          </a:prstGeom>
          <a:noFill/>
          <a:ln w="9525">
            <a:noFill/>
            <a:miter lim="800000"/>
            <a:headEnd/>
            <a:tailEnd/>
          </a:ln>
        </p:spPr>
      </p:pic>
      <p:pic>
        <p:nvPicPr>
          <p:cNvPr id="5132" name="Picture 12"/>
          <p:cNvPicPr>
            <a:picLocks noChangeAspect="1" noChangeArrowheads="1"/>
          </p:cNvPicPr>
          <p:nvPr/>
        </p:nvPicPr>
        <p:blipFill>
          <a:blip r:embed="rId8" cstate="print"/>
          <a:srcRect/>
          <a:stretch>
            <a:fillRect/>
          </a:stretch>
        </p:blipFill>
        <p:spPr bwMode="auto">
          <a:xfrm>
            <a:off x="3500430" y="3786190"/>
            <a:ext cx="785818" cy="275304"/>
          </a:xfrm>
          <a:prstGeom prst="roundRect">
            <a:avLst/>
          </a:prstGeom>
          <a:noFill/>
          <a:ln w="9525">
            <a:solidFill>
              <a:schemeClr val="tx1"/>
            </a:solidFill>
            <a:miter lim="800000"/>
            <a:headEnd/>
            <a:tailEnd/>
          </a:ln>
          <a:effectLst/>
        </p:spPr>
      </p:pic>
      <p:cxnSp>
        <p:nvCxnSpPr>
          <p:cNvPr id="5133" name="Straight Connector 13"/>
          <p:cNvCxnSpPr>
            <a:cxnSpLocks noChangeShapeType="1"/>
          </p:cNvCxnSpPr>
          <p:nvPr/>
        </p:nvCxnSpPr>
        <p:spPr bwMode="auto">
          <a:xfrm>
            <a:off x="7643813" y="4143375"/>
            <a:ext cx="914400" cy="914400"/>
          </a:xfrm>
          <a:prstGeom prst="line">
            <a:avLst/>
          </a:prstGeom>
          <a:noFill/>
          <a:ln w="9525" algn="ctr">
            <a:noFill/>
            <a:round/>
            <a:headEnd/>
            <a:tailEnd/>
          </a:ln>
        </p:spPr>
      </p:cxnSp>
      <p:pic>
        <p:nvPicPr>
          <p:cNvPr id="5135" name="Picture 15"/>
          <p:cNvPicPr>
            <a:picLocks noChangeAspect="1" noChangeArrowheads="1"/>
          </p:cNvPicPr>
          <p:nvPr/>
        </p:nvPicPr>
        <p:blipFill>
          <a:blip r:embed="rId9" cstate="print"/>
          <a:srcRect/>
          <a:stretch>
            <a:fillRect/>
          </a:stretch>
        </p:blipFill>
        <p:spPr bwMode="auto">
          <a:xfrm>
            <a:off x="4643438" y="3714752"/>
            <a:ext cx="3857651" cy="2186085"/>
          </a:xfrm>
          <a:prstGeom prst="rect">
            <a:avLst/>
          </a:prstGeom>
          <a:noFill/>
          <a:ln w="9525">
            <a:noFill/>
            <a:miter lim="800000"/>
            <a:headEnd/>
            <a:tailEnd/>
          </a:ln>
          <a:effectLst/>
        </p:spPr>
      </p:pic>
      <p:sp>
        <p:nvSpPr>
          <p:cNvPr id="16" name="Rectangle 15"/>
          <p:cNvSpPr/>
          <p:nvPr/>
        </p:nvSpPr>
        <p:spPr>
          <a:xfrm>
            <a:off x="4786314" y="4019140"/>
            <a:ext cx="2704587" cy="338554"/>
          </a:xfrm>
          <a:prstGeom prst="rect">
            <a:avLst/>
          </a:prstGeom>
        </p:spPr>
        <p:txBody>
          <a:bodyPr wrap="none">
            <a:spAutoFit/>
          </a:bodyPr>
          <a:lstStyle/>
          <a:p>
            <a:r>
              <a:rPr lang="en-US" sz="1600" dirty="0" smtClean="0">
                <a:solidFill>
                  <a:schemeClr val="tx1"/>
                </a:solidFill>
              </a:rPr>
              <a:t>22,782,709  page views </a:t>
            </a:r>
            <a:endParaRPr lang="en-US" sz="16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4" cstate="print"/>
          <a:srcRect/>
          <a:stretch>
            <a:fillRect/>
          </a:stretch>
        </p:blipFill>
        <p:spPr bwMode="auto">
          <a:xfrm>
            <a:off x="252413" y="914400"/>
            <a:ext cx="8637587" cy="5276850"/>
          </a:xfrm>
          <a:prstGeom prst="rect">
            <a:avLst/>
          </a:prstGeom>
          <a:noFill/>
          <a:ln w="9525">
            <a:noFill/>
            <a:miter lim="800000"/>
            <a:headEnd/>
            <a:tailEnd/>
          </a:ln>
        </p:spPr>
      </p:pic>
      <p:sp>
        <p:nvSpPr>
          <p:cNvPr id="81922" name="Rectangle 2"/>
          <p:cNvSpPr>
            <a:spLocks noGrp="1" noChangeArrowheads="1"/>
          </p:cNvSpPr>
          <p:nvPr>
            <p:ph type="title"/>
          </p:nvPr>
        </p:nvSpPr>
        <p:spPr/>
        <p:txBody>
          <a:bodyPr/>
          <a:lstStyle/>
          <a:p>
            <a:r>
              <a:rPr lang="en-US" dirty="0" smtClean="0"/>
              <a:t>OWASP Conferences (2008-2009)</a:t>
            </a:r>
          </a:p>
        </p:txBody>
      </p:sp>
      <p:sp>
        <p:nvSpPr>
          <p:cNvPr id="4" name="Slide Number Placeholder 3"/>
          <p:cNvSpPr>
            <a:spLocks noGrp="1"/>
          </p:cNvSpPr>
          <p:nvPr>
            <p:ph type="sldNum" sz="quarter" idx="10"/>
          </p:nvPr>
        </p:nvSpPr>
        <p:spPr/>
        <p:txBody>
          <a:bodyPr/>
          <a:lstStyle/>
          <a:p>
            <a:pPr>
              <a:defRPr/>
            </a:pPr>
            <a:fld id="{09A28211-6CC5-419C-94A7-5268B45299BB}" type="slidenum">
              <a:rPr lang="en-US" smtClean="0"/>
              <a:pPr>
                <a:defRPr/>
              </a:pPr>
              <a:t>6</a:t>
            </a:fld>
            <a:endParaRPr lang="en-US" smtClean="0"/>
          </a:p>
        </p:txBody>
      </p:sp>
      <p:sp>
        <p:nvSpPr>
          <p:cNvPr id="7" name="TextBox 6"/>
          <p:cNvSpPr txBox="1"/>
          <p:nvPr/>
        </p:nvSpPr>
        <p:spPr>
          <a:xfrm>
            <a:off x="2103438" y="2209800"/>
            <a:ext cx="906462" cy="461963"/>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p>
            <a:pPr algn="ctr" eaLnBrk="0" hangingPunct="0">
              <a:defRPr/>
            </a:pPr>
            <a:r>
              <a:rPr lang="en-US" sz="1200" dirty="0"/>
              <a:t>NYC</a:t>
            </a:r>
          </a:p>
          <a:p>
            <a:pPr algn="ctr" eaLnBrk="0" hangingPunct="0">
              <a:defRPr/>
            </a:pPr>
            <a:r>
              <a:rPr lang="en-US" sz="1200" dirty="0"/>
              <a:t>Sep 2008</a:t>
            </a:r>
          </a:p>
        </p:txBody>
      </p:sp>
      <p:sp>
        <p:nvSpPr>
          <p:cNvPr id="8" name="TextBox 7"/>
          <p:cNvSpPr txBox="1"/>
          <p:nvPr/>
        </p:nvSpPr>
        <p:spPr>
          <a:xfrm>
            <a:off x="2074863" y="2895600"/>
            <a:ext cx="908050" cy="466725"/>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r>
              <a:rPr lang="en-US" sz="1200">
                <a:solidFill>
                  <a:srgbClr val="000000"/>
                </a:solidFill>
              </a:rPr>
              <a:t>DC</a:t>
            </a:r>
          </a:p>
          <a:p>
            <a:pPr algn="ctr" eaLnBrk="0" hangingPunct="0"/>
            <a:r>
              <a:rPr lang="en-US" sz="1200">
                <a:solidFill>
                  <a:srgbClr val="000000"/>
                </a:solidFill>
              </a:rPr>
              <a:t>Sep 2009</a:t>
            </a:r>
          </a:p>
        </p:txBody>
      </p:sp>
      <p:sp>
        <p:nvSpPr>
          <p:cNvPr id="9" name="TextBox 8"/>
          <p:cNvSpPr txBox="1"/>
          <p:nvPr/>
        </p:nvSpPr>
        <p:spPr>
          <a:xfrm>
            <a:off x="3505200" y="1905000"/>
            <a:ext cx="938213" cy="461963"/>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Brussels</a:t>
            </a:r>
          </a:p>
          <a:p>
            <a:pPr algn="ctr" eaLnBrk="0" hangingPunct="0">
              <a:defRPr/>
            </a:pPr>
            <a:r>
              <a:rPr lang="en-US" sz="1200" dirty="0"/>
              <a:t>May 2008</a:t>
            </a:r>
          </a:p>
        </p:txBody>
      </p:sp>
      <p:sp>
        <p:nvSpPr>
          <p:cNvPr id="10" name="TextBox 9"/>
          <p:cNvSpPr txBox="1"/>
          <p:nvPr/>
        </p:nvSpPr>
        <p:spPr>
          <a:xfrm>
            <a:off x="4724400" y="2133600"/>
            <a:ext cx="938213" cy="461963"/>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Poland</a:t>
            </a:r>
          </a:p>
          <a:p>
            <a:pPr algn="ctr" eaLnBrk="0" hangingPunct="0">
              <a:defRPr/>
            </a:pPr>
            <a:r>
              <a:rPr lang="en-US" sz="1200" dirty="0"/>
              <a:t>May 2009</a:t>
            </a:r>
          </a:p>
        </p:txBody>
      </p:sp>
      <p:sp>
        <p:nvSpPr>
          <p:cNvPr id="11" name="TextBox 10"/>
          <p:cNvSpPr txBox="1"/>
          <p:nvPr/>
        </p:nvSpPr>
        <p:spPr>
          <a:xfrm>
            <a:off x="7391400" y="3505200"/>
            <a:ext cx="885825" cy="461963"/>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Taiwan</a:t>
            </a:r>
          </a:p>
          <a:p>
            <a:pPr algn="ctr" eaLnBrk="0" hangingPunct="0">
              <a:defRPr/>
            </a:pPr>
            <a:r>
              <a:rPr lang="en-US" sz="1200" dirty="0"/>
              <a:t>Oct 2008</a:t>
            </a:r>
          </a:p>
        </p:txBody>
      </p:sp>
      <p:sp>
        <p:nvSpPr>
          <p:cNvPr id="12" name="TextBox 11"/>
          <p:cNvSpPr txBox="1"/>
          <p:nvPr/>
        </p:nvSpPr>
        <p:spPr>
          <a:xfrm>
            <a:off x="3200400" y="3200400"/>
            <a:ext cx="925513" cy="649288"/>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r>
              <a:rPr lang="en-US" sz="1200">
                <a:solidFill>
                  <a:srgbClr val="000000"/>
                </a:solidFill>
              </a:rPr>
              <a:t>Portugal</a:t>
            </a:r>
          </a:p>
          <a:p>
            <a:pPr algn="ctr" eaLnBrk="0" hangingPunct="0"/>
            <a:r>
              <a:rPr lang="en-US" sz="1200">
                <a:solidFill>
                  <a:srgbClr val="000000"/>
                </a:solidFill>
              </a:rPr>
              <a:t>Summit</a:t>
            </a:r>
          </a:p>
          <a:p>
            <a:pPr algn="ctr" eaLnBrk="0" hangingPunct="0"/>
            <a:r>
              <a:rPr lang="en-US" sz="1200">
                <a:solidFill>
                  <a:srgbClr val="000000"/>
                </a:solidFill>
              </a:rPr>
              <a:t>Nov 2008</a:t>
            </a:r>
          </a:p>
        </p:txBody>
      </p:sp>
      <p:sp>
        <p:nvSpPr>
          <p:cNvPr id="13" name="TextBox 12"/>
          <p:cNvSpPr txBox="1"/>
          <p:nvPr/>
        </p:nvSpPr>
        <p:spPr>
          <a:xfrm>
            <a:off x="4495800" y="3316288"/>
            <a:ext cx="906463" cy="461962"/>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Israel</a:t>
            </a:r>
          </a:p>
          <a:p>
            <a:pPr algn="ctr" eaLnBrk="0" hangingPunct="0">
              <a:defRPr/>
            </a:pPr>
            <a:r>
              <a:rPr lang="en-US" sz="1200" dirty="0"/>
              <a:t>Sep 2008</a:t>
            </a:r>
          </a:p>
        </p:txBody>
      </p:sp>
      <p:sp>
        <p:nvSpPr>
          <p:cNvPr id="14" name="TextBox 13"/>
          <p:cNvSpPr txBox="1"/>
          <p:nvPr/>
        </p:nvSpPr>
        <p:spPr>
          <a:xfrm>
            <a:off x="5688013" y="3716338"/>
            <a:ext cx="920750" cy="460375"/>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India</a:t>
            </a:r>
          </a:p>
          <a:p>
            <a:pPr algn="ctr" eaLnBrk="0" hangingPunct="0">
              <a:defRPr/>
            </a:pPr>
            <a:r>
              <a:rPr lang="en-US" sz="1200" dirty="0"/>
              <a:t>Aug 2008</a:t>
            </a:r>
          </a:p>
        </p:txBody>
      </p:sp>
      <p:sp>
        <p:nvSpPr>
          <p:cNvPr id="15" name="TextBox 14"/>
          <p:cNvSpPr txBox="1"/>
          <p:nvPr/>
        </p:nvSpPr>
        <p:spPr>
          <a:xfrm>
            <a:off x="7140575" y="5176838"/>
            <a:ext cx="1012825" cy="646112"/>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Gold Coast</a:t>
            </a:r>
          </a:p>
          <a:p>
            <a:pPr algn="ctr" eaLnBrk="0" hangingPunct="0">
              <a:defRPr/>
            </a:pPr>
            <a:r>
              <a:rPr lang="en-US" sz="1200" dirty="0"/>
              <a:t>Feb 2008</a:t>
            </a:r>
          </a:p>
          <a:p>
            <a:pPr algn="ctr" eaLnBrk="0" hangingPunct="0">
              <a:defRPr/>
            </a:pPr>
            <a:r>
              <a:rPr lang="en-US" sz="1200" dirty="0"/>
              <a:t>+2009</a:t>
            </a:r>
          </a:p>
        </p:txBody>
      </p:sp>
      <p:sp>
        <p:nvSpPr>
          <p:cNvPr id="16" name="TextBox 15"/>
          <p:cNvSpPr txBox="1"/>
          <p:nvPr/>
        </p:nvSpPr>
        <p:spPr>
          <a:xfrm>
            <a:off x="922338" y="2057400"/>
            <a:ext cx="984250" cy="461963"/>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Minnesota</a:t>
            </a:r>
          </a:p>
          <a:p>
            <a:pPr algn="ctr" eaLnBrk="0" hangingPunct="0">
              <a:defRPr/>
            </a:pPr>
            <a:r>
              <a:rPr lang="en-US" sz="1200" dirty="0"/>
              <a:t>Oct 2008</a:t>
            </a:r>
          </a:p>
        </p:txBody>
      </p:sp>
      <p:sp>
        <p:nvSpPr>
          <p:cNvPr id="17" name="TextBox 16"/>
          <p:cNvSpPr txBox="1"/>
          <p:nvPr/>
        </p:nvSpPr>
        <p:spPr>
          <a:xfrm>
            <a:off x="26988" y="2590800"/>
            <a:ext cx="1122362" cy="461963"/>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Denver</a:t>
            </a:r>
          </a:p>
          <a:p>
            <a:pPr algn="ctr" eaLnBrk="0" hangingPunct="0">
              <a:defRPr/>
            </a:pPr>
            <a:r>
              <a:rPr lang="en-US" sz="1200" dirty="0"/>
              <a:t>Spring 2009</a:t>
            </a:r>
          </a:p>
        </p:txBody>
      </p:sp>
      <p:sp>
        <p:nvSpPr>
          <p:cNvPr id="18" name="TextBox 17"/>
          <p:cNvSpPr txBox="1"/>
          <p:nvPr/>
        </p:nvSpPr>
        <p:spPr>
          <a:xfrm>
            <a:off x="4343400" y="1600200"/>
            <a:ext cx="923925" cy="461963"/>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defRPr/>
            </a:pPr>
            <a:r>
              <a:rPr lang="en-US" sz="1200" dirty="0"/>
              <a:t>Germany</a:t>
            </a:r>
          </a:p>
          <a:p>
            <a:pPr algn="ctr" eaLnBrk="0" hangingPunct="0">
              <a:defRPr/>
            </a:pPr>
            <a:r>
              <a:rPr lang="en-US" sz="1200" dirty="0"/>
              <a:t>Nov 2008</a:t>
            </a:r>
          </a:p>
        </p:txBody>
      </p:sp>
      <p:sp>
        <p:nvSpPr>
          <p:cNvPr id="2" name="TextBox 7"/>
          <p:cNvSpPr txBox="1">
            <a:spLocks noChangeArrowheads="1"/>
          </p:cNvSpPr>
          <p:nvPr/>
        </p:nvSpPr>
        <p:spPr bwMode="auto">
          <a:xfrm>
            <a:off x="3352800" y="2667000"/>
            <a:ext cx="755650" cy="466725"/>
          </a:xfrm>
          <a:prstGeom prst="rect">
            <a:avLst/>
          </a:prstGeom>
          <a:gradFill rotWithShape="1">
            <a:gsLst>
              <a:gs pos="0">
                <a:srgbClr val="A8A8EA"/>
              </a:gs>
              <a:gs pos="35001">
                <a:srgbClr val="C3C3EF"/>
              </a:gs>
              <a:gs pos="100000">
                <a:srgbClr val="E8E8FA"/>
              </a:gs>
            </a:gsLst>
            <a:lin ang="16200000" scaled="1"/>
          </a:gradFill>
          <a:ln w="9525" algn="ctr">
            <a:solidFill>
              <a:srgbClr val="2F2F98"/>
            </a:solidFill>
            <a:miter lim="800000"/>
            <a:headEnd/>
            <a:tailEnd/>
          </a:ln>
          <a:effectLst>
            <a:outerShdw dist="20000" dir="5400000" rotWithShape="0">
              <a:srgbClr val="000000">
                <a:alpha val="37999"/>
              </a:srgbClr>
            </a:outerShdw>
          </a:effectLst>
        </p:spPr>
        <p:txBody>
          <a:bodyPr>
            <a:spAutoFit/>
          </a:bodyPr>
          <a:lstStyle/>
          <a:p>
            <a:pPr algn="ctr" eaLnBrk="0" hangingPunct="0"/>
            <a:r>
              <a:rPr lang="en-US" sz="1200">
                <a:solidFill>
                  <a:srgbClr val="000000"/>
                </a:solidFill>
                <a:latin typeface="Tahoma" pitchFamily="34" charset="0"/>
              </a:rPr>
              <a:t>Ireland 2009</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5"/>
          <p:cNvPicPr>
            <a:picLocks noChangeAspect="1" noChangeArrowheads="1"/>
          </p:cNvPicPr>
          <p:nvPr/>
        </p:nvPicPr>
        <p:blipFill>
          <a:blip r:embed="rId4" cstate="print">
            <a:clrChange>
              <a:clrFrom>
                <a:srgbClr val="FFFFFF"/>
              </a:clrFrom>
              <a:clrTo>
                <a:srgbClr val="FFFFFF">
                  <a:alpha val="0"/>
                </a:srgbClr>
              </a:clrTo>
            </a:clrChange>
          </a:blip>
          <a:srcRect l="20287" t="19885" r="22646"/>
          <a:stretch>
            <a:fillRect/>
          </a:stretch>
        </p:blipFill>
        <p:spPr bwMode="auto">
          <a:xfrm>
            <a:off x="3929063" y="3490913"/>
            <a:ext cx="730250" cy="86677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eaLnBrk="1" hangingPunct="1"/>
            <a:r>
              <a:rPr lang="en-US" dirty="0" smtClean="0"/>
              <a:t>OWASP </a:t>
            </a:r>
            <a:r>
              <a:rPr lang="en-US" dirty="0" err="1" smtClean="0"/>
              <a:t>KnowledgeBase</a:t>
            </a:r>
            <a:endParaRPr lang="en-US" dirty="0" smtClean="0"/>
          </a:p>
        </p:txBody>
      </p:sp>
      <p:pic>
        <p:nvPicPr>
          <p:cNvPr id="8196" name="Picture 27" descr="http://tbn0.google.com/images?q=tbn:MDrt-4VHMeJoZM:http://mirrors.creativecommons.org/google-20061026/cc-logo.png">
            <a:hlinkClick r:id="rId5"/>
          </p:cNvPr>
          <p:cNvPicPr>
            <a:picLocks noChangeAspect="1" noChangeArrowheads="1"/>
          </p:cNvPicPr>
          <p:nvPr/>
        </p:nvPicPr>
        <p:blipFill>
          <a:blip r:embed="rId6" cstate="print"/>
          <a:srcRect/>
          <a:stretch>
            <a:fillRect/>
          </a:stretch>
        </p:blipFill>
        <p:spPr bwMode="auto">
          <a:xfrm>
            <a:off x="0" y="5357813"/>
            <a:ext cx="1171575" cy="819150"/>
          </a:xfrm>
          <a:prstGeom prst="rect">
            <a:avLst/>
          </a:prstGeom>
          <a:noFill/>
          <a:ln w="9525">
            <a:noFill/>
            <a:miter lim="800000"/>
            <a:headEnd/>
            <a:tailEnd/>
          </a:ln>
        </p:spPr>
      </p:pic>
      <p:graphicFrame>
        <p:nvGraphicFramePr>
          <p:cNvPr id="26" name="Diagram 25"/>
          <p:cNvGraphicFramePr/>
          <p:nvPr/>
        </p:nvGraphicFramePr>
        <p:xfrm>
          <a:off x="2003209" y="1643050"/>
          <a:ext cx="4905388" cy="41751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205" name="Picture 37" descr="OWASP Guide 2.0 (2005)"/>
          <p:cNvPicPr>
            <a:picLocks noChangeAspect="1" noChangeArrowheads="1"/>
          </p:cNvPicPr>
          <p:nvPr/>
        </p:nvPicPr>
        <p:blipFill>
          <a:blip r:embed="rId12" cstate="print"/>
          <a:srcRect/>
          <a:stretch>
            <a:fillRect/>
          </a:stretch>
        </p:blipFill>
        <p:spPr bwMode="auto">
          <a:xfrm>
            <a:off x="1643043" y="5096921"/>
            <a:ext cx="857256" cy="1118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07" name="Picture 39" descr="OWASP World (Nov 2007)"/>
          <p:cNvPicPr>
            <a:picLocks noChangeAspect="1" noChangeArrowheads="1"/>
          </p:cNvPicPr>
          <p:nvPr/>
        </p:nvPicPr>
        <p:blipFill>
          <a:blip r:embed="rId13" cstate="print"/>
          <a:srcRect/>
          <a:stretch>
            <a:fillRect/>
          </a:stretch>
        </p:blipFill>
        <p:spPr bwMode="auto">
          <a:xfrm>
            <a:off x="2255369" y="5311235"/>
            <a:ext cx="857256" cy="1118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09" name="Picture 41" descr="OWASP SpoC 2007"/>
          <p:cNvPicPr>
            <a:picLocks noChangeAspect="1" noChangeArrowheads="1"/>
          </p:cNvPicPr>
          <p:nvPr/>
        </p:nvPicPr>
        <p:blipFill>
          <a:blip r:embed="rId14" cstate="print"/>
          <a:srcRect/>
          <a:stretch>
            <a:fillRect/>
          </a:stretch>
        </p:blipFill>
        <p:spPr bwMode="auto">
          <a:xfrm>
            <a:off x="3051393" y="5096921"/>
            <a:ext cx="857256" cy="1118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11" name="Picture 43" descr="OWASP Top 10 - Ruby on Rails version"/>
          <p:cNvPicPr>
            <a:picLocks noChangeAspect="1" noChangeArrowheads="1"/>
          </p:cNvPicPr>
          <p:nvPr/>
        </p:nvPicPr>
        <p:blipFill>
          <a:blip r:embed="rId15" cstate="print"/>
          <a:srcRect/>
          <a:stretch>
            <a:fillRect/>
          </a:stretch>
        </p:blipFill>
        <p:spPr bwMode="auto">
          <a:xfrm>
            <a:off x="3663719" y="5311235"/>
            <a:ext cx="857256" cy="1118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13" name="Picture 45" descr="OWASP Evaluation And Certification Criteria"/>
          <p:cNvPicPr>
            <a:picLocks noChangeAspect="1" noChangeArrowheads="1"/>
          </p:cNvPicPr>
          <p:nvPr/>
        </p:nvPicPr>
        <p:blipFill>
          <a:blip r:embed="rId16" cstate="print"/>
          <a:srcRect/>
          <a:stretch>
            <a:fillRect/>
          </a:stretch>
        </p:blipFill>
        <p:spPr bwMode="auto">
          <a:xfrm>
            <a:off x="4449537" y="5096921"/>
            <a:ext cx="857256" cy="1118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15" name="Picture 47" descr="OWASP Code Review - 2008 (RC2)"/>
          <p:cNvPicPr>
            <a:picLocks noChangeAspect="1" noChangeArrowheads="1"/>
          </p:cNvPicPr>
          <p:nvPr/>
        </p:nvPicPr>
        <p:blipFill>
          <a:blip r:embed="rId17" cstate="print"/>
          <a:srcRect/>
          <a:stretch>
            <a:fillRect/>
          </a:stretch>
        </p:blipFill>
        <p:spPr bwMode="auto">
          <a:xfrm>
            <a:off x="5061863" y="5311235"/>
            <a:ext cx="857256" cy="1118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17" name="Picture 49" descr="OWASP WebGoat and WebScarab"/>
          <p:cNvPicPr>
            <a:picLocks noChangeAspect="1" noChangeArrowheads="1"/>
          </p:cNvPicPr>
          <p:nvPr/>
        </p:nvPicPr>
        <p:blipFill>
          <a:blip r:embed="rId18" cstate="print"/>
          <a:srcRect/>
          <a:stretch>
            <a:fillRect/>
          </a:stretch>
        </p:blipFill>
        <p:spPr bwMode="auto">
          <a:xfrm>
            <a:off x="5857885" y="5096921"/>
            <a:ext cx="857256" cy="1118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19" name="Picture 51" descr="OWASP CLASP v1.2"/>
          <p:cNvPicPr>
            <a:picLocks noChangeAspect="1" noChangeArrowheads="1"/>
          </p:cNvPicPr>
          <p:nvPr/>
        </p:nvPicPr>
        <p:blipFill>
          <a:blip r:embed="rId19" cstate="print"/>
          <a:srcRect/>
          <a:stretch>
            <a:fillRect/>
          </a:stretch>
        </p:blipFill>
        <p:spPr bwMode="auto">
          <a:xfrm>
            <a:off x="6470209" y="5311235"/>
            <a:ext cx="857256" cy="1118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206" name="Picture 35" descr="http://tbn0.google.com/images?q=tbn:BBVxvahhx2YbrM:http://www.leverageblog.com/leverage_the_internet/images/email_large.jpg">
            <a:hlinkClick r:id="rId20"/>
          </p:cNvPr>
          <p:cNvPicPr>
            <a:picLocks noChangeAspect="1" noChangeArrowheads="1"/>
          </p:cNvPicPr>
          <p:nvPr/>
        </p:nvPicPr>
        <p:blipFill>
          <a:blip r:embed="rId21" cstate="print">
            <a:clrChange>
              <a:clrFrom>
                <a:srgbClr val="FEFEFE"/>
              </a:clrFrom>
              <a:clrTo>
                <a:srgbClr val="FEFEFE">
                  <a:alpha val="0"/>
                </a:srgbClr>
              </a:clrTo>
            </a:clrChange>
          </a:blip>
          <a:srcRect/>
          <a:stretch>
            <a:fillRect/>
          </a:stretch>
        </p:blipFill>
        <p:spPr bwMode="auto">
          <a:xfrm>
            <a:off x="5072063" y="1357313"/>
            <a:ext cx="819150" cy="819150"/>
          </a:xfrm>
          <a:prstGeom prst="rect">
            <a:avLst/>
          </a:prstGeom>
          <a:noFill/>
          <a:ln w="9525">
            <a:noFill/>
            <a:miter lim="800000"/>
            <a:headEnd/>
            <a:tailEnd/>
          </a:ln>
        </p:spPr>
      </p:pic>
      <p:pic>
        <p:nvPicPr>
          <p:cNvPr id="8207" name="Picture 53" descr="Home"/>
          <p:cNvPicPr>
            <a:picLocks noChangeAspect="1" noChangeArrowheads="1"/>
          </p:cNvPicPr>
          <p:nvPr/>
        </p:nvPicPr>
        <p:blipFill>
          <a:blip r:embed="rId22" cstate="print"/>
          <a:srcRect l="6981" t="30661" r="10239" b="12735"/>
          <a:stretch>
            <a:fillRect/>
          </a:stretch>
        </p:blipFill>
        <p:spPr bwMode="auto">
          <a:xfrm>
            <a:off x="0" y="2643188"/>
            <a:ext cx="2470150" cy="714375"/>
          </a:xfrm>
          <a:prstGeom prst="rect">
            <a:avLst/>
          </a:prstGeom>
          <a:noFill/>
          <a:ln w="9525">
            <a:noFill/>
            <a:miter lim="800000"/>
            <a:headEnd/>
            <a:tailEnd/>
          </a:ln>
        </p:spPr>
      </p:pic>
      <p:sp>
        <p:nvSpPr>
          <p:cNvPr id="36" name="Down Arrow 35"/>
          <p:cNvSpPr/>
          <p:nvPr/>
        </p:nvSpPr>
        <p:spPr>
          <a:xfrm rot="16200000">
            <a:off x="1104043" y="5539635"/>
            <a:ext cx="613173" cy="392431"/>
          </a:xfrm>
          <a:prstGeom prst="downArrow">
            <a:avLst/>
          </a:prstGeom>
          <a:scene3d>
            <a:camera prst="orthographicFront"/>
            <a:lightRig rig="chilly" dir="t"/>
          </a:scene3d>
          <a:sp3d z="12700" extrusionH="1700" prstMaterial="translucentPowder">
            <a:bevelT w="25400" h="6350" prst="softRound"/>
            <a:bevelB w="0" h="0" prst="convex"/>
          </a:sp3d>
        </p:spPr>
        <p:style>
          <a:lnRef idx="0">
            <a:schemeClr val="lt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sp>
      <p:sp>
        <p:nvSpPr>
          <p:cNvPr id="37" name="Down Arrow 36"/>
          <p:cNvSpPr/>
          <p:nvPr/>
        </p:nvSpPr>
        <p:spPr>
          <a:xfrm rot="16200000">
            <a:off x="2426124" y="2926198"/>
            <a:ext cx="613173" cy="392431"/>
          </a:xfrm>
          <a:prstGeom prst="downArrow">
            <a:avLst/>
          </a:prstGeom>
          <a:scene3d>
            <a:camera prst="orthographicFront"/>
            <a:lightRig rig="chilly" dir="t"/>
          </a:scene3d>
          <a:sp3d z="12700" extrusionH="1700" prstMaterial="translucentPowder">
            <a:bevelT w="25400" h="6350" prst="softRound"/>
            <a:bevelB w="0" h="0" prst="convex"/>
          </a:sp3d>
        </p:spPr>
        <p:style>
          <a:lnRef idx="0">
            <a:schemeClr val="lt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sp>
      <p:sp>
        <p:nvSpPr>
          <p:cNvPr id="8210" name="Rectangle 37"/>
          <p:cNvSpPr>
            <a:spLocks noChangeArrowheads="1"/>
          </p:cNvSpPr>
          <p:nvPr/>
        </p:nvSpPr>
        <p:spPr bwMode="auto">
          <a:xfrm>
            <a:off x="6357938" y="500063"/>
            <a:ext cx="2357437" cy="1708160"/>
          </a:xfrm>
          <a:prstGeom prst="rect">
            <a:avLst/>
          </a:prstGeom>
          <a:noFill/>
          <a:ln w="9525">
            <a:noFill/>
            <a:miter lim="800000"/>
            <a:headEnd/>
            <a:tailEnd/>
          </a:ln>
        </p:spPr>
        <p:txBody>
          <a:bodyPr>
            <a:spAutoFit/>
          </a:bodyPr>
          <a:lstStyle/>
          <a:p>
            <a:pPr>
              <a:spcBef>
                <a:spcPct val="30000"/>
              </a:spcBef>
              <a:buFont typeface="Arial" charset="0"/>
              <a:buChar char="•"/>
            </a:pPr>
            <a:r>
              <a:rPr lang="en-US" sz="1400" dirty="0" smtClean="0"/>
              <a:t>6,381 </a:t>
            </a:r>
            <a:r>
              <a:rPr lang="en-US" sz="1400" dirty="0"/>
              <a:t>total articles</a:t>
            </a:r>
          </a:p>
          <a:p>
            <a:pPr>
              <a:spcBef>
                <a:spcPct val="30000"/>
              </a:spcBef>
              <a:buFont typeface="Arial" charset="0"/>
              <a:buChar char="•"/>
            </a:pPr>
            <a:r>
              <a:rPr lang="en-US" sz="1400" dirty="0"/>
              <a:t>427 presentations</a:t>
            </a:r>
          </a:p>
          <a:p>
            <a:pPr>
              <a:spcBef>
                <a:spcPct val="30000"/>
              </a:spcBef>
              <a:buFont typeface="Arial" charset="0"/>
              <a:buChar char="•"/>
            </a:pPr>
            <a:r>
              <a:rPr lang="en-US" sz="1400" dirty="0"/>
              <a:t>200 updates per day</a:t>
            </a:r>
          </a:p>
          <a:p>
            <a:pPr>
              <a:spcBef>
                <a:spcPct val="30000"/>
              </a:spcBef>
              <a:buFont typeface="Arial" charset="0"/>
              <a:buChar char="•"/>
            </a:pPr>
            <a:r>
              <a:rPr lang="en-US" sz="1400" dirty="0" smtClean="0"/>
              <a:t>271 </a:t>
            </a:r>
            <a:r>
              <a:rPr lang="en-US" sz="1400" dirty="0"/>
              <a:t>mailing lists</a:t>
            </a:r>
          </a:p>
          <a:p>
            <a:pPr>
              <a:spcBef>
                <a:spcPct val="30000"/>
              </a:spcBef>
              <a:buFont typeface="Arial" charset="0"/>
              <a:buChar char="•"/>
            </a:pPr>
            <a:r>
              <a:rPr lang="en-US" sz="1400" dirty="0"/>
              <a:t>180 blogs monitored</a:t>
            </a:r>
          </a:p>
          <a:p>
            <a:pPr>
              <a:spcBef>
                <a:spcPct val="30000"/>
              </a:spcBef>
              <a:buFont typeface="Arial" charset="0"/>
              <a:buChar char="•"/>
            </a:pPr>
            <a:r>
              <a:rPr lang="en-US" sz="1400" dirty="0" smtClean="0"/>
              <a:t>19 </a:t>
            </a:r>
            <a:r>
              <a:rPr lang="en-US" sz="1400" dirty="0"/>
              <a:t>deface </a:t>
            </a:r>
            <a:r>
              <a:rPr lang="en-US" sz="1400" dirty="0" smtClean="0"/>
              <a:t>attempts</a:t>
            </a:r>
            <a:endParaRPr lang="en-US" sz="1400" dirty="0"/>
          </a:p>
        </p:txBody>
      </p:sp>
      <p:pic>
        <p:nvPicPr>
          <p:cNvPr id="7222" name="Picture 54"/>
          <p:cNvPicPr>
            <a:picLocks noChangeAspect="1" noChangeArrowheads="1"/>
          </p:cNvPicPr>
          <p:nvPr/>
        </p:nvPicPr>
        <p:blipFill>
          <a:blip r:embed="rId23" cstate="print"/>
          <a:srcRect/>
          <a:stretch>
            <a:fillRect/>
          </a:stretch>
        </p:blipFill>
        <p:spPr bwMode="auto">
          <a:xfrm>
            <a:off x="7143768" y="4851506"/>
            <a:ext cx="928694" cy="1220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 name="Group 52"/>
          <p:cNvGrpSpPr/>
          <p:nvPr/>
        </p:nvGrpSpPr>
        <p:grpSpPr>
          <a:xfrm>
            <a:off x="3286116" y="1643050"/>
            <a:ext cx="801264" cy="794289"/>
            <a:chOff x="1804050" y="1019269"/>
            <a:chExt cx="801264" cy="794289"/>
          </a:xfrm>
          <a:scene3d>
            <a:camera prst="orthographicFront">
              <a:rot lat="0" lon="0" rev="0"/>
            </a:camera>
            <a:lightRig rig="balanced" dir="t">
              <a:rot lat="0" lon="0" rev="8700000"/>
            </a:lightRig>
          </a:scene3d>
        </p:grpSpPr>
        <p:sp>
          <p:nvSpPr>
            <p:cNvPr id="52" name="Oval 51"/>
            <p:cNvSpPr/>
            <p:nvPr/>
          </p:nvSpPr>
          <p:spPr bwMode="auto">
            <a:xfrm>
              <a:off x="1857356" y="1214422"/>
              <a:ext cx="714380" cy="571504"/>
            </a:xfrm>
            <a:prstGeom prst="ellipse">
              <a:avLst/>
            </a:pr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pPr algn="ctr">
                <a:defRPr/>
              </a:pPr>
              <a:endParaRPr lang="en-US"/>
            </a:p>
          </p:txBody>
        </p:sp>
        <p:pic>
          <p:nvPicPr>
            <p:cNvPr id="7224" name="Picture 56"/>
            <p:cNvPicPr>
              <a:picLocks noChangeAspect="1" noChangeArrowheads="1"/>
            </p:cNvPicPr>
            <p:nvPr/>
          </p:nvPicPr>
          <p:blipFill>
            <a:blip r:embed="rId24" cstate="print">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rot="20694676">
              <a:off x="1804050" y="1019269"/>
              <a:ext cx="801264" cy="794289"/>
            </a:xfrm>
            <a:prstGeom prst="ellipse">
              <a:avLst/>
            </a:prstGeom>
            <a:ln w="63500" cap="rnd">
              <a:noFill/>
            </a:ln>
            <a:effectLst>
              <a:outerShdw blurRad="44450" dist="27940" dir="5400000" algn="ctr">
                <a:srgbClr val="000000">
                  <a:alpha val="32000"/>
                </a:srgbClr>
              </a:outerShdw>
            </a:effectLst>
            <a:sp3d>
              <a:bevelT w="190500" h="38100"/>
            </a:sp3d>
          </p:spPr>
        </p:pic>
      </p:gr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a:t>
            </a:r>
            <a:r>
              <a:rPr lang="en-US" dirty="0" err="1" smtClean="0"/>
              <a:t>AppSec</a:t>
            </a:r>
            <a:r>
              <a:rPr lang="en-US" baseline="0" dirty="0" smtClean="0"/>
              <a:t> </a:t>
            </a:r>
            <a:r>
              <a:rPr lang="en-US" dirty="0" smtClean="0"/>
              <a:t>News and Intelligence</a:t>
            </a:r>
            <a:endParaRPr lang="en-US" dirty="0"/>
          </a:p>
        </p:txBody>
      </p:sp>
      <p:sp>
        <p:nvSpPr>
          <p:cNvPr id="3" name="Content Placeholder 2"/>
          <p:cNvSpPr>
            <a:spLocks noGrp="1"/>
          </p:cNvSpPr>
          <p:nvPr>
            <p:ph idx="1"/>
          </p:nvPr>
        </p:nvSpPr>
        <p:spPr>
          <a:xfrm>
            <a:off x="457200" y="1295400"/>
            <a:ext cx="5829312" cy="4830763"/>
          </a:xfrm>
        </p:spPr>
        <p:txBody>
          <a:bodyPr/>
          <a:lstStyle/>
          <a:p>
            <a:r>
              <a:rPr lang="en-US" dirty="0" smtClean="0"/>
              <a:t>Moderated </a:t>
            </a:r>
            <a:r>
              <a:rPr lang="en-US" dirty="0" err="1" smtClean="0"/>
              <a:t>AppSec</a:t>
            </a:r>
            <a:r>
              <a:rPr lang="en-US" dirty="0" smtClean="0"/>
              <a:t> News Feed</a:t>
            </a:r>
          </a:p>
          <a:p>
            <a:pPr lvl="1"/>
            <a:r>
              <a:rPr lang="en-US" dirty="0" smtClean="0">
                <a:hlinkClick r:id="rId2"/>
              </a:rPr>
              <a:t>http://www.google.com/reader/public/atom/user/16712724397688793161/state/com.google/broadcast</a:t>
            </a:r>
            <a:r>
              <a:rPr lang="en-US" dirty="0" smtClean="0"/>
              <a:t> </a:t>
            </a:r>
          </a:p>
          <a:p>
            <a:r>
              <a:rPr lang="en-US" dirty="0" smtClean="0"/>
              <a:t>OWASP Podcast</a:t>
            </a:r>
          </a:p>
          <a:p>
            <a:pPr lvl="1"/>
            <a:r>
              <a:rPr lang="en-US" dirty="0" smtClean="0">
                <a:hlinkClick r:id="rId3"/>
              </a:rPr>
              <a:t>http://itunes.apple.com/WebObjects/MZStore.woa/wa/viewPodcast?id=300769012</a:t>
            </a:r>
            <a:r>
              <a:rPr lang="en-US" dirty="0" smtClean="0"/>
              <a:t> </a:t>
            </a:r>
          </a:p>
          <a:p>
            <a:r>
              <a:rPr lang="en-US" dirty="0" smtClean="0"/>
              <a:t>OWASP TV</a:t>
            </a:r>
          </a:p>
          <a:p>
            <a:pPr lvl="1"/>
            <a:r>
              <a:rPr lang="en-US" dirty="0" smtClean="0">
                <a:hlinkClick r:id="rId4"/>
              </a:rPr>
              <a:t>http://www.owasp.tv</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8881B75-E8E5-4975-80CD-8CA334970D55}" type="slidenum">
              <a:rPr lang="en-US" smtClean="0"/>
              <a:pPr>
                <a:defRPr/>
              </a:pPr>
              <a:t>8</a:t>
            </a:fld>
            <a:endParaRPr lang="en-US"/>
          </a:p>
        </p:txBody>
      </p:sp>
      <p:pic>
        <p:nvPicPr>
          <p:cNvPr id="2050" name="Picture 2" descr="OWASP_Podcast_200x200.jpg">
            <a:hlinkClick r:id="rId3" tooltip="http://itunes.apple.com/WebObjects/MZStore.woa/wa/viewPodcast?id=300769012"/>
          </p:cNvPr>
          <p:cNvPicPr>
            <a:picLocks noChangeAspect="1" noChangeArrowheads="1"/>
          </p:cNvPicPr>
          <p:nvPr/>
        </p:nvPicPr>
        <p:blipFill>
          <a:blip r:embed="rId5" cstate="print"/>
          <a:srcRect/>
          <a:stretch>
            <a:fillRect/>
          </a:stretch>
        </p:blipFill>
        <p:spPr bwMode="auto">
          <a:xfrm>
            <a:off x="6643702" y="3286124"/>
            <a:ext cx="1172308" cy="1172308"/>
          </a:xfrm>
          <a:prstGeom prst="rect">
            <a:avLst/>
          </a:prstGeom>
          <a:noFill/>
        </p:spPr>
      </p:pic>
      <p:pic>
        <p:nvPicPr>
          <p:cNvPr id="2054" name="Picture 6" descr="Feed-icon-32x32.png">
            <a:hlinkClick r:id="rId6" tooltip="http://www.owasp.org/download/jmanico/podcast.xml"/>
          </p:cNvPr>
          <p:cNvPicPr>
            <a:picLocks noChangeAspect="1" noChangeArrowheads="1"/>
          </p:cNvPicPr>
          <p:nvPr/>
        </p:nvPicPr>
        <p:blipFill>
          <a:blip r:embed="rId7" cstate="print"/>
          <a:srcRect/>
          <a:stretch>
            <a:fillRect/>
          </a:stretch>
        </p:blipFill>
        <p:spPr bwMode="auto">
          <a:xfrm>
            <a:off x="6643702" y="1714488"/>
            <a:ext cx="1143008" cy="1143012"/>
          </a:xfrm>
          <a:prstGeom prst="rect">
            <a:avLst/>
          </a:prstGeom>
          <a:noFill/>
        </p:spPr>
      </p:pic>
      <p:pic>
        <p:nvPicPr>
          <p:cNvPr id="2056" name="Picture 8" descr="http://tbn2.google.com/images?q=tbn:j6-q57lwUcHM-M:http://farm4.static.flickr.com/3001/2317512672_9b026a5070.jpg">
            <a:hlinkClick r:id="rId8"/>
          </p:cNvPr>
          <p:cNvPicPr>
            <a:picLocks noChangeAspect="1" noChangeArrowheads="1"/>
          </p:cNvPicPr>
          <p:nvPr/>
        </p:nvPicPr>
        <p:blipFill>
          <a:blip r:embed="rId9" cstate="print"/>
          <a:srcRect/>
          <a:stretch>
            <a:fillRect/>
          </a:stretch>
        </p:blipFill>
        <p:spPr bwMode="auto">
          <a:xfrm>
            <a:off x="6572264" y="4714884"/>
            <a:ext cx="1219200" cy="12287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a:t>
            </a:r>
            <a:r>
              <a:rPr lang="en-US" dirty="0" err="1" smtClean="0"/>
              <a:t>AppSec</a:t>
            </a:r>
            <a:r>
              <a:rPr lang="en-US" dirty="0" smtClean="0"/>
              <a:t> Job Board</a:t>
            </a:r>
            <a:endParaRPr lang="en-US" dirty="0"/>
          </a:p>
        </p:txBody>
      </p:sp>
      <p:sp>
        <p:nvSpPr>
          <p:cNvPr id="4" name="Slide Number Placeholder 3"/>
          <p:cNvSpPr>
            <a:spLocks noGrp="1"/>
          </p:cNvSpPr>
          <p:nvPr>
            <p:ph type="sldNum" sz="quarter" idx="10"/>
          </p:nvPr>
        </p:nvSpPr>
        <p:spPr/>
        <p:txBody>
          <a:bodyPr/>
          <a:lstStyle/>
          <a:p>
            <a:pPr>
              <a:defRPr/>
            </a:pPr>
            <a:fld id="{D8881B75-E8E5-4975-80CD-8CA334970D55}" type="slidenum">
              <a:rPr lang="en-US" smtClean="0"/>
              <a:pPr>
                <a:defRPr/>
              </a:pPr>
              <a:t>9</a:t>
            </a:fld>
            <a:endParaRPr lang="en-US"/>
          </a:p>
        </p:txBody>
      </p:sp>
      <p:pic>
        <p:nvPicPr>
          <p:cNvPr id="100354" name="Picture 2"/>
          <p:cNvPicPr>
            <a:picLocks noChangeAspect="1" noChangeArrowheads="1"/>
          </p:cNvPicPr>
          <p:nvPr/>
        </p:nvPicPr>
        <p:blipFill>
          <a:blip r:embed="rId2" cstate="print"/>
          <a:srcRect/>
          <a:stretch>
            <a:fillRect/>
          </a:stretch>
        </p:blipFill>
        <p:spPr bwMode="auto">
          <a:xfrm>
            <a:off x="1714480" y="1285860"/>
            <a:ext cx="5311656" cy="4743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02/05/2009" val="LastModified"/>
</p:tagLst>
</file>

<file path=ppt/tags/tag10.xml><?xml version="1.0" encoding="utf-8"?>
<p:tagLst xmlns:a="http://schemas.openxmlformats.org/drawingml/2006/main" xmlns:r="http://schemas.openxmlformats.org/officeDocument/2006/relationships" xmlns:p="http://schemas.openxmlformats.org/presentationml/2006/main">
  <p:tag name="02/02/2007" val="LastModified"/>
</p:tagLst>
</file>

<file path=ppt/tags/tag2.xml><?xml version="1.0" encoding="utf-8"?>
<p:tagLst xmlns:a="http://schemas.openxmlformats.org/drawingml/2006/main" xmlns:r="http://schemas.openxmlformats.org/officeDocument/2006/relationships" xmlns:p="http://schemas.openxmlformats.org/presentationml/2006/main">
  <p:tag name="02/05/2009" val="LastModified"/>
</p:tagLst>
</file>

<file path=ppt/tags/tag3.xml><?xml version="1.0" encoding="utf-8"?>
<p:tagLst xmlns:a="http://schemas.openxmlformats.org/drawingml/2006/main" xmlns:r="http://schemas.openxmlformats.org/officeDocument/2006/relationships" xmlns:p="http://schemas.openxmlformats.org/presentationml/2006/main">
  <p:tag name="02/05/2009" val="LastModified"/>
</p:tagLst>
</file>

<file path=ppt/tags/tag4.xml><?xml version="1.0" encoding="utf-8"?>
<p:tagLst xmlns:a="http://schemas.openxmlformats.org/drawingml/2006/main" xmlns:r="http://schemas.openxmlformats.org/officeDocument/2006/relationships" xmlns:p="http://schemas.openxmlformats.org/presentationml/2006/main">
  <p:tag name="09/23/2008" val="LastModified"/>
</p:tagLst>
</file>

<file path=ppt/tags/tag5.xml><?xml version="1.0" encoding="utf-8"?>
<p:tagLst xmlns:a="http://schemas.openxmlformats.org/drawingml/2006/main" xmlns:r="http://schemas.openxmlformats.org/officeDocument/2006/relationships" xmlns:p="http://schemas.openxmlformats.org/presentationml/2006/main">
  <p:tag name="02/05/2009" val="LastModified"/>
</p:tagLst>
</file>

<file path=ppt/tags/tag6.xml><?xml version="1.0" encoding="utf-8"?>
<p:tagLst xmlns:a="http://schemas.openxmlformats.org/drawingml/2006/main" xmlns:r="http://schemas.openxmlformats.org/officeDocument/2006/relationships" xmlns:p="http://schemas.openxmlformats.org/presentationml/2006/main">
  <p:tag name="11/11/2007" val="LastModified"/>
</p:tagLst>
</file>

<file path=ppt/tags/tag7.xml><?xml version="1.0" encoding="utf-8"?>
<p:tagLst xmlns:a="http://schemas.openxmlformats.org/drawingml/2006/main" xmlns:r="http://schemas.openxmlformats.org/officeDocument/2006/relationships" xmlns:p="http://schemas.openxmlformats.org/presentationml/2006/main">
  <p:tag name="11/14/2007" val="LastModified"/>
</p:tagLst>
</file>

<file path=ppt/tags/tag8.xml><?xml version="1.0" encoding="utf-8"?>
<p:tagLst xmlns:a="http://schemas.openxmlformats.org/drawingml/2006/main" xmlns:r="http://schemas.openxmlformats.org/officeDocument/2006/relationships" xmlns:p="http://schemas.openxmlformats.org/presentationml/2006/main">
  <p:tag name="02/05/2009" val="LastModified"/>
</p:tagLst>
</file>

<file path=ppt/tags/tag9.xml><?xml version="1.0" encoding="utf-8"?>
<p:tagLst xmlns:a="http://schemas.openxmlformats.org/drawingml/2006/main" xmlns:r="http://schemas.openxmlformats.org/officeDocument/2006/relationships" xmlns:p="http://schemas.openxmlformats.org/presentationml/2006/main">
  <p:tag name="09/24/2008" val="LastModified"/>
</p:tagLst>
</file>

<file path=ppt/theme/theme1.xml><?xml version="1.0" encoding="utf-8"?>
<a:theme xmlns:a="http://schemas.openxmlformats.org/drawingml/2006/main" name="OWASP Plan Strawman">
  <a:themeElements>
    <a:clrScheme name="OWASP Plan Strawm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ASP Plan Strawm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bg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bg2"/>
            </a:solidFill>
            <a:effectLst/>
            <a:latin typeface="Tahoma" pitchFamily="34" charset="0"/>
          </a:defRPr>
        </a:defPPr>
      </a:lstStyle>
    </a:lnDef>
  </a:objectDefaults>
  <a:extraClrSchemeLst>
    <a:extraClrScheme>
      <a:clrScheme name="OWASP Plan Strawm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WASP Plan Strawm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WASP Plan Strawm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WASP Plan Strawm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WASP Plan Strawm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WASP Plan Strawm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WASP Plan Strawm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WASP Plan Strawm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WASP Plan Strawm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WASP Plan Strawm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WASP Plan Strawm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WASP Plan Strawm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21714</TotalTime>
  <Words>2433</Words>
  <Application>Microsoft Office PowerPoint</Application>
  <PresentationFormat>On-screen Show (4:3)</PresentationFormat>
  <Paragraphs>378</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OWASP Plan Strawman</vt:lpstr>
      <vt:lpstr>The Open Web Application Security Project</vt:lpstr>
      <vt:lpstr>OWASP World</vt:lpstr>
      <vt:lpstr>2009 OWASP Supporters</vt:lpstr>
      <vt:lpstr>OWASP Worldwide Community</vt:lpstr>
      <vt:lpstr>OWASP Dashboard</vt:lpstr>
      <vt:lpstr>OWASP Conferences (2008-2009)</vt:lpstr>
      <vt:lpstr>OWASP KnowledgeBase</vt:lpstr>
      <vt:lpstr>OWASP AppSec News and Intelligence</vt:lpstr>
      <vt:lpstr>OWASP AppSec Job Board</vt:lpstr>
      <vt:lpstr>OWASP Top Ten Critical Vulnerabilities</vt:lpstr>
      <vt:lpstr>OWASP AppSec Guides</vt:lpstr>
      <vt:lpstr>OWASP Application Security Verification Std</vt:lpstr>
      <vt:lpstr>OWASP Software Assurance Maturity Model</vt:lpstr>
      <vt:lpstr>OWASP WebGoat</vt:lpstr>
      <vt:lpstr>OWASP WebScarab</vt:lpstr>
      <vt:lpstr>OWASP CSRFTester</vt:lpstr>
      <vt:lpstr>OWASP CSRFGuard</vt:lpstr>
      <vt:lpstr>OWASP Live CD</vt:lpstr>
      <vt:lpstr>OWASP Enterprise Security API</vt:lpstr>
      <vt:lpstr>Want More OWASP?</vt:lpstr>
      <vt:lpstr>OWASP Research Grants</vt:lpstr>
      <vt:lpstr>OWASP SoC2008 selection</vt:lpstr>
      <vt:lpstr>How Can You Help?</vt:lpstr>
      <vt:lpstr>Questions and Answers</vt:lpstr>
      <vt:lpstr>Slide 25</vt:lpstr>
      <vt:lpstr>OWASP Projects Lifecycle</vt:lpstr>
      <vt:lpstr>SDLC &amp; OWASP Guidelines</vt:lpstr>
      <vt:lpstr>OWASP Projects Are Alive!</vt:lpstr>
      <vt:lpstr>Finances and Grants</vt:lpstr>
    </vt:vector>
  </TitlesOfParts>
  <Company>Fidelity Investments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Security Tools</dc:title>
  <dc:creator>a273150</dc:creator>
  <cp:lastModifiedBy>Telindus NV</cp:lastModifiedBy>
  <cp:revision>388</cp:revision>
  <dcterms:created xsi:type="dcterms:W3CDTF">2005-02-22T11:34:09Z</dcterms:created>
  <dcterms:modified xsi:type="dcterms:W3CDTF">2009-10-19T13:39:32Z</dcterms:modified>
</cp:coreProperties>
</file>