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70" r:id="rId3"/>
    <p:sldId id="256" r:id="rId4"/>
    <p:sldId id="272" r:id="rId5"/>
    <p:sldId id="263" r:id="rId6"/>
    <p:sldId id="266" r:id="rId7"/>
    <p:sldId id="269" r:id="rId8"/>
    <p:sldId id="258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44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268C9-74DF-41A8-A9BB-34EA669B4C46}" type="datetimeFigureOut">
              <a:rPr lang="en-US"/>
              <a:t>6/11/2015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666FD-4B14-469B-B921-42940777B327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0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666FD-4B14-469B-B921-42940777B327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67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666FD-4B14-469B-B921-42940777B327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00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666FD-4B14-469B-B921-42940777B327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32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666FD-4B14-469B-B921-42940777B327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10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666FD-4B14-469B-B921-42940777B327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00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666FD-4B14-469B-B921-42940777B327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6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666FD-4B14-469B-B921-42940777B327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60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666FD-4B14-469B-B921-42940777B327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57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0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7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86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8420" y="2130425"/>
            <a:ext cx="6809780" cy="1470025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8420" y="3886200"/>
            <a:ext cx="612398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43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E9C67AB-B614-C742-93A2-1DCA2D6D2270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7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752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E9C67AB-B614-C742-93A2-1DCA2D6D2270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96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E9C67AB-B614-C742-93A2-1DCA2D6D2270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222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E9C67AB-B614-C742-93A2-1DCA2D6D2270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38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E9C67AB-B614-C742-93A2-1DCA2D6D2270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318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E9C67AB-B614-C742-93A2-1DCA2D6D2270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19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129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E9C67AB-B614-C742-93A2-1DCA2D6D2270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0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E9C67AB-B614-C742-93A2-1DCA2D6D2270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3717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BE9C67AB-B614-C742-93A2-1DCA2D6D2270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02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3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2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6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9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9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1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41FAB-DDC0-4C8D-A2C0-9BFAD0961D10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3A299-4B70-44C0-9573-A40A0A56C8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0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0" kern="1200">
          <a:solidFill>
            <a:schemeClr val="bg1">
              <a:lumMod val="8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28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46F7C92-B666-BE4A-87BA-E45BF689715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6/11/2015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0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ordshield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Individual_Membe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www.owasp.org/index.php/Knoxville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lists.owasp.org/mailman/listinfo/owasp-knoxville" TargetMode="External"/><Relationship Id="rId4" Type="http://schemas.openxmlformats.org/officeDocument/2006/relationships/hyperlink" Target="mailto:Owasp-Knoxville@lists.owasp.or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ln w="6350" cap="sq">
                  <a:noFill/>
                  <a:bevel/>
                </a:ln>
                <a:solidFill>
                  <a:srgbClr val="FF8200"/>
                </a:solidFill>
                <a:effectLst>
                  <a:outerShdw blurRad="12700" dist="25400" dir="3000000" algn="tl" rotWithShape="0">
                    <a:schemeClr val="bg1"/>
                  </a:outerShdw>
                </a:effectLst>
                <a:latin typeface="Georgia" panose="02040502050405020303" pitchFamily="18" charset="0"/>
              </a:rPr>
              <a:t>OWASP-Knoxville </a:t>
            </a:r>
            <a:br>
              <a:rPr lang="en-US" sz="4800" dirty="0" smtClean="0">
                <a:ln w="6350" cap="sq">
                  <a:noFill/>
                  <a:bevel/>
                </a:ln>
                <a:solidFill>
                  <a:srgbClr val="FF8200"/>
                </a:solidFill>
                <a:effectLst>
                  <a:outerShdw blurRad="12700" dist="25400" dir="3000000" algn="tl" rotWithShape="0">
                    <a:schemeClr val="bg1"/>
                  </a:outerShdw>
                </a:effectLst>
                <a:latin typeface="Georgia" panose="02040502050405020303" pitchFamily="18" charset="0"/>
              </a:rPr>
            </a:br>
            <a:r>
              <a:rPr lang="en-US" sz="4800" dirty="0" smtClean="0">
                <a:ln w="6350" cap="sq">
                  <a:noFill/>
                  <a:bevel/>
                </a:ln>
                <a:solidFill>
                  <a:srgbClr val="FF8200"/>
                </a:solidFill>
                <a:effectLst>
                  <a:outerShdw blurRad="12700" dist="25400" dir="3000000" algn="tl" rotWithShape="0">
                    <a:schemeClr val="bg1"/>
                  </a:outerShdw>
                </a:effectLst>
                <a:latin typeface="Georgia" panose="02040502050405020303" pitchFamily="18" charset="0"/>
              </a:rPr>
              <a:t>June 2015</a:t>
            </a:r>
            <a:endParaRPr lang="en-US" sz="4800" dirty="0">
              <a:ln w="6350" cap="sq">
                <a:noFill/>
                <a:bevel/>
              </a:ln>
              <a:solidFill>
                <a:srgbClr val="FF8200"/>
              </a:solidFill>
              <a:effectLst>
                <a:outerShdw blurRad="12700" dist="25400" dir="3000000" algn="tl" rotWithShape="0">
                  <a:schemeClr val="bg1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8420" y="4796287"/>
            <a:ext cx="6123980" cy="84251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dirty="0" smtClean="0"/>
              <a:t>Enjoy the free appetizers and non-alcoholic drinks</a:t>
            </a:r>
          </a:p>
          <a:p>
            <a:pPr algn="ctr"/>
            <a:r>
              <a:rPr lang="en-US" dirty="0" smtClean="0"/>
              <a:t>Cash bar is open for alcoholic drinks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809861"/>
            <a:ext cx="27432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09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4114800"/>
            <a:ext cx="33528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</a:rPr>
              <a:t>June 2015</a:t>
            </a:r>
            <a:endParaRPr lang="en-US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5073706"/>
            <a:ext cx="4572001" cy="161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7150"/>
            <a:ext cx="27432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2895599" y="3429000"/>
            <a:ext cx="6123980" cy="842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solidFill>
                  <a:sysClr val="window" lastClr="FFFFFF"/>
                </a:solidFill>
                <a:effectLst>
                  <a:glow rad="127000">
                    <a:schemeClr val="tx1"/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Enjoy the free appetizers and non-alcoholic drinks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solidFill>
                  <a:sysClr val="window" lastClr="FFFFFF"/>
                </a:solidFill>
                <a:effectLst>
                  <a:glow rad="127000">
                    <a:schemeClr val="tx1"/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Cash bar is open for alcoholic drinks</a:t>
            </a:r>
            <a:endParaRPr kumimoji="0" lang="en-US" sz="2000" b="1" i="0" u="none" strike="noStrike" kern="1200" cap="none" spc="0" normalizeH="0" baseline="0" noProof="0" dirty="0">
              <a:solidFill>
                <a:sysClr val="window" lastClr="FFFFFF"/>
              </a:solidFill>
              <a:effectLst>
                <a:glow rad="127000">
                  <a:schemeClr val="tx1"/>
                </a:glo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8091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</p:spPr>
        <p:txBody>
          <a:bodyPr/>
          <a:lstStyle/>
          <a:p>
            <a:r>
              <a:rPr lang="en-US" dirty="0" smtClean="0"/>
              <a:t>OWASP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dirty="0" smtClean="0"/>
              <a:t>Core Purpose</a:t>
            </a:r>
          </a:p>
          <a:p>
            <a:pPr lvl="1"/>
            <a:r>
              <a:rPr lang="en-US" dirty="0"/>
              <a:t>Be the thriving global community that drives visibility and evolution in the safety and security of the world’s software.</a:t>
            </a:r>
            <a:endParaRPr lang="en-US" dirty="0" smtClean="0"/>
          </a:p>
          <a:p>
            <a:r>
              <a:rPr lang="en-US" dirty="0" smtClean="0"/>
              <a:t>Core Values</a:t>
            </a:r>
          </a:p>
          <a:p>
            <a:pPr lvl="1"/>
            <a:r>
              <a:rPr lang="en-US" dirty="0" smtClean="0"/>
              <a:t>OPEN</a:t>
            </a:r>
            <a:r>
              <a:rPr lang="en-US" dirty="0"/>
              <a:t> </a:t>
            </a:r>
            <a:endParaRPr lang="en-US" dirty="0" smtClean="0"/>
          </a:p>
          <a:p>
            <a:pPr lvl="2"/>
            <a:r>
              <a:rPr lang="en-US" dirty="0" smtClean="0"/>
              <a:t>Everything </a:t>
            </a:r>
            <a:r>
              <a:rPr lang="en-US" dirty="0"/>
              <a:t>at OWASP is radically transparent from our finances to our code.</a:t>
            </a:r>
          </a:p>
          <a:p>
            <a:pPr lvl="1"/>
            <a:r>
              <a:rPr lang="en-US" dirty="0"/>
              <a:t>INNOVATION </a:t>
            </a:r>
            <a:endParaRPr lang="en-US" dirty="0" smtClean="0"/>
          </a:p>
          <a:p>
            <a:pPr lvl="2"/>
            <a:r>
              <a:rPr lang="en-US" dirty="0" smtClean="0"/>
              <a:t>OWASP </a:t>
            </a:r>
            <a:r>
              <a:rPr lang="en-US" dirty="0"/>
              <a:t>encourages and supports innovation and experiments for solutions to software security challenges.</a:t>
            </a:r>
          </a:p>
          <a:p>
            <a:pPr lvl="1"/>
            <a:r>
              <a:rPr lang="en-US" dirty="0"/>
              <a:t>GLOBAL </a:t>
            </a:r>
            <a:endParaRPr lang="en-US" dirty="0" smtClean="0"/>
          </a:p>
          <a:p>
            <a:pPr lvl="2"/>
            <a:r>
              <a:rPr lang="en-US" dirty="0" smtClean="0"/>
              <a:t>Anyone </a:t>
            </a:r>
            <a:r>
              <a:rPr lang="en-US" dirty="0"/>
              <a:t>around the world is encouraged to participate in the OWASP community.</a:t>
            </a:r>
          </a:p>
          <a:p>
            <a:pPr lvl="1"/>
            <a:r>
              <a:rPr lang="en-US" dirty="0"/>
              <a:t>INTEGRITY </a:t>
            </a:r>
            <a:endParaRPr lang="en-US" dirty="0" smtClean="0"/>
          </a:p>
          <a:p>
            <a:pPr lvl="2"/>
            <a:r>
              <a:rPr lang="en-US" dirty="0" smtClean="0"/>
              <a:t>OWASP </a:t>
            </a:r>
            <a:r>
              <a:rPr lang="en-US" dirty="0"/>
              <a:t>is an honest and truthful, vendor neutral, global community.</a:t>
            </a:r>
          </a:p>
          <a:p>
            <a:endParaRPr lang="en-US" sz="32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7270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OWASP Knoxville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About Me</a:t>
            </a:r>
          </a:p>
          <a:p>
            <a:pPr lvl="1"/>
            <a:r>
              <a:rPr lang="en-US" dirty="0" smtClean="0"/>
              <a:t>Daniel Harvey</a:t>
            </a:r>
          </a:p>
          <a:p>
            <a:pPr lvl="1"/>
            <a:r>
              <a:rPr lang="en-US" dirty="0" smtClean="0"/>
              <a:t>Certified Software Security Lifecycle Professional (CSSLP)</a:t>
            </a:r>
          </a:p>
          <a:p>
            <a:pPr lvl="1"/>
            <a:r>
              <a:rPr lang="en-US" dirty="0" smtClean="0"/>
              <a:t>Over 5 years application security experience</a:t>
            </a:r>
          </a:p>
          <a:p>
            <a:pPr lvl="1"/>
            <a:r>
              <a:rPr lang="en-US" dirty="0" smtClean="0"/>
              <a:t>Wife and 3 </a:t>
            </a:r>
            <a:r>
              <a:rPr lang="en-US" dirty="0" smtClean="0"/>
              <a:t>kids (2 </a:t>
            </a:r>
            <a:r>
              <a:rPr lang="en-US" dirty="0" smtClean="0"/>
              <a:t>boys, 1 girl)</a:t>
            </a:r>
          </a:p>
          <a:p>
            <a:r>
              <a:rPr lang="en-US" dirty="0" smtClean="0"/>
              <a:t>Why</a:t>
            </a:r>
          </a:p>
          <a:p>
            <a:pPr lvl="1"/>
            <a:r>
              <a:rPr lang="en-US" dirty="0" smtClean="0"/>
              <a:t>Share knowledge</a:t>
            </a:r>
          </a:p>
          <a:p>
            <a:pPr lvl="1"/>
            <a:r>
              <a:rPr lang="en-US" dirty="0" smtClean="0"/>
              <a:t>Grow the community</a:t>
            </a:r>
          </a:p>
          <a:p>
            <a:pPr lvl="1"/>
            <a:r>
              <a:rPr lang="en-US" dirty="0" smtClean="0"/>
              <a:t>Create a starting place</a:t>
            </a:r>
          </a:p>
          <a:p>
            <a:r>
              <a:rPr lang="en-US" dirty="0" smtClean="0"/>
              <a:t>Contact</a:t>
            </a:r>
          </a:p>
          <a:p>
            <a:pPr lvl="1"/>
            <a:r>
              <a:rPr lang="en-US" dirty="0" smtClean="0"/>
              <a:t>LinkedIn: </a:t>
            </a:r>
            <a:r>
              <a:rPr lang="en-US" dirty="0"/>
              <a:t>https://www.linkedin.com/in/danielharveycsslp</a:t>
            </a:r>
            <a:endParaRPr lang="en-US" dirty="0" smtClean="0"/>
          </a:p>
          <a:p>
            <a:pPr lvl="1"/>
            <a:r>
              <a:rPr lang="en-US" dirty="0" smtClean="0"/>
              <a:t>Email: Daniel.Harvey@owasp.org</a:t>
            </a:r>
          </a:p>
        </p:txBody>
      </p:sp>
    </p:spTree>
    <p:extLst>
      <p:ext uri="{BB962C8B-B14F-4D97-AF65-F5344CB8AC3E}">
        <p14:creationId xmlns:p14="http://schemas.microsoft.com/office/powerpoint/2010/main" val="2398686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/>
              <a:t>Sword and Shield </a:t>
            </a:r>
          </a:p>
          <a:p>
            <a:pPr lvl="1"/>
            <a:r>
              <a:rPr lang="en-US" dirty="0"/>
              <a:t>Silver Sponsor</a:t>
            </a:r>
          </a:p>
          <a:p>
            <a:pPr lvl="1"/>
            <a:r>
              <a:rPr lang="en-US" dirty="0">
                <a:hlinkClick r:id="rId3"/>
              </a:rPr>
              <a:t>https://www.swordshield.com/</a:t>
            </a:r>
            <a:endParaRPr lang="en-US" dirty="0"/>
          </a:p>
          <a:p>
            <a:pPr lvl="1"/>
            <a:endParaRPr lang="en-US" dirty="0"/>
          </a:p>
          <a:p>
            <a:r>
              <a:rPr lang="en-US" sz="2800" dirty="0"/>
              <a:t>Sponsor Spots available</a:t>
            </a:r>
          </a:p>
          <a:p>
            <a:pPr lvl="1"/>
            <a:r>
              <a:rPr lang="en-US" dirty="0"/>
              <a:t>Platinum, Gold, and Silver levels</a:t>
            </a:r>
          </a:p>
          <a:p>
            <a:pPr lvl="1"/>
            <a:r>
              <a:rPr lang="en-US" dirty="0"/>
              <a:t>Tax deductible</a:t>
            </a:r>
          </a:p>
          <a:p>
            <a:pPr lvl="1"/>
            <a:r>
              <a:rPr lang="en-US" dirty="0"/>
              <a:t>Supports the </a:t>
            </a:r>
            <a:r>
              <a:rPr lang="en-US" dirty="0" smtClean="0"/>
              <a:t>chapter</a:t>
            </a:r>
          </a:p>
          <a:p>
            <a:pPr lvl="1"/>
            <a:r>
              <a:rPr lang="en-US" dirty="0" smtClean="0"/>
              <a:t>Contact Daniel.Harvey@OWASP.org</a:t>
            </a:r>
            <a:endParaRPr lang="en-US" dirty="0"/>
          </a:p>
        </p:txBody>
      </p:sp>
      <p:pic>
        <p:nvPicPr>
          <p:cNvPr id="2" name="Picture 1" descr="swordandshiel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1895856"/>
            <a:ext cx="27432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275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</p:spPr>
        <p:txBody>
          <a:bodyPr/>
          <a:lstStyle/>
          <a:p>
            <a:r>
              <a:rPr lang="en-US" dirty="0" smtClean="0"/>
              <a:t>Chapter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Community Driven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  <a:latin typeface="Calibri"/>
              </a:rPr>
              <a:t>Be driven by the members, no one’s voice is louder than another's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Informative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  <a:latin typeface="Calibri"/>
              </a:rPr>
              <a:t>Provide educational opportunities for learning through speakers, collaboration, and networking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  <a:latin typeface="Calibri"/>
              </a:rPr>
              <a:t>Create an environment where people can share their experiences and knowledge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Membership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  <a:latin typeface="Calibri"/>
              </a:rPr>
              <a:t>Have a healthy membership that contributes to the chapter goals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lvl="1"/>
            <a:r>
              <a:rPr lang="en-US" sz="1900" dirty="0">
                <a:solidFill>
                  <a:srgbClr val="000000"/>
                </a:solidFill>
                <a:hlinkClick r:id="rId3"/>
              </a:rPr>
              <a:t>https://</a:t>
            </a:r>
            <a:r>
              <a:rPr lang="en-US" sz="1900" dirty="0" smtClean="0">
                <a:solidFill>
                  <a:srgbClr val="000000"/>
                </a:solidFill>
                <a:hlinkClick r:id="rId3"/>
              </a:rPr>
              <a:t>www.owasp.org/index.php/Individual_Member</a:t>
            </a:r>
            <a:r>
              <a:rPr lang="en-US" sz="1900" dirty="0" smtClean="0">
                <a:solidFill>
                  <a:srgbClr val="000000"/>
                </a:solidFill>
              </a:rPr>
              <a:t> </a:t>
            </a:r>
            <a:endParaRPr lang="en-US" sz="1900" dirty="0" smtClean="0">
              <a:solidFill>
                <a:srgbClr val="000000"/>
              </a:solidFill>
              <a:latin typeface="Calibri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Meetings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  <a:latin typeface="Calibri"/>
              </a:rPr>
              <a:t>Provide regular meetings at least once every quarter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  <a:latin typeface="Calibri"/>
              </a:rPr>
              <a:t>Organize groups for those interested in working together on projects, studying, etc.</a:t>
            </a:r>
            <a:endParaRPr lang="en-US" sz="1900" dirty="0" smtClean="0">
              <a:solidFill>
                <a:srgbClr val="000000"/>
              </a:solidFill>
              <a:latin typeface="Calibri"/>
            </a:endParaRPr>
          </a:p>
          <a:p>
            <a:endParaRPr lang="en-US" sz="3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861186"/>
            <a:ext cx="1323974" cy="996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5158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 smtClean="0"/>
              <a:t>Phil </a:t>
            </a:r>
            <a:r>
              <a:rPr lang="en-US" sz="2400" dirty="0"/>
              <a:t>Agcaoili</a:t>
            </a:r>
          </a:p>
          <a:p>
            <a:pPr lvl="1"/>
            <a:r>
              <a:rPr lang="en-US" sz="2000" dirty="0"/>
              <a:t>Senior Vice President U.S. Bancorp </a:t>
            </a:r>
          </a:p>
          <a:p>
            <a:pPr marL="457200" lvl="1" indent="0">
              <a:buNone/>
            </a:pPr>
            <a:r>
              <a:rPr lang="en-US" sz="2000" dirty="0"/>
              <a:t>     &amp; Chief Information Security Officer (CISO) Elavon</a:t>
            </a:r>
          </a:p>
          <a:p>
            <a:pPr lvl="1"/>
            <a:r>
              <a:rPr lang="en-US" sz="2000" dirty="0"/>
              <a:t>Board of Advisors PCI Security Standards Council</a:t>
            </a:r>
          </a:p>
          <a:p>
            <a:pPr lvl="1"/>
            <a:endParaRPr lang="en-US" sz="2000" dirty="0"/>
          </a:p>
          <a:p>
            <a:r>
              <a:rPr lang="en-US" sz="2400" dirty="0"/>
              <a:t>Andrew Smith</a:t>
            </a:r>
          </a:p>
          <a:p>
            <a:pPr lvl="1"/>
            <a:r>
              <a:rPr lang="en-US" sz="2000" dirty="0"/>
              <a:t>Security Analyst Sword and Shield Enterprise Security Inc.</a:t>
            </a:r>
          </a:p>
          <a:p>
            <a:pPr lvl="1"/>
            <a:r>
              <a:rPr lang="en-US" sz="2000" dirty="0"/>
              <a:t>OWASP Contributor</a:t>
            </a:r>
          </a:p>
          <a:p>
            <a:pPr lvl="1"/>
            <a:r>
              <a:rPr lang="en-US" sz="2000" dirty="0"/>
              <a:t>Metasploit Contributor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701800"/>
            <a:ext cx="17811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565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Website</a:t>
            </a:r>
          </a:p>
          <a:p>
            <a:pPr lvl="1"/>
            <a:r>
              <a:rPr lang="en-US" sz="2600" dirty="0">
                <a:latin typeface="Calibri" charset="0"/>
                <a:hlinkClick r:id="rId3"/>
              </a:rPr>
              <a:t>https://www.owasp.org/index.php/Knoxville</a:t>
            </a:r>
            <a:r>
              <a:rPr lang="en-US" sz="2600" dirty="0">
                <a:latin typeface="Calibri" charset="0"/>
              </a:rPr>
              <a:t> </a:t>
            </a:r>
          </a:p>
          <a:p>
            <a:r>
              <a:rPr lang="en-US" dirty="0"/>
              <a:t>Mailing List</a:t>
            </a:r>
          </a:p>
          <a:p>
            <a:pPr lvl="1"/>
            <a:r>
              <a:rPr lang="en-US" sz="2600" dirty="0">
                <a:hlinkClick r:id="rId4"/>
              </a:rPr>
              <a:t>OWASP-Knoxville@lists.owasp.org</a:t>
            </a:r>
            <a:endParaRPr lang="en-US" sz="2600" dirty="0"/>
          </a:p>
          <a:p>
            <a:pPr lvl="1"/>
            <a:r>
              <a:rPr lang="en-US" sz="2600" dirty="0">
                <a:hlinkClick r:id="rId5"/>
              </a:rPr>
              <a:t>https://lists.owasp.org/mailman/listinfo/owasp-knoxville</a:t>
            </a:r>
            <a:r>
              <a:rPr lang="en-US" sz="2600" dirty="0"/>
              <a:t> </a:t>
            </a:r>
          </a:p>
          <a:p>
            <a:r>
              <a:rPr lang="en-US" dirty="0"/>
              <a:t>Twitter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owaspknoxville</a:t>
            </a:r>
            <a:endParaRPr lang="en-US" dirty="0"/>
          </a:p>
          <a:p>
            <a:r>
              <a:rPr lang="en-US" dirty="0"/>
              <a:t>LinkedIn</a:t>
            </a:r>
          </a:p>
          <a:p>
            <a:pPr lvl="1"/>
            <a:r>
              <a:rPr lang="en-US" dirty="0"/>
              <a:t>Created but not completed</a:t>
            </a:r>
          </a:p>
          <a:p>
            <a:pPr lvl="1"/>
            <a:r>
              <a:rPr lang="en-US" dirty="0"/>
              <a:t>OWASP-Knoxville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4775380"/>
            <a:ext cx="2828925" cy="52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999" y="5378270"/>
            <a:ext cx="2828925" cy="682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37" y="3810000"/>
            <a:ext cx="1195388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852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Chapter Meeting</a:t>
            </a:r>
          </a:p>
          <a:p>
            <a:pPr lvl="1"/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September 11th, 2015</a:t>
            </a:r>
          </a:p>
          <a:p>
            <a:pPr lvl="1"/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Blue Coast Bar &amp; Grill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Calibri"/>
              </a:rPr>
              <a:t>Speakers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Calibri"/>
              </a:rPr>
              <a:t>Interested in Speaking?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Calibri"/>
              </a:rPr>
              <a:t>Have Recommendations?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Survey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438400"/>
            <a:ext cx="2919413" cy="2917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4628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306</Words>
  <Application>Microsoft Office PowerPoint</Application>
  <PresentationFormat>On-screen Show (4:3)</PresentationFormat>
  <Paragraphs>90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1_Office Theme</vt:lpstr>
      <vt:lpstr>OWASP-Knoxville  June 2015</vt:lpstr>
      <vt:lpstr>PowerPoint Presentation</vt:lpstr>
      <vt:lpstr>OWASP</vt:lpstr>
      <vt:lpstr>Why OWASP Knoxville</vt:lpstr>
      <vt:lpstr>Sponsors</vt:lpstr>
      <vt:lpstr>Chapter Goals</vt:lpstr>
      <vt:lpstr>Special Thanks</vt:lpstr>
      <vt:lpstr>Communication</vt:lpstr>
      <vt:lpstr>Wrap Up</vt:lpstr>
    </vt:vector>
  </TitlesOfParts>
  <Company>OWASP Foundation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</dc:title>
  <dc:creator>Harvey, Daniel L</dc:creator>
  <cp:lastModifiedBy>Daniel Harvey</cp:lastModifiedBy>
  <cp:revision>22</cp:revision>
  <dcterms:created xsi:type="dcterms:W3CDTF">2012-03-30T06:23:37Z</dcterms:created>
  <dcterms:modified xsi:type="dcterms:W3CDTF">2015-06-11T20:49:56Z</dcterms:modified>
</cp:coreProperties>
</file>