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21"/>
  </p:notesMasterIdLst>
  <p:sldIdLst>
    <p:sldId id="259" r:id="rId3"/>
    <p:sldId id="260" r:id="rId4"/>
    <p:sldId id="261" r:id="rId5"/>
    <p:sldId id="268" r:id="rId6"/>
    <p:sldId id="270" r:id="rId7"/>
    <p:sldId id="269" r:id="rId8"/>
    <p:sldId id="271" r:id="rId9"/>
    <p:sldId id="265" r:id="rId10"/>
    <p:sldId id="272" r:id="rId11"/>
    <p:sldId id="266" r:id="rId12"/>
    <p:sldId id="273" r:id="rId13"/>
    <p:sldId id="267" r:id="rId14"/>
    <p:sldId id="274" r:id="rId15"/>
    <p:sldId id="275" r:id="rId16"/>
    <p:sldId id="276" r:id="rId17"/>
    <p:sldId id="278" r:id="rId18"/>
    <p:sldId id="279" r:id="rId19"/>
    <p:sldId id="264" r:id="rId20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1919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26" autoAdjust="0"/>
    <p:restoredTop sz="90929"/>
  </p:normalViewPr>
  <p:slideViewPr>
    <p:cSldViewPr>
      <p:cViewPr>
        <p:scale>
          <a:sx n="66" d="100"/>
          <a:sy n="66" d="100"/>
        </p:scale>
        <p:origin x="-336" y="-84"/>
      </p:cViewPr>
      <p:guideLst>
        <p:guide orient="horz" pos="3072"/>
        <p:guide pos="4096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91A1E-B17A-4BD2-BA41-4865155AEB91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4FD47-2863-4D4E-8ECF-06EF91B61F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4FD47-2863-4D4E-8ECF-06EF91B61F5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854200"/>
            <a:ext cx="2616200" cy="6946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854200"/>
            <a:ext cx="7696200" cy="6946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57" name="Picture 21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981700" y="2070100"/>
            <a:ext cx="8750300" cy="875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pSp>
        <p:nvGrpSpPr>
          <p:cNvPr id="91159" name="Group 23"/>
          <p:cNvGrpSpPr>
            <a:grpSpLocks/>
          </p:cNvGrpSpPr>
          <p:nvPr userDrawn="1"/>
        </p:nvGrpSpPr>
        <p:grpSpPr bwMode="auto">
          <a:xfrm>
            <a:off x="0" y="0"/>
            <a:ext cx="13004800" cy="3084513"/>
            <a:chOff x="0" y="0"/>
            <a:chExt cx="8192" cy="1944"/>
          </a:xfrm>
        </p:grpSpPr>
        <p:sp>
          <p:nvSpPr>
            <p:cNvPr id="91160" name="Rectangle 24"/>
            <p:cNvSpPr>
              <a:spLocks/>
            </p:cNvSpPr>
            <p:nvPr/>
          </p:nvSpPr>
          <p:spPr bwMode="auto">
            <a:xfrm>
              <a:off x="0" y="1600"/>
              <a:ext cx="8192" cy="4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B3B3B3"/>
                </a:gs>
              </a:gsLst>
              <a:lin ang="5400000" scaled="1"/>
            </a:gradFill>
            <a:ln w="254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91161" name="Rectangle 25"/>
            <p:cNvSpPr>
              <a:spLocks/>
            </p:cNvSpPr>
            <p:nvPr/>
          </p:nvSpPr>
          <p:spPr bwMode="auto">
            <a:xfrm>
              <a:off x="0" y="0"/>
              <a:ext cx="8192" cy="1600"/>
            </a:xfrm>
            <a:prstGeom prst="rect">
              <a:avLst/>
            </a:prstGeom>
            <a:gradFill rotWithShape="0">
              <a:gsLst>
                <a:gs pos="0">
                  <a:srgbClr val="1A2464"/>
                </a:gs>
                <a:gs pos="100000">
                  <a:srgbClr val="46558F"/>
                </a:gs>
              </a:gsLst>
              <a:lin ang="5400000" scaled="1"/>
            </a:gradFill>
            <a:ln w="254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pic>
          <p:nvPicPr>
            <p:cNvPr id="91162" name="Picture 2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21" y="0"/>
              <a:ext cx="1944" cy="194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</p:grpSp>
      <p:sp>
        <p:nvSpPr>
          <p:cNvPr id="91163" name="Rectangle 27"/>
          <p:cNvSpPr>
            <a:spLocks/>
          </p:cNvSpPr>
          <p:nvPr userDrawn="1"/>
        </p:nvSpPr>
        <p:spPr bwMode="auto">
          <a:xfrm>
            <a:off x="0" y="7213600"/>
            <a:ext cx="13004800" cy="2540000"/>
          </a:xfrm>
          <a:prstGeom prst="rect">
            <a:avLst/>
          </a:prstGeom>
          <a:gradFill rotWithShape="0">
            <a:gsLst>
              <a:gs pos="0">
                <a:srgbClr val="1A2464"/>
              </a:gs>
              <a:gs pos="100000">
                <a:srgbClr val="46558F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91164" name="Rectangle 28"/>
          <p:cNvSpPr>
            <a:spLocks/>
          </p:cNvSpPr>
          <p:nvPr userDrawn="1"/>
        </p:nvSpPr>
        <p:spPr bwMode="auto">
          <a:xfrm>
            <a:off x="0" y="7150100"/>
            <a:ext cx="13004800" cy="63500"/>
          </a:xfrm>
          <a:prstGeom prst="rect">
            <a:avLst/>
          </a:prstGeom>
          <a:gradFill rotWithShape="0">
            <a:gsLst>
              <a:gs pos="0">
                <a:srgbClr val="B3B3B3"/>
              </a:gs>
              <a:gs pos="100000">
                <a:srgbClr val="000000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91168" name="Rectangle 3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3276600"/>
            <a:ext cx="11125200" cy="2286000"/>
          </a:xfrm>
          <a:ln w="9525"/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B424F0-30A2-4201-84E1-0E06B2061B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2ACC532-A94C-429A-9709-1A62D768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5908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5908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06DA1E7-4226-4BE8-9E05-1C17CDFFF0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36D15E3-D551-49D3-B386-5D314CB83A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022641-C76C-4504-9BDD-DE1B25E1A4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486420B-FCD8-407C-B41F-D9BD6548DF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278A869-B041-40AE-AEF5-E6B4C85D16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66E05CA-876E-41D7-B620-956421822F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0C8096-E2F9-4B74-86B0-BF5FE3E051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762000"/>
            <a:ext cx="2616200" cy="7543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762000"/>
            <a:ext cx="7696200" cy="7543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EC7DE9-C28F-4996-AC25-2B92674A62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740400"/>
            <a:ext cx="5156200" cy="3060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740400"/>
            <a:ext cx="5156200" cy="3060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981700" y="2070100"/>
            <a:ext cx="8750300" cy="875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740400"/>
            <a:ext cx="10464800" cy="306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text styles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854200"/>
            <a:ext cx="10464800" cy="330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Presentation Title</a:t>
            </a: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3004800" cy="2043113"/>
            <a:chOff x="0" y="0"/>
            <a:chExt cx="8192" cy="1288"/>
          </a:xfrm>
        </p:grpSpPr>
        <p:sp>
          <p:nvSpPr>
            <p:cNvPr id="1029" name="Rectangle 5"/>
            <p:cNvSpPr>
              <a:spLocks/>
            </p:cNvSpPr>
            <p:nvPr/>
          </p:nvSpPr>
          <p:spPr bwMode="auto">
            <a:xfrm>
              <a:off x="0" y="960"/>
              <a:ext cx="8192" cy="4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B3B3B3"/>
                </a:gs>
              </a:gsLst>
              <a:lin ang="5400000" scaled="1"/>
            </a:gradFill>
            <a:ln w="254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30" name="Rectangle 6"/>
            <p:cNvSpPr>
              <a:spLocks/>
            </p:cNvSpPr>
            <p:nvPr/>
          </p:nvSpPr>
          <p:spPr bwMode="auto">
            <a:xfrm>
              <a:off x="0" y="0"/>
              <a:ext cx="8192" cy="960"/>
            </a:xfrm>
            <a:prstGeom prst="rect">
              <a:avLst/>
            </a:prstGeom>
            <a:gradFill rotWithShape="0">
              <a:gsLst>
                <a:gs pos="0">
                  <a:srgbClr val="1A2464"/>
                </a:gs>
                <a:gs pos="100000">
                  <a:srgbClr val="46558F"/>
                </a:gs>
              </a:gsLst>
              <a:lin ang="5400000" scaled="1"/>
            </a:gradFill>
            <a:ln w="254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3449" y="0"/>
              <a:ext cx="1288" cy="1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</p:grpSp>
      <p:sp>
        <p:nvSpPr>
          <p:cNvPr id="1032" name="Rectangle 8"/>
          <p:cNvSpPr>
            <a:spLocks/>
          </p:cNvSpPr>
          <p:nvPr/>
        </p:nvSpPr>
        <p:spPr bwMode="auto">
          <a:xfrm>
            <a:off x="7696200" y="282575"/>
            <a:ext cx="5133975" cy="944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 sz="3400" b="1">
                <a:solidFill>
                  <a:srgbClr val="919191"/>
                </a:solidFill>
                <a:latin typeface="Tahoma" pitchFamily="34" charset="0"/>
                <a:ea typeface="Gill Sans" charset="0"/>
                <a:cs typeface="Gill Sans" charset="0"/>
              </a:rPr>
              <a:t>The OWASP Foundation</a:t>
            </a:r>
          </a:p>
          <a:p>
            <a:r>
              <a:rPr lang="en-US" sz="2800">
                <a:solidFill>
                  <a:srgbClr val="919191"/>
                </a:solidFill>
                <a:latin typeface="Tahoma" pitchFamily="34" charset="0"/>
                <a:ea typeface="Gill Sans" charset="0"/>
                <a:cs typeface="Gill Sans" charset="0"/>
              </a:rPr>
              <a:t>http://www.owasp.org</a:t>
            </a:r>
          </a:p>
        </p:txBody>
      </p:sp>
      <p:grpSp>
        <p:nvGrpSpPr>
          <p:cNvPr id="1033" name="Group 9"/>
          <p:cNvGrpSpPr>
            <a:grpSpLocks/>
          </p:cNvGrpSpPr>
          <p:nvPr/>
        </p:nvGrpSpPr>
        <p:grpSpPr bwMode="auto">
          <a:xfrm>
            <a:off x="0" y="9372600"/>
            <a:ext cx="13004800" cy="381000"/>
            <a:chOff x="0" y="0"/>
            <a:chExt cx="8192" cy="240"/>
          </a:xfrm>
        </p:grpSpPr>
        <p:sp>
          <p:nvSpPr>
            <p:cNvPr id="1034" name="Rectangle 10"/>
            <p:cNvSpPr>
              <a:spLocks/>
            </p:cNvSpPr>
            <p:nvPr/>
          </p:nvSpPr>
          <p:spPr bwMode="auto">
            <a:xfrm>
              <a:off x="0" y="40"/>
              <a:ext cx="8192" cy="200"/>
            </a:xfrm>
            <a:prstGeom prst="rect">
              <a:avLst/>
            </a:prstGeom>
            <a:gradFill rotWithShape="0">
              <a:gsLst>
                <a:gs pos="0">
                  <a:srgbClr val="1A2464"/>
                </a:gs>
                <a:gs pos="100000">
                  <a:srgbClr val="46558F"/>
                </a:gs>
              </a:gsLst>
              <a:lin ang="5400000" scaled="1"/>
            </a:gradFill>
            <a:ln w="254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35" name="Rectangle 11"/>
            <p:cNvSpPr>
              <a:spLocks/>
            </p:cNvSpPr>
            <p:nvPr/>
          </p:nvSpPr>
          <p:spPr bwMode="auto">
            <a:xfrm>
              <a:off x="0" y="0"/>
              <a:ext cx="8192" cy="40"/>
            </a:xfrm>
            <a:prstGeom prst="rect">
              <a:avLst/>
            </a:prstGeom>
            <a:gradFill rotWithShape="0">
              <a:gsLst>
                <a:gs pos="0">
                  <a:srgbClr val="B3B3B3"/>
                </a:gs>
                <a:gs pos="100000">
                  <a:srgbClr val="000000"/>
                </a:gs>
              </a:gsLst>
              <a:lin ang="5400000" scaled="1"/>
            </a:gradFill>
            <a:ln w="254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13" name="Text Box 9"/>
          <p:cNvSpPr txBox="1">
            <a:spLocks noChangeArrowheads="1"/>
          </p:cNvSpPr>
          <p:nvPr userDrawn="1"/>
        </p:nvSpPr>
        <p:spPr bwMode="auto">
          <a:xfrm>
            <a:off x="406400" y="8820090"/>
            <a:ext cx="1203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969696"/>
                </a:solidFill>
                <a:latin typeface="Tahoma" pitchFamily="34" charset="0"/>
              </a:rPr>
              <a:t>Copyright © The OWASP Foundation</a:t>
            </a:r>
          </a:p>
          <a:p>
            <a:r>
              <a:rPr lang="en-US" sz="1000" dirty="0">
                <a:solidFill>
                  <a:srgbClr val="969696"/>
                </a:solidFill>
                <a:latin typeface="Tahoma" pitchFamily="34" charset="0"/>
              </a:rPr>
              <a:t>Permission is granted to copy, distribute and/or modify this document under the terms of the OWASP License.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med">
    <p:split orient="vert"/>
  </p:transition>
  <p:txStyles>
    <p:titleStyle>
      <a:lvl1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2800" i="1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2400" i="1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2400" i="1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i="1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i="1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i="1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i="1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981700" y="2070100"/>
            <a:ext cx="8750300" cy="875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13004800" cy="698500"/>
            <a:chOff x="0" y="0"/>
            <a:chExt cx="8192" cy="440"/>
          </a:xfrm>
        </p:grpSpPr>
        <p:sp>
          <p:nvSpPr>
            <p:cNvPr id="2051" name="Rectangle 3"/>
            <p:cNvSpPr>
              <a:spLocks/>
            </p:cNvSpPr>
            <p:nvPr/>
          </p:nvSpPr>
          <p:spPr bwMode="auto">
            <a:xfrm>
              <a:off x="0" y="0"/>
              <a:ext cx="8192" cy="400"/>
            </a:xfrm>
            <a:prstGeom prst="rect">
              <a:avLst/>
            </a:prstGeom>
            <a:gradFill rotWithShape="0">
              <a:gsLst>
                <a:gs pos="0">
                  <a:srgbClr val="1A2464"/>
                </a:gs>
                <a:gs pos="100000">
                  <a:srgbClr val="46558F"/>
                </a:gs>
              </a:gsLst>
              <a:lin ang="5400000" scaled="1"/>
            </a:gradFill>
            <a:ln w="254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14"/>
            <a:srcRect l="28503" t="22818" b="44373"/>
            <a:stretch>
              <a:fillRect/>
            </a:stretch>
          </p:blipFill>
          <p:spPr bwMode="auto">
            <a:xfrm>
              <a:off x="1" y="0"/>
              <a:ext cx="872" cy="4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2053" name="Rectangle 5"/>
            <p:cNvSpPr>
              <a:spLocks/>
            </p:cNvSpPr>
            <p:nvPr/>
          </p:nvSpPr>
          <p:spPr bwMode="auto">
            <a:xfrm>
              <a:off x="0" y="400"/>
              <a:ext cx="8192" cy="4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B3B3B3"/>
                </a:gs>
              </a:gsLst>
              <a:lin ang="5400000" scaled="1"/>
            </a:gradFill>
            <a:ln w="254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05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62000"/>
            <a:ext cx="10464800" cy="1371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Presentation Title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590800"/>
            <a:ext cx="104648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text styles</a:t>
            </a:r>
          </a:p>
        </p:txBody>
      </p:sp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0" y="9372600"/>
            <a:ext cx="13004800" cy="381000"/>
            <a:chOff x="0" y="0"/>
            <a:chExt cx="8192" cy="240"/>
          </a:xfrm>
        </p:grpSpPr>
        <p:sp>
          <p:nvSpPr>
            <p:cNvPr id="2057" name="Rectangle 9"/>
            <p:cNvSpPr>
              <a:spLocks/>
            </p:cNvSpPr>
            <p:nvPr/>
          </p:nvSpPr>
          <p:spPr bwMode="auto">
            <a:xfrm>
              <a:off x="0" y="40"/>
              <a:ext cx="8192" cy="200"/>
            </a:xfrm>
            <a:prstGeom prst="rect">
              <a:avLst/>
            </a:prstGeom>
            <a:gradFill rotWithShape="0">
              <a:gsLst>
                <a:gs pos="0">
                  <a:srgbClr val="1A2464"/>
                </a:gs>
                <a:gs pos="100000">
                  <a:srgbClr val="46558F"/>
                </a:gs>
              </a:gsLst>
              <a:lin ang="5400000" scaled="1"/>
            </a:gradFill>
            <a:ln w="254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8" name="Rectangle 10"/>
            <p:cNvSpPr>
              <a:spLocks/>
            </p:cNvSpPr>
            <p:nvPr/>
          </p:nvSpPr>
          <p:spPr bwMode="auto">
            <a:xfrm>
              <a:off x="0" y="0"/>
              <a:ext cx="8192" cy="40"/>
            </a:xfrm>
            <a:prstGeom prst="rect">
              <a:avLst/>
            </a:prstGeom>
            <a:gradFill rotWithShape="0">
              <a:gsLst>
                <a:gs pos="0">
                  <a:srgbClr val="B3B3B3"/>
                </a:gs>
                <a:gs pos="100000">
                  <a:srgbClr val="000000"/>
                </a:gs>
              </a:gsLst>
              <a:lin ang="5400000" scaled="1"/>
            </a:gradFill>
            <a:ln w="254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059" name="Text Box 11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598400" y="9385300"/>
            <a:ext cx="342900" cy="368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808080"/>
                </a:solidFill>
                <a:ea typeface="Gill Sans" charset="0"/>
                <a:cs typeface="Gill Sans" charset="0"/>
              </a:defRPr>
            </a:lvl1pPr>
          </a:lstStyle>
          <a:p>
            <a:fld id="{22362EC9-522D-4396-B2FE-684F39CDE28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split orient="vert"/>
  </p:transition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838200" indent="-571500" algn="l" rtl="0" fontAlgn="base">
        <a:spcBef>
          <a:spcPts val="2400"/>
        </a:spcBef>
        <a:spcAft>
          <a:spcPct val="0"/>
        </a:spcAft>
        <a:buSzPct val="120000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282700" indent="-571500" algn="l" rtl="0" fontAlgn="base">
        <a:spcBef>
          <a:spcPts val="2400"/>
        </a:spcBef>
        <a:spcAft>
          <a:spcPct val="0"/>
        </a:spcAft>
        <a:buSzPct val="120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27200" indent="-571500" algn="l" rtl="0" fontAlgn="base">
        <a:spcBef>
          <a:spcPts val="2400"/>
        </a:spcBef>
        <a:spcAft>
          <a:spcPct val="0"/>
        </a:spcAft>
        <a:buSzPct val="120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171700" indent="-571500" algn="l" rtl="0" fontAlgn="base">
        <a:spcBef>
          <a:spcPts val="2400"/>
        </a:spcBef>
        <a:spcAft>
          <a:spcPct val="0"/>
        </a:spcAft>
        <a:buSzPct val="120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16200" indent="-571500" algn="l" rtl="0" fontAlgn="base">
        <a:spcBef>
          <a:spcPts val="2400"/>
        </a:spcBef>
        <a:spcAft>
          <a:spcPct val="0"/>
        </a:spcAft>
        <a:buSzPct val="120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073400" indent="-571500" algn="l" rtl="0" fontAlgn="base">
        <a:spcBef>
          <a:spcPts val="2400"/>
        </a:spcBef>
        <a:spcAft>
          <a:spcPct val="0"/>
        </a:spcAft>
        <a:buSzPct val="120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30600" indent="-571500" algn="l" rtl="0" fontAlgn="base">
        <a:spcBef>
          <a:spcPts val="2400"/>
        </a:spcBef>
        <a:spcAft>
          <a:spcPct val="0"/>
        </a:spcAft>
        <a:buSzPct val="120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87800" indent="-571500" algn="l" rtl="0" fontAlgn="base">
        <a:spcBef>
          <a:spcPts val="2400"/>
        </a:spcBef>
        <a:spcAft>
          <a:spcPct val="0"/>
        </a:spcAft>
        <a:buSzPct val="120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45000" indent="-571500" algn="l" rtl="0" fontAlgn="base">
        <a:spcBef>
          <a:spcPts val="2400"/>
        </a:spcBef>
        <a:spcAft>
          <a:spcPct val="0"/>
        </a:spcAft>
        <a:buSzPct val="120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/>
          </p:cNvSpPr>
          <p:nvPr/>
        </p:nvSpPr>
        <p:spPr bwMode="auto">
          <a:xfrm>
            <a:off x="225425" y="184150"/>
            <a:ext cx="50292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en-US" sz="3200" b="1" dirty="0">
                <a:solidFill>
                  <a:srgbClr val="B3B3B3"/>
                </a:solidFill>
                <a:latin typeface="Tahoma" pitchFamily="34" charset="0"/>
                <a:ea typeface="Gill Sans" charset="0"/>
                <a:cs typeface="Gill Sans" charset="0"/>
              </a:rPr>
              <a:t>OWASP </a:t>
            </a:r>
            <a:r>
              <a:rPr lang="en-US" sz="3200" b="1" dirty="0" smtClean="0">
                <a:solidFill>
                  <a:srgbClr val="B3B3B3"/>
                </a:solidFill>
                <a:latin typeface="Tahoma" pitchFamily="34" charset="0"/>
                <a:ea typeface="Gill Sans" charset="0"/>
                <a:cs typeface="Gill Sans" charset="0"/>
              </a:rPr>
              <a:t>Global Summit</a:t>
            </a:r>
            <a:endParaRPr lang="en-US" sz="3200" b="1" dirty="0">
              <a:solidFill>
                <a:srgbClr val="B3B3B3"/>
              </a:solidFill>
              <a:latin typeface="Tahoma" pitchFamily="34" charset="0"/>
              <a:ea typeface="Gill Sans" charset="0"/>
              <a:cs typeface="Gill Sans" charset="0"/>
            </a:endParaRPr>
          </a:p>
          <a:p>
            <a:r>
              <a:rPr lang="en-US" sz="2800" dirty="0" smtClean="0">
                <a:solidFill>
                  <a:srgbClr val="B3B3B3"/>
                </a:solidFill>
                <a:latin typeface="Tahoma" pitchFamily="34" charset="0"/>
                <a:ea typeface="Gill Sans" charset="0"/>
                <a:cs typeface="Gill Sans" charset="0"/>
              </a:rPr>
              <a:t>Portugal 2011</a:t>
            </a:r>
            <a:endParaRPr lang="en-US" sz="2800" dirty="0">
              <a:solidFill>
                <a:srgbClr val="B3B3B3"/>
              </a:solidFill>
              <a:latin typeface="Tahoma" pitchFamily="34" charset="0"/>
              <a:ea typeface="Gill Sans" charset="0"/>
              <a:cs typeface="Gill Sans" charset="0"/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title"/>
          </p:nvPr>
        </p:nvSpPr>
        <p:spPr>
          <a:xfrm>
            <a:off x="1270000" y="1854200"/>
            <a:ext cx="10464800" cy="2489200"/>
          </a:xfrm>
          <a:ln/>
        </p:spPr>
        <p:txBody>
          <a:bodyPr/>
          <a:lstStyle/>
          <a:p>
            <a:r>
              <a:rPr lang="en-US" sz="8300" dirty="0" smtClean="0"/>
              <a:t>OWASP Education</a:t>
            </a:r>
            <a:r>
              <a:rPr lang="en-US" sz="7100" dirty="0"/>
              <a:t/>
            </a:r>
            <a:br>
              <a:rPr lang="en-US" sz="7100" dirty="0"/>
            </a:br>
            <a:r>
              <a:rPr lang="en-US" sz="3400" b="1" i="1" dirty="0" smtClean="0">
                <a:latin typeface="Arial" charset="0"/>
              </a:rPr>
              <a:t>OWASP Global Summit Portugal 2011</a:t>
            </a:r>
            <a:endParaRPr lang="en-US" sz="3400" b="1" i="1" dirty="0">
              <a:latin typeface="Arial" charset="0"/>
            </a:endParaRPr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95400" y="5715000"/>
            <a:ext cx="10464800" cy="3060700"/>
          </a:xfrm>
          <a:ln/>
        </p:spPr>
        <p:txBody>
          <a:bodyPr/>
          <a:lstStyle/>
          <a:p>
            <a:r>
              <a:rPr lang="en-US" dirty="0" smtClean="0"/>
              <a:t>Martin Knobloch, Kuai Hinjosa, Nishi Kumar, Sebastien Gioria, Fabio Cerullo, Eduardo Neves, Cecil Su</a:t>
            </a:r>
            <a:br>
              <a:rPr lang="en-US" dirty="0" smtClean="0"/>
            </a:br>
            <a:r>
              <a:rPr lang="en-US" dirty="0" smtClean="0">
                <a:solidFill>
                  <a:srgbClr val="666666"/>
                </a:solidFill>
                <a:latin typeface="Arial" charset="0"/>
              </a:rPr>
              <a:t>OWASP Global Education Committee</a:t>
            </a:r>
            <a:endParaRPr lang="en-US" dirty="0">
              <a:solidFill>
                <a:srgbClr val="666666"/>
              </a:solidFill>
              <a:latin typeface="Arial" charset="0"/>
            </a:endParaRPr>
          </a:p>
          <a:p>
            <a:pPr lvl="4"/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90600" y="3581400"/>
            <a:ext cx="11049000" cy="2590800"/>
          </a:xfrm>
          <a:noFill/>
          <a:ln/>
        </p:spPr>
        <p:txBody>
          <a:bodyPr/>
          <a:lstStyle/>
          <a:p>
            <a:r>
              <a:rPr lang="en-US" sz="8800" dirty="0" smtClean="0"/>
              <a:t>Goals for 2011</a:t>
            </a:r>
            <a:endParaRPr lang="en-US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F886B-4376-48EE-A705-81D968976700}" type="slidenum">
              <a:rPr lang="en-US"/>
              <a:pPr/>
              <a:t>11</a:t>
            </a:fld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70000" y="990600"/>
            <a:ext cx="10464800" cy="1371600"/>
          </a:xfrm>
        </p:spPr>
        <p:txBody>
          <a:bodyPr/>
          <a:lstStyle/>
          <a:p>
            <a:r>
              <a:rPr lang="en-US" sz="7200" dirty="0" smtClean="0"/>
              <a:t>Goals for 2011</a:t>
            </a:r>
            <a:endParaRPr lang="en-US" sz="7200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2362200"/>
            <a:ext cx="10744200" cy="6629400"/>
          </a:xfrm>
        </p:spPr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sz="3600" dirty="0" smtClean="0"/>
              <a:t>Incorporate OWASP into major universities across the world</a:t>
            </a:r>
          </a:p>
          <a:p>
            <a:pPr lvl="1">
              <a:buFont typeface="Arial" pitchFamily="34" charset="0"/>
              <a:buChar char="•"/>
            </a:pPr>
            <a:r>
              <a:rPr lang="en-US" sz="3600" dirty="0" smtClean="0"/>
              <a:t>Create Computer based training (CBT) for all major OWASP projects</a:t>
            </a:r>
          </a:p>
          <a:p>
            <a:pPr lvl="1">
              <a:buFont typeface="Arial" pitchFamily="34" charset="0"/>
              <a:buChar char="•"/>
            </a:pPr>
            <a:r>
              <a:rPr lang="en-US" sz="3600" dirty="0" smtClean="0"/>
              <a:t>Internationalize OWASP projects in different languages</a:t>
            </a:r>
          </a:p>
          <a:p>
            <a:pPr lvl="1">
              <a:buFont typeface="Arial" pitchFamily="34" charset="0"/>
              <a:buChar char="•"/>
            </a:pPr>
            <a:r>
              <a:rPr lang="en-US" sz="3600" dirty="0" smtClean="0"/>
              <a:t>Provide centarlize access to Education material</a:t>
            </a:r>
          </a:p>
          <a:p>
            <a:pPr lvl="1">
              <a:buFont typeface="Arial" pitchFamily="34" charset="0"/>
              <a:buChar char="•"/>
            </a:pPr>
            <a:r>
              <a:rPr lang="en-US" sz="3600" dirty="0" smtClean="0"/>
              <a:t>Create official GEC Course for Universities</a:t>
            </a:r>
          </a:p>
          <a:p>
            <a:pPr lvl="2">
              <a:buNone/>
            </a:pP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dirty="0" smtClean="0"/>
          </a:p>
          <a:p>
            <a:pPr lvl="2">
              <a:spcBef>
                <a:spcPts val="1200"/>
              </a:spcBef>
            </a:pPr>
            <a:endParaRPr lang="en-US" sz="2800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90600" y="3581400"/>
            <a:ext cx="11049000" cy="2590800"/>
          </a:xfrm>
          <a:noFill/>
          <a:ln/>
        </p:spPr>
        <p:txBody>
          <a:bodyPr/>
          <a:lstStyle/>
          <a:p>
            <a:r>
              <a:rPr lang="en-US" sz="8800" dirty="0" smtClean="0"/>
              <a:t>Success factors for 2011</a:t>
            </a:r>
            <a:endParaRPr lang="en-US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F886B-4376-48EE-A705-81D968976700}" type="slidenum">
              <a:rPr lang="en-US"/>
              <a:pPr/>
              <a:t>13</a:t>
            </a:fld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70000" y="990600"/>
            <a:ext cx="10464800" cy="1371600"/>
          </a:xfrm>
        </p:spPr>
        <p:txBody>
          <a:bodyPr/>
          <a:lstStyle/>
          <a:p>
            <a:r>
              <a:rPr lang="en-US" sz="7200" dirty="0" smtClean="0"/>
              <a:t>Incorporate OWASP into 5 major universities</a:t>
            </a:r>
            <a:endParaRPr lang="en-US" sz="7200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2971800"/>
            <a:ext cx="10744200" cy="6019800"/>
          </a:xfrm>
        </p:spPr>
        <p:txBody>
          <a:bodyPr/>
          <a:lstStyle/>
          <a:p>
            <a:pPr lvl="1">
              <a:buNone/>
            </a:pPr>
            <a:r>
              <a:rPr lang="en-US" sz="3600" dirty="0" smtClean="0"/>
              <a:t>	</a:t>
            </a:r>
          </a:p>
          <a:p>
            <a:pPr lvl="3">
              <a:buNone/>
            </a:pPr>
            <a:r>
              <a:rPr lang="en-US" sz="3600" dirty="0" smtClean="0"/>
              <a:t>1) New York University </a:t>
            </a:r>
          </a:p>
          <a:p>
            <a:pPr lvl="3">
              <a:buNone/>
            </a:pPr>
            <a:r>
              <a:rPr lang="en-US" sz="3600" dirty="0" smtClean="0"/>
              <a:t>2) Cornell University </a:t>
            </a:r>
          </a:p>
          <a:p>
            <a:pPr lvl="3">
              <a:buNone/>
            </a:pPr>
            <a:r>
              <a:rPr lang="en-US" sz="3600" dirty="0" smtClean="0"/>
              <a:t>3) Princeton University </a:t>
            </a:r>
          </a:p>
          <a:p>
            <a:pPr lvl="3">
              <a:buNone/>
            </a:pPr>
            <a:r>
              <a:rPr lang="en-US" sz="3600" dirty="0" smtClean="0"/>
              <a:t>4) University of Minnesota </a:t>
            </a:r>
          </a:p>
          <a:p>
            <a:pPr lvl="3">
              <a:buNone/>
            </a:pPr>
            <a:r>
              <a:rPr lang="en-US" sz="3600" dirty="0" smtClean="0"/>
              <a:t>5) Columbia University </a:t>
            </a:r>
          </a:p>
          <a:p>
            <a:pPr lvl="2">
              <a:buNone/>
            </a:pP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dirty="0" smtClean="0"/>
          </a:p>
          <a:p>
            <a:pPr lvl="2">
              <a:spcBef>
                <a:spcPts val="1200"/>
              </a:spcBef>
            </a:pPr>
            <a:endParaRPr lang="en-US" sz="2800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F886B-4376-48EE-A705-81D968976700}" type="slidenum">
              <a:rPr lang="en-US"/>
              <a:pPr/>
              <a:t>14</a:t>
            </a:fld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70000" y="990600"/>
            <a:ext cx="10464800" cy="1371600"/>
          </a:xfrm>
        </p:spPr>
        <p:txBody>
          <a:bodyPr/>
          <a:lstStyle/>
          <a:p>
            <a:r>
              <a:rPr lang="en-US" sz="6600" dirty="0" smtClean="0"/>
              <a:t>Create Computer based training (CBT) for all major OWASP projects</a:t>
            </a:r>
            <a:endParaRPr lang="en-US" sz="6600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743200"/>
            <a:ext cx="11760200" cy="6629400"/>
          </a:xfrm>
        </p:spPr>
        <p:txBody>
          <a:bodyPr/>
          <a:lstStyle/>
          <a:p>
            <a:r>
              <a:rPr lang="en-US" sz="2800" dirty="0" smtClean="0"/>
              <a:t>	</a:t>
            </a:r>
          </a:p>
          <a:p>
            <a:endParaRPr lang="en-US" sz="2800" dirty="0" smtClean="0"/>
          </a:p>
          <a:p>
            <a:endParaRPr lang="en-US" dirty="0" smtClean="0"/>
          </a:p>
          <a:p>
            <a:pPr lvl="2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800" dirty="0" smtClean="0"/>
              <a:t>OWASP Top 10 </a:t>
            </a:r>
          </a:p>
          <a:p>
            <a:pPr lvl="2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800" dirty="0" smtClean="0"/>
              <a:t>ESAPI </a:t>
            </a:r>
          </a:p>
          <a:p>
            <a:pPr lvl="2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800" dirty="0" smtClean="0"/>
              <a:t>SAMM </a:t>
            </a:r>
          </a:p>
          <a:p>
            <a:pPr lvl="2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800" dirty="0" smtClean="0"/>
              <a:t>ASVS </a:t>
            </a:r>
          </a:p>
          <a:p>
            <a:pPr lvl="2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800" dirty="0" smtClean="0"/>
              <a:t>Testing for Security </a:t>
            </a:r>
          </a:p>
          <a:p>
            <a:pPr lvl="2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800" dirty="0" smtClean="0"/>
              <a:t>Code Review for Security </a:t>
            </a:r>
          </a:p>
          <a:p>
            <a:pPr lvl="2">
              <a:spcBef>
                <a:spcPts val="1200"/>
              </a:spcBef>
              <a:buNone/>
            </a:pPr>
            <a:endParaRPr lang="en-US" sz="4000" dirty="0" smtClean="0"/>
          </a:p>
          <a:p>
            <a:pPr lvl="2">
              <a:spcBef>
                <a:spcPts val="1200"/>
              </a:spcBef>
              <a:buNone/>
            </a:pPr>
            <a:endParaRPr lang="en-US" sz="28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130800" y="3733800"/>
            <a:ext cx="7772400" cy="434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marL="838200" marR="0" lvl="0" indent="-571500" algn="l" defTabSz="914400" rtl="0" eaLnBrk="1" fontAlgn="base" latinLnBrk="0" hangingPunct="1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Tx/>
              <a:buSzPct val="120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ill Sans" charset="0"/>
              </a:rPr>
              <a:t>	</a:t>
            </a: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ill Sans" charset="0"/>
              </a:rPr>
              <a:t/>
            </a:r>
            <a:b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ill Sans" charset="0"/>
              </a:rPr>
            </a:br>
            <a:endParaRPr kumimoji="0" lang="en-US" sz="4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charset="0"/>
            </a:endParaRPr>
          </a:p>
          <a:p>
            <a:pPr marL="1727200" lvl="2" indent="-571500" algn="l">
              <a:spcBef>
                <a:spcPts val="600"/>
              </a:spcBef>
              <a:buSzPct val="120000"/>
              <a:buFont typeface="Wingdings" pitchFamily="2" charset="2"/>
              <a:buChar char="§"/>
            </a:pPr>
            <a:r>
              <a:rPr lang="en-US" sz="2800" dirty="0" smtClean="0"/>
              <a:t>AntiSamy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ill Sans" charset="0"/>
              </a:rPr>
              <a:t>ESAPI </a:t>
            </a:r>
          </a:p>
          <a:p>
            <a:pPr marL="1727200" lvl="2" indent="-571500" algn="l">
              <a:spcBef>
                <a:spcPts val="600"/>
              </a:spcBef>
              <a:buSzPct val="120000"/>
              <a:buFont typeface="Wingdings" pitchFamily="2" charset="2"/>
              <a:buChar char="§"/>
            </a:pPr>
            <a:r>
              <a:rPr lang="en-US" sz="2800" dirty="0" smtClean="0"/>
              <a:t>Live CD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ill Sans" charset="0"/>
              </a:rPr>
              <a:t> </a:t>
            </a:r>
          </a:p>
          <a:p>
            <a:pPr marL="1727200" lvl="2" indent="-571500" algn="l">
              <a:spcBef>
                <a:spcPts val="600"/>
              </a:spcBef>
              <a:buSzPct val="120000"/>
              <a:buFont typeface="Wingdings" pitchFamily="2" charset="2"/>
              <a:buChar char="§"/>
            </a:pPr>
            <a:r>
              <a:rPr lang="en-US" sz="2800" dirty="0" smtClean="0"/>
              <a:t>Compliance (PCI DSS and PA-DSS)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Gill Sans" charset="0"/>
              </a:rPr>
              <a:t> </a:t>
            </a:r>
          </a:p>
          <a:p>
            <a:pPr marL="1727200" lvl="2" indent="-571500" algn="l">
              <a:spcBef>
                <a:spcPts val="600"/>
              </a:spcBef>
              <a:buSzPct val="120000"/>
              <a:buFont typeface="Wingdings" pitchFamily="2" charset="2"/>
              <a:buChar char="§"/>
            </a:pPr>
            <a:r>
              <a:rPr lang="en-US" sz="2800" dirty="0" smtClean="0"/>
              <a:t>WebGoat </a:t>
            </a:r>
          </a:p>
          <a:p>
            <a:pPr marL="1727200" lvl="2" indent="-571500" algn="l">
              <a:spcBef>
                <a:spcPts val="600"/>
              </a:spcBef>
              <a:buSzPct val="120000"/>
              <a:buFont typeface="Wingdings" pitchFamily="2" charset="2"/>
              <a:buChar char="§"/>
            </a:pPr>
            <a:r>
              <a:rPr lang="en-US" sz="2800" dirty="0" smtClean="0"/>
              <a:t>WebScarab</a:t>
            </a:r>
          </a:p>
          <a:p>
            <a:pPr marL="1727200" lvl="2" indent="-571500" algn="l">
              <a:spcBef>
                <a:spcPts val="600"/>
              </a:spcBef>
              <a:buSzPct val="120000"/>
              <a:buFont typeface="Wingdings" pitchFamily="2" charset="2"/>
              <a:buChar char="§"/>
            </a:pPr>
            <a:r>
              <a:rPr lang="en-US" sz="2800" dirty="0" smtClean="0"/>
              <a:t>W3AF and Paros Proxy</a:t>
            </a:r>
          </a:p>
          <a:p>
            <a:pPr marL="1727200" lvl="2" indent="-571500" algn="l">
              <a:spcBef>
                <a:spcPts val="600"/>
              </a:spcBef>
              <a:buSzPct val="120000"/>
              <a:buFont typeface="Wingdings" pitchFamily="2" charset="2"/>
              <a:buChar char="§"/>
            </a:pP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charset="0"/>
            </a:endParaRPr>
          </a:p>
          <a:p>
            <a:pPr marL="1727200" marR="0" lvl="2" indent="-5715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Pct val="120000"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F886B-4376-48EE-A705-81D968976700}" type="slidenum">
              <a:rPr lang="en-US"/>
              <a:pPr/>
              <a:t>15</a:t>
            </a:fld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70000" y="990600"/>
            <a:ext cx="10464800" cy="3124200"/>
          </a:xfrm>
        </p:spPr>
        <p:txBody>
          <a:bodyPr/>
          <a:lstStyle/>
          <a:p>
            <a:r>
              <a:rPr lang="en-US" sz="6000" dirty="0" smtClean="0"/>
              <a:t>Internationalize OWASP projects in atleast 7 languages</a:t>
            </a:r>
            <a:endParaRPr lang="en-US" sz="6000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3276600"/>
            <a:ext cx="10744200" cy="5715000"/>
          </a:xfrm>
        </p:spPr>
        <p:txBody>
          <a:bodyPr/>
          <a:lstStyle/>
          <a:p>
            <a:pPr lvl="1">
              <a:buNone/>
            </a:pPr>
            <a:r>
              <a:rPr lang="en-US" sz="3600" dirty="0" smtClean="0"/>
              <a:t>	</a:t>
            </a:r>
          </a:p>
          <a:p>
            <a:pPr lvl="3">
              <a:buFont typeface="Arial" pitchFamily="34" charset="0"/>
              <a:buChar char="•"/>
            </a:pPr>
            <a:r>
              <a:rPr lang="en-US" sz="3200" dirty="0" smtClean="0"/>
              <a:t>Portuguese</a:t>
            </a:r>
          </a:p>
          <a:p>
            <a:pPr lvl="3">
              <a:spcBef>
                <a:spcPts val="1200"/>
              </a:spcBef>
              <a:buFont typeface="Arial" pitchFamily="34" charset="0"/>
              <a:buChar char="•"/>
            </a:pPr>
            <a:r>
              <a:rPr lang="en-US" sz="3200" dirty="0" smtClean="0"/>
              <a:t>Indonesian</a:t>
            </a:r>
          </a:p>
          <a:p>
            <a:pPr lvl="3">
              <a:spcBef>
                <a:spcPts val="1200"/>
              </a:spcBef>
              <a:buFont typeface="Arial" pitchFamily="34" charset="0"/>
              <a:buChar char="•"/>
            </a:pPr>
            <a:r>
              <a:rPr lang="en-US" sz="3200" dirty="0" smtClean="0"/>
              <a:t>Dutch</a:t>
            </a:r>
          </a:p>
          <a:p>
            <a:pPr lvl="3">
              <a:spcBef>
                <a:spcPts val="1200"/>
              </a:spcBef>
              <a:buFont typeface="Arial" pitchFamily="34" charset="0"/>
              <a:buChar char="•"/>
            </a:pPr>
            <a:r>
              <a:rPr lang="en-US" sz="3200" dirty="0" smtClean="0"/>
              <a:t>German</a:t>
            </a:r>
          </a:p>
          <a:p>
            <a:pPr lvl="3">
              <a:spcBef>
                <a:spcPts val="1200"/>
              </a:spcBef>
              <a:buFont typeface="Arial" pitchFamily="34" charset="0"/>
              <a:buChar char="•"/>
            </a:pPr>
            <a:r>
              <a:rPr lang="en-US" sz="3200" dirty="0" smtClean="0"/>
              <a:t>Spanish </a:t>
            </a:r>
          </a:p>
          <a:p>
            <a:pPr lvl="3">
              <a:spcBef>
                <a:spcPts val="1200"/>
              </a:spcBef>
              <a:buFont typeface="Arial" pitchFamily="34" charset="0"/>
              <a:buChar char="•"/>
            </a:pPr>
            <a:r>
              <a:rPr lang="en-US" sz="3200" dirty="0" smtClean="0"/>
              <a:t>Italian</a:t>
            </a:r>
          </a:p>
          <a:p>
            <a:pPr lvl="3">
              <a:spcBef>
                <a:spcPts val="1200"/>
              </a:spcBef>
              <a:buFont typeface="Arial" pitchFamily="34" charset="0"/>
              <a:buChar char="•"/>
            </a:pPr>
            <a:r>
              <a:rPr lang="en-US" sz="3200" dirty="0" smtClean="0"/>
              <a:t>French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dirty="0" smtClean="0"/>
          </a:p>
          <a:p>
            <a:pPr lvl="2">
              <a:spcBef>
                <a:spcPts val="1200"/>
              </a:spcBef>
            </a:pPr>
            <a:endParaRPr lang="en-US" sz="2800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F886B-4376-48EE-A705-81D968976700}" type="slidenum">
              <a:rPr lang="en-US"/>
              <a:pPr/>
              <a:t>16</a:t>
            </a:fld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70000" y="990600"/>
            <a:ext cx="10464800" cy="1371600"/>
          </a:xfrm>
        </p:spPr>
        <p:txBody>
          <a:bodyPr/>
          <a:lstStyle/>
          <a:p>
            <a:r>
              <a:rPr lang="en-US" sz="7200" dirty="0" smtClean="0"/>
              <a:t>Provide centarlize access to Education material</a:t>
            </a:r>
            <a:endParaRPr lang="en-US" sz="7200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733800"/>
            <a:ext cx="11760200" cy="5257800"/>
          </a:xfrm>
        </p:spPr>
        <p:txBody>
          <a:bodyPr/>
          <a:lstStyle/>
          <a:p>
            <a:pPr lvl="1">
              <a:buNone/>
            </a:pPr>
            <a:r>
              <a:rPr lang="en-US" sz="3600" dirty="0" smtClean="0"/>
              <a:t>	</a:t>
            </a:r>
          </a:p>
          <a:p>
            <a:pPr lvl="3">
              <a:spcBef>
                <a:spcPts val="1200"/>
              </a:spcBef>
              <a:buNone/>
            </a:pPr>
            <a:r>
              <a:rPr lang="en-US" sz="3600" dirty="0" smtClean="0"/>
              <a:t>	OWASP Education Project provides access to all the Education Material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dirty="0" smtClean="0"/>
          </a:p>
          <a:p>
            <a:pPr lvl="2">
              <a:spcBef>
                <a:spcPts val="1200"/>
              </a:spcBef>
            </a:pPr>
            <a:endParaRPr lang="en-US" sz="2800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F886B-4376-48EE-A705-81D968976700}" type="slidenum">
              <a:rPr lang="en-US"/>
              <a:pPr/>
              <a:t>17</a:t>
            </a:fld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70000" y="990600"/>
            <a:ext cx="10464800" cy="1371600"/>
          </a:xfrm>
        </p:spPr>
        <p:txBody>
          <a:bodyPr/>
          <a:lstStyle/>
          <a:p>
            <a:r>
              <a:rPr lang="en-US" sz="7200" dirty="0" smtClean="0"/>
              <a:t>Create official GEC Course for Universities</a:t>
            </a:r>
            <a:endParaRPr lang="en-US" sz="7200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2600" y="2971800"/>
            <a:ext cx="11277600" cy="6019800"/>
          </a:xfrm>
        </p:spPr>
        <p:txBody>
          <a:bodyPr/>
          <a:lstStyle/>
          <a:p>
            <a:pPr lvl="1">
              <a:buNone/>
            </a:pPr>
            <a:r>
              <a:rPr lang="en-US" sz="3600" dirty="0" smtClean="0"/>
              <a:t>	</a:t>
            </a:r>
            <a:br>
              <a:rPr lang="en-US" sz="3600" dirty="0" smtClean="0"/>
            </a:br>
            <a:endParaRPr lang="en-US" sz="3600" dirty="0" smtClean="0"/>
          </a:p>
          <a:p>
            <a:pPr lvl="3">
              <a:spcBef>
                <a:spcPts val="1200"/>
              </a:spcBef>
              <a:buNone/>
            </a:pPr>
            <a:r>
              <a:rPr lang="en-US" sz="3600" dirty="0" smtClean="0"/>
              <a:t>Package an official course for </a:t>
            </a:r>
            <a:r>
              <a:rPr lang="en-US" sz="3600" dirty="0" smtClean="0"/>
              <a:t>Universities</a:t>
            </a:r>
            <a:br>
              <a:rPr lang="en-US" sz="3600" dirty="0" smtClean="0"/>
            </a:br>
            <a:endParaRPr lang="en-US" sz="3600" dirty="0" smtClean="0"/>
          </a:p>
          <a:p>
            <a:pPr lvl="4">
              <a:spcBef>
                <a:spcPts val="1200"/>
              </a:spcBef>
            </a:pPr>
            <a:r>
              <a:rPr lang="en-US" sz="3200" dirty="0" smtClean="0"/>
              <a:t>Create flyers/brochures </a:t>
            </a:r>
            <a:r>
              <a:rPr lang="en-US" sz="3200" dirty="0" smtClean="0"/>
              <a:t>for some of our outreach programmes (especially to the universities/polytechnics) or perhaps an introductory slide deck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dirty="0" smtClean="0"/>
          </a:p>
          <a:p>
            <a:pPr lvl="2">
              <a:spcBef>
                <a:spcPts val="1200"/>
              </a:spcBef>
            </a:pPr>
            <a:endParaRPr lang="en-US" sz="2800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6AE68E-15DF-4349-B0FC-ACDF924B2AB7}" type="slidenum">
              <a:rPr lang="en-US"/>
              <a:pPr/>
              <a:t>18</a:t>
            </a:fld>
            <a:endParaRPr lang="en-US"/>
          </a:p>
        </p:txBody>
      </p:sp>
      <p:pic>
        <p:nvPicPr>
          <p:cNvPr id="6" name="Content Placeholder 5" descr="Questions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571500"/>
            <a:ext cx="13004800" cy="8877300"/>
          </a:xfrm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F886B-4376-48EE-A705-81D968976700}" type="slidenum">
              <a:rPr lang="en-US"/>
              <a:pPr/>
              <a:t>2</a:t>
            </a:fld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3600" dirty="0" smtClean="0"/>
              <a:t>Estimate how the past achievements do support the current educational developments</a:t>
            </a:r>
          </a:p>
          <a:p>
            <a:pPr lvl="1"/>
            <a:r>
              <a:rPr lang="en-US" sz="3600" dirty="0" smtClean="0"/>
              <a:t>Evaluate how we can get the projects involved in developing (or at least reviewing) training material</a:t>
            </a:r>
          </a:p>
          <a:p>
            <a:pPr lvl="1"/>
            <a:r>
              <a:rPr lang="en-US" sz="3600" dirty="0" smtClean="0"/>
              <a:t>Define new goals for the upcoming period </a:t>
            </a:r>
          </a:p>
          <a:p>
            <a:pPr lvl="1"/>
            <a:r>
              <a:rPr lang="en-US" sz="3600" dirty="0" smtClean="0"/>
              <a:t>Define success factors for the upcoming period</a:t>
            </a:r>
            <a:endParaRPr lang="en-US" sz="3600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90600" y="3581400"/>
            <a:ext cx="11049000" cy="2590800"/>
          </a:xfrm>
          <a:noFill/>
          <a:ln/>
        </p:spPr>
        <p:txBody>
          <a:bodyPr/>
          <a:lstStyle/>
          <a:p>
            <a:r>
              <a:rPr lang="en-US" sz="8800" dirty="0" smtClean="0"/>
              <a:t>Achievements for 2010</a:t>
            </a:r>
            <a:endParaRPr lang="en-US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F886B-4376-48EE-A705-81D968976700}" type="slidenum">
              <a:rPr lang="en-US"/>
              <a:pPr/>
              <a:t>4</a:t>
            </a:fld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 the trainers </a:t>
            </a:r>
            <a:endParaRPr lang="en-US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590800"/>
            <a:ext cx="11760200" cy="5715000"/>
          </a:xfrm>
        </p:spPr>
        <p:txBody>
          <a:bodyPr/>
          <a:lstStyle/>
          <a:p>
            <a:pPr lvl="1">
              <a:buNone/>
            </a:pPr>
            <a:r>
              <a:rPr lang="en-US" sz="3600" b="1" dirty="0" smtClean="0"/>
              <a:t>	Develop a train the trainer program that will train trainers to deliver training on OWASP related material</a:t>
            </a:r>
            <a:r>
              <a:rPr lang="en-US" sz="3600" dirty="0" smtClean="0"/>
              <a:t> </a:t>
            </a:r>
          </a:p>
          <a:p>
            <a:pPr lvl="2">
              <a:spcBef>
                <a:spcPts val="1200"/>
              </a:spcBef>
            </a:pPr>
            <a:r>
              <a:rPr lang="en-US" sz="3600" dirty="0" smtClean="0"/>
              <a:t>First model implementation of Train the trainer program is UK 1-day OWASP Awareness training. </a:t>
            </a:r>
          </a:p>
          <a:p>
            <a:pPr lvl="2">
              <a:spcBef>
                <a:spcPts val="1200"/>
              </a:spcBef>
              <a:buNone/>
            </a:pPr>
            <a:r>
              <a:rPr lang="en-US" sz="2800" dirty="0" smtClean="0"/>
              <a:t>	http://www.owasp.org/index.php/London/Training/OWASP_projects_and_resources_you_can_use_TODAY</a:t>
            </a:r>
            <a:br>
              <a:rPr lang="en-US" sz="2800" dirty="0" smtClean="0"/>
            </a:br>
            <a:endParaRPr lang="en-US" sz="2800" dirty="0" smtClean="0"/>
          </a:p>
          <a:p>
            <a:pPr lvl="2">
              <a:spcBef>
                <a:spcPts val="1200"/>
              </a:spcBef>
            </a:pPr>
            <a:r>
              <a:rPr lang="en-US" sz="3600" dirty="0" smtClean="0"/>
              <a:t>All OWASP Training Material can be downloaded from here</a:t>
            </a:r>
          </a:p>
          <a:p>
            <a:pPr lvl="2">
              <a:spcBef>
                <a:spcPts val="1200"/>
              </a:spcBef>
              <a:buNone/>
            </a:pPr>
            <a:r>
              <a:rPr lang="en-US" sz="2800" dirty="0" smtClean="0"/>
              <a:t>	http://code.google.com/p/owasp-training/downloads/list</a:t>
            </a:r>
            <a:endParaRPr lang="en-US" sz="2800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F886B-4376-48EE-A705-81D968976700}" type="slidenum">
              <a:rPr lang="en-US"/>
              <a:pPr/>
              <a:t>5</a:t>
            </a:fld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70000" y="990600"/>
            <a:ext cx="10464800" cy="1371600"/>
          </a:xfrm>
        </p:spPr>
        <p:txBody>
          <a:bodyPr/>
          <a:lstStyle/>
          <a:p>
            <a:r>
              <a:rPr lang="en-US" sz="6000" dirty="0" smtClean="0"/>
              <a:t>Educational Material</a:t>
            </a:r>
            <a:endParaRPr lang="en-US" sz="6000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590800"/>
            <a:ext cx="11760200" cy="5715000"/>
          </a:xfrm>
        </p:spPr>
        <p:txBody>
          <a:bodyPr/>
          <a:lstStyle/>
          <a:p>
            <a:pPr lvl="1">
              <a:buNone/>
            </a:pPr>
            <a:r>
              <a:rPr lang="en-US" sz="3600" b="1" dirty="0" smtClean="0"/>
              <a:t>	OWASP Education Project and OWASP CBT Project provides educational material</a:t>
            </a:r>
            <a:endParaRPr lang="en-US" sz="3600" dirty="0" smtClean="0"/>
          </a:p>
          <a:p>
            <a:pPr lvl="2">
              <a:buFont typeface="Arial" pitchFamily="34" charset="0"/>
              <a:buChar char="•"/>
            </a:pPr>
            <a:r>
              <a:rPr lang="en-US" sz="3600" dirty="0" smtClean="0"/>
              <a:t>http://www.owasp.org/index.php/Category:OWASP_Education_Project </a:t>
            </a:r>
          </a:p>
          <a:p>
            <a:pPr lvl="2">
              <a:buFont typeface="Arial" pitchFamily="34" charset="0"/>
              <a:buChar char="•"/>
            </a:pPr>
            <a:r>
              <a:rPr lang="en-US" sz="3600" dirty="0" smtClean="0"/>
              <a:t>http://www.owasp.org/index.php/Category:OWASP_CBT_Project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dirty="0" smtClean="0"/>
          </a:p>
          <a:p>
            <a:pPr lvl="2">
              <a:spcBef>
                <a:spcPts val="1200"/>
              </a:spcBef>
            </a:pPr>
            <a:endParaRPr lang="en-US" sz="2800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F886B-4376-48EE-A705-81D968976700}" type="slidenum">
              <a:rPr lang="en-US"/>
              <a:pPr/>
              <a:t>6</a:t>
            </a:fld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70000" y="990600"/>
            <a:ext cx="10464800" cy="1371600"/>
          </a:xfrm>
        </p:spPr>
        <p:txBody>
          <a:bodyPr/>
          <a:lstStyle/>
          <a:p>
            <a:r>
              <a:rPr lang="en-US" sz="6000" dirty="0" smtClean="0"/>
              <a:t>Educational Academic Services</a:t>
            </a:r>
            <a:endParaRPr lang="en-US" sz="6000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590800"/>
            <a:ext cx="11760200" cy="5715000"/>
          </a:xfrm>
        </p:spPr>
        <p:txBody>
          <a:bodyPr/>
          <a:lstStyle/>
          <a:p>
            <a:pPr lvl="1">
              <a:buNone/>
            </a:pPr>
            <a:r>
              <a:rPr lang="en-US" sz="3600" b="1" dirty="0" smtClean="0"/>
              <a:t>	Contacted Universities and planning OWASP Events in following universities</a:t>
            </a:r>
            <a:endParaRPr lang="en-US" sz="3600" dirty="0" smtClean="0"/>
          </a:p>
          <a:p>
            <a:pPr lvl="2">
              <a:buFont typeface="Arial" pitchFamily="34" charset="0"/>
              <a:buChar char="•"/>
            </a:pPr>
            <a:r>
              <a:rPr lang="en-US" sz="3600" dirty="0" smtClean="0"/>
              <a:t>New York University </a:t>
            </a:r>
          </a:p>
          <a:p>
            <a:pPr lvl="2">
              <a:buFont typeface="Arial" pitchFamily="34" charset="0"/>
              <a:buChar char="•"/>
            </a:pPr>
            <a:r>
              <a:rPr lang="en-US" sz="3600" dirty="0" smtClean="0"/>
              <a:t>Paris Training Day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dirty="0" smtClean="0"/>
          </a:p>
          <a:p>
            <a:pPr lvl="2">
              <a:spcBef>
                <a:spcPts val="1200"/>
              </a:spcBef>
            </a:pPr>
            <a:endParaRPr lang="en-US" sz="2800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F886B-4376-48EE-A705-81D968976700}" type="slidenum">
              <a:rPr lang="en-US"/>
              <a:pPr/>
              <a:t>7</a:t>
            </a:fld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70000" y="990600"/>
            <a:ext cx="10464800" cy="1371600"/>
          </a:xfrm>
        </p:spPr>
        <p:txBody>
          <a:bodyPr/>
          <a:lstStyle/>
          <a:p>
            <a:r>
              <a:rPr lang="en-US" sz="6000" dirty="0" smtClean="0"/>
              <a:t>Internationalization of the training materials</a:t>
            </a:r>
            <a:endParaRPr lang="en-US" sz="6000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276600"/>
            <a:ext cx="11760200" cy="5715000"/>
          </a:xfrm>
        </p:spPr>
        <p:txBody>
          <a:bodyPr/>
          <a:lstStyle/>
          <a:p>
            <a:pPr lvl="1">
              <a:buNone/>
            </a:pPr>
            <a:r>
              <a:rPr lang="en-US" sz="3600" b="1" dirty="0" smtClean="0"/>
              <a:t>	Translation of OWASP Materials in following languages is in progress</a:t>
            </a:r>
            <a:endParaRPr lang="en-US" sz="3600" dirty="0" smtClean="0"/>
          </a:p>
          <a:p>
            <a:pPr lvl="2">
              <a:buFont typeface="Arial" pitchFamily="34" charset="0"/>
              <a:buChar char="•"/>
            </a:pPr>
            <a:r>
              <a:rPr lang="en-US" sz="3600" dirty="0" smtClean="0"/>
              <a:t>Portuguese</a:t>
            </a:r>
          </a:p>
          <a:p>
            <a:pPr lvl="2">
              <a:buFont typeface="Arial" pitchFamily="34" charset="0"/>
              <a:buChar char="•"/>
            </a:pPr>
            <a:r>
              <a:rPr lang="en-US" sz="3600" dirty="0" smtClean="0"/>
              <a:t>Malay, Indonesian and Chinese</a:t>
            </a:r>
          </a:p>
          <a:p>
            <a:pPr lvl="2">
              <a:buFont typeface="Arial" pitchFamily="34" charset="0"/>
              <a:buChar char="•"/>
            </a:pPr>
            <a:r>
              <a:rPr lang="en-US" sz="3600" dirty="0" smtClean="0"/>
              <a:t>Dutch and German</a:t>
            </a:r>
          </a:p>
          <a:p>
            <a:pPr lvl="2">
              <a:buFont typeface="Arial" pitchFamily="34" charset="0"/>
              <a:buChar char="•"/>
            </a:pPr>
            <a:r>
              <a:rPr lang="en-US" sz="3600" dirty="0" smtClean="0"/>
              <a:t>Spanish &amp; Italian</a:t>
            </a:r>
          </a:p>
          <a:p>
            <a:pPr lvl="2">
              <a:buFont typeface="Arial" pitchFamily="34" charset="0"/>
              <a:buChar char="•"/>
            </a:pPr>
            <a:r>
              <a:rPr lang="en-US" sz="3600" dirty="0" smtClean="0"/>
              <a:t>French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dirty="0" smtClean="0"/>
          </a:p>
          <a:p>
            <a:pPr lvl="2">
              <a:spcBef>
                <a:spcPts val="1200"/>
              </a:spcBef>
            </a:pPr>
            <a:endParaRPr lang="en-US" sz="2800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90600" y="3581400"/>
            <a:ext cx="11049000" cy="2590800"/>
          </a:xfrm>
          <a:noFill/>
          <a:ln/>
        </p:spPr>
        <p:txBody>
          <a:bodyPr/>
          <a:lstStyle/>
          <a:p>
            <a:r>
              <a:rPr lang="en-US" sz="8000" dirty="0" smtClean="0"/>
              <a:t>OWASP Projects involvement in creating Training Material</a:t>
            </a:r>
            <a:endParaRPr lang="en-US" sz="8000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F886B-4376-48EE-A705-81D968976700}" type="slidenum">
              <a:rPr lang="en-US"/>
              <a:pPr/>
              <a:t>9</a:t>
            </a:fld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70000" y="990600"/>
            <a:ext cx="10464800" cy="1371600"/>
          </a:xfrm>
        </p:spPr>
        <p:txBody>
          <a:bodyPr/>
          <a:lstStyle/>
          <a:p>
            <a:r>
              <a:rPr lang="en-US" sz="7200" dirty="0" smtClean="0"/>
              <a:t>OWASP Projects involvement in creating Training Material</a:t>
            </a:r>
            <a:endParaRPr lang="en-US" sz="7200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5486400"/>
            <a:ext cx="10744200" cy="3505200"/>
          </a:xfrm>
        </p:spPr>
        <p:txBody>
          <a:bodyPr/>
          <a:lstStyle/>
          <a:p>
            <a:pPr lvl="1">
              <a:buNone/>
            </a:pPr>
            <a:r>
              <a:rPr lang="en-US" sz="3600" b="1" dirty="0" smtClean="0"/>
              <a:t>	Involve OWASP Projects Committee to ensure that all major OWASP projects provides training for their project.</a:t>
            </a:r>
            <a:endParaRPr lang="en-US" sz="3600" dirty="0" smtClean="0"/>
          </a:p>
          <a:p>
            <a:pPr lvl="2">
              <a:buNone/>
            </a:pP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dirty="0" smtClean="0"/>
          </a:p>
          <a:p>
            <a:pPr lvl="2">
              <a:spcBef>
                <a:spcPts val="1200"/>
              </a:spcBef>
            </a:pPr>
            <a:endParaRPr lang="en-US" sz="2800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WASP-SDLC Panel[1].v2_templateFinal2">
  <a:themeElements>
    <a:clrScheme name="OWASP-SDLC Panel[1].v2_templateFinal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WASP-SDLC Panel[1].v2_templateFinal2">
      <a:majorFont>
        <a:latin typeface="Tahoma"/>
        <a:ea typeface="ヒラギノ角ゴ ProN W3"/>
        <a:cs typeface="ヒラギノ角ゴ ProN W3"/>
      </a:majorFont>
      <a:minorFont>
        <a:latin typeface="Tahoma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OWASP-SDLC Panel[1].v2_templateFinal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ahoma"/>
        <a:ea typeface="ヒラギノ角ゴ ProN W3"/>
        <a:cs typeface="ヒラギノ角ゴ ProN W3"/>
      </a:majorFont>
      <a:minorFont>
        <a:latin typeface="Tahoma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</TotalTime>
  <Pages>0</Pages>
  <Words>200</Words>
  <Characters>0</Characters>
  <PresentationFormat>Custom</PresentationFormat>
  <Lines>0</Lines>
  <Paragraphs>100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OWASP-SDLC Panel[1].v2_templateFinal2</vt:lpstr>
      <vt:lpstr>Default Design</vt:lpstr>
      <vt:lpstr>OWASP Education OWASP Global Summit Portugal 2011</vt:lpstr>
      <vt:lpstr>Objective</vt:lpstr>
      <vt:lpstr>Achievements for 2010</vt:lpstr>
      <vt:lpstr>Train the trainers </vt:lpstr>
      <vt:lpstr>Educational Material</vt:lpstr>
      <vt:lpstr>Educational Academic Services</vt:lpstr>
      <vt:lpstr>Internationalization of the training materials</vt:lpstr>
      <vt:lpstr>OWASP Projects involvement in creating Training Material</vt:lpstr>
      <vt:lpstr>OWASP Projects involvement in creating Training Material</vt:lpstr>
      <vt:lpstr>Goals for 2011</vt:lpstr>
      <vt:lpstr>Goals for 2011</vt:lpstr>
      <vt:lpstr>Success factors for 2011</vt:lpstr>
      <vt:lpstr>Incorporate OWASP into 5 major universities</vt:lpstr>
      <vt:lpstr>Create Computer based training (CBT) for all major OWASP projects</vt:lpstr>
      <vt:lpstr>Internationalize OWASP projects in atleast 7 languages</vt:lpstr>
      <vt:lpstr>Provide centarlize access to Education material</vt:lpstr>
      <vt:lpstr>Create official GEC Course for Universities</vt:lpstr>
      <vt:lpstr>Slide 18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&lt;Presentation Tagline&gt;</dc:title>
  <dc:subject/>
  <dc:creator>nkumar</dc:creator>
  <cp:keywords/>
  <dc:description/>
  <cp:lastModifiedBy>nkumar</cp:lastModifiedBy>
  <cp:revision>36</cp:revision>
  <dcterms:created xsi:type="dcterms:W3CDTF">2010-02-14T22:17:16Z</dcterms:created>
  <dcterms:modified xsi:type="dcterms:W3CDTF">2011-01-20T01:23:57Z</dcterms:modified>
</cp:coreProperties>
</file>