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83" r:id="rId5"/>
    <p:sldId id="286" r:id="rId6"/>
    <p:sldId id="277" r:id="rId7"/>
    <p:sldId id="288" r:id="rId8"/>
    <p:sldId id="278" r:id="rId9"/>
    <p:sldId id="289" r:id="rId10"/>
    <p:sldId id="279" r:id="rId11"/>
    <p:sldId id="291" r:id="rId12"/>
    <p:sldId id="290" r:id="rId13"/>
    <p:sldId id="280" r:id="rId14"/>
    <p:sldId id="281" r:id="rId15"/>
    <p:sldId id="282" r:id="rId16"/>
    <p:sldId id="285" r:id="rId17"/>
  </p:sldIdLst>
  <p:sldSz cx="9144000" cy="6858000" type="screen4x3"/>
  <p:notesSz cx="6997700" cy="9283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9977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355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026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410075"/>
            <a:ext cx="5595937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3988" y="8818563"/>
            <a:ext cx="3030537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B2883B48-7446-4399-A483-F98B6294F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5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D6E5C57C-3BA1-43CD-AC06-44CE4A50D738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/>
            <a:fld id="{E9241D44-A5DA-44BD-9411-6C328D1C0E2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BBF28-341B-4E0B-BB3E-94BF11AD5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1689E-61B7-4591-B2BF-E73C7FA1F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5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13D02-C9B7-429B-8705-B54F8C9BB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5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61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9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013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3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6519-0DF6-4A2D-9B2C-087AC2292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8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32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CB1A3-692C-441E-8EA1-0815BE5EC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7FC8A-A01B-474D-AB9C-D65F497DA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4A8DD-C6DB-4074-9016-FD936DBFE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E1BA0-EFF8-4E8F-AD21-A11D92B00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1AB6A-E197-4AF9-82D6-CB687490A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1C36F-9B2B-4308-9A9E-BE50F56FD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6B92E-C8C3-4C53-97F6-789214286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880" tIns="46440" rIns="92880" bIns="46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85200" y="6308725"/>
            <a:ext cx="404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000" b="1">
                <a:solidFill>
                  <a:srgbClr val="969696"/>
                </a:solidFill>
                <a:latin typeface="Tahoma" pitchFamily="34" charset="0"/>
              </a:defRPr>
            </a:lvl1pPr>
          </a:lstStyle>
          <a:p>
            <a:fld id="{213A0F5D-B4E4-45D1-9CB5-72B41AF1D2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689600" y="6270625"/>
            <a:ext cx="2387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>
                <a:solidFill>
                  <a:srgbClr val="969696"/>
                </a:solidFill>
                <a:latin typeface="Tahoma" pitchFamily="34" charset="0"/>
              </a:rPr>
              <a:t>OWASP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038600" y="5165725"/>
            <a:ext cx="4191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pPr eaLnBrk="1" hangingPunct="1">
              <a:defRPr/>
            </a:pPr>
            <a:r>
              <a:rPr lang="en-US" sz="1000" smtClean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4038600" y="5937250"/>
            <a:ext cx="4800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defRPr/>
            </a:pPr>
            <a:r>
              <a:rPr lang="en-US" sz="2600" b="1" smtClean="0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>
              <a:gd name="T0" fmla="*/ 0 w 456"/>
              <a:gd name="T1" fmla="*/ 0 h 528"/>
              <a:gd name="T2" fmla="*/ 0 w 456"/>
              <a:gd name="T3" fmla="*/ 1219200 h 528"/>
              <a:gd name="T4" fmla="*/ 433137 w 456"/>
              <a:gd name="T5" fmla="*/ 1219200 h 528"/>
              <a:gd name="T6" fmla="*/ 1019676 w 456"/>
              <a:gd name="T7" fmla="*/ 600364 h 528"/>
              <a:gd name="T8" fmla="*/ 1028700 w 456"/>
              <a:gd name="T9" fmla="*/ 2309 h 528"/>
              <a:gd name="T10" fmla="*/ 0 w 456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528"/>
              <a:gd name="T20" fmla="*/ 456 w 456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Freeform 17"/>
          <p:cNvSpPr>
            <a:spLocks noChangeArrowheads="1"/>
          </p:cNvSpPr>
          <p:nvPr/>
        </p:nvSpPr>
        <p:spPr bwMode="auto">
          <a:xfrm rot="10800000">
            <a:off x="7385050" y="2668588"/>
            <a:ext cx="1028700" cy="1219200"/>
          </a:xfrm>
          <a:custGeom>
            <a:avLst/>
            <a:gdLst>
              <a:gd name="T0" fmla="*/ 0 w 456"/>
              <a:gd name="T1" fmla="*/ 0 h 528"/>
              <a:gd name="T2" fmla="*/ 0 w 456"/>
              <a:gd name="T3" fmla="*/ 1219200 h 528"/>
              <a:gd name="T4" fmla="*/ 433137 w 456"/>
              <a:gd name="T5" fmla="*/ 1219200 h 528"/>
              <a:gd name="T6" fmla="*/ 1019676 w 456"/>
              <a:gd name="T7" fmla="*/ 600364 h 528"/>
              <a:gd name="T8" fmla="*/ 1028700 w 456"/>
              <a:gd name="T9" fmla="*/ 2309 h 528"/>
              <a:gd name="T10" fmla="*/ 0 w 456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528"/>
              <a:gd name="T20" fmla="*/ 456 w 456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1524000" y="4229100"/>
            <a:ext cx="2667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solidFill>
                  <a:srgbClr val="777777"/>
                </a:solidFill>
                <a:latin typeface="Tahoma" pitchFamily="34" charset="0"/>
              </a:rPr>
              <a:t>OWASP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defRPr/>
            </a:pPr>
            <a:r>
              <a:rPr lang="en-US" sz="1600" u="sng" smtClean="0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 smtClean="0">
                <a:solidFill>
                  <a:srgbClr val="EAEAEA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6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7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276600" y="762000"/>
            <a:ext cx="586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777777"/>
                </a:solidFill>
                <a:latin typeface="Tahoma" pitchFamily="34" charset="0"/>
              </a:rPr>
              <a:t>Security Development Lifecycle: A History in 3 Acts</a:t>
            </a:r>
            <a:endParaRPr lang="en-US" sz="2800" b="1" dirty="0">
              <a:solidFill>
                <a:srgbClr val="777777"/>
              </a:solidFill>
              <a:latin typeface="Tahoma" pitchFamily="34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455738" y="4648200"/>
            <a:ext cx="169922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</a:rPr>
              <a:t> October 7, 2011</a:t>
            </a:r>
            <a:endParaRPr lang="en-US" sz="1600" dirty="0">
              <a:solidFill>
                <a:srgbClr val="777777"/>
              </a:solidFill>
              <a:latin typeface="Tahoma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14800" y="3124200"/>
            <a:ext cx="2819400" cy="1844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br>
              <a:rPr lang="en-US" sz="16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Trebuchet MS" pitchFamily="34" charset="0"/>
              </a:rPr>
              <a:t>  Mike </a:t>
            </a:r>
            <a:r>
              <a:rPr lang="en-US" sz="1600" b="1" dirty="0">
                <a:solidFill>
                  <a:schemeClr val="tx1"/>
                </a:solidFill>
                <a:latin typeface="Trebuchet MS" pitchFamily="34" charset="0"/>
              </a:rPr>
              <a:t>Craigue</a:t>
            </a:r>
            <a:br>
              <a:rPr lang="en-US" sz="1600" b="1" dirty="0">
                <a:solidFill>
                  <a:schemeClr val="tx1"/>
                </a:solidFill>
                <a:latin typeface="Trebuchet MS" pitchFamily="34" charset="0"/>
              </a:rPr>
            </a:br>
            <a:endParaRPr lang="en-US" sz="16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026" name="Picture 2" descr="\\wn7-9yc7wg1.aus.amer.dell.com\c$\Users\michael_craigue\Pictures\dell_powermore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1400175" cy="10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Present (continued)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Java, C#.NET are the most typical languages used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Visual Studio 2010, Eclipse are the most common IDE’s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MS Anti-XSS library, Web Protection Library, OWASP ESAPI are part of our FAQ’s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2400" baseline="30000" dirty="0" smtClean="0">
                <a:solidFill>
                  <a:srgbClr val="000000"/>
                </a:solidFill>
                <a:latin typeface="Tahoma" pitchFamily="34" charset="0"/>
              </a:rPr>
              <a:t>RD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Party script &amp; pixel tag reviews/due diligence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SDL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GSRM risk ranking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Source Code Analysis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Threat Modeling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Ethical Hacking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IPSA (legal)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61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Future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8001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6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Future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Linking </a:t>
            </a:r>
            <a:r>
              <a:rPr lang="en-US" sz="2800" dirty="0" err="1">
                <a:solidFill>
                  <a:srgbClr val="000000"/>
                </a:solidFill>
                <a:latin typeface="Tahoma" pitchFamily="34" charset="0"/>
              </a:rPr>
              <a:t>OpenSAMM</a:t>
            </a: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 strategy to overall security strategy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Increased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use of threat modeling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Phase exit reviews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Expanding skill sets in mobile security, cloud security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Metrics that balance quantity and quality of engagements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Product Group, Services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initiatives related to M&amp;A</a:t>
            </a: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39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Lessons Learned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Build consensus among developers first; appeal to their love of writing high-quality software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Take early success stories to executives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Communicate to executives in terms of risk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Create a variety of awareness and education programs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Face-to-face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seminars, celebrities welcome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General courseware, manager courseware, 30-minute refresher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courses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We’re doing fundamentals, not cutting-edge security work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Existing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SDLC; risk modeling tool was key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</a:rPr>
              <a:t>touchpoint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Partnered with other groups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72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Lessons Learned (continued)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</a:rPr>
              <a:t>Added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ourselves into an existing SDLC; risk modeling tool was key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</a:rPr>
              <a:t>touchpoint</a:t>
            </a:r>
            <a:endParaRPr lang="en-US" sz="1400" b="1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Partnered with other groups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Developers—key allies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Legal—contract templates, muscle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Enterprise Architecture—tools, technology standardization; SOA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Privacy—global background / EU representation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Compliance—policies/standards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Leveraged regulatory compliance for adoption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Global staff, time zone / business segment alignment initially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Acquisition challenges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Threat modeling is time-consuming; use sparingly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One step at a time, one org at a time, show metrics, build momentum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Developer desktop standardization is ideal, but hard to attain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Exception management process, executive escalation, roadmaps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4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7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Q&amp;A, Acknowledgements, Thank you!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Thanks to: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Gustavo Barbato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Rafael Dreher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Mauricio Pegoraro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Tim Youngblood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Michael Howard</a:t>
            </a:r>
            <a:endParaRPr lang="en-US" sz="3200" b="1" dirty="0">
              <a:solidFill>
                <a:srgbClr val="000000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Contact: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3200" b="1" dirty="0" err="1" smtClean="0">
                <a:solidFill>
                  <a:srgbClr val="000000"/>
                </a:solidFill>
                <a:latin typeface="Tahoma" pitchFamily="34" charset="0"/>
              </a:rPr>
              <a:t>michael_craigue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   dell.com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Picture 2" descr="\\wn7-9yc7wg1.aus.amer.dell.com\c$\Users\michael_craigue\Pictures\dell_powermore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819400"/>
            <a:ext cx="1400175" cy="10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9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Speaker Bio	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Joined Dell in 1999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Director of 14-member Security Consulting team, serving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IT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Product Group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Services</a:t>
            </a:r>
            <a:endParaRPr lang="en-US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Prior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to joining Dell’s information security team, spent over a decade building Web and database applications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CISSP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CSSLP from ISC</a:t>
            </a:r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000" baseline="30000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Taught Database Management and Business Intelligence/Knowledge Management at St. Edward’s University in their MBA and MS CIS programs 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PhD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from the University of Texas at Austin in Higher Education Administration and Finance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29481"/>
            <a:ext cx="3639592" cy="5562600"/>
          </a:xfrm>
          <a:prstGeom prst="rect">
            <a:avLst/>
          </a:prstGeom>
          <a:effectLst>
            <a:glow rad="127000">
              <a:schemeClr val="accent1">
                <a:alpha val="11000"/>
              </a:schemeClr>
            </a:glow>
            <a:outerShdw blurRad="50800" dist="50800" dir="5400000" algn="ctr" rotWithShape="0">
              <a:srgbClr val="000000">
                <a:alpha val="5000"/>
              </a:srgbClr>
            </a:outerShdw>
          </a:effectLst>
        </p:spPr>
      </p:pic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Cast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ebdings" pitchFamily="18" charset="2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Heroes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: 25 consultants over the past 4 years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14 today, engaged on 500+ active projects 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2 PhD’s (one in information security!)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Multiple MA’s, 2 MBA’s in progress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CISSP’s, CSSLP’s, CEH’s</a:t>
            </a: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10+ years professional experience typical; one team member has 17 years at the company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5 have transferred internally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6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 have taken positions at MS, IBM, G-S, etc.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79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29481"/>
            <a:ext cx="3639592" cy="5562600"/>
          </a:xfrm>
          <a:prstGeom prst="rect">
            <a:avLst/>
          </a:prstGeom>
          <a:effectLst>
            <a:glow rad="127000">
              <a:schemeClr val="accent1">
                <a:alpha val="11000"/>
              </a:schemeClr>
            </a:glow>
            <a:outerShdw blurRad="50800" dist="50800" dir="5400000" algn="ctr" rotWithShape="0">
              <a:srgbClr val="000000">
                <a:alpha val="5000"/>
              </a:srgbClr>
            </a:outerShdw>
          </a:effectLst>
        </p:spPr>
      </p:pic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Cast (continued)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ebdings" pitchFamily="18" charset="2"/>
              <a:buNone/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Heroes</a:t>
            </a: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: 3 local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celebrities in web application security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Gustavo </a:t>
            </a:r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</a:rPr>
              <a:t>Barbato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 – Cloud Security R&amp;D, Technical Architecture </a:t>
            </a: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Global Standards, GSERB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Mauricio </a:t>
            </a:r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</a:rPr>
              <a:t>Pegoraro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– CISSP training leader, 3</a:t>
            </a:r>
            <a:r>
              <a:rPr lang="en-US" sz="2800" baseline="30000" dirty="0" smtClean="0">
                <a:solidFill>
                  <a:srgbClr val="000000"/>
                </a:solidFill>
                <a:latin typeface="Tahoma" pitchFamily="34" charset="0"/>
              </a:rPr>
              <a:t>rd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 party script/tag and cookie governance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  <a:p>
            <a:pPr marL="858837" lvl="1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Rafael </a:t>
            </a:r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</a:rPr>
              <a:t>Dreher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– Software Development Lifecycle Process Review Board, Source Code Analysis expert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21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appsec\fun_pictures\Coati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533399"/>
            <a:ext cx="272415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Cast (continued)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2734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ebdings" pitchFamily="18" charset="2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Villains (you already know this list)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: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Nation-states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Collectives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Malicious insiders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Careless insiders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Script kiddies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Tight budgets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Re-orgs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23050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02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Past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78"/>
            <a:ext cx="9144000" cy="5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9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Past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ebdings" pitchFamily="18" charset="2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Modest beginnings, focused on SCA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300 projects in our initial year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Spreadsheets for risk calculation converted into a home-grown application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Tahoma" pitchFamily="34" charset="0"/>
              </a:rPr>
              <a:t>eComm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 developer adoption was key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PCI, SOX compliance were important drivers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MS made key contributions (SDL, Threat Modeling)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02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Present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14400"/>
            <a:ext cx="8153400" cy="57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FD7C069-6238-4D6A-9BEF-16EA18E39E89}" type="slidenum">
              <a:rPr lang="en-US" sz="1000" b="1">
                <a:solidFill>
                  <a:srgbClr val="969696"/>
                </a:solidFill>
                <a:latin typeface="Tahoma" pitchFamily="34" charset="0"/>
              </a:rPr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sz="10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The Present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ebdings" pitchFamily="18" charset="2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Holistic consulting (app, </a:t>
            </a:r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</a:rPr>
              <a:t>db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, network, host)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Engaging with over 80% of projects (1,000 this year, 500+ currently active)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</a:rPr>
              <a:t>OpenSAMM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Scoring of our SDL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Flexible approach to Traditional vs. Agile methods 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Keeping our training curriculum fresh is a challenge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Finding and retaining team members is a challenge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The identity of the company is transforming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Cloud and mobile are forcing us to adapt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Customer satisfaction surveys help us measure quality</a:t>
            </a: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15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688</Words>
  <Application>Microsoft Office PowerPoint</Application>
  <PresentationFormat>On-screen Show (4:3)</PresentationFormat>
  <Paragraphs>140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Plan - Strawman</dc:title>
  <dc:subject>Application Security</dc:subject>
  <dc:creator>Jeff Williams</dc:creator>
  <cp:keywords>Application Security</cp:keywords>
  <dc:description>http://www.owasp.org</dc:description>
  <cp:lastModifiedBy>Florence_Lungs</cp:lastModifiedBy>
  <cp:revision>75</cp:revision>
  <cp:lastPrinted>1601-01-01T00:00:00Z</cp:lastPrinted>
  <dcterms:created xsi:type="dcterms:W3CDTF">2005-03-04T17:51:41Z</dcterms:created>
  <dcterms:modified xsi:type="dcterms:W3CDTF">2011-10-04T19:08:25Z</dcterms:modified>
</cp:coreProperties>
</file>