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wmf" ContentType="image/x-w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ppt/tags/tag2.xml" ContentType="application/vnd.openxmlformats-officedocument.presentationml.tags+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tags/tag3.xml" ContentType="application/vnd.openxmlformats-officedocument.presentationml.tags+xml"/>
  <Override PartName="/ppt/notesSlides/notesSlide4.xml" ContentType="application/vnd.openxmlformats-officedocument.presentationml.notesSlide+xml"/>
  <Override PartName="/ppt/tags/tag4.xml" ContentType="application/vnd.openxmlformats-officedocument.presentationml.tags+xml"/>
  <Override PartName="/ppt/notesSlides/notesSlide5.xml" ContentType="application/vnd.openxmlformats-officedocument.presentationml.notesSlide+xml"/>
  <Override PartName="/ppt/tags/tag5.xml" ContentType="application/vnd.openxmlformats-officedocument.presentationml.tags+xml"/>
  <Override PartName="/ppt/notesSlides/notesSlide6.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tags/tag6.xml" ContentType="application/vnd.openxmlformats-officedocument.presentationml.tags+xml"/>
  <Override PartName="/ppt/notesSlides/notesSlide7.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tags/tag7.xml" ContentType="application/vnd.openxmlformats-officedocument.presentationml.tags+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tags/tag8.xml" ContentType="application/vnd.openxmlformats-officedocument.presentationml.tags+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tags/tag9.xml" ContentType="application/vnd.openxmlformats-officedocument.presentationml.tags+xml"/>
  <Override PartName="/ppt/notesSlides/notesSlide27.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28.xml" ContentType="application/vnd.openxmlformats-officedocument.presentationml.notesSlide+xml"/>
  <Override PartName="/ppt/tags/tag10.xml" ContentType="application/vnd.openxmlformats-officedocument.presentationml.tags+xml"/>
  <Override PartName="/ppt/notesSlides/notesSlide29.xml" ContentType="application/vnd.openxmlformats-officedocument.presentationml.notesSlide+xml"/>
  <Override PartName="/ppt/tags/tag11.xml" ContentType="application/vnd.openxmlformats-officedocument.presentationml.tags+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tags/tag12.xml" ContentType="application/vnd.openxmlformats-officedocument.presentationml.tags+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tags/tag13.xml" ContentType="application/vnd.openxmlformats-officedocument.presentationml.tags+xml"/>
  <Override PartName="/ppt/notesSlides/notesSlide43.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tags/tag14.xml" ContentType="application/vnd.openxmlformats-officedocument.presentationml.tags+xml"/>
  <Override PartName="/ppt/notesSlides/notesSlide44.xml" ContentType="application/vnd.openxmlformats-officedocument.presentationml.notesSlide+xml"/>
  <Override PartName="/ppt/tags/tag15.xml" ContentType="application/vnd.openxmlformats-officedocument.presentationml.tags+xml"/>
  <Override PartName="/ppt/notesSlides/notesSlide45.xml" ContentType="application/vnd.openxmlformats-officedocument.presentationml.notesSlide+xml"/>
  <Override PartName="/ppt/tags/tag16.xml" ContentType="application/vnd.openxmlformats-officedocument.presentationml.tags+xml"/>
  <Override PartName="/ppt/notesSlides/notesSlide46.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tags/tag17.xml" ContentType="application/vnd.openxmlformats-officedocument.presentationml.tags+xml"/>
  <Override PartName="/ppt/notesSlides/notesSlide47.xml" ContentType="application/vnd.openxmlformats-officedocument.presentationml.notesSlide+xml"/>
  <Override PartName="/ppt/tags/tag18.xml" ContentType="application/vnd.openxmlformats-officedocument.presentationml.tags+xml"/>
  <Override PartName="/ppt/notesSlides/notesSlide48.xml" ContentType="application/vnd.openxmlformats-officedocument.presentationml.notesSlide+xml"/>
  <Override PartName="/ppt/tags/tag19.xml" ContentType="application/vnd.openxmlformats-officedocument.presentationml.tags+xml"/>
  <Override PartName="/ppt/notesSlides/notesSlide49.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50.xml" ContentType="application/vnd.openxmlformats-officedocument.presentationml.notesSlide+xml"/>
  <Override PartName="/ppt/tags/tag20.xml" ContentType="application/vnd.openxmlformats-officedocument.presentationml.tags+xml"/>
  <Override PartName="/ppt/notesSlides/notesSlide51.xml" ContentType="application/vnd.openxmlformats-officedocument.presentationml.notesSlide+xml"/>
  <Override PartName="/ppt/tags/tag21.xml" ContentType="application/vnd.openxmlformats-officedocument.presentationml.tags+xml"/>
  <Override PartName="/ppt/notesSlides/notesSlide52.xml" ContentType="application/vnd.openxmlformats-officedocument.presentationml.notesSlide+xml"/>
  <Override PartName="/ppt/tags/tag22.xml" ContentType="application/vnd.openxmlformats-officedocument.presentationml.tags+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tags/tag23.xml" ContentType="application/vnd.openxmlformats-officedocument.presentationml.tags+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tags/tag24.xml" ContentType="application/vnd.openxmlformats-officedocument.presentationml.tags+xml"/>
  <Override PartName="/ppt/notesSlides/notesSlide57.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tags/tag25.xml" ContentType="application/vnd.openxmlformats-officedocument.presentationml.tags+xml"/>
  <Override PartName="/ppt/notesSlides/notesSlide60.xml" ContentType="application/vnd.openxmlformats-officedocument.presentationml.notesSlide+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tags/tag26.xml" ContentType="application/vnd.openxmlformats-officedocument.presentationml.tags+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tags/tag27.xml" ContentType="application/vnd.openxmlformats-officedocument.presentationml.tags+xml"/>
  <Override PartName="/ppt/notesSlides/notesSlide63.xml" ContentType="application/vnd.openxmlformats-officedocument.presentationml.notesSlide+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tags/tag28.xml" ContentType="application/vnd.openxmlformats-officedocument.presentationml.tags+xml"/>
  <Override PartName="/ppt/notesSlides/notesSlide66.xml" ContentType="application/vnd.openxmlformats-officedocument.presentationml.notesSlide+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tags/tag29.xml" ContentType="application/vnd.openxmlformats-officedocument.presentationml.tags+xml"/>
  <Override PartName="/ppt/notesSlides/notesSlide69.xml" ContentType="application/vnd.openxmlformats-officedocument.presentationml.notesSlide+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tags/tag30.xml" ContentType="application/vnd.openxmlformats-officedocument.presentationml.tags+xml"/>
  <Override PartName="/ppt/notesSlides/notesSlide70.xml" ContentType="application/vnd.openxmlformats-officedocument.presentationml.notesSlide+xml"/>
  <Override PartName="/ppt/notesSlides/notesSlide7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74"/>
  </p:notesMasterIdLst>
  <p:sldIdLst>
    <p:sldId id="256" r:id="rId2"/>
    <p:sldId id="428" r:id="rId3"/>
    <p:sldId id="429" r:id="rId4"/>
    <p:sldId id="430" r:id="rId5"/>
    <p:sldId id="431" r:id="rId6"/>
    <p:sldId id="513" r:id="rId7"/>
    <p:sldId id="433" r:id="rId8"/>
    <p:sldId id="434" r:id="rId9"/>
    <p:sldId id="492" r:id="rId10"/>
    <p:sldId id="436" r:id="rId11"/>
    <p:sldId id="440" r:id="rId12"/>
    <p:sldId id="435" r:id="rId13"/>
    <p:sldId id="437" r:id="rId14"/>
    <p:sldId id="438" r:id="rId15"/>
    <p:sldId id="439" r:id="rId16"/>
    <p:sldId id="493" r:id="rId17"/>
    <p:sldId id="494" r:id="rId18"/>
    <p:sldId id="495" r:id="rId19"/>
    <p:sldId id="442" r:id="rId20"/>
    <p:sldId id="443" r:id="rId21"/>
    <p:sldId id="444" r:id="rId22"/>
    <p:sldId id="445" r:id="rId23"/>
    <p:sldId id="446" r:id="rId24"/>
    <p:sldId id="447" r:id="rId25"/>
    <p:sldId id="448" r:id="rId26"/>
    <p:sldId id="449" r:id="rId27"/>
    <p:sldId id="450" r:id="rId28"/>
    <p:sldId id="486" r:id="rId29"/>
    <p:sldId id="451" r:id="rId30"/>
    <p:sldId id="452" r:id="rId31"/>
    <p:sldId id="453" r:id="rId32"/>
    <p:sldId id="454" r:id="rId33"/>
    <p:sldId id="487" r:id="rId34"/>
    <p:sldId id="488" r:id="rId35"/>
    <p:sldId id="489" r:id="rId36"/>
    <p:sldId id="490" r:id="rId37"/>
    <p:sldId id="491" r:id="rId38"/>
    <p:sldId id="455" r:id="rId39"/>
    <p:sldId id="456" r:id="rId40"/>
    <p:sldId id="457" r:id="rId41"/>
    <p:sldId id="512" r:id="rId42"/>
    <p:sldId id="458" r:id="rId43"/>
    <p:sldId id="459" r:id="rId44"/>
    <p:sldId id="460" r:id="rId45"/>
    <p:sldId id="461" r:id="rId46"/>
    <p:sldId id="462" r:id="rId47"/>
    <p:sldId id="463" r:id="rId48"/>
    <p:sldId id="464" r:id="rId49"/>
    <p:sldId id="465" r:id="rId50"/>
    <p:sldId id="466" r:id="rId51"/>
    <p:sldId id="467" r:id="rId52"/>
    <p:sldId id="468" r:id="rId53"/>
    <p:sldId id="469" r:id="rId54"/>
    <p:sldId id="496" r:id="rId55"/>
    <p:sldId id="470" r:id="rId56"/>
    <p:sldId id="511" r:id="rId57"/>
    <p:sldId id="471" r:id="rId58"/>
    <p:sldId id="472" r:id="rId59"/>
    <p:sldId id="473" r:id="rId60"/>
    <p:sldId id="474" r:id="rId61"/>
    <p:sldId id="475" r:id="rId62"/>
    <p:sldId id="476" r:id="rId63"/>
    <p:sldId id="480" r:id="rId64"/>
    <p:sldId id="481" r:id="rId65"/>
    <p:sldId id="482" r:id="rId66"/>
    <p:sldId id="483" r:id="rId67"/>
    <p:sldId id="484" r:id="rId68"/>
    <p:sldId id="485" r:id="rId69"/>
    <p:sldId id="477" r:id="rId70"/>
    <p:sldId id="478" r:id="rId71"/>
    <p:sldId id="479" r:id="rId72"/>
    <p:sldId id="514" r:id="rId73"/>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pitchFamily="34" charset="0"/>
        <a:ea typeface="+mn-ea"/>
        <a:cs typeface="Arial" pitchFamily="34" charset="0"/>
      </a:defRPr>
    </a:lvl1pPr>
    <a:lvl2pPr marL="457200" algn="l" rtl="0" fontAlgn="base">
      <a:spcBef>
        <a:spcPct val="0"/>
      </a:spcBef>
      <a:spcAft>
        <a:spcPct val="0"/>
      </a:spcAft>
      <a:defRPr kern="1200">
        <a:solidFill>
          <a:schemeClr val="tx1"/>
        </a:solidFill>
        <a:latin typeface="Arial" pitchFamily="34" charset="0"/>
        <a:ea typeface="+mn-ea"/>
        <a:cs typeface="Arial" pitchFamily="34" charset="0"/>
      </a:defRPr>
    </a:lvl2pPr>
    <a:lvl3pPr marL="914400" algn="l" rtl="0" fontAlgn="base">
      <a:spcBef>
        <a:spcPct val="0"/>
      </a:spcBef>
      <a:spcAft>
        <a:spcPct val="0"/>
      </a:spcAft>
      <a:defRPr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scaleToFitPaper="1"/>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76482" autoAdjust="0"/>
  </p:normalViewPr>
  <p:slideViewPr>
    <p:cSldViewPr>
      <p:cViewPr>
        <p:scale>
          <a:sx n="75" d="100"/>
          <a:sy n="75" d="100"/>
        </p:scale>
        <p:origin x="-2478" y="-474"/>
      </p:cViewPr>
      <p:guideLst>
        <p:guide orient="horz" pos="2160"/>
        <p:guide pos="2880"/>
      </p:guideLst>
    </p:cSldViewPr>
  </p:slideViewPr>
  <p:notesTextViewPr>
    <p:cViewPr>
      <p:scale>
        <a:sx n="100" d="100"/>
        <a:sy n="100" d="100"/>
      </p:scale>
      <p:origin x="0" y="0"/>
    </p:cViewPr>
  </p:notesTextViewPr>
  <p:sorterViewPr>
    <p:cViewPr varScale="1">
      <p:scale>
        <a:sx n="100" d="100"/>
        <a:sy n="100" d="100"/>
      </p:scale>
      <p:origin x="0" y="7968"/>
    </p:cViewPr>
  </p:sorterViewPr>
  <p:notesViewPr>
    <p:cSldViewPr>
      <p:cViewPr varScale="1">
        <p:scale>
          <a:sx n="83" d="100"/>
          <a:sy n="83" d="100"/>
        </p:scale>
        <p:origin x="-2352" y="-96"/>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viewProps" Target="viewProps.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6_2">
  <dgm:title val=""/>
  <dgm:desc val=""/>
  <dgm:catLst>
    <dgm:cat type="accent6" pri="11200"/>
  </dgm:catLst>
  <dgm:styleLbl name="node0">
    <dgm:fillClrLst meth="repeat">
      <a:schemeClr val="accent6"/>
    </dgm:fillClrLst>
    <dgm:linClrLst meth="repeat">
      <a:schemeClr val="lt1"/>
    </dgm:linClrLst>
    <dgm:effectClrLst/>
    <dgm:txLinClrLst/>
    <dgm:txFillClrLst/>
    <dgm:txEffectClrLst/>
  </dgm:styleLbl>
  <dgm:styleLbl name="node1">
    <dgm:fillClrLst meth="repeat">
      <a:schemeClr val="accent6"/>
    </dgm:fillClrLst>
    <dgm:linClrLst meth="repeat">
      <a:schemeClr val="lt1"/>
    </dgm:linClrLst>
    <dgm:effectClrLst/>
    <dgm:txLinClrLst/>
    <dgm:txFillClrLst/>
    <dgm:txEffectClrLst/>
  </dgm:styleLbl>
  <dgm:styleLbl name="alignNode1">
    <dgm:fillClrLst meth="repeat">
      <a:schemeClr val="accent6"/>
    </dgm:fillClrLst>
    <dgm:linClrLst meth="repeat">
      <a:schemeClr val="accent6"/>
    </dgm:linClrLst>
    <dgm:effectClrLst/>
    <dgm:txLinClrLst/>
    <dgm:txFillClrLst/>
    <dgm:txEffectClrLst/>
  </dgm:styleLbl>
  <dgm:styleLbl name="lnNode1">
    <dgm:fillClrLst meth="repeat">
      <a:schemeClr val="accent6"/>
    </dgm:fillClrLst>
    <dgm:linClrLst meth="repeat">
      <a:schemeClr val="lt1"/>
    </dgm:linClrLst>
    <dgm:effectClrLst/>
    <dgm:txLinClrLst/>
    <dgm:txFillClrLst/>
    <dgm:txEffectClrLst/>
  </dgm:styleLbl>
  <dgm:styleLbl name="vennNode1">
    <dgm:fillClrLst meth="repeat">
      <a:schemeClr val="accent6">
        <a:alpha val="50000"/>
      </a:schemeClr>
    </dgm:fillClrLst>
    <dgm:linClrLst meth="repeat">
      <a:schemeClr val="lt1"/>
    </dgm:linClrLst>
    <dgm:effectClrLst/>
    <dgm:txLinClrLst/>
    <dgm:txFillClrLst/>
    <dgm:txEffectClrLst/>
  </dgm:styleLbl>
  <dgm:styleLbl name="node2">
    <dgm:fillClrLst meth="repeat">
      <a:schemeClr val="accent6"/>
    </dgm:fillClrLst>
    <dgm:linClrLst meth="repeat">
      <a:schemeClr val="lt1"/>
    </dgm:linClrLst>
    <dgm:effectClrLst/>
    <dgm:txLinClrLst/>
    <dgm:txFillClrLst/>
    <dgm:txEffectClrLst/>
  </dgm:styleLbl>
  <dgm:styleLbl name="node3">
    <dgm:fillClrLst meth="repeat">
      <a:schemeClr val="accent6"/>
    </dgm:fillClrLst>
    <dgm:linClrLst meth="repeat">
      <a:schemeClr val="lt1"/>
    </dgm:linClrLst>
    <dgm:effectClrLst/>
    <dgm:txLinClrLst/>
    <dgm:txFillClrLst/>
    <dgm:txEffectClrLst/>
  </dgm:styleLbl>
  <dgm:styleLbl name="node4">
    <dgm:fillClrLst meth="repeat">
      <a:schemeClr val="accent6"/>
    </dgm:fillClrLst>
    <dgm:linClrLst meth="repeat">
      <a:schemeClr val="lt1"/>
    </dgm:linClrLst>
    <dgm:effectClrLst/>
    <dgm:txLinClrLst/>
    <dgm:txFillClrLst/>
    <dgm:txEffectClrLst/>
  </dgm:styleLbl>
  <dgm:styleLbl name="f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a:tint val="50000"/>
      </a:schemeClr>
    </dgm:linClrLst>
    <dgm:effectClrLst/>
    <dgm:txLinClrLst/>
    <dgm:txFillClrLst meth="repeat">
      <a:schemeClr val="tx1"/>
    </dgm:txFillClrLst>
    <dgm:txEffectClrLst/>
  </dgm:styleLbl>
  <dgm:styleLbl name="asst0">
    <dgm:fillClrLst meth="repeat">
      <a:schemeClr val="accent6"/>
    </dgm:fillClrLst>
    <dgm:linClrLst meth="repeat">
      <a:schemeClr val="lt1"/>
    </dgm:linClrLst>
    <dgm:effectClrLst/>
    <dgm:txLinClrLst/>
    <dgm:txFillClrLst/>
    <dgm:txEffectClrLst/>
  </dgm:styleLbl>
  <dgm:styleLbl name="asst1">
    <dgm:fillClrLst meth="repeat">
      <a:schemeClr val="accent6"/>
    </dgm:fillClrLst>
    <dgm:linClrLst meth="repeat">
      <a:schemeClr val="lt1"/>
    </dgm:linClrLst>
    <dgm:effectClrLst/>
    <dgm:txLinClrLst/>
    <dgm:txFillClrLst/>
    <dgm:txEffectClrLst/>
  </dgm:styleLbl>
  <dgm:styleLbl name="asst2">
    <dgm:fillClrLst meth="repeat">
      <a:schemeClr val="accent6"/>
    </dgm:fillClrLst>
    <dgm:linClrLst meth="repeat">
      <a:schemeClr val="lt1"/>
    </dgm:linClrLst>
    <dgm:effectClrLst/>
    <dgm:txLinClrLst/>
    <dgm:txFillClrLst/>
    <dgm:txEffectClrLst/>
  </dgm:styleLbl>
  <dgm:styleLbl name="asst3">
    <dgm:fillClrLst meth="repeat">
      <a:schemeClr val="accent6"/>
    </dgm:fillClrLst>
    <dgm:linClrLst meth="repeat">
      <a:schemeClr val="lt1"/>
    </dgm:linClrLst>
    <dgm:effectClrLst/>
    <dgm:txLinClrLst/>
    <dgm:txFillClrLst/>
    <dgm:txEffectClrLst/>
  </dgm:styleLbl>
  <dgm:styleLbl name="asst4">
    <dgm:fillClrLst meth="repeat">
      <a:schemeClr val="accent6"/>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dgm:fillClrLst>
    <dgm:linClrLst meth="repeat">
      <a:schemeClr val="accent6"/>
    </dgm:linClrLst>
    <dgm:effectClrLst/>
    <dgm:txLinClrLst/>
    <dgm:txFillClrLst meth="repeat">
      <a:schemeClr val="lt1"/>
    </dgm:txFillClrLst>
    <dgm:txEffectClrLst/>
  </dgm:styleLbl>
  <dgm:styleLbl name="parChTrans2D3">
    <dgm:fillClrLst meth="repeat">
      <a:schemeClr val="accent6"/>
    </dgm:fillClrLst>
    <dgm:linClrLst meth="repeat">
      <a:schemeClr val="accent6"/>
    </dgm:linClrLst>
    <dgm:effectClrLst/>
    <dgm:txLinClrLst/>
    <dgm:txFillClrLst meth="repeat">
      <a:schemeClr val="lt1"/>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4EFEC5D-4864-4CD1-A9ED-3F76AE29CB39}"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en-US"/>
        </a:p>
      </dgm:t>
    </dgm:pt>
    <dgm:pt modelId="{5E959760-311F-4B4A-8D7D-06D23E73F6D9}">
      <dgm:prSet phldrT="[Text]" custT="1"/>
      <dgm:spPr>
        <a:solidFill>
          <a:schemeClr val="accent2"/>
        </a:solidFill>
      </dgm:spPr>
      <dgm:t>
        <a:bodyPr/>
        <a:lstStyle/>
        <a:p>
          <a:r>
            <a:rPr lang="en-US" sz="2000" b="1" dirty="0" smtClean="0"/>
            <a:t>It’s About </a:t>
          </a:r>
          <a:r>
            <a:rPr lang="en-US" sz="2000" b="1" u="sng" dirty="0" smtClean="0"/>
            <a:t>Risks</a:t>
          </a:r>
          <a:r>
            <a:rPr lang="en-US" sz="2000" b="1" dirty="0" smtClean="0"/>
            <a:t>, Not Just Vulnerabilities</a:t>
          </a:r>
          <a:endParaRPr lang="en-US" sz="2000" b="1" dirty="0"/>
        </a:p>
      </dgm:t>
    </dgm:pt>
    <dgm:pt modelId="{460356CD-8D7E-4976-8448-DA4F40D75958}" type="parTrans" cxnId="{A329ABF4-5190-48C3-9EA2-863B5DE71CCB}">
      <dgm:prSet/>
      <dgm:spPr/>
      <dgm:t>
        <a:bodyPr/>
        <a:lstStyle/>
        <a:p>
          <a:endParaRPr lang="en-US" sz="2400"/>
        </a:p>
      </dgm:t>
    </dgm:pt>
    <dgm:pt modelId="{71A85AB1-ACBA-4FDD-88C1-05CC6674824F}" type="sibTrans" cxnId="{A329ABF4-5190-48C3-9EA2-863B5DE71CCB}">
      <dgm:prSet/>
      <dgm:spPr/>
      <dgm:t>
        <a:bodyPr/>
        <a:lstStyle/>
        <a:p>
          <a:endParaRPr lang="en-US" sz="2400"/>
        </a:p>
      </dgm:t>
    </dgm:pt>
    <dgm:pt modelId="{98581BE4-7BEA-4F83-BA8F-49E420096D3A}">
      <dgm:prSet phldrT="[Text]" custT="1"/>
      <dgm:spPr>
        <a:solidFill>
          <a:schemeClr val="accent2"/>
        </a:solidFill>
      </dgm:spPr>
      <dgm:t>
        <a:bodyPr/>
        <a:lstStyle/>
        <a:p>
          <a:r>
            <a:rPr lang="en-US" sz="2000" b="1" dirty="0" smtClean="0"/>
            <a:t>OWASP Top 10 Risk Rating Methodology</a:t>
          </a:r>
          <a:endParaRPr lang="en-US" sz="2000" b="1" dirty="0"/>
        </a:p>
      </dgm:t>
    </dgm:pt>
    <dgm:pt modelId="{026E117D-2912-426A-ADC1-C18EAB1DC97C}" type="parTrans" cxnId="{4F19B017-8220-4142-BE0B-050151C57650}">
      <dgm:prSet/>
      <dgm:spPr/>
      <dgm:t>
        <a:bodyPr/>
        <a:lstStyle/>
        <a:p>
          <a:endParaRPr lang="en-US" sz="2400"/>
        </a:p>
      </dgm:t>
    </dgm:pt>
    <dgm:pt modelId="{D203DADC-75EA-4734-A38F-EBBAFD9F2527}" type="sibTrans" cxnId="{4F19B017-8220-4142-BE0B-050151C57650}">
      <dgm:prSet/>
      <dgm:spPr/>
      <dgm:t>
        <a:bodyPr/>
        <a:lstStyle/>
        <a:p>
          <a:endParaRPr lang="en-US" sz="2400"/>
        </a:p>
      </dgm:t>
    </dgm:pt>
    <dgm:pt modelId="{ECCE94F0-5A42-47E0-8A9E-E7FBD7D2527E}">
      <dgm:prSet phldrT="[Text]" custT="1"/>
      <dgm:spPr>
        <a:solidFill>
          <a:schemeClr val="accent2"/>
        </a:solidFill>
      </dgm:spPr>
      <dgm:t>
        <a:bodyPr/>
        <a:lstStyle/>
        <a:p>
          <a:r>
            <a:rPr lang="en-US" sz="2000" b="1" dirty="0" smtClean="0"/>
            <a:t>2 Risks Added, 2 Dropped</a:t>
          </a:r>
          <a:endParaRPr lang="en-US" sz="2000" b="1" dirty="0"/>
        </a:p>
      </dgm:t>
    </dgm:pt>
    <dgm:pt modelId="{09EB68FF-FB33-4CDE-909A-C29E07E26E6F}" type="parTrans" cxnId="{12D7B1EC-8607-49CC-BCF3-7ACF1CE23A5E}">
      <dgm:prSet/>
      <dgm:spPr/>
      <dgm:t>
        <a:bodyPr/>
        <a:lstStyle/>
        <a:p>
          <a:endParaRPr lang="en-US" sz="2400"/>
        </a:p>
      </dgm:t>
    </dgm:pt>
    <dgm:pt modelId="{A1284A3B-4EE3-4952-96CF-9CB17952EFE7}" type="sibTrans" cxnId="{12D7B1EC-8607-49CC-BCF3-7ACF1CE23A5E}">
      <dgm:prSet/>
      <dgm:spPr/>
      <dgm:t>
        <a:bodyPr/>
        <a:lstStyle/>
        <a:p>
          <a:endParaRPr lang="en-US" sz="2400"/>
        </a:p>
      </dgm:t>
    </dgm:pt>
    <dgm:pt modelId="{C132B44B-16E0-4651-B360-5E2F8BEFF4BA}">
      <dgm:prSet phldrT="[Text]" custT="1"/>
      <dgm:spPr/>
      <dgm:t>
        <a:bodyPr/>
        <a:lstStyle/>
        <a:p>
          <a:r>
            <a:rPr lang="en-US" sz="1600" dirty="0" smtClean="0"/>
            <a:t>New title is: “The Top 10 Most Critical Web Application Security </a:t>
          </a:r>
          <a:r>
            <a:rPr lang="en-US" sz="1600" u="sng" dirty="0" smtClean="0"/>
            <a:t>Risks</a:t>
          </a:r>
          <a:r>
            <a:rPr lang="en-US" sz="1600" dirty="0" smtClean="0"/>
            <a:t>”</a:t>
          </a:r>
          <a:endParaRPr lang="en-US" sz="1600" dirty="0"/>
        </a:p>
      </dgm:t>
    </dgm:pt>
    <dgm:pt modelId="{02B1AFFA-D35E-4853-B8C1-226CA8846C9F}" type="parTrans" cxnId="{8B7CC3EB-A0CB-431D-A9E5-53323E544DA2}">
      <dgm:prSet/>
      <dgm:spPr/>
      <dgm:t>
        <a:bodyPr/>
        <a:lstStyle/>
        <a:p>
          <a:endParaRPr lang="en-US" sz="2400"/>
        </a:p>
      </dgm:t>
    </dgm:pt>
    <dgm:pt modelId="{23F56525-31D6-4F59-9217-3639C65A07FD}" type="sibTrans" cxnId="{8B7CC3EB-A0CB-431D-A9E5-53323E544DA2}">
      <dgm:prSet/>
      <dgm:spPr/>
      <dgm:t>
        <a:bodyPr/>
        <a:lstStyle/>
        <a:p>
          <a:endParaRPr lang="en-US" sz="2400"/>
        </a:p>
      </dgm:t>
    </dgm:pt>
    <dgm:pt modelId="{42D368B9-57A4-449D-9530-ED63475167BB}">
      <dgm:prSet phldrT="[Text]" custT="1"/>
      <dgm:spPr/>
      <dgm:t>
        <a:bodyPr/>
        <a:lstStyle/>
        <a:p>
          <a:r>
            <a:rPr lang="en-US" sz="1600" dirty="0" smtClean="0"/>
            <a:t>Based on the OWASP Risk Rating Methodology, used to prioritize Top 10</a:t>
          </a:r>
          <a:endParaRPr lang="en-US" sz="1600" dirty="0"/>
        </a:p>
      </dgm:t>
    </dgm:pt>
    <dgm:pt modelId="{4AA75E58-C442-48BB-B933-936C6D5D0B5A}" type="parTrans" cxnId="{49678DC1-8F0F-4319-9273-F92EA12E1B49}">
      <dgm:prSet/>
      <dgm:spPr/>
      <dgm:t>
        <a:bodyPr/>
        <a:lstStyle/>
        <a:p>
          <a:endParaRPr lang="en-US" sz="2400"/>
        </a:p>
      </dgm:t>
    </dgm:pt>
    <dgm:pt modelId="{4C1AED23-E95A-4FC7-B76C-CA4B1F6FBE61}" type="sibTrans" cxnId="{49678DC1-8F0F-4319-9273-F92EA12E1B49}">
      <dgm:prSet/>
      <dgm:spPr/>
      <dgm:t>
        <a:bodyPr/>
        <a:lstStyle/>
        <a:p>
          <a:endParaRPr lang="en-US" sz="2400"/>
        </a:p>
      </dgm:t>
    </dgm:pt>
    <dgm:pt modelId="{74B4FBF5-CDD7-4BB5-BB5D-5FEDB8A545E3}">
      <dgm:prSet phldrT="[Text]" custT="1"/>
      <dgm:spPr/>
      <dgm:t>
        <a:bodyPr/>
        <a:lstStyle/>
        <a:p>
          <a:pPr marL="171450">
            <a:spcAft>
              <a:spcPct val="15000"/>
            </a:spcAft>
          </a:pPr>
          <a:r>
            <a:rPr lang="en-US" sz="1600" b="1" dirty="0" smtClean="0">
              <a:solidFill>
                <a:schemeClr val="tx2"/>
              </a:solidFill>
            </a:rPr>
            <a:t>Added: A6 – Security </a:t>
          </a:r>
          <a:r>
            <a:rPr lang="en-US" sz="1600" b="1" dirty="0" err="1" smtClean="0">
              <a:solidFill>
                <a:schemeClr val="tx2"/>
              </a:solidFill>
            </a:rPr>
            <a:t>Misconfiguration</a:t>
          </a:r>
          <a:endParaRPr lang="en-US" sz="1600" b="1" dirty="0"/>
        </a:p>
      </dgm:t>
    </dgm:pt>
    <dgm:pt modelId="{C458CEED-9AE3-497A-8FA4-BD39DE70E0F4}" type="parTrans" cxnId="{59FE96D2-57C3-419A-B2BC-B96782BC7C4C}">
      <dgm:prSet/>
      <dgm:spPr/>
      <dgm:t>
        <a:bodyPr/>
        <a:lstStyle/>
        <a:p>
          <a:endParaRPr lang="en-US" sz="2400"/>
        </a:p>
      </dgm:t>
    </dgm:pt>
    <dgm:pt modelId="{CE9370AD-0582-4384-9106-C23F6A50B93C}" type="sibTrans" cxnId="{59FE96D2-57C3-419A-B2BC-B96782BC7C4C}">
      <dgm:prSet/>
      <dgm:spPr/>
      <dgm:t>
        <a:bodyPr/>
        <a:lstStyle/>
        <a:p>
          <a:endParaRPr lang="en-US" sz="2400"/>
        </a:p>
      </dgm:t>
    </dgm:pt>
    <dgm:pt modelId="{5C275E6D-9B63-4820-AB48-5F5965280EA0}">
      <dgm:prSet custT="1"/>
      <dgm:spPr/>
      <dgm:t>
        <a:bodyPr/>
        <a:lstStyle/>
        <a:p>
          <a:pPr marL="457200">
            <a:spcAft>
              <a:spcPts val="600"/>
            </a:spcAft>
          </a:pPr>
          <a:r>
            <a:rPr lang="en-US" sz="1400" dirty="0" smtClean="0">
              <a:solidFill>
                <a:schemeClr val="tx2"/>
              </a:solidFill>
            </a:rPr>
            <a:t>Was A10 in 2004 Top 10: Insecure Configuration Management</a:t>
          </a:r>
        </a:p>
      </dgm:t>
    </dgm:pt>
    <dgm:pt modelId="{BE440D9A-8B95-4641-9179-63EB38AF3173}" type="parTrans" cxnId="{59392694-2984-48A6-9842-71F771830209}">
      <dgm:prSet/>
      <dgm:spPr/>
      <dgm:t>
        <a:bodyPr/>
        <a:lstStyle/>
        <a:p>
          <a:endParaRPr lang="en-US" sz="2400"/>
        </a:p>
      </dgm:t>
    </dgm:pt>
    <dgm:pt modelId="{5A9CF23A-607F-485D-AB42-69DFD9332804}" type="sibTrans" cxnId="{59392694-2984-48A6-9842-71F771830209}">
      <dgm:prSet/>
      <dgm:spPr/>
      <dgm:t>
        <a:bodyPr/>
        <a:lstStyle/>
        <a:p>
          <a:endParaRPr lang="en-US" sz="2400"/>
        </a:p>
      </dgm:t>
    </dgm:pt>
    <dgm:pt modelId="{A07124A7-5922-422F-89E3-DCC88EC6D092}">
      <dgm:prSet custT="1"/>
      <dgm:spPr/>
      <dgm:t>
        <a:bodyPr/>
        <a:lstStyle/>
        <a:p>
          <a:pPr marL="171450">
            <a:spcAft>
              <a:spcPct val="15000"/>
            </a:spcAft>
          </a:pPr>
          <a:r>
            <a:rPr lang="en-US" sz="1600" b="1" dirty="0" smtClean="0">
              <a:solidFill>
                <a:schemeClr val="tx2"/>
              </a:solidFill>
            </a:rPr>
            <a:t>Added: A8 – </a:t>
          </a:r>
          <a:r>
            <a:rPr lang="en-US" sz="1600" b="1" dirty="0" err="1" smtClean="0">
              <a:solidFill>
                <a:schemeClr val="tx2"/>
              </a:solidFill>
            </a:rPr>
            <a:t>Unvalidated</a:t>
          </a:r>
          <a:r>
            <a:rPr lang="en-US" sz="1600" b="1" dirty="0" smtClean="0">
              <a:solidFill>
                <a:schemeClr val="tx2"/>
              </a:solidFill>
            </a:rPr>
            <a:t> Redirects and Forwards</a:t>
          </a:r>
        </a:p>
      </dgm:t>
    </dgm:pt>
    <dgm:pt modelId="{E2FA4758-8651-44F4-B0D8-521F85C9D8DA}" type="parTrans" cxnId="{7C3EC34F-C897-4FA0-B8EE-91816EA49D07}">
      <dgm:prSet/>
      <dgm:spPr/>
      <dgm:t>
        <a:bodyPr/>
        <a:lstStyle/>
        <a:p>
          <a:endParaRPr lang="en-US" sz="2400"/>
        </a:p>
      </dgm:t>
    </dgm:pt>
    <dgm:pt modelId="{A922694B-FCC3-4301-9C5D-AA89BE0D8510}" type="sibTrans" cxnId="{7C3EC34F-C897-4FA0-B8EE-91816EA49D07}">
      <dgm:prSet/>
      <dgm:spPr/>
      <dgm:t>
        <a:bodyPr/>
        <a:lstStyle/>
        <a:p>
          <a:endParaRPr lang="en-US" sz="2400"/>
        </a:p>
      </dgm:t>
    </dgm:pt>
    <dgm:pt modelId="{BD3981AE-ACE6-4C12-8769-4EC96A6A2348}">
      <dgm:prSet custT="1"/>
      <dgm:spPr/>
      <dgm:t>
        <a:bodyPr/>
        <a:lstStyle/>
        <a:p>
          <a:pPr marL="457200">
            <a:spcAft>
              <a:spcPts val="600"/>
            </a:spcAft>
          </a:pPr>
          <a:r>
            <a:rPr lang="en-US" sz="1400" dirty="0" smtClean="0">
              <a:solidFill>
                <a:schemeClr val="tx2"/>
              </a:solidFill>
            </a:rPr>
            <a:t>Relatively common and VERY dangerous flaw that is not well known</a:t>
          </a:r>
        </a:p>
      </dgm:t>
    </dgm:pt>
    <dgm:pt modelId="{6AD5558F-CBF3-45A4-8AB6-51F63AC743AA}" type="parTrans" cxnId="{37379420-C9A9-4C13-82DB-40BD6C5A403C}">
      <dgm:prSet/>
      <dgm:spPr/>
      <dgm:t>
        <a:bodyPr/>
        <a:lstStyle/>
        <a:p>
          <a:endParaRPr lang="en-US" sz="2400"/>
        </a:p>
      </dgm:t>
    </dgm:pt>
    <dgm:pt modelId="{77BC832E-0B4D-4389-825B-3191E35C2D71}" type="sibTrans" cxnId="{37379420-C9A9-4C13-82DB-40BD6C5A403C}">
      <dgm:prSet/>
      <dgm:spPr/>
      <dgm:t>
        <a:bodyPr/>
        <a:lstStyle/>
        <a:p>
          <a:endParaRPr lang="en-US" sz="2400"/>
        </a:p>
      </dgm:t>
    </dgm:pt>
    <dgm:pt modelId="{4FE5EC1D-117D-43C8-AD6F-622435F55946}">
      <dgm:prSet custT="1"/>
      <dgm:spPr/>
      <dgm:t>
        <a:bodyPr/>
        <a:lstStyle/>
        <a:p>
          <a:pPr marL="171450">
            <a:spcAft>
              <a:spcPct val="15000"/>
            </a:spcAft>
          </a:pPr>
          <a:r>
            <a:rPr lang="en-US" sz="1600" b="1" dirty="0" smtClean="0">
              <a:solidFill>
                <a:schemeClr val="tx2"/>
              </a:solidFill>
            </a:rPr>
            <a:t>Removed: A3 – Malicious File Execution</a:t>
          </a:r>
        </a:p>
      </dgm:t>
    </dgm:pt>
    <dgm:pt modelId="{A3118543-59C0-443E-8EA1-F3EE55C146C4}" type="parTrans" cxnId="{C1901300-8562-439C-BD54-63953B3E26DC}">
      <dgm:prSet/>
      <dgm:spPr/>
      <dgm:t>
        <a:bodyPr/>
        <a:lstStyle/>
        <a:p>
          <a:endParaRPr lang="en-US" sz="2400"/>
        </a:p>
      </dgm:t>
    </dgm:pt>
    <dgm:pt modelId="{FEADB2AE-EDAD-42E9-BD34-5D77BD854771}" type="sibTrans" cxnId="{C1901300-8562-439C-BD54-63953B3E26DC}">
      <dgm:prSet/>
      <dgm:spPr/>
      <dgm:t>
        <a:bodyPr/>
        <a:lstStyle/>
        <a:p>
          <a:endParaRPr lang="en-US" sz="2400"/>
        </a:p>
      </dgm:t>
    </dgm:pt>
    <dgm:pt modelId="{708C6C5E-0B01-481F-814F-45E765782093}">
      <dgm:prSet custT="1"/>
      <dgm:spPr/>
      <dgm:t>
        <a:bodyPr/>
        <a:lstStyle/>
        <a:p>
          <a:pPr marL="457200">
            <a:spcAft>
              <a:spcPts val="600"/>
            </a:spcAft>
          </a:pPr>
          <a:r>
            <a:rPr lang="en-US" sz="1400" dirty="0" smtClean="0">
              <a:solidFill>
                <a:schemeClr val="tx2"/>
              </a:solidFill>
            </a:rPr>
            <a:t>Primarily a PHP flaw that is dropping in prevalence</a:t>
          </a:r>
          <a:endParaRPr lang="en-US" sz="1600" dirty="0" smtClean="0">
            <a:solidFill>
              <a:schemeClr val="tx2"/>
            </a:solidFill>
          </a:endParaRPr>
        </a:p>
      </dgm:t>
    </dgm:pt>
    <dgm:pt modelId="{6EAAE60D-D97D-4C9B-8666-AC517C64EB59}" type="parTrans" cxnId="{DACB4A1B-AFF1-4BF4-A147-98863A7AF9EE}">
      <dgm:prSet/>
      <dgm:spPr/>
      <dgm:t>
        <a:bodyPr/>
        <a:lstStyle/>
        <a:p>
          <a:endParaRPr lang="en-US" sz="2400"/>
        </a:p>
      </dgm:t>
    </dgm:pt>
    <dgm:pt modelId="{BC73871A-B9F5-490D-829A-7E33B5F229BD}" type="sibTrans" cxnId="{DACB4A1B-AFF1-4BF4-A147-98863A7AF9EE}">
      <dgm:prSet/>
      <dgm:spPr/>
      <dgm:t>
        <a:bodyPr/>
        <a:lstStyle/>
        <a:p>
          <a:endParaRPr lang="en-US" sz="2400"/>
        </a:p>
      </dgm:t>
    </dgm:pt>
    <dgm:pt modelId="{6F672A8D-2EE9-4B4C-B032-10A845BBFC53}">
      <dgm:prSet custT="1"/>
      <dgm:spPr/>
      <dgm:t>
        <a:bodyPr/>
        <a:lstStyle/>
        <a:p>
          <a:pPr marL="171450">
            <a:spcAft>
              <a:spcPct val="15000"/>
            </a:spcAft>
          </a:pPr>
          <a:r>
            <a:rPr lang="en-US" sz="1600" b="1" dirty="0" smtClean="0">
              <a:solidFill>
                <a:schemeClr val="tx2"/>
              </a:solidFill>
            </a:rPr>
            <a:t>Removed: A6 – Information Leakage and Improper Error Handling</a:t>
          </a:r>
        </a:p>
      </dgm:t>
    </dgm:pt>
    <dgm:pt modelId="{DA575879-A1D1-4D9D-8F1B-114B12F87374}" type="parTrans" cxnId="{2621EEC5-20D4-453D-82DE-DBCB842116EC}">
      <dgm:prSet/>
      <dgm:spPr/>
      <dgm:t>
        <a:bodyPr/>
        <a:lstStyle/>
        <a:p>
          <a:endParaRPr lang="en-US" sz="2400"/>
        </a:p>
      </dgm:t>
    </dgm:pt>
    <dgm:pt modelId="{F7EB97A7-EB3C-4A87-83AB-9BE12779CD1F}" type="sibTrans" cxnId="{2621EEC5-20D4-453D-82DE-DBCB842116EC}">
      <dgm:prSet/>
      <dgm:spPr/>
      <dgm:t>
        <a:bodyPr/>
        <a:lstStyle/>
        <a:p>
          <a:endParaRPr lang="en-US" sz="2400"/>
        </a:p>
      </dgm:t>
    </dgm:pt>
    <dgm:pt modelId="{BD566743-7A24-4552-B4E0-F048A991A731}">
      <dgm:prSet custT="1"/>
      <dgm:spPr/>
      <dgm:t>
        <a:bodyPr/>
        <a:lstStyle/>
        <a:p>
          <a:pPr marL="457200">
            <a:spcAft>
              <a:spcPct val="15000"/>
            </a:spcAft>
          </a:pPr>
          <a:r>
            <a:rPr lang="en-US" sz="1400" dirty="0" smtClean="0">
              <a:solidFill>
                <a:schemeClr val="tx2"/>
              </a:solidFill>
            </a:rPr>
            <a:t>A very prevalent flaw, that does not introduce much risk (normally)</a:t>
          </a:r>
          <a:endParaRPr lang="en-US" sz="1400" dirty="0"/>
        </a:p>
      </dgm:t>
    </dgm:pt>
    <dgm:pt modelId="{4A9C2732-EA3A-455A-8F37-494BD31860E6}" type="parTrans" cxnId="{1CD46C46-BB70-4372-91D3-F37274FCE550}">
      <dgm:prSet/>
      <dgm:spPr/>
      <dgm:t>
        <a:bodyPr/>
        <a:lstStyle/>
        <a:p>
          <a:endParaRPr lang="en-US" sz="2400"/>
        </a:p>
      </dgm:t>
    </dgm:pt>
    <dgm:pt modelId="{BEC3B498-4E17-4C0F-A362-5B2498E8B4A0}" type="sibTrans" cxnId="{1CD46C46-BB70-4372-91D3-F37274FCE550}">
      <dgm:prSet/>
      <dgm:spPr/>
      <dgm:t>
        <a:bodyPr/>
        <a:lstStyle/>
        <a:p>
          <a:endParaRPr lang="en-US" sz="2400"/>
        </a:p>
      </dgm:t>
    </dgm:pt>
    <dgm:pt modelId="{EE0A392F-AC93-4785-847A-9652DE26C236}" type="pres">
      <dgm:prSet presAssocID="{A4EFEC5D-4864-4CD1-A9ED-3F76AE29CB39}" presName="linear" presStyleCnt="0">
        <dgm:presLayoutVars>
          <dgm:dir/>
          <dgm:animLvl val="lvl"/>
          <dgm:resizeHandles val="exact"/>
        </dgm:presLayoutVars>
      </dgm:prSet>
      <dgm:spPr/>
      <dgm:t>
        <a:bodyPr/>
        <a:lstStyle/>
        <a:p>
          <a:endParaRPr lang="en-US"/>
        </a:p>
      </dgm:t>
    </dgm:pt>
    <dgm:pt modelId="{61427506-ADB7-45BA-B1A6-93C13346DC35}" type="pres">
      <dgm:prSet presAssocID="{5E959760-311F-4B4A-8D7D-06D23E73F6D9}" presName="parentLin" presStyleCnt="0"/>
      <dgm:spPr/>
    </dgm:pt>
    <dgm:pt modelId="{21932C80-77A1-4D3F-9F42-32910FFB90E1}" type="pres">
      <dgm:prSet presAssocID="{5E959760-311F-4B4A-8D7D-06D23E73F6D9}" presName="parentLeftMargin" presStyleLbl="node1" presStyleIdx="0" presStyleCnt="3"/>
      <dgm:spPr/>
      <dgm:t>
        <a:bodyPr/>
        <a:lstStyle/>
        <a:p>
          <a:endParaRPr lang="en-US"/>
        </a:p>
      </dgm:t>
    </dgm:pt>
    <dgm:pt modelId="{EECC9B0E-3D40-41CE-8C27-DB1AB293F165}" type="pres">
      <dgm:prSet presAssocID="{5E959760-311F-4B4A-8D7D-06D23E73F6D9}" presName="parentText" presStyleLbl="node1" presStyleIdx="0" presStyleCnt="3" custScaleX="95074">
        <dgm:presLayoutVars>
          <dgm:chMax val="0"/>
          <dgm:bulletEnabled val="1"/>
        </dgm:presLayoutVars>
      </dgm:prSet>
      <dgm:spPr/>
      <dgm:t>
        <a:bodyPr/>
        <a:lstStyle/>
        <a:p>
          <a:endParaRPr lang="en-US"/>
        </a:p>
      </dgm:t>
    </dgm:pt>
    <dgm:pt modelId="{E27393DC-DF7F-4D72-8FE1-3090D34F7B9E}" type="pres">
      <dgm:prSet presAssocID="{5E959760-311F-4B4A-8D7D-06D23E73F6D9}" presName="negativeSpace" presStyleCnt="0"/>
      <dgm:spPr/>
    </dgm:pt>
    <dgm:pt modelId="{C87234FC-34C2-4AEC-8F82-4A8E33631598}" type="pres">
      <dgm:prSet presAssocID="{5E959760-311F-4B4A-8D7D-06D23E73F6D9}" presName="childText" presStyleLbl="conFgAcc1" presStyleIdx="0" presStyleCnt="3">
        <dgm:presLayoutVars>
          <dgm:bulletEnabled val="1"/>
        </dgm:presLayoutVars>
      </dgm:prSet>
      <dgm:spPr/>
      <dgm:t>
        <a:bodyPr/>
        <a:lstStyle/>
        <a:p>
          <a:endParaRPr lang="en-US"/>
        </a:p>
      </dgm:t>
    </dgm:pt>
    <dgm:pt modelId="{E9750BB2-890D-4388-8E45-C94F097D0940}" type="pres">
      <dgm:prSet presAssocID="{71A85AB1-ACBA-4FDD-88C1-05CC6674824F}" presName="spaceBetweenRectangles" presStyleCnt="0"/>
      <dgm:spPr/>
    </dgm:pt>
    <dgm:pt modelId="{7033237E-0D48-49FF-BF61-6B2A571E9B46}" type="pres">
      <dgm:prSet presAssocID="{98581BE4-7BEA-4F83-BA8F-49E420096D3A}" presName="parentLin" presStyleCnt="0"/>
      <dgm:spPr/>
    </dgm:pt>
    <dgm:pt modelId="{F805CD2F-C683-4E65-8BBE-1A7F4F7DFD99}" type="pres">
      <dgm:prSet presAssocID="{98581BE4-7BEA-4F83-BA8F-49E420096D3A}" presName="parentLeftMargin" presStyleLbl="node1" presStyleIdx="0" presStyleCnt="3"/>
      <dgm:spPr/>
      <dgm:t>
        <a:bodyPr/>
        <a:lstStyle/>
        <a:p>
          <a:endParaRPr lang="en-US"/>
        </a:p>
      </dgm:t>
    </dgm:pt>
    <dgm:pt modelId="{BB7965C2-AA11-47B5-8B03-E09E683DC7B5}" type="pres">
      <dgm:prSet presAssocID="{98581BE4-7BEA-4F83-BA8F-49E420096D3A}" presName="parentText" presStyleLbl="node1" presStyleIdx="1" presStyleCnt="3" custScaleX="95074">
        <dgm:presLayoutVars>
          <dgm:chMax val="0"/>
          <dgm:bulletEnabled val="1"/>
        </dgm:presLayoutVars>
      </dgm:prSet>
      <dgm:spPr/>
      <dgm:t>
        <a:bodyPr/>
        <a:lstStyle/>
        <a:p>
          <a:endParaRPr lang="en-US"/>
        </a:p>
      </dgm:t>
    </dgm:pt>
    <dgm:pt modelId="{5E8F40A2-E6D5-44D9-8D99-050BBF748A5F}" type="pres">
      <dgm:prSet presAssocID="{98581BE4-7BEA-4F83-BA8F-49E420096D3A}" presName="negativeSpace" presStyleCnt="0"/>
      <dgm:spPr/>
    </dgm:pt>
    <dgm:pt modelId="{30EE8C5C-690F-4BB4-834D-FD3892049F31}" type="pres">
      <dgm:prSet presAssocID="{98581BE4-7BEA-4F83-BA8F-49E420096D3A}" presName="childText" presStyleLbl="conFgAcc1" presStyleIdx="1" presStyleCnt="3">
        <dgm:presLayoutVars>
          <dgm:bulletEnabled val="1"/>
        </dgm:presLayoutVars>
      </dgm:prSet>
      <dgm:spPr/>
      <dgm:t>
        <a:bodyPr/>
        <a:lstStyle/>
        <a:p>
          <a:endParaRPr lang="en-US"/>
        </a:p>
      </dgm:t>
    </dgm:pt>
    <dgm:pt modelId="{B718E666-5930-4F15-BB42-D5E7EFA4E285}" type="pres">
      <dgm:prSet presAssocID="{D203DADC-75EA-4734-A38F-EBBAFD9F2527}" presName="spaceBetweenRectangles" presStyleCnt="0"/>
      <dgm:spPr/>
    </dgm:pt>
    <dgm:pt modelId="{B49A2FD3-A981-4BEB-8B0F-7B82FC902EEE}" type="pres">
      <dgm:prSet presAssocID="{ECCE94F0-5A42-47E0-8A9E-E7FBD7D2527E}" presName="parentLin" presStyleCnt="0"/>
      <dgm:spPr/>
    </dgm:pt>
    <dgm:pt modelId="{074DF06D-1D52-4545-B5D9-14E14B657816}" type="pres">
      <dgm:prSet presAssocID="{ECCE94F0-5A42-47E0-8A9E-E7FBD7D2527E}" presName="parentLeftMargin" presStyleLbl="node1" presStyleIdx="1" presStyleCnt="3"/>
      <dgm:spPr/>
      <dgm:t>
        <a:bodyPr/>
        <a:lstStyle/>
        <a:p>
          <a:endParaRPr lang="en-US"/>
        </a:p>
      </dgm:t>
    </dgm:pt>
    <dgm:pt modelId="{25BE8F90-EC86-4FC1-B0D4-0C0B50734FD4}" type="pres">
      <dgm:prSet presAssocID="{ECCE94F0-5A42-47E0-8A9E-E7FBD7D2527E}" presName="parentText" presStyleLbl="node1" presStyleIdx="2" presStyleCnt="3" custScaleX="95074">
        <dgm:presLayoutVars>
          <dgm:chMax val="0"/>
          <dgm:bulletEnabled val="1"/>
        </dgm:presLayoutVars>
      </dgm:prSet>
      <dgm:spPr/>
      <dgm:t>
        <a:bodyPr/>
        <a:lstStyle/>
        <a:p>
          <a:endParaRPr lang="en-US"/>
        </a:p>
      </dgm:t>
    </dgm:pt>
    <dgm:pt modelId="{BCA0930D-9BF7-4E07-9DB4-B0ECA6C3A8F4}" type="pres">
      <dgm:prSet presAssocID="{ECCE94F0-5A42-47E0-8A9E-E7FBD7D2527E}" presName="negativeSpace" presStyleCnt="0"/>
      <dgm:spPr/>
    </dgm:pt>
    <dgm:pt modelId="{7098E34F-EAB4-411E-8D19-C05A3F8A6508}" type="pres">
      <dgm:prSet presAssocID="{ECCE94F0-5A42-47E0-8A9E-E7FBD7D2527E}" presName="childText" presStyleLbl="conFgAcc1" presStyleIdx="2" presStyleCnt="3">
        <dgm:presLayoutVars>
          <dgm:bulletEnabled val="1"/>
        </dgm:presLayoutVars>
      </dgm:prSet>
      <dgm:spPr/>
      <dgm:t>
        <a:bodyPr/>
        <a:lstStyle/>
        <a:p>
          <a:endParaRPr lang="en-US"/>
        </a:p>
      </dgm:t>
    </dgm:pt>
  </dgm:ptLst>
  <dgm:cxnLst>
    <dgm:cxn modelId="{1239F071-22F0-41D9-BEC6-3453EA4733AE}" type="presOf" srcId="{98581BE4-7BEA-4F83-BA8F-49E420096D3A}" destId="{F805CD2F-C683-4E65-8BBE-1A7F4F7DFD99}" srcOrd="0" destOrd="0" presId="urn:microsoft.com/office/officeart/2005/8/layout/list1"/>
    <dgm:cxn modelId="{8E76198C-E5BC-47C3-83E0-1D515051E1A1}" type="presOf" srcId="{A4EFEC5D-4864-4CD1-A9ED-3F76AE29CB39}" destId="{EE0A392F-AC93-4785-847A-9652DE26C236}" srcOrd="0" destOrd="0" presId="urn:microsoft.com/office/officeart/2005/8/layout/list1"/>
    <dgm:cxn modelId="{49678DC1-8F0F-4319-9273-F92EA12E1B49}" srcId="{98581BE4-7BEA-4F83-BA8F-49E420096D3A}" destId="{42D368B9-57A4-449D-9530-ED63475167BB}" srcOrd="0" destOrd="0" parTransId="{4AA75E58-C442-48BB-B933-936C6D5D0B5A}" sibTransId="{4C1AED23-E95A-4FC7-B76C-CA4B1F6FBE61}"/>
    <dgm:cxn modelId="{C8588CE4-C240-449A-A196-50322761DF8A}" type="presOf" srcId="{98581BE4-7BEA-4F83-BA8F-49E420096D3A}" destId="{BB7965C2-AA11-47B5-8B03-E09E683DC7B5}" srcOrd="1" destOrd="0" presId="urn:microsoft.com/office/officeart/2005/8/layout/list1"/>
    <dgm:cxn modelId="{7C3EC34F-C897-4FA0-B8EE-91816EA49D07}" srcId="{ECCE94F0-5A42-47E0-8A9E-E7FBD7D2527E}" destId="{A07124A7-5922-422F-89E3-DCC88EC6D092}" srcOrd="1" destOrd="0" parTransId="{E2FA4758-8651-44F4-B0D8-521F85C9D8DA}" sibTransId="{A922694B-FCC3-4301-9C5D-AA89BE0D8510}"/>
    <dgm:cxn modelId="{93412BE8-F085-4D37-9EF9-7072E04742D0}" type="presOf" srcId="{5C275E6D-9B63-4820-AB48-5F5965280EA0}" destId="{7098E34F-EAB4-411E-8D19-C05A3F8A6508}" srcOrd="0" destOrd="1" presId="urn:microsoft.com/office/officeart/2005/8/layout/list1"/>
    <dgm:cxn modelId="{A84EC489-D8D5-4C63-AB3E-6A5C755ECE73}" type="presOf" srcId="{ECCE94F0-5A42-47E0-8A9E-E7FBD7D2527E}" destId="{074DF06D-1D52-4545-B5D9-14E14B657816}" srcOrd="0" destOrd="0" presId="urn:microsoft.com/office/officeart/2005/8/layout/list1"/>
    <dgm:cxn modelId="{8B7CC3EB-A0CB-431D-A9E5-53323E544DA2}" srcId="{5E959760-311F-4B4A-8D7D-06D23E73F6D9}" destId="{C132B44B-16E0-4651-B360-5E2F8BEFF4BA}" srcOrd="0" destOrd="0" parTransId="{02B1AFFA-D35E-4853-B8C1-226CA8846C9F}" sibTransId="{23F56525-31D6-4F59-9217-3639C65A07FD}"/>
    <dgm:cxn modelId="{59392694-2984-48A6-9842-71F771830209}" srcId="{74B4FBF5-CDD7-4BB5-BB5D-5FEDB8A545E3}" destId="{5C275E6D-9B63-4820-AB48-5F5965280EA0}" srcOrd="0" destOrd="0" parTransId="{BE440D9A-8B95-4641-9179-63EB38AF3173}" sibTransId="{5A9CF23A-607F-485D-AB42-69DFD9332804}"/>
    <dgm:cxn modelId="{1CD46C46-BB70-4372-91D3-F37274FCE550}" srcId="{6F672A8D-2EE9-4B4C-B032-10A845BBFC53}" destId="{BD566743-7A24-4552-B4E0-F048A991A731}" srcOrd="0" destOrd="0" parTransId="{4A9C2732-EA3A-455A-8F37-494BD31860E6}" sibTransId="{BEC3B498-4E17-4C0F-A362-5B2498E8B4A0}"/>
    <dgm:cxn modelId="{59FE96D2-57C3-419A-B2BC-B96782BC7C4C}" srcId="{ECCE94F0-5A42-47E0-8A9E-E7FBD7D2527E}" destId="{74B4FBF5-CDD7-4BB5-BB5D-5FEDB8A545E3}" srcOrd="0" destOrd="0" parTransId="{C458CEED-9AE3-497A-8FA4-BD39DE70E0F4}" sibTransId="{CE9370AD-0582-4384-9106-C23F6A50B93C}"/>
    <dgm:cxn modelId="{C1901300-8562-439C-BD54-63953B3E26DC}" srcId="{ECCE94F0-5A42-47E0-8A9E-E7FBD7D2527E}" destId="{4FE5EC1D-117D-43C8-AD6F-622435F55946}" srcOrd="2" destOrd="0" parTransId="{A3118543-59C0-443E-8EA1-F3EE55C146C4}" sibTransId="{FEADB2AE-EDAD-42E9-BD34-5D77BD854771}"/>
    <dgm:cxn modelId="{12D7B1EC-8607-49CC-BCF3-7ACF1CE23A5E}" srcId="{A4EFEC5D-4864-4CD1-A9ED-3F76AE29CB39}" destId="{ECCE94F0-5A42-47E0-8A9E-E7FBD7D2527E}" srcOrd="2" destOrd="0" parTransId="{09EB68FF-FB33-4CDE-909A-C29E07E26E6F}" sibTransId="{A1284A3B-4EE3-4952-96CF-9CB17952EFE7}"/>
    <dgm:cxn modelId="{37379420-C9A9-4C13-82DB-40BD6C5A403C}" srcId="{A07124A7-5922-422F-89E3-DCC88EC6D092}" destId="{BD3981AE-ACE6-4C12-8769-4EC96A6A2348}" srcOrd="0" destOrd="0" parTransId="{6AD5558F-CBF3-45A4-8AB6-51F63AC743AA}" sibTransId="{77BC832E-0B4D-4389-825B-3191E35C2D71}"/>
    <dgm:cxn modelId="{5658B76E-9755-4687-BB4B-FE031A259CB4}" type="presOf" srcId="{5E959760-311F-4B4A-8D7D-06D23E73F6D9}" destId="{21932C80-77A1-4D3F-9F42-32910FFB90E1}" srcOrd="0" destOrd="0" presId="urn:microsoft.com/office/officeart/2005/8/layout/list1"/>
    <dgm:cxn modelId="{2621EEC5-20D4-453D-82DE-DBCB842116EC}" srcId="{ECCE94F0-5A42-47E0-8A9E-E7FBD7D2527E}" destId="{6F672A8D-2EE9-4B4C-B032-10A845BBFC53}" srcOrd="3" destOrd="0" parTransId="{DA575879-A1D1-4D9D-8F1B-114B12F87374}" sibTransId="{F7EB97A7-EB3C-4A87-83AB-9BE12779CD1F}"/>
    <dgm:cxn modelId="{7EE3610E-790C-4F3E-8563-6EAABF8215F2}" type="presOf" srcId="{4FE5EC1D-117D-43C8-AD6F-622435F55946}" destId="{7098E34F-EAB4-411E-8D19-C05A3F8A6508}" srcOrd="0" destOrd="4" presId="urn:microsoft.com/office/officeart/2005/8/layout/list1"/>
    <dgm:cxn modelId="{4F19B017-8220-4142-BE0B-050151C57650}" srcId="{A4EFEC5D-4864-4CD1-A9ED-3F76AE29CB39}" destId="{98581BE4-7BEA-4F83-BA8F-49E420096D3A}" srcOrd="1" destOrd="0" parTransId="{026E117D-2912-426A-ADC1-C18EAB1DC97C}" sibTransId="{D203DADC-75EA-4734-A38F-EBBAFD9F2527}"/>
    <dgm:cxn modelId="{2DBEDEAB-EA9A-4C29-8A78-BB9349925D89}" type="presOf" srcId="{BD566743-7A24-4552-B4E0-F048A991A731}" destId="{7098E34F-EAB4-411E-8D19-C05A3F8A6508}" srcOrd="0" destOrd="7" presId="urn:microsoft.com/office/officeart/2005/8/layout/list1"/>
    <dgm:cxn modelId="{3D8A334E-DD72-4FC9-95AF-EF4660B228F7}" type="presOf" srcId="{74B4FBF5-CDD7-4BB5-BB5D-5FEDB8A545E3}" destId="{7098E34F-EAB4-411E-8D19-C05A3F8A6508}" srcOrd="0" destOrd="0" presId="urn:microsoft.com/office/officeart/2005/8/layout/list1"/>
    <dgm:cxn modelId="{27CEE2A0-AD70-497F-B23E-9AEE9B310400}" type="presOf" srcId="{A07124A7-5922-422F-89E3-DCC88EC6D092}" destId="{7098E34F-EAB4-411E-8D19-C05A3F8A6508}" srcOrd="0" destOrd="2" presId="urn:microsoft.com/office/officeart/2005/8/layout/list1"/>
    <dgm:cxn modelId="{B017A61D-EB9E-4234-8E63-0525E6A53226}" type="presOf" srcId="{BD3981AE-ACE6-4C12-8769-4EC96A6A2348}" destId="{7098E34F-EAB4-411E-8D19-C05A3F8A6508}" srcOrd="0" destOrd="3" presId="urn:microsoft.com/office/officeart/2005/8/layout/list1"/>
    <dgm:cxn modelId="{79C60EDE-0124-4C17-AB1B-5C9AF338B143}" type="presOf" srcId="{C132B44B-16E0-4651-B360-5E2F8BEFF4BA}" destId="{C87234FC-34C2-4AEC-8F82-4A8E33631598}" srcOrd="0" destOrd="0" presId="urn:microsoft.com/office/officeart/2005/8/layout/list1"/>
    <dgm:cxn modelId="{FFA56A1A-1EBE-4C60-B54E-5A87DC0FB19B}" type="presOf" srcId="{6F672A8D-2EE9-4B4C-B032-10A845BBFC53}" destId="{7098E34F-EAB4-411E-8D19-C05A3F8A6508}" srcOrd="0" destOrd="6" presId="urn:microsoft.com/office/officeart/2005/8/layout/list1"/>
    <dgm:cxn modelId="{DACB4A1B-AFF1-4BF4-A147-98863A7AF9EE}" srcId="{4FE5EC1D-117D-43C8-AD6F-622435F55946}" destId="{708C6C5E-0B01-481F-814F-45E765782093}" srcOrd="0" destOrd="0" parTransId="{6EAAE60D-D97D-4C9B-8666-AC517C64EB59}" sibTransId="{BC73871A-B9F5-490D-829A-7E33B5F229BD}"/>
    <dgm:cxn modelId="{281EC3C9-FF18-47D9-8006-E5E00D7846B1}" type="presOf" srcId="{42D368B9-57A4-449D-9530-ED63475167BB}" destId="{30EE8C5C-690F-4BB4-834D-FD3892049F31}" srcOrd="0" destOrd="0" presId="urn:microsoft.com/office/officeart/2005/8/layout/list1"/>
    <dgm:cxn modelId="{A329ABF4-5190-48C3-9EA2-863B5DE71CCB}" srcId="{A4EFEC5D-4864-4CD1-A9ED-3F76AE29CB39}" destId="{5E959760-311F-4B4A-8D7D-06D23E73F6D9}" srcOrd="0" destOrd="0" parTransId="{460356CD-8D7E-4976-8448-DA4F40D75958}" sibTransId="{71A85AB1-ACBA-4FDD-88C1-05CC6674824F}"/>
    <dgm:cxn modelId="{00AEA456-93EE-4AD6-AB49-ABA0357DA85B}" type="presOf" srcId="{5E959760-311F-4B4A-8D7D-06D23E73F6D9}" destId="{EECC9B0E-3D40-41CE-8C27-DB1AB293F165}" srcOrd="1" destOrd="0" presId="urn:microsoft.com/office/officeart/2005/8/layout/list1"/>
    <dgm:cxn modelId="{62635A0F-382F-434A-9633-56A0845E35C7}" type="presOf" srcId="{ECCE94F0-5A42-47E0-8A9E-E7FBD7D2527E}" destId="{25BE8F90-EC86-4FC1-B0D4-0C0B50734FD4}" srcOrd="1" destOrd="0" presId="urn:microsoft.com/office/officeart/2005/8/layout/list1"/>
    <dgm:cxn modelId="{49C8C40C-D13D-4241-AE28-ACE8406DC492}" type="presOf" srcId="{708C6C5E-0B01-481F-814F-45E765782093}" destId="{7098E34F-EAB4-411E-8D19-C05A3F8A6508}" srcOrd="0" destOrd="5" presId="urn:microsoft.com/office/officeart/2005/8/layout/list1"/>
    <dgm:cxn modelId="{EDA64152-354D-46DA-814E-87B85D36E726}" type="presParOf" srcId="{EE0A392F-AC93-4785-847A-9652DE26C236}" destId="{61427506-ADB7-45BA-B1A6-93C13346DC35}" srcOrd="0" destOrd="0" presId="urn:microsoft.com/office/officeart/2005/8/layout/list1"/>
    <dgm:cxn modelId="{51F1DFE6-957F-45B0-9B41-C76A59E00EE5}" type="presParOf" srcId="{61427506-ADB7-45BA-B1A6-93C13346DC35}" destId="{21932C80-77A1-4D3F-9F42-32910FFB90E1}" srcOrd="0" destOrd="0" presId="urn:microsoft.com/office/officeart/2005/8/layout/list1"/>
    <dgm:cxn modelId="{06179C1D-B066-4731-A75F-C9A4C67CBA91}" type="presParOf" srcId="{61427506-ADB7-45BA-B1A6-93C13346DC35}" destId="{EECC9B0E-3D40-41CE-8C27-DB1AB293F165}" srcOrd="1" destOrd="0" presId="urn:microsoft.com/office/officeart/2005/8/layout/list1"/>
    <dgm:cxn modelId="{D1DF5558-9FC7-4318-9938-4D5E96B15339}" type="presParOf" srcId="{EE0A392F-AC93-4785-847A-9652DE26C236}" destId="{E27393DC-DF7F-4D72-8FE1-3090D34F7B9E}" srcOrd="1" destOrd="0" presId="urn:microsoft.com/office/officeart/2005/8/layout/list1"/>
    <dgm:cxn modelId="{C9FAC448-A3FD-4274-93E9-DE5118AB3231}" type="presParOf" srcId="{EE0A392F-AC93-4785-847A-9652DE26C236}" destId="{C87234FC-34C2-4AEC-8F82-4A8E33631598}" srcOrd="2" destOrd="0" presId="urn:microsoft.com/office/officeart/2005/8/layout/list1"/>
    <dgm:cxn modelId="{257BBC63-D25B-4AD0-AEEE-97556523800F}" type="presParOf" srcId="{EE0A392F-AC93-4785-847A-9652DE26C236}" destId="{E9750BB2-890D-4388-8E45-C94F097D0940}" srcOrd="3" destOrd="0" presId="urn:microsoft.com/office/officeart/2005/8/layout/list1"/>
    <dgm:cxn modelId="{0378944E-02F3-49CC-B5B3-61355FBB6CF9}" type="presParOf" srcId="{EE0A392F-AC93-4785-847A-9652DE26C236}" destId="{7033237E-0D48-49FF-BF61-6B2A571E9B46}" srcOrd="4" destOrd="0" presId="urn:microsoft.com/office/officeart/2005/8/layout/list1"/>
    <dgm:cxn modelId="{66004746-EB3B-456C-BA03-A1A46014EA41}" type="presParOf" srcId="{7033237E-0D48-49FF-BF61-6B2A571E9B46}" destId="{F805CD2F-C683-4E65-8BBE-1A7F4F7DFD99}" srcOrd="0" destOrd="0" presId="urn:microsoft.com/office/officeart/2005/8/layout/list1"/>
    <dgm:cxn modelId="{B23BA33E-364D-421A-A83F-91B389CBEE90}" type="presParOf" srcId="{7033237E-0D48-49FF-BF61-6B2A571E9B46}" destId="{BB7965C2-AA11-47B5-8B03-E09E683DC7B5}" srcOrd="1" destOrd="0" presId="urn:microsoft.com/office/officeart/2005/8/layout/list1"/>
    <dgm:cxn modelId="{CFECF0BC-1299-4047-BE0A-BE843B044AF3}" type="presParOf" srcId="{EE0A392F-AC93-4785-847A-9652DE26C236}" destId="{5E8F40A2-E6D5-44D9-8D99-050BBF748A5F}" srcOrd="5" destOrd="0" presId="urn:microsoft.com/office/officeart/2005/8/layout/list1"/>
    <dgm:cxn modelId="{CB63E672-FF47-4830-B8A2-CF8582B6C29A}" type="presParOf" srcId="{EE0A392F-AC93-4785-847A-9652DE26C236}" destId="{30EE8C5C-690F-4BB4-834D-FD3892049F31}" srcOrd="6" destOrd="0" presId="urn:microsoft.com/office/officeart/2005/8/layout/list1"/>
    <dgm:cxn modelId="{7ADA2F0C-F51E-48AE-90AB-39E4F086C68C}" type="presParOf" srcId="{EE0A392F-AC93-4785-847A-9652DE26C236}" destId="{B718E666-5930-4F15-BB42-D5E7EFA4E285}" srcOrd="7" destOrd="0" presId="urn:microsoft.com/office/officeart/2005/8/layout/list1"/>
    <dgm:cxn modelId="{C57D2CE4-AD62-48E4-A159-D0C186898E83}" type="presParOf" srcId="{EE0A392F-AC93-4785-847A-9652DE26C236}" destId="{B49A2FD3-A981-4BEB-8B0F-7B82FC902EEE}" srcOrd="8" destOrd="0" presId="urn:microsoft.com/office/officeart/2005/8/layout/list1"/>
    <dgm:cxn modelId="{15EFCD21-A3D2-4987-88C0-10480BE8E274}" type="presParOf" srcId="{B49A2FD3-A981-4BEB-8B0F-7B82FC902EEE}" destId="{074DF06D-1D52-4545-B5D9-14E14B657816}" srcOrd="0" destOrd="0" presId="urn:microsoft.com/office/officeart/2005/8/layout/list1"/>
    <dgm:cxn modelId="{91D4D8A5-1AA2-4550-B860-1C43297A2448}" type="presParOf" srcId="{B49A2FD3-A981-4BEB-8B0F-7B82FC902EEE}" destId="{25BE8F90-EC86-4FC1-B0D4-0C0B50734FD4}" srcOrd="1" destOrd="0" presId="urn:microsoft.com/office/officeart/2005/8/layout/list1"/>
    <dgm:cxn modelId="{AEF20880-E4A7-42D8-AA63-996782361296}" type="presParOf" srcId="{EE0A392F-AC93-4785-847A-9652DE26C236}" destId="{BCA0930D-9BF7-4E07-9DB4-B0ECA6C3A8F4}" srcOrd="9" destOrd="0" presId="urn:microsoft.com/office/officeart/2005/8/layout/list1"/>
    <dgm:cxn modelId="{67D5BF02-344C-4FD5-8700-D98BBF984A69}" type="presParOf" srcId="{EE0A392F-AC93-4785-847A-9652DE26C236}" destId="{7098E34F-EAB4-411E-8D19-C05A3F8A6508}" srcOrd="10" destOrd="0" presId="urn:microsoft.com/office/officeart/2005/8/layout/list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4B4E6F92-2B2A-4B8F-8FAD-0352D52DAF82}"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en-US"/>
        </a:p>
      </dgm:t>
    </dgm:pt>
    <dgm:pt modelId="{B8D14541-75F2-4D07-8AFC-24F454D493AE}">
      <dgm:prSet phldrT="[Text]" custT="1"/>
      <dgm:spPr>
        <a:solidFill>
          <a:schemeClr val="accent2"/>
        </a:solidFill>
      </dgm:spPr>
      <dgm:t>
        <a:bodyPr/>
        <a:lstStyle/>
        <a:p>
          <a:r>
            <a:rPr lang="en-US" sz="2000" dirty="0" smtClean="0"/>
            <a:t>Storing sensitive data insecurely</a:t>
          </a:r>
          <a:endParaRPr lang="en-US" sz="2200" dirty="0"/>
        </a:p>
      </dgm:t>
    </dgm:pt>
    <dgm:pt modelId="{64D5E0B8-DC34-4404-99E4-BEEAE1E95273}" type="parTrans" cxnId="{A85E93E9-757D-448D-9DE7-E4E5045153E5}">
      <dgm:prSet/>
      <dgm:spPr/>
      <dgm:t>
        <a:bodyPr/>
        <a:lstStyle/>
        <a:p>
          <a:endParaRPr lang="en-US"/>
        </a:p>
      </dgm:t>
    </dgm:pt>
    <dgm:pt modelId="{B26D7020-D5E7-48CE-839F-ADF41DCFA5BD}" type="sibTrans" cxnId="{A85E93E9-757D-448D-9DE7-E4E5045153E5}">
      <dgm:prSet/>
      <dgm:spPr/>
      <dgm:t>
        <a:bodyPr/>
        <a:lstStyle/>
        <a:p>
          <a:endParaRPr lang="en-US"/>
        </a:p>
      </dgm:t>
    </dgm:pt>
    <dgm:pt modelId="{D50E6B80-8F44-405B-A939-928C95B723D6}">
      <dgm:prSet/>
      <dgm:spPr/>
      <dgm:t>
        <a:bodyPr/>
        <a:lstStyle/>
        <a:p>
          <a:r>
            <a:rPr lang="en-US" sz="1800" dirty="0" smtClean="0"/>
            <a:t>Failure to identify all sensitive data</a:t>
          </a:r>
        </a:p>
      </dgm:t>
    </dgm:pt>
    <dgm:pt modelId="{3B807EA4-9B29-4BF0-B4F0-301BBE70CB4C}" type="parTrans" cxnId="{19B42ABF-9B87-4B3F-8F28-95FB133A6155}">
      <dgm:prSet/>
      <dgm:spPr/>
      <dgm:t>
        <a:bodyPr/>
        <a:lstStyle/>
        <a:p>
          <a:endParaRPr lang="en-US"/>
        </a:p>
      </dgm:t>
    </dgm:pt>
    <dgm:pt modelId="{DA4103ED-C382-4507-B501-6A6782D509B0}" type="sibTrans" cxnId="{19B42ABF-9B87-4B3F-8F28-95FB133A6155}">
      <dgm:prSet/>
      <dgm:spPr/>
      <dgm:t>
        <a:bodyPr/>
        <a:lstStyle/>
        <a:p>
          <a:endParaRPr lang="en-US"/>
        </a:p>
      </dgm:t>
    </dgm:pt>
    <dgm:pt modelId="{35B2B8E1-D849-4BDF-8C31-B328D700610B}">
      <dgm:prSet/>
      <dgm:spPr/>
      <dgm:t>
        <a:bodyPr/>
        <a:lstStyle/>
        <a:p>
          <a:r>
            <a:rPr lang="en-US" sz="1800" dirty="0" smtClean="0"/>
            <a:t>Failure to identify all the places that this sensitive data gets stored</a:t>
          </a:r>
        </a:p>
      </dgm:t>
    </dgm:pt>
    <dgm:pt modelId="{75F71D5B-14B5-477B-AB27-97AF0B038C88}" type="parTrans" cxnId="{4596C9E3-8B96-45B6-97DB-F7448B5FC12B}">
      <dgm:prSet/>
      <dgm:spPr/>
      <dgm:t>
        <a:bodyPr/>
        <a:lstStyle/>
        <a:p>
          <a:endParaRPr lang="en-US"/>
        </a:p>
      </dgm:t>
    </dgm:pt>
    <dgm:pt modelId="{C93AC399-A132-490F-9A76-0251F59AF6BF}" type="sibTrans" cxnId="{4596C9E3-8B96-45B6-97DB-F7448B5FC12B}">
      <dgm:prSet/>
      <dgm:spPr/>
      <dgm:t>
        <a:bodyPr/>
        <a:lstStyle/>
        <a:p>
          <a:endParaRPr lang="en-US"/>
        </a:p>
      </dgm:t>
    </dgm:pt>
    <dgm:pt modelId="{991E1756-78EA-4775-AD7E-F0F4B94AA18A}">
      <dgm:prSet custT="1"/>
      <dgm:spPr/>
      <dgm:t>
        <a:bodyPr/>
        <a:lstStyle/>
        <a:p>
          <a:r>
            <a:rPr lang="en-US" sz="1600" dirty="0" smtClean="0"/>
            <a:t>Databases, files, directories, log files, backups, etc.</a:t>
          </a:r>
        </a:p>
      </dgm:t>
    </dgm:pt>
    <dgm:pt modelId="{7B6CAFA2-C5AB-47B7-8C9C-D75306668D72}" type="parTrans" cxnId="{9D8EA6C9-9EDA-40BA-9C92-BE436717950A}">
      <dgm:prSet/>
      <dgm:spPr/>
      <dgm:t>
        <a:bodyPr/>
        <a:lstStyle/>
        <a:p>
          <a:endParaRPr lang="en-US"/>
        </a:p>
      </dgm:t>
    </dgm:pt>
    <dgm:pt modelId="{46B39D4E-647C-4C9B-A6F1-BEB9F048FE98}" type="sibTrans" cxnId="{9D8EA6C9-9EDA-40BA-9C92-BE436717950A}">
      <dgm:prSet/>
      <dgm:spPr/>
      <dgm:t>
        <a:bodyPr/>
        <a:lstStyle/>
        <a:p>
          <a:endParaRPr lang="en-US"/>
        </a:p>
      </dgm:t>
    </dgm:pt>
    <dgm:pt modelId="{BB292E58-F149-430D-8FE8-B71FFEBF5E34}">
      <dgm:prSet/>
      <dgm:spPr/>
      <dgm:t>
        <a:bodyPr/>
        <a:lstStyle/>
        <a:p>
          <a:r>
            <a:rPr lang="en-US" sz="1800" dirty="0" smtClean="0"/>
            <a:t>Failure to properly protect this data in every location</a:t>
          </a:r>
        </a:p>
      </dgm:t>
    </dgm:pt>
    <dgm:pt modelId="{C8C6ECBC-8D62-4572-984B-F2BFF61551AE}" type="parTrans" cxnId="{FCD89509-A8DB-4ECC-AFF4-9B5641F211D3}">
      <dgm:prSet/>
      <dgm:spPr/>
      <dgm:t>
        <a:bodyPr/>
        <a:lstStyle/>
        <a:p>
          <a:endParaRPr lang="en-US"/>
        </a:p>
      </dgm:t>
    </dgm:pt>
    <dgm:pt modelId="{45D887B3-F91D-4E29-A413-C940E0B438AE}" type="sibTrans" cxnId="{FCD89509-A8DB-4ECC-AFF4-9B5641F211D3}">
      <dgm:prSet/>
      <dgm:spPr/>
      <dgm:t>
        <a:bodyPr/>
        <a:lstStyle/>
        <a:p>
          <a:endParaRPr lang="en-US"/>
        </a:p>
      </dgm:t>
    </dgm:pt>
    <dgm:pt modelId="{B8F058C8-6164-4DB0-BD5C-B1A76520F5AA}">
      <dgm:prSet custT="1"/>
      <dgm:spPr>
        <a:solidFill>
          <a:schemeClr val="accent2"/>
        </a:solidFill>
      </dgm:spPr>
      <dgm:t>
        <a:bodyPr/>
        <a:lstStyle/>
        <a:p>
          <a:r>
            <a:rPr lang="en-US" sz="2000" dirty="0" smtClean="0"/>
            <a:t>Typical Impact</a:t>
          </a:r>
          <a:endParaRPr lang="en-US" sz="2200" dirty="0" smtClean="0"/>
        </a:p>
      </dgm:t>
    </dgm:pt>
    <dgm:pt modelId="{AA77EDE0-881C-423F-91BF-60760B685333}" type="parTrans" cxnId="{B38349C7-4DB2-4C7B-A69E-DA27F3663BBB}">
      <dgm:prSet/>
      <dgm:spPr/>
      <dgm:t>
        <a:bodyPr/>
        <a:lstStyle/>
        <a:p>
          <a:endParaRPr lang="en-US"/>
        </a:p>
      </dgm:t>
    </dgm:pt>
    <dgm:pt modelId="{FD576F5A-61C5-4D9F-95F6-AE1FBD4C4E74}" type="sibTrans" cxnId="{B38349C7-4DB2-4C7B-A69E-DA27F3663BBB}">
      <dgm:prSet/>
      <dgm:spPr/>
      <dgm:t>
        <a:bodyPr/>
        <a:lstStyle/>
        <a:p>
          <a:endParaRPr lang="en-US"/>
        </a:p>
      </dgm:t>
    </dgm:pt>
    <dgm:pt modelId="{0500ADBD-F6DF-4F8E-B779-AAAF2EF01D9F}">
      <dgm:prSet/>
      <dgm:spPr/>
      <dgm:t>
        <a:bodyPr/>
        <a:lstStyle/>
        <a:p>
          <a:r>
            <a:rPr lang="en-US" sz="1700" dirty="0" smtClean="0"/>
            <a:t>Attackers access or modify confidential or private information</a:t>
          </a:r>
        </a:p>
      </dgm:t>
    </dgm:pt>
    <dgm:pt modelId="{595F2F23-1CF4-4023-AA01-5EA6160754B6}" type="parTrans" cxnId="{A9454979-A0D3-4A70-B3AC-7601B8F3AF6A}">
      <dgm:prSet/>
      <dgm:spPr/>
      <dgm:t>
        <a:bodyPr/>
        <a:lstStyle/>
        <a:p>
          <a:endParaRPr lang="en-US"/>
        </a:p>
      </dgm:t>
    </dgm:pt>
    <dgm:pt modelId="{E311B22F-86EE-4EFA-8D52-FD5601A548E5}" type="sibTrans" cxnId="{A9454979-A0D3-4A70-B3AC-7601B8F3AF6A}">
      <dgm:prSet/>
      <dgm:spPr/>
      <dgm:t>
        <a:bodyPr/>
        <a:lstStyle/>
        <a:p>
          <a:endParaRPr lang="en-US"/>
        </a:p>
      </dgm:t>
    </dgm:pt>
    <dgm:pt modelId="{70238455-96D5-4080-93C8-6E571C986424}">
      <dgm:prSet/>
      <dgm:spPr/>
      <dgm:t>
        <a:bodyPr/>
        <a:lstStyle/>
        <a:p>
          <a:r>
            <a:rPr lang="en-US" sz="1700" dirty="0" smtClean="0"/>
            <a:t>Attackers extract secrets to use in additional attacks</a:t>
          </a:r>
        </a:p>
      </dgm:t>
    </dgm:pt>
    <dgm:pt modelId="{C1DECA91-F3E1-4328-8EC6-BBB912AC23F3}" type="parTrans" cxnId="{299AB85E-9A5F-457E-AC2E-AE60A2E62C06}">
      <dgm:prSet/>
      <dgm:spPr/>
      <dgm:t>
        <a:bodyPr/>
        <a:lstStyle/>
        <a:p>
          <a:endParaRPr lang="en-US"/>
        </a:p>
      </dgm:t>
    </dgm:pt>
    <dgm:pt modelId="{FB912107-E92D-4892-B9A6-33EB4F3C7965}" type="sibTrans" cxnId="{299AB85E-9A5F-457E-AC2E-AE60A2E62C06}">
      <dgm:prSet/>
      <dgm:spPr/>
      <dgm:t>
        <a:bodyPr/>
        <a:lstStyle/>
        <a:p>
          <a:endParaRPr lang="en-US"/>
        </a:p>
      </dgm:t>
    </dgm:pt>
    <dgm:pt modelId="{1BC3FE82-8400-4310-BCE8-6C6354E97714}">
      <dgm:prSet/>
      <dgm:spPr/>
      <dgm:t>
        <a:bodyPr/>
        <a:lstStyle/>
        <a:p>
          <a:r>
            <a:rPr lang="en-US" sz="1700" dirty="0" smtClean="0"/>
            <a:t>Company embarrassment, customer dissatisfaction, and loss of trust</a:t>
          </a:r>
        </a:p>
      </dgm:t>
    </dgm:pt>
    <dgm:pt modelId="{9B241693-5C24-4475-B9A1-E5F89F65EFFC}" type="parTrans" cxnId="{2AE6669B-DBE1-46FF-966A-64EBEDD80AF2}">
      <dgm:prSet/>
      <dgm:spPr/>
      <dgm:t>
        <a:bodyPr/>
        <a:lstStyle/>
        <a:p>
          <a:endParaRPr lang="en-US"/>
        </a:p>
      </dgm:t>
    </dgm:pt>
    <dgm:pt modelId="{89CDC1CD-0F79-4DD6-AB1B-959336B76CD1}" type="sibTrans" cxnId="{2AE6669B-DBE1-46FF-966A-64EBEDD80AF2}">
      <dgm:prSet/>
      <dgm:spPr/>
      <dgm:t>
        <a:bodyPr/>
        <a:lstStyle/>
        <a:p>
          <a:endParaRPr lang="en-US"/>
        </a:p>
      </dgm:t>
    </dgm:pt>
    <dgm:pt modelId="{29EA0178-2431-420C-9D07-EEFA4A241159}">
      <dgm:prSet/>
      <dgm:spPr/>
      <dgm:t>
        <a:bodyPr/>
        <a:lstStyle/>
        <a:p>
          <a:r>
            <a:rPr lang="en-US" sz="1700" dirty="0" smtClean="0"/>
            <a:t>Expense of cleaning up the incident, such as forensics, sending apology letters, reissuing thousands of credit cards, providing identity theft insurance</a:t>
          </a:r>
        </a:p>
      </dgm:t>
    </dgm:pt>
    <dgm:pt modelId="{664D258B-2524-4910-9E66-ED8C5EB7694A}" type="parTrans" cxnId="{2E68900B-75ED-44ED-BEC5-DB14C49DE8A9}">
      <dgm:prSet/>
      <dgm:spPr/>
      <dgm:t>
        <a:bodyPr/>
        <a:lstStyle/>
        <a:p>
          <a:endParaRPr lang="en-US"/>
        </a:p>
      </dgm:t>
    </dgm:pt>
    <dgm:pt modelId="{B9988CC9-3104-41FB-9D24-5F837264181A}" type="sibTrans" cxnId="{2E68900B-75ED-44ED-BEC5-DB14C49DE8A9}">
      <dgm:prSet/>
      <dgm:spPr/>
      <dgm:t>
        <a:bodyPr/>
        <a:lstStyle/>
        <a:p>
          <a:endParaRPr lang="en-US"/>
        </a:p>
      </dgm:t>
    </dgm:pt>
    <dgm:pt modelId="{BA084C21-31F3-41D7-A291-7A7A4E7439BE}">
      <dgm:prSet/>
      <dgm:spPr/>
      <dgm:t>
        <a:bodyPr/>
        <a:lstStyle/>
        <a:p>
          <a:r>
            <a:rPr lang="en-US" sz="1700" dirty="0" smtClean="0"/>
            <a:t>Business gets sued and/or fined</a:t>
          </a:r>
        </a:p>
      </dgm:t>
    </dgm:pt>
    <dgm:pt modelId="{A67BB8EC-2332-4FE6-9B81-D4203211B20B}" type="parTrans" cxnId="{EE97A899-E075-48D1-A027-ADB38261D9D5}">
      <dgm:prSet/>
      <dgm:spPr/>
      <dgm:t>
        <a:bodyPr/>
        <a:lstStyle/>
        <a:p>
          <a:endParaRPr lang="en-US"/>
        </a:p>
      </dgm:t>
    </dgm:pt>
    <dgm:pt modelId="{1D613B10-A261-4F09-AB65-ACDE0FDDF4FC}" type="sibTrans" cxnId="{EE97A899-E075-48D1-A027-ADB38261D9D5}">
      <dgm:prSet/>
      <dgm:spPr/>
      <dgm:t>
        <a:bodyPr/>
        <a:lstStyle/>
        <a:p>
          <a:endParaRPr lang="en-US"/>
        </a:p>
      </dgm:t>
    </dgm:pt>
    <dgm:pt modelId="{901F5BA3-84A7-4D4C-8ED6-78C2F687E539}">
      <dgm:prSet custT="1"/>
      <dgm:spPr/>
      <dgm:t>
        <a:bodyPr/>
        <a:lstStyle/>
        <a:p>
          <a:r>
            <a:rPr lang="en-US" sz="1600" dirty="0" err="1" smtClean="0"/>
            <a:t>e.g</a:t>
          </a:r>
          <a:r>
            <a:rPr lang="en-US" sz="1600" dirty="0" smtClean="0"/>
            <a:t>, credit cards, health care records, financial data (yours or your customers)</a:t>
          </a:r>
        </a:p>
      </dgm:t>
    </dgm:pt>
    <dgm:pt modelId="{244CDF5E-E977-435E-B063-83E71BDA5F09}" type="sibTrans" cxnId="{12390967-F5BA-4227-9FB7-54F397AFF534}">
      <dgm:prSet/>
      <dgm:spPr/>
      <dgm:t>
        <a:bodyPr/>
        <a:lstStyle/>
        <a:p>
          <a:endParaRPr lang="en-US"/>
        </a:p>
      </dgm:t>
    </dgm:pt>
    <dgm:pt modelId="{9D36B9DE-3E1F-4A7A-918F-237405C9A5BE}" type="parTrans" cxnId="{12390967-F5BA-4227-9FB7-54F397AFF534}">
      <dgm:prSet/>
      <dgm:spPr/>
      <dgm:t>
        <a:bodyPr/>
        <a:lstStyle/>
        <a:p>
          <a:endParaRPr lang="en-US"/>
        </a:p>
      </dgm:t>
    </dgm:pt>
    <dgm:pt modelId="{AE97D99D-450D-4E77-8F95-0786723BD95A}" type="pres">
      <dgm:prSet presAssocID="{4B4E6F92-2B2A-4B8F-8FAD-0352D52DAF82}" presName="linear" presStyleCnt="0">
        <dgm:presLayoutVars>
          <dgm:dir/>
          <dgm:animLvl val="lvl"/>
          <dgm:resizeHandles val="exact"/>
        </dgm:presLayoutVars>
      </dgm:prSet>
      <dgm:spPr/>
      <dgm:t>
        <a:bodyPr/>
        <a:lstStyle/>
        <a:p>
          <a:endParaRPr lang="en-US"/>
        </a:p>
      </dgm:t>
    </dgm:pt>
    <dgm:pt modelId="{23A8EFB1-AB20-415E-BA8A-77E4ABA975B9}" type="pres">
      <dgm:prSet presAssocID="{B8D14541-75F2-4D07-8AFC-24F454D493AE}" presName="parentLin" presStyleCnt="0"/>
      <dgm:spPr/>
    </dgm:pt>
    <dgm:pt modelId="{79532BCD-B119-4BA0-82A2-8B78A6E5CD10}" type="pres">
      <dgm:prSet presAssocID="{B8D14541-75F2-4D07-8AFC-24F454D493AE}" presName="parentLeftMargin" presStyleLbl="node1" presStyleIdx="0" presStyleCnt="2"/>
      <dgm:spPr/>
      <dgm:t>
        <a:bodyPr/>
        <a:lstStyle/>
        <a:p>
          <a:endParaRPr lang="en-US"/>
        </a:p>
      </dgm:t>
    </dgm:pt>
    <dgm:pt modelId="{5C1B0F61-0110-42A2-8473-2313298D993C}" type="pres">
      <dgm:prSet presAssocID="{B8D14541-75F2-4D07-8AFC-24F454D493AE}" presName="parentText" presStyleLbl="node1" presStyleIdx="0" presStyleCnt="2">
        <dgm:presLayoutVars>
          <dgm:chMax val="0"/>
          <dgm:bulletEnabled val="1"/>
        </dgm:presLayoutVars>
      </dgm:prSet>
      <dgm:spPr/>
      <dgm:t>
        <a:bodyPr/>
        <a:lstStyle/>
        <a:p>
          <a:endParaRPr lang="en-US"/>
        </a:p>
      </dgm:t>
    </dgm:pt>
    <dgm:pt modelId="{B2AB612C-C253-43AF-886A-E6CB08F10E22}" type="pres">
      <dgm:prSet presAssocID="{B8D14541-75F2-4D07-8AFC-24F454D493AE}" presName="negativeSpace" presStyleCnt="0"/>
      <dgm:spPr/>
    </dgm:pt>
    <dgm:pt modelId="{D755766A-AD1A-4BD8-AF7D-FE5A11A1E61A}" type="pres">
      <dgm:prSet presAssocID="{B8D14541-75F2-4D07-8AFC-24F454D493AE}" presName="childText" presStyleLbl="conFgAcc1" presStyleIdx="0" presStyleCnt="2">
        <dgm:presLayoutVars>
          <dgm:bulletEnabled val="1"/>
        </dgm:presLayoutVars>
      </dgm:prSet>
      <dgm:spPr/>
      <dgm:t>
        <a:bodyPr/>
        <a:lstStyle/>
        <a:p>
          <a:endParaRPr lang="en-US"/>
        </a:p>
      </dgm:t>
    </dgm:pt>
    <dgm:pt modelId="{EAB032C7-415F-4467-9862-0B29ED0F6BCB}" type="pres">
      <dgm:prSet presAssocID="{B26D7020-D5E7-48CE-839F-ADF41DCFA5BD}" presName="spaceBetweenRectangles" presStyleCnt="0"/>
      <dgm:spPr/>
    </dgm:pt>
    <dgm:pt modelId="{20AF8797-D317-4C80-913C-A341A5BA753A}" type="pres">
      <dgm:prSet presAssocID="{B8F058C8-6164-4DB0-BD5C-B1A76520F5AA}" presName="parentLin" presStyleCnt="0"/>
      <dgm:spPr/>
    </dgm:pt>
    <dgm:pt modelId="{A65C7111-7127-4B05-A01C-CD5B20EA9FEA}" type="pres">
      <dgm:prSet presAssocID="{B8F058C8-6164-4DB0-BD5C-B1A76520F5AA}" presName="parentLeftMargin" presStyleLbl="node1" presStyleIdx="0" presStyleCnt="2"/>
      <dgm:spPr/>
      <dgm:t>
        <a:bodyPr/>
        <a:lstStyle/>
        <a:p>
          <a:endParaRPr lang="en-US"/>
        </a:p>
      </dgm:t>
    </dgm:pt>
    <dgm:pt modelId="{E74937B4-1212-49F2-B1AE-BE62171B1040}" type="pres">
      <dgm:prSet presAssocID="{B8F058C8-6164-4DB0-BD5C-B1A76520F5AA}" presName="parentText" presStyleLbl="node1" presStyleIdx="1" presStyleCnt="2">
        <dgm:presLayoutVars>
          <dgm:chMax val="0"/>
          <dgm:bulletEnabled val="1"/>
        </dgm:presLayoutVars>
      </dgm:prSet>
      <dgm:spPr/>
      <dgm:t>
        <a:bodyPr/>
        <a:lstStyle/>
        <a:p>
          <a:endParaRPr lang="en-US"/>
        </a:p>
      </dgm:t>
    </dgm:pt>
    <dgm:pt modelId="{69D9A8DF-3E3C-41D0-9234-382A5A644D4C}" type="pres">
      <dgm:prSet presAssocID="{B8F058C8-6164-4DB0-BD5C-B1A76520F5AA}" presName="negativeSpace" presStyleCnt="0"/>
      <dgm:spPr/>
    </dgm:pt>
    <dgm:pt modelId="{1DA5C2A3-D57B-47CF-BECF-2056B3723615}" type="pres">
      <dgm:prSet presAssocID="{B8F058C8-6164-4DB0-BD5C-B1A76520F5AA}" presName="childText" presStyleLbl="conFgAcc1" presStyleIdx="1" presStyleCnt="2">
        <dgm:presLayoutVars>
          <dgm:bulletEnabled val="1"/>
        </dgm:presLayoutVars>
      </dgm:prSet>
      <dgm:spPr/>
      <dgm:t>
        <a:bodyPr/>
        <a:lstStyle/>
        <a:p>
          <a:endParaRPr lang="en-US"/>
        </a:p>
      </dgm:t>
    </dgm:pt>
  </dgm:ptLst>
  <dgm:cxnLst>
    <dgm:cxn modelId="{2AE6669B-DBE1-46FF-966A-64EBEDD80AF2}" srcId="{B8F058C8-6164-4DB0-BD5C-B1A76520F5AA}" destId="{1BC3FE82-8400-4310-BCE8-6C6354E97714}" srcOrd="2" destOrd="0" parTransId="{9B241693-5C24-4475-B9A1-E5F89F65EFFC}" sibTransId="{89CDC1CD-0F79-4DD6-AB1B-959336B76CD1}"/>
    <dgm:cxn modelId="{1E49D61B-BC1A-44A6-8EF5-819B9F4EBC0D}" type="presOf" srcId="{0500ADBD-F6DF-4F8E-B779-AAAF2EF01D9F}" destId="{1DA5C2A3-D57B-47CF-BECF-2056B3723615}" srcOrd="0" destOrd="0" presId="urn:microsoft.com/office/officeart/2005/8/layout/list1"/>
    <dgm:cxn modelId="{A85E93E9-757D-448D-9DE7-E4E5045153E5}" srcId="{4B4E6F92-2B2A-4B8F-8FAD-0352D52DAF82}" destId="{B8D14541-75F2-4D07-8AFC-24F454D493AE}" srcOrd="0" destOrd="0" parTransId="{64D5E0B8-DC34-4404-99E4-BEEAE1E95273}" sibTransId="{B26D7020-D5E7-48CE-839F-ADF41DCFA5BD}"/>
    <dgm:cxn modelId="{EE97A899-E075-48D1-A027-ADB38261D9D5}" srcId="{B8F058C8-6164-4DB0-BD5C-B1A76520F5AA}" destId="{BA084C21-31F3-41D7-A291-7A7A4E7439BE}" srcOrd="4" destOrd="0" parTransId="{A67BB8EC-2332-4FE6-9B81-D4203211B20B}" sibTransId="{1D613B10-A261-4F09-AB65-ACDE0FDDF4FC}"/>
    <dgm:cxn modelId="{E63A8B26-DE1B-4DB3-905C-1DF85414E645}" type="presOf" srcId="{B8F058C8-6164-4DB0-BD5C-B1A76520F5AA}" destId="{A65C7111-7127-4B05-A01C-CD5B20EA9FEA}" srcOrd="0" destOrd="0" presId="urn:microsoft.com/office/officeart/2005/8/layout/list1"/>
    <dgm:cxn modelId="{8A9F099C-06B1-4F47-8418-2BB437D83EFB}" type="presOf" srcId="{901F5BA3-84A7-4D4C-8ED6-78C2F687E539}" destId="{1DA5C2A3-D57B-47CF-BECF-2056B3723615}" srcOrd="0" destOrd="1" presId="urn:microsoft.com/office/officeart/2005/8/layout/list1"/>
    <dgm:cxn modelId="{E8F63175-ECAA-4EDA-82A9-0A58E7F2347C}" type="presOf" srcId="{D50E6B80-8F44-405B-A939-928C95B723D6}" destId="{D755766A-AD1A-4BD8-AF7D-FE5A11A1E61A}" srcOrd="0" destOrd="0" presId="urn:microsoft.com/office/officeart/2005/8/layout/list1"/>
    <dgm:cxn modelId="{77677893-E1DB-4266-8367-767094EB2A24}" type="presOf" srcId="{991E1756-78EA-4775-AD7E-F0F4B94AA18A}" destId="{D755766A-AD1A-4BD8-AF7D-FE5A11A1E61A}" srcOrd="0" destOrd="2" presId="urn:microsoft.com/office/officeart/2005/8/layout/list1"/>
    <dgm:cxn modelId="{FCD89509-A8DB-4ECC-AFF4-9B5641F211D3}" srcId="{B8D14541-75F2-4D07-8AFC-24F454D493AE}" destId="{BB292E58-F149-430D-8FE8-B71FFEBF5E34}" srcOrd="2" destOrd="0" parTransId="{C8C6ECBC-8D62-4572-984B-F2BFF61551AE}" sibTransId="{45D887B3-F91D-4E29-A413-C940E0B438AE}"/>
    <dgm:cxn modelId="{76535704-2289-40FC-9AB0-87F7E065CB6C}" type="presOf" srcId="{1BC3FE82-8400-4310-BCE8-6C6354E97714}" destId="{1DA5C2A3-D57B-47CF-BECF-2056B3723615}" srcOrd="0" destOrd="3" presId="urn:microsoft.com/office/officeart/2005/8/layout/list1"/>
    <dgm:cxn modelId="{890C158C-A9AB-4DF9-AA5C-973A8421951B}" type="presOf" srcId="{B8F058C8-6164-4DB0-BD5C-B1A76520F5AA}" destId="{E74937B4-1212-49F2-B1AE-BE62171B1040}" srcOrd="1" destOrd="0" presId="urn:microsoft.com/office/officeart/2005/8/layout/list1"/>
    <dgm:cxn modelId="{2BCA1770-381F-4AF4-BECE-41AE2A7AF31A}" type="presOf" srcId="{B8D14541-75F2-4D07-8AFC-24F454D493AE}" destId="{79532BCD-B119-4BA0-82A2-8B78A6E5CD10}" srcOrd="0" destOrd="0" presId="urn:microsoft.com/office/officeart/2005/8/layout/list1"/>
    <dgm:cxn modelId="{F3F710E6-EA3B-4F52-AEC7-8AFA572E05E5}" type="presOf" srcId="{29EA0178-2431-420C-9D07-EEFA4A241159}" destId="{1DA5C2A3-D57B-47CF-BECF-2056B3723615}" srcOrd="0" destOrd="4" presId="urn:microsoft.com/office/officeart/2005/8/layout/list1"/>
    <dgm:cxn modelId="{4596C9E3-8B96-45B6-97DB-F7448B5FC12B}" srcId="{B8D14541-75F2-4D07-8AFC-24F454D493AE}" destId="{35B2B8E1-D849-4BDF-8C31-B328D700610B}" srcOrd="1" destOrd="0" parTransId="{75F71D5B-14B5-477B-AB27-97AF0B038C88}" sibTransId="{C93AC399-A132-490F-9A76-0251F59AF6BF}"/>
    <dgm:cxn modelId="{A9454979-A0D3-4A70-B3AC-7601B8F3AF6A}" srcId="{B8F058C8-6164-4DB0-BD5C-B1A76520F5AA}" destId="{0500ADBD-F6DF-4F8E-B779-AAAF2EF01D9F}" srcOrd="0" destOrd="0" parTransId="{595F2F23-1CF4-4023-AA01-5EA6160754B6}" sibTransId="{E311B22F-86EE-4EFA-8D52-FD5601A548E5}"/>
    <dgm:cxn modelId="{9D8EA6C9-9EDA-40BA-9C92-BE436717950A}" srcId="{35B2B8E1-D849-4BDF-8C31-B328D700610B}" destId="{991E1756-78EA-4775-AD7E-F0F4B94AA18A}" srcOrd="0" destOrd="0" parTransId="{7B6CAFA2-C5AB-47B7-8C9C-D75306668D72}" sibTransId="{46B39D4E-647C-4C9B-A6F1-BEB9F048FE98}"/>
    <dgm:cxn modelId="{A3B8BD0E-90AC-4FF5-B655-87CA42253C9D}" type="presOf" srcId="{70238455-96D5-4080-93C8-6E571C986424}" destId="{1DA5C2A3-D57B-47CF-BECF-2056B3723615}" srcOrd="0" destOrd="2" presId="urn:microsoft.com/office/officeart/2005/8/layout/list1"/>
    <dgm:cxn modelId="{B394910C-DE0F-406B-94F1-647687881E56}" type="presOf" srcId="{B8D14541-75F2-4D07-8AFC-24F454D493AE}" destId="{5C1B0F61-0110-42A2-8473-2313298D993C}" srcOrd="1" destOrd="0" presId="urn:microsoft.com/office/officeart/2005/8/layout/list1"/>
    <dgm:cxn modelId="{19B42ABF-9B87-4B3F-8F28-95FB133A6155}" srcId="{B8D14541-75F2-4D07-8AFC-24F454D493AE}" destId="{D50E6B80-8F44-405B-A939-928C95B723D6}" srcOrd="0" destOrd="0" parTransId="{3B807EA4-9B29-4BF0-B4F0-301BBE70CB4C}" sibTransId="{DA4103ED-C382-4507-B501-6A6782D509B0}"/>
    <dgm:cxn modelId="{12390967-F5BA-4227-9FB7-54F397AFF534}" srcId="{0500ADBD-F6DF-4F8E-B779-AAAF2EF01D9F}" destId="{901F5BA3-84A7-4D4C-8ED6-78C2F687E539}" srcOrd="0" destOrd="0" parTransId="{9D36B9DE-3E1F-4A7A-918F-237405C9A5BE}" sibTransId="{244CDF5E-E977-435E-B063-83E71BDA5F09}"/>
    <dgm:cxn modelId="{0F403162-8B99-4584-B3F6-BF98A7DA2C85}" type="presOf" srcId="{BA084C21-31F3-41D7-A291-7A7A4E7439BE}" destId="{1DA5C2A3-D57B-47CF-BECF-2056B3723615}" srcOrd="0" destOrd="5" presId="urn:microsoft.com/office/officeart/2005/8/layout/list1"/>
    <dgm:cxn modelId="{7DEE2127-99FD-4C98-A76C-13A3C6E54AFF}" type="presOf" srcId="{4B4E6F92-2B2A-4B8F-8FAD-0352D52DAF82}" destId="{AE97D99D-450D-4E77-8F95-0786723BD95A}" srcOrd="0" destOrd="0" presId="urn:microsoft.com/office/officeart/2005/8/layout/list1"/>
    <dgm:cxn modelId="{2E68900B-75ED-44ED-BEC5-DB14C49DE8A9}" srcId="{B8F058C8-6164-4DB0-BD5C-B1A76520F5AA}" destId="{29EA0178-2431-420C-9D07-EEFA4A241159}" srcOrd="3" destOrd="0" parTransId="{664D258B-2524-4910-9E66-ED8C5EB7694A}" sibTransId="{B9988CC9-3104-41FB-9D24-5F837264181A}"/>
    <dgm:cxn modelId="{299AB85E-9A5F-457E-AC2E-AE60A2E62C06}" srcId="{B8F058C8-6164-4DB0-BD5C-B1A76520F5AA}" destId="{70238455-96D5-4080-93C8-6E571C986424}" srcOrd="1" destOrd="0" parTransId="{C1DECA91-F3E1-4328-8EC6-BBB912AC23F3}" sibTransId="{FB912107-E92D-4892-B9A6-33EB4F3C7965}"/>
    <dgm:cxn modelId="{AE4EEAF0-C026-4785-AB31-832C98757429}" type="presOf" srcId="{BB292E58-F149-430D-8FE8-B71FFEBF5E34}" destId="{D755766A-AD1A-4BD8-AF7D-FE5A11A1E61A}" srcOrd="0" destOrd="3" presId="urn:microsoft.com/office/officeart/2005/8/layout/list1"/>
    <dgm:cxn modelId="{29D1B580-E9DA-41D7-B1FF-80A04A2870B7}" type="presOf" srcId="{35B2B8E1-D849-4BDF-8C31-B328D700610B}" destId="{D755766A-AD1A-4BD8-AF7D-FE5A11A1E61A}" srcOrd="0" destOrd="1" presId="urn:microsoft.com/office/officeart/2005/8/layout/list1"/>
    <dgm:cxn modelId="{B38349C7-4DB2-4C7B-A69E-DA27F3663BBB}" srcId="{4B4E6F92-2B2A-4B8F-8FAD-0352D52DAF82}" destId="{B8F058C8-6164-4DB0-BD5C-B1A76520F5AA}" srcOrd="1" destOrd="0" parTransId="{AA77EDE0-881C-423F-91BF-60760B685333}" sibTransId="{FD576F5A-61C5-4D9F-95F6-AE1FBD4C4E74}"/>
    <dgm:cxn modelId="{DA9351C6-916F-4AD9-AA1E-EB2EB4500A3D}" type="presParOf" srcId="{AE97D99D-450D-4E77-8F95-0786723BD95A}" destId="{23A8EFB1-AB20-415E-BA8A-77E4ABA975B9}" srcOrd="0" destOrd="0" presId="urn:microsoft.com/office/officeart/2005/8/layout/list1"/>
    <dgm:cxn modelId="{69847421-286E-4543-8461-D3D8C1F19197}" type="presParOf" srcId="{23A8EFB1-AB20-415E-BA8A-77E4ABA975B9}" destId="{79532BCD-B119-4BA0-82A2-8B78A6E5CD10}" srcOrd="0" destOrd="0" presId="urn:microsoft.com/office/officeart/2005/8/layout/list1"/>
    <dgm:cxn modelId="{E654946D-9BE7-4F08-8169-0BD277641AA2}" type="presParOf" srcId="{23A8EFB1-AB20-415E-BA8A-77E4ABA975B9}" destId="{5C1B0F61-0110-42A2-8473-2313298D993C}" srcOrd="1" destOrd="0" presId="urn:microsoft.com/office/officeart/2005/8/layout/list1"/>
    <dgm:cxn modelId="{827E87B8-C263-4CFE-8339-6AD417A3BBAE}" type="presParOf" srcId="{AE97D99D-450D-4E77-8F95-0786723BD95A}" destId="{B2AB612C-C253-43AF-886A-E6CB08F10E22}" srcOrd="1" destOrd="0" presId="urn:microsoft.com/office/officeart/2005/8/layout/list1"/>
    <dgm:cxn modelId="{A6A9EF9C-1CAE-46F3-94A8-2AB59925FC27}" type="presParOf" srcId="{AE97D99D-450D-4E77-8F95-0786723BD95A}" destId="{D755766A-AD1A-4BD8-AF7D-FE5A11A1E61A}" srcOrd="2" destOrd="0" presId="urn:microsoft.com/office/officeart/2005/8/layout/list1"/>
    <dgm:cxn modelId="{FFE803A7-28C8-41D0-B990-4364D9556F99}" type="presParOf" srcId="{AE97D99D-450D-4E77-8F95-0786723BD95A}" destId="{EAB032C7-415F-4467-9862-0B29ED0F6BCB}" srcOrd="3" destOrd="0" presId="urn:microsoft.com/office/officeart/2005/8/layout/list1"/>
    <dgm:cxn modelId="{E4A5D968-7D9E-44D1-89E9-4296101CDD25}" type="presParOf" srcId="{AE97D99D-450D-4E77-8F95-0786723BD95A}" destId="{20AF8797-D317-4C80-913C-A341A5BA753A}" srcOrd="4" destOrd="0" presId="urn:microsoft.com/office/officeart/2005/8/layout/list1"/>
    <dgm:cxn modelId="{C48A5939-ECB8-4CF3-A0F5-DDDE9D4EC8E7}" type="presParOf" srcId="{20AF8797-D317-4C80-913C-A341A5BA753A}" destId="{A65C7111-7127-4B05-A01C-CD5B20EA9FEA}" srcOrd="0" destOrd="0" presId="urn:microsoft.com/office/officeart/2005/8/layout/list1"/>
    <dgm:cxn modelId="{28129091-AE18-4E14-BE83-DF77CEE93CBB}" type="presParOf" srcId="{20AF8797-D317-4C80-913C-A341A5BA753A}" destId="{E74937B4-1212-49F2-B1AE-BE62171B1040}" srcOrd="1" destOrd="0" presId="urn:microsoft.com/office/officeart/2005/8/layout/list1"/>
    <dgm:cxn modelId="{01372112-AD06-4532-9496-7D6D5181CE8F}" type="presParOf" srcId="{AE97D99D-450D-4E77-8F95-0786723BD95A}" destId="{69D9A8DF-3E3C-41D0-9234-382A5A644D4C}" srcOrd="5" destOrd="0" presId="urn:microsoft.com/office/officeart/2005/8/layout/list1"/>
    <dgm:cxn modelId="{6C5471EE-0EA6-4156-BBC7-6BE0732039C3}" type="presParOf" srcId="{AE97D99D-450D-4E77-8F95-0786723BD95A}" destId="{1DA5C2A3-D57B-47CF-BECF-2056B3723615}" srcOrd="6" destOrd="0" presId="urn:microsoft.com/office/officeart/2005/8/layout/list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2F7D656B-03EA-4DDE-846E-BAE0A613A56A}"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en-US"/>
        </a:p>
      </dgm:t>
    </dgm:pt>
    <dgm:pt modelId="{D7F9AF76-4469-4429-AEAA-FA62F8CCF9AC}">
      <dgm:prSet phldrT="[Text]" custT="1"/>
      <dgm:spPr>
        <a:solidFill>
          <a:schemeClr val="accent2"/>
        </a:solidFill>
      </dgm:spPr>
      <dgm:t>
        <a:bodyPr/>
        <a:lstStyle/>
        <a:p>
          <a:r>
            <a:rPr lang="en-US" sz="2000" dirty="0" smtClean="0"/>
            <a:t>Transmitting sensitive data insecurely</a:t>
          </a:r>
          <a:endParaRPr lang="en-US" sz="2000" dirty="0"/>
        </a:p>
      </dgm:t>
    </dgm:pt>
    <dgm:pt modelId="{5BA3EEEF-470C-4E01-9810-4CC0FE7E9E22}" type="parTrans" cxnId="{FF44E5AF-52F2-474A-9EB5-1CF2E7077854}">
      <dgm:prSet/>
      <dgm:spPr/>
      <dgm:t>
        <a:bodyPr/>
        <a:lstStyle/>
        <a:p>
          <a:endParaRPr lang="en-US"/>
        </a:p>
      </dgm:t>
    </dgm:pt>
    <dgm:pt modelId="{C742137A-BEB9-4F0E-80A0-F85B66C3F15F}" type="sibTrans" cxnId="{FF44E5AF-52F2-474A-9EB5-1CF2E7077854}">
      <dgm:prSet/>
      <dgm:spPr/>
      <dgm:t>
        <a:bodyPr/>
        <a:lstStyle/>
        <a:p>
          <a:endParaRPr lang="en-US"/>
        </a:p>
      </dgm:t>
    </dgm:pt>
    <dgm:pt modelId="{C21ABC6E-75AA-476B-974A-0720435A00C4}">
      <dgm:prSet/>
      <dgm:spPr/>
      <dgm:t>
        <a:bodyPr/>
        <a:lstStyle/>
        <a:p>
          <a:r>
            <a:rPr lang="en-US" sz="1800" dirty="0" smtClean="0"/>
            <a:t>Failure to identify all sensitive data</a:t>
          </a:r>
        </a:p>
      </dgm:t>
    </dgm:pt>
    <dgm:pt modelId="{9AD3CF06-47A9-44C9-AFFC-589C6106099F}" type="parTrans" cxnId="{21F4B50B-E2F4-4E2B-AF89-B5A28023995D}">
      <dgm:prSet/>
      <dgm:spPr/>
      <dgm:t>
        <a:bodyPr/>
        <a:lstStyle/>
        <a:p>
          <a:endParaRPr lang="en-US"/>
        </a:p>
      </dgm:t>
    </dgm:pt>
    <dgm:pt modelId="{B81D4951-40D0-402F-974C-00D808E57A0D}" type="sibTrans" cxnId="{21F4B50B-E2F4-4E2B-AF89-B5A28023995D}">
      <dgm:prSet/>
      <dgm:spPr/>
      <dgm:t>
        <a:bodyPr/>
        <a:lstStyle/>
        <a:p>
          <a:endParaRPr lang="en-US"/>
        </a:p>
      </dgm:t>
    </dgm:pt>
    <dgm:pt modelId="{1ACCAB68-43C6-4249-82B1-3B4D7D4E8C99}">
      <dgm:prSet/>
      <dgm:spPr/>
      <dgm:t>
        <a:bodyPr/>
        <a:lstStyle/>
        <a:p>
          <a:r>
            <a:rPr lang="en-US" sz="1800" dirty="0" smtClean="0"/>
            <a:t>Failure to identify all the places that this sensitive data is sent</a:t>
          </a:r>
        </a:p>
      </dgm:t>
    </dgm:pt>
    <dgm:pt modelId="{7A036C4B-3F78-4B8F-A3C2-6B49BCA14137}" type="parTrans" cxnId="{D8C72E8A-F5BD-49F3-BE7E-87A390BBAD53}">
      <dgm:prSet/>
      <dgm:spPr/>
      <dgm:t>
        <a:bodyPr/>
        <a:lstStyle/>
        <a:p>
          <a:endParaRPr lang="en-US"/>
        </a:p>
      </dgm:t>
    </dgm:pt>
    <dgm:pt modelId="{3E4A3B8E-5020-4C00-9A40-7C0D0DBC8CC6}" type="sibTrans" cxnId="{D8C72E8A-F5BD-49F3-BE7E-87A390BBAD53}">
      <dgm:prSet/>
      <dgm:spPr/>
      <dgm:t>
        <a:bodyPr/>
        <a:lstStyle/>
        <a:p>
          <a:endParaRPr lang="en-US"/>
        </a:p>
      </dgm:t>
    </dgm:pt>
    <dgm:pt modelId="{4034F3F5-8289-4956-8808-9A0D4E294390}">
      <dgm:prSet custT="1"/>
      <dgm:spPr/>
      <dgm:t>
        <a:bodyPr/>
        <a:lstStyle/>
        <a:p>
          <a:r>
            <a:rPr lang="en-US" sz="1600" dirty="0" smtClean="0"/>
            <a:t>On the web, to backend databases, to business partners, internal communications</a:t>
          </a:r>
        </a:p>
      </dgm:t>
    </dgm:pt>
    <dgm:pt modelId="{A7945E36-D45A-499A-81F4-5F9C95F454CB}" type="parTrans" cxnId="{D314CA38-B89D-431C-943D-00BB17E345D6}">
      <dgm:prSet/>
      <dgm:spPr/>
      <dgm:t>
        <a:bodyPr/>
        <a:lstStyle/>
        <a:p>
          <a:endParaRPr lang="en-US"/>
        </a:p>
      </dgm:t>
    </dgm:pt>
    <dgm:pt modelId="{6116F77B-49D8-4A18-B361-6EEA71E3E20D}" type="sibTrans" cxnId="{D314CA38-B89D-431C-943D-00BB17E345D6}">
      <dgm:prSet/>
      <dgm:spPr/>
      <dgm:t>
        <a:bodyPr/>
        <a:lstStyle/>
        <a:p>
          <a:endParaRPr lang="en-US"/>
        </a:p>
      </dgm:t>
    </dgm:pt>
    <dgm:pt modelId="{4DB90978-3564-41EE-93D9-0CCE196554F2}">
      <dgm:prSet/>
      <dgm:spPr/>
      <dgm:t>
        <a:bodyPr/>
        <a:lstStyle/>
        <a:p>
          <a:r>
            <a:rPr lang="en-US" sz="1800" dirty="0" smtClean="0"/>
            <a:t>Failure to properly protect this data in every location</a:t>
          </a:r>
        </a:p>
      </dgm:t>
    </dgm:pt>
    <dgm:pt modelId="{7CD33A2C-786F-4B2A-8DA1-B518CE0F0524}" type="parTrans" cxnId="{4B929ED8-F3BE-4A14-91D9-FF61E14EBCD7}">
      <dgm:prSet/>
      <dgm:spPr/>
      <dgm:t>
        <a:bodyPr/>
        <a:lstStyle/>
        <a:p>
          <a:endParaRPr lang="en-US"/>
        </a:p>
      </dgm:t>
    </dgm:pt>
    <dgm:pt modelId="{70FFF9A4-0BFE-4EC4-A515-F78385860859}" type="sibTrans" cxnId="{4B929ED8-F3BE-4A14-91D9-FF61E14EBCD7}">
      <dgm:prSet/>
      <dgm:spPr/>
      <dgm:t>
        <a:bodyPr/>
        <a:lstStyle/>
        <a:p>
          <a:endParaRPr lang="en-US"/>
        </a:p>
      </dgm:t>
    </dgm:pt>
    <dgm:pt modelId="{10E0AF1B-3E35-40A2-A706-0E04F76DC001}">
      <dgm:prSet custT="1"/>
      <dgm:spPr>
        <a:solidFill>
          <a:schemeClr val="accent2"/>
        </a:solidFill>
      </dgm:spPr>
      <dgm:t>
        <a:bodyPr/>
        <a:lstStyle/>
        <a:p>
          <a:r>
            <a:rPr lang="en-US" sz="2000" dirty="0" smtClean="0"/>
            <a:t>Typical Impact</a:t>
          </a:r>
        </a:p>
      </dgm:t>
    </dgm:pt>
    <dgm:pt modelId="{100AA5F8-FB9D-4F89-8D64-E2F3B4ED6BB6}" type="parTrans" cxnId="{54359322-1AED-45DF-964E-2B560296A5E2}">
      <dgm:prSet/>
      <dgm:spPr/>
      <dgm:t>
        <a:bodyPr/>
        <a:lstStyle/>
        <a:p>
          <a:endParaRPr lang="en-US"/>
        </a:p>
      </dgm:t>
    </dgm:pt>
    <dgm:pt modelId="{8474E688-1B1B-4376-9503-C78EC20D45B2}" type="sibTrans" cxnId="{54359322-1AED-45DF-964E-2B560296A5E2}">
      <dgm:prSet/>
      <dgm:spPr/>
      <dgm:t>
        <a:bodyPr/>
        <a:lstStyle/>
        <a:p>
          <a:endParaRPr lang="en-US"/>
        </a:p>
      </dgm:t>
    </dgm:pt>
    <dgm:pt modelId="{24194C0C-DFF6-4DBD-BA1D-0176922C6BB7}">
      <dgm:prSet custT="1"/>
      <dgm:spPr/>
      <dgm:t>
        <a:bodyPr/>
        <a:lstStyle/>
        <a:p>
          <a:r>
            <a:rPr lang="en-US" sz="1800" dirty="0" smtClean="0"/>
            <a:t>Attackers access or modify confidential or private information</a:t>
          </a:r>
        </a:p>
      </dgm:t>
    </dgm:pt>
    <dgm:pt modelId="{B8853856-E6B5-455E-90CB-91650FD239B2}" type="parTrans" cxnId="{E63E00DC-1B62-4A59-8AEB-C66D6229A948}">
      <dgm:prSet/>
      <dgm:spPr/>
      <dgm:t>
        <a:bodyPr/>
        <a:lstStyle/>
        <a:p>
          <a:endParaRPr lang="en-US"/>
        </a:p>
      </dgm:t>
    </dgm:pt>
    <dgm:pt modelId="{A2185A34-CB43-4586-8C9B-CA211E8E6391}" type="sibTrans" cxnId="{E63E00DC-1B62-4A59-8AEB-C66D6229A948}">
      <dgm:prSet/>
      <dgm:spPr/>
      <dgm:t>
        <a:bodyPr/>
        <a:lstStyle/>
        <a:p>
          <a:endParaRPr lang="en-US"/>
        </a:p>
      </dgm:t>
    </dgm:pt>
    <dgm:pt modelId="{13512707-ABE7-432C-9C5D-A2434A2FC25E}">
      <dgm:prSet custT="1"/>
      <dgm:spPr/>
      <dgm:t>
        <a:bodyPr/>
        <a:lstStyle/>
        <a:p>
          <a:r>
            <a:rPr lang="en-US" sz="1600" dirty="0" err="1" smtClean="0"/>
            <a:t>e.g</a:t>
          </a:r>
          <a:r>
            <a:rPr lang="en-US" sz="1600" dirty="0" smtClean="0"/>
            <a:t>, credit cards, health care records, financial data (yours or your customers)</a:t>
          </a:r>
        </a:p>
      </dgm:t>
    </dgm:pt>
    <dgm:pt modelId="{794A22AE-3C20-45C2-930F-9FD16A9EC4CC}" type="parTrans" cxnId="{FA0E056B-50DF-4C2A-98C7-C3D6ABB1AF2A}">
      <dgm:prSet/>
      <dgm:spPr/>
      <dgm:t>
        <a:bodyPr/>
        <a:lstStyle/>
        <a:p>
          <a:endParaRPr lang="en-US"/>
        </a:p>
      </dgm:t>
    </dgm:pt>
    <dgm:pt modelId="{587C25E5-8BA2-4DEB-A879-FE4ACA662565}" type="sibTrans" cxnId="{FA0E056B-50DF-4C2A-98C7-C3D6ABB1AF2A}">
      <dgm:prSet/>
      <dgm:spPr/>
      <dgm:t>
        <a:bodyPr/>
        <a:lstStyle/>
        <a:p>
          <a:endParaRPr lang="en-US"/>
        </a:p>
      </dgm:t>
    </dgm:pt>
    <dgm:pt modelId="{8BBC8A86-79C8-4CDD-913A-3A3B9D42FC5D}">
      <dgm:prSet custT="1"/>
      <dgm:spPr/>
      <dgm:t>
        <a:bodyPr/>
        <a:lstStyle/>
        <a:p>
          <a:r>
            <a:rPr lang="en-US" sz="1800" dirty="0" smtClean="0"/>
            <a:t>Attackers extract secrets to use in additional attacks</a:t>
          </a:r>
        </a:p>
      </dgm:t>
    </dgm:pt>
    <dgm:pt modelId="{405D2B49-0864-449B-8024-5E690C79A25B}" type="parTrans" cxnId="{B676BC73-BBBA-457C-BEFE-A3CBCA04F71B}">
      <dgm:prSet/>
      <dgm:spPr/>
      <dgm:t>
        <a:bodyPr/>
        <a:lstStyle/>
        <a:p>
          <a:endParaRPr lang="en-US"/>
        </a:p>
      </dgm:t>
    </dgm:pt>
    <dgm:pt modelId="{B63FD9AC-696F-4B5E-AE97-43B997EE7579}" type="sibTrans" cxnId="{B676BC73-BBBA-457C-BEFE-A3CBCA04F71B}">
      <dgm:prSet/>
      <dgm:spPr/>
      <dgm:t>
        <a:bodyPr/>
        <a:lstStyle/>
        <a:p>
          <a:endParaRPr lang="en-US"/>
        </a:p>
      </dgm:t>
    </dgm:pt>
    <dgm:pt modelId="{E31CE13E-D69F-413C-A78D-CB6C5513F412}">
      <dgm:prSet custT="1"/>
      <dgm:spPr/>
      <dgm:t>
        <a:bodyPr/>
        <a:lstStyle/>
        <a:p>
          <a:r>
            <a:rPr lang="en-US" sz="1800" dirty="0" smtClean="0"/>
            <a:t>Company embarrassment, customer dissatisfaction, and loss of trust</a:t>
          </a:r>
        </a:p>
      </dgm:t>
    </dgm:pt>
    <dgm:pt modelId="{2E44586E-C99C-479D-B10E-DB2C5C5FFCFF}" type="parTrans" cxnId="{8BB536A3-8A59-4B36-A09C-49D0A9B5F166}">
      <dgm:prSet/>
      <dgm:spPr/>
      <dgm:t>
        <a:bodyPr/>
        <a:lstStyle/>
        <a:p>
          <a:endParaRPr lang="en-US"/>
        </a:p>
      </dgm:t>
    </dgm:pt>
    <dgm:pt modelId="{1C6C122C-8FDA-40EA-B3E9-EC4B98D4D84E}" type="sibTrans" cxnId="{8BB536A3-8A59-4B36-A09C-49D0A9B5F166}">
      <dgm:prSet/>
      <dgm:spPr/>
      <dgm:t>
        <a:bodyPr/>
        <a:lstStyle/>
        <a:p>
          <a:endParaRPr lang="en-US"/>
        </a:p>
      </dgm:t>
    </dgm:pt>
    <dgm:pt modelId="{0F77CACC-BACB-4C1B-A4F3-66B4908AFCC1}">
      <dgm:prSet custT="1"/>
      <dgm:spPr/>
      <dgm:t>
        <a:bodyPr/>
        <a:lstStyle/>
        <a:p>
          <a:r>
            <a:rPr lang="en-US" sz="1800" dirty="0" smtClean="0"/>
            <a:t>Expense of cleaning up the incident</a:t>
          </a:r>
        </a:p>
      </dgm:t>
    </dgm:pt>
    <dgm:pt modelId="{AABDCB07-C9BF-4F5B-B298-7851840E9E54}" type="parTrans" cxnId="{98536A0C-87FA-411C-B35A-79E588AF36D1}">
      <dgm:prSet/>
      <dgm:spPr/>
      <dgm:t>
        <a:bodyPr/>
        <a:lstStyle/>
        <a:p>
          <a:endParaRPr lang="en-US"/>
        </a:p>
      </dgm:t>
    </dgm:pt>
    <dgm:pt modelId="{B9DF10DA-ED1B-4CF9-B81C-45F6DB3CDE20}" type="sibTrans" cxnId="{98536A0C-87FA-411C-B35A-79E588AF36D1}">
      <dgm:prSet/>
      <dgm:spPr/>
      <dgm:t>
        <a:bodyPr/>
        <a:lstStyle/>
        <a:p>
          <a:endParaRPr lang="en-US"/>
        </a:p>
      </dgm:t>
    </dgm:pt>
    <dgm:pt modelId="{2122F3D0-01A7-4DD5-A947-C3BFD253B296}">
      <dgm:prSet custT="1"/>
      <dgm:spPr/>
      <dgm:t>
        <a:bodyPr/>
        <a:lstStyle/>
        <a:p>
          <a:r>
            <a:rPr lang="en-US" sz="1800" dirty="0" smtClean="0"/>
            <a:t>Business gets sued and/or fined</a:t>
          </a:r>
        </a:p>
      </dgm:t>
    </dgm:pt>
    <dgm:pt modelId="{2D2E2E3C-F1E5-4AF8-A3EE-A2D3B70C43B7}" type="parTrans" cxnId="{9E043EC8-9989-450F-A373-BAA96FE469F5}">
      <dgm:prSet/>
      <dgm:spPr/>
      <dgm:t>
        <a:bodyPr/>
        <a:lstStyle/>
        <a:p>
          <a:endParaRPr lang="en-US"/>
        </a:p>
      </dgm:t>
    </dgm:pt>
    <dgm:pt modelId="{61FD086B-DE2F-4EBB-8AF6-9367368F4806}" type="sibTrans" cxnId="{9E043EC8-9989-450F-A373-BAA96FE469F5}">
      <dgm:prSet/>
      <dgm:spPr/>
      <dgm:t>
        <a:bodyPr/>
        <a:lstStyle/>
        <a:p>
          <a:endParaRPr lang="en-US"/>
        </a:p>
      </dgm:t>
    </dgm:pt>
    <dgm:pt modelId="{02A74329-3C3D-401D-B0AA-4A7F1CDA8D0B}" type="pres">
      <dgm:prSet presAssocID="{2F7D656B-03EA-4DDE-846E-BAE0A613A56A}" presName="linear" presStyleCnt="0">
        <dgm:presLayoutVars>
          <dgm:dir/>
          <dgm:animLvl val="lvl"/>
          <dgm:resizeHandles val="exact"/>
        </dgm:presLayoutVars>
      </dgm:prSet>
      <dgm:spPr/>
      <dgm:t>
        <a:bodyPr/>
        <a:lstStyle/>
        <a:p>
          <a:endParaRPr lang="en-US"/>
        </a:p>
      </dgm:t>
    </dgm:pt>
    <dgm:pt modelId="{A9C7D624-A33B-40D0-A235-76D4910A146F}" type="pres">
      <dgm:prSet presAssocID="{D7F9AF76-4469-4429-AEAA-FA62F8CCF9AC}" presName="parentLin" presStyleCnt="0"/>
      <dgm:spPr/>
    </dgm:pt>
    <dgm:pt modelId="{18B2EBBA-F3B0-4E48-BF0B-479DA5562706}" type="pres">
      <dgm:prSet presAssocID="{D7F9AF76-4469-4429-AEAA-FA62F8CCF9AC}" presName="parentLeftMargin" presStyleLbl="node1" presStyleIdx="0" presStyleCnt="2"/>
      <dgm:spPr/>
      <dgm:t>
        <a:bodyPr/>
        <a:lstStyle/>
        <a:p>
          <a:endParaRPr lang="en-US"/>
        </a:p>
      </dgm:t>
    </dgm:pt>
    <dgm:pt modelId="{FA3D2824-F4E6-40BD-9E5A-9E1A65B0DC5C}" type="pres">
      <dgm:prSet presAssocID="{D7F9AF76-4469-4429-AEAA-FA62F8CCF9AC}" presName="parentText" presStyleLbl="node1" presStyleIdx="0" presStyleCnt="2">
        <dgm:presLayoutVars>
          <dgm:chMax val="0"/>
          <dgm:bulletEnabled val="1"/>
        </dgm:presLayoutVars>
      </dgm:prSet>
      <dgm:spPr/>
      <dgm:t>
        <a:bodyPr/>
        <a:lstStyle/>
        <a:p>
          <a:endParaRPr lang="en-US"/>
        </a:p>
      </dgm:t>
    </dgm:pt>
    <dgm:pt modelId="{718B85A9-74EA-4FE7-9B9E-6AD4E66E7BE5}" type="pres">
      <dgm:prSet presAssocID="{D7F9AF76-4469-4429-AEAA-FA62F8CCF9AC}" presName="negativeSpace" presStyleCnt="0"/>
      <dgm:spPr/>
    </dgm:pt>
    <dgm:pt modelId="{96A96571-BC41-451B-AD1A-D933A62EFD35}" type="pres">
      <dgm:prSet presAssocID="{D7F9AF76-4469-4429-AEAA-FA62F8CCF9AC}" presName="childText" presStyleLbl="conFgAcc1" presStyleIdx="0" presStyleCnt="2">
        <dgm:presLayoutVars>
          <dgm:bulletEnabled val="1"/>
        </dgm:presLayoutVars>
      </dgm:prSet>
      <dgm:spPr/>
      <dgm:t>
        <a:bodyPr/>
        <a:lstStyle/>
        <a:p>
          <a:endParaRPr lang="en-US"/>
        </a:p>
      </dgm:t>
    </dgm:pt>
    <dgm:pt modelId="{355C8084-7CA2-48FA-A748-E20601A5B12D}" type="pres">
      <dgm:prSet presAssocID="{C742137A-BEB9-4F0E-80A0-F85B66C3F15F}" presName="spaceBetweenRectangles" presStyleCnt="0"/>
      <dgm:spPr/>
    </dgm:pt>
    <dgm:pt modelId="{FD693A9E-5DB8-4A53-BDC7-0492A5A14F1E}" type="pres">
      <dgm:prSet presAssocID="{10E0AF1B-3E35-40A2-A706-0E04F76DC001}" presName="parentLin" presStyleCnt="0"/>
      <dgm:spPr/>
    </dgm:pt>
    <dgm:pt modelId="{472217BF-0BCF-469D-86C1-3289645B8120}" type="pres">
      <dgm:prSet presAssocID="{10E0AF1B-3E35-40A2-A706-0E04F76DC001}" presName="parentLeftMargin" presStyleLbl="node1" presStyleIdx="0" presStyleCnt="2"/>
      <dgm:spPr/>
      <dgm:t>
        <a:bodyPr/>
        <a:lstStyle/>
        <a:p>
          <a:endParaRPr lang="en-US"/>
        </a:p>
      </dgm:t>
    </dgm:pt>
    <dgm:pt modelId="{755694C0-0414-4F0E-93CF-C0609002B924}" type="pres">
      <dgm:prSet presAssocID="{10E0AF1B-3E35-40A2-A706-0E04F76DC001}" presName="parentText" presStyleLbl="node1" presStyleIdx="1" presStyleCnt="2">
        <dgm:presLayoutVars>
          <dgm:chMax val="0"/>
          <dgm:bulletEnabled val="1"/>
        </dgm:presLayoutVars>
      </dgm:prSet>
      <dgm:spPr/>
      <dgm:t>
        <a:bodyPr/>
        <a:lstStyle/>
        <a:p>
          <a:endParaRPr lang="en-US"/>
        </a:p>
      </dgm:t>
    </dgm:pt>
    <dgm:pt modelId="{074A7711-F40F-4E80-8B64-4931FC31A2A1}" type="pres">
      <dgm:prSet presAssocID="{10E0AF1B-3E35-40A2-A706-0E04F76DC001}" presName="negativeSpace" presStyleCnt="0"/>
      <dgm:spPr/>
    </dgm:pt>
    <dgm:pt modelId="{35E30AFE-27A5-4400-8A49-EA7E99E9329B}" type="pres">
      <dgm:prSet presAssocID="{10E0AF1B-3E35-40A2-A706-0E04F76DC001}" presName="childText" presStyleLbl="conFgAcc1" presStyleIdx="1" presStyleCnt="2">
        <dgm:presLayoutVars>
          <dgm:bulletEnabled val="1"/>
        </dgm:presLayoutVars>
      </dgm:prSet>
      <dgm:spPr/>
      <dgm:t>
        <a:bodyPr/>
        <a:lstStyle/>
        <a:p>
          <a:endParaRPr lang="en-US"/>
        </a:p>
      </dgm:t>
    </dgm:pt>
  </dgm:ptLst>
  <dgm:cxnLst>
    <dgm:cxn modelId="{C86B7D66-A81B-4484-97FA-B9918B47837B}" type="presOf" srcId="{1ACCAB68-43C6-4249-82B1-3B4D7D4E8C99}" destId="{96A96571-BC41-451B-AD1A-D933A62EFD35}" srcOrd="0" destOrd="1" presId="urn:microsoft.com/office/officeart/2005/8/layout/list1"/>
    <dgm:cxn modelId="{98536A0C-87FA-411C-B35A-79E588AF36D1}" srcId="{10E0AF1B-3E35-40A2-A706-0E04F76DC001}" destId="{0F77CACC-BACB-4C1B-A4F3-66B4908AFCC1}" srcOrd="3" destOrd="0" parTransId="{AABDCB07-C9BF-4F5B-B298-7851840E9E54}" sibTransId="{B9DF10DA-ED1B-4CF9-B81C-45F6DB3CDE20}"/>
    <dgm:cxn modelId="{21F4B50B-E2F4-4E2B-AF89-B5A28023995D}" srcId="{D7F9AF76-4469-4429-AEAA-FA62F8CCF9AC}" destId="{C21ABC6E-75AA-476B-974A-0720435A00C4}" srcOrd="0" destOrd="0" parTransId="{9AD3CF06-47A9-44C9-AFFC-589C6106099F}" sibTransId="{B81D4951-40D0-402F-974C-00D808E57A0D}"/>
    <dgm:cxn modelId="{57CEF84F-E63A-491E-BBD5-8B4125EE4ED1}" type="presOf" srcId="{0F77CACC-BACB-4C1B-A4F3-66B4908AFCC1}" destId="{35E30AFE-27A5-4400-8A49-EA7E99E9329B}" srcOrd="0" destOrd="4" presId="urn:microsoft.com/office/officeart/2005/8/layout/list1"/>
    <dgm:cxn modelId="{664AB474-2251-46B0-9DDB-597A97DAA78D}" type="presOf" srcId="{4034F3F5-8289-4956-8808-9A0D4E294390}" destId="{96A96571-BC41-451B-AD1A-D933A62EFD35}" srcOrd="0" destOrd="2" presId="urn:microsoft.com/office/officeart/2005/8/layout/list1"/>
    <dgm:cxn modelId="{B676BC73-BBBA-457C-BEFE-A3CBCA04F71B}" srcId="{10E0AF1B-3E35-40A2-A706-0E04F76DC001}" destId="{8BBC8A86-79C8-4CDD-913A-3A3B9D42FC5D}" srcOrd="1" destOrd="0" parTransId="{405D2B49-0864-449B-8024-5E690C79A25B}" sibTransId="{B63FD9AC-696F-4B5E-AE97-43B997EE7579}"/>
    <dgm:cxn modelId="{CDB3AE34-DC86-4238-95D0-424F12B1D820}" type="presOf" srcId="{E31CE13E-D69F-413C-A78D-CB6C5513F412}" destId="{35E30AFE-27A5-4400-8A49-EA7E99E9329B}" srcOrd="0" destOrd="3" presId="urn:microsoft.com/office/officeart/2005/8/layout/list1"/>
    <dgm:cxn modelId="{4B929ED8-F3BE-4A14-91D9-FF61E14EBCD7}" srcId="{D7F9AF76-4469-4429-AEAA-FA62F8CCF9AC}" destId="{4DB90978-3564-41EE-93D9-0CCE196554F2}" srcOrd="2" destOrd="0" parTransId="{7CD33A2C-786F-4B2A-8DA1-B518CE0F0524}" sibTransId="{70FFF9A4-0BFE-4EC4-A515-F78385860859}"/>
    <dgm:cxn modelId="{8BB536A3-8A59-4B36-A09C-49D0A9B5F166}" srcId="{10E0AF1B-3E35-40A2-A706-0E04F76DC001}" destId="{E31CE13E-D69F-413C-A78D-CB6C5513F412}" srcOrd="2" destOrd="0" parTransId="{2E44586E-C99C-479D-B10E-DB2C5C5FFCFF}" sibTransId="{1C6C122C-8FDA-40EA-B3E9-EC4B98D4D84E}"/>
    <dgm:cxn modelId="{F226AA00-F660-433B-B657-32F184ACF19B}" type="presOf" srcId="{2F7D656B-03EA-4DDE-846E-BAE0A613A56A}" destId="{02A74329-3C3D-401D-B0AA-4A7F1CDA8D0B}" srcOrd="0" destOrd="0" presId="urn:microsoft.com/office/officeart/2005/8/layout/list1"/>
    <dgm:cxn modelId="{90F2DFA8-A8BB-42F7-974A-D616B0927D88}" type="presOf" srcId="{8BBC8A86-79C8-4CDD-913A-3A3B9D42FC5D}" destId="{35E30AFE-27A5-4400-8A49-EA7E99E9329B}" srcOrd="0" destOrd="2" presId="urn:microsoft.com/office/officeart/2005/8/layout/list1"/>
    <dgm:cxn modelId="{B3A72648-DB7A-40F6-8C70-1ED2E6760E2B}" type="presOf" srcId="{13512707-ABE7-432C-9C5D-A2434A2FC25E}" destId="{35E30AFE-27A5-4400-8A49-EA7E99E9329B}" srcOrd="0" destOrd="1" presId="urn:microsoft.com/office/officeart/2005/8/layout/list1"/>
    <dgm:cxn modelId="{FF44E5AF-52F2-474A-9EB5-1CF2E7077854}" srcId="{2F7D656B-03EA-4DDE-846E-BAE0A613A56A}" destId="{D7F9AF76-4469-4429-AEAA-FA62F8CCF9AC}" srcOrd="0" destOrd="0" parTransId="{5BA3EEEF-470C-4E01-9810-4CC0FE7E9E22}" sibTransId="{C742137A-BEB9-4F0E-80A0-F85B66C3F15F}"/>
    <dgm:cxn modelId="{D314CA38-B89D-431C-943D-00BB17E345D6}" srcId="{1ACCAB68-43C6-4249-82B1-3B4D7D4E8C99}" destId="{4034F3F5-8289-4956-8808-9A0D4E294390}" srcOrd="0" destOrd="0" parTransId="{A7945E36-D45A-499A-81F4-5F9C95F454CB}" sibTransId="{6116F77B-49D8-4A18-B361-6EEA71E3E20D}"/>
    <dgm:cxn modelId="{FA0E056B-50DF-4C2A-98C7-C3D6ABB1AF2A}" srcId="{24194C0C-DFF6-4DBD-BA1D-0176922C6BB7}" destId="{13512707-ABE7-432C-9C5D-A2434A2FC25E}" srcOrd="0" destOrd="0" parTransId="{794A22AE-3C20-45C2-930F-9FD16A9EC4CC}" sibTransId="{587C25E5-8BA2-4DEB-A879-FE4ACA662565}"/>
    <dgm:cxn modelId="{54359322-1AED-45DF-964E-2B560296A5E2}" srcId="{2F7D656B-03EA-4DDE-846E-BAE0A613A56A}" destId="{10E0AF1B-3E35-40A2-A706-0E04F76DC001}" srcOrd="1" destOrd="0" parTransId="{100AA5F8-FB9D-4F89-8D64-E2F3B4ED6BB6}" sibTransId="{8474E688-1B1B-4376-9503-C78EC20D45B2}"/>
    <dgm:cxn modelId="{57A1E112-7852-4282-8513-CE75EDBB4D49}" type="presOf" srcId="{10E0AF1B-3E35-40A2-A706-0E04F76DC001}" destId="{472217BF-0BCF-469D-86C1-3289645B8120}" srcOrd="0" destOrd="0" presId="urn:microsoft.com/office/officeart/2005/8/layout/list1"/>
    <dgm:cxn modelId="{A371BC75-6FD4-4D5B-8067-1DA7BDA88A94}" type="presOf" srcId="{4DB90978-3564-41EE-93D9-0CCE196554F2}" destId="{96A96571-BC41-451B-AD1A-D933A62EFD35}" srcOrd="0" destOrd="3" presId="urn:microsoft.com/office/officeart/2005/8/layout/list1"/>
    <dgm:cxn modelId="{FFD7E826-1246-459D-8537-F98D2E3D8EA2}" type="presOf" srcId="{C21ABC6E-75AA-476B-974A-0720435A00C4}" destId="{96A96571-BC41-451B-AD1A-D933A62EFD35}" srcOrd="0" destOrd="0" presId="urn:microsoft.com/office/officeart/2005/8/layout/list1"/>
    <dgm:cxn modelId="{6CB76B7F-C453-42C5-A83F-14F13132E3A9}" type="presOf" srcId="{24194C0C-DFF6-4DBD-BA1D-0176922C6BB7}" destId="{35E30AFE-27A5-4400-8A49-EA7E99E9329B}" srcOrd="0" destOrd="0" presId="urn:microsoft.com/office/officeart/2005/8/layout/list1"/>
    <dgm:cxn modelId="{01590E6B-FED2-417A-8015-6FCA6ACEF28B}" type="presOf" srcId="{2122F3D0-01A7-4DD5-A947-C3BFD253B296}" destId="{35E30AFE-27A5-4400-8A49-EA7E99E9329B}" srcOrd="0" destOrd="5" presId="urn:microsoft.com/office/officeart/2005/8/layout/list1"/>
    <dgm:cxn modelId="{0B6BE5F1-A30D-4657-A258-9ADFAAE1D85D}" type="presOf" srcId="{D7F9AF76-4469-4429-AEAA-FA62F8CCF9AC}" destId="{18B2EBBA-F3B0-4E48-BF0B-479DA5562706}" srcOrd="0" destOrd="0" presId="urn:microsoft.com/office/officeart/2005/8/layout/list1"/>
    <dgm:cxn modelId="{E63E00DC-1B62-4A59-8AEB-C66D6229A948}" srcId="{10E0AF1B-3E35-40A2-A706-0E04F76DC001}" destId="{24194C0C-DFF6-4DBD-BA1D-0176922C6BB7}" srcOrd="0" destOrd="0" parTransId="{B8853856-E6B5-455E-90CB-91650FD239B2}" sibTransId="{A2185A34-CB43-4586-8C9B-CA211E8E6391}"/>
    <dgm:cxn modelId="{9E043EC8-9989-450F-A373-BAA96FE469F5}" srcId="{10E0AF1B-3E35-40A2-A706-0E04F76DC001}" destId="{2122F3D0-01A7-4DD5-A947-C3BFD253B296}" srcOrd="4" destOrd="0" parTransId="{2D2E2E3C-F1E5-4AF8-A3EE-A2D3B70C43B7}" sibTransId="{61FD086B-DE2F-4EBB-8AF6-9367368F4806}"/>
    <dgm:cxn modelId="{D8C72E8A-F5BD-49F3-BE7E-87A390BBAD53}" srcId="{D7F9AF76-4469-4429-AEAA-FA62F8CCF9AC}" destId="{1ACCAB68-43C6-4249-82B1-3B4D7D4E8C99}" srcOrd="1" destOrd="0" parTransId="{7A036C4B-3F78-4B8F-A3C2-6B49BCA14137}" sibTransId="{3E4A3B8E-5020-4C00-9A40-7C0D0DBC8CC6}"/>
    <dgm:cxn modelId="{2BAEF3DB-EB83-4273-8FC6-99823749EC5A}" type="presOf" srcId="{D7F9AF76-4469-4429-AEAA-FA62F8CCF9AC}" destId="{FA3D2824-F4E6-40BD-9E5A-9E1A65B0DC5C}" srcOrd="1" destOrd="0" presId="urn:microsoft.com/office/officeart/2005/8/layout/list1"/>
    <dgm:cxn modelId="{CDB211C0-FE89-4D81-A76B-47F84559CD97}" type="presOf" srcId="{10E0AF1B-3E35-40A2-A706-0E04F76DC001}" destId="{755694C0-0414-4F0E-93CF-C0609002B924}" srcOrd="1" destOrd="0" presId="urn:microsoft.com/office/officeart/2005/8/layout/list1"/>
    <dgm:cxn modelId="{0EDFF420-9645-4BC5-8012-06AEEC2098BC}" type="presParOf" srcId="{02A74329-3C3D-401D-B0AA-4A7F1CDA8D0B}" destId="{A9C7D624-A33B-40D0-A235-76D4910A146F}" srcOrd="0" destOrd="0" presId="urn:microsoft.com/office/officeart/2005/8/layout/list1"/>
    <dgm:cxn modelId="{E52AB8C3-04C6-47A3-887C-8467C5F819AF}" type="presParOf" srcId="{A9C7D624-A33B-40D0-A235-76D4910A146F}" destId="{18B2EBBA-F3B0-4E48-BF0B-479DA5562706}" srcOrd="0" destOrd="0" presId="urn:microsoft.com/office/officeart/2005/8/layout/list1"/>
    <dgm:cxn modelId="{2F3B2629-49D0-4F63-A661-F9481CBA00F0}" type="presParOf" srcId="{A9C7D624-A33B-40D0-A235-76D4910A146F}" destId="{FA3D2824-F4E6-40BD-9E5A-9E1A65B0DC5C}" srcOrd="1" destOrd="0" presId="urn:microsoft.com/office/officeart/2005/8/layout/list1"/>
    <dgm:cxn modelId="{BDF11D33-D47F-4789-9000-E040CA0902B8}" type="presParOf" srcId="{02A74329-3C3D-401D-B0AA-4A7F1CDA8D0B}" destId="{718B85A9-74EA-4FE7-9B9E-6AD4E66E7BE5}" srcOrd="1" destOrd="0" presId="urn:microsoft.com/office/officeart/2005/8/layout/list1"/>
    <dgm:cxn modelId="{46BB2B6E-4996-4A9A-9EC0-4956C0DB964D}" type="presParOf" srcId="{02A74329-3C3D-401D-B0AA-4A7F1CDA8D0B}" destId="{96A96571-BC41-451B-AD1A-D933A62EFD35}" srcOrd="2" destOrd="0" presId="urn:microsoft.com/office/officeart/2005/8/layout/list1"/>
    <dgm:cxn modelId="{FACA6007-720E-42AA-99B9-3D8B68D57816}" type="presParOf" srcId="{02A74329-3C3D-401D-B0AA-4A7F1CDA8D0B}" destId="{355C8084-7CA2-48FA-A748-E20601A5B12D}" srcOrd="3" destOrd="0" presId="urn:microsoft.com/office/officeart/2005/8/layout/list1"/>
    <dgm:cxn modelId="{C380DF81-F17B-4770-A89E-7A386343C21A}" type="presParOf" srcId="{02A74329-3C3D-401D-B0AA-4A7F1CDA8D0B}" destId="{FD693A9E-5DB8-4A53-BDC7-0492A5A14F1E}" srcOrd="4" destOrd="0" presId="urn:microsoft.com/office/officeart/2005/8/layout/list1"/>
    <dgm:cxn modelId="{749F9AEF-49B6-4E0D-9FC7-879EF8566E7C}" type="presParOf" srcId="{FD693A9E-5DB8-4A53-BDC7-0492A5A14F1E}" destId="{472217BF-0BCF-469D-86C1-3289645B8120}" srcOrd="0" destOrd="0" presId="urn:microsoft.com/office/officeart/2005/8/layout/list1"/>
    <dgm:cxn modelId="{C264DB5F-D379-46A8-BF77-D8D9034E4C55}" type="presParOf" srcId="{FD693A9E-5DB8-4A53-BDC7-0492A5A14F1E}" destId="{755694C0-0414-4F0E-93CF-C0609002B924}" srcOrd="1" destOrd="0" presId="urn:microsoft.com/office/officeart/2005/8/layout/list1"/>
    <dgm:cxn modelId="{28F8CC3E-31AA-4892-BC25-690CFFF41055}" type="presParOf" srcId="{02A74329-3C3D-401D-B0AA-4A7F1CDA8D0B}" destId="{074A7711-F40F-4E80-8B64-4931FC31A2A1}" srcOrd="5" destOrd="0" presId="urn:microsoft.com/office/officeart/2005/8/layout/list1"/>
    <dgm:cxn modelId="{465A0A5F-5BDA-496E-8F01-F600DE0E9D45}" type="presParOf" srcId="{02A74329-3C3D-401D-B0AA-4A7F1CDA8D0B}" destId="{35E30AFE-27A5-4400-8A49-EA7E99E9329B}" srcOrd="6" destOrd="0" presId="urn:microsoft.com/office/officeart/2005/8/layout/list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4D770AC2-7F77-4CBE-AC66-DCB51983D4F8}"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en-US"/>
        </a:p>
      </dgm:t>
    </dgm:pt>
    <dgm:pt modelId="{921CAA07-372A-442C-8EEB-4D78DFC065FD}">
      <dgm:prSet phldrT="[Text]"/>
      <dgm:spPr>
        <a:solidFill>
          <a:schemeClr val="accent2"/>
        </a:solidFill>
      </dgm:spPr>
      <dgm:t>
        <a:bodyPr/>
        <a:lstStyle/>
        <a:p>
          <a:r>
            <a:rPr lang="en-US" dirty="0" smtClean="0"/>
            <a:t>Web application redirects are very common</a:t>
          </a:r>
          <a:endParaRPr lang="en-US" dirty="0"/>
        </a:p>
      </dgm:t>
    </dgm:pt>
    <dgm:pt modelId="{94D3654C-CA11-4932-88FC-5BFC5FEAF4AF}" type="parTrans" cxnId="{B48A86E8-6D07-4C11-BA71-3955EEE600EE}">
      <dgm:prSet/>
      <dgm:spPr/>
      <dgm:t>
        <a:bodyPr/>
        <a:lstStyle/>
        <a:p>
          <a:endParaRPr lang="en-US"/>
        </a:p>
      </dgm:t>
    </dgm:pt>
    <dgm:pt modelId="{85866F3E-B42B-47FE-8498-795891432F28}" type="sibTrans" cxnId="{B48A86E8-6D07-4C11-BA71-3955EEE600EE}">
      <dgm:prSet/>
      <dgm:spPr/>
      <dgm:t>
        <a:bodyPr/>
        <a:lstStyle/>
        <a:p>
          <a:endParaRPr lang="en-US"/>
        </a:p>
      </dgm:t>
    </dgm:pt>
    <dgm:pt modelId="{36B659D2-1555-4DE8-89F6-F88932864E2D}">
      <dgm:prSet/>
      <dgm:spPr/>
      <dgm:t>
        <a:bodyPr/>
        <a:lstStyle/>
        <a:p>
          <a:r>
            <a:rPr lang="en-US" dirty="0" smtClean="0"/>
            <a:t>And frequently include user supplied parameters in the destination URL</a:t>
          </a:r>
        </a:p>
      </dgm:t>
    </dgm:pt>
    <dgm:pt modelId="{0B799272-71AE-45FA-8AAC-675BD31FE6F8}" type="parTrans" cxnId="{8188B2C3-322B-4C09-86F9-BC964BBA2BDB}">
      <dgm:prSet/>
      <dgm:spPr/>
      <dgm:t>
        <a:bodyPr/>
        <a:lstStyle/>
        <a:p>
          <a:endParaRPr lang="en-US"/>
        </a:p>
      </dgm:t>
    </dgm:pt>
    <dgm:pt modelId="{8EC9006A-E94C-462C-971D-ED946FA33354}" type="sibTrans" cxnId="{8188B2C3-322B-4C09-86F9-BC964BBA2BDB}">
      <dgm:prSet/>
      <dgm:spPr/>
      <dgm:t>
        <a:bodyPr/>
        <a:lstStyle/>
        <a:p>
          <a:endParaRPr lang="en-US"/>
        </a:p>
      </dgm:t>
    </dgm:pt>
    <dgm:pt modelId="{42D9F7D2-4CD4-4595-966E-E6EFEAF417AB}">
      <dgm:prSet/>
      <dgm:spPr/>
      <dgm:t>
        <a:bodyPr/>
        <a:lstStyle/>
        <a:p>
          <a:r>
            <a:rPr lang="en-US" dirty="0" smtClean="0"/>
            <a:t>If they aren’t validated, attacker can send victim to a site of their choice</a:t>
          </a:r>
        </a:p>
      </dgm:t>
    </dgm:pt>
    <dgm:pt modelId="{9B091BDB-DBC4-48F3-AE7C-12486CB28094}" type="parTrans" cxnId="{3C2E0EB9-C361-4FE8-9D4B-05910113D0B2}">
      <dgm:prSet/>
      <dgm:spPr/>
      <dgm:t>
        <a:bodyPr/>
        <a:lstStyle/>
        <a:p>
          <a:endParaRPr lang="en-US"/>
        </a:p>
      </dgm:t>
    </dgm:pt>
    <dgm:pt modelId="{8FF3B180-6974-4B13-8EFB-FC4FA55D3A5C}" type="sibTrans" cxnId="{3C2E0EB9-C361-4FE8-9D4B-05910113D0B2}">
      <dgm:prSet/>
      <dgm:spPr/>
      <dgm:t>
        <a:bodyPr/>
        <a:lstStyle/>
        <a:p>
          <a:endParaRPr lang="en-US"/>
        </a:p>
      </dgm:t>
    </dgm:pt>
    <dgm:pt modelId="{E90F77E3-7BD8-4006-B00E-34E43321C413}">
      <dgm:prSet custT="1"/>
      <dgm:spPr>
        <a:solidFill>
          <a:schemeClr val="accent2"/>
        </a:solidFill>
      </dgm:spPr>
      <dgm:t>
        <a:bodyPr/>
        <a:lstStyle/>
        <a:p>
          <a:r>
            <a:rPr lang="en-US" sz="1800" dirty="0" smtClean="0"/>
            <a:t>Forwards (</a:t>
          </a:r>
          <a:r>
            <a:rPr lang="en-US" sz="1400" dirty="0" smtClean="0"/>
            <a:t>aka Transfer in .NET</a:t>
          </a:r>
          <a:r>
            <a:rPr lang="en-US" sz="1800" dirty="0" smtClean="0"/>
            <a:t>) are common too</a:t>
          </a:r>
        </a:p>
      </dgm:t>
    </dgm:pt>
    <dgm:pt modelId="{D4768BFD-E20F-48C3-9F20-31B0E18A5CA9}" type="parTrans" cxnId="{232889ED-3339-4288-AB83-B265134AB6C6}">
      <dgm:prSet/>
      <dgm:spPr/>
      <dgm:t>
        <a:bodyPr/>
        <a:lstStyle/>
        <a:p>
          <a:endParaRPr lang="en-US"/>
        </a:p>
      </dgm:t>
    </dgm:pt>
    <dgm:pt modelId="{67579B1A-589F-4CEA-BE98-BB1A3B5A2ED3}" type="sibTrans" cxnId="{232889ED-3339-4288-AB83-B265134AB6C6}">
      <dgm:prSet/>
      <dgm:spPr/>
      <dgm:t>
        <a:bodyPr/>
        <a:lstStyle/>
        <a:p>
          <a:endParaRPr lang="en-US"/>
        </a:p>
      </dgm:t>
    </dgm:pt>
    <dgm:pt modelId="{97614980-C798-4E21-A63F-78068A03D4CF}">
      <dgm:prSet/>
      <dgm:spPr/>
      <dgm:t>
        <a:bodyPr/>
        <a:lstStyle/>
        <a:p>
          <a:r>
            <a:rPr lang="en-US" dirty="0" smtClean="0"/>
            <a:t>They internally send the request to a new page in the same application</a:t>
          </a:r>
        </a:p>
      </dgm:t>
    </dgm:pt>
    <dgm:pt modelId="{D0313E7C-0DDF-4C06-9A69-987DDA38517C}" type="parTrans" cxnId="{6EA2B77F-D808-4714-929C-8F4FD7025919}">
      <dgm:prSet/>
      <dgm:spPr/>
      <dgm:t>
        <a:bodyPr/>
        <a:lstStyle/>
        <a:p>
          <a:endParaRPr lang="en-US"/>
        </a:p>
      </dgm:t>
    </dgm:pt>
    <dgm:pt modelId="{304CD475-5837-4A8D-8067-684659AB4A44}" type="sibTrans" cxnId="{6EA2B77F-D808-4714-929C-8F4FD7025919}">
      <dgm:prSet/>
      <dgm:spPr/>
      <dgm:t>
        <a:bodyPr/>
        <a:lstStyle/>
        <a:p>
          <a:endParaRPr lang="en-US"/>
        </a:p>
      </dgm:t>
    </dgm:pt>
    <dgm:pt modelId="{B1BC917F-AFEF-450D-AF52-F37E9809B6C3}">
      <dgm:prSet/>
      <dgm:spPr/>
      <dgm:t>
        <a:bodyPr/>
        <a:lstStyle/>
        <a:p>
          <a:r>
            <a:rPr lang="en-US" dirty="0" smtClean="0"/>
            <a:t>Sometimes parameters define the target page</a:t>
          </a:r>
        </a:p>
      </dgm:t>
    </dgm:pt>
    <dgm:pt modelId="{3D772109-5CAD-4DC6-8776-F9BF576B6A95}" type="parTrans" cxnId="{9A0AF3F1-92D7-49D1-8360-125B153FC367}">
      <dgm:prSet/>
      <dgm:spPr/>
      <dgm:t>
        <a:bodyPr/>
        <a:lstStyle/>
        <a:p>
          <a:endParaRPr lang="en-US"/>
        </a:p>
      </dgm:t>
    </dgm:pt>
    <dgm:pt modelId="{F1E1530A-4A93-42AA-A590-F87C493349C9}" type="sibTrans" cxnId="{9A0AF3F1-92D7-49D1-8360-125B153FC367}">
      <dgm:prSet/>
      <dgm:spPr/>
      <dgm:t>
        <a:bodyPr/>
        <a:lstStyle/>
        <a:p>
          <a:endParaRPr lang="en-US"/>
        </a:p>
      </dgm:t>
    </dgm:pt>
    <dgm:pt modelId="{4F062FF8-DA3B-42BD-8EF5-92D1B1DBC446}">
      <dgm:prSet/>
      <dgm:spPr/>
      <dgm:t>
        <a:bodyPr/>
        <a:lstStyle/>
        <a:p>
          <a:r>
            <a:rPr lang="en-US" dirty="0" smtClean="0"/>
            <a:t>If not validated, attacker may be able to use </a:t>
          </a:r>
          <a:r>
            <a:rPr lang="en-US" dirty="0" err="1" smtClean="0"/>
            <a:t>unvalidated</a:t>
          </a:r>
          <a:r>
            <a:rPr lang="en-US" dirty="0" smtClean="0"/>
            <a:t> forward to bypass authentication or authorization checks</a:t>
          </a:r>
        </a:p>
      </dgm:t>
    </dgm:pt>
    <dgm:pt modelId="{2A6785BC-15F7-4B6B-8E51-826159EB5B4B}" type="parTrans" cxnId="{9BEAD05D-601C-40FF-BE48-E3A1D1317666}">
      <dgm:prSet/>
      <dgm:spPr/>
      <dgm:t>
        <a:bodyPr/>
        <a:lstStyle/>
        <a:p>
          <a:endParaRPr lang="en-US"/>
        </a:p>
      </dgm:t>
    </dgm:pt>
    <dgm:pt modelId="{BE8416F2-12DB-41DC-9812-3DE08419F5A6}" type="sibTrans" cxnId="{9BEAD05D-601C-40FF-BE48-E3A1D1317666}">
      <dgm:prSet/>
      <dgm:spPr/>
      <dgm:t>
        <a:bodyPr/>
        <a:lstStyle/>
        <a:p>
          <a:endParaRPr lang="en-US"/>
        </a:p>
      </dgm:t>
    </dgm:pt>
    <dgm:pt modelId="{ACD718EE-16B7-49AB-950A-0CE7C3F60711}">
      <dgm:prSet/>
      <dgm:spPr>
        <a:solidFill>
          <a:schemeClr val="accent2"/>
        </a:solidFill>
      </dgm:spPr>
      <dgm:t>
        <a:bodyPr/>
        <a:lstStyle/>
        <a:p>
          <a:r>
            <a:rPr lang="en-US" dirty="0" smtClean="0"/>
            <a:t>Typical Impact</a:t>
          </a:r>
        </a:p>
      </dgm:t>
    </dgm:pt>
    <dgm:pt modelId="{0D69B4AF-2456-45D3-B878-B4AC373CB3FF}" type="parTrans" cxnId="{C6CAFB11-8BAE-422D-89C8-57072630FDD5}">
      <dgm:prSet/>
      <dgm:spPr/>
      <dgm:t>
        <a:bodyPr/>
        <a:lstStyle/>
        <a:p>
          <a:endParaRPr lang="en-US"/>
        </a:p>
      </dgm:t>
    </dgm:pt>
    <dgm:pt modelId="{D680E67F-B44F-4CDD-A1F7-CFFC2135D15F}" type="sibTrans" cxnId="{C6CAFB11-8BAE-422D-89C8-57072630FDD5}">
      <dgm:prSet/>
      <dgm:spPr/>
      <dgm:t>
        <a:bodyPr/>
        <a:lstStyle/>
        <a:p>
          <a:endParaRPr lang="en-US"/>
        </a:p>
      </dgm:t>
    </dgm:pt>
    <dgm:pt modelId="{5D8EF362-6786-4F15-80D1-A2291851F303}">
      <dgm:prSet/>
      <dgm:spPr/>
      <dgm:t>
        <a:bodyPr/>
        <a:lstStyle/>
        <a:p>
          <a:r>
            <a:rPr lang="en-US" dirty="0" smtClean="0"/>
            <a:t>Redirect victim to phishing or malware site</a:t>
          </a:r>
        </a:p>
      </dgm:t>
    </dgm:pt>
    <dgm:pt modelId="{A095B9AF-EE29-41F7-B5E2-D55CE789295E}" type="parTrans" cxnId="{BF5C3125-4AFA-47D9-952A-174283FF6EBC}">
      <dgm:prSet/>
      <dgm:spPr/>
      <dgm:t>
        <a:bodyPr/>
        <a:lstStyle/>
        <a:p>
          <a:endParaRPr lang="en-US"/>
        </a:p>
      </dgm:t>
    </dgm:pt>
    <dgm:pt modelId="{70682F13-BA80-40C4-AFA1-34AEB796D75E}" type="sibTrans" cxnId="{BF5C3125-4AFA-47D9-952A-174283FF6EBC}">
      <dgm:prSet/>
      <dgm:spPr/>
      <dgm:t>
        <a:bodyPr/>
        <a:lstStyle/>
        <a:p>
          <a:endParaRPr lang="en-US"/>
        </a:p>
      </dgm:t>
    </dgm:pt>
    <dgm:pt modelId="{D4C5227B-1A15-4436-9822-3694C5D6F4AE}">
      <dgm:prSet/>
      <dgm:spPr/>
      <dgm:t>
        <a:bodyPr/>
        <a:lstStyle/>
        <a:p>
          <a:r>
            <a:rPr lang="en-US" dirty="0" smtClean="0"/>
            <a:t>Attacker’s request is forwarded past security checks, allowing unauthorized function or data access</a:t>
          </a:r>
          <a:endParaRPr lang="en-US" dirty="0"/>
        </a:p>
      </dgm:t>
    </dgm:pt>
    <dgm:pt modelId="{F0BF14A2-A8C4-4B7C-9D69-38F1AAC22091}" type="parTrans" cxnId="{0CA3F38A-2177-4C72-91D8-CFCB9FA4CFE1}">
      <dgm:prSet/>
      <dgm:spPr/>
      <dgm:t>
        <a:bodyPr/>
        <a:lstStyle/>
        <a:p>
          <a:endParaRPr lang="en-US"/>
        </a:p>
      </dgm:t>
    </dgm:pt>
    <dgm:pt modelId="{C6A730C6-0961-47AF-B107-E37EA30FBD14}" type="sibTrans" cxnId="{0CA3F38A-2177-4C72-91D8-CFCB9FA4CFE1}">
      <dgm:prSet/>
      <dgm:spPr/>
      <dgm:t>
        <a:bodyPr/>
        <a:lstStyle/>
        <a:p>
          <a:endParaRPr lang="en-US"/>
        </a:p>
      </dgm:t>
    </dgm:pt>
    <dgm:pt modelId="{9CD7385B-C819-4000-96A3-B26CE6417179}" type="pres">
      <dgm:prSet presAssocID="{4D770AC2-7F77-4CBE-AC66-DCB51983D4F8}" presName="linear" presStyleCnt="0">
        <dgm:presLayoutVars>
          <dgm:dir/>
          <dgm:animLvl val="lvl"/>
          <dgm:resizeHandles val="exact"/>
        </dgm:presLayoutVars>
      </dgm:prSet>
      <dgm:spPr/>
      <dgm:t>
        <a:bodyPr/>
        <a:lstStyle/>
        <a:p>
          <a:endParaRPr lang="en-US"/>
        </a:p>
      </dgm:t>
    </dgm:pt>
    <dgm:pt modelId="{EFDF76DC-FCD9-4393-982B-BC9E6E2C4928}" type="pres">
      <dgm:prSet presAssocID="{921CAA07-372A-442C-8EEB-4D78DFC065FD}" presName="parentLin" presStyleCnt="0"/>
      <dgm:spPr/>
    </dgm:pt>
    <dgm:pt modelId="{7AFB2E35-15E8-4828-8771-2FD506670641}" type="pres">
      <dgm:prSet presAssocID="{921CAA07-372A-442C-8EEB-4D78DFC065FD}" presName="parentLeftMargin" presStyleLbl="node1" presStyleIdx="0" presStyleCnt="3"/>
      <dgm:spPr/>
      <dgm:t>
        <a:bodyPr/>
        <a:lstStyle/>
        <a:p>
          <a:endParaRPr lang="en-US"/>
        </a:p>
      </dgm:t>
    </dgm:pt>
    <dgm:pt modelId="{81A8D53A-045C-48B3-8F34-733007B211D3}" type="pres">
      <dgm:prSet presAssocID="{921CAA07-372A-442C-8EEB-4D78DFC065FD}" presName="parentText" presStyleLbl="node1" presStyleIdx="0" presStyleCnt="3">
        <dgm:presLayoutVars>
          <dgm:chMax val="0"/>
          <dgm:bulletEnabled val="1"/>
        </dgm:presLayoutVars>
      </dgm:prSet>
      <dgm:spPr/>
      <dgm:t>
        <a:bodyPr/>
        <a:lstStyle/>
        <a:p>
          <a:endParaRPr lang="en-US"/>
        </a:p>
      </dgm:t>
    </dgm:pt>
    <dgm:pt modelId="{1537CA45-9F49-4708-9891-64C4DAACA661}" type="pres">
      <dgm:prSet presAssocID="{921CAA07-372A-442C-8EEB-4D78DFC065FD}" presName="negativeSpace" presStyleCnt="0"/>
      <dgm:spPr/>
    </dgm:pt>
    <dgm:pt modelId="{64F40EA1-93B0-41A9-AB58-A512C231CA02}" type="pres">
      <dgm:prSet presAssocID="{921CAA07-372A-442C-8EEB-4D78DFC065FD}" presName="childText" presStyleLbl="conFgAcc1" presStyleIdx="0" presStyleCnt="3" custLinFactNeighborY="-2453">
        <dgm:presLayoutVars>
          <dgm:bulletEnabled val="1"/>
        </dgm:presLayoutVars>
      </dgm:prSet>
      <dgm:spPr/>
      <dgm:t>
        <a:bodyPr/>
        <a:lstStyle/>
        <a:p>
          <a:endParaRPr lang="en-US"/>
        </a:p>
      </dgm:t>
    </dgm:pt>
    <dgm:pt modelId="{3EBB101F-08AB-402B-B78A-27E5B8D17D36}" type="pres">
      <dgm:prSet presAssocID="{85866F3E-B42B-47FE-8498-795891432F28}" presName="spaceBetweenRectangles" presStyleCnt="0"/>
      <dgm:spPr/>
    </dgm:pt>
    <dgm:pt modelId="{04665652-1E69-46EB-9233-4EC9EAE6D3EB}" type="pres">
      <dgm:prSet presAssocID="{E90F77E3-7BD8-4006-B00E-34E43321C413}" presName="parentLin" presStyleCnt="0"/>
      <dgm:spPr/>
    </dgm:pt>
    <dgm:pt modelId="{0E4700F7-DB03-465B-9D0F-26E463512BE8}" type="pres">
      <dgm:prSet presAssocID="{E90F77E3-7BD8-4006-B00E-34E43321C413}" presName="parentLeftMargin" presStyleLbl="node1" presStyleIdx="0" presStyleCnt="3"/>
      <dgm:spPr/>
      <dgm:t>
        <a:bodyPr/>
        <a:lstStyle/>
        <a:p>
          <a:endParaRPr lang="en-US"/>
        </a:p>
      </dgm:t>
    </dgm:pt>
    <dgm:pt modelId="{113676CA-F308-4C84-A887-F499B3FF5A9B}" type="pres">
      <dgm:prSet presAssocID="{E90F77E3-7BD8-4006-B00E-34E43321C413}" presName="parentText" presStyleLbl="node1" presStyleIdx="1" presStyleCnt="3">
        <dgm:presLayoutVars>
          <dgm:chMax val="0"/>
          <dgm:bulletEnabled val="1"/>
        </dgm:presLayoutVars>
      </dgm:prSet>
      <dgm:spPr/>
      <dgm:t>
        <a:bodyPr/>
        <a:lstStyle/>
        <a:p>
          <a:endParaRPr lang="en-US"/>
        </a:p>
      </dgm:t>
    </dgm:pt>
    <dgm:pt modelId="{E4C4F2CF-0AEB-4902-AF42-02193A2A0C92}" type="pres">
      <dgm:prSet presAssocID="{E90F77E3-7BD8-4006-B00E-34E43321C413}" presName="negativeSpace" presStyleCnt="0"/>
      <dgm:spPr/>
    </dgm:pt>
    <dgm:pt modelId="{283E2ADF-9E12-4337-96DE-E31FAE70CFE0}" type="pres">
      <dgm:prSet presAssocID="{E90F77E3-7BD8-4006-B00E-34E43321C413}" presName="childText" presStyleLbl="conFgAcc1" presStyleIdx="1" presStyleCnt="3">
        <dgm:presLayoutVars>
          <dgm:bulletEnabled val="1"/>
        </dgm:presLayoutVars>
      </dgm:prSet>
      <dgm:spPr/>
      <dgm:t>
        <a:bodyPr/>
        <a:lstStyle/>
        <a:p>
          <a:endParaRPr lang="en-US"/>
        </a:p>
      </dgm:t>
    </dgm:pt>
    <dgm:pt modelId="{1295F5BD-F977-49D6-96E6-F6E1F534E57D}" type="pres">
      <dgm:prSet presAssocID="{67579B1A-589F-4CEA-BE98-BB1A3B5A2ED3}" presName="spaceBetweenRectangles" presStyleCnt="0"/>
      <dgm:spPr/>
    </dgm:pt>
    <dgm:pt modelId="{9C726ADF-69A1-42F2-BEEC-C26E1AC6C767}" type="pres">
      <dgm:prSet presAssocID="{ACD718EE-16B7-49AB-950A-0CE7C3F60711}" presName="parentLin" presStyleCnt="0"/>
      <dgm:spPr/>
    </dgm:pt>
    <dgm:pt modelId="{491EF20B-4B96-4975-A899-4C4F423BB968}" type="pres">
      <dgm:prSet presAssocID="{ACD718EE-16B7-49AB-950A-0CE7C3F60711}" presName="parentLeftMargin" presStyleLbl="node1" presStyleIdx="1" presStyleCnt="3"/>
      <dgm:spPr/>
      <dgm:t>
        <a:bodyPr/>
        <a:lstStyle/>
        <a:p>
          <a:endParaRPr lang="en-US"/>
        </a:p>
      </dgm:t>
    </dgm:pt>
    <dgm:pt modelId="{16705340-0965-4EB0-9C8F-0B8BAEF7B685}" type="pres">
      <dgm:prSet presAssocID="{ACD718EE-16B7-49AB-950A-0CE7C3F60711}" presName="parentText" presStyleLbl="node1" presStyleIdx="2" presStyleCnt="3">
        <dgm:presLayoutVars>
          <dgm:chMax val="0"/>
          <dgm:bulletEnabled val="1"/>
        </dgm:presLayoutVars>
      </dgm:prSet>
      <dgm:spPr/>
      <dgm:t>
        <a:bodyPr/>
        <a:lstStyle/>
        <a:p>
          <a:endParaRPr lang="en-US"/>
        </a:p>
      </dgm:t>
    </dgm:pt>
    <dgm:pt modelId="{F51154E8-020F-49DA-9CA7-16BD2698B012}" type="pres">
      <dgm:prSet presAssocID="{ACD718EE-16B7-49AB-950A-0CE7C3F60711}" presName="negativeSpace" presStyleCnt="0"/>
      <dgm:spPr/>
    </dgm:pt>
    <dgm:pt modelId="{3EE93D49-400E-44AF-8E6B-7B9430869BBE}" type="pres">
      <dgm:prSet presAssocID="{ACD718EE-16B7-49AB-950A-0CE7C3F60711}" presName="childText" presStyleLbl="conFgAcc1" presStyleIdx="2" presStyleCnt="3">
        <dgm:presLayoutVars>
          <dgm:bulletEnabled val="1"/>
        </dgm:presLayoutVars>
      </dgm:prSet>
      <dgm:spPr/>
      <dgm:t>
        <a:bodyPr/>
        <a:lstStyle/>
        <a:p>
          <a:endParaRPr lang="en-US"/>
        </a:p>
      </dgm:t>
    </dgm:pt>
  </dgm:ptLst>
  <dgm:cxnLst>
    <dgm:cxn modelId="{96A08829-A3CA-434E-8975-9F6940213C22}" type="presOf" srcId="{42D9F7D2-4CD4-4595-966E-E6EFEAF417AB}" destId="{64F40EA1-93B0-41A9-AB58-A512C231CA02}" srcOrd="0" destOrd="1" presId="urn:microsoft.com/office/officeart/2005/8/layout/list1"/>
    <dgm:cxn modelId="{167916EB-C040-4BEE-BE58-F8C606898448}" type="presOf" srcId="{ACD718EE-16B7-49AB-950A-0CE7C3F60711}" destId="{16705340-0965-4EB0-9C8F-0B8BAEF7B685}" srcOrd="1" destOrd="0" presId="urn:microsoft.com/office/officeart/2005/8/layout/list1"/>
    <dgm:cxn modelId="{5677BC34-F194-47CF-9024-E83AF04EB145}" type="presOf" srcId="{4F062FF8-DA3B-42BD-8EF5-92D1B1DBC446}" destId="{283E2ADF-9E12-4337-96DE-E31FAE70CFE0}" srcOrd="0" destOrd="2" presId="urn:microsoft.com/office/officeart/2005/8/layout/list1"/>
    <dgm:cxn modelId="{9BEAD05D-601C-40FF-BE48-E3A1D1317666}" srcId="{E90F77E3-7BD8-4006-B00E-34E43321C413}" destId="{4F062FF8-DA3B-42BD-8EF5-92D1B1DBC446}" srcOrd="2" destOrd="0" parTransId="{2A6785BC-15F7-4B6B-8E51-826159EB5B4B}" sibTransId="{BE8416F2-12DB-41DC-9812-3DE08419F5A6}"/>
    <dgm:cxn modelId="{3C2E0EB9-C361-4FE8-9D4B-05910113D0B2}" srcId="{921CAA07-372A-442C-8EEB-4D78DFC065FD}" destId="{42D9F7D2-4CD4-4595-966E-E6EFEAF417AB}" srcOrd="1" destOrd="0" parTransId="{9B091BDB-DBC4-48F3-AE7C-12486CB28094}" sibTransId="{8FF3B180-6974-4B13-8EFB-FC4FA55D3A5C}"/>
    <dgm:cxn modelId="{B36B98C3-FB85-4984-8702-E68A5BA38413}" type="presOf" srcId="{B1BC917F-AFEF-450D-AF52-F37E9809B6C3}" destId="{283E2ADF-9E12-4337-96DE-E31FAE70CFE0}" srcOrd="0" destOrd="1" presId="urn:microsoft.com/office/officeart/2005/8/layout/list1"/>
    <dgm:cxn modelId="{9A0AF3F1-92D7-49D1-8360-125B153FC367}" srcId="{E90F77E3-7BD8-4006-B00E-34E43321C413}" destId="{B1BC917F-AFEF-450D-AF52-F37E9809B6C3}" srcOrd="1" destOrd="0" parTransId="{3D772109-5CAD-4DC6-8776-F9BF576B6A95}" sibTransId="{F1E1530A-4A93-42AA-A590-F87C493349C9}"/>
    <dgm:cxn modelId="{0CA3F38A-2177-4C72-91D8-CFCB9FA4CFE1}" srcId="{ACD718EE-16B7-49AB-950A-0CE7C3F60711}" destId="{D4C5227B-1A15-4436-9822-3694C5D6F4AE}" srcOrd="1" destOrd="0" parTransId="{F0BF14A2-A8C4-4B7C-9D69-38F1AAC22091}" sibTransId="{C6A730C6-0961-47AF-B107-E37EA30FBD14}"/>
    <dgm:cxn modelId="{BA50F647-A63D-4238-9076-CB1056B77A10}" type="presOf" srcId="{5D8EF362-6786-4F15-80D1-A2291851F303}" destId="{3EE93D49-400E-44AF-8E6B-7B9430869BBE}" srcOrd="0" destOrd="0" presId="urn:microsoft.com/office/officeart/2005/8/layout/list1"/>
    <dgm:cxn modelId="{F3BA04E7-940A-433E-8BEC-C7691BBB3E74}" type="presOf" srcId="{97614980-C798-4E21-A63F-78068A03D4CF}" destId="{283E2ADF-9E12-4337-96DE-E31FAE70CFE0}" srcOrd="0" destOrd="0" presId="urn:microsoft.com/office/officeart/2005/8/layout/list1"/>
    <dgm:cxn modelId="{3C495FB7-BB71-4C15-A3EB-2F3673AD85BD}" type="presOf" srcId="{E90F77E3-7BD8-4006-B00E-34E43321C413}" destId="{0E4700F7-DB03-465B-9D0F-26E463512BE8}" srcOrd="0" destOrd="0" presId="urn:microsoft.com/office/officeart/2005/8/layout/list1"/>
    <dgm:cxn modelId="{477759B9-5ACA-4571-AC04-CF7DD57365D5}" type="presOf" srcId="{D4C5227B-1A15-4436-9822-3694C5D6F4AE}" destId="{3EE93D49-400E-44AF-8E6B-7B9430869BBE}" srcOrd="0" destOrd="1" presId="urn:microsoft.com/office/officeart/2005/8/layout/list1"/>
    <dgm:cxn modelId="{B48A86E8-6D07-4C11-BA71-3955EEE600EE}" srcId="{4D770AC2-7F77-4CBE-AC66-DCB51983D4F8}" destId="{921CAA07-372A-442C-8EEB-4D78DFC065FD}" srcOrd="0" destOrd="0" parTransId="{94D3654C-CA11-4932-88FC-5BFC5FEAF4AF}" sibTransId="{85866F3E-B42B-47FE-8498-795891432F28}"/>
    <dgm:cxn modelId="{53E1C605-520E-40B0-B50E-701BFFC7818E}" type="presOf" srcId="{ACD718EE-16B7-49AB-950A-0CE7C3F60711}" destId="{491EF20B-4B96-4975-A899-4C4F423BB968}" srcOrd="0" destOrd="0" presId="urn:microsoft.com/office/officeart/2005/8/layout/list1"/>
    <dgm:cxn modelId="{5647A0B0-7282-477E-B3FD-620AE72353AE}" type="presOf" srcId="{921CAA07-372A-442C-8EEB-4D78DFC065FD}" destId="{81A8D53A-045C-48B3-8F34-733007B211D3}" srcOrd="1" destOrd="0" presId="urn:microsoft.com/office/officeart/2005/8/layout/list1"/>
    <dgm:cxn modelId="{C5139D03-AB4E-4FA8-A98B-DD272E747696}" type="presOf" srcId="{36B659D2-1555-4DE8-89F6-F88932864E2D}" destId="{64F40EA1-93B0-41A9-AB58-A512C231CA02}" srcOrd="0" destOrd="0" presId="urn:microsoft.com/office/officeart/2005/8/layout/list1"/>
    <dgm:cxn modelId="{BF5C3125-4AFA-47D9-952A-174283FF6EBC}" srcId="{ACD718EE-16B7-49AB-950A-0CE7C3F60711}" destId="{5D8EF362-6786-4F15-80D1-A2291851F303}" srcOrd="0" destOrd="0" parTransId="{A095B9AF-EE29-41F7-B5E2-D55CE789295E}" sibTransId="{70682F13-BA80-40C4-AFA1-34AEB796D75E}"/>
    <dgm:cxn modelId="{8F5D2D78-E834-4CB1-A66A-A1C8692EBB45}" type="presOf" srcId="{921CAA07-372A-442C-8EEB-4D78DFC065FD}" destId="{7AFB2E35-15E8-4828-8771-2FD506670641}" srcOrd="0" destOrd="0" presId="urn:microsoft.com/office/officeart/2005/8/layout/list1"/>
    <dgm:cxn modelId="{6EA2B77F-D808-4714-929C-8F4FD7025919}" srcId="{E90F77E3-7BD8-4006-B00E-34E43321C413}" destId="{97614980-C798-4E21-A63F-78068A03D4CF}" srcOrd="0" destOrd="0" parTransId="{D0313E7C-0DDF-4C06-9A69-987DDA38517C}" sibTransId="{304CD475-5837-4A8D-8067-684659AB4A44}"/>
    <dgm:cxn modelId="{232889ED-3339-4288-AB83-B265134AB6C6}" srcId="{4D770AC2-7F77-4CBE-AC66-DCB51983D4F8}" destId="{E90F77E3-7BD8-4006-B00E-34E43321C413}" srcOrd="1" destOrd="0" parTransId="{D4768BFD-E20F-48C3-9F20-31B0E18A5CA9}" sibTransId="{67579B1A-589F-4CEA-BE98-BB1A3B5A2ED3}"/>
    <dgm:cxn modelId="{C9678B2B-1D0C-4B16-B14F-300F4F7390BA}" type="presOf" srcId="{E90F77E3-7BD8-4006-B00E-34E43321C413}" destId="{113676CA-F308-4C84-A887-F499B3FF5A9B}" srcOrd="1" destOrd="0" presId="urn:microsoft.com/office/officeart/2005/8/layout/list1"/>
    <dgm:cxn modelId="{8188B2C3-322B-4C09-86F9-BC964BBA2BDB}" srcId="{921CAA07-372A-442C-8EEB-4D78DFC065FD}" destId="{36B659D2-1555-4DE8-89F6-F88932864E2D}" srcOrd="0" destOrd="0" parTransId="{0B799272-71AE-45FA-8AAC-675BD31FE6F8}" sibTransId="{8EC9006A-E94C-462C-971D-ED946FA33354}"/>
    <dgm:cxn modelId="{53D244DF-2DC1-4A3C-AAFC-C18E108ECD2F}" type="presOf" srcId="{4D770AC2-7F77-4CBE-AC66-DCB51983D4F8}" destId="{9CD7385B-C819-4000-96A3-B26CE6417179}" srcOrd="0" destOrd="0" presId="urn:microsoft.com/office/officeart/2005/8/layout/list1"/>
    <dgm:cxn modelId="{C6CAFB11-8BAE-422D-89C8-57072630FDD5}" srcId="{4D770AC2-7F77-4CBE-AC66-DCB51983D4F8}" destId="{ACD718EE-16B7-49AB-950A-0CE7C3F60711}" srcOrd="2" destOrd="0" parTransId="{0D69B4AF-2456-45D3-B878-B4AC373CB3FF}" sibTransId="{D680E67F-B44F-4CDD-A1F7-CFFC2135D15F}"/>
    <dgm:cxn modelId="{CF9EA60D-3E63-4D90-AE3F-CDA57D5B5C79}" type="presParOf" srcId="{9CD7385B-C819-4000-96A3-B26CE6417179}" destId="{EFDF76DC-FCD9-4393-982B-BC9E6E2C4928}" srcOrd="0" destOrd="0" presId="urn:microsoft.com/office/officeart/2005/8/layout/list1"/>
    <dgm:cxn modelId="{AF252FC9-C06C-4A5C-AAB2-8704D0D1A6AB}" type="presParOf" srcId="{EFDF76DC-FCD9-4393-982B-BC9E6E2C4928}" destId="{7AFB2E35-15E8-4828-8771-2FD506670641}" srcOrd="0" destOrd="0" presId="urn:microsoft.com/office/officeart/2005/8/layout/list1"/>
    <dgm:cxn modelId="{AEACCF6C-4563-4B14-9C33-869CC0AE182E}" type="presParOf" srcId="{EFDF76DC-FCD9-4393-982B-BC9E6E2C4928}" destId="{81A8D53A-045C-48B3-8F34-733007B211D3}" srcOrd="1" destOrd="0" presId="urn:microsoft.com/office/officeart/2005/8/layout/list1"/>
    <dgm:cxn modelId="{C9A5808E-A70A-4A9A-A2F1-FA6DE5BF127E}" type="presParOf" srcId="{9CD7385B-C819-4000-96A3-B26CE6417179}" destId="{1537CA45-9F49-4708-9891-64C4DAACA661}" srcOrd="1" destOrd="0" presId="urn:microsoft.com/office/officeart/2005/8/layout/list1"/>
    <dgm:cxn modelId="{9E233C0E-A230-438E-BCC6-5925B90836AF}" type="presParOf" srcId="{9CD7385B-C819-4000-96A3-B26CE6417179}" destId="{64F40EA1-93B0-41A9-AB58-A512C231CA02}" srcOrd="2" destOrd="0" presId="urn:microsoft.com/office/officeart/2005/8/layout/list1"/>
    <dgm:cxn modelId="{77182021-8E1A-4505-9DB5-5204C8A4700C}" type="presParOf" srcId="{9CD7385B-C819-4000-96A3-B26CE6417179}" destId="{3EBB101F-08AB-402B-B78A-27E5B8D17D36}" srcOrd="3" destOrd="0" presId="urn:microsoft.com/office/officeart/2005/8/layout/list1"/>
    <dgm:cxn modelId="{F74B32C4-0471-4CA1-B7C5-1AD722DED9A6}" type="presParOf" srcId="{9CD7385B-C819-4000-96A3-B26CE6417179}" destId="{04665652-1E69-46EB-9233-4EC9EAE6D3EB}" srcOrd="4" destOrd="0" presId="urn:microsoft.com/office/officeart/2005/8/layout/list1"/>
    <dgm:cxn modelId="{0E177B57-0CA8-4D04-A4A4-DD688AE22496}" type="presParOf" srcId="{04665652-1E69-46EB-9233-4EC9EAE6D3EB}" destId="{0E4700F7-DB03-465B-9D0F-26E463512BE8}" srcOrd="0" destOrd="0" presId="urn:microsoft.com/office/officeart/2005/8/layout/list1"/>
    <dgm:cxn modelId="{85032193-8C8A-4F99-BAC6-7DFBBB38A35C}" type="presParOf" srcId="{04665652-1E69-46EB-9233-4EC9EAE6D3EB}" destId="{113676CA-F308-4C84-A887-F499B3FF5A9B}" srcOrd="1" destOrd="0" presId="urn:microsoft.com/office/officeart/2005/8/layout/list1"/>
    <dgm:cxn modelId="{F3569614-7F5F-4D7E-BFBD-CFE9A46FA303}" type="presParOf" srcId="{9CD7385B-C819-4000-96A3-B26CE6417179}" destId="{E4C4F2CF-0AEB-4902-AF42-02193A2A0C92}" srcOrd="5" destOrd="0" presId="urn:microsoft.com/office/officeart/2005/8/layout/list1"/>
    <dgm:cxn modelId="{67EDECE4-1CFD-42AD-B5C3-7E1591570282}" type="presParOf" srcId="{9CD7385B-C819-4000-96A3-B26CE6417179}" destId="{283E2ADF-9E12-4337-96DE-E31FAE70CFE0}" srcOrd="6" destOrd="0" presId="urn:microsoft.com/office/officeart/2005/8/layout/list1"/>
    <dgm:cxn modelId="{A297C87B-BF0E-41D8-BE4C-572D3384DCDC}" type="presParOf" srcId="{9CD7385B-C819-4000-96A3-B26CE6417179}" destId="{1295F5BD-F977-49D6-96E6-F6E1F534E57D}" srcOrd="7" destOrd="0" presId="urn:microsoft.com/office/officeart/2005/8/layout/list1"/>
    <dgm:cxn modelId="{06F8A136-E2BC-4474-8A0C-2B0B35039CD7}" type="presParOf" srcId="{9CD7385B-C819-4000-96A3-B26CE6417179}" destId="{9C726ADF-69A1-42F2-BEEC-C26E1AC6C767}" srcOrd="8" destOrd="0" presId="urn:microsoft.com/office/officeart/2005/8/layout/list1"/>
    <dgm:cxn modelId="{D0992F23-19F5-447C-9070-EE3B6A6C57CA}" type="presParOf" srcId="{9C726ADF-69A1-42F2-BEEC-C26E1AC6C767}" destId="{491EF20B-4B96-4975-A899-4C4F423BB968}" srcOrd="0" destOrd="0" presId="urn:microsoft.com/office/officeart/2005/8/layout/list1"/>
    <dgm:cxn modelId="{F43F6D54-38A1-4C7D-B301-D71584E8FFFD}" type="presParOf" srcId="{9C726ADF-69A1-42F2-BEEC-C26E1AC6C767}" destId="{16705340-0965-4EB0-9C8F-0B8BAEF7B685}" srcOrd="1" destOrd="0" presId="urn:microsoft.com/office/officeart/2005/8/layout/list1"/>
    <dgm:cxn modelId="{94EF78D7-6657-4559-95D7-38C9BB600FBF}" type="presParOf" srcId="{9CD7385B-C819-4000-96A3-B26CE6417179}" destId="{F51154E8-020F-49DA-9CA7-16BD2698B012}" srcOrd="9" destOrd="0" presId="urn:microsoft.com/office/officeart/2005/8/layout/list1"/>
    <dgm:cxn modelId="{B6BACF2D-F5F4-4204-B8AD-57764236EDC4}" type="presParOf" srcId="{9CD7385B-C819-4000-96A3-B26CE6417179}" destId="{3EE93D49-400E-44AF-8E6B-7B9430869BBE}" srcOrd="10" destOrd="0" presId="urn:microsoft.com/office/officeart/2005/8/layout/list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267281CF-8B67-4D2B-AFDC-72ADEAA7440C}" type="doc">
      <dgm:prSet loTypeId="urn:microsoft.com/office/officeart/2005/8/layout/default#1" loCatId="list" qsTypeId="urn:microsoft.com/office/officeart/2005/8/quickstyle/3d6" qsCatId="3D" csTypeId="urn:microsoft.com/office/officeart/2005/8/colors/accent6_2" csCatId="accent6" phldr="1"/>
      <dgm:spPr/>
      <dgm:t>
        <a:bodyPr/>
        <a:lstStyle/>
        <a:p>
          <a:endParaRPr lang="en-US"/>
        </a:p>
      </dgm:t>
    </dgm:pt>
    <dgm:pt modelId="{64169CBD-621B-41AC-8098-190EB836285B}">
      <dgm:prSet phldrT="[Text]"/>
      <dgm:spPr>
        <a:solidFill>
          <a:schemeClr val="accent2"/>
        </a:solidFill>
      </dgm:spPr>
      <dgm:t>
        <a:bodyPr/>
        <a:lstStyle/>
        <a:p>
          <a:pPr rtl="0"/>
          <a:r>
            <a:rPr kumimoji="0" lang="en-US" b="1" i="0" u="none" strike="noStrike" cap="none" spc="0" normalizeH="0" baseline="0" noProof="0" dirty="0" smtClean="0">
              <a:ln/>
              <a:effectLst/>
              <a:uLnTx/>
              <a:uFillTx/>
              <a:latin typeface="+mn-lt"/>
            </a:rPr>
            <a:t>A1: Injection</a:t>
          </a:r>
          <a:endParaRPr lang="en-US" b="1" dirty="0"/>
        </a:p>
      </dgm:t>
    </dgm:pt>
    <dgm:pt modelId="{C2478B4C-85CC-4B56-8035-A1D085B2572C}" type="parTrans" cxnId="{E8FA1B3E-891C-44F5-8B95-213F7D5CE5C0}">
      <dgm:prSet/>
      <dgm:spPr/>
      <dgm:t>
        <a:bodyPr/>
        <a:lstStyle/>
        <a:p>
          <a:endParaRPr lang="en-US"/>
        </a:p>
      </dgm:t>
    </dgm:pt>
    <dgm:pt modelId="{55DCDCCE-3CAF-428A-ABFC-A8BC8FEF6AA5}" type="sibTrans" cxnId="{E8FA1B3E-891C-44F5-8B95-213F7D5CE5C0}">
      <dgm:prSet/>
      <dgm:spPr/>
      <dgm:t>
        <a:bodyPr/>
        <a:lstStyle/>
        <a:p>
          <a:endParaRPr lang="en-US"/>
        </a:p>
      </dgm:t>
    </dgm:pt>
    <dgm:pt modelId="{231AA091-BC50-4CB1-B212-84DF97C37E43}">
      <dgm:prSet/>
      <dgm:spPr>
        <a:solidFill>
          <a:srgbClr val="FF0000"/>
        </a:solidFill>
      </dgm:spPr>
      <dgm:t>
        <a:bodyPr/>
        <a:lstStyle/>
        <a:p>
          <a:r>
            <a:rPr lang="en-US" b="1" dirty="0" smtClean="0"/>
            <a:t>A10: </a:t>
          </a:r>
          <a:r>
            <a:rPr lang="en-US" altLang="ja-JP" b="1" dirty="0" err="1" smtClean="0">
              <a:ea typeface="ＭＳ Ｐゴシック" pitchFamily="1" charset="-128"/>
            </a:rPr>
            <a:t>Unvalidated</a:t>
          </a:r>
          <a:r>
            <a:rPr lang="en-US" altLang="ja-JP" b="1" dirty="0" smtClean="0">
              <a:ea typeface="ＭＳ Ｐゴシック" pitchFamily="1" charset="-128"/>
            </a:rPr>
            <a:t> Redirects and Forwards</a:t>
          </a:r>
          <a:endParaRPr lang="en-US" b="1" dirty="0"/>
        </a:p>
      </dgm:t>
    </dgm:pt>
    <dgm:pt modelId="{A9F48C2C-FB58-44F1-8762-0ACF43D4AFFD}" type="sibTrans" cxnId="{395778C8-53B7-4ABA-B003-A8A213D8106E}">
      <dgm:prSet/>
      <dgm:spPr/>
      <dgm:t>
        <a:bodyPr/>
        <a:lstStyle/>
        <a:p>
          <a:endParaRPr lang="en-US"/>
        </a:p>
      </dgm:t>
    </dgm:pt>
    <dgm:pt modelId="{DFD4E4B3-889C-44E4-98F7-CDE5F5A9E369}" type="parTrans" cxnId="{395778C8-53B7-4ABA-B003-A8A213D8106E}">
      <dgm:prSet/>
      <dgm:spPr/>
      <dgm:t>
        <a:bodyPr/>
        <a:lstStyle/>
        <a:p>
          <a:endParaRPr lang="en-US"/>
        </a:p>
      </dgm:t>
    </dgm:pt>
    <dgm:pt modelId="{FA4512F7-A63A-4F40-B5B4-6004D8EEA2E4}">
      <dgm:prSet/>
      <dgm:spPr>
        <a:gradFill flip="none" rotWithShape="0">
          <a:gsLst>
            <a:gs pos="0">
              <a:srgbClr val="0066CC">
                <a:shade val="30000"/>
                <a:satMod val="115000"/>
              </a:srgbClr>
            </a:gs>
            <a:gs pos="50000">
              <a:srgbClr val="0066CC">
                <a:shade val="67500"/>
                <a:satMod val="115000"/>
              </a:srgbClr>
            </a:gs>
            <a:gs pos="100000">
              <a:srgbClr val="0066CC">
                <a:shade val="100000"/>
                <a:satMod val="115000"/>
              </a:srgbClr>
            </a:gs>
          </a:gsLst>
          <a:lin ang="5400000" scaled="1"/>
          <a:tileRect/>
        </a:gradFill>
      </dgm:spPr>
      <dgm:t>
        <a:bodyPr/>
        <a:lstStyle/>
        <a:p>
          <a:r>
            <a:rPr lang="en-US" b="1" dirty="0" smtClean="0"/>
            <a:t>A7: </a:t>
          </a:r>
          <a:r>
            <a:rPr lang="en-US" altLang="ja-JP" b="1" dirty="0" smtClean="0">
              <a:ea typeface="ＭＳ Ｐゴシック" pitchFamily="1" charset="-128"/>
            </a:rPr>
            <a:t>Failure to Restrict URL Access</a:t>
          </a:r>
          <a:endParaRPr lang="en-US" b="1" dirty="0"/>
        </a:p>
      </dgm:t>
    </dgm:pt>
    <dgm:pt modelId="{F7E858A2-0BF8-451A-8FF3-814E21CFC0A2}" type="sibTrans" cxnId="{A25FC508-31D3-47AB-B526-F240B6F5C2DF}">
      <dgm:prSet/>
      <dgm:spPr/>
      <dgm:t>
        <a:bodyPr/>
        <a:lstStyle/>
        <a:p>
          <a:endParaRPr lang="en-US"/>
        </a:p>
      </dgm:t>
    </dgm:pt>
    <dgm:pt modelId="{D53CD27D-BDD3-444C-AE6A-2311E83F246A}" type="parTrans" cxnId="{A25FC508-31D3-47AB-B526-F240B6F5C2DF}">
      <dgm:prSet/>
      <dgm:spPr/>
      <dgm:t>
        <a:bodyPr/>
        <a:lstStyle/>
        <a:p>
          <a:endParaRPr lang="en-US"/>
        </a:p>
      </dgm:t>
    </dgm:pt>
    <dgm:pt modelId="{8BCDC084-67CA-4889-BB16-FDAA18262BAD}">
      <dgm:prSet phldrT="[Text]"/>
      <dgm:spPr>
        <a:solidFill>
          <a:srgbClr val="FF0000"/>
        </a:solidFill>
      </dgm:spPr>
      <dgm:t>
        <a:bodyPr/>
        <a:lstStyle/>
        <a:p>
          <a:r>
            <a:rPr lang="en-US" b="1" dirty="0" smtClean="0"/>
            <a:t>A6: Security </a:t>
          </a:r>
          <a:r>
            <a:rPr lang="en-US" b="1" dirty="0" err="1" smtClean="0"/>
            <a:t>Misconfiguration</a:t>
          </a:r>
          <a:endParaRPr lang="en-US" b="1" dirty="0" smtClean="0"/>
        </a:p>
      </dgm:t>
    </dgm:pt>
    <dgm:pt modelId="{C306F358-4A0E-4076-9570-D654E65D82B2}" type="sibTrans" cxnId="{87367C5A-800E-4ABA-8B2B-CF70A5C89137}">
      <dgm:prSet/>
      <dgm:spPr/>
      <dgm:t>
        <a:bodyPr/>
        <a:lstStyle/>
        <a:p>
          <a:endParaRPr lang="en-US"/>
        </a:p>
      </dgm:t>
    </dgm:pt>
    <dgm:pt modelId="{DFCC82B9-B307-4045-991F-0A63623D1F34}" type="parTrans" cxnId="{87367C5A-800E-4ABA-8B2B-CF70A5C89137}">
      <dgm:prSet/>
      <dgm:spPr/>
      <dgm:t>
        <a:bodyPr/>
        <a:lstStyle/>
        <a:p>
          <a:endParaRPr lang="en-US"/>
        </a:p>
      </dgm:t>
    </dgm:pt>
    <dgm:pt modelId="{C1059736-A6E2-4762-8F49-0456CD8B7C69}">
      <dgm:prSet/>
      <dgm:spPr>
        <a:solidFill>
          <a:schemeClr val="accent2"/>
        </a:solidFill>
      </dgm:spPr>
      <dgm:t>
        <a:bodyPr/>
        <a:lstStyle/>
        <a:p>
          <a:pPr rtl="0"/>
          <a:r>
            <a:rPr kumimoji="0" lang="en-US" b="1" i="0" u="none" strike="noStrike" cap="none" spc="0" normalizeH="0" baseline="0" noProof="0" dirty="0" smtClean="0">
              <a:ln/>
              <a:effectLst/>
              <a:uLnTx/>
              <a:uFillTx/>
              <a:latin typeface="+mn-lt"/>
            </a:rPr>
            <a:t>A5: </a:t>
          </a:r>
          <a:r>
            <a:rPr kumimoji="0" lang="en-US" altLang="ja-JP" b="1" i="0" u="none" strike="noStrike" cap="none" spc="0" normalizeH="0" baseline="0" noProof="0" dirty="0" smtClean="0">
              <a:ln/>
              <a:effectLst/>
              <a:uLnTx/>
              <a:uFillTx/>
              <a:latin typeface="+mn-lt"/>
              <a:ea typeface="ＭＳ Ｐゴシック" pitchFamily="1" charset="-128"/>
            </a:rPr>
            <a:t>Cross Site Request Forgery (CSRF) </a:t>
          </a:r>
          <a:endParaRPr kumimoji="0" lang="en-US" b="1" i="0" u="none" strike="noStrike" cap="none" spc="0" normalizeH="0" baseline="0" noProof="0" dirty="0">
            <a:ln/>
            <a:effectLst/>
            <a:uLnTx/>
            <a:uFillTx/>
            <a:latin typeface="+mn-lt"/>
          </a:endParaRPr>
        </a:p>
      </dgm:t>
    </dgm:pt>
    <dgm:pt modelId="{C998CC39-D1D3-43DE-8252-4B94A9279E42}" type="sibTrans" cxnId="{63E0B01F-E6B0-4341-846D-AEB7BCF19307}">
      <dgm:prSet/>
      <dgm:spPr/>
      <dgm:t>
        <a:bodyPr/>
        <a:lstStyle/>
        <a:p>
          <a:endParaRPr lang="en-US"/>
        </a:p>
      </dgm:t>
    </dgm:pt>
    <dgm:pt modelId="{DBCB215F-2702-4FBF-9B10-EE479A00694C}" type="parTrans" cxnId="{63E0B01F-E6B0-4341-846D-AEB7BCF19307}">
      <dgm:prSet/>
      <dgm:spPr/>
      <dgm:t>
        <a:bodyPr/>
        <a:lstStyle/>
        <a:p>
          <a:endParaRPr lang="en-US"/>
        </a:p>
      </dgm:t>
    </dgm:pt>
    <dgm:pt modelId="{7FBC627C-7A5D-4F89-A1E1-F66E815CA8A7}">
      <dgm:prSet/>
      <dgm:spPr>
        <a:solidFill>
          <a:schemeClr val="accent2"/>
        </a:solidFill>
      </dgm:spPr>
      <dgm:t>
        <a:bodyPr/>
        <a:lstStyle/>
        <a:p>
          <a:pPr rtl="0"/>
          <a:r>
            <a:rPr kumimoji="0" lang="en-US" b="1" i="0" u="none" strike="noStrike" cap="none" spc="0" normalizeH="0" baseline="0" noProof="0" dirty="0" smtClean="0">
              <a:ln/>
              <a:effectLst/>
              <a:uLnTx/>
              <a:uFillTx/>
              <a:latin typeface="+mn-lt"/>
            </a:rPr>
            <a:t>A4: </a:t>
          </a:r>
          <a:r>
            <a:rPr kumimoji="0" lang="en-US" altLang="ja-JP" b="1" i="0" u="none" strike="noStrike" cap="none" spc="0" normalizeH="0" baseline="0" noProof="0" dirty="0" smtClean="0">
              <a:ln/>
              <a:effectLst/>
              <a:uLnTx/>
              <a:uFillTx/>
              <a:latin typeface="+mn-lt"/>
              <a:ea typeface="ＭＳ Ｐゴシック" pitchFamily="1" charset="-128"/>
            </a:rPr>
            <a:t>Insecure Direct Object References </a:t>
          </a:r>
          <a:endParaRPr kumimoji="0" lang="en-US" b="1" i="0" u="none" strike="noStrike" cap="none" spc="0" normalizeH="0" baseline="0" noProof="0" dirty="0" smtClean="0">
            <a:ln/>
            <a:effectLst/>
            <a:uLnTx/>
            <a:uFillTx/>
            <a:latin typeface="+mn-lt"/>
          </a:endParaRPr>
        </a:p>
      </dgm:t>
    </dgm:pt>
    <dgm:pt modelId="{678EE478-5D87-49D0-AC29-0A904E85A9CD}" type="sibTrans" cxnId="{62F5A9D3-EBF9-4BEC-9613-FD255126CCE1}">
      <dgm:prSet/>
      <dgm:spPr/>
      <dgm:t>
        <a:bodyPr/>
        <a:lstStyle/>
        <a:p>
          <a:endParaRPr lang="en-US"/>
        </a:p>
      </dgm:t>
    </dgm:pt>
    <dgm:pt modelId="{C77C0D7A-4688-41D5-A7B6-ECC1745C80BA}" type="parTrans" cxnId="{62F5A9D3-EBF9-4BEC-9613-FD255126CCE1}">
      <dgm:prSet/>
      <dgm:spPr/>
      <dgm:t>
        <a:bodyPr/>
        <a:lstStyle/>
        <a:p>
          <a:endParaRPr lang="en-US"/>
        </a:p>
      </dgm:t>
    </dgm:pt>
    <dgm:pt modelId="{05B6A14E-A58A-427E-80F5-495E20005676}">
      <dgm:prSet/>
      <dgm:spPr>
        <a:solidFill>
          <a:schemeClr val="accent2"/>
        </a:solidFill>
      </dgm:spPr>
      <dgm:t>
        <a:bodyPr/>
        <a:lstStyle/>
        <a:p>
          <a:pPr rtl="0"/>
          <a:r>
            <a:rPr kumimoji="0" lang="en-US" b="1" i="0" u="none" strike="noStrike" cap="none" spc="0" normalizeH="0" baseline="0" noProof="0" dirty="0" smtClean="0">
              <a:ln/>
              <a:effectLst/>
              <a:uLnTx/>
              <a:uFillTx/>
              <a:latin typeface="+mn-lt"/>
            </a:rPr>
            <a:t>A3: </a:t>
          </a:r>
          <a:r>
            <a:rPr lang="en-US" altLang="ja-JP" b="1" dirty="0" smtClean="0">
              <a:ea typeface="ＭＳ Ｐゴシック" pitchFamily="1" charset="-128"/>
            </a:rPr>
            <a:t>Broken Authentication and Session Management</a:t>
          </a:r>
          <a:endParaRPr kumimoji="0" lang="en-US" b="1" i="0" u="none" strike="noStrike" cap="none" spc="0" normalizeH="0" baseline="0" noProof="0" dirty="0" smtClean="0">
            <a:ln/>
            <a:effectLst/>
            <a:uLnTx/>
            <a:uFillTx/>
            <a:latin typeface="+mn-lt"/>
          </a:endParaRPr>
        </a:p>
      </dgm:t>
    </dgm:pt>
    <dgm:pt modelId="{E232C4F9-D265-42B7-A469-2C93E3FE3984}" type="sibTrans" cxnId="{AE4E6705-38DF-4ECA-80E1-760699C4E255}">
      <dgm:prSet/>
      <dgm:spPr/>
      <dgm:t>
        <a:bodyPr/>
        <a:lstStyle/>
        <a:p>
          <a:endParaRPr lang="en-US"/>
        </a:p>
      </dgm:t>
    </dgm:pt>
    <dgm:pt modelId="{2F9BC56F-924A-4353-9F8F-40E52BE6F39F}" type="parTrans" cxnId="{AE4E6705-38DF-4ECA-80E1-760699C4E255}">
      <dgm:prSet/>
      <dgm:spPr/>
      <dgm:t>
        <a:bodyPr/>
        <a:lstStyle/>
        <a:p>
          <a:endParaRPr lang="en-US"/>
        </a:p>
      </dgm:t>
    </dgm:pt>
    <dgm:pt modelId="{267067DC-F960-471F-8C6E-E0A998CDE8CA}">
      <dgm:prSet phldrT="[Text]"/>
      <dgm:spPr>
        <a:solidFill>
          <a:schemeClr val="accent2"/>
        </a:solidFill>
      </dgm:spPr>
      <dgm:t>
        <a:bodyPr/>
        <a:lstStyle/>
        <a:p>
          <a:pPr rtl="0"/>
          <a:r>
            <a:rPr kumimoji="0" lang="en-US" b="1" i="0" u="none" strike="noStrike" cap="none" spc="0" normalizeH="0" baseline="0" noProof="0" dirty="0" smtClean="0">
              <a:ln/>
              <a:effectLst/>
              <a:uLnTx/>
              <a:uFillTx/>
              <a:latin typeface="+mn-lt"/>
            </a:rPr>
            <a:t>A2: Cross-Site Scripting (XSS)</a:t>
          </a:r>
          <a:endParaRPr lang="en-US" b="1" dirty="0"/>
        </a:p>
      </dgm:t>
    </dgm:pt>
    <dgm:pt modelId="{D761F71C-31BB-498F-A08E-70F30EB51CB4}" type="parTrans" cxnId="{376E3F9D-D0A5-4750-A982-6A39581A8CFA}">
      <dgm:prSet/>
      <dgm:spPr/>
      <dgm:t>
        <a:bodyPr/>
        <a:lstStyle/>
        <a:p>
          <a:endParaRPr lang="en-US"/>
        </a:p>
      </dgm:t>
    </dgm:pt>
    <dgm:pt modelId="{21C97EC3-34E8-4C93-8686-60A47A9C2802}" type="sibTrans" cxnId="{376E3F9D-D0A5-4750-A982-6A39581A8CFA}">
      <dgm:prSet/>
      <dgm:spPr/>
      <dgm:t>
        <a:bodyPr/>
        <a:lstStyle/>
        <a:p>
          <a:endParaRPr lang="en-US"/>
        </a:p>
      </dgm:t>
    </dgm:pt>
    <dgm:pt modelId="{4F33ADAD-0E7A-4CC4-926A-E1D695B40CC0}">
      <dgm:prSet/>
      <dgm:spPr>
        <a:gradFill flip="none" rotWithShape="0">
          <a:gsLst>
            <a:gs pos="0">
              <a:srgbClr val="0066CC">
                <a:shade val="30000"/>
                <a:satMod val="115000"/>
              </a:srgbClr>
            </a:gs>
            <a:gs pos="50000">
              <a:srgbClr val="0066CC">
                <a:shade val="67500"/>
                <a:satMod val="115000"/>
              </a:srgbClr>
            </a:gs>
            <a:gs pos="100000">
              <a:srgbClr val="0066CC">
                <a:shade val="100000"/>
                <a:satMod val="115000"/>
              </a:srgbClr>
            </a:gs>
          </a:gsLst>
          <a:lin ang="5400000" scaled="1"/>
          <a:tileRect/>
        </a:gradFill>
      </dgm:spPr>
      <dgm:t>
        <a:bodyPr/>
        <a:lstStyle/>
        <a:p>
          <a:r>
            <a:rPr lang="en-US" b="1" dirty="0" smtClean="0"/>
            <a:t>A8: Insecure Cryptographic Storage</a:t>
          </a:r>
          <a:endParaRPr lang="en-US" b="1" dirty="0"/>
        </a:p>
      </dgm:t>
    </dgm:pt>
    <dgm:pt modelId="{E7A793B8-03F9-44FB-B548-E39857E00497}" type="parTrans" cxnId="{76CF4293-369C-41CD-B754-A785EFCB9622}">
      <dgm:prSet/>
      <dgm:spPr/>
      <dgm:t>
        <a:bodyPr/>
        <a:lstStyle/>
        <a:p>
          <a:endParaRPr lang="en-US"/>
        </a:p>
      </dgm:t>
    </dgm:pt>
    <dgm:pt modelId="{91422C4A-3296-4DFB-AE5C-9EA4E27DD597}" type="sibTrans" cxnId="{76CF4293-369C-41CD-B754-A785EFCB9622}">
      <dgm:prSet/>
      <dgm:spPr/>
      <dgm:t>
        <a:bodyPr/>
        <a:lstStyle/>
        <a:p>
          <a:endParaRPr lang="en-US"/>
        </a:p>
      </dgm:t>
    </dgm:pt>
    <dgm:pt modelId="{1425CBBF-4498-4BCE-BC74-DC76A4124027}">
      <dgm:prSet/>
      <dgm:spPr>
        <a:gradFill flip="none" rotWithShape="0">
          <a:gsLst>
            <a:gs pos="0">
              <a:srgbClr val="0066CC">
                <a:shade val="30000"/>
                <a:satMod val="115000"/>
              </a:srgbClr>
            </a:gs>
            <a:gs pos="50000">
              <a:srgbClr val="0066CC">
                <a:shade val="67500"/>
                <a:satMod val="115000"/>
              </a:srgbClr>
            </a:gs>
            <a:gs pos="100000">
              <a:srgbClr val="0066CC">
                <a:shade val="100000"/>
                <a:satMod val="115000"/>
              </a:srgbClr>
            </a:gs>
          </a:gsLst>
          <a:lin ang="5400000" scaled="1"/>
          <a:tileRect/>
        </a:gradFill>
      </dgm:spPr>
      <dgm:t>
        <a:bodyPr/>
        <a:lstStyle/>
        <a:p>
          <a:r>
            <a:rPr lang="en-US" altLang="ja-JP" b="1" dirty="0" smtClean="0">
              <a:ea typeface="ＭＳ Ｐゴシック" pitchFamily="1" charset="-128"/>
            </a:rPr>
            <a:t>A9: </a:t>
          </a:r>
          <a:r>
            <a:rPr lang="en-US" b="1" i="0" u="none" dirty="0" smtClean="0"/>
            <a:t>Insufficient Transport Layer Protection</a:t>
          </a:r>
          <a:endParaRPr lang="en-US" b="1" dirty="0"/>
        </a:p>
      </dgm:t>
    </dgm:pt>
    <dgm:pt modelId="{19134321-D03B-461B-8751-7D003E0AC7D7}" type="parTrans" cxnId="{5A3A9910-884E-4824-B114-A7BC95B09EB8}">
      <dgm:prSet/>
      <dgm:spPr/>
    </dgm:pt>
    <dgm:pt modelId="{666FBC44-2286-4F44-B1F4-A1DAA3A49E32}" type="sibTrans" cxnId="{5A3A9910-884E-4824-B114-A7BC95B09EB8}">
      <dgm:prSet/>
      <dgm:spPr/>
    </dgm:pt>
    <dgm:pt modelId="{E1CE3EE4-2936-4D8B-92A3-E104BE0FAA24}" type="pres">
      <dgm:prSet presAssocID="{267281CF-8B67-4D2B-AFDC-72ADEAA7440C}" presName="diagram" presStyleCnt="0">
        <dgm:presLayoutVars>
          <dgm:dir/>
          <dgm:resizeHandles val="exact"/>
        </dgm:presLayoutVars>
      </dgm:prSet>
      <dgm:spPr/>
      <dgm:t>
        <a:bodyPr/>
        <a:lstStyle/>
        <a:p>
          <a:endParaRPr lang="en-US"/>
        </a:p>
      </dgm:t>
    </dgm:pt>
    <dgm:pt modelId="{AD2E9B06-A06B-443C-83A3-58564550A9C4}" type="pres">
      <dgm:prSet presAssocID="{64169CBD-621B-41AC-8098-190EB836285B}" presName="node" presStyleLbl="node1" presStyleIdx="0" presStyleCnt="10">
        <dgm:presLayoutVars>
          <dgm:bulletEnabled val="1"/>
        </dgm:presLayoutVars>
      </dgm:prSet>
      <dgm:spPr/>
      <dgm:t>
        <a:bodyPr/>
        <a:lstStyle/>
        <a:p>
          <a:endParaRPr lang="en-US"/>
        </a:p>
      </dgm:t>
    </dgm:pt>
    <dgm:pt modelId="{A30A05D7-A3A0-471E-BE40-D9A5641B2C43}" type="pres">
      <dgm:prSet presAssocID="{55DCDCCE-3CAF-428A-ABFC-A8BC8FEF6AA5}" presName="sibTrans" presStyleCnt="0"/>
      <dgm:spPr/>
    </dgm:pt>
    <dgm:pt modelId="{BA79777C-83D7-4A20-8C72-9B06E33970B3}" type="pres">
      <dgm:prSet presAssocID="{267067DC-F960-471F-8C6E-E0A998CDE8CA}" presName="node" presStyleLbl="node1" presStyleIdx="1" presStyleCnt="10">
        <dgm:presLayoutVars>
          <dgm:bulletEnabled val="1"/>
        </dgm:presLayoutVars>
      </dgm:prSet>
      <dgm:spPr/>
      <dgm:t>
        <a:bodyPr/>
        <a:lstStyle/>
        <a:p>
          <a:endParaRPr lang="en-US"/>
        </a:p>
      </dgm:t>
    </dgm:pt>
    <dgm:pt modelId="{8507AF65-B6FE-4008-8A2F-CDD834EC50CF}" type="pres">
      <dgm:prSet presAssocID="{21C97EC3-34E8-4C93-8686-60A47A9C2802}" presName="sibTrans" presStyleCnt="0"/>
      <dgm:spPr/>
    </dgm:pt>
    <dgm:pt modelId="{049F4145-C84A-42C6-8C4A-A73F5D1F13B1}" type="pres">
      <dgm:prSet presAssocID="{05B6A14E-A58A-427E-80F5-495E20005676}" presName="node" presStyleLbl="node1" presStyleIdx="2" presStyleCnt="10" custLinFactNeighborX="-163" custLinFactNeighborY="208">
        <dgm:presLayoutVars>
          <dgm:bulletEnabled val="1"/>
        </dgm:presLayoutVars>
      </dgm:prSet>
      <dgm:spPr/>
      <dgm:t>
        <a:bodyPr/>
        <a:lstStyle/>
        <a:p>
          <a:endParaRPr lang="en-US"/>
        </a:p>
      </dgm:t>
    </dgm:pt>
    <dgm:pt modelId="{83238806-E393-4882-A18C-F18C628330C0}" type="pres">
      <dgm:prSet presAssocID="{E232C4F9-D265-42B7-A469-2C93E3FE3984}" presName="sibTrans" presStyleCnt="0"/>
      <dgm:spPr/>
    </dgm:pt>
    <dgm:pt modelId="{C3E7A39C-1CAB-4280-9674-550D9EBD3664}" type="pres">
      <dgm:prSet presAssocID="{7FBC627C-7A5D-4F89-A1E1-F66E815CA8A7}" presName="node" presStyleLbl="node1" presStyleIdx="3" presStyleCnt="10" custLinFactNeighborY="-1132">
        <dgm:presLayoutVars>
          <dgm:bulletEnabled val="1"/>
        </dgm:presLayoutVars>
      </dgm:prSet>
      <dgm:spPr/>
      <dgm:t>
        <a:bodyPr/>
        <a:lstStyle/>
        <a:p>
          <a:endParaRPr lang="en-US"/>
        </a:p>
      </dgm:t>
    </dgm:pt>
    <dgm:pt modelId="{931C115E-C0A7-4720-AB3F-606E25B53088}" type="pres">
      <dgm:prSet presAssocID="{678EE478-5D87-49D0-AC29-0A904E85A9CD}" presName="sibTrans" presStyleCnt="0"/>
      <dgm:spPr/>
    </dgm:pt>
    <dgm:pt modelId="{E75F8F30-3FA0-429A-A777-BC11F620C600}" type="pres">
      <dgm:prSet presAssocID="{C1059736-A6E2-4762-8F49-0456CD8B7C69}" presName="node" presStyleLbl="node1" presStyleIdx="4" presStyleCnt="10">
        <dgm:presLayoutVars>
          <dgm:bulletEnabled val="1"/>
        </dgm:presLayoutVars>
      </dgm:prSet>
      <dgm:spPr/>
      <dgm:t>
        <a:bodyPr/>
        <a:lstStyle/>
        <a:p>
          <a:endParaRPr lang="en-US"/>
        </a:p>
      </dgm:t>
    </dgm:pt>
    <dgm:pt modelId="{52B5463B-623E-4AEB-A7DB-47178B6C71AF}" type="pres">
      <dgm:prSet presAssocID="{C998CC39-D1D3-43DE-8252-4B94A9279E42}" presName="sibTrans" presStyleCnt="0"/>
      <dgm:spPr/>
    </dgm:pt>
    <dgm:pt modelId="{764C6158-AD60-4271-9C65-2ABDF85CAA50}" type="pres">
      <dgm:prSet presAssocID="{8BCDC084-67CA-4889-BB16-FDAA18262BAD}" presName="node" presStyleLbl="node1" presStyleIdx="5" presStyleCnt="10">
        <dgm:presLayoutVars>
          <dgm:bulletEnabled val="1"/>
        </dgm:presLayoutVars>
      </dgm:prSet>
      <dgm:spPr/>
      <dgm:t>
        <a:bodyPr/>
        <a:lstStyle/>
        <a:p>
          <a:endParaRPr lang="en-US"/>
        </a:p>
      </dgm:t>
    </dgm:pt>
    <dgm:pt modelId="{14B07B39-8E48-404A-8551-E175E2765349}" type="pres">
      <dgm:prSet presAssocID="{C306F358-4A0E-4076-9570-D654E65D82B2}" presName="sibTrans" presStyleCnt="0"/>
      <dgm:spPr/>
    </dgm:pt>
    <dgm:pt modelId="{EA75EA57-6CCA-4563-87BD-023630ABCFA8}" type="pres">
      <dgm:prSet presAssocID="{FA4512F7-A63A-4F40-B5B4-6004D8EEA2E4}" presName="node" presStyleLbl="node1" presStyleIdx="6" presStyleCnt="10">
        <dgm:presLayoutVars>
          <dgm:bulletEnabled val="1"/>
        </dgm:presLayoutVars>
      </dgm:prSet>
      <dgm:spPr/>
      <dgm:t>
        <a:bodyPr/>
        <a:lstStyle/>
        <a:p>
          <a:endParaRPr lang="en-US"/>
        </a:p>
      </dgm:t>
    </dgm:pt>
    <dgm:pt modelId="{3D5A4703-D8B9-4D1C-8A2E-D5D54AE747D3}" type="pres">
      <dgm:prSet presAssocID="{F7E858A2-0BF8-451A-8FF3-814E21CFC0A2}" presName="sibTrans" presStyleCnt="0"/>
      <dgm:spPr/>
    </dgm:pt>
    <dgm:pt modelId="{41C906C3-FECE-4AA6-9B2E-E742275892E7}" type="pres">
      <dgm:prSet presAssocID="{4F33ADAD-0E7A-4CC4-926A-E1D695B40CC0}" presName="node" presStyleLbl="node1" presStyleIdx="7" presStyleCnt="10">
        <dgm:presLayoutVars>
          <dgm:bulletEnabled val="1"/>
        </dgm:presLayoutVars>
      </dgm:prSet>
      <dgm:spPr/>
      <dgm:t>
        <a:bodyPr/>
        <a:lstStyle/>
        <a:p>
          <a:endParaRPr lang="en-US"/>
        </a:p>
      </dgm:t>
    </dgm:pt>
    <dgm:pt modelId="{8ECC9BA1-2FE2-4A13-AE32-C8596A65EAFD}" type="pres">
      <dgm:prSet presAssocID="{91422C4A-3296-4DFB-AE5C-9EA4E27DD597}" presName="sibTrans" presStyleCnt="0"/>
      <dgm:spPr/>
    </dgm:pt>
    <dgm:pt modelId="{0E5BD108-059F-48AE-801C-18529182DE42}" type="pres">
      <dgm:prSet presAssocID="{1425CBBF-4498-4BCE-BC74-DC76A4124027}" presName="node" presStyleLbl="node1" presStyleIdx="8" presStyleCnt="10">
        <dgm:presLayoutVars>
          <dgm:bulletEnabled val="1"/>
        </dgm:presLayoutVars>
      </dgm:prSet>
      <dgm:spPr/>
      <dgm:t>
        <a:bodyPr/>
        <a:lstStyle/>
        <a:p>
          <a:endParaRPr lang="en-US"/>
        </a:p>
      </dgm:t>
    </dgm:pt>
    <dgm:pt modelId="{11F16691-C99F-4C33-BA9A-69AB3E50019C}" type="pres">
      <dgm:prSet presAssocID="{666FBC44-2286-4F44-B1F4-A1DAA3A49E32}" presName="sibTrans" presStyleCnt="0"/>
      <dgm:spPr/>
    </dgm:pt>
    <dgm:pt modelId="{AB8EC8CA-2DD9-43B0-BAC8-DBF5D6A86196}" type="pres">
      <dgm:prSet presAssocID="{231AA091-BC50-4CB1-B212-84DF97C37E43}" presName="node" presStyleLbl="node1" presStyleIdx="9" presStyleCnt="10">
        <dgm:presLayoutVars>
          <dgm:bulletEnabled val="1"/>
        </dgm:presLayoutVars>
      </dgm:prSet>
      <dgm:spPr/>
      <dgm:t>
        <a:bodyPr/>
        <a:lstStyle/>
        <a:p>
          <a:endParaRPr lang="en-US"/>
        </a:p>
      </dgm:t>
    </dgm:pt>
  </dgm:ptLst>
  <dgm:cxnLst>
    <dgm:cxn modelId="{865DAF3D-EA79-42F8-BBA5-4E14076F0766}" type="presOf" srcId="{267067DC-F960-471F-8C6E-E0A998CDE8CA}" destId="{BA79777C-83D7-4A20-8C72-9B06E33970B3}" srcOrd="0" destOrd="0" presId="urn:microsoft.com/office/officeart/2005/8/layout/default#1"/>
    <dgm:cxn modelId="{11CED278-F5BF-44E8-BC42-F65384151990}" type="presOf" srcId="{7FBC627C-7A5D-4F89-A1E1-F66E815CA8A7}" destId="{C3E7A39C-1CAB-4280-9674-550D9EBD3664}" srcOrd="0" destOrd="0" presId="urn:microsoft.com/office/officeart/2005/8/layout/default#1"/>
    <dgm:cxn modelId="{D2CEB133-810C-41AB-945F-AB3E09C5BC83}" type="presOf" srcId="{1425CBBF-4498-4BCE-BC74-DC76A4124027}" destId="{0E5BD108-059F-48AE-801C-18529182DE42}" srcOrd="0" destOrd="0" presId="urn:microsoft.com/office/officeart/2005/8/layout/default#1"/>
    <dgm:cxn modelId="{53C2B72B-6406-4FD9-B8BB-C7B66F69F950}" type="presOf" srcId="{05B6A14E-A58A-427E-80F5-495E20005676}" destId="{049F4145-C84A-42C6-8C4A-A73F5D1F13B1}" srcOrd="0" destOrd="0" presId="urn:microsoft.com/office/officeart/2005/8/layout/default#1"/>
    <dgm:cxn modelId="{C4897231-7C0C-4A97-8F30-7A2E76D3D759}" type="presOf" srcId="{C1059736-A6E2-4762-8F49-0456CD8B7C69}" destId="{E75F8F30-3FA0-429A-A777-BC11F620C600}" srcOrd="0" destOrd="0" presId="urn:microsoft.com/office/officeart/2005/8/layout/default#1"/>
    <dgm:cxn modelId="{AE4E6705-38DF-4ECA-80E1-760699C4E255}" srcId="{267281CF-8B67-4D2B-AFDC-72ADEAA7440C}" destId="{05B6A14E-A58A-427E-80F5-495E20005676}" srcOrd="2" destOrd="0" parTransId="{2F9BC56F-924A-4353-9F8F-40E52BE6F39F}" sibTransId="{E232C4F9-D265-42B7-A469-2C93E3FE3984}"/>
    <dgm:cxn modelId="{87367C5A-800E-4ABA-8B2B-CF70A5C89137}" srcId="{267281CF-8B67-4D2B-AFDC-72ADEAA7440C}" destId="{8BCDC084-67CA-4889-BB16-FDAA18262BAD}" srcOrd="5" destOrd="0" parTransId="{DFCC82B9-B307-4045-991F-0A63623D1F34}" sibTransId="{C306F358-4A0E-4076-9570-D654E65D82B2}"/>
    <dgm:cxn modelId="{E8FA1B3E-891C-44F5-8B95-213F7D5CE5C0}" srcId="{267281CF-8B67-4D2B-AFDC-72ADEAA7440C}" destId="{64169CBD-621B-41AC-8098-190EB836285B}" srcOrd="0" destOrd="0" parTransId="{C2478B4C-85CC-4B56-8035-A1D085B2572C}" sibTransId="{55DCDCCE-3CAF-428A-ABFC-A8BC8FEF6AA5}"/>
    <dgm:cxn modelId="{B51ED7B4-29BD-4674-99F3-5844F9BC4425}" type="presOf" srcId="{231AA091-BC50-4CB1-B212-84DF97C37E43}" destId="{AB8EC8CA-2DD9-43B0-BAC8-DBF5D6A86196}" srcOrd="0" destOrd="0" presId="urn:microsoft.com/office/officeart/2005/8/layout/default#1"/>
    <dgm:cxn modelId="{AB9FD02E-43BB-4EF8-95F8-104B11F424D0}" type="presOf" srcId="{4F33ADAD-0E7A-4CC4-926A-E1D695B40CC0}" destId="{41C906C3-FECE-4AA6-9B2E-E742275892E7}" srcOrd="0" destOrd="0" presId="urn:microsoft.com/office/officeart/2005/8/layout/default#1"/>
    <dgm:cxn modelId="{80FFAA12-38A4-45E3-9E91-830EA9EBC927}" type="presOf" srcId="{8BCDC084-67CA-4889-BB16-FDAA18262BAD}" destId="{764C6158-AD60-4271-9C65-2ABDF85CAA50}" srcOrd="0" destOrd="0" presId="urn:microsoft.com/office/officeart/2005/8/layout/default#1"/>
    <dgm:cxn modelId="{C8712220-FD13-4658-B27D-27509C3C35DD}" type="presOf" srcId="{64169CBD-621B-41AC-8098-190EB836285B}" destId="{AD2E9B06-A06B-443C-83A3-58564550A9C4}" srcOrd="0" destOrd="0" presId="urn:microsoft.com/office/officeart/2005/8/layout/default#1"/>
    <dgm:cxn modelId="{395778C8-53B7-4ABA-B003-A8A213D8106E}" srcId="{267281CF-8B67-4D2B-AFDC-72ADEAA7440C}" destId="{231AA091-BC50-4CB1-B212-84DF97C37E43}" srcOrd="9" destOrd="0" parTransId="{DFD4E4B3-889C-44E4-98F7-CDE5F5A9E369}" sibTransId="{A9F48C2C-FB58-44F1-8762-0ACF43D4AFFD}"/>
    <dgm:cxn modelId="{7B238337-CAC9-46BC-BAE4-447DA6123B30}" type="presOf" srcId="{FA4512F7-A63A-4F40-B5B4-6004D8EEA2E4}" destId="{EA75EA57-6CCA-4563-87BD-023630ABCFA8}" srcOrd="0" destOrd="0" presId="urn:microsoft.com/office/officeart/2005/8/layout/default#1"/>
    <dgm:cxn modelId="{62F5A9D3-EBF9-4BEC-9613-FD255126CCE1}" srcId="{267281CF-8B67-4D2B-AFDC-72ADEAA7440C}" destId="{7FBC627C-7A5D-4F89-A1E1-F66E815CA8A7}" srcOrd="3" destOrd="0" parTransId="{C77C0D7A-4688-41D5-A7B6-ECC1745C80BA}" sibTransId="{678EE478-5D87-49D0-AC29-0A904E85A9CD}"/>
    <dgm:cxn modelId="{76CF4293-369C-41CD-B754-A785EFCB9622}" srcId="{267281CF-8B67-4D2B-AFDC-72ADEAA7440C}" destId="{4F33ADAD-0E7A-4CC4-926A-E1D695B40CC0}" srcOrd="7" destOrd="0" parTransId="{E7A793B8-03F9-44FB-B548-E39857E00497}" sibTransId="{91422C4A-3296-4DFB-AE5C-9EA4E27DD597}"/>
    <dgm:cxn modelId="{1EE9DF2A-59A8-424F-BDC0-50EC10DC6FD5}" type="presOf" srcId="{267281CF-8B67-4D2B-AFDC-72ADEAA7440C}" destId="{E1CE3EE4-2936-4D8B-92A3-E104BE0FAA24}" srcOrd="0" destOrd="0" presId="urn:microsoft.com/office/officeart/2005/8/layout/default#1"/>
    <dgm:cxn modelId="{376E3F9D-D0A5-4750-A982-6A39581A8CFA}" srcId="{267281CF-8B67-4D2B-AFDC-72ADEAA7440C}" destId="{267067DC-F960-471F-8C6E-E0A998CDE8CA}" srcOrd="1" destOrd="0" parTransId="{D761F71C-31BB-498F-A08E-70F30EB51CB4}" sibTransId="{21C97EC3-34E8-4C93-8686-60A47A9C2802}"/>
    <dgm:cxn modelId="{A25FC508-31D3-47AB-B526-F240B6F5C2DF}" srcId="{267281CF-8B67-4D2B-AFDC-72ADEAA7440C}" destId="{FA4512F7-A63A-4F40-B5B4-6004D8EEA2E4}" srcOrd="6" destOrd="0" parTransId="{D53CD27D-BDD3-444C-AE6A-2311E83F246A}" sibTransId="{F7E858A2-0BF8-451A-8FF3-814E21CFC0A2}"/>
    <dgm:cxn modelId="{5A3A9910-884E-4824-B114-A7BC95B09EB8}" srcId="{267281CF-8B67-4D2B-AFDC-72ADEAA7440C}" destId="{1425CBBF-4498-4BCE-BC74-DC76A4124027}" srcOrd="8" destOrd="0" parTransId="{19134321-D03B-461B-8751-7D003E0AC7D7}" sibTransId="{666FBC44-2286-4F44-B1F4-A1DAA3A49E32}"/>
    <dgm:cxn modelId="{63E0B01F-E6B0-4341-846D-AEB7BCF19307}" srcId="{267281CF-8B67-4D2B-AFDC-72ADEAA7440C}" destId="{C1059736-A6E2-4762-8F49-0456CD8B7C69}" srcOrd="4" destOrd="0" parTransId="{DBCB215F-2702-4FBF-9B10-EE479A00694C}" sibTransId="{C998CC39-D1D3-43DE-8252-4B94A9279E42}"/>
    <dgm:cxn modelId="{54138AA9-B34F-4F9D-AF8A-6EA9C4074362}" type="presParOf" srcId="{E1CE3EE4-2936-4D8B-92A3-E104BE0FAA24}" destId="{AD2E9B06-A06B-443C-83A3-58564550A9C4}" srcOrd="0" destOrd="0" presId="urn:microsoft.com/office/officeart/2005/8/layout/default#1"/>
    <dgm:cxn modelId="{F6E53A82-8157-4BC1-A4DE-A45F63931D47}" type="presParOf" srcId="{E1CE3EE4-2936-4D8B-92A3-E104BE0FAA24}" destId="{A30A05D7-A3A0-471E-BE40-D9A5641B2C43}" srcOrd="1" destOrd="0" presId="urn:microsoft.com/office/officeart/2005/8/layout/default#1"/>
    <dgm:cxn modelId="{F26EAE02-7F18-4FAA-A15A-CB279FE51EDB}" type="presParOf" srcId="{E1CE3EE4-2936-4D8B-92A3-E104BE0FAA24}" destId="{BA79777C-83D7-4A20-8C72-9B06E33970B3}" srcOrd="2" destOrd="0" presId="urn:microsoft.com/office/officeart/2005/8/layout/default#1"/>
    <dgm:cxn modelId="{3A2D0FD8-7897-4E01-89E5-68870E7E88E1}" type="presParOf" srcId="{E1CE3EE4-2936-4D8B-92A3-E104BE0FAA24}" destId="{8507AF65-B6FE-4008-8A2F-CDD834EC50CF}" srcOrd="3" destOrd="0" presId="urn:microsoft.com/office/officeart/2005/8/layout/default#1"/>
    <dgm:cxn modelId="{EAE50F52-CCAC-4934-B49D-0FEFFEB30D34}" type="presParOf" srcId="{E1CE3EE4-2936-4D8B-92A3-E104BE0FAA24}" destId="{049F4145-C84A-42C6-8C4A-A73F5D1F13B1}" srcOrd="4" destOrd="0" presId="urn:microsoft.com/office/officeart/2005/8/layout/default#1"/>
    <dgm:cxn modelId="{79A871E8-487C-4E41-B08E-5A34651A9634}" type="presParOf" srcId="{E1CE3EE4-2936-4D8B-92A3-E104BE0FAA24}" destId="{83238806-E393-4882-A18C-F18C628330C0}" srcOrd="5" destOrd="0" presId="urn:microsoft.com/office/officeart/2005/8/layout/default#1"/>
    <dgm:cxn modelId="{FF40A1F7-ECCB-4CE9-A9B5-770716EE9FD8}" type="presParOf" srcId="{E1CE3EE4-2936-4D8B-92A3-E104BE0FAA24}" destId="{C3E7A39C-1CAB-4280-9674-550D9EBD3664}" srcOrd="6" destOrd="0" presId="urn:microsoft.com/office/officeart/2005/8/layout/default#1"/>
    <dgm:cxn modelId="{25FA30DA-5589-47BD-9442-C1A4B7E68A10}" type="presParOf" srcId="{E1CE3EE4-2936-4D8B-92A3-E104BE0FAA24}" destId="{931C115E-C0A7-4720-AB3F-606E25B53088}" srcOrd="7" destOrd="0" presId="urn:microsoft.com/office/officeart/2005/8/layout/default#1"/>
    <dgm:cxn modelId="{5A2AA1EE-F8B7-46C3-90EC-8EE5411BA02B}" type="presParOf" srcId="{E1CE3EE4-2936-4D8B-92A3-E104BE0FAA24}" destId="{E75F8F30-3FA0-429A-A777-BC11F620C600}" srcOrd="8" destOrd="0" presId="urn:microsoft.com/office/officeart/2005/8/layout/default#1"/>
    <dgm:cxn modelId="{ED98CEDA-D52D-414C-AD15-431AD29B23FC}" type="presParOf" srcId="{E1CE3EE4-2936-4D8B-92A3-E104BE0FAA24}" destId="{52B5463B-623E-4AEB-A7DB-47178B6C71AF}" srcOrd="9" destOrd="0" presId="urn:microsoft.com/office/officeart/2005/8/layout/default#1"/>
    <dgm:cxn modelId="{DFD64BD8-95D0-4A8E-9237-0B467FCF0A79}" type="presParOf" srcId="{E1CE3EE4-2936-4D8B-92A3-E104BE0FAA24}" destId="{764C6158-AD60-4271-9C65-2ABDF85CAA50}" srcOrd="10" destOrd="0" presId="urn:microsoft.com/office/officeart/2005/8/layout/default#1"/>
    <dgm:cxn modelId="{7A63F884-133C-4435-A49C-967A91EBF659}" type="presParOf" srcId="{E1CE3EE4-2936-4D8B-92A3-E104BE0FAA24}" destId="{14B07B39-8E48-404A-8551-E175E2765349}" srcOrd="11" destOrd="0" presId="urn:microsoft.com/office/officeart/2005/8/layout/default#1"/>
    <dgm:cxn modelId="{0F80E2D2-0EEC-40CA-9DB6-10F71DE048B1}" type="presParOf" srcId="{E1CE3EE4-2936-4D8B-92A3-E104BE0FAA24}" destId="{EA75EA57-6CCA-4563-87BD-023630ABCFA8}" srcOrd="12" destOrd="0" presId="urn:microsoft.com/office/officeart/2005/8/layout/default#1"/>
    <dgm:cxn modelId="{E9B7FE94-233E-4AF4-9BF1-2679DEEE216A}" type="presParOf" srcId="{E1CE3EE4-2936-4D8B-92A3-E104BE0FAA24}" destId="{3D5A4703-D8B9-4D1C-8A2E-D5D54AE747D3}" srcOrd="13" destOrd="0" presId="urn:microsoft.com/office/officeart/2005/8/layout/default#1"/>
    <dgm:cxn modelId="{61933B88-2F99-43D0-8E33-E96A0C50A388}" type="presParOf" srcId="{E1CE3EE4-2936-4D8B-92A3-E104BE0FAA24}" destId="{41C906C3-FECE-4AA6-9B2E-E742275892E7}" srcOrd="14" destOrd="0" presId="urn:microsoft.com/office/officeart/2005/8/layout/default#1"/>
    <dgm:cxn modelId="{0BEA8314-EC4C-4272-860F-8534CEDA384E}" type="presParOf" srcId="{E1CE3EE4-2936-4D8B-92A3-E104BE0FAA24}" destId="{8ECC9BA1-2FE2-4A13-AE32-C8596A65EAFD}" srcOrd="15" destOrd="0" presId="urn:microsoft.com/office/officeart/2005/8/layout/default#1"/>
    <dgm:cxn modelId="{8A984E14-860A-44AD-B3DE-3700D1FF991D}" type="presParOf" srcId="{E1CE3EE4-2936-4D8B-92A3-E104BE0FAA24}" destId="{0E5BD108-059F-48AE-801C-18529182DE42}" srcOrd="16" destOrd="0" presId="urn:microsoft.com/office/officeart/2005/8/layout/default#1"/>
    <dgm:cxn modelId="{8CC0CD72-8755-4638-934E-74F520B77882}" type="presParOf" srcId="{E1CE3EE4-2936-4D8B-92A3-E104BE0FAA24}" destId="{11F16691-C99F-4C33-BA9A-69AB3E50019C}" srcOrd="17" destOrd="0" presId="urn:microsoft.com/office/officeart/2005/8/layout/default#1"/>
    <dgm:cxn modelId="{A308F561-904A-46C4-BDA7-D90609F947AC}" type="presParOf" srcId="{E1CE3EE4-2936-4D8B-92A3-E104BE0FAA24}" destId="{AB8EC8CA-2DD9-43B0-BAC8-DBF5D6A86196}" srcOrd="18" destOrd="0" presId="urn:microsoft.com/office/officeart/2005/8/layout/default#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35876F7C-E241-41EF-9B9B-57321D7CECDB}"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en-US"/>
        </a:p>
      </dgm:t>
    </dgm:pt>
    <dgm:pt modelId="{0937EA3F-F180-4E4A-A61C-82485C2DF7E1}">
      <dgm:prSet phldrT="[Text]"/>
      <dgm:spPr>
        <a:solidFill>
          <a:schemeClr val="accent2"/>
        </a:solidFill>
      </dgm:spPr>
      <dgm:t>
        <a:bodyPr/>
        <a:lstStyle/>
        <a:p>
          <a:r>
            <a:rPr lang="en-US" dirty="0" smtClean="0"/>
            <a:t>Injection means…</a:t>
          </a:r>
          <a:endParaRPr lang="en-US" dirty="0"/>
        </a:p>
      </dgm:t>
    </dgm:pt>
    <dgm:pt modelId="{72E00A95-27F6-41C1-8C5D-6C65204BB3C5}" type="parTrans" cxnId="{6E7CB017-9119-4B03-AAC7-C9E8EDA62A09}">
      <dgm:prSet/>
      <dgm:spPr/>
      <dgm:t>
        <a:bodyPr/>
        <a:lstStyle/>
        <a:p>
          <a:endParaRPr lang="en-US"/>
        </a:p>
      </dgm:t>
    </dgm:pt>
    <dgm:pt modelId="{FAB9B14C-FAC9-46E2-A8D4-890897F29FAF}" type="sibTrans" cxnId="{6E7CB017-9119-4B03-AAC7-C9E8EDA62A09}">
      <dgm:prSet/>
      <dgm:spPr/>
      <dgm:t>
        <a:bodyPr/>
        <a:lstStyle/>
        <a:p>
          <a:endParaRPr lang="en-US"/>
        </a:p>
      </dgm:t>
    </dgm:pt>
    <dgm:pt modelId="{5C3B5A1D-62FD-44EE-959E-C4286B76AB69}">
      <dgm:prSet/>
      <dgm:spPr/>
      <dgm:t>
        <a:bodyPr/>
        <a:lstStyle/>
        <a:p>
          <a:r>
            <a:rPr lang="en-US" dirty="0" smtClean="0"/>
            <a:t>Tricking an application into including unintended commands in the data sent to an interpreter</a:t>
          </a:r>
        </a:p>
      </dgm:t>
    </dgm:pt>
    <dgm:pt modelId="{BC43ADA6-FB32-4FEF-AA85-7C294B8CB060}" type="parTrans" cxnId="{70C1A6F1-1C37-4859-BCCC-97434C26E1BA}">
      <dgm:prSet/>
      <dgm:spPr/>
      <dgm:t>
        <a:bodyPr/>
        <a:lstStyle/>
        <a:p>
          <a:endParaRPr lang="en-US"/>
        </a:p>
      </dgm:t>
    </dgm:pt>
    <dgm:pt modelId="{7F244656-2FE7-4007-81B3-4C3338C4CEA3}" type="sibTrans" cxnId="{70C1A6F1-1C37-4859-BCCC-97434C26E1BA}">
      <dgm:prSet/>
      <dgm:spPr/>
      <dgm:t>
        <a:bodyPr/>
        <a:lstStyle/>
        <a:p>
          <a:endParaRPr lang="en-US"/>
        </a:p>
      </dgm:t>
    </dgm:pt>
    <dgm:pt modelId="{CF1E9FBC-E61E-4864-A78E-83EE28250D6A}">
      <dgm:prSet/>
      <dgm:spPr>
        <a:solidFill>
          <a:schemeClr val="accent2"/>
        </a:solidFill>
      </dgm:spPr>
      <dgm:t>
        <a:bodyPr/>
        <a:lstStyle/>
        <a:p>
          <a:r>
            <a:rPr lang="en-US" dirty="0" smtClean="0"/>
            <a:t>Interpreters…</a:t>
          </a:r>
        </a:p>
      </dgm:t>
    </dgm:pt>
    <dgm:pt modelId="{8B1B7235-990B-4F53-94F0-72B3BB6F8B4A}" type="parTrans" cxnId="{856A73F5-BA30-4AB3-9E3F-6891C43F4EA1}">
      <dgm:prSet/>
      <dgm:spPr/>
      <dgm:t>
        <a:bodyPr/>
        <a:lstStyle/>
        <a:p>
          <a:endParaRPr lang="en-US"/>
        </a:p>
      </dgm:t>
    </dgm:pt>
    <dgm:pt modelId="{D735FCAD-9664-49E9-94B1-577FD69E5332}" type="sibTrans" cxnId="{856A73F5-BA30-4AB3-9E3F-6891C43F4EA1}">
      <dgm:prSet/>
      <dgm:spPr/>
      <dgm:t>
        <a:bodyPr/>
        <a:lstStyle/>
        <a:p>
          <a:endParaRPr lang="en-US"/>
        </a:p>
      </dgm:t>
    </dgm:pt>
    <dgm:pt modelId="{076FAF60-C9A8-409E-B575-30262A011165}">
      <dgm:prSet/>
      <dgm:spPr/>
      <dgm:t>
        <a:bodyPr/>
        <a:lstStyle/>
        <a:p>
          <a:r>
            <a:rPr lang="en-US" dirty="0" smtClean="0"/>
            <a:t>Take strings and interpret them as commands</a:t>
          </a:r>
        </a:p>
      </dgm:t>
    </dgm:pt>
    <dgm:pt modelId="{EF8F5DC3-2707-4B08-B792-11FEA7979169}" type="parTrans" cxnId="{89FF61D1-A7E9-45A3-BAD5-9E8AC46C5003}">
      <dgm:prSet/>
      <dgm:spPr/>
      <dgm:t>
        <a:bodyPr/>
        <a:lstStyle/>
        <a:p>
          <a:endParaRPr lang="en-US"/>
        </a:p>
      </dgm:t>
    </dgm:pt>
    <dgm:pt modelId="{DB9574D7-B47E-44FD-9360-FBAECCE33553}" type="sibTrans" cxnId="{89FF61D1-A7E9-45A3-BAD5-9E8AC46C5003}">
      <dgm:prSet/>
      <dgm:spPr/>
      <dgm:t>
        <a:bodyPr/>
        <a:lstStyle/>
        <a:p>
          <a:endParaRPr lang="en-US"/>
        </a:p>
      </dgm:t>
    </dgm:pt>
    <dgm:pt modelId="{1A87584A-77BB-4D3C-BAB7-A2DD64CDD0DC}">
      <dgm:prSet/>
      <dgm:spPr/>
      <dgm:t>
        <a:bodyPr/>
        <a:lstStyle/>
        <a:p>
          <a:r>
            <a:rPr lang="en-US" dirty="0" smtClean="0"/>
            <a:t>SQL, OS Shell, LDAP, </a:t>
          </a:r>
          <a:r>
            <a:rPr lang="en-US" dirty="0" err="1" smtClean="0"/>
            <a:t>XPath</a:t>
          </a:r>
          <a:r>
            <a:rPr lang="en-US" dirty="0" smtClean="0"/>
            <a:t>, Hibernate, etc…</a:t>
          </a:r>
        </a:p>
      </dgm:t>
    </dgm:pt>
    <dgm:pt modelId="{47398738-6D15-4A9A-89A2-A229EC47C997}" type="parTrans" cxnId="{851F00EA-F60C-4FEB-BDEB-350CE720FAA9}">
      <dgm:prSet/>
      <dgm:spPr/>
      <dgm:t>
        <a:bodyPr/>
        <a:lstStyle/>
        <a:p>
          <a:endParaRPr lang="en-US"/>
        </a:p>
      </dgm:t>
    </dgm:pt>
    <dgm:pt modelId="{E4ED12E3-4A5C-4820-B7A4-E2B16A78C24B}" type="sibTrans" cxnId="{851F00EA-F60C-4FEB-BDEB-350CE720FAA9}">
      <dgm:prSet/>
      <dgm:spPr/>
      <dgm:t>
        <a:bodyPr/>
        <a:lstStyle/>
        <a:p>
          <a:endParaRPr lang="en-US"/>
        </a:p>
      </dgm:t>
    </dgm:pt>
    <dgm:pt modelId="{A5172356-56F0-4263-B3A7-08F8D2E5DBC4}">
      <dgm:prSet/>
      <dgm:spPr>
        <a:solidFill>
          <a:schemeClr val="accent2"/>
        </a:solidFill>
      </dgm:spPr>
      <dgm:t>
        <a:bodyPr/>
        <a:lstStyle/>
        <a:p>
          <a:r>
            <a:rPr lang="en-US" dirty="0" smtClean="0"/>
            <a:t>SQL injection is still quite common</a:t>
          </a:r>
        </a:p>
      </dgm:t>
    </dgm:pt>
    <dgm:pt modelId="{2DE9E5FD-C3D4-45A4-90E7-26E4F916A864}" type="parTrans" cxnId="{D20E1A15-D063-4155-8E93-9195E58CBAC9}">
      <dgm:prSet/>
      <dgm:spPr/>
      <dgm:t>
        <a:bodyPr/>
        <a:lstStyle/>
        <a:p>
          <a:endParaRPr lang="en-US"/>
        </a:p>
      </dgm:t>
    </dgm:pt>
    <dgm:pt modelId="{82540F70-7CA1-4A14-A27C-35E850D28450}" type="sibTrans" cxnId="{D20E1A15-D063-4155-8E93-9195E58CBAC9}">
      <dgm:prSet/>
      <dgm:spPr/>
      <dgm:t>
        <a:bodyPr/>
        <a:lstStyle/>
        <a:p>
          <a:endParaRPr lang="en-US"/>
        </a:p>
      </dgm:t>
    </dgm:pt>
    <dgm:pt modelId="{3E4EAAEA-2E0C-46DE-B4FA-3BEF73B617D9}">
      <dgm:prSet/>
      <dgm:spPr/>
      <dgm:t>
        <a:bodyPr/>
        <a:lstStyle/>
        <a:p>
          <a:r>
            <a:rPr lang="en-US" dirty="0" smtClean="0"/>
            <a:t>Many applications still susceptible (really don’t know why)</a:t>
          </a:r>
        </a:p>
      </dgm:t>
    </dgm:pt>
    <dgm:pt modelId="{9EB4B81D-D038-4345-B636-720F97410527}" type="parTrans" cxnId="{D815515C-341A-4E9A-9611-0370D6336FF5}">
      <dgm:prSet/>
      <dgm:spPr/>
      <dgm:t>
        <a:bodyPr/>
        <a:lstStyle/>
        <a:p>
          <a:endParaRPr lang="en-US"/>
        </a:p>
      </dgm:t>
    </dgm:pt>
    <dgm:pt modelId="{EF2082B3-305D-4135-AB3D-632355FB77D0}" type="sibTrans" cxnId="{D815515C-341A-4E9A-9611-0370D6336FF5}">
      <dgm:prSet/>
      <dgm:spPr/>
      <dgm:t>
        <a:bodyPr/>
        <a:lstStyle/>
        <a:p>
          <a:endParaRPr lang="en-US"/>
        </a:p>
      </dgm:t>
    </dgm:pt>
    <dgm:pt modelId="{A596B207-0522-4ADA-A9E3-7EF89B4825A0}">
      <dgm:prSet/>
      <dgm:spPr/>
      <dgm:t>
        <a:bodyPr/>
        <a:lstStyle/>
        <a:p>
          <a:r>
            <a:rPr lang="en-US" dirty="0" smtClean="0"/>
            <a:t>Even though it’s usually very simple to avoid</a:t>
          </a:r>
        </a:p>
      </dgm:t>
    </dgm:pt>
    <dgm:pt modelId="{99934F61-AAE9-405D-B0F6-76DA81F27FCC}" type="parTrans" cxnId="{3A34C370-07A3-4183-B37A-3184FB49CB1F}">
      <dgm:prSet/>
      <dgm:spPr/>
      <dgm:t>
        <a:bodyPr/>
        <a:lstStyle/>
        <a:p>
          <a:endParaRPr lang="en-US"/>
        </a:p>
      </dgm:t>
    </dgm:pt>
    <dgm:pt modelId="{BD114494-21FD-4F03-B9B9-E909F1E5C071}" type="sibTrans" cxnId="{3A34C370-07A3-4183-B37A-3184FB49CB1F}">
      <dgm:prSet/>
      <dgm:spPr/>
      <dgm:t>
        <a:bodyPr/>
        <a:lstStyle/>
        <a:p>
          <a:endParaRPr lang="en-US"/>
        </a:p>
      </dgm:t>
    </dgm:pt>
    <dgm:pt modelId="{781BE36B-AADC-4B24-834B-0FB2CF8DCBEF}">
      <dgm:prSet/>
      <dgm:spPr>
        <a:solidFill>
          <a:schemeClr val="accent2"/>
        </a:solidFill>
      </dgm:spPr>
      <dgm:t>
        <a:bodyPr/>
        <a:lstStyle/>
        <a:p>
          <a:r>
            <a:rPr lang="en-US" dirty="0" smtClean="0"/>
            <a:t>Typical Impact</a:t>
          </a:r>
        </a:p>
      </dgm:t>
    </dgm:pt>
    <dgm:pt modelId="{6C531D8D-99D4-4AD5-8BD3-F48481A1D264}" type="parTrans" cxnId="{8E57B91B-D0D8-4F25-A585-EB3FCB2D907B}">
      <dgm:prSet/>
      <dgm:spPr/>
      <dgm:t>
        <a:bodyPr/>
        <a:lstStyle/>
        <a:p>
          <a:endParaRPr lang="en-US"/>
        </a:p>
      </dgm:t>
    </dgm:pt>
    <dgm:pt modelId="{0C04F30F-763A-4A77-B947-CD91FF2A0CE5}" type="sibTrans" cxnId="{8E57B91B-D0D8-4F25-A585-EB3FCB2D907B}">
      <dgm:prSet/>
      <dgm:spPr/>
      <dgm:t>
        <a:bodyPr/>
        <a:lstStyle/>
        <a:p>
          <a:endParaRPr lang="en-US"/>
        </a:p>
      </dgm:t>
    </dgm:pt>
    <dgm:pt modelId="{BEB6EBA1-F114-4901-A13B-E8FCA025F852}">
      <dgm:prSet/>
      <dgm:spPr/>
      <dgm:t>
        <a:bodyPr/>
        <a:lstStyle/>
        <a:p>
          <a:r>
            <a:rPr lang="en-US" dirty="0" smtClean="0"/>
            <a:t>Usually severe. Entire database can usually be read or modified</a:t>
          </a:r>
        </a:p>
      </dgm:t>
    </dgm:pt>
    <dgm:pt modelId="{276ADC36-6201-48F4-B99F-7913A0512864}" type="parTrans" cxnId="{BAE46533-0D9B-4ED7-A132-97B901ED0AD4}">
      <dgm:prSet/>
      <dgm:spPr/>
      <dgm:t>
        <a:bodyPr/>
        <a:lstStyle/>
        <a:p>
          <a:endParaRPr lang="en-US"/>
        </a:p>
      </dgm:t>
    </dgm:pt>
    <dgm:pt modelId="{5CF0CBD5-20FA-451D-8C82-7B8FCBCFD729}" type="sibTrans" cxnId="{BAE46533-0D9B-4ED7-A132-97B901ED0AD4}">
      <dgm:prSet/>
      <dgm:spPr/>
      <dgm:t>
        <a:bodyPr/>
        <a:lstStyle/>
        <a:p>
          <a:endParaRPr lang="en-US"/>
        </a:p>
      </dgm:t>
    </dgm:pt>
    <dgm:pt modelId="{164AAB2F-D41A-4F06-9218-FF2D004DD39F}">
      <dgm:prSet/>
      <dgm:spPr/>
      <dgm:t>
        <a:bodyPr/>
        <a:lstStyle/>
        <a:p>
          <a:r>
            <a:rPr lang="en-US" dirty="0" smtClean="0"/>
            <a:t>May also allow full database schema, or account access, or even OS level access</a:t>
          </a:r>
        </a:p>
      </dgm:t>
    </dgm:pt>
    <dgm:pt modelId="{2D79F28F-7EAD-403F-B751-FF8E3A4E5F80}" type="parTrans" cxnId="{F5C87CFC-4E66-441E-85A0-E13DA0EFE2A3}">
      <dgm:prSet/>
      <dgm:spPr/>
      <dgm:t>
        <a:bodyPr/>
        <a:lstStyle/>
        <a:p>
          <a:endParaRPr lang="en-US"/>
        </a:p>
      </dgm:t>
    </dgm:pt>
    <dgm:pt modelId="{F9474BB1-30D9-4FEB-B450-11D4CD383765}" type="sibTrans" cxnId="{F5C87CFC-4E66-441E-85A0-E13DA0EFE2A3}">
      <dgm:prSet/>
      <dgm:spPr/>
      <dgm:t>
        <a:bodyPr/>
        <a:lstStyle/>
        <a:p>
          <a:endParaRPr lang="en-US"/>
        </a:p>
      </dgm:t>
    </dgm:pt>
    <dgm:pt modelId="{ED51FC07-6CC9-4290-A56B-6422F1B8682A}" type="pres">
      <dgm:prSet presAssocID="{35876F7C-E241-41EF-9B9B-57321D7CECDB}" presName="linear" presStyleCnt="0">
        <dgm:presLayoutVars>
          <dgm:dir/>
          <dgm:animLvl val="lvl"/>
          <dgm:resizeHandles val="exact"/>
        </dgm:presLayoutVars>
      </dgm:prSet>
      <dgm:spPr/>
      <dgm:t>
        <a:bodyPr/>
        <a:lstStyle/>
        <a:p>
          <a:endParaRPr lang="en-US"/>
        </a:p>
      </dgm:t>
    </dgm:pt>
    <dgm:pt modelId="{29F70B5B-ADB8-47ED-A541-EA75EBA4279B}" type="pres">
      <dgm:prSet presAssocID="{0937EA3F-F180-4E4A-A61C-82485C2DF7E1}" presName="parentLin" presStyleCnt="0"/>
      <dgm:spPr/>
    </dgm:pt>
    <dgm:pt modelId="{54D29B3C-133A-4CBB-820E-3EE75E0EF89A}" type="pres">
      <dgm:prSet presAssocID="{0937EA3F-F180-4E4A-A61C-82485C2DF7E1}" presName="parentLeftMargin" presStyleLbl="node1" presStyleIdx="0" presStyleCnt="4"/>
      <dgm:spPr/>
      <dgm:t>
        <a:bodyPr/>
        <a:lstStyle/>
        <a:p>
          <a:endParaRPr lang="en-US"/>
        </a:p>
      </dgm:t>
    </dgm:pt>
    <dgm:pt modelId="{94FB6206-372C-425F-9829-D5D30F9CA07E}" type="pres">
      <dgm:prSet presAssocID="{0937EA3F-F180-4E4A-A61C-82485C2DF7E1}" presName="parentText" presStyleLbl="node1" presStyleIdx="0" presStyleCnt="4">
        <dgm:presLayoutVars>
          <dgm:chMax val="0"/>
          <dgm:bulletEnabled val="1"/>
        </dgm:presLayoutVars>
      </dgm:prSet>
      <dgm:spPr/>
      <dgm:t>
        <a:bodyPr/>
        <a:lstStyle/>
        <a:p>
          <a:endParaRPr lang="en-US"/>
        </a:p>
      </dgm:t>
    </dgm:pt>
    <dgm:pt modelId="{3FC6DDA2-CAC5-4781-9255-24EDA28F1246}" type="pres">
      <dgm:prSet presAssocID="{0937EA3F-F180-4E4A-A61C-82485C2DF7E1}" presName="negativeSpace" presStyleCnt="0"/>
      <dgm:spPr/>
    </dgm:pt>
    <dgm:pt modelId="{A659F99F-B4F5-4C58-A467-AD73CAE6EC61}" type="pres">
      <dgm:prSet presAssocID="{0937EA3F-F180-4E4A-A61C-82485C2DF7E1}" presName="childText" presStyleLbl="conFgAcc1" presStyleIdx="0" presStyleCnt="4">
        <dgm:presLayoutVars>
          <dgm:bulletEnabled val="1"/>
        </dgm:presLayoutVars>
      </dgm:prSet>
      <dgm:spPr/>
      <dgm:t>
        <a:bodyPr/>
        <a:lstStyle/>
        <a:p>
          <a:endParaRPr lang="en-US"/>
        </a:p>
      </dgm:t>
    </dgm:pt>
    <dgm:pt modelId="{3F0B98B2-4ABA-41B2-A9C3-1CFC48CF4FB8}" type="pres">
      <dgm:prSet presAssocID="{FAB9B14C-FAC9-46E2-A8D4-890897F29FAF}" presName="spaceBetweenRectangles" presStyleCnt="0"/>
      <dgm:spPr/>
    </dgm:pt>
    <dgm:pt modelId="{79CA41A5-D452-46A5-BA3C-EB41A65943B2}" type="pres">
      <dgm:prSet presAssocID="{CF1E9FBC-E61E-4864-A78E-83EE28250D6A}" presName="parentLin" presStyleCnt="0"/>
      <dgm:spPr/>
    </dgm:pt>
    <dgm:pt modelId="{C6C9BE28-145F-4B04-93D8-98E5CE4E3D86}" type="pres">
      <dgm:prSet presAssocID="{CF1E9FBC-E61E-4864-A78E-83EE28250D6A}" presName="parentLeftMargin" presStyleLbl="node1" presStyleIdx="0" presStyleCnt="4"/>
      <dgm:spPr/>
      <dgm:t>
        <a:bodyPr/>
        <a:lstStyle/>
        <a:p>
          <a:endParaRPr lang="en-US"/>
        </a:p>
      </dgm:t>
    </dgm:pt>
    <dgm:pt modelId="{68EF5B30-57B1-4A5F-9D1B-2F632ADB504A}" type="pres">
      <dgm:prSet presAssocID="{CF1E9FBC-E61E-4864-A78E-83EE28250D6A}" presName="parentText" presStyleLbl="node1" presStyleIdx="1" presStyleCnt="4">
        <dgm:presLayoutVars>
          <dgm:chMax val="0"/>
          <dgm:bulletEnabled val="1"/>
        </dgm:presLayoutVars>
      </dgm:prSet>
      <dgm:spPr/>
      <dgm:t>
        <a:bodyPr/>
        <a:lstStyle/>
        <a:p>
          <a:endParaRPr lang="en-US"/>
        </a:p>
      </dgm:t>
    </dgm:pt>
    <dgm:pt modelId="{213418C4-7345-46E0-8D8E-E72F2581E75A}" type="pres">
      <dgm:prSet presAssocID="{CF1E9FBC-E61E-4864-A78E-83EE28250D6A}" presName="negativeSpace" presStyleCnt="0"/>
      <dgm:spPr/>
    </dgm:pt>
    <dgm:pt modelId="{04799F29-2223-4CE7-9075-60D9BACB9C11}" type="pres">
      <dgm:prSet presAssocID="{CF1E9FBC-E61E-4864-A78E-83EE28250D6A}" presName="childText" presStyleLbl="conFgAcc1" presStyleIdx="1" presStyleCnt="4">
        <dgm:presLayoutVars>
          <dgm:bulletEnabled val="1"/>
        </dgm:presLayoutVars>
      </dgm:prSet>
      <dgm:spPr/>
      <dgm:t>
        <a:bodyPr/>
        <a:lstStyle/>
        <a:p>
          <a:endParaRPr lang="en-US"/>
        </a:p>
      </dgm:t>
    </dgm:pt>
    <dgm:pt modelId="{2F9FEE3B-6B90-4200-9361-CFF3620AB436}" type="pres">
      <dgm:prSet presAssocID="{D735FCAD-9664-49E9-94B1-577FD69E5332}" presName="spaceBetweenRectangles" presStyleCnt="0"/>
      <dgm:spPr/>
    </dgm:pt>
    <dgm:pt modelId="{FCF5F922-65D2-40AE-BE6A-8FF01EA58B3B}" type="pres">
      <dgm:prSet presAssocID="{A5172356-56F0-4263-B3A7-08F8D2E5DBC4}" presName="parentLin" presStyleCnt="0"/>
      <dgm:spPr/>
    </dgm:pt>
    <dgm:pt modelId="{13E044E7-7A4D-4796-9615-2214503E13A6}" type="pres">
      <dgm:prSet presAssocID="{A5172356-56F0-4263-B3A7-08F8D2E5DBC4}" presName="parentLeftMargin" presStyleLbl="node1" presStyleIdx="1" presStyleCnt="4"/>
      <dgm:spPr/>
      <dgm:t>
        <a:bodyPr/>
        <a:lstStyle/>
        <a:p>
          <a:endParaRPr lang="en-US"/>
        </a:p>
      </dgm:t>
    </dgm:pt>
    <dgm:pt modelId="{A840093C-7916-46CF-BB35-A305A6DBEF8B}" type="pres">
      <dgm:prSet presAssocID="{A5172356-56F0-4263-B3A7-08F8D2E5DBC4}" presName="parentText" presStyleLbl="node1" presStyleIdx="2" presStyleCnt="4">
        <dgm:presLayoutVars>
          <dgm:chMax val="0"/>
          <dgm:bulletEnabled val="1"/>
        </dgm:presLayoutVars>
      </dgm:prSet>
      <dgm:spPr/>
      <dgm:t>
        <a:bodyPr/>
        <a:lstStyle/>
        <a:p>
          <a:endParaRPr lang="en-US"/>
        </a:p>
      </dgm:t>
    </dgm:pt>
    <dgm:pt modelId="{05960AF8-63B0-45D7-A38A-43E1B00DDECF}" type="pres">
      <dgm:prSet presAssocID="{A5172356-56F0-4263-B3A7-08F8D2E5DBC4}" presName="negativeSpace" presStyleCnt="0"/>
      <dgm:spPr/>
    </dgm:pt>
    <dgm:pt modelId="{1A5563CE-4F3E-4F63-BBD4-35F1C512B2C7}" type="pres">
      <dgm:prSet presAssocID="{A5172356-56F0-4263-B3A7-08F8D2E5DBC4}" presName="childText" presStyleLbl="conFgAcc1" presStyleIdx="2" presStyleCnt="4">
        <dgm:presLayoutVars>
          <dgm:bulletEnabled val="1"/>
        </dgm:presLayoutVars>
      </dgm:prSet>
      <dgm:spPr/>
      <dgm:t>
        <a:bodyPr/>
        <a:lstStyle/>
        <a:p>
          <a:endParaRPr lang="en-US"/>
        </a:p>
      </dgm:t>
    </dgm:pt>
    <dgm:pt modelId="{41BA5168-2FC8-4417-80E0-58A128CA228F}" type="pres">
      <dgm:prSet presAssocID="{82540F70-7CA1-4A14-A27C-35E850D28450}" presName="spaceBetweenRectangles" presStyleCnt="0"/>
      <dgm:spPr/>
    </dgm:pt>
    <dgm:pt modelId="{4D5C0A69-CE03-4CDB-B195-ADA01AB3EB99}" type="pres">
      <dgm:prSet presAssocID="{781BE36B-AADC-4B24-834B-0FB2CF8DCBEF}" presName="parentLin" presStyleCnt="0"/>
      <dgm:spPr/>
    </dgm:pt>
    <dgm:pt modelId="{DEDBFBE8-790A-45C7-94F7-2D02D4C74066}" type="pres">
      <dgm:prSet presAssocID="{781BE36B-AADC-4B24-834B-0FB2CF8DCBEF}" presName="parentLeftMargin" presStyleLbl="node1" presStyleIdx="2" presStyleCnt="4"/>
      <dgm:spPr/>
      <dgm:t>
        <a:bodyPr/>
        <a:lstStyle/>
        <a:p>
          <a:endParaRPr lang="en-US"/>
        </a:p>
      </dgm:t>
    </dgm:pt>
    <dgm:pt modelId="{6EDA3725-04A2-4FC9-8283-13D3C50CCEFE}" type="pres">
      <dgm:prSet presAssocID="{781BE36B-AADC-4B24-834B-0FB2CF8DCBEF}" presName="parentText" presStyleLbl="node1" presStyleIdx="3" presStyleCnt="4">
        <dgm:presLayoutVars>
          <dgm:chMax val="0"/>
          <dgm:bulletEnabled val="1"/>
        </dgm:presLayoutVars>
      </dgm:prSet>
      <dgm:spPr/>
      <dgm:t>
        <a:bodyPr/>
        <a:lstStyle/>
        <a:p>
          <a:endParaRPr lang="en-US"/>
        </a:p>
      </dgm:t>
    </dgm:pt>
    <dgm:pt modelId="{19C4A281-543A-43C3-8919-B4E4033D3B89}" type="pres">
      <dgm:prSet presAssocID="{781BE36B-AADC-4B24-834B-0FB2CF8DCBEF}" presName="negativeSpace" presStyleCnt="0"/>
      <dgm:spPr/>
    </dgm:pt>
    <dgm:pt modelId="{2CE58D8E-C49B-4FDE-8004-E0949DB9DFE4}" type="pres">
      <dgm:prSet presAssocID="{781BE36B-AADC-4B24-834B-0FB2CF8DCBEF}" presName="childText" presStyleLbl="conFgAcc1" presStyleIdx="3" presStyleCnt="4">
        <dgm:presLayoutVars>
          <dgm:bulletEnabled val="1"/>
        </dgm:presLayoutVars>
      </dgm:prSet>
      <dgm:spPr/>
      <dgm:t>
        <a:bodyPr/>
        <a:lstStyle/>
        <a:p>
          <a:endParaRPr lang="en-US"/>
        </a:p>
      </dgm:t>
    </dgm:pt>
  </dgm:ptLst>
  <dgm:cxnLst>
    <dgm:cxn modelId="{6E7CB017-9119-4B03-AAC7-C9E8EDA62A09}" srcId="{35876F7C-E241-41EF-9B9B-57321D7CECDB}" destId="{0937EA3F-F180-4E4A-A61C-82485C2DF7E1}" srcOrd="0" destOrd="0" parTransId="{72E00A95-27F6-41C1-8C5D-6C65204BB3C5}" sibTransId="{FAB9B14C-FAC9-46E2-A8D4-890897F29FAF}"/>
    <dgm:cxn modelId="{D5F19FFC-82FB-4EF7-9490-96A62B8ABE52}" type="presOf" srcId="{781BE36B-AADC-4B24-834B-0FB2CF8DCBEF}" destId="{DEDBFBE8-790A-45C7-94F7-2D02D4C74066}" srcOrd="0" destOrd="0" presId="urn:microsoft.com/office/officeart/2005/8/layout/list1"/>
    <dgm:cxn modelId="{2D4B5881-9B02-490E-8575-22078612273D}" type="presOf" srcId="{CF1E9FBC-E61E-4864-A78E-83EE28250D6A}" destId="{68EF5B30-57B1-4A5F-9D1B-2F632ADB504A}" srcOrd="1" destOrd="0" presId="urn:microsoft.com/office/officeart/2005/8/layout/list1"/>
    <dgm:cxn modelId="{8E57B91B-D0D8-4F25-A585-EB3FCB2D907B}" srcId="{35876F7C-E241-41EF-9B9B-57321D7CECDB}" destId="{781BE36B-AADC-4B24-834B-0FB2CF8DCBEF}" srcOrd="3" destOrd="0" parTransId="{6C531D8D-99D4-4AD5-8BD3-F48481A1D264}" sibTransId="{0C04F30F-763A-4A77-B947-CD91FF2A0CE5}"/>
    <dgm:cxn modelId="{B5518514-737F-40DA-9755-BD65DC3B7770}" type="presOf" srcId="{076FAF60-C9A8-409E-B575-30262A011165}" destId="{04799F29-2223-4CE7-9075-60D9BACB9C11}" srcOrd="0" destOrd="0" presId="urn:microsoft.com/office/officeart/2005/8/layout/list1"/>
    <dgm:cxn modelId="{B1B61C86-C714-4F32-87E4-24C3835DDB75}" type="presOf" srcId="{BEB6EBA1-F114-4901-A13B-E8FCA025F852}" destId="{2CE58D8E-C49B-4FDE-8004-E0949DB9DFE4}" srcOrd="0" destOrd="0" presId="urn:microsoft.com/office/officeart/2005/8/layout/list1"/>
    <dgm:cxn modelId="{F70EE7CE-CA45-41E6-936C-6F5C3E426556}" type="presOf" srcId="{1A87584A-77BB-4D3C-BAB7-A2DD64CDD0DC}" destId="{04799F29-2223-4CE7-9075-60D9BACB9C11}" srcOrd="0" destOrd="1" presId="urn:microsoft.com/office/officeart/2005/8/layout/list1"/>
    <dgm:cxn modelId="{D20E1A15-D063-4155-8E93-9195E58CBAC9}" srcId="{35876F7C-E241-41EF-9B9B-57321D7CECDB}" destId="{A5172356-56F0-4263-B3A7-08F8D2E5DBC4}" srcOrd="2" destOrd="0" parTransId="{2DE9E5FD-C3D4-45A4-90E7-26E4F916A864}" sibTransId="{82540F70-7CA1-4A14-A27C-35E850D28450}"/>
    <dgm:cxn modelId="{EE2938DF-5D50-4D1E-A1DA-6A69EFB9368F}" type="presOf" srcId="{A5172356-56F0-4263-B3A7-08F8D2E5DBC4}" destId="{13E044E7-7A4D-4796-9615-2214503E13A6}" srcOrd="0" destOrd="0" presId="urn:microsoft.com/office/officeart/2005/8/layout/list1"/>
    <dgm:cxn modelId="{856A73F5-BA30-4AB3-9E3F-6891C43F4EA1}" srcId="{35876F7C-E241-41EF-9B9B-57321D7CECDB}" destId="{CF1E9FBC-E61E-4864-A78E-83EE28250D6A}" srcOrd="1" destOrd="0" parTransId="{8B1B7235-990B-4F53-94F0-72B3BB6F8B4A}" sibTransId="{D735FCAD-9664-49E9-94B1-577FD69E5332}"/>
    <dgm:cxn modelId="{F5C87CFC-4E66-441E-85A0-E13DA0EFE2A3}" srcId="{781BE36B-AADC-4B24-834B-0FB2CF8DCBEF}" destId="{164AAB2F-D41A-4F06-9218-FF2D004DD39F}" srcOrd="1" destOrd="0" parTransId="{2D79F28F-7EAD-403F-B751-FF8E3A4E5F80}" sibTransId="{F9474BB1-30D9-4FEB-B450-11D4CD383765}"/>
    <dgm:cxn modelId="{3A34C370-07A3-4183-B37A-3184FB49CB1F}" srcId="{A5172356-56F0-4263-B3A7-08F8D2E5DBC4}" destId="{A596B207-0522-4ADA-A9E3-7EF89B4825A0}" srcOrd="1" destOrd="0" parTransId="{99934F61-AAE9-405D-B0F6-76DA81F27FCC}" sibTransId="{BD114494-21FD-4F03-B9B9-E909F1E5C071}"/>
    <dgm:cxn modelId="{851F00EA-F60C-4FEB-BDEB-350CE720FAA9}" srcId="{CF1E9FBC-E61E-4864-A78E-83EE28250D6A}" destId="{1A87584A-77BB-4D3C-BAB7-A2DD64CDD0DC}" srcOrd="1" destOrd="0" parTransId="{47398738-6D15-4A9A-89A2-A229EC47C997}" sibTransId="{E4ED12E3-4A5C-4820-B7A4-E2B16A78C24B}"/>
    <dgm:cxn modelId="{B396D76D-71F4-40E0-A17E-9B9AC0C1B05E}" type="presOf" srcId="{5C3B5A1D-62FD-44EE-959E-C4286B76AB69}" destId="{A659F99F-B4F5-4C58-A467-AD73CAE6EC61}" srcOrd="0" destOrd="0" presId="urn:microsoft.com/office/officeart/2005/8/layout/list1"/>
    <dgm:cxn modelId="{EF5C0DEE-F175-4E39-9FFF-9D978336D06D}" type="presOf" srcId="{A5172356-56F0-4263-B3A7-08F8D2E5DBC4}" destId="{A840093C-7916-46CF-BB35-A305A6DBEF8B}" srcOrd="1" destOrd="0" presId="urn:microsoft.com/office/officeart/2005/8/layout/list1"/>
    <dgm:cxn modelId="{89FF61D1-A7E9-45A3-BAD5-9E8AC46C5003}" srcId="{CF1E9FBC-E61E-4864-A78E-83EE28250D6A}" destId="{076FAF60-C9A8-409E-B575-30262A011165}" srcOrd="0" destOrd="0" parTransId="{EF8F5DC3-2707-4B08-B792-11FEA7979169}" sibTransId="{DB9574D7-B47E-44FD-9360-FBAECCE33553}"/>
    <dgm:cxn modelId="{37DA09CA-A1A8-4BF3-A718-B3D952BA1A03}" type="presOf" srcId="{781BE36B-AADC-4B24-834B-0FB2CF8DCBEF}" destId="{6EDA3725-04A2-4FC9-8283-13D3C50CCEFE}" srcOrd="1" destOrd="0" presId="urn:microsoft.com/office/officeart/2005/8/layout/list1"/>
    <dgm:cxn modelId="{8D95747A-5CDA-4BC2-91F1-52D221AE9B40}" type="presOf" srcId="{0937EA3F-F180-4E4A-A61C-82485C2DF7E1}" destId="{94FB6206-372C-425F-9829-D5D30F9CA07E}" srcOrd="1" destOrd="0" presId="urn:microsoft.com/office/officeart/2005/8/layout/list1"/>
    <dgm:cxn modelId="{BAE46533-0D9B-4ED7-A132-97B901ED0AD4}" srcId="{781BE36B-AADC-4B24-834B-0FB2CF8DCBEF}" destId="{BEB6EBA1-F114-4901-A13B-E8FCA025F852}" srcOrd="0" destOrd="0" parTransId="{276ADC36-6201-48F4-B99F-7913A0512864}" sibTransId="{5CF0CBD5-20FA-451D-8C82-7B8FCBCFD729}"/>
    <dgm:cxn modelId="{AB7B422B-D7FD-4364-929E-84A3753D36BB}" type="presOf" srcId="{0937EA3F-F180-4E4A-A61C-82485C2DF7E1}" destId="{54D29B3C-133A-4CBB-820E-3EE75E0EF89A}" srcOrd="0" destOrd="0" presId="urn:microsoft.com/office/officeart/2005/8/layout/list1"/>
    <dgm:cxn modelId="{D76E80C0-6384-4785-A7CA-C80ADFB20EC0}" type="presOf" srcId="{A596B207-0522-4ADA-A9E3-7EF89B4825A0}" destId="{1A5563CE-4F3E-4F63-BBD4-35F1C512B2C7}" srcOrd="0" destOrd="1" presId="urn:microsoft.com/office/officeart/2005/8/layout/list1"/>
    <dgm:cxn modelId="{70C1A6F1-1C37-4859-BCCC-97434C26E1BA}" srcId="{0937EA3F-F180-4E4A-A61C-82485C2DF7E1}" destId="{5C3B5A1D-62FD-44EE-959E-C4286B76AB69}" srcOrd="0" destOrd="0" parTransId="{BC43ADA6-FB32-4FEF-AA85-7C294B8CB060}" sibTransId="{7F244656-2FE7-4007-81B3-4C3338C4CEA3}"/>
    <dgm:cxn modelId="{D815515C-341A-4E9A-9611-0370D6336FF5}" srcId="{A5172356-56F0-4263-B3A7-08F8D2E5DBC4}" destId="{3E4EAAEA-2E0C-46DE-B4FA-3BEF73B617D9}" srcOrd="0" destOrd="0" parTransId="{9EB4B81D-D038-4345-B636-720F97410527}" sibTransId="{EF2082B3-305D-4135-AB3D-632355FB77D0}"/>
    <dgm:cxn modelId="{BFDEA5AD-4E23-43B2-ABCC-6B1BE647C7DF}" type="presOf" srcId="{3E4EAAEA-2E0C-46DE-B4FA-3BEF73B617D9}" destId="{1A5563CE-4F3E-4F63-BBD4-35F1C512B2C7}" srcOrd="0" destOrd="0" presId="urn:microsoft.com/office/officeart/2005/8/layout/list1"/>
    <dgm:cxn modelId="{ABED47DC-E6F7-4EF4-B8D6-E6F4465D09E8}" type="presOf" srcId="{35876F7C-E241-41EF-9B9B-57321D7CECDB}" destId="{ED51FC07-6CC9-4290-A56B-6422F1B8682A}" srcOrd="0" destOrd="0" presId="urn:microsoft.com/office/officeart/2005/8/layout/list1"/>
    <dgm:cxn modelId="{22EFF49D-5A08-46FC-9D4E-9A0024F720A0}" type="presOf" srcId="{CF1E9FBC-E61E-4864-A78E-83EE28250D6A}" destId="{C6C9BE28-145F-4B04-93D8-98E5CE4E3D86}" srcOrd="0" destOrd="0" presId="urn:microsoft.com/office/officeart/2005/8/layout/list1"/>
    <dgm:cxn modelId="{4B5B6762-1029-42D0-9435-087AC2A35BFB}" type="presOf" srcId="{164AAB2F-D41A-4F06-9218-FF2D004DD39F}" destId="{2CE58D8E-C49B-4FDE-8004-E0949DB9DFE4}" srcOrd="0" destOrd="1" presId="urn:microsoft.com/office/officeart/2005/8/layout/list1"/>
    <dgm:cxn modelId="{1E2527B9-9A81-49CF-8B58-D4439DD37DC4}" type="presParOf" srcId="{ED51FC07-6CC9-4290-A56B-6422F1B8682A}" destId="{29F70B5B-ADB8-47ED-A541-EA75EBA4279B}" srcOrd="0" destOrd="0" presId="urn:microsoft.com/office/officeart/2005/8/layout/list1"/>
    <dgm:cxn modelId="{3CDEF0C0-35A1-4FBD-BB61-06E0E3135968}" type="presParOf" srcId="{29F70B5B-ADB8-47ED-A541-EA75EBA4279B}" destId="{54D29B3C-133A-4CBB-820E-3EE75E0EF89A}" srcOrd="0" destOrd="0" presId="urn:microsoft.com/office/officeart/2005/8/layout/list1"/>
    <dgm:cxn modelId="{DCA9B11F-3E2D-4599-88AB-45A48CDD78AD}" type="presParOf" srcId="{29F70B5B-ADB8-47ED-A541-EA75EBA4279B}" destId="{94FB6206-372C-425F-9829-D5D30F9CA07E}" srcOrd="1" destOrd="0" presId="urn:microsoft.com/office/officeart/2005/8/layout/list1"/>
    <dgm:cxn modelId="{15E17DC2-F7AB-4C72-8605-2F4E1B73BE9F}" type="presParOf" srcId="{ED51FC07-6CC9-4290-A56B-6422F1B8682A}" destId="{3FC6DDA2-CAC5-4781-9255-24EDA28F1246}" srcOrd="1" destOrd="0" presId="urn:microsoft.com/office/officeart/2005/8/layout/list1"/>
    <dgm:cxn modelId="{38280B39-5E60-4676-A40A-52F7D107A310}" type="presParOf" srcId="{ED51FC07-6CC9-4290-A56B-6422F1B8682A}" destId="{A659F99F-B4F5-4C58-A467-AD73CAE6EC61}" srcOrd="2" destOrd="0" presId="urn:microsoft.com/office/officeart/2005/8/layout/list1"/>
    <dgm:cxn modelId="{5654CAE8-C81D-4727-98CB-A55FDE6A2B20}" type="presParOf" srcId="{ED51FC07-6CC9-4290-A56B-6422F1B8682A}" destId="{3F0B98B2-4ABA-41B2-A9C3-1CFC48CF4FB8}" srcOrd="3" destOrd="0" presId="urn:microsoft.com/office/officeart/2005/8/layout/list1"/>
    <dgm:cxn modelId="{304339EE-9F43-4049-86DE-4748821CE06E}" type="presParOf" srcId="{ED51FC07-6CC9-4290-A56B-6422F1B8682A}" destId="{79CA41A5-D452-46A5-BA3C-EB41A65943B2}" srcOrd="4" destOrd="0" presId="urn:microsoft.com/office/officeart/2005/8/layout/list1"/>
    <dgm:cxn modelId="{61D59562-8C21-45C3-915F-25AA4765F9F1}" type="presParOf" srcId="{79CA41A5-D452-46A5-BA3C-EB41A65943B2}" destId="{C6C9BE28-145F-4B04-93D8-98E5CE4E3D86}" srcOrd="0" destOrd="0" presId="urn:microsoft.com/office/officeart/2005/8/layout/list1"/>
    <dgm:cxn modelId="{60A6E26C-EE56-4607-B12C-27D31504EABD}" type="presParOf" srcId="{79CA41A5-D452-46A5-BA3C-EB41A65943B2}" destId="{68EF5B30-57B1-4A5F-9D1B-2F632ADB504A}" srcOrd="1" destOrd="0" presId="urn:microsoft.com/office/officeart/2005/8/layout/list1"/>
    <dgm:cxn modelId="{F026A72C-22A0-4F49-9C4B-CEE5B11D150E}" type="presParOf" srcId="{ED51FC07-6CC9-4290-A56B-6422F1B8682A}" destId="{213418C4-7345-46E0-8D8E-E72F2581E75A}" srcOrd="5" destOrd="0" presId="urn:microsoft.com/office/officeart/2005/8/layout/list1"/>
    <dgm:cxn modelId="{2FA23294-B963-4046-B632-E5B72FCCA912}" type="presParOf" srcId="{ED51FC07-6CC9-4290-A56B-6422F1B8682A}" destId="{04799F29-2223-4CE7-9075-60D9BACB9C11}" srcOrd="6" destOrd="0" presId="urn:microsoft.com/office/officeart/2005/8/layout/list1"/>
    <dgm:cxn modelId="{D7E9A92F-FE69-4A28-AEE0-FB97B36B3FD2}" type="presParOf" srcId="{ED51FC07-6CC9-4290-A56B-6422F1B8682A}" destId="{2F9FEE3B-6B90-4200-9361-CFF3620AB436}" srcOrd="7" destOrd="0" presId="urn:microsoft.com/office/officeart/2005/8/layout/list1"/>
    <dgm:cxn modelId="{4C1BBD53-D0E5-4F74-AEE8-6A6ACABD64D3}" type="presParOf" srcId="{ED51FC07-6CC9-4290-A56B-6422F1B8682A}" destId="{FCF5F922-65D2-40AE-BE6A-8FF01EA58B3B}" srcOrd="8" destOrd="0" presId="urn:microsoft.com/office/officeart/2005/8/layout/list1"/>
    <dgm:cxn modelId="{A242D823-4F62-4109-BBCE-7CD770E448C5}" type="presParOf" srcId="{FCF5F922-65D2-40AE-BE6A-8FF01EA58B3B}" destId="{13E044E7-7A4D-4796-9615-2214503E13A6}" srcOrd="0" destOrd="0" presId="urn:microsoft.com/office/officeart/2005/8/layout/list1"/>
    <dgm:cxn modelId="{B69F65F5-3000-4668-B37A-F5173D3AD9F2}" type="presParOf" srcId="{FCF5F922-65D2-40AE-BE6A-8FF01EA58B3B}" destId="{A840093C-7916-46CF-BB35-A305A6DBEF8B}" srcOrd="1" destOrd="0" presId="urn:microsoft.com/office/officeart/2005/8/layout/list1"/>
    <dgm:cxn modelId="{11B003BB-3FD6-434F-A6F1-7F2B4E448F03}" type="presParOf" srcId="{ED51FC07-6CC9-4290-A56B-6422F1B8682A}" destId="{05960AF8-63B0-45D7-A38A-43E1B00DDECF}" srcOrd="9" destOrd="0" presId="urn:microsoft.com/office/officeart/2005/8/layout/list1"/>
    <dgm:cxn modelId="{EB8FEEEB-B0F4-4757-BA07-0885DB772B2C}" type="presParOf" srcId="{ED51FC07-6CC9-4290-A56B-6422F1B8682A}" destId="{1A5563CE-4F3E-4F63-BBD4-35F1C512B2C7}" srcOrd="10" destOrd="0" presId="urn:microsoft.com/office/officeart/2005/8/layout/list1"/>
    <dgm:cxn modelId="{73CF061C-FE08-4EF9-AA37-42703A43C268}" type="presParOf" srcId="{ED51FC07-6CC9-4290-A56B-6422F1B8682A}" destId="{41BA5168-2FC8-4417-80E0-58A128CA228F}" srcOrd="11" destOrd="0" presId="urn:microsoft.com/office/officeart/2005/8/layout/list1"/>
    <dgm:cxn modelId="{798D8A8A-5088-45A5-AB92-8AA9203207CF}" type="presParOf" srcId="{ED51FC07-6CC9-4290-A56B-6422F1B8682A}" destId="{4D5C0A69-CE03-4CDB-B195-ADA01AB3EB99}" srcOrd="12" destOrd="0" presId="urn:microsoft.com/office/officeart/2005/8/layout/list1"/>
    <dgm:cxn modelId="{4E582DF4-D43A-4B3B-959F-E230F3BF9615}" type="presParOf" srcId="{4D5C0A69-CE03-4CDB-B195-ADA01AB3EB99}" destId="{DEDBFBE8-790A-45C7-94F7-2D02D4C74066}" srcOrd="0" destOrd="0" presId="urn:microsoft.com/office/officeart/2005/8/layout/list1"/>
    <dgm:cxn modelId="{9497FFC5-8A46-42BF-B85A-BE9DA95219EF}" type="presParOf" srcId="{4D5C0A69-CE03-4CDB-B195-ADA01AB3EB99}" destId="{6EDA3725-04A2-4FC9-8283-13D3C50CCEFE}" srcOrd="1" destOrd="0" presId="urn:microsoft.com/office/officeart/2005/8/layout/list1"/>
    <dgm:cxn modelId="{317C6847-DACF-45BB-8956-339D9D5F2A3D}" type="presParOf" srcId="{ED51FC07-6CC9-4290-A56B-6422F1B8682A}" destId="{19C4A281-543A-43C3-8919-B4E4033D3B89}" srcOrd="13" destOrd="0" presId="urn:microsoft.com/office/officeart/2005/8/layout/list1"/>
    <dgm:cxn modelId="{BEF6087A-3F9E-46EC-A0E0-7EF2CF16AEB7}" type="presParOf" srcId="{ED51FC07-6CC9-4290-A56B-6422F1B8682A}" destId="{2CE58D8E-C49B-4FDE-8004-E0949DB9DFE4}" srcOrd="14" destOrd="0" presId="urn:microsoft.com/office/officeart/2005/8/layout/list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F0DEC595-5A08-4667-A441-6C46A88218EF}"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en-US"/>
        </a:p>
      </dgm:t>
    </dgm:pt>
    <dgm:pt modelId="{7530DE0B-1E1D-4F13-9DCE-584438F55F5C}">
      <dgm:prSet phldrT="[Text]"/>
      <dgm:spPr>
        <a:solidFill>
          <a:schemeClr val="accent2"/>
        </a:solidFill>
      </dgm:spPr>
      <dgm:t>
        <a:bodyPr/>
        <a:lstStyle/>
        <a:p>
          <a:r>
            <a:rPr lang="en-US" dirty="0" smtClean="0"/>
            <a:t>Occurs any time…</a:t>
          </a:r>
          <a:endParaRPr lang="en-US" dirty="0"/>
        </a:p>
      </dgm:t>
    </dgm:pt>
    <dgm:pt modelId="{CAAEB4D2-3BFA-4CB5-B7CE-F3ADC5E8766C}" type="parTrans" cxnId="{CD99EF18-D866-438E-A1B1-C4EBF6100906}">
      <dgm:prSet/>
      <dgm:spPr/>
      <dgm:t>
        <a:bodyPr/>
        <a:lstStyle/>
        <a:p>
          <a:endParaRPr lang="en-US"/>
        </a:p>
      </dgm:t>
    </dgm:pt>
    <dgm:pt modelId="{78B496DD-D5B4-4A55-9214-C0E98350C98C}" type="sibTrans" cxnId="{CD99EF18-D866-438E-A1B1-C4EBF6100906}">
      <dgm:prSet/>
      <dgm:spPr/>
      <dgm:t>
        <a:bodyPr/>
        <a:lstStyle/>
        <a:p>
          <a:endParaRPr lang="en-US"/>
        </a:p>
      </dgm:t>
    </dgm:pt>
    <dgm:pt modelId="{0DB3A42E-9F91-4CD7-BCE5-EE06174E1347}">
      <dgm:prSet/>
      <dgm:spPr/>
      <dgm:t>
        <a:bodyPr/>
        <a:lstStyle/>
        <a:p>
          <a:r>
            <a:rPr lang="en-US" dirty="0" smtClean="0"/>
            <a:t>Raw data from attacker is sent to an innocent user’s browser</a:t>
          </a:r>
        </a:p>
      </dgm:t>
    </dgm:pt>
    <dgm:pt modelId="{13E9DD67-C08E-4D4C-9965-01C344D78491}" type="parTrans" cxnId="{6DF6DD8B-2B78-4F0F-9FEF-ABED1D665994}">
      <dgm:prSet/>
      <dgm:spPr/>
      <dgm:t>
        <a:bodyPr/>
        <a:lstStyle/>
        <a:p>
          <a:endParaRPr lang="en-US"/>
        </a:p>
      </dgm:t>
    </dgm:pt>
    <dgm:pt modelId="{0E80264F-F4BF-4708-89BF-21A8206A5E9F}" type="sibTrans" cxnId="{6DF6DD8B-2B78-4F0F-9FEF-ABED1D665994}">
      <dgm:prSet/>
      <dgm:spPr/>
      <dgm:t>
        <a:bodyPr/>
        <a:lstStyle/>
        <a:p>
          <a:endParaRPr lang="en-US"/>
        </a:p>
      </dgm:t>
    </dgm:pt>
    <dgm:pt modelId="{9210F9A4-2F69-4C42-9BB6-BCB53BC4188E}">
      <dgm:prSet/>
      <dgm:spPr>
        <a:solidFill>
          <a:schemeClr val="accent2"/>
        </a:solidFill>
      </dgm:spPr>
      <dgm:t>
        <a:bodyPr/>
        <a:lstStyle/>
        <a:p>
          <a:r>
            <a:rPr lang="en-US" dirty="0" smtClean="0"/>
            <a:t>Raw data…</a:t>
          </a:r>
        </a:p>
      </dgm:t>
    </dgm:pt>
    <dgm:pt modelId="{D338AACD-8990-4E6C-8802-D8C8DFDC1408}" type="parTrans" cxnId="{B733E9C1-543E-4151-AF5C-8755050EB410}">
      <dgm:prSet/>
      <dgm:spPr/>
      <dgm:t>
        <a:bodyPr/>
        <a:lstStyle/>
        <a:p>
          <a:endParaRPr lang="en-US"/>
        </a:p>
      </dgm:t>
    </dgm:pt>
    <dgm:pt modelId="{9E21CD4C-DC93-4147-B0C7-16DD0270ACA8}" type="sibTrans" cxnId="{B733E9C1-543E-4151-AF5C-8755050EB410}">
      <dgm:prSet/>
      <dgm:spPr/>
      <dgm:t>
        <a:bodyPr/>
        <a:lstStyle/>
        <a:p>
          <a:endParaRPr lang="en-US"/>
        </a:p>
      </dgm:t>
    </dgm:pt>
    <dgm:pt modelId="{C19D4F8E-C4AF-41DE-87A7-319225760FEC}">
      <dgm:prSet/>
      <dgm:spPr/>
      <dgm:t>
        <a:bodyPr/>
        <a:lstStyle/>
        <a:p>
          <a:r>
            <a:rPr lang="en-US" dirty="0" smtClean="0"/>
            <a:t>Stored in database</a:t>
          </a:r>
        </a:p>
      </dgm:t>
    </dgm:pt>
    <dgm:pt modelId="{40CDEE1A-3B30-47D7-A27E-B192A7441DD2}" type="parTrans" cxnId="{96DE389D-2573-4619-B3E1-DA392E4B9DEE}">
      <dgm:prSet/>
      <dgm:spPr/>
      <dgm:t>
        <a:bodyPr/>
        <a:lstStyle/>
        <a:p>
          <a:endParaRPr lang="en-US"/>
        </a:p>
      </dgm:t>
    </dgm:pt>
    <dgm:pt modelId="{33E87015-91BA-475F-8D29-917FC4DFEFC5}" type="sibTrans" cxnId="{96DE389D-2573-4619-B3E1-DA392E4B9DEE}">
      <dgm:prSet/>
      <dgm:spPr/>
      <dgm:t>
        <a:bodyPr/>
        <a:lstStyle/>
        <a:p>
          <a:endParaRPr lang="en-US"/>
        </a:p>
      </dgm:t>
    </dgm:pt>
    <dgm:pt modelId="{0892159C-E4FD-4EB4-95D9-01D65131B6CF}">
      <dgm:prSet/>
      <dgm:spPr/>
      <dgm:t>
        <a:bodyPr/>
        <a:lstStyle/>
        <a:p>
          <a:r>
            <a:rPr lang="en-US" dirty="0" smtClean="0"/>
            <a:t>Reflected from web input (form field, hidden field, URL, etc…)</a:t>
          </a:r>
        </a:p>
      </dgm:t>
    </dgm:pt>
    <dgm:pt modelId="{CE66581E-7EBF-417D-AC5D-B91967EF377C}" type="parTrans" cxnId="{F769DF70-6613-4465-816B-7F6A4D92B73C}">
      <dgm:prSet/>
      <dgm:spPr/>
      <dgm:t>
        <a:bodyPr/>
        <a:lstStyle/>
        <a:p>
          <a:endParaRPr lang="en-US"/>
        </a:p>
      </dgm:t>
    </dgm:pt>
    <dgm:pt modelId="{D38FD5C9-0CBD-4DE5-9AFB-FCDC1692D898}" type="sibTrans" cxnId="{F769DF70-6613-4465-816B-7F6A4D92B73C}">
      <dgm:prSet/>
      <dgm:spPr/>
      <dgm:t>
        <a:bodyPr/>
        <a:lstStyle/>
        <a:p>
          <a:endParaRPr lang="en-US"/>
        </a:p>
      </dgm:t>
    </dgm:pt>
    <dgm:pt modelId="{A7C3C21C-F083-42E6-997B-5A2A763A3F7E}">
      <dgm:prSet/>
      <dgm:spPr/>
      <dgm:t>
        <a:bodyPr/>
        <a:lstStyle/>
        <a:p>
          <a:r>
            <a:rPr lang="en-US" dirty="0" smtClean="0"/>
            <a:t>Sent directly into rich JavaScript client</a:t>
          </a:r>
        </a:p>
      </dgm:t>
    </dgm:pt>
    <dgm:pt modelId="{B10FDD16-4F6D-49D5-9BB8-AB42DEB1D029}" type="parTrans" cxnId="{F9465B6A-5B71-46EB-8185-A865707F44A2}">
      <dgm:prSet/>
      <dgm:spPr/>
      <dgm:t>
        <a:bodyPr/>
        <a:lstStyle/>
        <a:p>
          <a:endParaRPr lang="en-US"/>
        </a:p>
      </dgm:t>
    </dgm:pt>
    <dgm:pt modelId="{FE5FE4A6-B04E-4256-B254-8EC664322BCD}" type="sibTrans" cxnId="{F9465B6A-5B71-46EB-8185-A865707F44A2}">
      <dgm:prSet/>
      <dgm:spPr/>
      <dgm:t>
        <a:bodyPr/>
        <a:lstStyle/>
        <a:p>
          <a:endParaRPr lang="en-US"/>
        </a:p>
      </dgm:t>
    </dgm:pt>
    <dgm:pt modelId="{E0B6B1FF-9BE7-498A-A36B-BCC24AEF1F35}">
      <dgm:prSet/>
      <dgm:spPr>
        <a:solidFill>
          <a:schemeClr val="accent2"/>
        </a:solidFill>
      </dgm:spPr>
      <dgm:t>
        <a:bodyPr/>
        <a:lstStyle/>
        <a:p>
          <a:r>
            <a:rPr lang="en-US" dirty="0" smtClean="0"/>
            <a:t>Virtually </a:t>
          </a:r>
          <a:r>
            <a:rPr lang="en-US" u="sng" dirty="0" smtClean="0"/>
            <a:t>every</a:t>
          </a:r>
          <a:r>
            <a:rPr lang="en-US" dirty="0" smtClean="0"/>
            <a:t> web application has this problem</a:t>
          </a:r>
        </a:p>
      </dgm:t>
    </dgm:pt>
    <dgm:pt modelId="{6776BA55-C7CC-4D56-B7BE-0BA5EDB6790A}" type="parTrans" cxnId="{FC24ABA5-945F-4887-98AD-EDF0DA82183B}">
      <dgm:prSet/>
      <dgm:spPr/>
      <dgm:t>
        <a:bodyPr/>
        <a:lstStyle/>
        <a:p>
          <a:endParaRPr lang="en-US"/>
        </a:p>
      </dgm:t>
    </dgm:pt>
    <dgm:pt modelId="{FBEA679A-2997-44C5-B3D1-292B7EAC8DE9}" type="sibTrans" cxnId="{FC24ABA5-945F-4887-98AD-EDF0DA82183B}">
      <dgm:prSet/>
      <dgm:spPr/>
      <dgm:t>
        <a:bodyPr/>
        <a:lstStyle/>
        <a:p>
          <a:endParaRPr lang="en-US"/>
        </a:p>
      </dgm:t>
    </dgm:pt>
    <dgm:pt modelId="{791DA1BA-009E-4263-8709-C3AD92883E7A}">
      <dgm:prSet/>
      <dgm:spPr/>
      <dgm:t>
        <a:bodyPr/>
        <a:lstStyle/>
        <a:p>
          <a:r>
            <a:rPr lang="en-US" dirty="0" smtClean="0"/>
            <a:t>Try this in your browser – </a:t>
          </a:r>
          <a:r>
            <a:rPr lang="en-US" dirty="0" err="1" smtClean="0"/>
            <a:t>javascript:alert</a:t>
          </a:r>
          <a:r>
            <a:rPr lang="en-US" dirty="0" smtClean="0"/>
            <a:t>(</a:t>
          </a:r>
          <a:r>
            <a:rPr lang="en-US" dirty="0" err="1" smtClean="0"/>
            <a:t>document.cookie</a:t>
          </a:r>
          <a:r>
            <a:rPr lang="en-US" dirty="0" smtClean="0"/>
            <a:t>)</a:t>
          </a:r>
        </a:p>
      </dgm:t>
    </dgm:pt>
    <dgm:pt modelId="{A0A91BD7-4B75-49BC-BAA0-75687B53B8E6}" type="parTrans" cxnId="{B93003FA-31DC-4702-9613-DA2EC119FE99}">
      <dgm:prSet/>
      <dgm:spPr/>
      <dgm:t>
        <a:bodyPr/>
        <a:lstStyle/>
        <a:p>
          <a:endParaRPr lang="en-US"/>
        </a:p>
      </dgm:t>
    </dgm:pt>
    <dgm:pt modelId="{CD35256F-609B-4316-B01C-EF7BD5AEFF5D}" type="sibTrans" cxnId="{B93003FA-31DC-4702-9613-DA2EC119FE99}">
      <dgm:prSet/>
      <dgm:spPr/>
      <dgm:t>
        <a:bodyPr/>
        <a:lstStyle/>
        <a:p>
          <a:endParaRPr lang="en-US"/>
        </a:p>
      </dgm:t>
    </dgm:pt>
    <dgm:pt modelId="{333C60BB-C1EF-42B5-A3EC-FFB96372904C}">
      <dgm:prSet/>
      <dgm:spPr>
        <a:solidFill>
          <a:schemeClr val="accent2"/>
        </a:solidFill>
      </dgm:spPr>
      <dgm:t>
        <a:bodyPr/>
        <a:lstStyle/>
        <a:p>
          <a:r>
            <a:rPr lang="en-US" dirty="0" smtClean="0"/>
            <a:t>Typical Impact</a:t>
          </a:r>
        </a:p>
      </dgm:t>
    </dgm:pt>
    <dgm:pt modelId="{989B5419-63EC-4A7C-A297-2E08F34EE7E6}" type="parTrans" cxnId="{82244EDF-C207-486F-89D9-056501D66CD9}">
      <dgm:prSet/>
      <dgm:spPr/>
      <dgm:t>
        <a:bodyPr/>
        <a:lstStyle/>
        <a:p>
          <a:endParaRPr lang="en-US"/>
        </a:p>
      </dgm:t>
    </dgm:pt>
    <dgm:pt modelId="{F05587AE-D217-45F6-8A10-C2CB70FA3676}" type="sibTrans" cxnId="{82244EDF-C207-486F-89D9-056501D66CD9}">
      <dgm:prSet/>
      <dgm:spPr/>
      <dgm:t>
        <a:bodyPr/>
        <a:lstStyle/>
        <a:p>
          <a:endParaRPr lang="en-US"/>
        </a:p>
      </dgm:t>
    </dgm:pt>
    <dgm:pt modelId="{B1EFC242-6999-4086-BF96-7FA6E28D730C}">
      <dgm:prSet/>
      <dgm:spPr/>
      <dgm:t>
        <a:bodyPr/>
        <a:lstStyle/>
        <a:p>
          <a:r>
            <a:rPr lang="en-US" dirty="0" smtClean="0"/>
            <a:t>Steal user’s session, steal sensitive data, rewrite web page, redirect user to phishing or malware site</a:t>
          </a:r>
        </a:p>
      </dgm:t>
    </dgm:pt>
    <dgm:pt modelId="{516DEC56-6C1C-44F4-90F7-334EAD861864}" type="parTrans" cxnId="{E29E249D-DAC0-4FA6-805D-EBFB2F46AC8D}">
      <dgm:prSet/>
      <dgm:spPr/>
      <dgm:t>
        <a:bodyPr/>
        <a:lstStyle/>
        <a:p>
          <a:endParaRPr lang="en-US"/>
        </a:p>
      </dgm:t>
    </dgm:pt>
    <dgm:pt modelId="{8CBE7674-713C-4C47-88D5-578C7F2D4473}" type="sibTrans" cxnId="{E29E249D-DAC0-4FA6-805D-EBFB2F46AC8D}">
      <dgm:prSet/>
      <dgm:spPr/>
      <dgm:t>
        <a:bodyPr/>
        <a:lstStyle/>
        <a:p>
          <a:endParaRPr lang="en-US"/>
        </a:p>
      </dgm:t>
    </dgm:pt>
    <dgm:pt modelId="{15B9BF52-804C-4196-BFF9-EB01C5AC3AA5}">
      <dgm:prSet/>
      <dgm:spPr/>
      <dgm:t>
        <a:bodyPr/>
        <a:lstStyle/>
        <a:p>
          <a:r>
            <a:rPr lang="en-US" dirty="0" smtClean="0"/>
            <a:t>Most Severe: Install XSS proxy which allows attacker to observe and direct all user’s behavior on vulnerable site and force user to other sites</a:t>
          </a:r>
        </a:p>
      </dgm:t>
    </dgm:pt>
    <dgm:pt modelId="{3870F3EF-3C02-4E35-9496-0514120D7EAC}" type="parTrans" cxnId="{3186FA7F-ED87-4905-AB01-07EC18F22729}">
      <dgm:prSet/>
      <dgm:spPr/>
      <dgm:t>
        <a:bodyPr/>
        <a:lstStyle/>
        <a:p>
          <a:endParaRPr lang="en-US"/>
        </a:p>
      </dgm:t>
    </dgm:pt>
    <dgm:pt modelId="{668BB801-BFBE-4247-B93C-18131EE9E76C}" type="sibTrans" cxnId="{3186FA7F-ED87-4905-AB01-07EC18F22729}">
      <dgm:prSet/>
      <dgm:spPr/>
      <dgm:t>
        <a:bodyPr/>
        <a:lstStyle/>
        <a:p>
          <a:endParaRPr lang="en-US"/>
        </a:p>
      </dgm:t>
    </dgm:pt>
    <dgm:pt modelId="{69F46679-6C84-4D48-9B33-17290744EAD8}" type="pres">
      <dgm:prSet presAssocID="{F0DEC595-5A08-4667-A441-6C46A88218EF}" presName="linear" presStyleCnt="0">
        <dgm:presLayoutVars>
          <dgm:dir/>
          <dgm:animLvl val="lvl"/>
          <dgm:resizeHandles val="exact"/>
        </dgm:presLayoutVars>
      </dgm:prSet>
      <dgm:spPr/>
      <dgm:t>
        <a:bodyPr/>
        <a:lstStyle/>
        <a:p>
          <a:endParaRPr lang="en-US"/>
        </a:p>
      </dgm:t>
    </dgm:pt>
    <dgm:pt modelId="{915BD3BB-16CD-43CE-A666-845F408562AF}" type="pres">
      <dgm:prSet presAssocID="{7530DE0B-1E1D-4F13-9DCE-584438F55F5C}" presName="parentLin" presStyleCnt="0"/>
      <dgm:spPr/>
    </dgm:pt>
    <dgm:pt modelId="{D6929A61-1753-4BA2-A56E-3FABCE16A103}" type="pres">
      <dgm:prSet presAssocID="{7530DE0B-1E1D-4F13-9DCE-584438F55F5C}" presName="parentLeftMargin" presStyleLbl="node1" presStyleIdx="0" presStyleCnt="4"/>
      <dgm:spPr/>
      <dgm:t>
        <a:bodyPr/>
        <a:lstStyle/>
        <a:p>
          <a:endParaRPr lang="en-US"/>
        </a:p>
      </dgm:t>
    </dgm:pt>
    <dgm:pt modelId="{07EB8D66-1692-4056-BA66-572ED000C388}" type="pres">
      <dgm:prSet presAssocID="{7530DE0B-1E1D-4F13-9DCE-584438F55F5C}" presName="parentText" presStyleLbl="node1" presStyleIdx="0" presStyleCnt="4">
        <dgm:presLayoutVars>
          <dgm:chMax val="0"/>
          <dgm:bulletEnabled val="1"/>
        </dgm:presLayoutVars>
      </dgm:prSet>
      <dgm:spPr/>
      <dgm:t>
        <a:bodyPr/>
        <a:lstStyle/>
        <a:p>
          <a:endParaRPr lang="en-US"/>
        </a:p>
      </dgm:t>
    </dgm:pt>
    <dgm:pt modelId="{0FDB35E6-22F2-419F-B7FD-6156CDE62786}" type="pres">
      <dgm:prSet presAssocID="{7530DE0B-1E1D-4F13-9DCE-584438F55F5C}" presName="negativeSpace" presStyleCnt="0"/>
      <dgm:spPr/>
    </dgm:pt>
    <dgm:pt modelId="{63C7317F-DCB9-42CB-A6A4-CF1577293B7D}" type="pres">
      <dgm:prSet presAssocID="{7530DE0B-1E1D-4F13-9DCE-584438F55F5C}" presName="childText" presStyleLbl="conFgAcc1" presStyleIdx="0" presStyleCnt="4">
        <dgm:presLayoutVars>
          <dgm:bulletEnabled val="1"/>
        </dgm:presLayoutVars>
      </dgm:prSet>
      <dgm:spPr/>
      <dgm:t>
        <a:bodyPr/>
        <a:lstStyle/>
        <a:p>
          <a:endParaRPr lang="en-US"/>
        </a:p>
      </dgm:t>
    </dgm:pt>
    <dgm:pt modelId="{CC545B24-80D0-4B10-86D8-1697F74FA5F5}" type="pres">
      <dgm:prSet presAssocID="{78B496DD-D5B4-4A55-9214-C0E98350C98C}" presName="spaceBetweenRectangles" presStyleCnt="0"/>
      <dgm:spPr/>
    </dgm:pt>
    <dgm:pt modelId="{0808E30C-F8CA-4392-9E61-D442733CF516}" type="pres">
      <dgm:prSet presAssocID="{9210F9A4-2F69-4C42-9BB6-BCB53BC4188E}" presName="parentLin" presStyleCnt="0"/>
      <dgm:spPr/>
    </dgm:pt>
    <dgm:pt modelId="{AC996839-2C17-4F9E-8D8E-AD27D7EA9B46}" type="pres">
      <dgm:prSet presAssocID="{9210F9A4-2F69-4C42-9BB6-BCB53BC4188E}" presName="parentLeftMargin" presStyleLbl="node1" presStyleIdx="0" presStyleCnt="4"/>
      <dgm:spPr/>
      <dgm:t>
        <a:bodyPr/>
        <a:lstStyle/>
        <a:p>
          <a:endParaRPr lang="en-US"/>
        </a:p>
      </dgm:t>
    </dgm:pt>
    <dgm:pt modelId="{8377DEE6-6E60-44BB-A9C4-E5044C2260C3}" type="pres">
      <dgm:prSet presAssocID="{9210F9A4-2F69-4C42-9BB6-BCB53BC4188E}" presName="parentText" presStyleLbl="node1" presStyleIdx="1" presStyleCnt="4">
        <dgm:presLayoutVars>
          <dgm:chMax val="0"/>
          <dgm:bulletEnabled val="1"/>
        </dgm:presLayoutVars>
      </dgm:prSet>
      <dgm:spPr/>
      <dgm:t>
        <a:bodyPr/>
        <a:lstStyle/>
        <a:p>
          <a:endParaRPr lang="en-US"/>
        </a:p>
      </dgm:t>
    </dgm:pt>
    <dgm:pt modelId="{4845ECE5-9EB6-43E9-86A6-85578E075DF2}" type="pres">
      <dgm:prSet presAssocID="{9210F9A4-2F69-4C42-9BB6-BCB53BC4188E}" presName="negativeSpace" presStyleCnt="0"/>
      <dgm:spPr/>
    </dgm:pt>
    <dgm:pt modelId="{80EDB88F-6B15-4FE3-9A6A-9D42E2D5A947}" type="pres">
      <dgm:prSet presAssocID="{9210F9A4-2F69-4C42-9BB6-BCB53BC4188E}" presName="childText" presStyleLbl="conFgAcc1" presStyleIdx="1" presStyleCnt="4">
        <dgm:presLayoutVars>
          <dgm:bulletEnabled val="1"/>
        </dgm:presLayoutVars>
      </dgm:prSet>
      <dgm:spPr/>
      <dgm:t>
        <a:bodyPr/>
        <a:lstStyle/>
        <a:p>
          <a:endParaRPr lang="en-US"/>
        </a:p>
      </dgm:t>
    </dgm:pt>
    <dgm:pt modelId="{CC72C676-823D-4DC8-BF23-2CEEA91035D0}" type="pres">
      <dgm:prSet presAssocID="{9E21CD4C-DC93-4147-B0C7-16DD0270ACA8}" presName="spaceBetweenRectangles" presStyleCnt="0"/>
      <dgm:spPr/>
    </dgm:pt>
    <dgm:pt modelId="{3AAF4A4E-C95C-4CA7-BB24-B60C50F9E436}" type="pres">
      <dgm:prSet presAssocID="{E0B6B1FF-9BE7-498A-A36B-BCC24AEF1F35}" presName="parentLin" presStyleCnt="0"/>
      <dgm:spPr/>
    </dgm:pt>
    <dgm:pt modelId="{350B55DC-F7AB-4DF3-BC4D-2BF9BA4E7A04}" type="pres">
      <dgm:prSet presAssocID="{E0B6B1FF-9BE7-498A-A36B-BCC24AEF1F35}" presName="parentLeftMargin" presStyleLbl="node1" presStyleIdx="1" presStyleCnt="4"/>
      <dgm:spPr/>
      <dgm:t>
        <a:bodyPr/>
        <a:lstStyle/>
        <a:p>
          <a:endParaRPr lang="en-US"/>
        </a:p>
      </dgm:t>
    </dgm:pt>
    <dgm:pt modelId="{54D4E89C-BB4D-4314-BC64-CFD701B44AB5}" type="pres">
      <dgm:prSet presAssocID="{E0B6B1FF-9BE7-498A-A36B-BCC24AEF1F35}" presName="parentText" presStyleLbl="node1" presStyleIdx="2" presStyleCnt="4">
        <dgm:presLayoutVars>
          <dgm:chMax val="0"/>
          <dgm:bulletEnabled val="1"/>
        </dgm:presLayoutVars>
      </dgm:prSet>
      <dgm:spPr/>
      <dgm:t>
        <a:bodyPr/>
        <a:lstStyle/>
        <a:p>
          <a:endParaRPr lang="en-US"/>
        </a:p>
      </dgm:t>
    </dgm:pt>
    <dgm:pt modelId="{E6FC4FBB-199D-491E-A7F1-9F75F90C3918}" type="pres">
      <dgm:prSet presAssocID="{E0B6B1FF-9BE7-498A-A36B-BCC24AEF1F35}" presName="negativeSpace" presStyleCnt="0"/>
      <dgm:spPr/>
    </dgm:pt>
    <dgm:pt modelId="{FFF2705E-0C48-43DE-BA94-75136A114045}" type="pres">
      <dgm:prSet presAssocID="{E0B6B1FF-9BE7-498A-A36B-BCC24AEF1F35}" presName="childText" presStyleLbl="conFgAcc1" presStyleIdx="2" presStyleCnt="4">
        <dgm:presLayoutVars>
          <dgm:bulletEnabled val="1"/>
        </dgm:presLayoutVars>
      </dgm:prSet>
      <dgm:spPr/>
      <dgm:t>
        <a:bodyPr/>
        <a:lstStyle/>
        <a:p>
          <a:endParaRPr lang="en-US"/>
        </a:p>
      </dgm:t>
    </dgm:pt>
    <dgm:pt modelId="{DEABBDB5-5548-4650-8F84-C3B020D80785}" type="pres">
      <dgm:prSet presAssocID="{FBEA679A-2997-44C5-B3D1-292B7EAC8DE9}" presName="spaceBetweenRectangles" presStyleCnt="0"/>
      <dgm:spPr/>
    </dgm:pt>
    <dgm:pt modelId="{3D763242-1DDF-4CC3-A039-10F813779273}" type="pres">
      <dgm:prSet presAssocID="{333C60BB-C1EF-42B5-A3EC-FFB96372904C}" presName="parentLin" presStyleCnt="0"/>
      <dgm:spPr/>
    </dgm:pt>
    <dgm:pt modelId="{FD0C5FED-8B3D-40FC-8AC4-FD3EF0F1943B}" type="pres">
      <dgm:prSet presAssocID="{333C60BB-C1EF-42B5-A3EC-FFB96372904C}" presName="parentLeftMargin" presStyleLbl="node1" presStyleIdx="2" presStyleCnt="4"/>
      <dgm:spPr/>
      <dgm:t>
        <a:bodyPr/>
        <a:lstStyle/>
        <a:p>
          <a:endParaRPr lang="en-US"/>
        </a:p>
      </dgm:t>
    </dgm:pt>
    <dgm:pt modelId="{731CDA66-7EBB-448B-B3C8-D644D301D6B2}" type="pres">
      <dgm:prSet presAssocID="{333C60BB-C1EF-42B5-A3EC-FFB96372904C}" presName="parentText" presStyleLbl="node1" presStyleIdx="3" presStyleCnt="4">
        <dgm:presLayoutVars>
          <dgm:chMax val="0"/>
          <dgm:bulletEnabled val="1"/>
        </dgm:presLayoutVars>
      </dgm:prSet>
      <dgm:spPr/>
      <dgm:t>
        <a:bodyPr/>
        <a:lstStyle/>
        <a:p>
          <a:endParaRPr lang="en-US"/>
        </a:p>
      </dgm:t>
    </dgm:pt>
    <dgm:pt modelId="{FF6707DE-6DBE-4462-BF39-A486F0117143}" type="pres">
      <dgm:prSet presAssocID="{333C60BB-C1EF-42B5-A3EC-FFB96372904C}" presName="negativeSpace" presStyleCnt="0"/>
      <dgm:spPr/>
    </dgm:pt>
    <dgm:pt modelId="{89AB7900-5CB6-4B49-A821-2C77E9A70BA4}" type="pres">
      <dgm:prSet presAssocID="{333C60BB-C1EF-42B5-A3EC-FFB96372904C}" presName="childText" presStyleLbl="conFgAcc1" presStyleIdx="3" presStyleCnt="4">
        <dgm:presLayoutVars>
          <dgm:bulletEnabled val="1"/>
        </dgm:presLayoutVars>
      </dgm:prSet>
      <dgm:spPr/>
      <dgm:t>
        <a:bodyPr/>
        <a:lstStyle/>
        <a:p>
          <a:endParaRPr lang="en-US"/>
        </a:p>
      </dgm:t>
    </dgm:pt>
  </dgm:ptLst>
  <dgm:cxnLst>
    <dgm:cxn modelId="{CD99EF18-D866-438E-A1B1-C4EBF6100906}" srcId="{F0DEC595-5A08-4667-A441-6C46A88218EF}" destId="{7530DE0B-1E1D-4F13-9DCE-584438F55F5C}" srcOrd="0" destOrd="0" parTransId="{CAAEB4D2-3BFA-4CB5-B7CE-F3ADC5E8766C}" sibTransId="{78B496DD-D5B4-4A55-9214-C0E98350C98C}"/>
    <dgm:cxn modelId="{96DE389D-2573-4619-B3E1-DA392E4B9DEE}" srcId="{9210F9A4-2F69-4C42-9BB6-BCB53BC4188E}" destId="{C19D4F8E-C4AF-41DE-87A7-319225760FEC}" srcOrd="0" destOrd="0" parTransId="{40CDEE1A-3B30-47D7-A27E-B192A7441DD2}" sibTransId="{33E87015-91BA-475F-8D29-917FC4DFEFC5}"/>
    <dgm:cxn modelId="{82244EDF-C207-486F-89D9-056501D66CD9}" srcId="{F0DEC595-5A08-4667-A441-6C46A88218EF}" destId="{333C60BB-C1EF-42B5-A3EC-FFB96372904C}" srcOrd="3" destOrd="0" parTransId="{989B5419-63EC-4A7C-A297-2E08F34EE7E6}" sibTransId="{F05587AE-D217-45F6-8A10-C2CB70FA3676}"/>
    <dgm:cxn modelId="{1ED22442-133B-472C-88A6-29515AF53AA5}" type="presOf" srcId="{0892159C-E4FD-4EB4-95D9-01D65131B6CF}" destId="{80EDB88F-6B15-4FE3-9A6A-9D42E2D5A947}" srcOrd="0" destOrd="1" presId="urn:microsoft.com/office/officeart/2005/8/layout/list1"/>
    <dgm:cxn modelId="{0E6C9D4A-CC27-4CBB-BC95-92F7512F9D1B}" type="presOf" srcId="{791DA1BA-009E-4263-8709-C3AD92883E7A}" destId="{FFF2705E-0C48-43DE-BA94-75136A114045}" srcOrd="0" destOrd="0" presId="urn:microsoft.com/office/officeart/2005/8/layout/list1"/>
    <dgm:cxn modelId="{92BAD7C7-327B-4D88-A519-028952B50E53}" type="presOf" srcId="{9210F9A4-2F69-4C42-9BB6-BCB53BC4188E}" destId="{8377DEE6-6E60-44BB-A9C4-E5044C2260C3}" srcOrd="1" destOrd="0" presId="urn:microsoft.com/office/officeart/2005/8/layout/list1"/>
    <dgm:cxn modelId="{6DF6DD8B-2B78-4F0F-9FEF-ABED1D665994}" srcId="{7530DE0B-1E1D-4F13-9DCE-584438F55F5C}" destId="{0DB3A42E-9F91-4CD7-BCE5-EE06174E1347}" srcOrd="0" destOrd="0" parTransId="{13E9DD67-C08E-4D4C-9965-01C344D78491}" sibTransId="{0E80264F-F4BF-4708-89BF-21A8206A5E9F}"/>
    <dgm:cxn modelId="{FC24ABA5-945F-4887-98AD-EDF0DA82183B}" srcId="{F0DEC595-5A08-4667-A441-6C46A88218EF}" destId="{E0B6B1FF-9BE7-498A-A36B-BCC24AEF1F35}" srcOrd="2" destOrd="0" parTransId="{6776BA55-C7CC-4D56-B7BE-0BA5EDB6790A}" sibTransId="{FBEA679A-2997-44C5-B3D1-292B7EAC8DE9}"/>
    <dgm:cxn modelId="{E29E249D-DAC0-4FA6-805D-EBFB2F46AC8D}" srcId="{333C60BB-C1EF-42B5-A3EC-FFB96372904C}" destId="{B1EFC242-6999-4086-BF96-7FA6E28D730C}" srcOrd="0" destOrd="0" parTransId="{516DEC56-6C1C-44F4-90F7-334EAD861864}" sibTransId="{8CBE7674-713C-4C47-88D5-578C7F2D4473}"/>
    <dgm:cxn modelId="{B9900E78-2464-4890-A044-6BABD1A2FFC9}" type="presOf" srcId="{333C60BB-C1EF-42B5-A3EC-FFB96372904C}" destId="{731CDA66-7EBB-448B-B3C8-D644D301D6B2}" srcOrd="1" destOrd="0" presId="urn:microsoft.com/office/officeart/2005/8/layout/list1"/>
    <dgm:cxn modelId="{802FE66E-5829-4F69-8B7A-FD9FB43D5616}" type="presOf" srcId="{A7C3C21C-F083-42E6-997B-5A2A763A3F7E}" destId="{80EDB88F-6B15-4FE3-9A6A-9D42E2D5A947}" srcOrd="0" destOrd="2" presId="urn:microsoft.com/office/officeart/2005/8/layout/list1"/>
    <dgm:cxn modelId="{8FF6432E-BDB8-4885-91F0-5F16910331BC}" type="presOf" srcId="{E0B6B1FF-9BE7-498A-A36B-BCC24AEF1F35}" destId="{54D4E89C-BB4D-4314-BC64-CFD701B44AB5}" srcOrd="1" destOrd="0" presId="urn:microsoft.com/office/officeart/2005/8/layout/list1"/>
    <dgm:cxn modelId="{B733E9C1-543E-4151-AF5C-8755050EB410}" srcId="{F0DEC595-5A08-4667-A441-6C46A88218EF}" destId="{9210F9A4-2F69-4C42-9BB6-BCB53BC4188E}" srcOrd="1" destOrd="0" parTransId="{D338AACD-8990-4E6C-8802-D8C8DFDC1408}" sibTransId="{9E21CD4C-DC93-4147-B0C7-16DD0270ACA8}"/>
    <dgm:cxn modelId="{05241EC1-4AAD-4681-9019-FEA33280EA96}" type="presOf" srcId="{C19D4F8E-C4AF-41DE-87A7-319225760FEC}" destId="{80EDB88F-6B15-4FE3-9A6A-9D42E2D5A947}" srcOrd="0" destOrd="0" presId="urn:microsoft.com/office/officeart/2005/8/layout/list1"/>
    <dgm:cxn modelId="{B93003FA-31DC-4702-9613-DA2EC119FE99}" srcId="{E0B6B1FF-9BE7-498A-A36B-BCC24AEF1F35}" destId="{791DA1BA-009E-4263-8709-C3AD92883E7A}" srcOrd="0" destOrd="0" parTransId="{A0A91BD7-4B75-49BC-BAA0-75687B53B8E6}" sibTransId="{CD35256F-609B-4316-B01C-EF7BD5AEFF5D}"/>
    <dgm:cxn modelId="{89781EEF-AA32-4865-B51C-745CAC449BEF}" type="presOf" srcId="{333C60BB-C1EF-42B5-A3EC-FFB96372904C}" destId="{FD0C5FED-8B3D-40FC-8AC4-FD3EF0F1943B}" srcOrd="0" destOrd="0" presId="urn:microsoft.com/office/officeart/2005/8/layout/list1"/>
    <dgm:cxn modelId="{C052494D-DE3B-4338-9819-FD92A064D54D}" type="presOf" srcId="{E0B6B1FF-9BE7-498A-A36B-BCC24AEF1F35}" destId="{350B55DC-F7AB-4DF3-BC4D-2BF9BA4E7A04}" srcOrd="0" destOrd="0" presId="urn:microsoft.com/office/officeart/2005/8/layout/list1"/>
    <dgm:cxn modelId="{CA9DC225-CA79-4075-B16F-CCE029969CE2}" type="presOf" srcId="{15B9BF52-804C-4196-BFF9-EB01C5AC3AA5}" destId="{89AB7900-5CB6-4B49-A821-2C77E9A70BA4}" srcOrd="0" destOrd="1" presId="urn:microsoft.com/office/officeart/2005/8/layout/list1"/>
    <dgm:cxn modelId="{EE17D55F-76DB-47A6-B146-2058E43F9600}" type="presOf" srcId="{9210F9A4-2F69-4C42-9BB6-BCB53BC4188E}" destId="{AC996839-2C17-4F9E-8D8E-AD27D7EA9B46}" srcOrd="0" destOrd="0" presId="urn:microsoft.com/office/officeart/2005/8/layout/list1"/>
    <dgm:cxn modelId="{2180FB63-D1F7-4353-B4B5-DDB7CA0F3E8E}" type="presOf" srcId="{F0DEC595-5A08-4667-A441-6C46A88218EF}" destId="{69F46679-6C84-4D48-9B33-17290744EAD8}" srcOrd="0" destOrd="0" presId="urn:microsoft.com/office/officeart/2005/8/layout/list1"/>
    <dgm:cxn modelId="{F769DF70-6613-4465-816B-7F6A4D92B73C}" srcId="{9210F9A4-2F69-4C42-9BB6-BCB53BC4188E}" destId="{0892159C-E4FD-4EB4-95D9-01D65131B6CF}" srcOrd="1" destOrd="0" parTransId="{CE66581E-7EBF-417D-AC5D-B91967EF377C}" sibTransId="{D38FD5C9-0CBD-4DE5-9AFB-FCDC1692D898}"/>
    <dgm:cxn modelId="{B6B95423-F662-419E-9029-B906A54DDD11}" type="presOf" srcId="{7530DE0B-1E1D-4F13-9DCE-584438F55F5C}" destId="{D6929A61-1753-4BA2-A56E-3FABCE16A103}" srcOrd="0" destOrd="0" presId="urn:microsoft.com/office/officeart/2005/8/layout/list1"/>
    <dgm:cxn modelId="{3186FA7F-ED87-4905-AB01-07EC18F22729}" srcId="{333C60BB-C1EF-42B5-A3EC-FFB96372904C}" destId="{15B9BF52-804C-4196-BFF9-EB01C5AC3AA5}" srcOrd="1" destOrd="0" parTransId="{3870F3EF-3C02-4E35-9496-0514120D7EAC}" sibTransId="{668BB801-BFBE-4247-B93C-18131EE9E76C}"/>
    <dgm:cxn modelId="{F99DCE50-5655-4E90-A7B9-C442E3F3B43D}" type="presOf" srcId="{B1EFC242-6999-4086-BF96-7FA6E28D730C}" destId="{89AB7900-5CB6-4B49-A821-2C77E9A70BA4}" srcOrd="0" destOrd="0" presId="urn:microsoft.com/office/officeart/2005/8/layout/list1"/>
    <dgm:cxn modelId="{5B1A4D40-722F-4A89-A303-E95ED24F60C2}" type="presOf" srcId="{7530DE0B-1E1D-4F13-9DCE-584438F55F5C}" destId="{07EB8D66-1692-4056-BA66-572ED000C388}" srcOrd="1" destOrd="0" presId="urn:microsoft.com/office/officeart/2005/8/layout/list1"/>
    <dgm:cxn modelId="{F9465B6A-5B71-46EB-8185-A865707F44A2}" srcId="{9210F9A4-2F69-4C42-9BB6-BCB53BC4188E}" destId="{A7C3C21C-F083-42E6-997B-5A2A763A3F7E}" srcOrd="2" destOrd="0" parTransId="{B10FDD16-4F6D-49D5-9BB8-AB42DEB1D029}" sibTransId="{FE5FE4A6-B04E-4256-B254-8EC664322BCD}"/>
    <dgm:cxn modelId="{A9DA4426-8332-4247-8046-8243ACB9BA58}" type="presOf" srcId="{0DB3A42E-9F91-4CD7-BCE5-EE06174E1347}" destId="{63C7317F-DCB9-42CB-A6A4-CF1577293B7D}" srcOrd="0" destOrd="0" presId="urn:microsoft.com/office/officeart/2005/8/layout/list1"/>
    <dgm:cxn modelId="{AE7C2A03-7508-4D6A-AE24-159BEF93F194}" type="presParOf" srcId="{69F46679-6C84-4D48-9B33-17290744EAD8}" destId="{915BD3BB-16CD-43CE-A666-845F408562AF}" srcOrd="0" destOrd="0" presId="urn:microsoft.com/office/officeart/2005/8/layout/list1"/>
    <dgm:cxn modelId="{BF36F921-ECE5-4956-A614-10B0AE05C292}" type="presParOf" srcId="{915BD3BB-16CD-43CE-A666-845F408562AF}" destId="{D6929A61-1753-4BA2-A56E-3FABCE16A103}" srcOrd="0" destOrd="0" presId="urn:microsoft.com/office/officeart/2005/8/layout/list1"/>
    <dgm:cxn modelId="{72E20BB7-9ED6-4838-ABD0-EEF6DE6820B0}" type="presParOf" srcId="{915BD3BB-16CD-43CE-A666-845F408562AF}" destId="{07EB8D66-1692-4056-BA66-572ED000C388}" srcOrd="1" destOrd="0" presId="urn:microsoft.com/office/officeart/2005/8/layout/list1"/>
    <dgm:cxn modelId="{5C6A8AE9-D349-438A-ABB5-FE57C4C156BF}" type="presParOf" srcId="{69F46679-6C84-4D48-9B33-17290744EAD8}" destId="{0FDB35E6-22F2-419F-B7FD-6156CDE62786}" srcOrd="1" destOrd="0" presId="urn:microsoft.com/office/officeart/2005/8/layout/list1"/>
    <dgm:cxn modelId="{76B4C0CC-85D1-4059-BC1F-75754DEE9343}" type="presParOf" srcId="{69F46679-6C84-4D48-9B33-17290744EAD8}" destId="{63C7317F-DCB9-42CB-A6A4-CF1577293B7D}" srcOrd="2" destOrd="0" presId="urn:microsoft.com/office/officeart/2005/8/layout/list1"/>
    <dgm:cxn modelId="{63477B8B-84EF-460D-94B0-03E1296C2BD9}" type="presParOf" srcId="{69F46679-6C84-4D48-9B33-17290744EAD8}" destId="{CC545B24-80D0-4B10-86D8-1697F74FA5F5}" srcOrd="3" destOrd="0" presId="urn:microsoft.com/office/officeart/2005/8/layout/list1"/>
    <dgm:cxn modelId="{0629005B-5C3A-41F3-9686-197330FF923F}" type="presParOf" srcId="{69F46679-6C84-4D48-9B33-17290744EAD8}" destId="{0808E30C-F8CA-4392-9E61-D442733CF516}" srcOrd="4" destOrd="0" presId="urn:microsoft.com/office/officeart/2005/8/layout/list1"/>
    <dgm:cxn modelId="{F7D00CA0-F7FF-4D2D-B974-B7FC87E26CDF}" type="presParOf" srcId="{0808E30C-F8CA-4392-9E61-D442733CF516}" destId="{AC996839-2C17-4F9E-8D8E-AD27D7EA9B46}" srcOrd="0" destOrd="0" presId="urn:microsoft.com/office/officeart/2005/8/layout/list1"/>
    <dgm:cxn modelId="{B2BC6BE7-1A71-4D54-8D17-C1788C5E90AD}" type="presParOf" srcId="{0808E30C-F8CA-4392-9E61-D442733CF516}" destId="{8377DEE6-6E60-44BB-A9C4-E5044C2260C3}" srcOrd="1" destOrd="0" presId="urn:microsoft.com/office/officeart/2005/8/layout/list1"/>
    <dgm:cxn modelId="{9EF57A61-4EDF-4FBA-A38C-75B802CA0FDC}" type="presParOf" srcId="{69F46679-6C84-4D48-9B33-17290744EAD8}" destId="{4845ECE5-9EB6-43E9-86A6-85578E075DF2}" srcOrd="5" destOrd="0" presId="urn:microsoft.com/office/officeart/2005/8/layout/list1"/>
    <dgm:cxn modelId="{D59859E8-275E-436D-ACAE-8A229234C2F0}" type="presParOf" srcId="{69F46679-6C84-4D48-9B33-17290744EAD8}" destId="{80EDB88F-6B15-4FE3-9A6A-9D42E2D5A947}" srcOrd="6" destOrd="0" presId="urn:microsoft.com/office/officeart/2005/8/layout/list1"/>
    <dgm:cxn modelId="{F3BA1573-49A6-4027-9A05-2445483CBB6A}" type="presParOf" srcId="{69F46679-6C84-4D48-9B33-17290744EAD8}" destId="{CC72C676-823D-4DC8-BF23-2CEEA91035D0}" srcOrd="7" destOrd="0" presId="urn:microsoft.com/office/officeart/2005/8/layout/list1"/>
    <dgm:cxn modelId="{FA04BAAC-73CE-444A-BCF4-E642289972EE}" type="presParOf" srcId="{69F46679-6C84-4D48-9B33-17290744EAD8}" destId="{3AAF4A4E-C95C-4CA7-BB24-B60C50F9E436}" srcOrd="8" destOrd="0" presId="urn:microsoft.com/office/officeart/2005/8/layout/list1"/>
    <dgm:cxn modelId="{52D020C0-AFEA-4EFC-BD77-E8101862466B}" type="presParOf" srcId="{3AAF4A4E-C95C-4CA7-BB24-B60C50F9E436}" destId="{350B55DC-F7AB-4DF3-BC4D-2BF9BA4E7A04}" srcOrd="0" destOrd="0" presId="urn:microsoft.com/office/officeart/2005/8/layout/list1"/>
    <dgm:cxn modelId="{B38EDB55-EFA4-47B4-AB66-57AAF6D50E7F}" type="presParOf" srcId="{3AAF4A4E-C95C-4CA7-BB24-B60C50F9E436}" destId="{54D4E89C-BB4D-4314-BC64-CFD701B44AB5}" srcOrd="1" destOrd="0" presId="urn:microsoft.com/office/officeart/2005/8/layout/list1"/>
    <dgm:cxn modelId="{D304A3D7-555A-4DEB-B942-49356096118D}" type="presParOf" srcId="{69F46679-6C84-4D48-9B33-17290744EAD8}" destId="{E6FC4FBB-199D-491E-A7F1-9F75F90C3918}" srcOrd="9" destOrd="0" presId="urn:microsoft.com/office/officeart/2005/8/layout/list1"/>
    <dgm:cxn modelId="{76A149BF-5FFD-43A1-AF46-2A6A1274466D}" type="presParOf" srcId="{69F46679-6C84-4D48-9B33-17290744EAD8}" destId="{FFF2705E-0C48-43DE-BA94-75136A114045}" srcOrd="10" destOrd="0" presId="urn:microsoft.com/office/officeart/2005/8/layout/list1"/>
    <dgm:cxn modelId="{ECC41F1E-260C-4726-AFE4-B941B72BA915}" type="presParOf" srcId="{69F46679-6C84-4D48-9B33-17290744EAD8}" destId="{DEABBDB5-5548-4650-8F84-C3B020D80785}" srcOrd="11" destOrd="0" presId="urn:microsoft.com/office/officeart/2005/8/layout/list1"/>
    <dgm:cxn modelId="{DA2DA2FC-4BA6-44D9-8DA6-12906CA5359E}" type="presParOf" srcId="{69F46679-6C84-4D48-9B33-17290744EAD8}" destId="{3D763242-1DDF-4CC3-A039-10F813779273}" srcOrd="12" destOrd="0" presId="urn:microsoft.com/office/officeart/2005/8/layout/list1"/>
    <dgm:cxn modelId="{12A60A6B-F02C-41D8-A905-38183A5FABD1}" type="presParOf" srcId="{3D763242-1DDF-4CC3-A039-10F813779273}" destId="{FD0C5FED-8B3D-40FC-8AC4-FD3EF0F1943B}" srcOrd="0" destOrd="0" presId="urn:microsoft.com/office/officeart/2005/8/layout/list1"/>
    <dgm:cxn modelId="{9D1B39BC-9858-4BA9-9ECB-D53DEDD42022}" type="presParOf" srcId="{3D763242-1DDF-4CC3-A039-10F813779273}" destId="{731CDA66-7EBB-448B-B3C8-D644D301D6B2}" srcOrd="1" destOrd="0" presId="urn:microsoft.com/office/officeart/2005/8/layout/list1"/>
    <dgm:cxn modelId="{59F52ADB-0D42-4FED-941A-0FE0C6155E27}" type="presParOf" srcId="{69F46679-6C84-4D48-9B33-17290744EAD8}" destId="{FF6707DE-6DBE-4462-BF39-A486F0117143}" srcOrd="13" destOrd="0" presId="urn:microsoft.com/office/officeart/2005/8/layout/list1"/>
    <dgm:cxn modelId="{38648F68-C8E5-4C13-BB8E-F03D3AD4C1E5}" type="presParOf" srcId="{69F46679-6C84-4D48-9B33-17290744EAD8}" destId="{89AB7900-5CB6-4B49-A821-2C77E9A70BA4}" srcOrd="14" destOrd="0" presId="urn:microsoft.com/office/officeart/2005/8/layout/list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21B02772-C1F9-44A8-B489-9FD1459DFC1E}"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en-US"/>
        </a:p>
      </dgm:t>
    </dgm:pt>
    <dgm:pt modelId="{56C3245A-F7FC-4B67-9169-B1F558B84EAA}">
      <dgm:prSet phldrT="[Text]"/>
      <dgm:spPr>
        <a:solidFill>
          <a:schemeClr val="accent2"/>
        </a:solidFill>
      </dgm:spPr>
      <dgm:t>
        <a:bodyPr/>
        <a:lstStyle/>
        <a:p>
          <a:r>
            <a:rPr lang="en-US" dirty="0" smtClean="0"/>
            <a:t>HTTP is a “stateless” protocol</a:t>
          </a:r>
          <a:endParaRPr lang="en-US" dirty="0"/>
        </a:p>
      </dgm:t>
    </dgm:pt>
    <dgm:pt modelId="{BD4D8590-9BE4-48C0-986F-B4680D03DE57}" type="parTrans" cxnId="{BEA1A8FD-DCD7-4F92-AD6B-3474245A1831}">
      <dgm:prSet/>
      <dgm:spPr/>
      <dgm:t>
        <a:bodyPr/>
        <a:lstStyle/>
        <a:p>
          <a:endParaRPr lang="en-US"/>
        </a:p>
      </dgm:t>
    </dgm:pt>
    <dgm:pt modelId="{3B5E5F56-615A-4BE2-9604-A0A8E018FC73}" type="sibTrans" cxnId="{BEA1A8FD-DCD7-4F92-AD6B-3474245A1831}">
      <dgm:prSet/>
      <dgm:spPr/>
      <dgm:t>
        <a:bodyPr/>
        <a:lstStyle/>
        <a:p>
          <a:endParaRPr lang="en-US"/>
        </a:p>
      </dgm:t>
    </dgm:pt>
    <dgm:pt modelId="{31E58432-AF4D-4379-9488-DF87DFE6E298}">
      <dgm:prSet/>
      <dgm:spPr/>
      <dgm:t>
        <a:bodyPr/>
        <a:lstStyle/>
        <a:p>
          <a:r>
            <a:rPr lang="en-US" dirty="0" smtClean="0"/>
            <a:t>Means credentials have to go with every request</a:t>
          </a:r>
        </a:p>
      </dgm:t>
    </dgm:pt>
    <dgm:pt modelId="{6AC3BD83-0619-4726-8AB4-13FD1CAA0A0B}" type="parTrans" cxnId="{8B2DCE92-DEC2-4109-A741-C00B3E73F8D4}">
      <dgm:prSet/>
      <dgm:spPr/>
      <dgm:t>
        <a:bodyPr/>
        <a:lstStyle/>
        <a:p>
          <a:endParaRPr lang="en-US"/>
        </a:p>
      </dgm:t>
    </dgm:pt>
    <dgm:pt modelId="{31EFB07F-8AB0-4491-A503-6D598D6A726C}" type="sibTrans" cxnId="{8B2DCE92-DEC2-4109-A741-C00B3E73F8D4}">
      <dgm:prSet/>
      <dgm:spPr/>
      <dgm:t>
        <a:bodyPr/>
        <a:lstStyle/>
        <a:p>
          <a:endParaRPr lang="en-US"/>
        </a:p>
      </dgm:t>
    </dgm:pt>
    <dgm:pt modelId="{E5D103ED-8098-4449-ACE9-B58956D89202}">
      <dgm:prSet/>
      <dgm:spPr/>
      <dgm:t>
        <a:bodyPr/>
        <a:lstStyle/>
        <a:p>
          <a:r>
            <a:rPr lang="en-US" dirty="0" smtClean="0"/>
            <a:t>Should use SSL for everything requiring authentication</a:t>
          </a:r>
        </a:p>
      </dgm:t>
    </dgm:pt>
    <dgm:pt modelId="{907440AD-3643-4959-A4FC-8FF25C1EE033}" type="parTrans" cxnId="{DB89ED16-E506-4192-9853-168F18B92760}">
      <dgm:prSet/>
      <dgm:spPr/>
      <dgm:t>
        <a:bodyPr/>
        <a:lstStyle/>
        <a:p>
          <a:endParaRPr lang="en-US"/>
        </a:p>
      </dgm:t>
    </dgm:pt>
    <dgm:pt modelId="{9E366A32-918A-4B78-B2B2-D7197D7AA90E}" type="sibTrans" cxnId="{DB89ED16-E506-4192-9853-168F18B92760}">
      <dgm:prSet/>
      <dgm:spPr/>
      <dgm:t>
        <a:bodyPr/>
        <a:lstStyle/>
        <a:p>
          <a:endParaRPr lang="en-US"/>
        </a:p>
      </dgm:t>
    </dgm:pt>
    <dgm:pt modelId="{C0A12C04-1EDF-4589-8501-B1F7C02004CA}">
      <dgm:prSet/>
      <dgm:spPr>
        <a:solidFill>
          <a:schemeClr val="accent2"/>
        </a:solidFill>
      </dgm:spPr>
      <dgm:t>
        <a:bodyPr/>
        <a:lstStyle/>
        <a:p>
          <a:r>
            <a:rPr lang="en-US" dirty="0" smtClean="0"/>
            <a:t>Session management flaws</a:t>
          </a:r>
        </a:p>
      </dgm:t>
    </dgm:pt>
    <dgm:pt modelId="{73F8DB4D-C0F4-4CED-8D45-49E6FD1C11D9}" type="parTrans" cxnId="{3EB78B10-175B-4E30-B794-0DEC3ABC4592}">
      <dgm:prSet/>
      <dgm:spPr/>
      <dgm:t>
        <a:bodyPr/>
        <a:lstStyle/>
        <a:p>
          <a:endParaRPr lang="en-US"/>
        </a:p>
      </dgm:t>
    </dgm:pt>
    <dgm:pt modelId="{8DD5420F-616F-4357-BAD3-516300933622}" type="sibTrans" cxnId="{3EB78B10-175B-4E30-B794-0DEC3ABC4592}">
      <dgm:prSet/>
      <dgm:spPr/>
      <dgm:t>
        <a:bodyPr/>
        <a:lstStyle/>
        <a:p>
          <a:endParaRPr lang="en-US"/>
        </a:p>
      </dgm:t>
    </dgm:pt>
    <dgm:pt modelId="{10AA106A-7FE5-4915-9959-8FAFF64FF3E2}">
      <dgm:prSet/>
      <dgm:spPr/>
      <dgm:t>
        <a:bodyPr/>
        <a:lstStyle/>
        <a:p>
          <a:r>
            <a:rPr lang="en-US" dirty="0" smtClean="0"/>
            <a:t>SESSION ID used to track state since HTTP doesn’t</a:t>
          </a:r>
        </a:p>
      </dgm:t>
    </dgm:pt>
    <dgm:pt modelId="{5147A317-7190-4219-A6DD-39457C11F080}" type="parTrans" cxnId="{5D736985-3C9E-49CF-9BF9-26FC80CB24B8}">
      <dgm:prSet/>
      <dgm:spPr/>
      <dgm:t>
        <a:bodyPr/>
        <a:lstStyle/>
        <a:p>
          <a:endParaRPr lang="en-US"/>
        </a:p>
      </dgm:t>
    </dgm:pt>
    <dgm:pt modelId="{BC80ED85-3971-4D12-85D2-01F6EF8C0230}" type="sibTrans" cxnId="{5D736985-3C9E-49CF-9BF9-26FC80CB24B8}">
      <dgm:prSet/>
      <dgm:spPr/>
      <dgm:t>
        <a:bodyPr/>
        <a:lstStyle/>
        <a:p>
          <a:endParaRPr lang="en-US"/>
        </a:p>
      </dgm:t>
    </dgm:pt>
    <dgm:pt modelId="{2FA114C9-A0A7-4D02-9F90-AD905C9C068C}">
      <dgm:prSet/>
      <dgm:spPr/>
      <dgm:t>
        <a:bodyPr/>
        <a:lstStyle/>
        <a:p>
          <a:r>
            <a:rPr lang="en-US" dirty="0" smtClean="0"/>
            <a:t>and it is just as good as credentials to an attacker</a:t>
          </a:r>
        </a:p>
      </dgm:t>
    </dgm:pt>
    <dgm:pt modelId="{3AAC84C2-1B16-40C3-9B85-A5C8DB654FDB}" type="parTrans" cxnId="{BEE54A4A-06A3-47D3-B167-A4F6847297F5}">
      <dgm:prSet/>
      <dgm:spPr/>
      <dgm:t>
        <a:bodyPr/>
        <a:lstStyle/>
        <a:p>
          <a:endParaRPr lang="en-US"/>
        </a:p>
      </dgm:t>
    </dgm:pt>
    <dgm:pt modelId="{FB9510F9-E2A5-463F-91B9-C48DF04921C3}" type="sibTrans" cxnId="{BEE54A4A-06A3-47D3-B167-A4F6847297F5}">
      <dgm:prSet/>
      <dgm:spPr/>
      <dgm:t>
        <a:bodyPr/>
        <a:lstStyle/>
        <a:p>
          <a:endParaRPr lang="en-US"/>
        </a:p>
      </dgm:t>
    </dgm:pt>
    <dgm:pt modelId="{601855A8-2317-4205-AA03-7B1AD2E6002D}">
      <dgm:prSet/>
      <dgm:spPr/>
      <dgm:t>
        <a:bodyPr/>
        <a:lstStyle/>
        <a:p>
          <a:r>
            <a:rPr lang="en-US" dirty="0" smtClean="0"/>
            <a:t>SESSION ID is typically exposed on the network, in browser, in logs, …</a:t>
          </a:r>
        </a:p>
      </dgm:t>
    </dgm:pt>
    <dgm:pt modelId="{F483579F-326E-4BFC-BE5B-D5CA7F7E6188}" type="parTrans" cxnId="{FB6AA3D9-F619-46CA-92FB-231B0D880CDE}">
      <dgm:prSet/>
      <dgm:spPr/>
      <dgm:t>
        <a:bodyPr/>
        <a:lstStyle/>
        <a:p>
          <a:endParaRPr lang="en-US"/>
        </a:p>
      </dgm:t>
    </dgm:pt>
    <dgm:pt modelId="{A85D688D-AF64-4146-8B1B-247D18FCB2EB}" type="sibTrans" cxnId="{FB6AA3D9-F619-46CA-92FB-231B0D880CDE}">
      <dgm:prSet/>
      <dgm:spPr/>
      <dgm:t>
        <a:bodyPr/>
        <a:lstStyle/>
        <a:p>
          <a:endParaRPr lang="en-US"/>
        </a:p>
      </dgm:t>
    </dgm:pt>
    <dgm:pt modelId="{79705BC9-8141-4398-89EA-D2F118E20FA4}">
      <dgm:prSet/>
      <dgm:spPr>
        <a:solidFill>
          <a:schemeClr val="accent2"/>
        </a:solidFill>
      </dgm:spPr>
      <dgm:t>
        <a:bodyPr/>
        <a:lstStyle/>
        <a:p>
          <a:r>
            <a:rPr lang="en-US" dirty="0" smtClean="0"/>
            <a:t>Beware the side-doors</a:t>
          </a:r>
        </a:p>
      </dgm:t>
    </dgm:pt>
    <dgm:pt modelId="{DC66E526-29F0-4C36-9940-F57DC8AB6138}" type="parTrans" cxnId="{6F0D3182-FF60-4DF2-AA24-DB73C877289C}">
      <dgm:prSet/>
      <dgm:spPr/>
      <dgm:t>
        <a:bodyPr/>
        <a:lstStyle/>
        <a:p>
          <a:endParaRPr lang="en-US"/>
        </a:p>
      </dgm:t>
    </dgm:pt>
    <dgm:pt modelId="{09A57284-F280-48E7-8641-097582AF8170}" type="sibTrans" cxnId="{6F0D3182-FF60-4DF2-AA24-DB73C877289C}">
      <dgm:prSet/>
      <dgm:spPr/>
      <dgm:t>
        <a:bodyPr/>
        <a:lstStyle/>
        <a:p>
          <a:endParaRPr lang="en-US"/>
        </a:p>
      </dgm:t>
    </dgm:pt>
    <dgm:pt modelId="{CA5259F6-C069-4A8A-904B-9F0388B2046E}">
      <dgm:prSet/>
      <dgm:spPr/>
      <dgm:t>
        <a:bodyPr/>
        <a:lstStyle/>
        <a:p>
          <a:r>
            <a:rPr lang="en-US" dirty="0" smtClean="0"/>
            <a:t>Change my password, remember my password, forgot my password, secret question, logout, email address, etc…</a:t>
          </a:r>
        </a:p>
      </dgm:t>
    </dgm:pt>
    <dgm:pt modelId="{A535B507-70DB-4A32-883A-4DA42CF7723F}" type="parTrans" cxnId="{4D994555-3CB1-4DBE-89A0-8BDAF12794A0}">
      <dgm:prSet/>
      <dgm:spPr/>
      <dgm:t>
        <a:bodyPr/>
        <a:lstStyle/>
        <a:p>
          <a:endParaRPr lang="en-US"/>
        </a:p>
      </dgm:t>
    </dgm:pt>
    <dgm:pt modelId="{0B53BF5F-4935-4C23-A44B-8BBE3094DA27}" type="sibTrans" cxnId="{4D994555-3CB1-4DBE-89A0-8BDAF12794A0}">
      <dgm:prSet/>
      <dgm:spPr/>
      <dgm:t>
        <a:bodyPr/>
        <a:lstStyle/>
        <a:p>
          <a:endParaRPr lang="en-US"/>
        </a:p>
      </dgm:t>
    </dgm:pt>
    <dgm:pt modelId="{D4846FEF-9F4E-4614-9B1C-23F32B459DAF}">
      <dgm:prSet/>
      <dgm:spPr>
        <a:solidFill>
          <a:schemeClr val="accent2"/>
        </a:solidFill>
      </dgm:spPr>
      <dgm:t>
        <a:bodyPr/>
        <a:lstStyle/>
        <a:p>
          <a:r>
            <a:rPr lang="en-US" dirty="0" smtClean="0"/>
            <a:t>Typical Impact</a:t>
          </a:r>
        </a:p>
      </dgm:t>
    </dgm:pt>
    <dgm:pt modelId="{08EBB0A7-4114-418F-B76D-7C9B2B74C812}" type="parTrans" cxnId="{6E090D14-B252-4315-A8C2-6D8549BA2AD8}">
      <dgm:prSet/>
      <dgm:spPr/>
      <dgm:t>
        <a:bodyPr/>
        <a:lstStyle/>
        <a:p>
          <a:endParaRPr lang="en-US"/>
        </a:p>
      </dgm:t>
    </dgm:pt>
    <dgm:pt modelId="{8B61F45B-1D4F-4B60-9FAF-5C244D578CB1}" type="sibTrans" cxnId="{6E090D14-B252-4315-A8C2-6D8549BA2AD8}">
      <dgm:prSet/>
      <dgm:spPr/>
      <dgm:t>
        <a:bodyPr/>
        <a:lstStyle/>
        <a:p>
          <a:endParaRPr lang="en-US"/>
        </a:p>
      </dgm:t>
    </dgm:pt>
    <dgm:pt modelId="{6D06630E-F1D8-4CA9-9B62-196164569B77}">
      <dgm:prSet/>
      <dgm:spPr/>
      <dgm:t>
        <a:bodyPr/>
        <a:lstStyle/>
        <a:p>
          <a:r>
            <a:rPr lang="en-US" dirty="0" smtClean="0"/>
            <a:t>User accounts compromised or user sessions hijacked</a:t>
          </a:r>
        </a:p>
      </dgm:t>
    </dgm:pt>
    <dgm:pt modelId="{C98D4CD8-3D4F-493D-9F8A-D2F5934633F4}" type="parTrans" cxnId="{07D1455B-F6F7-440F-AC2C-254F4C7C0EFB}">
      <dgm:prSet/>
      <dgm:spPr/>
      <dgm:t>
        <a:bodyPr/>
        <a:lstStyle/>
        <a:p>
          <a:endParaRPr lang="en-US"/>
        </a:p>
      </dgm:t>
    </dgm:pt>
    <dgm:pt modelId="{97C88BB9-9969-4675-8A48-60F1A58D77DB}" type="sibTrans" cxnId="{07D1455B-F6F7-440F-AC2C-254F4C7C0EFB}">
      <dgm:prSet/>
      <dgm:spPr/>
      <dgm:t>
        <a:bodyPr/>
        <a:lstStyle/>
        <a:p>
          <a:endParaRPr lang="en-US"/>
        </a:p>
      </dgm:t>
    </dgm:pt>
    <dgm:pt modelId="{714788CD-6576-4C9B-82FB-EFD6C574436E}" type="pres">
      <dgm:prSet presAssocID="{21B02772-C1F9-44A8-B489-9FD1459DFC1E}" presName="linear" presStyleCnt="0">
        <dgm:presLayoutVars>
          <dgm:dir/>
          <dgm:animLvl val="lvl"/>
          <dgm:resizeHandles val="exact"/>
        </dgm:presLayoutVars>
      </dgm:prSet>
      <dgm:spPr/>
      <dgm:t>
        <a:bodyPr/>
        <a:lstStyle/>
        <a:p>
          <a:endParaRPr lang="en-US"/>
        </a:p>
      </dgm:t>
    </dgm:pt>
    <dgm:pt modelId="{47B6FDC5-8854-4AF1-8906-428F480A15EC}" type="pres">
      <dgm:prSet presAssocID="{56C3245A-F7FC-4B67-9169-B1F558B84EAA}" presName="parentLin" presStyleCnt="0"/>
      <dgm:spPr/>
    </dgm:pt>
    <dgm:pt modelId="{08D47650-5F53-4D4E-A842-CD34971A5CC9}" type="pres">
      <dgm:prSet presAssocID="{56C3245A-F7FC-4B67-9169-B1F558B84EAA}" presName="parentLeftMargin" presStyleLbl="node1" presStyleIdx="0" presStyleCnt="4"/>
      <dgm:spPr/>
      <dgm:t>
        <a:bodyPr/>
        <a:lstStyle/>
        <a:p>
          <a:endParaRPr lang="en-US"/>
        </a:p>
      </dgm:t>
    </dgm:pt>
    <dgm:pt modelId="{C1CCF742-3354-40B0-8547-149D5B45EAE5}" type="pres">
      <dgm:prSet presAssocID="{56C3245A-F7FC-4B67-9169-B1F558B84EAA}" presName="parentText" presStyleLbl="node1" presStyleIdx="0" presStyleCnt="4">
        <dgm:presLayoutVars>
          <dgm:chMax val="0"/>
          <dgm:bulletEnabled val="1"/>
        </dgm:presLayoutVars>
      </dgm:prSet>
      <dgm:spPr/>
      <dgm:t>
        <a:bodyPr/>
        <a:lstStyle/>
        <a:p>
          <a:endParaRPr lang="en-US"/>
        </a:p>
      </dgm:t>
    </dgm:pt>
    <dgm:pt modelId="{7451A0AB-2341-42E3-BAFE-33C82C0038F4}" type="pres">
      <dgm:prSet presAssocID="{56C3245A-F7FC-4B67-9169-B1F558B84EAA}" presName="negativeSpace" presStyleCnt="0"/>
      <dgm:spPr/>
    </dgm:pt>
    <dgm:pt modelId="{42D47EBE-A15D-4C22-B937-41021BC092E3}" type="pres">
      <dgm:prSet presAssocID="{56C3245A-F7FC-4B67-9169-B1F558B84EAA}" presName="childText" presStyleLbl="conFgAcc1" presStyleIdx="0" presStyleCnt="4">
        <dgm:presLayoutVars>
          <dgm:bulletEnabled val="1"/>
        </dgm:presLayoutVars>
      </dgm:prSet>
      <dgm:spPr/>
      <dgm:t>
        <a:bodyPr/>
        <a:lstStyle/>
        <a:p>
          <a:endParaRPr lang="en-US"/>
        </a:p>
      </dgm:t>
    </dgm:pt>
    <dgm:pt modelId="{033FF730-A0FD-44CD-AD97-9ABE441AD40E}" type="pres">
      <dgm:prSet presAssocID="{3B5E5F56-615A-4BE2-9604-A0A8E018FC73}" presName="spaceBetweenRectangles" presStyleCnt="0"/>
      <dgm:spPr/>
    </dgm:pt>
    <dgm:pt modelId="{3001FFD4-D902-41E1-A89F-C12284A0F5F8}" type="pres">
      <dgm:prSet presAssocID="{C0A12C04-1EDF-4589-8501-B1F7C02004CA}" presName="parentLin" presStyleCnt="0"/>
      <dgm:spPr/>
    </dgm:pt>
    <dgm:pt modelId="{F664245C-0642-410B-A9D3-6954590DD59A}" type="pres">
      <dgm:prSet presAssocID="{C0A12C04-1EDF-4589-8501-B1F7C02004CA}" presName="parentLeftMargin" presStyleLbl="node1" presStyleIdx="0" presStyleCnt="4"/>
      <dgm:spPr/>
      <dgm:t>
        <a:bodyPr/>
        <a:lstStyle/>
        <a:p>
          <a:endParaRPr lang="en-US"/>
        </a:p>
      </dgm:t>
    </dgm:pt>
    <dgm:pt modelId="{F18F51E8-D932-4C66-B789-743280E530A8}" type="pres">
      <dgm:prSet presAssocID="{C0A12C04-1EDF-4589-8501-B1F7C02004CA}" presName="parentText" presStyleLbl="node1" presStyleIdx="1" presStyleCnt="4">
        <dgm:presLayoutVars>
          <dgm:chMax val="0"/>
          <dgm:bulletEnabled val="1"/>
        </dgm:presLayoutVars>
      </dgm:prSet>
      <dgm:spPr/>
      <dgm:t>
        <a:bodyPr/>
        <a:lstStyle/>
        <a:p>
          <a:endParaRPr lang="en-US"/>
        </a:p>
      </dgm:t>
    </dgm:pt>
    <dgm:pt modelId="{AC7021E7-1EF5-4E4B-BC37-FE7049CF96A8}" type="pres">
      <dgm:prSet presAssocID="{C0A12C04-1EDF-4589-8501-B1F7C02004CA}" presName="negativeSpace" presStyleCnt="0"/>
      <dgm:spPr/>
    </dgm:pt>
    <dgm:pt modelId="{1BE3829A-B36B-4166-B2D8-8596D466B3AD}" type="pres">
      <dgm:prSet presAssocID="{C0A12C04-1EDF-4589-8501-B1F7C02004CA}" presName="childText" presStyleLbl="conFgAcc1" presStyleIdx="1" presStyleCnt="4">
        <dgm:presLayoutVars>
          <dgm:bulletEnabled val="1"/>
        </dgm:presLayoutVars>
      </dgm:prSet>
      <dgm:spPr/>
      <dgm:t>
        <a:bodyPr/>
        <a:lstStyle/>
        <a:p>
          <a:endParaRPr lang="en-US"/>
        </a:p>
      </dgm:t>
    </dgm:pt>
    <dgm:pt modelId="{E07A7AE7-9D00-475D-BC81-4961551EF868}" type="pres">
      <dgm:prSet presAssocID="{8DD5420F-616F-4357-BAD3-516300933622}" presName="spaceBetweenRectangles" presStyleCnt="0"/>
      <dgm:spPr/>
    </dgm:pt>
    <dgm:pt modelId="{B12B1E11-0DA4-4A36-A001-AC01890C39F3}" type="pres">
      <dgm:prSet presAssocID="{79705BC9-8141-4398-89EA-D2F118E20FA4}" presName="parentLin" presStyleCnt="0"/>
      <dgm:spPr/>
    </dgm:pt>
    <dgm:pt modelId="{910BE924-9142-408A-9F1B-746FC5427907}" type="pres">
      <dgm:prSet presAssocID="{79705BC9-8141-4398-89EA-D2F118E20FA4}" presName="parentLeftMargin" presStyleLbl="node1" presStyleIdx="1" presStyleCnt="4"/>
      <dgm:spPr/>
      <dgm:t>
        <a:bodyPr/>
        <a:lstStyle/>
        <a:p>
          <a:endParaRPr lang="en-US"/>
        </a:p>
      </dgm:t>
    </dgm:pt>
    <dgm:pt modelId="{F9359673-9E66-491D-9A3F-80FEBC5DD5B5}" type="pres">
      <dgm:prSet presAssocID="{79705BC9-8141-4398-89EA-D2F118E20FA4}" presName="parentText" presStyleLbl="node1" presStyleIdx="2" presStyleCnt="4">
        <dgm:presLayoutVars>
          <dgm:chMax val="0"/>
          <dgm:bulletEnabled val="1"/>
        </dgm:presLayoutVars>
      </dgm:prSet>
      <dgm:spPr/>
      <dgm:t>
        <a:bodyPr/>
        <a:lstStyle/>
        <a:p>
          <a:endParaRPr lang="en-US"/>
        </a:p>
      </dgm:t>
    </dgm:pt>
    <dgm:pt modelId="{A766A456-1649-4B87-8525-73875813102E}" type="pres">
      <dgm:prSet presAssocID="{79705BC9-8141-4398-89EA-D2F118E20FA4}" presName="negativeSpace" presStyleCnt="0"/>
      <dgm:spPr/>
    </dgm:pt>
    <dgm:pt modelId="{A16841A0-9150-49EB-A1DB-7E1C3B9A3F71}" type="pres">
      <dgm:prSet presAssocID="{79705BC9-8141-4398-89EA-D2F118E20FA4}" presName="childText" presStyleLbl="conFgAcc1" presStyleIdx="2" presStyleCnt="4">
        <dgm:presLayoutVars>
          <dgm:bulletEnabled val="1"/>
        </dgm:presLayoutVars>
      </dgm:prSet>
      <dgm:spPr/>
      <dgm:t>
        <a:bodyPr/>
        <a:lstStyle/>
        <a:p>
          <a:endParaRPr lang="en-US"/>
        </a:p>
      </dgm:t>
    </dgm:pt>
    <dgm:pt modelId="{28BC3BE2-B567-46F9-B36E-B6CD15F4563F}" type="pres">
      <dgm:prSet presAssocID="{09A57284-F280-48E7-8641-097582AF8170}" presName="spaceBetweenRectangles" presStyleCnt="0"/>
      <dgm:spPr/>
    </dgm:pt>
    <dgm:pt modelId="{3AE64A03-0EFE-449C-8CD9-D7FBDAE44753}" type="pres">
      <dgm:prSet presAssocID="{D4846FEF-9F4E-4614-9B1C-23F32B459DAF}" presName="parentLin" presStyleCnt="0"/>
      <dgm:spPr/>
    </dgm:pt>
    <dgm:pt modelId="{3B56F920-DBE0-4319-B5BA-4A7BCD0E1462}" type="pres">
      <dgm:prSet presAssocID="{D4846FEF-9F4E-4614-9B1C-23F32B459DAF}" presName="parentLeftMargin" presStyleLbl="node1" presStyleIdx="2" presStyleCnt="4"/>
      <dgm:spPr/>
      <dgm:t>
        <a:bodyPr/>
        <a:lstStyle/>
        <a:p>
          <a:endParaRPr lang="en-US"/>
        </a:p>
      </dgm:t>
    </dgm:pt>
    <dgm:pt modelId="{909709D9-B61A-4632-8587-2587842CC1EE}" type="pres">
      <dgm:prSet presAssocID="{D4846FEF-9F4E-4614-9B1C-23F32B459DAF}" presName="parentText" presStyleLbl="node1" presStyleIdx="3" presStyleCnt="4">
        <dgm:presLayoutVars>
          <dgm:chMax val="0"/>
          <dgm:bulletEnabled val="1"/>
        </dgm:presLayoutVars>
      </dgm:prSet>
      <dgm:spPr/>
      <dgm:t>
        <a:bodyPr/>
        <a:lstStyle/>
        <a:p>
          <a:endParaRPr lang="en-US"/>
        </a:p>
      </dgm:t>
    </dgm:pt>
    <dgm:pt modelId="{872C96F6-5442-4A6A-B348-69D3A0815A92}" type="pres">
      <dgm:prSet presAssocID="{D4846FEF-9F4E-4614-9B1C-23F32B459DAF}" presName="negativeSpace" presStyleCnt="0"/>
      <dgm:spPr/>
    </dgm:pt>
    <dgm:pt modelId="{5EFBF7D3-C76B-451F-8F43-50FE2D1F4264}" type="pres">
      <dgm:prSet presAssocID="{D4846FEF-9F4E-4614-9B1C-23F32B459DAF}" presName="childText" presStyleLbl="conFgAcc1" presStyleIdx="3" presStyleCnt="4">
        <dgm:presLayoutVars>
          <dgm:bulletEnabled val="1"/>
        </dgm:presLayoutVars>
      </dgm:prSet>
      <dgm:spPr/>
      <dgm:t>
        <a:bodyPr/>
        <a:lstStyle/>
        <a:p>
          <a:endParaRPr lang="en-US"/>
        </a:p>
      </dgm:t>
    </dgm:pt>
  </dgm:ptLst>
  <dgm:cxnLst>
    <dgm:cxn modelId="{50555DC6-58F5-4861-A191-9175B657CAE3}" type="presOf" srcId="{D4846FEF-9F4E-4614-9B1C-23F32B459DAF}" destId="{3B56F920-DBE0-4319-B5BA-4A7BCD0E1462}" srcOrd="0" destOrd="0" presId="urn:microsoft.com/office/officeart/2005/8/layout/list1"/>
    <dgm:cxn modelId="{9C550972-6DE9-41F7-A9C1-5F164EE3093F}" type="presOf" srcId="{601855A8-2317-4205-AA03-7B1AD2E6002D}" destId="{1BE3829A-B36B-4166-B2D8-8596D466B3AD}" srcOrd="0" destOrd="2" presId="urn:microsoft.com/office/officeart/2005/8/layout/list1"/>
    <dgm:cxn modelId="{68E1E9FA-5C56-4495-92F8-C1EE97D9CEFA}" type="presOf" srcId="{31E58432-AF4D-4379-9488-DF87DFE6E298}" destId="{42D47EBE-A15D-4C22-B937-41021BC092E3}" srcOrd="0" destOrd="0" presId="urn:microsoft.com/office/officeart/2005/8/layout/list1"/>
    <dgm:cxn modelId="{0021E478-EFB9-403E-84C8-4A80FF743873}" type="presOf" srcId="{E5D103ED-8098-4449-ACE9-B58956D89202}" destId="{42D47EBE-A15D-4C22-B937-41021BC092E3}" srcOrd="0" destOrd="1" presId="urn:microsoft.com/office/officeart/2005/8/layout/list1"/>
    <dgm:cxn modelId="{8E56D997-A434-4F1B-A6D2-77B38494C63D}" type="presOf" srcId="{CA5259F6-C069-4A8A-904B-9F0388B2046E}" destId="{A16841A0-9150-49EB-A1DB-7E1C3B9A3F71}" srcOrd="0" destOrd="0" presId="urn:microsoft.com/office/officeart/2005/8/layout/list1"/>
    <dgm:cxn modelId="{BC096FD8-A51F-456F-A262-C58AAEAD6EB5}" type="presOf" srcId="{79705BC9-8141-4398-89EA-D2F118E20FA4}" destId="{F9359673-9E66-491D-9A3F-80FEBC5DD5B5}" srcOrd="1" destOrd="0" presId="urn:microsoft.com/office/officeart/2005/8/layout/list1"/>
    <dgm:cxn modelId="{8B2DCE92-DEC2-4109-A741-C00B3E73F8D4}" srcId="{56C3245A-F7FC-4B67-9169-B1F558B84EAA}" destId="{31E58432-AF4D-4379-9488-DF87DFE6E298}" srcOrd="0" destOrd="0" parTransId="{6AC3BD83-0619-4726-8AB4-13FD1CAA0A0B}" sibTransId="{31EFB07F-8AB0-4491-A503-6D598D6A726C}"/>
    <dgm:cxn modelId="{5D736985-3C9E-49CF-9BF9-26FC80CB24B8}" srcId="{C0A12C04-1EDF-4589-8501-B1F7C02004CA}" destId="{10AA106A-7FE5-4915-9959-8FAFF64FF3E2}" srcOrd="0" destOrd="0" parTransId="{5147A317-7190-4219-A6DD-39457C11F080}" sibTransId="{BC80ED85-3971-4D12-85D2-01F6EF8C0230}"/>
    <dgm:cxn modelId="{FB6AA3D9-F619-46CA-92FB-231B0D880CDE}" srcId="{C0A12C04-1EDF-4589-8501-B1F7C02004CA}" destId="{601855A8-2317-4205-AA03-7B1AD2E6002D}" srcOrd="1" destOrd="0" parTransId="{F483579F-326E-4BFC-BE5B-D5CA7F7E6188}" sibTransId="{A85D688D-AF64-4146-8B1B-247D18FCB2EB}"/>
    <dgm:cxn modelId="{BEA1A8FD-DCD7-4F92-AD6B-3474245A1831}" srcId="{21B02772-C1F9-44A8-B489-9FD1459DFC1E}" destId="{56C3245A-F7FC-4B67-9169-B1F558B84EAA}" srcOrd="0" destOrd="0" parTransId="{BD4D8590-9BE4-48C0-986F-B4680D03DE57}" sibTransId="{3B5E5F56-615A-4BE2-9604-A0A8E018FC73}"/>
    <dgm:cxn modelId="{5B240E8E-7048-4F21-8313-57C418659DB5}" type="presOf" srcId="{2FA114C9-A0A7-4D02-9F90-AD905C9C068C}" destId="{1BE3829A-B36B-4166-B2D8-8596D466B3AD}" srcOrd="0" destOrd="1" presId="urn:microsoft.com/office/officeart/2005/8/layout/list1"/>
    <dgm:cxn modelId="{B209BB15-E2B3-45DE-9A11-97A4246E0520}" type="presOf" srcId="{79705BC9-8141-4398-89EA-D2F118E20FA4}" destId="{910BE924-9142-408A-9F1B-746FC5427907}" srcOrd="0" destOrd="0" presId="urn:microsoft.com/office/officeart/2005/8/layout/list1"/>
    <dgm:cxn modelId="{4D994555-3CB1-4DBE-89A0-8BDAF12794A0}" srcId="{79705BC9-8141-4398-89EA-D2F118E20FA4}" destId="{CA5259F6-C069-4A8A-904B-9F0388B2046E}" srcOrd="0" destOrd="0" parTransId="{A535B507-70DB-4A32-883A-4DA42CF7723F}" sibTransId="{0B53BF5F-4935-4C23-A44B-8BBE3094DA27}"/>
    <dgm:cxn modelId="{F86D33E9-D1CB-43ED-A33F-C1B74DDB4928}" type="presOf" srcId="{56C3245A-F7FC-4B67-9169-B1F558B84EAA}" destId="{08D47650-5F53-4D4E-A842-CD34971A5CC9}" srcOrd="0" destOrd="0" presId="urn:microsoft.com/office/officeart/2005/8/layout/list1"/>
    <dgm:cxn modelId="{6E090D14-B252-4315-A8C2-6D8549BA2AD8}" srcId="{21B02772-C1F9-44A8-B489-9FD1459DFC1E}" destId="{D4846FEF-9F4E-4614-9B1C-23F32B459DAF}" srcOrd="3" destOrd="0" parTransId="{08EBB0A7-4114-418F-B76D-7C9B2B74C812}" sibTransId="{8B61F45B-1D4F-4B60-9FAF-5C244D578CB1}"/>
    <dgm:cxn modelId="{8950C22C-E52F-4B51-9C81-E945E4E51A17}" type="presOf" srcId="{6D06630E-F1D8-4CA9-9B62-196164569B77}" destId="{5EFBF7D3-C76B-451F-8F43-50FE2D1F4264}" srcOrd="0" destOrd="0" presId="urn:microsoft.com/office/officeart/2005/8/layout/list1"/>
    <dgm:cxn modelId="{07744A4D-1E65-4C5A-AEB1-BBE8D9D971B2}" type="presOf" srcId="{C0A12C04-1EDF-4589-8501-B1F7C02004CA}" destId="{F664245C-0642-410B-A9D3-6954590DD59A}" srcOrd="0" destOrd="0" presId="urn:microsoft.com/office/officeart/2005/8/layout/list1"/>
    <dgm:cxn modelId="{DB89ED16-E506-4192-9853-168F18B92760}" srcId="{56C3245A-F7FC-4B67-9169-B1F558B84EAA}" destId="{E5D103ED-8098-4449-ACE9-B58956D89202}" srcOrd="1" destOrd="0" parTransId="{907440AD-3643-4959-A4FC-8FF25C1EE033}" sibTransId="{9E366A32-918A-4B78-B2B2-D7197D7AA90E}"/>
    <dgm:cxn modelId="{0C048666-EBA2-4F23-81CE-51994ACC924E}" type="presOf" srcId="{21B02772-C1F9-44A8-B489-9FD1459DFC1E}" destId="{714788CD-6576-4C9B-82FB-EFD6C574436E}" srcOrd="0" destOrd="0" presId="urn:microsoft.com/office/officeart/2005/8/layout/list1"/>
    <dgm:cxn modelId="{7378F3AA-1EAC-4C81-80CB-A5AEEA73F856}" type="presOf" srcId="{10AA106A-7FE5-4915-9959-8FAFF64FF3E2}" destId="{1BE3829A-B36B-4166-B2D8-8596D466B3AD}" srcOrd="0" destOrd="0" presId="urn:microsoft.com/office/officeart/2005/8/layout/list1"/>
    <dgm:cxn modelId="{EA55BA0E-5285-4C73-92FF-A602DEEC13EF}" type="presOf" srcId="{C0A12C04-1EDF-4589-8501-B1F7C02004CA}" destId="{F18F51E8-D932-4C66-B789-743280E530A8}" srcOrd="1" destOrd="0" presId="urn:microsoft.com/office/officeart/2005/8/layout/list1"/>
    <dgm:cxn modelId="{07D1455B-F6F7-440F-AC2C-254F4C7C0EFB}" srcId="{D4846FEF-9F4E-4614-9B1C-23F32B459DAF}" destId="{6D06630E-F1D8-4CA9-9B62-196164569B77}" srcOrd="0" destOrd="0" parTransId="{C98D4CD8-3D4F-493D-9F8A-D2F5934633F4}" sibTransId="{97C88BB9-9969-4675-8A48-60F1A58D77DB}"/>
    <dgm:cxn modelId="{6F0D3182-FF60-4DF2-AA24-DB73C877289C}" srcId="{21B02772-C1F9-44A8-B489-9FD1459DFC1E}" destId="{79705BC9-8141-4398-89EA-D2F118E20FA4}" srcOrd="2" destOrd="0" parTransId="{DC66E526-29F0-4C36-9940-F57DC8AB6138}" sibTransId="{09A57284-F280-48E7-8641-097582AF8170}"/>
    <dgm:cxn modelId="{ACE0ECC9-219C-4BF7-A5DF-D7BC9F2940AA}" type="presOf" srcId="{D4846FEF-9F4E-4614-9B1C-23F32B459DAF}" destId="{909709D9-B61A-4632-8587-2587842CC1EE}" srcOrd="1" destOrd="0" presId="urn:microsoft.com/office/officeart/2005/8/layout/list1"/>
    <dgm:cxn modelId="{BEE54A4A-06A3-47D3-B167-A4F6847297F5}" srcId="{10AA106A-7FE5-4915-9959-8FAFF64FF3E2}" destId="{2FA114C9-A0A7-4D02-9F90-AD905C9C068C}" srcOrd="0" destOrd="0" parTransId="{3AAC84C2-1B16-40C3-9B85-A5C8DB654FDB}" sibTransId="{FB9510F9-E2A5-463F-91B9-C48DF04921C3}"/>
    <dgm:cxn modelId="{3EB78B10-175B-4E30-B794-0DEC3ABC4592}" srcId="{21B02772-C1F9-44A8-B489-9FD1459DFC1E}" destId="{C0A12C04-1EDF-4589-8501-B1F7C02004CA}" srcOrd="1" destOrd="0" parTransId="{73F8DB4D-C0F4-4CED-8D45-49E6FD1C11D9}" sibTransId="{8DD5420F-616F-4357-BAD3-516300933622}"/>
    <dgm:cxn modelId="{889079A8-EE3C-4838-82A0-3FEB86860EDC}" type="presOf" srcId="{56C3245A-F7FC-4B67-9169-B1F558B84EAA}" destId="{C1CCF742-3354-40B0-8547-149D5B45EAE5}" srcOrd="1" destOrd="0" presId="urn:microsoft.com/office/officeart/2005/8/layout/list1"/>
    <dgm:cxn modelId="{4434C573-576A-4E3F-819B-B6795931F51D}" type="presParOf" srcId="{714788CD-6576-4C9B-82FB-EFD6C574436E}" destId="{47B6FDC5-8854-4AF1-8906-428F480A15EC}" srcOrd="0" destOrd="0" presId="urn:microsoft.com/office/officeart/2005/8/layout/list1"/>
    <dgm:cxn modelId="{B11DB607-82E3-4C3B-A9AF-B838D366D033}" type="presParOf" srcId="{47B6FDC5-8854-4AF1-8906-428F480A15EC}" destId="{08D47650-5F53-4D4E-A842-CD34971A5CC9}" srcOrd="0" destOrd="0" presId="urn:microsoft.com/office/officeart/2005/8/layout/list1"/>
    <dgm:cxn modelId="{BAFEF21F-BDF3-456A-A74D-1E3C229B86CD}" type="presParOf" srcId="{47B6FDC5-8854-4AF1-8906-428F480A15EC}" destId="{C1CCF742-3354-40B0-8547-149D5B45EAE5}" srcOrd="1" destOrd="0" presId="urn:microsoft.com/office/officeart/2005/8/layout/list1"/>
    <dgm:cxn modelId="{C2BCD048-B34E-4FEC-B6BD-F0152ACDBA09}" type="presParOf" srcId="{714788CD-6576-4C9B-82FB-EFD6C574436E}" destId="{7451A0AB-2341-42E3-BAFE-33C82C0038F4}" srcOrd="1" destOrd="0" presId="urn:microsoft.com/office/officeart/2005/8/layout/list1"/>
    <dgm:cxn modelId="{FC7C7CBB-8B91-4D70-8198-BADD731846FB}" type="presParOf" srcId="{714788CD-6576-4C9B-82FB-EFD6C574436E}" destId="{42D47EBE-A15D-4C22-B937-41021BC092E3}" srcOrd="2" destOrd="0" presId="urn:microsoft.com/office/officeart/2005/8/layout/list1"/>
    <dgm:cxn modelId="{56B5FA60-5BC5-4EC3-9C1B-0645B8A96F16}" type="presParOf" srcId="{714788CD-6576-4C9B-82FB-EFD6C574436E}" destId="{033FF730-A0FD-44CD-AD97-9ABE441AD40E}" srcOrd="3" destOrd="0" presId="urn:microsoft.com/office/officeart/2005/8/layout/list1"/>
    <dgm:cxn modelId="{1AEEC2D4-9BED-4E75-B4C3-B9E96A059D3D}" type="presParOf" srcId="{714788CD-6576-4C9B-82FB-EFD6C574436E}" destId="{3001FFD4-D902-41E1-A89F-C12284A0F5F8}" srcOrd="4" destOrd="0" presId="urn:microsoft.com/office/officeart/2005/8/layout/list1"/>
    <dgm:cxn modelId="{864EFF48-AAB0-417D-B0B8-19784FC37726}" type="presParOf" srcId="{3001FFD4-D902-41E1-A89F-C12284A0F5F8}" destId="{F664245C-0642-410B-A9D3-6954590DD59A}" srcOrd="0" destOrd="0" presId="urn:microsoft.com/office/officeart/2005/8/layout/list1"/>
    <dgm:cxn modelId="{CBDE6373-61B7-4F28-BCA1-E721417F4255}" type="presParOf" srcId="{3001FFD4-D902-41E1-A89F-C12284A0F5F8}" destId="{F18F51E8-D932-4C66-B789-743280E530A8}" srcOrd="1" destOrd="0" presId="urn:microsoft.com/office/officeart/2005/8/layout/list1"/>
    <dgm:cxn modelId="{46026379-5794-4B0E-A943-352A3D130309}" type="presParOf" srcId="{714788CD-6576-4C9B-82FB-EFD6C574436E}" destId="{AC7021E7-1EF5-4E4B-BC37-FE7049CF96A8}" srcOrd="5" destOrd="0" presId="urn:microsoft.com/office/officeart/2005/8/layout/list1"/>
    <dgm:cxn modelId="{44067A6E-6C81-45AA-8447-969849F6B9CC}" type="presParOf" srcId="{714788CD-6576-4C9B-82FB-EFD6C574436E}" destId="{1BE3829A-B36B-4166-B2D8-8596D466B3AD}" srcOrd="6" destOrd="0" presId="urn:microsoft.com/office/officeart/2005/8/layout/list1"/>
    <dgm:cxn modelId="{7F8C271E-E7CA-49F9-8D7B-49400A1C9F42}" type="presParOf" srcId="{714788CD-6576-4C9B-82FB-EFD6C574436E}" destId="{E07A7AE7-9D00-475D-BC81-4961551EF868}" srcOrd="7" destOrd="0" presId="urn:microsoft.com/office/officeart/2005/8/layout/list1"/>
    <dgm:cxn modelId="{FB4A51A1-E247-4AB1-A898-C9ED23269DB2}" type="presParOf" srcId="{714788CD-6576-4C9B-82FB-EFD6C574436E}" destId="{B12B1E11-0DA4-4A36-A001-AC01890C39F3}" srcOrd="8" destOrd="0" presId="urn:microsoft.com/office/officeart/2005/8/layout/list1"/>
    <dgm:cxn modelId="{47FAA095-DDDC-4E23-B524-2333E3B318F2}" type="presParOf" srcId="{B12B1E11-0DA4-4A36-A001-AC01890C39F3}" destId="{910BE924-9142-408A-9F1B-746FC5427907}" srcOrd="0" destOrd="0" presId="urn:microsoft.com/office/officeart/2005/8/layout/list1"/>
    <dgm:cxn modelId="{3A8D4686-6C08-4575-BF1C-94015A31ACF6}" type="presParOf" srcId="{B12B1E11-0DA4-4A36-A001-AC01890C39F3}" destId="{F9359673-9E66-491D-9A3F-80FEBC5DD5B5}" srcOrd="1" destOrd="0" presId="urn:microsoft.com/office/officeart/2005/8/layout/list1"/>
    <dgm:cxn modelId="{82854A92-7FE8-45A1-A72A-B660E403C561}" type="presParOf" srcId="{714788CD-6576-4C9B-82FB-EFD6C574436E}" destId="{A766A456-1649-4B87-8525-73875813102E}" srcOrd="9" destOrd="0" presId="urn:microsoft.com/office/officeart/2005/8/layout/list1"/>
    <dgm:cxn modelId="{8637213D-7A96-44E9-833B-2E6140C83A54}" type="presParOf" srcId="{714788CD-6576-4C9B-82FB-EFD6C574436E}" destId="{A16841A0-9150-49EB-A1DB-7E1C3B9A3F71}" srcOrd="10" destOrd="0" presId="urn:microsoft.com/office/officeart/2005/8/layout/list1"/>
    <dgm:cxn modelId="{F7DDEE50-8186-4386-9EAA-2D17CB5B26EE}" type="presParOf" srcId="{714788CD-6576-4C9B-82FB-EFD6C574436E}" destId="{28BC3BE2-B567-46F9-B36E-B6CD15F4563F}" srcOrd="11" destOrd="0" presId="urn:microsoft.com/office/officeart/2005/8/layout/list1"/>
    <dgm:cxn modelId="{8B3FB6BB-C899-4A67-9282-D7AFDEC82CF7}" type="presParOf" srcId="{714788CD-6576-4C9B-82FB-EFD6C574436E}" destId="{3AE64A03-0EFE-449C-8CD9-D7FBDAE44753}" srcOrd="12" destOrd="0" presId="urn:microsoft.com/office/officeart/2005/8/layout/list1"/>
    <dgm:cxn modelId="{823F78FD-DE63-4D74-B0EB-E46BDD13BD37}" type="presParOf" srcId="{3AE64A03-0EFE-449C-8CD9-D7FBDAE44753}" destId="{3B56F920-DBE0-4319-B5BA-4A7BCD0E1462}" srcOrd="0" destOrd="0" presId="urn:microsoft.com/office/officeart/2005/8/layout/list1"/>
    <dgm:cxn modelId="{2B2F8C1A-9CEA-437E-9561-091E267EF8FE}" type="presParOf" srcId="{3AE64A03-0EFE-449C-8CD9-D7FBDAE44753}" destId="{909709D9-B61A-4632-8587-2587842CC1EE}" srcOrd="1" destOrd="0" presId="urn:microsoft.com/office/officeart/2005/8/layout/list1"/>
    <dgm:cxn modelId="{6CC05E6A-9628-4DF2-BF97-3266A1468E74}" type="presParOf" srcId="{714788CD-6576-4C9B-82FB-EFD6C574436E}" destId="{872C96F6-5442-4A6A-B348-69D3A0815A92}" srcOrd="13" destOrd="0" presId="urn:microsoft.com/office/officeart/2005/8/layout/list1"/>
    <dgm:cxn modelId="{3A434614-84D4-4238-8BE9-BDE869D754FB}" type="presParOf" srcId="{714788CD-6576-4C9B-82FB-EFD6C574436E}" destId="{5EFBF7D3-C76B-451F-8F43-50FE2D1F4264}" srcOrd="14" destOrd="0" presId="urn:microsoft.com/office/officeart/2005/8/layout/list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4BEBCBA5-191B-497D-B560-347707D65416}"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en-US"/>
        </a:p>
      </dgm:t>
    </dgm:pt>
    <dgm:pt modelId="{35F3326E-BF7C-4EE9-93EF-B958E94C0F4A}">
      <dgm:prSet phldrT="[Text]"/>
      <dgm:spPr>
        <a:solidFill>
          <a:schemeClr val="accent2"/>
        </a:solidFill>
      </dgm:spPr>
      <dgm:t>
        <a:bodyPr/>
        <a:lstStyle/>
        <a:p>
          <a:r>
            <a:rPr lang="en-US" dirty="0" smtClean="0"/>
            <a:t>How do you protect access to your data?</a:t>
          </a:r>
          <a:endParaRPr lang="en-US" dirty="0"/>
        </a:p>
      </dgm:t>
    </dgm:pt>
    <dgm:pt modelId="{D1FA3B32-CF2D-4C1C-A1C7-1636AC1A32BD}" type="parTrans" cxnId="{8BB87595-A51A-42B7-A01A-5A11A648057A}">
      <dgm:prSet/>
      <dgm:spPr/>
      <dgm:t>
        <a:bodyPr/>
        <a:lstStyle/>
        <a:p>
          <a:endParaRPr lang="en-US"/>
        </a:p>
      </dgm:t>
    </dgm:pt>
    <dgm:pt modelId="{C1B1748E-18BB-4668-B339-F5FCA51C4F84}" type="sibTrans" cxnId="{8BB87595-A51A-42B7-A01A-5A11A648057A}">
      <dgm:prSet/>
      <dgm:spPr/>
      <dgm:t>
        <a:bodyPr/>
        <a:lstStyle/>
        <a:p>
          <a:endParaRPr lang="en-US"/>
        </a:p>
      </dgm:t>
    </dgm:pt>
    <dgm:pt modelId="{755E9495-E1BB-486F-AACE-6D6D87CD2063}">
      <dgm:prSet/>
      <dgm:spPr/>
      <dgm:t>
        <a:bodyPr/>
        <a:lstStyle/>
        <a:p>
          <a:r>
            <a:rPr lang="en-US" dirty="0" smtClean="0"/>
            <a:t>This is part of enforcing proper “Authorization”, along with </a:t>
          </a:r>
          <a:br>
            <a:rPr lang="en-US" dirty="0" smtClean="0"/>
          </a:br>
          <a:r>
            <a:rPr lang="en-US" dirty="0" smtClean="0"/>
            <a:t>A7 – Failure to Restrict URL Access</a:t>
          </a:r>
        </a:p>
      </dgm:t>
    </dgm:pt>
    <dgm:pt modelId="{084E6EF2-EA9B-4887-8AF6-F94B2E49559B}" type="parTrans" cxnId="{668E96ED-4792-4368-BA91-E52B2CE53DE2}">
      <dgm:prSet/>
      <dgm:spPr/>
      <dgm:t>
        <a:bodyPr/>
        <a:lstStyle/>
        <a:p>
          <a:endParaRPr lang="en-US"/>
        </a:p>
      </dgm:t>
    </dgm:pt>
    <dgm:pt modelId="{18D79B01-2910-4D22-B668-40C02313DD9C}" type="sibTrans" cxnId="{668E96ED-4792-4368-BA91-E52B2CE53DE2}">
      <dgm:prSet/>
      <dgm:spPr/>
      <dgm:t>
        <a:bodyPr/>
        <a:lstStyle/>
        <a:p>
          <a:endParaRPr lang="en-US"/>
        </a:p>
      </dgm:t>
    </dgm:pt>
    <dgm:pt modelId="{98B7DDBA-9D73-4251-919A-1DF758844ACC}">
      <dgm:prSet/>
      <dgm:spPr>
        <a:solidFill>
          <a:schemeClr val="accent2"/>
        </a:solidFill>
      </dgm:spPr>
      <dgm:t>
        <a:bodyPr/>
        <a:lstStyle/>
        <a:p>
          <a:r>
            <a:rPr lang="en-US" dirty="0" smtClean="0"/>
            <a:t>A common mistake …</a:t>
          </a:r>
        </a:p>
      </dgm:t>
    </dgm:pt>
    <dgm:pt modelId="{1EFCEB90-9B2E-40D6-92A4-1004B34726EE}" type="parTrans" cxnId="{58BD3BDF-421D-4B6A-B9CD-282C51EEE099}">
      <dgm:prSet/>
      <dgm:spPr/>
      <dgm:t>
        <a:bodyPr/>
        <a:lstStyle/>
        <a:p>
          <a:endParaRPr lang="en-US"/>
        </a:p>
      </dgm:t>
    </dgm:pt>
    <dgm:pt modelId="{3960E5FB-C164-48BC-8464-24B9F57FF16E}" type="sibTrans" cxnId="{58BD3BDF-421D-4B6A-B9CD-282C51EEE099}">
      <dgm:prSet/>
      <dgm:spPr/>
      <dgm:t>
        <a:bodyPr/>
        <a:lstStyle/>
        <a:p>
          <a:endParaRPr lang="en-US"/>
        </a:p>
      </dgm:t>
    </dgm:pt>
    <dgm:pt modelId="{E7B056DA-4A9A-4A60-B409-AFFED1005BFC}">
      <dgm:prSet/>
      <dgm:spPr/>
      <dgm:t>
        <a:bodyPr/>
        <a:lstStyle/>
        <a:p>
          <a:r>
            <a:rPr lang="en-US" dirty="0" smtClean="0"/>
            <a:t>Only listing the ‘authorized’ objects for the current user, or</a:t>
          </a:r>
        </a:p>
      </dgm:t>
    </dgm:pt>
    <dgm:pt modelId="{072058A5-C317-44AE-A33A-DA091C2A2F0C}" type="parTrans" cxnId="{5F77A40B-E192-4696-9E69-C039C18EA0B4}">
      <dgm:prSet/>
      <dgm:spPr/>
      <dgm:t>
        <a:bodyPr/>
        <a:lstStyle/>
        <a:p>
          <a:endParaRPr lang="en-US"/>
        </a:p>
      </dgm:t>
    </dgm:pt>
    <dgm:pt modelId="{B3F9E6C3-5676-48A2-BB27-9FBEF4734DD6}" type="sibTrans" cxnId="{5F77A40B-E192-4696-9E69-C039C18EA0B4}">
      <dgm:prSet/>
      <dgm:spPr/>
      <dgm:t>
        <a:bodyPr/>
        <a:lstStyle/>
        <a:p>
          <a:endParaRPr lang="en-US"/>
        </a:p>
      </dgm:t>
    </dgm:pt>
    <dgm:pt modelId="{6E9A8F74-4F34-4D90-BD5E-405EB86E8EC6}">
      <dgm:prSet/>
      <dgm:spPr/>
      <dgm:t>
        <a:bodyPr/>
        <a:lstStyle/>
        <a:p>
          <a:r>
            <a:rPr lang="en-US" dirty="0" smtClean="0"/>
            <a:t>Hiding the object references in hidden fields</a:t>
          </a:r>
        </a:p>
      </dgm:t>
    </dgm:pt>
    <dgm:pt modelId="{4CC32452-9481-47EF-A497-C5100F66AE25}" type="parTrans" cxnId="{9300DEC5-01E9-4E1D-BEF9-82C9879A322A}">
      <dgm:prSet/>
      <dgm:spPr/>
      <dgm:t>
        <a:bodyPr/>
        <a:lstStyle/>
        <a:p>
          <a:endParaRPr lang="en-US"/>
        </a:p>
      </dgm:t>
    </dgm:pt>
    <dgm:pt modelId="{D911D84B-7D41-4FAD-A555-B360D1D79F29}" type="sibTrans" cxnId="{9300DEC5-01E9-4E1D-BEF9-82C9879A322A}">
      <dgm:prSet/>
      <dgm:spPr/>
      <dgm:t>
        <a:bodyPr/>
        <a:lstStyle/>
        <a:p>
          <a:endParaRPr lang="en-US"/>
        </a:p>
      </dgm:t>
    </dgm:pt>
    <dgm:pt modelId="{479FA84B-B2A4-4597-9FE0-42E189C36C77}">
      <dgm:prSet/>
      <dgm:spPr/>
      <dgm:t>
        <a:bodyPr/>
        <a:lstStyle/>
        <a:p>
          <a:r>
            <a:rPr lang="en-US" dirty="0" smtClean="0"/>
            <a:t>This is called presentation layer access control, and doesn’t work</a:t>
          </a:r>
        </a:p>
      </dgm:t>
    </dgm:pt>
    <dgm:pt modelId="{55948202-F75B-4AA9-BADC-A796A67296C8}" type="parTrans" cxnId="{761EA835-AF57-4E3B-8CDF-A396CD262970}">
      <dgm:prSet/>
      <dgm:spPr/>
      <dgm:t>
        <a:bodyPr/>
        <a:lstStyle/>
        <a:p>
          <a:endParaRPr lang="en-US"/>
        </a:p>
      </dgm:t>
    </dgm:pt>
    <dgm:pt modelId="{0DFCAE3A-740E-4703-B23E-7D5C86C983E7}" type="sibTrans" cxnId="{761EA835-AF57-4E3B-8CDF-A396CD262970}">
      <dgm:prSet/>
      <dgm:spPr/>
      <dgm:t>
        <a:bodyPr/>
        <a:lstStyle/>
        <a:p>
          <a:endParaRPr lang="en-US"/>
        </a:p>
      </dgm:t>
    </dgm:pt>
    <dgm:pt modelId="{2DC868CF-34E2-4292-BD5A-3FB90287C1E1}">
      <dgm:prSet/>
      <dgm:spPr/>
      <dgm:t>
        <a:bodyPr/>
        <a:lstStyle/>
        <a:p>
          <a:r>
            <a:rPr lang="en-US" dirty="0" smtClean="0"/>
            <a:t>Attacker simply tampers with parameter value</a:t>
          </a:r>
        </a:p>
      </dgm:t>
    </dgm:pt>
    <dgm:pt modelId="{A80BF7F9-D311-4199-80DA-3EC488A6B238}" type="parTrans" cxnId="{33E4A1F8-625C-4229-AB05-A0804E2F4E8B}">
      <dgm:prSet/>
      <dgm:spPr/>
      <dgm:t>
        <a:bodyPr/>
        <a:lstStyle/>
        <a:p>
          <a:endParaRPr lang="en-US"/>
        </a:p>
      </dgm:t>
    </dgm:pt>
    <dgm:pt modelId="{61A721EC-D983-4447-84B3-97B2360D57FD}" type="sibTrans" cxnId="{33E4A1F8-625C-4229-AB05-A0804E2F4E8B}">
      <dgm:prSet/>
      <dgm:spPr/>
      <dgm:t>
        <a:bodyPr/>
        <a:lstStyle/>
        <a:p>
          <a:endParaRPr lang="en-US"/>
        </a:p>
      </dgm:t>
    </dgm:pt>
    <dgm:pt modelId="{23F7AEE3-B738-4E44-BE95-FDC606BA1079}">
      <dgm:prSet/>
      <dgm:spPr>
        <a:solidFill>
          <a:schemeClr val="accent2"/>
        </a:solidFill>
      </dgm:spPr>
      <dgm:t>
        <a:bodyPr/>
        <a:lstStyle/>
        <a:p>
          <a:r>
            <a:rPr lang="en-US" dirty="0" smtClean="0"/>
            <a:t>Typical Impact</a:t>
          </a:r>
        </a:p>
      </dgm:t>
    </dgm:pt>
    <dgm:pt modelId="{9731BBD0-F5F4-4529-AA44-2BC0AE558095}" type="parTrans" cxnId="{1F02B41A-A3CA-4CA7-B583-A6AC1B3780B3}">
      <dgm:prSet/>
      <dgm:spPr/>
      <dgm:t>
        <a:bodyPr/>
        <a:lstStyle/>
        <a:p>
          <a:endParaRPr lang="en-US"/>
        </a:p>
      </dgm:t>
    </dgm:pt>
    <dgm:pt modelId="{E55025B6-66DD-4BB1-8092-3047B7B70BF2}" type="sibTrans" cxnId="{1F02B41A-A3CA-4CA7-B583-A6AC1B3780B3}">
      <dgm:prSet/>
      <dgm:spPr/>
      <dgm:t>
        <a:bodyPr/>
        <a:lstStyle/>
        <a:p>
          <a:endParaRPr lang="en-US"/>
        </a:p>
      </dgm:t>
    </dgm:pt>
    <dgm:pt modelId="{A1CC1A63-C17D-40EB-8A8D-245ED9E206FD}">
      <dgm:prSet/>
      <dgm:spPr/>
      <dgm:t>
        <a:bodyPr/>
        <a:lstStyle/>
        <a:p>
          <a:r>
            <a:rPr lang="en-US" dirty="0" smtClean="0"/>
            <a:t>Users are able to access unauthorized files or data</a:t>
          </a:r>
        </a:p>
      </dgm:t>
    </dgm:pt>
    <dgm:pt modelId="{8B2C6E32-3F61-47F7-BD8B-C8044292FDAE}" type="parTrans" cxnId="{0C3B93A0-EA62-4F01-AB6C-038327D97189}">
      <dgm:prSet/>
      <dgm:spPr/>
      <dgm:t>
        <a:bodyPr/>
        <a:lstStyle/>
        <a:p>
          <a:endParaRPr lang="en-US"/>
        </a:p>
      </dgm:t>
    </dgm:pt>
    <dgm:pt modelId="{E1B5F616-02A4-4A0E-B18B-60A994895A83}" type="sibTrans" cxnId="{0C3B93A0-EA62-4F01-AB6C-038327D97189}">
      <dgm:prSet/>
      <dgm:spPr/>
      <dgm:t>
        <a:bodyPr/>
        <a:lstStyle/>
        <a:p>
          <a:endParaRPr lang="en-US"/>
        </a:p>
      </dgm:t>
    </dgm:pt>
    <dgm:pt modelId="{1916C74C-5D43-4E90-9DBE-91271CF827FB}">
      <dgm:prSet/>
      <dgm:spPr/>
      <dgm:t>
        <a:bodyPr/>
        <a:lstStyle/>
        <a:p>
          <a:r>
            <a:rPr lang="en-US" dirty="0" smtClean="0"/>
            <a:t>… and then not enforcing these restrictions on the server side</a:t>
          </a:r>
        </a:p>
      </dgm:t>
    </dgm:pt>
    <dgm:pt modelId="{078D7FDE-6544-4005-8BE9-3AE417D2EA82}" type="parTrans" cxnId="{874BAF73-C4A5-4A90-BD9E-CBFDEF501944}">
      <dgm:prSet/>
      <dgm:spPr/>
      <dgm:t>
        <a:bodyPr/>
        <a:lstStyle/>
        <a:p>
          <a:endParaRPr lang="en-US"/>
        </a:p>
      </dgm:t>
    </dgm:pt>
    <dgm:pt modelId="{8B2BBFAF-0B48-4BE8-9378-72A792363CBF}" type="sibTrans" cxnId="{874BAF73-C4A5-4A90-BD9E-CBFDEF501944}">
      <dgm:prSet/>
      <dgm:spPr/>
      <dgm:t>
        <a:bodyPr/>
        <a:lstStyle/>
        <a:p>
          <a:endParaRPr lang="en-US"/>
        </a:p>
      </dgm:t>
    </dgm:pt>
    <dgm:pt modelId="{5019B601-23FF-4032-BED2-935546891789}" type="pres">
      <dgm:prSet presAssocID="{4BEBCBA5-191B-497D-B560-347707D65416}" presName="linear" presStyleCnt="0">
        <dgm:presLayoutVars>
          <dgm:dir/>
          <dgm:animLvl val="lvl"/>
          <dgm:resizeHandles val="exact"/>
        </dgm:presLayoutVars>
      </dgm:prSet>
      <dgm:spPr/>
      <dgm:t>
        <a:bodyPr/>
        <a:lstStyle/>
        <a:p>
          <a:endParaRPr lang="en-US"/>
        </a:p>
      </dgm:t>
    </dgm:pt>
    <dgm:pt modelId="{B61CB385-8F8C-4CF2-84EC-962B749DED56}" type="pres">
      <dgm:prSet presAssocID="{35F3326E-BF7C-4EE9-93EF-B958E94C0F4A}" presName="parentLin" presStyleCnt="0"/>
      <dgm:spPr/>
    </dgm:pt>
    <dgm:pt modelId="{6BDED161-D1CB-41B8-A5A2-7FC05A7F1D56}" type="pres">
      <dgm:prSet presAssocID="{35F3326E-BF7C-4EE9-93EF-B958E94C0F4A}" presName="parentLeftMargin" presStyleLbl="node1" presStyleIdx="0" presStyleCnt="3"/>
      <dgm:spPr/>
      <dgm:t>
        <a:bodyPr/>
        <a:lstStyle/>
        <a:p>
          <a:endParaRPr lang="en-US"/>
        </a:p>
      </dgm:t>
    </dgm:pt>
    <dgm:pt modelId="{7C8E3E09-3115-4C19-8C78-7BF489EE61DE}" type="pres">
      <dgm:prSet presAssocID="{35F3326E-BF7C-4EE9-93EF-B958E94C0F4A}" presName="parentText" presStyleLbl="node1" presStyleIdx="0" presStyleCnt="3">
        <dgm:presLayoutVars>
          <dgm:chMax val="0"/>
          <dgm:bulletEnabled val="1"/>
        </dgm:presLayoutVars>
      </dgm:prSet>
      <dgm:spPr/>
      <dgm:t>
        <a:bodyPr/>
        <a:lstStyle/>
        <a:p>
          <a:endParaRPr lang="en-US"/>
        </a:p>
      </dgm:t>
    </dgm:pt>
    <dgm:pt modelId="{F847FBDA-898D-4DA0-9C13-39E6248075D9}" type="pres">
      <dgm:prSet presAssocID="{35F3326E-BF7C-4EE9-93EF-B958E94C0F4A}" presName="negativeSpace" presStyleCnt="0"/>
      <dgm:spPr/>
    </dgm:pt>
    <dgm:pt modelId="{746CDC48-AC32-481B-8EBC-03203AE7F52D}" type="pres">
      <dgm:prSet presAssocID="{35F3326E-BF7C-4EE9-93EF-B958E94C0F4A}" presName="childText" presStyleLbl="conFgAcc1" presStyleIdx="0" presStyleCnt="3">
        <dgm:presLayoutVars>
          <dgm:bulletEnabled val="1"/>
        </dgm:presLayoutVars>
      </dgm:prSet>
      <dgm:spPr/>
      <dgm:t>
        <a:bodyPr/>
        <a:lstStyle/>
        <a:p>
          <a:endParaRPr lang="en-US"/>
        </a:p>
      </dgm:t>
    </dgm:pt>
    <dgm:pt modelId="{437689CB-A2E3-416E-97CF-5220E108F136}" type="pres">
      <dgm:prSet presAssocID="{C1B1748E-18BB-4668-B339-F5FCA51C4F84}" presName="spaceBetweenRectangles" presStyleCnt="0"/>
      <dgm:spPr/>
    </dgm:pt>
    <dgm:pt modelId="{7F1F30D5-97FE-4140-B5BE-866B70E28DB1}" type="pres">
      <dgm:prSet presAssocID="{98B7DDBA-9D73-4251-919A-1DF758844ACC}" presName="parentLin" presStyleCnt="0"/>
      <dgm:spPr/>
    </dgm:pt>
    <dgm:pt modelId="{EE9CDFEF-D1B6-40CA-A214-E910B409228F}" type="pres">
      <dgm:prSet presAssocID="{98B7DDBA-9D73-4251-919A-1DF758844ACC}" presName="parentLeftMargin" presStyleLbl="node1" presStyleIdx="0" presStyleCnt="3"/>
      <dgm:spPr/>
      <dgm:t>
        <a:bodyPr/>
        <a:lstStyle/>
        <a:p>
          <a:endParaRPr lang="en-US"/>
        </a:p>
      </dgm:t>
    </dgm:pt>
    <dgm:pt modelId="{D34ED82C-7F41-4E0C-ACF2-5A81CEC4272D}" type="pres">
      <dgm:prSet presAssocID="{98B7DDBA-9D73-4251-919A-1DF758844ACC}" presName="parentText" presStyleLbl="node1" presStyleIdx="1" presStyleCnt="3">
        <dgm:presLayoutVars>
          <dgm:chMax val="0"/>
          <dgm:bulletEnabled val="1"/>
        </dgm:presLayoutVars>
      </dgm:prSet>
      <dgm:spPr/>
      <dgm:t>
        <a:bodyPr/>
        <a:lstStyle/>
        <a:p>
          <a:endParaRPr lang="en-US"/>
        </a:p>
      </dgm:t>
    </dgm:pt>
    <dgm:pt modelId="{DBDD0A40-8660-4699-BD52-6F283E915793}" type="pres">
      <dgm:prSet presAssocID="{98B7DDBA-9D73-4251-919A-1DF758844ACC}" presName="negativeSpace" presStyleCnt="0"/>
      <dgm:spPr/>
    </dgm:pt>
    <dgm:pt modelId="{EC027BB6-C687-4195-8BBD-A3A78C91330A}" type="pres">
      <dgm:prSet presAssocID="{98B7DDBA-9D73-4251-919A-1DF758844ACC}" presName="childText" presStyleLbl="conFgAcc1" presStyleIdx="1" presStyleCnt="3">
        <dgm:presLayoutVars>
          <dgm:bulletEnabled val="1"/>
        </dgm:presLayoutVars>
      </dgm:prSet>
      <dgm:spPr/>
      <dgm:t>
        <a:bodyPr/>
        <a:lstStyle/>
        <a:p>
          <a:endParaRPr lang="en-US"/>
        </a:p>
      </dgm:t>
    </dgm:pt>
    <dgm:pt modelId="{4D4AF15E-70FD-4746-BF5B-D66A9EAEDF2A}" type="pres">
      <dgm:prSet presAssocID="{3960E5FB-C164-48BC-8464-24B9F57FF16E}" presName="spaceBetweenRectangles" presStyleCnt="0"/>
      <dgm:spPr/>
    </dgm:pt>
    <dgm:pt modelId="{9B0F5429-E6CF-4FDB-8C7A-54B5BF44637D}" type="pres">
      <dgm:prSet presAssocID="{23F7AEE3-B738-4E44-BE95-FDC606BA1079}" presName="parentLin" presStyleCnt="0"/>
      <dgm:spPr/>
    </dgm:pt>
    <dgm:pt modelId="{5F3683E6-BAE0-4D78-A8F8-557C6E9E2014}" type="pres">
      <dgm:prSet presAssocID="{23F7AEE3-B738-4E44-BE95-FDC606BA1079}" presName="parentLeftMargin" presStyleLbl="node1" presStyleIdx="1" presStyleCnt="3"/>
      <dgm:spPr/>
      <dgm:t>
        <a:bodyPr/>
        <a:lstStyle/>
        <a:p>
          <a:endParaRPr lang="en-US"/>
        </a:p>
      </dgm:t>
    </dgm:pt>
    <dgm:pt modelId="{11E876ED-5D09-4625-ABE7-9FD1415B8207}" type="pres">
      <dgm:prSet presAssocID="{23F7AEE3-B738-4E44-BE95-FDC606BA1079}" presName="parentText" presStyleLbl="node1" presStyleIdx="2" presStyleCnt="3">
        <dgm:presLayoutVars>
          <dgm:chMax val="0"/>
          <dgm:bulletEnabled val="1"/>
        </dgm:presLayoutVars>
      </dgm:prSet>
      <dgm:spPr/>
      <dgm:t>
        <a:bodyPr/>
        <a:lstStyle/>
        <a:p>
          <a:endParaRPr lang="en-US"/>
        </a:p>
      </dgm:t>
    </dgm:pt>
    <dgm:pt modelId="{EA51671A-657C-414F-8344-34400E7C9307}" type="pres">
      <dgm:prSet presAssocID="{23F7AEE3-B738-4E44-BE95-FDC606BA1079}" presName="negativeSpace" presStyleCnt="0"/>
      <dgm:spPr/>
    </dgm:pt>
    <dgm:pt modelId="{A15793BE-D705-4848-9F6B-CBBD60B7AF45}" type="pres">
      <dgm:prSet presAssocID="{23F7AEE3-B738-4E44-BE95-FDC606BA1079}" presName="childText" presStyleLbl="conFgAcc1" presStyleIdx="2" presStyleCnt="3">
        <dgm:presLayoutVars>
          <dgm:bulletEnabled val="1"/>
        </dgm:presLayoutVars>
      </dgm:prSet>
      <dgm:spPr/>
      <dgm:t>
        <a:bodyPr/>
        <a:lstStyle/>
        <a:p>
          <a:endParaRPr lang="en-US"/>
        </a:p>
      </dgm:t>
    </dgm:pt>
  </dgm:ptLst>
  <dgm:cxnLst>
    <dgm:cxn modelId="{787F2482-E25A-4635-8B8A-7F4A687895DE}" type="presOf" srcId="{479FA84B-B2A4-4597-9FE0-42E189C36C77}" destId="{EC027BB6-C687-4195-8BBD-A3A78C91330A}" srcOrd="0" destOrd="3" presId="urn:microsoft.com/office/officeart/2005/8/layout/list1"/>
    <dgm:cxn modelId="{874BAF73-C4A5-4A90-BD9E-CBFDEF501944}" srcId="{98B7DDBA-9D73-4251-919A-1DF758844ACC}" destId="{1916C74C-5D43-4E90-9DBE-91271CF827FB}" srcOrd="2" destOrd="0" parTransId="{078D7FDE-6544-4005-8BE9-3AE417D2EA82}" sibTransId="{8B2BBFAF-0B48-4BE8-9378-72A792363CBF}"/>
    <dgm:cxn modelId="{85CB08D5-6319-4BBB-B09A-59DF1F43C630}" type="presOf" srcId="{2DC868CF-34E2-4292-BD5A-3FB90287C1E1}" destId="{EC027BB6-C687-4195-8BBD-A3A78C91330A}" srcOrd="0" destOrd="4" presId="urn:microsoft.com/office/officeart/2005/8/layout/list1"/>
    <dgm:cxn modelId="{5F77A40B-E192-4696-9E69-C039C18EA0B4}" srcId="{98B7DDBA-9D73-4251-919A-1DF758844ACC}" destId="{E7B056DA-4A9A-4A60-B409-AFFED1005BFC}" srcOrd="0" destOrd="0" parTransId="{072058A5-C317-44AE-A33A-DA091C2A2F0C}" sibTransId="{B3F9E6C3-5676-48A2-BB27-9FBEF4734DD6}"/>
    <dgm:cxn modelId="{1D9940E4-2573-413E-96DF-BBCF44238881}" type="presOf" srcId="{23F7AEE3-B738-4E44-BE95-FDC606BA1079}" destId="{5F3683E6-BAE0-4D78-A8F8-557C6E9E2014}" srcOrd="0" destOrd="0" presId="urn:microsoft.com/office/officeart/2005/8/layout/list1"/>
    <dgm:cxn modelId="{761EA835-AF57-4E3B-8CDF-A396CD262970}" srcId="{98B7DDBA-9D73-4251-919A-1DF758844ACC}" destId="{479FA84B-B2A4-4597-9FE0-42E189C36C77}" srcOrd="3" destOrd="0" parTransId="{55948202-F75B-4AA9-BADC-A796A67296C8}" sibTransId="{0DFCAE3A-740E-4703-B23E-7D5C86C983E7}"/>
    <dgm:cxn modelId="{1D87BEBF-574F-4710-8ECB-769037ECF736}" type="presOf" srcId="{A1CC1A63-C17D-40EB-8A8D-245ED9E206FD}" destId="{A15793BE-D705-4848-9F6B-CBBD60B7AF45}" srcOrd="0" destOrd="0" presId="urn:microsoft.com/office/officeart/2005/8/layout/list1"/>
    <dgm:cxn modelId="{8BB87595-A51A-42B7-A01A-5A11A648057A}" srcId="{4BEBCBA5-191B-497D-B560-347707D65416}" destId="{35F3326E-BF7C-4EE9-93EF-B958E94C0F4A}" srcOrd="0" destOrd="0" parTransId="{D1FA3B32-CF2D-4C1C-A1C7-1636AC1A32BD}" sibTransId="{C1B1748E-18BB-4668-B339-F5FCA51C4F84}"/>
    <dgm:cxn modelId="{33E4A1F8-625C-4229-AB05-A0804E2F4E8B}" srcId="{98B7DDBA-9D73-4251-919A-1DF758844ACC}" destId="{2DC868CF-34E2-4292-BD5A-3FB90287C1E1}" srcOrd="4" destOrd="0" parTransId="{A80BF7F9-D311-4199-80DA-3EC488A6B238}" sibTransId="{61A721EC-D983-4447-84B3-97B2360D57FD}"/>
    <dgm:cxn modelId="{FA346FBC-401B-47F3-BDEE-7190C47BC6C6}" type="presOf" srcId="{6E9A8F74-4F34-4D90-BD5E-405EB86E8EC6}" destId="{EC027BB6-C687-4195-8BBD-A3A78C91330A}" srcOrd="0" destOrd="1" presId="urn:microsoft.com/office/officeart/2005/8/layout/list1"/>
    <dgm:cxn modelId="{9300DEC5-01E9-4E1D-BEF9-82C9879A322A}" srcId="{98B7DDBA-9D73-4251-919A-1DF758844ACC}" destId="{6E9A8F74-4F34-4D90-BD5E-405EB86E8EC6}" srcOrd="1" destOrd="0" parTransId="{4CC32452-9481-47EF-A497-C5100F66AE25}" sibTransId="{D911D84B-7D41-4FAD-A555-B360D1D79F29}"/>
    <dgm:cxn modelId="{C432D009-1A5A-43FB-A5E1-36EFAD3F0C5B}" type="presOf" srcId="{1916C74C-5D43-4E90-9DBE-91271CF827FB}" destId="{EC027BB6-C687-4195-8BBD-A3A78C91330A}" srcOrd="0" destOrd="2" presId="urn:microsoft.com/office/officeart/2005/8/layout/list1"/>
    <dgm:cxn modelId="{40462F75-BDD2-48FA-8537-49AB8C2DD470}" type="presOf" srcId="{4BEBCBA5-191B-497D-B560-347707D65416}" destId="{5019B601-23FF-4032-BED2-935546891789}" srcOrd="0" destOrd="0" presId="urn:microsoft.com/office/officeart/2005/8/layout/list1"/>
    <dgm:cxn modelId="{668E96ED-4792-4368-BA91-E52B2CE53DE2}" srcId="{35F3326E-BF7C-4EE9-93EF-B958E94C0F4A}" destId="{755E9495-E1BB-486F-AACE-6D6D87CD2063}" srcOrd="0" destOrd="0" parTransId="{084E6EF2-EA9B-4887-8AF6-F94B2E49559B}" sibTransId="{18D79B01-2910-4D22-B668-40C02313DD9C}"/>
    <dgm:cxn modelId="{1AEB803D-C016-4183-B6CE-38EAC904F888}" type="presOf" srcId="{35F3326E-BF7C-4EE9-93EF-B958E94C0F4A}" destId="{7C8E3E09-3115-4C19-8C78-7BF489EE61DE}" srcOrd="1" destOrd="0" presId="urn:microsoft.com/office/officeart/2005/8/layout/list1"/>
    <dgm:cxn modelId="{0C3B93A0-EA62-4F01-AB6C-038327D97189}" srcId="{23F7AEE3-B738-4E44-BE95-FDC606BA1079}" destId="{A1CC1A63-C17D-40EB-8A8D-245ED9E206FD}" srcOrd="0" destOrd="0" parTransId="{8B2C6E32-3F61-47F7-BD8B-C8044292FDAE}" sibTransId="{E1B5F616-02A4-4A0E-B18B-60A994895A83}"/>
    <dgm:cxn modelId="{AE4DFEAA-AEAE-45E1-B250-90C0BEFB99D9}" type="presOf" srcId="{98B7DDBA-9D73-4251-919A-1DF758844ACC}" destId="{EE9CDFEF-D1B6-40CA-A214-E910B409228F}" srcOrd="0" destOrd="0" presId="urn:microsoft.com/office/officeart/2005/8/layout/list1"/>
    <dgm:cxn modelId="{A22E09D1-DA20-43BE-8D7B-BF406A8E1CB8}" type="presOf" srcId="{755E9495-E1BB-486F-AACE-6D6D87CD2063}" destId="{746CDC48-AC32-481B-8EBC-03203AE7F52D}" srcOrd="0" destOrd="0" presId="urn:microsoft.com/office/officeart/2005/8/layout/list1"/>
    <dgm:cxn modelId="{F8CD64CC-9E3C-4238-9252-E7FA152F2538}" type="presOf" srcId="{23F7AEE3-B738-4E44-BE95-FDC606BA1079}" destId="{11E876ED-5D09-4625-ABE7-9FD1415B8207}" srcOrd="1" destOrd="0" presId="urn:microsoft.com/office/officeart/2005/8/layout/list1"/>
    <dgm:cxn modelId="{F4103339-F752-46AD-A353-148B548C7868}" type="presOf" srcId="{35F3326E-BF7C-4EE9-93EF-B958E94C0F4A}" destId="{6BDED161-D1CB-41B8-A5A2-7FC05A7F1D56}" srcOrd="0" destOrd="0" presId="urn:microsoft.com/office/officeart/2005/8/layout/list1"/>
    <dgm:cxn modelId="{58BD3BDF-421D-4B6A-B9CD-282C51EEE099}" srcId="{4BEBCBA5-191B-497D-B560-347707D65416}" destId="{98B7DDBA-9D73-4251-919A-1DF758844ACC}" srcOrd="1" destOrd="0" parTransId="{1EFCEB90-9B2E-40D6-92A4-1004B34726EE}" sibTransId="{3960E5FB-C164-48BC-8464-24B9F57FF16E}"/>
    <dgm:cxn modelId="{1F02B41A-A3CA-4CA7-B583-A6AC1B3780B3}" srcId="{4BEBCBA5-191B-497D-B560-347707D65416}" destId="{23F7AEE3-B738-4E44-BE95-FDC606BA1079}" srcOrd="2" destOrd="0" parTransId="{9731BBD0-F5F4-4529-AA44-2BC0AE558095}" sibTransId="{E55025B6-66DD-4BB1-8092-3047B7B70BF2}"/>
    <dgm:cxn modelId="{0C2E91A4-83A8-4108-8CC4-69713645AB75}" type="presOf" srcId="{98B7DDBA-9D73-4251-919A-1DF758844ACC}" destId="{D34ED82C-7F41-4E0C-ACF2-5A81CEC4272D}" srcOrd="1" destOrd="0" presId="urn:microsoft.com/office/officeart/2005/8/layout/list1"/>
    <dgm:cxn modelId="{34E95360-A4F9-47D6-AAA7-8D272CA1D34D}" type="presOf" srcId="{E7B056DA-4A9A-4A60-B409-AFFED1005BFC}" destId="{EC027BB6-C687-4195-8BBD-A3A78C91330A}" srcOrd="0" destOrd="0" presId="urn:microsoft.com/office/officeart/2005/8/layout/list1"/>
    <dgm:cxn modelId="{336F982D-7739-4C1F-BAD9-4D4CFA4E5A54}" type="presParOf" srcId="{5019B601-23FF-4032-BED2-935546891789}" destId="{B61CB385-8F8C-4CF2-84EC-962B749DED56}" srcOrd="0" destOrd="0" presId="urn:microsoft.com/office/officeart/2005/8/layout/list1"/>
    <dgm:cxn modelId="{59C695F3-A88A-4631-A687-67B8B6923159}" type="presParOf" srcId="{B61CB385-8F8C-4CF2-84EC-962B749DED56}" destId="{6BDED161-D1CB-41B8-A5A2-7FC05A7F1D56}" srcOrd="0" destOrd="0" presId="urn:microsoft.com/office/officeart/2005/8/layout/list1"/>
    <dgm:cxn modelId="{425EB43C-C20A-4444-8284-3429C4B83500}" type="presParOf" srcId="{B61CB385-8F8C-4CF2-84EC-962B749DED56}" destId="{7C8E3E09-3115-4C19-8C78-7BF489EE61DE}" srcOrd="1" destOrd="0" presId="urn:microsoft.com/office/officeart/2005/8/layout/list1"/>
    <dgm:cxn modelId="{3AADBAE9-33C6-446D-9429-1AC4B8C15C33}" type="presParOf" srcId="{5019B601-23FF-4032-BED2-935546891789}" destId="{F847FBDA-898D-4DA0-9C13-39E6248075D9}" srcOrd="1" destOrd="0" presId="urn:microsoft.com/office/officeart/2005/8/layout/list1"/>
    <dgm:cxn modelId="{9447739B-CCF8-452B-B8FE-846310E439A6}" type="presParOf" srcId="{5019B601-23FF-4032-BED2-935546891789}" destId="{746CDC48-AC32-481B-8EBC-03203AE7F52D}" srcOrd="2" destOrd="0" presId="urn:microsoft.com/office/officeart/2005/8/layout/list1"/>
    <dgm:cxn modelId="{152FB576-88BF-42FE-BF32-8E92F58A7A8D}" type="presParOf" srcId="{5019B601-23FF-4032-BED2-935546891789}" destId="{437689CB-A2E3-416E-97CF-5220E108F136}" srcOrd="3" destOrd="0" presId="urn:microsoft.com/office/officeart/2005/8/layout/list1"/>
    <dgm:cxn modelId="{7F2420DF-97E2-42DA-AF40-0554AA7C2E54}" type="presParOf" srcId="{5019B601-23FF-4032-BED2-935546891789}" destId="{7F1F30D5-97FE-4140-B5BE-866B70E28DB1}" srcOrd="4" destOrd="0" presId="urn:microsoft.com/office/officeart/2005/8/layout/list1"/>
    <dgm:cxn modelId="{4096434A-3D58-46F4-A490-9EF9C891B6C5}" type="presParOf" srcId="{7F1F30D5-97FE-4140-B5BE-866B70E28DB1}" destId="{EE9CDFEF-D1B6-40CA-A214-E910B409228F}" srcOrd="0" destOrd="0" presId="urn:microsoft.com/office/officeart/2005/8/layout/list1"/>
    <dgm:cxn modelId="{7DE1B246-9272-458C-A618-82E4BB83CE9B}" type="presParOf" srcId="{7F1F30D5-97FE-4140-B5BE-866B70E28DB1}" destId="{D34ED82C-7F41-4E0C-ACF2-5A81CEC4272D}" srcOrd="1" destOrd="0" presId="urn:microsoft.com/office/officeart/2005/8/layout/list1"/>
    <dgm:cxn modelId="{B3C24F77-4086-425E-94B3-170D15AD4386}" type="presParOf" srcId="{5019B601-23FF-4032-BED2-935546891789}" destId="{DBDD0A40-8660-4699-BD52-6F283E915793}" srcOrd="5" destOrd="0" presId="urn:microsoft.com/office/officeart/2005/8/layout/list1"/>
    <dgm:cxn modelId="{FA28EF2D-6815-47EB-A392-1B02247112F0}" type="presParOf" srcId="{5019B601-23FF-4032-BED2-935546891789}" destId="{EC027BB6-C687-4195-8BBD-A3A78C91330A}" srcOrd="6" destOrd="0" presId="urn:microsoft.com/office/officeart/2005/8/layout/list1"/>
    <dgm:cxn modelId="{484E8B17-1ED6-4F92-8457-C7E59EAACB69}" type="presParOf" srcId="{5019B601-23FF-4032-BED2-935546891789}" destId="{4D4AF15E-70FD-4746-BF5B-D66A9EAEDF2A}" srcOrd="7" destOrd="0" presId="urn:microsoft.com/office/officeart/2005/8/layout/list1"/>
    <dgm:cxn modelId="{E6E83F32-23EF-42AF-9435-325827505EC0}" type="presParOf" srcId="{5019B601-23FF-4032-BED2-935546891789}" destId="{9B0F5429-E6CF-4FDB-8C7A-54B5BF44637D}" srcOrd="8" destOrd="0" presId="urn:microsoft.com/office/officeart/2005/8/layout/list1"/>
    <dgm:cxn modelId="{174C7DFA-BD4B-4420-84AE-AA0835850F51}" type="presParOf" srcId="{9B0F5429-E6CF-4FDB-8C7A-54B5BF44637D}" destId="{5F3683E6-BAE0-4D78-A8F8-557C6E9E2014}" srcOrd="0" destOrd="0" presId="urn:microsoft.com/office/officeart/2005/8/layout/list1"/>
    <dgm:cxn modelId="{A44826C7-2057-4F48-9AAA-F4C4FB80E5CB}" type="presParOf" srcId="{9B0F5429-E6CF-4FDB-8C7A-54B5BF44637D}" destId="{11E876ED-5D09-4625-ABE7-9FD1415B8207}" srcOrd="1" destOrd="0" presId="urn:microsoft.com/office/officeart/2005/8/layout/list1"/>
    <dgm:cxn modelId="{CB612799-DE46-430F-9C6F-C22D30BD1037}" type="presParOf" srcId="{5019B601-23FF-4032-BED2-935546891789}" destId="{EA51671A-657C-414F-8344-34400E7C9307}" srcOrd="9" destOrd="0" presId="urn:microsoft.com/office/officeart/2005/8/layout/list1"/>
    <dgm:cxn modelId="{F299C8BC-77EA-4431-9BCE-9BB838106C7B}" type="presParOf" srcId="{5019B601-23FF-4032-BED2-935546891789}" destId="{A15793BE-D705-4848-9F6B-CBBD60B7AF45}" srcOrd="10" destOrd="0" presId="urn:microsoft.com/office/officeart/2005/8/layout/list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53A4F560-428B-4C0B-B970-9419BBFF406D}"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en-US"/>
        </a:p>
      </dgm:t>
    </dgm:pt>
    <dgm:pt modelId="{54892EC7-78C0-4727-9C78-17A34ABB5A6C}">
      <dgm:prSet phldrT="[Text]"/>
      <dgm:spPr>
        <a:solidFill>
          <a:schemeClr val="accent2"/>
        </a:solidFill>
      </dgm:spPr>
      <dgm:t>
        <a:bodyPr/>
        <a:lstStyle/>
        <a:p>
          <a:r>
            <a:rPr lang="en-US" dirty="0" smtClean="0"/>
            <a:t>Cross Site Request Forgery</a:t>
          </a:r>
          <a:endParaRPr lang="en-US" dirty="0"/>
        </a:p>
      </dgm:t>
    </dgm:pt>
    <dgm:pt modelId="{4051B436-3161-41B0-B43E-3C2603F63467}" type="parTrans" cxnId="{5ECFD636-F347-4AC9-B214-8D9B83A02E21}">
      <dgm:prSet/>
      <dgm:spPr/>
      <dgm:t>
        <a:bodyPr/>
        <a:lstStyle/>
        <a:p>
          <a:endParaRPr lang="en-US"/>
        </a:p>
      </dgm:t>
    </dgm:pt>
    <dgm:pt modelId="{209E5052-24EC-4519-8DA6-15A13F9356B9}" type="sibTrans" cxnId="{5ECFD636-F347-4AC9-B214-8D9B83A02E21}">
      <dgm:prSet/>
      <dgm:spPr/>
      <dgm:t>
        <a:bodyPr/>
        <a:lstStyle/>
        <a:p>
          <a:endParaRPr lang="en-US"/>
        </a:p>
      </dgm:t>
    </dgm:pt>
    <dgm:pt modelId="{AA36756C-95C3-475C-8370-6F9C42FC7C86}">
      <dgm:prSet/>
      <dgm:spPr/>
      <dgm:t>
        <a:bodyPr/>
        <a:lstStyle/>
        <a:p>
          <a:r>
            <a:rPr lang="en-US" dirty="0" smtClean="0"/>
            <a:t>An attack where the victim’s browser is tricked into issuing a command to a vulnerable web application</a:t>
          </a:r>
        </a:p>
      </dgm:t>
    </dgm:pt>
    <dgm:pt modelId="{FF549E6A-54BE-489C-AD7E-A83456496F94}" type="parTrans" cxnId="{D8F4EDBC-8ECF-4427-A1AD-29EDF7F5D4E1}">
      <dgm:prSet/>
      <dgm:spPr/>
      <dgm:t>
        <a:bodyPr/>
        <a:lstStyle/>
        <a:p>
          <a:endParaRPr lang="en-US"/>
        </a:p>
      </dgm:t>
    </dgm:pt>
    <dgm:pt modelId="{5B28AAD9-A669-4B72-AB5D-EC8E7E9CFF48}" type="sibTrans" cxnId="{D8F4EDBC-8ECF-4427-A1AD-29EDF7F5D4E1}">
      <dgm:prSet/>
      <dgm:spPr/>
      <dgm:t>
        <a:bodyPr/>
        <a:lstStyle/>
        <a:p>
          <a:endParaRPr lang="en-US"/>
        </a:p>
      </dgm:t>
    </dgm:pt>
    <dgm:pt modelId="{5CBB6742-9103-4E35-A47C-2F04803B1B7E}">
      <dgm:prSet/>
      <dgm:spPr/>
      <dgm:t>
        <a:bodyPr/>
        <a:lstStyle/>
        <a:p>
          <a:r>
            <a:rPr lang="en-US" dirty="0" smtClean="0"/>
            <a:t>Vulnerability is caused by browsers automatically including user authentication data (session ID, IP address, Windows domain credentials, …) with each request</a:t>
          </a:r>
        </a:p>
      </dgm:t>
    </dgm:pt>
    <dgm:pt modelId="{D9181162-E180-4B6E-A650-128CAEEFBEBB}" type="parTrans" cxnId="{003533AD-B21A-4923-8FB6-97CBEC1FFE7C}">
      <dgm:prSet/>
      <dgm:spPr/>
      <dgm:t>
        <a:bodyPr/>
        <a:lstStyle/>
        <a:p>
          <a:endParaRPr lang="en-US"/>
        </a:p>
      </dgm:t>
    </dgm:pt>
    <dgm:pt modelId="{8592A30C-8ECC-4AAD-834A-7725E933B8A0}" type="sibTrans" cxnId="{003533AD-B21A-4923-8FB6-97CBEC1FFE7C}">
      <dgm:prSet/>
      <dgm:spPr/>
      <dgm:t>
        <a:bodyPr/>
        <a:lstStyle/>
        <a:p>
          <a:endParaRPr lang="en-US"/>
        </a:p>
      </dgm:t>
    </dgm:pt>
    <dgm:pt modelId="{6041B128-0B1B-4797-BC64-D4B94DD0550B}">
      <dgm:prSet/>
      <dgm:spPr>
        <a:solidFill>
          <a:schemeClr val="accent2"/>
        </a:solidFill>
      </dgm:spPr>
      <dgm:t>
        <a:bodyPr/>
        <a:lstStyle/>
        <a:p>
          <a:r>
            <a:rPr lang="en-US" dirty="0" smtClean="0"/>
            <a:t>Imagine…</a:t>
          </a:r>
        </a:p>
      </dgm:t>
    </dgm:pt>
    <dgm:pt modelId="{BD001175-4A25-4801-942A-E267D6FC8D30}" type="parTrans" cxnId="{978825F9-6CB7-4D70-BEB7-B775287CD65A}">
      <dgm:prSet/>
      <dgm:spPr/>
      <dgm:t>
        <a:bodyPr/>
        <a:lstStyle/>
        <a:p>
          <a:endParaRPr lang="en-US"/>
        </a:p>
      </dgm:t>
    </dgm:pt>
    <dgm:pt modelId="{5A62A4BD-E551-4475-864E-2A71312A85BD}" type="sibTrans" cxnId="{978825F9-6CB7-4D70-BEB7-B775287CD65A}">
      <dgm:prSet/>
      <dgm:spPr/>
      <dgm:t>
        <a:bodyPr/>
        <a:lstStyle/>
        <a:p>
          <a:endParaRPr lang="en-US"/>
        </a:p>
      </dgm:t>
    </dgm:pt>
    <dgm:pt modelId="{696700BC-9716-4621-9DEF-A16C83DD3C31}">
      <dgm:prSet/>
      <dgm:spPr/>
      <dgm:t>
        <a:bodyPr/>
        <a:lstStyle/>
        <a:p>
          <a:r>
            <a:rPr lang="en-US" dirty="0" smtClean="0"/>
            <a:t>What if a hacker could steer your mouse and get you to click on links in your online banking application?</a:t>
          </a:r>
        </a:p>
      </dgm:t>
    </dgm:pt>
    <dgm:pt modelId="{488C5CAB-F0F7-48F1-85D3-248282AB1E3A}" type="parTrans" cxnId="{0E4BA5FB-97FF-4F85-BA58-550C8642E241}">
      <dgm:prSet/>
      <dgm:spPr/>
      <dgm:t>
        <a:bodyPr/>
        <a:lstStyle/>
        <a:p>
          <a:endParaRPr lang="en-US"/>
        </a:p>
      </dgm:t>
    </dgm:pt>
    <dgm:pt modelId="{8D13E2CF-502D-4889-9EA5-85A89E3BA2D3}" type="sibTrans" cxnId="{0E4BA5FB-97FF-4F85-BA58-550C8642E241}">
      <dgm:prSet/>
      <dgm:spPr/>
      <dgm:t>
        <a:bodyPr/>
        <a:lstStyle/>
        <a:p>
          <a:endParaRPr lang="en-US"/>
        </a:p>
      </dgm:t>
    </dgm:pt>
    <dgm:pt modelId="{F3374808-AE6F-4E93-B216-3C638AE5887C}">
      <dgm:prSet/>
      <dgm:spPr/>
      <dgm:t>
        <a:bodyPr/>
        <a:lstStyle/>
        <a:p>
          <a:r>
            <a:rPr lang="en-US" dirty="0" smtClean="0"/>
            <a:t>What could they make you do?</a:t>
          </a:r>
        </a:p>
      </dgm:t>
    </dgm:pt>
    <dgm:pt modelId="{CAE3A384-AFB4-48CD-A12A-FA285D2D28CB}" type="parTrans" cxnId="{B82FB368-AC51-4A68-BD22-9F722DA66751}">
      <dgm:prSet/>
      <dgm:spPr/>
      <dgm:t>
        <a:bodyPr/>
        <a:lstStyle/>
        <a:p>
          <a:endParaRPr lang="en-US"/>
        </a:p>
      </dgm:t>
    </dgm:pt>
    <dgm:pt modelId="{F8F545A3-41A8-49BF-A538-6FB3CF2F801A}" type="sibTrans" cxnId="{B82FB368-AC51-4A68-BD22-9F722DA66751}">
      <dgm:prSet/>
      <dgm:spPr/>
      <dgm:t>
        <a:bodyPr/>
        <a:lstStyle/>
        <a:p>
          <a:endParaRPr lang="en-US"/>
        </a:p>
      </dgm:t>
    </dgm:pt>
    <dgm:pt modelId="{F7BF38A2-2949-4208-B7C4-9CD0FA83CA19}">
      <dgm:prSet/>
      <dgm:spPr>
        <a:solidFill>
          <a:schemeClr val="accent2"/>
        </a:solidFill>
      </dgm:spPr>
      <dgm:t>
        <a:bodyPr/>
        <a:lstStyle/>
        <a:p>
          <a:r>
            <a:rPr lang="en-US" dirty="0" smtClean="0"/>
            <a:t>Typical Impact</a:t>
          </a:r>
        </a:p>
      </dgm:t>
    </dgm:pt>
    <dgm:pt modelId="{589DEB9F-778A-4CB7-A0E4-6F3D19233AF5}" type="parTrans" cxnId="{756B0933-C930-493E-8447-6B0CEA2CE7B9}">
      <dgm:prSet/>
      <dgm:spPr/>
      <dgm:t>
        <a:bodyPr/>
        <a:lstStyle/>
        <a:p>
          <a:endParaRPr lang="en-US"/>
        </a:p>
      </dgm:t>
    </dgm:pt>
    <dgm:pt modelId="{009CDD4F-5DEB-49FA-9C27-A3CEDDD6C952}" type="sibTrans" cxnId="{756B0933-C930-493E-8447-6B0CEA2CE7B9}">
      <dgm:prSet/>
      <dgm:spPr/>
      <dgm:t>
        <a:bodyPr/>
        <a:lstStyle/>
        <a:p>
          <a:endParaRPr lang="en-US"/>
        </a:p>
      </dgm:t>
    </dgm:pt>
    <dgm:pt modelId="{E146D816-E865-4F01-AEA6-B792DF0967D7}">
      <dgm:prSet/>
      <dgm:spPr/>
      <dgm:t>
        <a:bodyPr/>
        <a:lstStyle/>
        <a:p>
          <a:r>
            <a:rPr lang="en-US" dirty="0" smtClean="0"/>
            <a:t>Initiate transactions (transfer funds, logout user, close account)</a:t>
          </a:r>
        </a:p>
      </dgm:t>
    </dgm:pt>
    <dgm:pt modelId="{63A7AF11-E221-46F3-AC33-28E9C2E59037}" type="parTrans" cxnId="{21240048-5EE8-4684-A54D-E57693D2AF8E}">
      <dgm:prSet/>
      <dgm:spPr/>
      <dgm:t>
        <a:bodyPr/>
        <a:lstStyle/>
        <a:p>
          <a:endParaRPr lang="en-US"/>
        </a:p>
      </dgm:t>
    </dgm:pt>
    <dgm:pt modelId="{92AC4B30-42C4-4578-804A-40A7A3A581C0}" type="sibTrans" cxnId="{21240048-5EE8-4684-A54D-E57693D2AF8E}">
      <dgm:prSet/>
      <dgm:spPr/>
      <dgm:t>
        <a:bodyPr/>
        <a:lstStyle/>
        <a:p>
          <a:endParaRPr lang="en-US"/>
        </a:p>
      </dgm:t>
    </dgm:pt>
    <dgm:pt modelId="{5B12B199-BE39-4926-9A25-CD064187DE28}">
      <dgm:prSet/>
      <dgm:spPr/>
      <dgm:t>
        <a:bodyPr/>
        <a:lstStyle/>
        <a:p>
          <a:r>
            <a:rPr lang="en-US" dirty="0" smtClean="0"/>
            <a:t>Access sensitive data</a:t>
          </a:r>
        </a:p>
      </dgm:t>
    </dgm:pt>
    <dgm:pt modelId="{D86D60BF-1AD2-4AA1-8914-7115D123E976}" type="parTrans" cxnId="{32ECC3AC-A523-4C55-8CC7-BF00AE3E664B}">
      <dgm:prSet/>
      <dgm:spPr/>
      <dgm:t>
        <a:bodyPr/>
        <a:lstStyle/>
        <a:p>
          <a:endParaRPr lang="en-US"/>
        </a:p>
      </dgm:t>
    </dgm:pt>
    <dgm:pt modelId="{A7913167-22E1-41EC-B9C3-67876BAD555C}" type="sibTrans" cxnId="{32ECC3AC-A523-4C55-8CC7-BF00AE3E664B}">
      <dgm:prSet/>
      <dgm:spPr/>
      <dgm:t>
        <a:bodyPr/>
        <a:lstStyle/>
        <a:p>
          <a:endParaRPr lang="en-US"/>
        </a:p>
      </dgm:t>
    </dgm:pt>
    <dgm:pt modelId="{22305100-6256-4B7D-B35B-301936012AF7}">
      <dgm:prSet/>
      <dgm:spPr/>
      <dgm:t>
        <a:bodyPr/>
        <a:lstStyle/>
        <a:p>
          <a:r>
            <a:rPr lang="en-US" dirty="0" smtClean="0"/>
            <a:t>Change account details</a:t>
          </a:r>
        </a:p>
      </dgm:t>
    </dgm:pt>
    <dgm:pt modelId="{03A0B8C2-D6B5-48EE-A062-58AC13F5C2E3}" type="parTrans" cxnId="{DFD55D39-D242-4D3C-9AD0-E6B6AC6BE2CC}">
      <dgm:prSet/>
      <dgm:spPr/>
      <dgm:t>
        <a:bodyPr/>
        <a:lstStyle/>
        <a:p>
          <a:endParaRPr lang="en-US"/>
        </a:p>
      </dgm:t>
    </dgm:pt>
    <dgm:pt modelId="{8B766428-9F9D-433A-AA33-ADD20AE62922}" type="sibTrans" cxnId="{DFD55D39-D242-4D3C-9AD0-E6B6AC6BE2CC}">
      <dgm:prSet/>
      <dgm:spPr/>
      <dgm:t>
        <a:bodyPr/>
        <a:lstStyle/>
        <a:p>
          <a:endParaRPr lang="en-US"/>
        </a:p>
      </dgm:t>
    </dgm:pt>
    <dgm:pt modelId="{52A2F7BA-FE50-457B-A42E-89D7787FA638}" type="pres">
      <dgm:prSet presAssocID="{53A4F560-428B-4C0B-B970-9419BBFF406D}" presName="linear" presStyleCnt="0">
        <dgm:presLayoutVars>
          <dgm:dir/>
          <dgm:animLvl val="lvl"/>
          <dgm:resizeHandles val="exact"/>
        </dgm:presLayoutVars>
      </dgm:prSet>
      <dgm:spPr/>
      <dgm:t>
        <a:bodyPr/>
        <a:lstStyle/>
        <a:p>
          <a:endParaRPr lang="en-US"/>
        </a:p>
      </dgm:t>
    </dgm:pt>
    <dgm:pt modelId="{8CEB9D9E-54E7-4962-B929-7206FF4203DD}" type="pres">
      <dgm:prSet presAssocID="{54892EC7-78C0-4727-9C78-17A34ABB5A6C}" presName="parentLin" presStyleCnt="0"/>
      <dgm:spPr/>
    </dgm:pt>
    <dgm:pt modelId="{AFBDB1D4-5D50-4526-B8CA-42D95DE1A697}" type="pres">
      <dgm:prSet presAssocID="{54892EC7-78C0-4727-9C78-17A34ABB5A6C}" presName="parentLeftMargin" presStyleLbl="node1" presStyleIdx="0" presStyleCnt="3"/>
      <dgm:spPr/>
      <dgm:t>
        <a:bodyPr/>
        <a:lstStyle/>
        <a:p>
          <a:endParaRPr lang="en-US"/>
        </a:p>
      </dgm:t>
    </dgm:pt>
    <dgm:pt modelId="{06407B24-B174-44D1-BED1-26CD4FBBCB88}" type="pres">
      <dgm:prSet presAssocID="{54892EC7-78C0-4727-9C78-17A34ABB5A6C}" presName="parentText" presStyleLbl="node1" presStyleIdx="0" presStyleCnt="3">
        <dgm:presLayoutVars>
          <dgm:chMax val="0"/>
          <dgm:bulletEnabled val="1"/>
        </dgm:presLayoutVars>
      </dgm:prSet>
      <dgm:spPr/>
      <dgm:t>
        <a:bodyPr/>
        <a:lstStyle/>
        <a:p>
          <a:endParaRPr lang="en-US"/>
        </a:p>
      </dgm:t>
    </dgm:pt>
    <dgm:pt modelId="{640638E4-11A5-45C8-A2B0-49F51958ED8D}" type="pres">
      <dgm:prSet presAssocID="{54892EC7-78C0-4727-9C78-17A34ABB5A6C}" presName="negativeSpace" presStyleCnt="0"/>
      <dgm:spPr/>
    </dgm:pt>
    <dgm:pt modelId="{CBDC5E26-7A59-4B76-8BA0-877C8F8BED97}" type="pres">
      <dgm:prSet presAssocID="{54892EC7-78C0-4727-9C78-17A34ABB5A6C}" presName="childText" presStyleLbl="conFgAcc1" presStyleIdx="0" presStyleCnt="3">
        <dgm:presLayoutVars>
          <dgm:bulletEnabled val="1"/>
        </dgm:presLayoutVars>
      </dgm:prSet>
      <dgm:spPr/>
      <dgm:t>
        <a:bodyPr/>
        <a:lstStyle/>
        <a:p>
          <a:endParaRPr lang="en-US"/>
        </a:p>
      </dgm:t>
    </dgm:pt>
    <dgm:pt modelId="{D32016B2-71DF-4A20-88C4-6781AEC22542}" type="pres">
      <dgm:prSet presAssocID="{209E5052-24EC-4519-8DA6-15A13F9356B9}" presName="spaceBetweenRectangles" presStyleCnt="0"/>
      <dgm:spPr/>
    </dgm:pt>
    <dgm:pt modelId="{6271F790-99A1-44A2-9439-65F19908A867}" type="pres">
      <dgm:prSet presAssocID="{6041B128-0B1B-4797-BC64-D4B94DD0550B}" presName="parentLin" presStyleCnt="0"/>
      <dgm:spPr/>
    </dgm:pt>
    <dgm:pt modelId="{28FB08B5-8676-44FA-9E6D-CE5328BAF304}" type="pres">
      <dgm:prSet presAssocID="{6041B128-0B1B-4797-BC64-D4B94DD0550B}" presName="parentLeftMargin" presStyleLbl="node1" presStyleIdx="0" presStyleCnt="3"/>
      <dgm:spPr/>
      <dgm:t>
        <a:bodyPr/>
        <a:lstStyle/>
        <a:p>
          <a:endParaRPr lang="en-US"/>
        </a:p>
      </dgm:t>
    </dgm:pt>
    <dgm:pt modelId="{A7BB13B1-5276-42CD-96E0-605C3A0365EE}" type="pres">
      <dgm:prSet presAssocID="{6041B128-0B1B-4797-BC64-D4B94DD0550B}" presName="parentText" presStyleLbl="node1" presStyleIdx="1" presStyleCnt="3">
        <dgm:presLayoutVars>
          <dgm:chMax val="0"/>
          <dgm:bulletEnabled val="1"/>
        </dgm:presLayoutVars>
      </dgm:prSet>
      <dgm:spPr/>
      <dgm:t>
        <a:bodyPr/>
        <a:lstStyle/>
        <a:p>
          <a:endParaRPr lang="en-US"/>
        </a:p>
      </dgm:t>
    </dgm:pt>
    <dgm:pt modelId="{274E1B13-571A-4429-A7FE-F7762744EEB6}" type="pres">
      <dgm:prSet presAssocID="{6041B128-0B1B-4797-BC64-D4B94DD0550B}" presName="negativeSpace" presStyleCnt="0"/>
      <dgm:spPr/>
    </dgm:pt>
    <dgm:pt modelId="{5FEAB7FC-7206-4B3B-9337-EA57FA3E1A06}" type="pres">
      <dgm:prSet presAssocID="{6041B128-0B1B-4797-BC64-D4B94DD0550B}" presName="childText" presStyleLbl="conFgAcc1" presStyleIdx="1" presStyleCnt="3">
        <dgm:presLayoutVars>
          <dgm:bulletEnabled val="1"/>
        </dgm:presLayoutVars>
      </dgm:prSet>
      <dgm:spPr/>
      <dgm:t>
        <a:bodyPr/>
        <a:lstStyle/>
        <a:p>
          <a:endParaRPr lang="en-US"/>
        </a:p>
      </dgm:t>
    </dgm:pt>
    <dgm:pt modelId="{E45F7BC7-3B23-4716-A907-E5A89A726587}" type="pres">
      <dgm:prSet presAssocID="{5A62A4BD-E551-4475-864E-2A71312A85BD}" presName="spaceBetweenRectangles" presStyleCnt="0"/>
      <dgm:spPr/>
    </dgm:pt>
    <dgm:pt modelId="{89E8EAB7-A830-4AF7-AD1E-B6943CD9134E}" type="pres">
      <dgm:prSet presAssocID="{F7BF38A2-2949-4208-B7C4-9CD0FA83CA19}" presName="parentLin" presStyleCnt="0"/>
      <dgm:spPr/>
    </dgm:pt>
    <dgm:pt modelId="{78D50E25-F6D0-4F99-BAFA-CB4640B3BEAD}" type="pres">
      <dgm:prSet presAssocID="{F7BF38A2-2949-4208-B7C4-9CD0FA83CA19}" presName="parentLeftMargin" presStyleLbl="node1" presStyleIdx="1" presStyleCnt="3"/>
      <dgm:spPr/>
      <dgm:t>
        <a:bodyPr/>
        <a:lstStyle/>
        <a:p>
          <a:endParaRPr lang="en-US"/>
        </a:p>
      </dgm:t>
    </dgm:pt>
    <dgm:pt modelId="{47AE264F-948F-47BB-BD89-ED0ACAABF5B9}" type="pres">
      <dgm:prSet presAssocID="{F7BF38A2-2949-4208-B7C4-9CD0FA83CA19}" presName="parentText" presStyleLbl="node1" presStyleIdx="2" presStyleCnt="3">
        <dgm:presLayoutVars>
          <dgm:chMax val="0"/>
          <dgm:bulletEnabled val="1"/>
        </dgm:presLayoutVars>
      </dgm:prSet>
      <dgm:spPr/>
      <dgm:t>
        <a:bodyPr/>
        <a:lstStyle/>
        <a:p>
          <a:endParaRPr lang="en-US"/>
        </a:p>
      </dgm:t>
    </dgm:pt>
    <dgm:pt modelId="{1329DECC-BEB0-459B-8BBF-6BBDE138962E}" type="pres">
      <dgm:prSet presAssocID="{F7BF38A2-2949-4208-B7C4-9CD0FA83CA19}" presName="negativeSpace" presStyleCnt="0"/>
      <dgm:spPr/>
    </dgm:pt>
    <dgm:pt modelId="{5D57451E-8133-4895-AB0A-04C0238D7534}" type="pres">
      <dgm:prSet presAssocID="{F7BF38A2-2949-4208-B7C4-9CD0FA83CA19}" presName="childText" presStyleLbl="conFgAcc1" presStyleIdx="2" presStyleCnt="3">
        <dgm:presLayoutVars>
          <dgm:bulletEnabled val="1"/>
        </dgm:presLayoutVars>
      </dgm:prSet>
      <dgm:spPr/>
      <dgm:t>
        <a:bodyPr/>
        <a:lstStyle/>
        <a:p>
          <a:endParaRPr lang="en-US"/>
        </a:p>
      </dgm:t>
    </dgm:pt>
  </dgm:ptLst>
  <dgm:cxnLst>
    <dgm:cxn modelId="{6B25385B-03A5-4AC6-AE67-143E37AC7D90}" type="presOf" srcId="{54892EC7-78C0-4727-9C78-17A34ABB5A6C}" destId="{06407B24-B174-44D1-BED1-26CD4FBBCB88}" srcOrd="1" destOrd="0" presId="urn:microsoft.com/office/officeart/2005/8/layout/list1"/>
    <dgm:cxn modelId="{32ECC3AC-A523-4C55-8CC7-BF00AE3E664B}" srcId="{F7BF38A2-2949-4208-B7C4-9CD0FA83CA19}" destId="{5B12B199-BE39-4926-9A25-CD064187DE28}" srcOrd="1" destOrd="0" parTransId="{D86D60BF-1AD2-4AA1-8914-7115D123E976}" sibTransId="{A7913167-22E1-41EC-B9C3-67876BAD555C}"/>
    <dgm:cxn modelId="{5ECFD636-F347-4AC9-B214-8D9B83A02E21}" srcId="{53A4F560-428B-4C0B-B970-9419BBFF406D}" destId="{54892EC7-78C0-4727-9C78-17A34ABB5A6C}" srcOrd="0" destOrd="0" parTransId="{4051B436-3161-41B0-B43E-3C2603F63467}" sibTransId="{209E5052-24EC-4519-8DA6-15A13F9356B9}"/>
    <dgm:cxn modelId="{4E502359-4F31-41AE-92CE-F70E507AA9A4}" type="presOf" srcId="{5B12B199-BE39-4926-9A25-CD064187DE28}" destId="{5D57451E-8133-4895-AB0A-04C0238D7534}" srcOrd="0" destOrd="1" presId="urn:microsoft.com/office/officeart/2005/8/layout/list1"/>
    <dgm:cxn modelId="{D8F4EDBC-8ECF-4427-A1AD-29EDF7F5D4E1}" srcId="{54892EC7-78C0-4727-9C78-17A34ABB5A6C}" destId="{AA36756C-95C3-475C-8370-6F9C42FC7C86}" srcOrd="0" destOrd="0" parTransId="{FF549E6A-54BE-489C-AD7E-A83456496F94}" sibTransId="{5B28AAD9-A669-4B72-AB5D-EC8E7E9CFF48}"/>
    <dgm:cxn modelId="{C0D05311-2AC4-4B0A-9435-6909B400A05F}" type="presOf" srcId="{6041B128-0B1B-4797-BC64-D4B94DD0550B}" destId="{A7BB13B1-5276-42CD-96E0-605C3A0365EE}" srcOrd="1" destOrd="0" presId="urn:microsoft.com/office/officeart/2005/8/layout/list1"/>
    <dgm:cxn modelId="{978825F9-6CB7-4D70-BEB7-B775287CD65A}" srcId="{53A4F560-428B-4C0B-B970-9419BBFF406D}" destId="{6041B128-0B1B-4797-BC64-D4B94DD0550B}" srcOrd="1" destOrd="0" parTransId="{BD001175-4A25-4801-942A-E267D6FC8D30}" sibTransId="{5A62A4BD-E551-4475-864E-2A71312A85BD}"/>
    <dgm:cxn modelId="{00783AFD-9FBE-4880-BD03-43E939F378FB}" type="presOf" srcId="{F7BF38A2-2949-4208-B7C4-9CD0FA83CA19}" destId="{78D50E25-F6D0-4F99-BAFA-CB4640B3BEAD}" srcOrd="0" destOrd="0" presId="urn:microsoft.com/office/officeart/2005/8/layout/list1"/>
    <dgm:cxn modelId="{C866E1F4-132A-4D9E-B5BF-8C0323D7B668}" type="presOf" srcId="{22305100-6256-4B7D-B35B-301936012AF7}" destId="{5D57451E-8133-4895-AB0A-04C0238D7534}" srcOrd="0" destOrd="2" presId="urn:microsoft.com/office/officeart/2005/8/layout/list1"/>
    <dgm:cxn modelId="{21240048-5EE8-4684-A54D-E57693D2AF8E}" srcId="{F7BF38A2-2949-4208-B7C4-9CD0FA83CA19}" destId="{E146D816-E865-4F01-AEA6-B792DF0967D7}" srcOrd="0" destOrd="0" parTransId="{63A7AF11-E221-46F3-AC33-28E9C2E59037}" sibTransId="{92AC4B30-42C4-4578-804A-40A7A3A581C0}"/>
    <dgm:cxn modelId="{EAFB65C1-0FA1-46B5-9EDF-D99125997D32}" type="presOf" srcId="{E146D816-E865-4F01-AEA6-B792DF0967D7}" destId="{5D57451E-8133-4895-AB0A-04C0238D7534}" srcOrd="0" destOrd="0" presId="urn:microsoft.com/office/officeart/2005/8/layout/list1"/>
    <dgm:cxn modelId="{DFD55D39-D242-4D3C-9AD0-E6B6AC6BE2CC}" srcId="{F7BF38A2-2949-4208-B7C4-9CD0FA83CA19}" destId="{22305100-6256-4B7D-B35B-301936012AF7}" srcOrd="2" destOrd="0" parTransId="{03A0B8C2-D6B5-48EE-A062-58AC13F5C2E3}" sibTransId="{8B766428-9F9D-433A-AA33-ADD20AE62922}"/>
    <dgm:cxn modelId="{B82FB368-AC51-4A68-BD22-9F722DA66751}" srcId="{6041B128-0B1B-4797-BC64-D4B94DD0550B}" destId="{F3374808-AE6F-4E93-B216-3C638AE5887C}" srcOrd="1" destOrd="0" parTransId="{CAE3A384-AFB4-48CD-A12A-FA285D2D28CB}" sibTransId="{F8F545A3-41A8-49BF-A538-6FB3CF2F801A}"/>
    <dgm:cxn modelId="{781A937C-59A2-40AB-83A8-5851F7AC2676}" type="presOf" srcId="{5CBB6742-9103-4E35-A47C-2F04803B1B7E}" destId="{CBDC5E26-7A59-4B76-8BA0-877C8F8BED97}" srcOrd="0" destOrd="1" presId="urn:microsoft.com/office/officeart/2005/8/layout/list1"/>
    <dgm:cxn modelId="{29F4302A-93F8-416C-810F-A4DAD2A47A05}" type="presOf" srcId="{F3374808-AE6F-4E93-B216-3C638AE5887C}" destId="{5FEAB7FC-7206-4B3B-9337-EA57FA3E1A06}" srcOrd="0" destOrd="1" presId="urn:microsoft.com/office/officeart/2005/8/layout/list1"/>
    <dgm:cxn modelId="{003533AD-B21A-4923-8FB6-97CBEC1FFE7C}" srcId="{54892EC7-78C0-4727-9C78-17A34ABB5A6C}" destId="{5CBB6742-9103-4E35-A47C-2F04803B1B7E}" srcOrd="1" destOrd="0" parTransId="{D9181162-E180-4B6E-A650-128CAEEFBEBB}" sibTransId="{8592A30C-8ECC-4AAD-834A-7725E933B8A0}"/>
    <dgm:cxn modelId="{B47AC7CA-92A5-4682-B8B6-E3C0EF5BEAA4}" type="presOf" srcId="{F7BF38A2-2949-4208-B7C4-9CD0FA83CA19}" destId="{47AE264F-948F-47BB-BD89-ED0ACAABF5B9}" srcOrd="1" destOrd="0" presId="urn:microsoft.com/office/officeart/2005/8/layout/list1"/>
    <dgm:cxn modelId="{248B31C4-6C28-4A45-B4BD-5EA1816D58C8}" type="presOf" srcId="{696700BC-9716-4621-9DEF-A16C83DD3C31}" destId="{5FEAB7FC-7206-4B3B-9337-EA57FA3E1A06}" srcOrd="0" destOrd="0" presId="urn:microsoft.com/office/officeart/2005/8/layout/list1"/>
    <dgm:cxn modelId="{756B0933-C930-493E-8447-6B0CEA2CE7B9}" srcId="{53A4F560-428B-4C0B-B970-9419BBFF406D}" destId="{F7BF38A2-2949-4208-B7C4-9CD0FA83CA19}" srcOrd="2" destOrd="0" parTransId="{589DEB9F-778A-4CB7-A0E4-6F3D19233AF5}" sibTransId="{009CDD4F-5DEB-49FA-9C27-A3CEDDD6C952}"/>
    <dgm:cxn modelId="{4F42E336-3301-41A4-A28F-AA3B40C8B5F2}" type="presOf" srcId="{53A4F560-428B-4C0B-B970-9419BBFF406D}" destId="{52A2F7BA-FE50-457B-A42E-89D7787FA638}" srcOrd="0" destOrd="0" presId="urn:microsoft.com/office/officeart/2005/8/layout/list1"/>
    <dgm:cxn modelId="{0E4BA5FB-97FF-4F85-BA58-550C8642E241}" srcId="{6041B128-0B1B-4797-BC64-D4B94DD0550B}" destId="{696700BC-9716-4621-9DEF-A16C83DD3C31}" srcOrd="0" destOrd="0" parTransId="{488C5CAB-F0F7-48F1-85D3-248282AB1E3A}" sibTransId="{8D13E2CF-502D-4889-9EA5-85A89E3BA2D3}"/>
    <dgm:cxn modelId="{87160148-1B03-44FE-A66B-35B13ACF7E2D}" type="presOf" srcId="{6041B128-0B1B-4797-BC64-D4B94DD0550B}" destId="{28FB08B5-8676-44FA-9E6D-CE5328BAF304}" srcOrd="0" destOrd="0" presId="urn:microsoft.com/office/officeart/2005/8/layout/list1"/>
    <dgm:cxn modelId="{CBAE2623-3139-4A56-993F-B54A72B2DA3D}" type="presOf" srcId="{AA36756C-95C3-475C-8370-6F9C42FC7C86}" destId="{CBDC5E26-7A59-4B76-8BA0-877C8F8BED97}" srcOrd="0" destOrd="0" presId="urn:microsoft.com/office/officeart/2005/8/layout/list1"/>
    <dgm:cxn modelId="{3F08CF81-0100-49ED-8AF6-5568875244D6}" type="presOf" srcId="{54892EC7-78C0-4727-9C78-17A34ABB5A6C}" destId="{AFBDB1D4-5D50-4526-B8CA-42D95DE1A697}" srcOrd="0" destOrd="0" presId="urn:microsoft.com/office/officeart/2005/8/layout/list1"/>
    <dgm:cxn modelId="{F999C8BD-C413-4A56-A24A-4CA4F2CDA8ED}" type="presParOf" srcId="{52A2F7BA-FE50-457B-A42E-89D7787FA638}" destId="{8CEB9D9E-54E7-4962-B929-7206FF4203DD}" srcOrd="0" destOrd="0" presId="urn:microsoft.com/office/officeart/2005/8/layout/list1"/>
    <dgm:cxn modelId="{3285BF2A-40F6-4F19-AC1D-46CFC852326F}" type="presParOf" srcId="{8CEB9D9E-54E7-4962-B929-7206FF4203DD}" destId="{AFBDB1D4-5D50-4526-B8CA-42D95DE1A697}" srcOrd="0" destOrd="0" presId="urn:microsoft.com/office/officeart/2005/8/layout/list1"/>
    <dgm:cxn modelId="{F792E0C4-BE11-4FC6-A81C-6C67CB65B2F1}" type="presParOf" srcId="{8CEB9D9E-54E7-4962-B929-7206FF4203DD}" destId="{06407B24-B174-44D1-BED1-26CD4FBBCB88}" srcOrd="1" destOrd="0" presId="urn:microsoft.com/office/officeart/2005/8/layout/list1"/>
    <dgm:cxn modelId="{825D9B73-8D22-423B-9E55-7989C38B5D04}" type="presParOf" srcId="{52A2F7BA-FE50-457B-A42E-89D7787FA638}" destId="{640638E4-11A5-45C8-A2B0-49F51958ED8D}" srcOrd="1" destOrd="0" presId="urn:microsoft.com/office/officeart/2005/8/layout/list1"/>
    <dgm:cxn modelId="{9F1B3BD1-C666-4F6B-BA96-7533BF66DBFA}" type="presParOf" srcId="{52A2F7BA-FE50-457B-A42E-89D7787FA638}" destId="{CBDC5E26-7A59-4B76-8BA0-877C8F8BED97}" srcOrd="2" destOrd="0" presId="urn:microsoft.com/office/officeart/2005/8/layout/list1"/>
    <dgm:cxn modelId="{935CBDA6-BEA3-4841-BD5D-6DBB6FBA6967}" type="presParOf" srcId="{52A2F7BA-FE50-457B-A42E-89D7787FA638}" destId="{D32016B2-71DF-4A20-88C4-6781AEC22542}" srcOrd="3" destOrd="0" presId="urn:microsoft.com/office/officeart/2005/8/layout/list1"/>
    <dgm:cxn modelId="{8543BD73-C623-4C92-AE93-32655243DB17}" type="presParOf" srcId="{52A2F7BA-FE50-457B-A42E-89D7787FA638}" destId="{6271F790-99A1-44A2-9439-65F19908A867}" srcOrd="4" destOrd="0" presId="urn:microsoft.com/office/officeart/2005/8/layout/list1"/>
    <dgm:cxn modelId="{F40E9FA4-21B8-4AC1-8865-4E28D0672318}" type="presParOf" srcId="{6271F790-99A1-44A2-9439-65F19908A867}" destId="{28FB08B5-8676-44FA-9E6D-CE5328BAF304}" srcOrd="0" destOrd="0" presId="urn:microsoft.com/office/officeart/2005/8/layout/list1"/>
    <dgm:cxn modelId="{3BA913A9-AFC8-418D-A547-C3DC44C227BA}" type="presParOf" srcId="{6271F790-99A1-44A2-9439-65F19908A867}" destId="{A7BB13B1-5276-42CD-96E0-605C3A0365EE}" srcOrd="1" destOrd="0" presId="urn:microsoft.com/office/officeart/2005/8/layout/list1"/>
    <dgm:cxn modelId="{B033C45D-516C-4BE9-A3F9-12AB9415CADF}" type="presParOf" srcId="{52A2F7BA-FE50-457B-A42E-89D7787FA638}" destId="{274E1B13-571A-4429-A7FE-F7762744EEB6}" srcOrd="5" destOrd="0" presId="urn:microsoft.com/office/officeart/2005/8/layout/list1"/>
    <dgm:cxn modelId="{56AF2970-658A-4E13-BE77-C4EC15416DF7}" type="presParOf" srcId="{52A2F7BA-FE50-457B-A42E-89D7787FA638}" destId="{5FEAB7FC-7206-4B3B-9337-EA57FA3E1A06}" srcOrd="6" destOrd="0" presId="urn:microsoft.com/office/officeart/2005/8/layout/list1"/>
    <dgm:cxn modelId="{C06AB9B8-1550-4F40-A00B-7EE76791F572}" type="presParOf" srcId="{52A2F7BA-FE50-457B-A42E-89D7787FA638}" destId="{E45F7BC7-3B23-4716-A907-E5A89A726587}" srcOrd="7" destOrd="0" presId="urn:microsoft.com/office/officeart/2005/8/layout/list1"/>
    <dgm:cxn modelId="{9D943C83-CCAB-43E2-A193-8D8B6FCA6B72}" type="presParOf" srcId="{52A2F7BA-FE50-457B-A42E-89D7787FA638}" destId="{89E8EAB7-A830-4AF7-AD1E-B6943CD9134E}" srcOrd="8" destOrd="0" presId="urn:microsoft.com/office/officeart/2005/8/layout/list1"/>
    <dgm:cxn modelId="{6CE35C8A-C9A1-48C7-A7E1-BA2BE94095D5}" type="presParOf" srcId="{89E8EAB7-A830-4AF7-AD1E-B6943CD9134E}" destId="{78D50E25-F6D0-4F99-BAFA-CB4640B3BEAD}" srcOrd="0" destOrd="0" presId="urn:microsoft.com/office/officeart/2005/8/layout/list1"/>
    <dgm:cxn modelId="{BFCA6263-5269-4948-8191-7546430BA2E6}" type="presParOf" srcId="{89E8EAB7-A830-4AF7-AD1E-B6943CD9134E}" destId="{47AE264F-948F-47BB-BD89-ED0ACAABF5B9}" srcOrd="1" destOrd="0" presId="urn:microsoft.com/office/officeart/2005/8/layout/list1"/>
    <dgm:cxn modelId="{79CE072E-27CB-4370-96C5-066A6F2C7646}" type="presParOf" srcId="{52A2F7BA-FE50-457B-A42E-89D7787FA638}" destId="{1329DECC-BEB0-459B-8BBF-6BBDE138962E}" srcOrd="9" destOrd="0" presId="urn:microsoft.com/office/officeart/2005/8/layout/list1"/>
    <dgm:cxn modelId="{50FEC8AE-3910-412E-B126-374138012356}" type="presParOf" srcId="{52A2F7BA-FE50-457B-A42E-89D7787FA638}" destId="{5D57451E-8133-4895-AB0A-04C0238D7534}" srcOrd="10" destOrd="0" presId="urn:microsoft.com/office/officeart/2005/8/layout/list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5E1923BF-3A48-44AA-8017-E3DFE1A80C42}"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en-US"/>
        </a:p>
      </dgm:t>
    </dgm:pt>
    <dgm:pt modelId="{EF893DC3-7378-4B02-B06A-FA84F096A689}">
      <dgm:prSet phldrT="[Text]"/>
      <dgm:spPr>
        <a:solidFill>
          <a:schemeClr val="accent2"/>
        </a:solidFill>
      </dgm:spPr>
      <dgm:t>
        <a:bodyPr/>
        <a:lstStyle/>
        <a:p>
          <a:r>
            <a:rPr lang="en-US" dirty="0" smtClean="0"/>
            <a:t>Web applications rely on a secure foundation</a:t>
          </a:r>
          <a:endParaRPr lang="en-US" dirty="0"/>
        </a:p>
      </dgm:t>
    </dgm:pt>
    <dgm:pt modelId="{074E6277-DBE6-4871-9E0A-4D2EA807761A}" type="parTrans" cxnId="{3F26D9D6-7D74-43DF-B4EC-2C7179A28952}">
      <dgm:prSet/>
      <dgm:spPr/>
      <dgm:t>
        <a:bodyPr/>
        <a:lstStyle/>
        <a:p>
          <a:endParaRPr lang="en-US"/>
        </a:p>
      </dgm:t>
    </dgm:pt>
    <dgm:pt modelId="{1DBD668F-C627-4F98-A40D-A0E5B91283E7}" type="sibTrans" cxnId="{3F26D9D6-7D74-43DF-B4EC-2C7179A28952}">
      <dgm:prSet/>
      <dgm:spPr/>
      <dgm:t>
        <a:bodyPr/>
        <a:lstStyle/>
        <a:p>
          <a:endParaRPr lang="en-US"/>
        </a:p>
      </dgm:t>
    </dgm:pt>
    <dgm:pt modelId="{F751F044-3B96-465D-B8E8-C51AF80E7B12}">
      <dgm:prSet/>
      <dgm:spPr/>
      <dgm:t>
        <a:bodyPr/>
        <a:lstStyle/>
        <a:p>
          <a:r>
            <a:rPr lang="en-US" dirty="0" smtClean="0"/>
            <a:t>All through the network and platform</a:t>
          </a:r>
        </a:p>
      </dgm:t>
    </dgm:pt>
    <dgm:pt modelId="{5C1CF232-848F-41FA-8F8E-03E903125DC9}" type="parTrans" cxnId="{DE32B7B9-2A81-4F8D-A15A-5AEB24FFF443}">
      <dgm:prSet/>
      <dgm:spPr/>
      <dgm:t>
        <a:bodyPr/>
        <a:lstStyle/>
        <a:p>
          <a:endParaRPr lang="en-US"/>
        </a:p>
      </dgm:t>
    </dgm:pt>
    <dgm:pt modelId="{75669233-842C-479E-B4B9-880EB748442D}" type="sibTrans" cxnId="{DE32B7B9-2A81-4F8D-A15A-5AEB24FFF443}">
      <dgm:prSet/>
      <dgm:spPr/>
      <dgm:t>
        <a:bodyPr/>
        <a:lstStyle/>
        <a:p>
          <a:endParaRPr lang="en-US"/>
        </a:p>
      </dgm:t>
    </dgm:pt>
    <dgm:pt modelId="{7BC69D02-2C3B-4437-9EE2-A35FCB8E0907}">
      <dgm:prSet/>
      <dgm:spPr/>
      <dgm:t>
        <a:bodyPr/>
        <a:lstStyle/>
        <a:p>
          <a:r>
            <a:rPr lang="en-US" dirty="0" smtClean="0"/>
            <a:t>Don’t forget the development environment</a:t>
          </a:r>
        </a:p>
      </dgm:t>
    </dgm:pt>
    <dgm:pt modelId="{E711773A-DE05-432D-AD7A-759824987B0C}" type="parTrans" cxnId="{35D45893-6EE1-4A6D-AD8F-DA33A7BB84C1}">
      <dgm:prSet/>
      <dgm:spPr/>
      <dgm:t>
        <a:bodyPr/>
        <a:lstStyle/>
        <a:p>
          <a:endParaRPr lang="en-US"/>
        </a:p>
      </dgm:t>
    </dgm:pt>
    <dgm:pt modelId="{0E7826B2-D8BB-495F-BECB-F27201EDD4BD}" type="sibTrans" cxnId="{35D45893-6EE1-4A6D-AD8F-DA33A7BB84C1}">
      <dgm:prSet/>
      <dgm:spPr/>
      <dgm:t>
        <a:bodyPr/>
        <a:lstStyle/>
        <a:p>
          <a:endParaRPr lang="en-US"/>
        </a:p>
      </dgm:t>
    </dgm:pt>
    <dgm:pt modelId="{C5131BBA-2C7E-44F6-9723-A4E8C87F297C}">
      <dgm:prSet/>
      <dgm:spPr>
        <a:solidFill>
          <a:schemeClr val="accent2"/>
        </a:solidFill>
      </dgm:spPr>
      <dgm:t>
        <a:bodyPr/>
        <a:lstStyle/>
        <a:p>
          <a:r>
            <a:rPr lang="en-US" dirty="0" smtClean="0"/>
            <a:t>Is your source code a secret?</a:t>
          </a:r>
        </a:p>
      </dgm:t>
    </dgm:pt>
    <dgm:pt modelId="{8A5099A5-069F-4DCC-8398-8C24583A63AF}" type="parTrans" cxnId="{F5AB54F0-1D2D-484D-A80B-B89CE21BAEF1}">
      <dgm:prSet/>
      <dgm:spPr/>
      <dgm:t>
        <a:bodyPr/>
        <a:lstStyle/>
        <a:p>
          <a:endParaRPr lang="en-US"/>
        </a:p>
      </dgm:t>
    </dgm:pt>
    <dgm:pt modelId="{F8AFC458-FC74-4C1B-9BB5-BB3832270918}" type="sibTrans" cxnId="{F5AB54F0-1D2D-484D-A80B-B89CE21BAEF1}">
      <dgm:prSet/>
      <dgm:spPr/>
      <dgm:t>
        <a:bodyPr/>
        <a:lstStyle/>
        <a:p>
          <a:endParaRPr lang="en-US"/>
        </a:p>
      </dgm:t>
    </dgm:pt>
    <dgm:pt modelId="{6A744CE9-6F1A-473D-9DA3-21E86A7A7CF0}">
      <dgm:prSet/>
      <dgm:spPr/>
      <dgm:t>
        <a:bodyPr/>
        <a:lstStyle/>
        <a:p>
          <a:r>
            <a:rPr lang="en-US" dirty="0" smtClean="0"/>
            <a:t>Think of all the places your source code goes</a:t>
          </a:r>
        </a:p>
      </dgm:t>
    </dgm:pt>
    <dgm:pt modelId="{D2F21292-7CB0-4CA1-9BFE-70D1C0FAF7DF}" type="parTrans" cxnId="{63045950-D01D-46F9-BBE3-F2DA3A529F21}">
      <dgm:prSet/>
      <dgm:spPr/>
      <dgm:t>
        <a:bodyPr/>
        <a:lstStyle/>
        <a:p>
          <a:endParaRPr lang="en-US"/>
        </a:p>
      </dgm:t>
    </dgm:pt>
    <dgm:pt modelId="{072D6254-8ED1-4181-BA2E-DF8230734A0E}" type="sibTrans" cxnId="{63045950-D01D-46F9-BBE3-F2DA3A529F21}">
      <dgm:prSet/>
      <dgm:spPr/>
      <dgm:t>
        <a:bodyPr/>
        <a:lstStyle/>
        <a:p>
          <a:endParaRPr lang="en-US"/>
        </a:p>
      </dgm:t>
    </dgm:pt>
    <dgm:pt modelId="{25589B7B-102A-4EBF-ABD8-D7194050A7E1}">
      <dgm:prSet/>
      <dgm:spPr/>
      <dgm:t>
        <a:bodyPr/>
        <a:lstStyle/>
        <a:p>
          <a:r>
            <a:rPr lang="en-US" dirty="0" smtClean="0"/>
            <a:t>Security should not require secret source code</a:t>
          </a:r>
        </a:p>
      </dgm:t>
    </dgm:pt>
    <dgm:pt modelId="{F0F0E7F3-4F31-4B02-913C-C98F826B8AA8}" type="parTrans" cxnId="{395946E0-28A9-44AF-86BE-2FE5B16F9093}">
      <dgm:prSet/>
      <dgm:spPr/>
      <dgm:t>
        <a:bodyPr/>
        <a:lstStyle/>
        <a:p>
          <a:endParaRPr lang="en-US"/>
        </a:p>
      </dgm:t>
    </dgm:pt>
    <dgm:pt modelId="{D4901028-1360-46AB-A199-6A31ACAFAF5B}" type="sibTrans" cxnId="{395946E0-28A9-44AF-86BE-2FE5B16F9093}">
      <dgm:prSet/>
      <dgm:spPr/>
      <dgm:t>
        <a:bodyPr/>
        <a:lstStyle/>
        <a:p>
          <a:endParaRPr lang="en-US"/>
        </a:p>
      </dgm:t>
    </dgm:pt>
    <dgm:pt modelId="{9B5B42B5-5D6E-43B0-AC9C-DE16406820DB}">
      <dgm:prSet/>
      <dgm:spPr>
        <a:solidFill>
          <a:schemeClr val="accent2"/>
        </a:solidFill>
      </dgm:spPr>
      <dgm:t>
        <a:bodyPr/>
        <a:lstStyle/>
        <a:p>
          <a:r>
            <a:rPr lang="en-US" dirty="0" smtClean="0"/>
            <a:t>Configuration Management must extend to all parts of the application</a:t>
          </a:r>
        </a:p>
      </dgm:t>
    </dgm:pt>
    <dgm:pt modelId="{42BDA8DC-0CFF-401B-A077-26BFF048AFBF}" type="parTrans" cxnId="{9C4AC8E8-9A1E-4133-8C48-C7352E6E9B57}">
      <dgm:prSet/>
      <dgm:spPr/>
      <dgm:t>
        <a:bodyPr/>
        <a:lstStyle/>
        <a:p>
          <a:endParaRPr lang="en-US"/>
        </a:p>
      </dgm:t>
    </dgm:pt>
    <dgm:pt modelId="{F0AFB5D6-340C-4DAA-BD9A-2CDC9906CFDD}" type="sibTrans" cxnId="{9C4AC8E8-9A1E-4133-8C48-C7352E6E9B57}">
      <dgm:prSet/>
      <dgm:spPr/>
      <dgm:t>
        <a:bodyPr/>
        <a:lstStyle/>
        <a:p>
          <a:endParaRPr lang="en-US"/>
        </a:p>
      </dgm:t>
    </dgm:pt>
    <dgm:pt modelId="{5758BB64-E9BB-4C7E-98E2-2A96868050A3}">
      <dgm:prSet/>
      <dgm:spPr/>
      <dgm:t>
        <a:bodyPr/>
        <a:lstStyle/>
        <a:p>
          <a:r>
            <a:rPr lang="en-US" dirty="0" smtClean="0"/>
            <a:t>All credentials should change in production</a:t>
          </a:r>
        </a:p>
      </dgm:t>
    </dgm:pt>
    <dgm:pt modelId="{87C13700-1253-4DF2-BC7F-6152C5FC0BBA}" type="parTrans" cxnId="{917AAFC1-3ABC-40BA-BD3D-E3494640A338}">
      <dgm:prSet/>
      <dgm:spPr/>
      <dgm:t>
        <a:bodyPr/>
        <a:lstStyle/>
        <a:p>
          <a:endParaRPr lang="en-US"/>
        </a:p>
      </dgm:t>
    </dgm:pt>
    <dgm:pt modelId="{5D63EE30-6984-48FC-97E8-D9F8D3F9B121}" type="sibTrans" cxnId="{917AAFC1-3ABC-40BA-BD3D-E3494640A338}">
      <dgm:prSet/>
      <dgm:spPr/>
      <dgm:t>
        <a:bodyPr/>
        <a:lstStyle/>
        <a:p>
          <a:endParaRPr lang="en-US"/>
        </a:p>
      </dgm:t>
    </dgm:pt>
    <dgm:pt modelId="{B7FF6F93-8DFD-4999-8EC0-65732EC3F5DE}">
      <dgm:prSet/>
      <dgm:spPr>
        <a:solidFill>
          <a:schemeClr val="accent2"/>
        </a:solidFill>
      </dgm:spPr>
      <dgm:t>
        <a:bodyPr/>
        <a:lstStyle/>
        <a:p>
          <a:r>
            <a:rPr lang="en-US" dirty="0" smtClean="0"/>
            <a:t>Typical Impact</a:t>
          </a:r>
        </a:p>
      </dgm:t>
    </dgm:pt>
    <dgm:pt modelId="{C5209C16-045D-4845-BE23-9C26CEF5C8AD}" type="parTrans" cxnId="{FA88C99E-6504-4C06-A4EF-511EDA9E3FE1}">
      <dgm:prSet/>
      <dgm:spPr/>
      <dgm:t>
        <a:bodyPr/>
        <a:lstStyle/>
        <a:p>
          <a:endParaRPr lang="en-US"/>
        </a:p>
      </dgm:t>
    </dgm:pt>
    <dgm:pt modelId="{EE494659-E5D5-4920-8645-EA5373168F84}" type="sibTrans" cxnId="{FA88C99E-6504-4C06-A4EF-511EDA9E3FE1}">
      <dgm:prSet/>
      <dgm:spPr/>
      <dgm:t>
        <a:bodyPr/>
        <a:lstStyle/>
        <a:p>
          <a:endParaRPr lang="en-US"/>
        </a:p>
      </dgm:t>
    </dgm:pt>
    <dgm:pt modelId="{DD38C462-62DD-4408-8726-A09789883A09}">
      <dgm:prSet/>
      <dgm:spPr/>
      <dgm:t>
        <a:bodyPr/>
        <a:lstStyle/>
        <a:p>
          <a:r>
            <a:rPr lang="en-US" dirty="0" smtClean="0"/>
            <a:t>Install backdoor through missing network or server patch</a:t>
          </a:r>
        </a:p>
      </dgm:t>
    </dgm:pt>
    <dgm:pt modelId="{1FE70972-4020-4AAF-AF82-221AA959E150}" type="parTrans" cxnId="{9FC894FB-35F1-4E3C-B34C-477E0983B4DA}">
      <dgm:prSet/>
      <dgm:spPr/>
      <dgm:t>
        <a:bodyPr/>
        <a:lstStyle/>
        <a:p>
          <a:endParaRPr lang="en-US"/>
        </a:p>
      </dgm:t>
    </dgm:pt>
    <dgm:pt modelId="{FD1A6500-B01C-4389-8EB0-10DC4153DBFE}" type="sibTrans" cxnId="{9FC894FB-35F1-4E3C-B34C-477E0983B4DA}">
      <dgm:prSet/>
      <dgm:spPr/>
      <dgm:t>
        <a:bodyPr/>
        <a:lstStyle/>
        <a:p>
          <a:endParaRPr lang="en-US"/>
        </a:p>
      </dgm:t>
    </dgm:pt>
    <dgm:pt modelId="{33153150-C9EC-4D35-90B5-CE1CB6FB7CD4}">
      <dgm:prSet/>
      <dgm:spPr/>
      <dgm:t>
        <a:bodyPr/>
        <a:lstStyle/>
        <a:p>
          <a:r>
            <a:rPr lang="en-US" dirty="0" smtClean="0"/>
            <a:t>XSS flaw exploits due to missing application framework patches</a:t>
          </a:r>
        </a:p>
      </dgm:t>
    </dgm:pt>
    <dgm:pt modelId="{0293EC80-D91E-4563-89D0-737B74135FCD}" type="parTrans" cxnId="{0859D24E-CF87-4322-916E-EFA0DB3E9F45}">
      <dgm:prSet/>
      <dgm:spPr/>
      <dgm:t>
        <a:bodyPr/>
        <a:lstStyle/>
        <a:p>
          <a:endParaRPr lang="en-US"/>
        </a:p>
      </dgm:t>
    </dgm:pt>
    <dgm:pt modelId="{8E333856-FACD-45FE-AE2D-E8E6ACF28C80}" type="sibTrans" cxnId="{0859D24E-CF87-4322-916E-EFA0DB3E9F45}">
      <dgm:prSet/>
      <dgm:spPr/>
      <dgm:t>
        <a:bodyPr/>
        <a:lstStyle/>
        <a:p>
          <a:endParaRPr lang="en-US"/>
        </a:p>
      </dgm:t>
    </dgm:pt>
    <dgm:pt modelId="{A5776DD2-492C-47DD-9F98-D935697390CD}">
      <dgm:prSet/>
      <dgm:spPr/>
      <dgm:t>
        <a:bodyPr/>
        <a:lstStyle/>
        <a:p>
          <a:r>
            <a:rPr lang="en-US" dirty="0" smtClean="0"/>
            <a:t>Unauthorized access to default accounts, application functionality or data, or unused but accessible functionality due to poor server configuration</a:t>
          </a:r>
        </a:p>
      </dgm:t>
    </dgm:pt>
    <dgm:pt modelId="{859DCFA8-ABB2-4455-88D7-5E650253C027}" type="parTrans" cxnId="{82EC03DB-DB04-4634-88FE-C5C2BF227648}">
      <dgm:prSet/>
      <dgm:spPr/>
      <dgm:t>
        <a:bodyPr/>
        <a:lstStyle/>
        <a:p>
          <a:endParaRPr lang="en-US"/>
        </a:p>
      </dgm:t>
    </dgm:pt>
    <dgm:pt modelId="{A4F88D90-021D-46FB-AF79-BA11B23AAC6F}" type="sibTrans" cxnId="{82EC03DB-DB04-4634-88FE-C5C2BF227648}">
      <dgm:prSet/>
      <dgm:spPr/>
      <dgm:t>
        <a:bodyPr/>
        <a:lstStyle/>
        <a:p>
          <a:endParaRPr lang="en-US"/>
        </a:p>
      </dgm:t>
    </dgm:pt>
    <dgm:pt modelId="{BB474A13-1570-4BA0-8F7E-3884DD3448C9}" type="pres">
      <dgm:prSet presAssocID="{5E1923BF-3A48-44AA-8017-E3DFE1A80C42}" presName="linear" presStyleCnt="0">
        <dgm:presLayoutVars>
          <dgm:dir/>
          <dgm:animLvl val="lvl"/>
          <dgm:resizeHandles val="exact"/>
        </dgm:presLayoutVars>
      </dgm:prSet>
      <dgm:spPr/>
      <dgm:t>
        <a:bodyPr/>
        <a:lstStyle/>
        <a:p>
          <a:endParaRPr lang="en-US"/>
        </a:p>
      </dgm:t>
    </dgm:pt>
    <dgm:pt modelId="{AF55B3B8-A5DE-4407-A7BF-5CE226E0A928}" type="pres">
      <dgm:prSet presAssocID="{EF893DC3-7378-4B02-B06A-FA84F096A689}" presName="parentLin" presStyleCnt="0"/>
      <dgm:spPr/>
    </dgm:pt>
    <dgm:pt modelId="{9DA5BC2E-4DA4-48CE-ADB8-DE641D35E8BC}" type="pres">
      <dgm:prSet presAssocID="{EF893DC3-7378-4B02-B06A-FA84F096A689}" presName="parentLeftMargin" presStyleLbl="node1" presStyleIdx="0" presStyleCnt="4"/>
      <dgm:spPr/>
      <dgm:t>
        <a:bodyPr/>
        <a:lstStyle/>
        <a:p>
          <a:endParaRPr lang="en-US"/>
        </a:p>
      </dgm:t>
    </dgm:pt>
    <dgm:pt modelId="{81D35B1F-F0E3-4725-B400-A577F938A213}" type="pres">
      <dgm:prSet presAssocID="{EF893DC3-7378-4B02-B06A-FA84F096A689}" presName="parentText" presStyleLbl="node1" presStyleIdx="0" presStyleCnt="4">
        <dgm:presLayoutVars>
          <dgm:chMax val="0"/>
          <dgm:bulletEnabled val="1"/>
        </dgm:presLayoutVars>
      </dgm:prSet>
      <dgm:spPr/>
      <dgm:t>
        <a:bodyPr/>
        <a:lstStyle/>
        <a:p>
          <a:endParaRPr lang="en-US"/>
        </a:p>
      </dgm:t>
    </dgm:pt>
    <dgm:pt modelId="{ED1FF29F-2B91-4A9A-972B-CA91D39B106F}" type="pres">
      <dgm:prSet presAssocID="{EF893DC3-7378-4B02-B06A-FA84F096A689}" presName="negativeSpace" presStyleCnt="0"/>
      <dgm:spPr/>
    </dgm:pt>
    <dgm:pt modelId="{FA4F7C22-C156-4422-8525-0A545ED4C504}" type="pres">
      <dgm:prSet presAssocID="{EF893DC3-7378-4B02-B06A-FA84F096A689}" presName="childText" presStyleLbl="conFgAcc1" presStyleIdx="0" presStyleCnt="4">
        <dgm:presLayoutVars>
          <dgm:bulletEnabled val="1"/>
        </dgm:presLayoutVars>
      </dgm:prSet>
      <dgm:spPr/>
      <dgm:t>
        <a:bodyPr/>
        <a:lstStyle/>
        <a:p>
          <a:endParaRPr lang="en-US"/>
        </a:p>
      </dgm:t>
    </dgm:pt>
    <dgm:pt modelId="{BAA9CDFC-6019-4E9A-9B98-23BAF7130FCC}" type="pres">
      <dgm:prSet presAssocID="{1DBD668F-C627-4F98-A40D-A0E5B91283E7}" presName="spaceBetweenRectangles" presStyleCnt="0"/>
      <dgm:spPr/>
    </dgm:pt>
    <dgm:pt modelId="{0AA078E0-E96C-4AD9-AE70-3080285D1CD1}" type="pres">
      <dgm:prSet presAssocID="{C5131BBA-2C7E-44F6-9723-A4E8C87F297C}" presName="parentLin" presStyleCnt="0"/>
      <dgm:spPr/>
    </dgm:pt>
    <dgm:pt modelId="{4F650D24-9775-4037-8DAE-8B482948FF46}" type="pres">
      <dgm:prSet presAssocID="{C5131BBA-2C7E-44F6-9723-A4E8C87F297C}" presName="parentLeftMargin" presStyleLbl="node1" presStyleIdx="0" presStyleCnt="4"/>
      <dgm:spPr/>
      <dgm:t>
        <a:bodyPr/>
        <a:lstStyle/>
        <a:p>
          <a:endParaRPr lang="en-US"/>
        </a:p>
      </dgm:t>
    </dgm:pt>
    <dgm:pt modelId="{4AD83E07-8135-4BBF-83EC-C2681495B6CF}" type="pres">
      <dgm:prSet presAssocID="{C5131BBA-2C7E-44F6-9723-A4E8C87F297C}" presName="parentText" presStyleLbl="node1" presStyleIdx="1" presStyleCnt="4">
        <dgm:presLayoutVars>
          <dgm:chMax val="0"/>
          <dgm:bulletEnabled val="1"/>
        </dgm:presLayoutVars>
      </dgm:prSet>
      <dgm:spPr/>
      <dgm:t>
        <a:bodyPr/>
        <a:lstStyle/>
        <a:p>
          <a:endParaRPr lang="en-US"/>
        </a:p>
      </dgm:t>
    </dgm:pt>
    <dgm:pt modelId="{2F1D93BB-F910-4C0F-85E1-BFCBCEE0294D}" type="pres">
      <dgm:prSet presAssocID="{C5131BBA-2C7E-44F6-9723-A4E8C87F297C}" presName="negativeSpace" presStyleCnt="0"/>
      <dgm:spPr/>
    </dgm:pt>
    <dgm:pt modelId="{CCDB3E22-943D-404B-BF55-8047EAE663CD}" type="pres">
      <dgm:prSet presAssocID="{C5131BBA-2C7E-44F6-9723-A4E8C87F297C}" presName="childText" presStyleLbl="conFgAcc1" presStyleIdx="1" presStyleCnt="4">
        <dgm:presLayoutVars>
          <dgm:bulletEnabled val="1"/>
        </dgm:presLayoutVars>
      </dgm:prSet>
      <dgm:spPr/>
      <dgm:t>
        <a:bodyPr/>
        <a:lstStyle/>
        <a:p>
          <a:endParaRPr lang="en-US"/>
        </a:p>
      </dgm:t>
    </dgm:pt>
    <dgm:pt modelId="{F7BC2B90-9C86-4871-9CB2-CB18E83BEB31}" type="pres">
      <dgm:prSet presAssocID="{F8AFC458-FC74-4C1B-9BB5-BB3832270918}" presName="spaceBetweenRectangles" presStyleCnt="0"/>
      <dgm:spPr/>
    </dgm:pt>
    <dgm:pt modelId="{6B15F390-5D96-4E3A-AF15-17DA37754170}" type="pres">
      <dgm:prSet presAssocID="{9B5B42B5-5D6E-43B0-AC9C-DE16406820DB}" presName="parentLin" presStyleCnt="0"/>
      <dgm:spPr/>
    </dgm:pt>
    <dgm:pt modelId="{3010E130-1426-4858-BD5E-A8421D14488E}" type="pres">
      <dgm:prSet presAssocID="{9B5B42B5-5D6E-43B0-AC9C-DE16406820DB}" presName="parentLeftMargin" presStyleLbl="node1" presStyleIdx="1" presStyleCnt="4"/>
      <dgm:spPr/>
      <dgm:t>
        <a:bodyPr/>
        <a:lstStyle/>
        <a:p>
          <a:endParaRPr lang="en-US"/>
        </a:p>
      </dgm:t>
    </dgm:pt>
    <dgm:pt modelId="{CE997AAB-C747-47BE-BF0D-3C349B350A34}" type="pres">
      <dgm:prSet presAssocID="{9B5B42B5-5D6E-43B0-AC9C-DE16406820DB}" presName="parentText" presStyleLbl="node1" presStyleIdx="2" presStyleCnt="4" custScaleX="110266">
        <dgm:presLayoutVars>
          <dgm:chMax val="0"/>
          <dgm:bulletEnabled val="1"/>
        </dgm:presLayoutVars>
      </dgm:prSet>
      <dgm:spPr/>
      <dgm:t>
        <a:bodyPr/>
        <a:lstStyle/>
        <a:p>
          <a:endParaRPr lang="en-US"/>
        </a:p>
      </dgm:t>
    </dgm:pt>
    <dgm:pt modelId="{B8CDFCA4-AF81-4A5D-9943-FAB38056C33B}" type="pres">
      <dgm:prSet presAssocID="{9B5B42B5-5D6E-43B0-AC9C-DE16406820DB}" presName="negativeSpace" presStyleCnt="0"/>
      <dgm:spPr/>
    </dgm:pt>
    <dgm:pt modelId="{DCBCDB98-C757-4689-9F6B-70E0011D9F85}" type="pres">
      <dgm:prSet presAssocID="{9B5B42B5-5D6E-43B0-AC9C-DE16406820DB}" presName="childText" presStyleLbl="conFgAcc1" presStyleIdx="2" presStyleCnt="4">
        <dgm:presLayoutVars>
          <dgm:bulletEnabled val="1"/>
        </dgm:presLayoutVars>
      </dgm:prSet>
      <dgm:spPr/>
      <dgm:t>
        <a:bodyPr/>
        <a:lstStyle/>
        <a:p>
          <a:endParaRPr lang="en-US"/>
        </a:p>
      </dgm:t>
    </dgm:pt>
    <dgm:pt modelId="{7276341B-EF29-4C6A-859E-FF799513BA42}" type="pres">
      <dgm:prSet presAssocID="{F0AFB5D6-340C-4DAA-BD9A-2CDC9906CFDD}" presName="spaceBetweenRectangles" presStyleCnt="0"/>
      <dgm:spPr/>
    </dgm:pt>
    <dgm:pt modelId="{02BAF480-91BA-4FF2-B101-0EF2F9DCAC07}" type="pres">
      <dgm:prSet presAssocID="{B7FF6F93-8DFD-4999-8EC0-65732EC3F5DE}" presName="parentLin" presStyleCnt="0"/>
      <dgm:spPr/>
    </dgm:pt>
    <dgm:pt modelId="{F1F45159-92B2-40EF-BAF6-4D877BE817D4}" type="pres">
      <dgm:prSet presAssocID="{B7FF6F93-8DFD-4999-8EC0-65732EC3F5DE}" presName="parentLeftMargin" presStyleLbl="node1" presStyleIdx="2" presStyleCnt="4"/>
      <dgm:spPr/>
      <dgm:t>
        <a:bodyPr/>
        <a:lstStyle/>
        <a:p>
          <a:endParaRPr lang="en-US"/>
        </a:p>
      </dgm:t>
    </dgm:pt>
    <dgm:pt modelId="{15A3D0E0-2610-4B9F-9AFF-82D0A0087D6E}" type="pres">
      <dgm:prSet presAssocID="{B7FF6F93-8DFD-4999-8EC0-65732EC3F5DE}" presName="parentText" presStyleLbl="node1" presStyleIdx="3" presStyleCnt="4">
        <dgm:presLayoutVars>
          <dgm:chMax val="0"/>
          <dgm:bulletEnabled val="1"/>
        </dgm:presLayoutVars>
      </dgm:prSet>
      <dgm:spPr/>
      <dgm:t>
        <a:bodyPr/>
        <a:lstStyle/>
        <a:p>
          <a:endParaRPr lang="en-US"/>
        </a:p>
      </dgm:t>
    </dgm:pt>
    <dgm:pt modelId="{A42EC743-659A-4A12-A128-46A7B9453951}" type="pres">
      <dgm:prSet presAssocID="{B7FF6F93-8DFD-4999-8EC0-65732EC3F5DE}" presName="negativeSpace" presStyleCnt="0"/>
      <dgm:spPr/>
    </dgm:pt>
    <dgm:pt modelId="{6D0AC900-0593-413C-A71E-482F5973FA10}" type="pres">
      <dgm:prSet presAssocID="{B7FF6F93-8DFD-4999-8EC0-65732EC3F5DE}" presName="childText" presStyleLbl="conFgAcc1" presStyleIdx="3" presStyleCnt="4">
        <dgm:presLayoutVars>
          <dgm:bulletEnabled val="1"/>
        </dgm:presLayoutVars>
      </dgm:prSet>
      <dgm:spPr/>
      <dgm:t>
        <a:bodyPr/>
        <a:lstStyle/>
        <a:p>
          <a:endParaRPr lang="en-US"/>
        </a:p>
      </dgm:t>
    </dgm:pt>
  </dgm:ptLst>
  <dgm:cxnLst>
    <dgm:cxn modelId="{864F77AA-58E1-47F7-AE3B-E178D5B74BCE}" type="presOf" srcId="{F751F044-3B96-465D-B8E8-C51AF80E7B12}" destId="{FA4F7C22-C156-4422-8525-0A545ED4C504}" srcOrd="0" destOrd="0" presId="urn:microsoft.com/office/officeart/2005/8/layout/list1"/>
    <dgm:cxn modelId="{29520349-E75F-4C01-B55D-7B68723BFF90}" type="presOf" srcId="{DD38C462-62DD-4408-8726-A09789883A09}" destId="{6D0AC900-0593-413C-A71E-482F5973FA10}" srcOrd="0" destOrd="0" presId="urn:microsoft.com/office/officeart/2005/8/layout/list1"/>
    <dgm:cxn modelId="{00B2FF6E-9C70-42B3-AE91-8F3A137EA0D2}" type="presOf" srcId="{EF893DC3-7378-4B02-B06A-FA84F096A689}" destId="{9DA5BC2E-4DA4-48CE-ADB8-DE641D35E8BC}" srcOrd="0" destOrd="0" presId="urn:microsoft.com/office/officeart/2005/8/layout/list1"/>
    <dgm:cxn modelId="{63045950-D01D-46F9-BBE3-F2DA3A529F21}" srcId="{C5131BBA-2C7E-44F6-9723-A4E8C87F297C}" destId="{6A744CE9-6F1A-473D-9DA3-21E86A7A7CF0}" srcOrd="0" destOrd="0" parTransId="{D2F21292-7CB0-4CA1-9BFE-70D1C0FAF7DF}" sibTransId="{072D6254-8ED1-4181-BA2E-DF8230734A0E}"/>
    <dgm:cxn modelId="{F5AB54F0-1D2D-484D-A80B-B89CE21BAEF1}" srcId="{5E1923BF-3A48-44AA-8017-E3DFE1A80C42}" destId="{C5131BBA-2C7E-44F6-9723-A4E8C87F297C}" srcOrd="1" destOrd="0" parTransId="{8A5099A5-069F-4DCC-8398-8C24583A63AF}" sibTransId="{F8AFC458-FC74-4C1B-9BB5-BB3832270918}"/>
    <dgm:cxn modelId="{395946E0-28A9-44AF-86BE-2FE5B16F9093}" srcId="{C5131BBA-2C7E-44F6-9723-A4E8C87F297C}" destId="{25589B7B-102A-4EBF-ABD8-D7194050A7E1}" srcOrd="1" destOrd="0" parTransId="{F0F0E7F3-4F31-4B02-913C-C98F826B8AA8}" sibTransId="{D4901028-1360-46AB-A199-6A31ACAFAF5B}"/>
    <dgm:cxn modelId="{8904571E-B661-43D0-96DF-DDD1C2B5FCB0}" type="presOf" srcId="{5758BB64-E9BB-4C7E-98E2-2A96868050A3}" destId="{DCBCDB98-C757-4689-9F6B-70E0011D9F85}" srcOrd="0" destOrd="0" presId="urn:microsoft.com/office/officeart/2005/8/layout/list1"/>
    <dgm:cxn modelId="{917AAFC1-3ABC-40BA-BD3D-E3494640A338}" srcId="{9B5B42B5-5D6E-43B0-AC9C-DE16406820DB}" destId="{5758BB64-E9BB-4C7E-98E2-2A96868050A3}" srcOrd="0" destOrd="0" parTransId="{87C13700-1253-4DF2-BC7F-6152C5FC0BBA}" sibTransId="{5D63EE30-6984-48FC-97E8-D9F8D3F9B121}"/>
    <dgm:cxn modelId="{3F26D9D6-7D74-43DF-B4EC-2C7179A28952}" srcId="{5E1923BF-3A48-44AA-8017-E3DFE1A80C42}" destId="{EF893DC3-7378-4B02-B06A-FA84F096A689}" srcOrd="0" destOrd="0" parTransId="{074E6277-DBE6-4871-9E0A-4D2EA807761A}" sibTransId="{1DBD668F-C627-4F98-A40D-A0E5B91283E7}"/>
    <dgm:cxn modelId="{35D45893-6EE1-4A6D-AD8F-DA33A7BB84C1}" srcId="{EF893DC3-7378-4B02-B06A-FA84F096A689}" destId="{7BC69D02-2C3B-4437-9EE2-A35FCB8E0907}" srcOrd="1" destOrd="0" parTransId="{E711773A-DE05-432D-AD7A-759824987B0C}" sibTransId="{0E7826B2-D8BB-495F-BECB-F27201EDD4BD}"/>
    <dgm:cxn modelId="{63DB8CCC-C44E-4378-94CB-7845F7C2721D}" type="presOf" srcId="{EF893DC3-7378-4B02-B06A-FA84F096A689}" destId="{81D35B1F-F0E3-4725-B400-A577F938A213}" srcOrd="1" destOrd="0" presId="urn:microsoft.com/office/officeart/2005/8/layout/list1"/>
    <dgm:cxn modelId="{6E0331C4-3402-40CB-9A3C-C9EE3F855709}" type="presOf" srcId="{6A744CE9-6F1A-473D-9DA3-21E86A7A7CF0}" destId="{CCDB3E22-943D-404B-BF55-8047EAE663CD}" srcOrd="0" destOrd="0" presId="urn:microsoft.com/office/officeart/2005/8/layout/list1"/>
    <dgm:cxn modelId="{DE32B7B9-2A81-4F8D-A15A-5AEB24FFF443}" srcId="{EF893DC3-7378-4B02-B06A-FA84F096A689}" destId="{F751F044-3B96-465D-B8E8-C51AF80E7B12}" srcOrd="0" destOrd="0" parTransId="{5C1CF232-848F-41FA-8F8E-03E903125DC9}" sibTransId="{75669233-842C-479E-B4B9-880EB748442D}"/>
    <dgm:cxn modelId="{FA88C99E-6504-4C06-A4EF-511EDA9E3FE1}" srcId="{5E1923BF-3A48-44AA-8017-E3DFE1A80C42}" destId="{B7FF6F93-8DFD-4999-8EC0-65732EC3F5DE}" srcOrd="3" destOrd="0" parTransId="{C5209C16-045D-4845-BE23-9C26CEF5C8AD}" sibTransId="{EE494659-E5D5-4920-8645-EA5373168F84}"/>
    <dgm:cxn modelId="{9FC894FB-35F1-4E3C-B34C-477E0983B4DA}" srcId="{B7FF6F93-8DFD-4999-8EC0-65732EC3F5DE}" destId="{DD38C462-62DD-4408-8726-A09789883A09}" srcOrd="0" destOrd="0" parTransId="{1FE70972-4020-4AAF-AF82-221AA959E150}" sibTransId="{FD1A6500-B01C-4389-8EB0-10DC4153DBFE}"/>
    <dgm:cxn modelId="{9C4AC8E8-9A1E-4133-8C48-C7352E6E9B57}" srcId="{5E1923BF-3A48-44AA-8017-E3DFE1A80C42}" destId="{9B5B42B5-5D6E-43B0-AC9C-DE16406820DB}" srcOrd="2" destOrd="0" parTransId="{42BDA8DC-0CFF-401B-A077-26BFF048AFBF}" sibTransId="{F0AFB5D6-340C-4DAA-BD9A-2CDC9906CFDD}"/>
    <dgm:cxn modelId="{E7387F53-F2AB-420D-B090-823A8F952CC0}" type="presOf" srcId="{B7FF6F93-8DFD-4999-8EC0-65732EC3F5DE}" destId="{15A3D0E0-2610-4B9F-9AFF-82D0A0087D6E}" srcOrd="1" destOrd="0" presId="urn:microsoft.com/office/officeart/2005/8/layout/list1"/>
    <dgm:cxn modelId="{139DCE9A-DA29-4812-B2B2-ABD9C71B09A2}" type="presOf" srcId="{7BC69D02-2C3B-4437-9EE2-A35FCB8E0907}" destId="{FA4F7C22-C156-4422-8525-0A545ED4C504}" srcOrd="0" destOrd="1" presId="urn:microsoft.com/office/officeart/2005/8/layout/list1"/>
    <dgm:cxn modelId="{8BC1DDA7-8FA8-4B62-A075-0AAC46103095}" type="presOf" srcId="{5E1923BF-3A48-44AA-8017-E3DFE1A80C42}" destId="{BB474A13-1570-4BA0-8F7E-3884DD3448C9}" srcOrd="0" destOrd="0" presId="urn:microsoft.com/office/officeart/2005/8/layout/list1"/>
    <dgm:cxn modelId="{2D39A08A-57C3-440F-88D1-7DF5D1E10EF9}" type="presOf" srcId="{B7FF6F93-8DFD-4999-8EC0-65732EC3F5DE}" destId="{F1F45159-92B2-40EF-BAF6-4D877BE817D4}" srcOrd="0" destOrd="0" presId="urn:microsoft.com/office/officeart/2005/8/layout/list1"/>
    <dgm:cxn modelId="{0859D24E-CF87-4322-916E-EFA0DB3E9F45}" srcId="{B7FF6F93-8DFD-4999-8EC0-65732EC3F5DE}" destId="{33153150-C9EC-4D35-90B5-CE1CB6FB7CD4}" srcOrd="1" destOrd="0" parTransId="{0293EC80-D91E-4563-89D0-737B74135FCD}" sibTransId="{8E333856-FACD-45FE-AE2D-E8E6ACF28C80}"/>
    <dgm:cxn modelId="{0ACEBE7A-B435-497B-A310-0619BF419B55}" type="presOf" srcId="{25589B7B-102A-4EBF-ABD8-D7194050A7E1}" destId="{CCDB3E22-943D-404B-BF55-8047EAE663CD}" srcOrd="0" destOrd="1" presId="urn:microsoft.com/office/officeart/2005/8/layout/list1"/>
    <dgm:cxn modelId="{FE2C45FD-0282-4842-80F8-4D3907576D0A}" type="presOf" srcId="{A5776DD2-492C-47DD-9F98-D935697390CD}" destId="{6D0AC900-0593-413C-A71E-482F5973FA10}" srcOrd="0" destOrd="2" presId="urn:microsoft.com/office/officeart/2005/8/layout/list1"/>
    <dgm:cxn modelId="{50F5E56F-AF95-4F9D-A9DE-B07249C59C99}" type="presOf" srcId="{9B5B42B5-5D6E-43B0-AC9C-DE16406820DB}" destId="{CE997AAB-C747-47BE-BF0D-3C349B350A34}" srcOrd="1" destOrd="0" presId="urn:microsoft.com/office/officeart/2005/8/layout/list1"/>
    <dgm:cxn modelId="{E3D53905-DBEC-4097-A38D-D513774A1313}" type="presOf" srcId="{C5131BBA-2C7E-44F6-9723-A4E8C87F297C}" destId="{4AD83E07-8135-4BBF-83EC-C2681495B6CF}" srcOrd="1" destOrd="0" presId="urn:microsoft.com/office/officeart/2005/8/layout/list1"/>
    <dgm:cxn modelId="{D9F38DEE-465D-4608-8A6D-E6B87B00543F}" type="presOf" srcId="{33153150-C9EC-4D35-90B5-CE1CB6FB7CD4}" destId="{6D0AC900-0593-413C-A71E-482F5973FA10}" srcOrd="0" destOrd="1" presId="urn:microsoft.com/office/officeart/2005/8/layout/list1"/>
    <dgm:cxn modelId="{82EC03DB-DB04-4634-88FE-C5C2BF227648}" srcId="{B7FF6F93-8DFD-4999-8EC0-65732EC3F5DE}" destId="{A5776DD2-492C-47DD-9F98-D935697390CD}" srcOrd="2" destOrd="0" parTransId="{859DCFA8-ABB2-4455-88D7-5E650253C027}" sibTransId="{A4F88D90-021D-46FB-AF79-BA11B23AAC6F}"/>
    <dgm:cxn modelId="{EAC70542-F281-460F-94A1-3C1266A94642}" type="presOf" srcId="{C5131BBA-2C7E-44F6-9723-A4E8C87F297C}" destId="{4F650D24-9775-4037-8DAE-8B482948FF46}" srcOrd="0" destOrd="0" presId="urn:microsoft.com/office/officeart/2005/8/layout/list1"/>
    <dgm:cxn modelId="{492E4A45-22EF-4795-A26D-3BB37D235A7E}" type="presOf" srcId="{9B5B42B5-5D6E-43B0-AC9C-DE16406820DB}" destId="{3010E130-1426-4858-BD5E-A8421D14488E}" srcOrd="0" destOrd="0" presId="urn:microsoft.com/office/officeart/2005/8/layout/list1"/>
    <dgm:cxn modelId="{30E0D7EE-A5AC-405E-9F22-F16A23FC9024}" type="presParOf" srcId="{BB474A13-1570-4BA0-8F7E-3884DD3448C9}" destId="{AF55B3B8-A5DE-4407-A7BF-5CE226E0A928}" srcOrd="0" destOrd="0" presId="urn:microsoft.com/office/officeart/2005/8/layout/list1"/>
    <dgm:cxn modelId="{F3722F47-277B-49E0-B6D6-9BEC88DCE9A2}" type="presParOf" srcId="{AF55B3B8-A5DE-4407-A7BF-5CE226E0A928}" destId="{9DA5BC2E-4DA4-48CE-ADB8-DE641D35E8BC}" srcOrd="0" destOrd="0" presId="urn:microsoft.com/office/officeart/2005/8/layout/list1"/>
    <dgm:cxn modelId="{CA3A0D74-D709-4142-8295-BD86045115C1}" type="presParOf" srcId="{AF55B3B8-A5DE-4407-A7BF-5CE226E0A928}" destId="{81D35B1F-F0E3-4725-B400-A577F938A213}" srcOrd="1" destOrd="0" presId="urn:microsoft.com/office/officeart/2005/8/layout/list1"/>
    <dgm:cxn modelId="{8C771CFC-A904-41BD-BDDF-A75CD3BFFB17}" type="presParOf" srcId="{BB474A13-1570-4BA0-8F7E-3884DD3448C9}" destId="{ED1FF29F-2B91-4A9A-972B-CA91D39B106F}" srcOrd="1" destOrd="0" presId="urn:microsoft.com/office/officeart/2005/8/layout/list1"/>
    <dgm:cxn modelId="{06313D97-E8DF-4B3D-AA28-DD9E18D4C6A0}" type="presParOf" srcId="{BB474A13-1570-4BA0-8F7E-3884DD3448C9}" destId="{FA4F7C22-C156-4422-8525-0A545ED4C504}" srcOrd="2" destOrd="0" presId="urn:microsoft.com/office/officeart/2005/8/layout/list1"/>
    <dgm:cxn modelId="{FC62EB27-DA11-4E0F-88CE-CFB9565B90D3}" type="presParOf" srcId="{BB474A13-1570-4BA0-8F7E-3884DD3448C9}" destId="{BAA9CDFC-6019-4E9A-9B98-23BAF7130FCC}" srcOrd="3" destOrd="0" presId="urn:microsoft.com/office/officeart/2005/8/layout/list1"/>
    <dgm:cxn modelId="{DBC81AE5-8B31-439D-BFE6-659A340629F6}" type="presParOf" srcId="{BB474A13-1570-4BA0-8F7E-3884DD3448C9}" destId="{0AA078E0-E96C-4AD9-AE70-3080285D1CD1}" srcOrd="4" destOrd="0" presId="urn:microsoft.com/office/officeart/2005/8/layout/list1"/>
    <dgm:cxn modelId="{F8FC292D-1890-4140-B156-88D0AC018360}" type="presParOf" srcId="{0AA078E0-E96C-4AD9-AE70-3080285D1CD1}" destId="{4F650D24-9775-4037-8DAE-8B482948FF46}" srcOrd="0" destOrd="0" presId="urn:microsoft.com/office/officeart/2005/8/layout/list1"/>
    <dgm:cxn modelId="{DE33192C-67A4-4258-B4EC-6264BC506DC1}" type="presParOf" srcId="{0AA078E0-E96C-4AD9-AE70-3080285D1CD1}" destId="{4AD83E07-8135-4BBF-83EC-C2681495B6CF}" srcOrd="1" destOrd="0" presId="urn:microsoft.com/office/officeart/2005/8/layout/list1"/>
    <dgm:cxn modelId="{AE0266BC-01C5-4A0B-A6B3-EDD8DAB3F1DA}" type="presParOf" srcId="{BB474A13-1570-4BA0-8F7E-3884DD3448C9}" destId="{2F1D93BB-F910-4C0F-85E1-BFCBCEE0294D}" srcOrd="5" destOrd="0" presId="urn:microsoft.com/office/officeart/2005/8/layout/list1"/>
    <dgm:cxn modelId="{6FA85FE9-166B-4689-8ED3-E35D32B75B05}" type="presParOf" srcId="{BB474A13-1570-4BA0-8F7E-3884DD3448C9}" destId="{CCDB3E22-943D-404B-BF55-8047EAE663CD}" srcOrd="6" destOrd="0" presId="urn:microsoft.com/office/officeart/2005/8/layout/list1"/>
    <dgm:cxn modelId="{E4A82699-D7CE-4874-8063-64974626CC13}" type="presParOf" srcId="{BB474A13-1570-4BA0-8F7E-3884DD3448C9}" destId="{F7BC2B90-9C86-4871-9CB2-CB18E83BEB31}" srcOrd="7" destOrd="0" presId="urn:microsoft.com/office/officeart/2005/8/layout/list1"/>
    <dgm:cxn modelId="{ED69FEBF-B758-4658-B498-CC08391035A0}" type="presParOf" srcId="{BB474A13-1570-4BA0-8F7E-3884DD3448C9}" destId="{6B15F390-5D96-4E3A-AF15-17DA37754170}" srcOrd="8" destOrd="0" presId="urn:microsoft.com/office/officeart/2005/8/layout/list1"/>
    <dgm:cxn modelId="{7A32E450-1285-4B81-9C9F-0ABA0506532A}" type="presParOf" srcId="{6B15F390-5D96-4E3A-AF15-17DA37754170}" destId="{3010E130-1426-4858-BD5E-A8421D14488E}" srcOrd="0" destOrd="0" presId="urn:microsoft.com/office/officeart/2005/8/layout/list1"/>
    <dgm:cxn modelId="{C378D14D-7881-4629-BCAC-B8C812AAE3FC}" type="presParOf" srcId="{6B15F390-5D96-4E3A-AF15-17DA37754170}" destId="{CE997AAB-C747-47BE-BF0D-3C349B350A34}" srcOrd="1" destOrd="0" presId="urn:microsoft.com/office/officeart/2005/8/layout/list1"/>
    <dgm:cxn modelId="{892F02B2-A7F1-4364-AC22-EBC5742EABE6}" type="presParOf" srcId="{BB474A13-1570-4BA0-8F7E-3884DD3448C9}" destId="{B8CDFCA4-AF81-4A5D-9943-FAB38056C33B}" srcOrd="9" destOrd="0" presId="urn:microsoft.com/office/officeart/2005/8/layout/list1"/>
    <dgm:cxn modelId="{4F380B96-6B64-4606-AACA-AD43B48DB0BD}" type="presParOf" srcId="{BB474A13-1570-4BA0-8F7E-3884DD3448C9}" destId="{DCBCDB98-C757-4689-9F6B-70E0011D9F85}" srcOrd="10" destOrd="0" presId="urn:microsoft.com/office/officeart/2005/8/layout/list1"/>
    <dgm:cxn modelId="{C720E9CE-5E45-419D-B584-324546756100}" type="presParOf" srcId="{BB474A13-1570-4BA0-8F7E-3884DD3448C9}" destId="{7276341B-EF29-4C6A-859E-FF799513BA42}" srcOrd="11" destOrd="0" presId="urn:microsoft.com/office/officeart/2005/8/layout/list1"/>
    <dgm:cxn modelId="{8AB4B6A6-F171-48AA-9AEF-874F7616C62B}" type="presParOf" srcId="{BB474A13-1570-4BA0-8F7E-3884DD3448C9}" destId="{02BAF480-91BA-4FF2-B101-0EF2F9DCAC07}" srcOrd="12" destOrd="0" presId="urn:microsoft.com/office/officeart/2005/8/layout/list1"/>
    <dgm:cxn modelId="{9B6FD84B-C059-4702-B307-F9F09626B173}" type="presParOf" srcId="{02BAF480-91BA-4FF2-B101-0EF2F9DCAC07}" destId="{F1F45159-92B2-40EF-BAF6-4D877BE817D4}" srcOrd="0" destOrd="0" presId="urn:microsoft.com/office/officeart/2005/8/layout/list1"/>
    <dgm:cxn modelId="{68459E92-C8F5-4DBA-94A4-45470FD0896A}" type="presParOf" srcId="{02BAF480-91BA-4FF2-B101-0EF2F9DCAC07}" destId="{15A3D0E0-2610-4B9F-9AFF-82D0A0087D6E}" srcOrd="1" destOrd="0" presId="urn:microsoft.com/office/officeart/2005/8/layout/list1"/>
    <dgm:cxn modelId="{952BB369-47D9-46B5-A4D7-56BC13D34A40}" type="presParOf" srcId="{BB474A13-1570-4BA0-8F7E-3884DD3448C9}" destId="{A42EC743-659A-4A12-A128-46A7B9453951}" srcOrd="13" destOrd="0" presId="urn:microsoft.com/office/officeart/2005/8/layout/list1"/>
    <dgm:cxn modelId="{CDE43365-D394-47AE-959E-9C6994FFB377}" type="presParOf" srcId="{BB474A13-1570-4BA0-8F7E-3884DD3448C9}" destId="{6D0AC900-0593-413C-A71E-482F5973FA10}" srcOrd="14" destOrd="0" presId="urn:microsoft.com/office/officeart/2005/8/layout/list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502A48B5-2510-4266-9113-3A036B1ADCC3}"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en-US"/>
        </a:p>
      </dgm:t>
    </dgm:pt>
    <dgm:pt modelId="{FEC171CC-5387-40A2-8E22-BF9204ED4F92}">
      <dgm:prSet phldrT="[Text]"/>
      <dgm:spPr>
        <a:solidFill>
          <a:schemeClr val="accent2"/>
        </a:solidFill>
      </dgm:spPr>
      <dgm:t>
        <a:bodyPr/>
        <a:lstStyle/>
        <a:p>
          <a:r>
            <a:rPr lang="en-US" dirty="0" smtClean="0"/>
            <a:t>How do you protect access to URLs (pages)?</a:t>
          </a:r>
          <a:endParaRPr lang="en-US" dirty="0"/>
        </a:p>
      </dgm:t>
    </dgm:pt>
    <dgm:pt modelId="{1B461DF1-2F8B-4EE8-9AD2-190192A2318B}" type="parTrans" cxnId="{928D747C-8B55-4CCE-B088-C63FAAB04CAE}">
      <dgm:prSet/>
      <dgm:spPr/>
      <dgm:t>
        <a:bodyPr/>
        <a:lstStyle/>
        <a:p>
          <a:endParaRPr lang="en-US"/>
        </a:p>
      </dgm:t>
    </dgm:pt>
    <dgm:pt modelId="{D5AC15FA-3917-48A9-931E-44DBAB74E24A}" type="sibTrans" cxnId="{928D747C-8B55-4CCE-B088-C63FAAB04CAE}">
      <dgm:prSet/>
      <dgm:spPr/>
      <dgm:t>
        <a:bodyPr/>
        <a:lstStyle/>
        <a:p>
          <a:endParaRPr lang="en-US"/>
        </a:p>
      </dgm:t>
    </dgm:pt>
    <dgm:pt modelId="{C3A1C929-B332-4D92-9F3E-7D30328607A2}">
      <dgm:prSet/>
      <dgm:spPr/>
      <dgm:t>
        <a:bodyPr/>
        <a:lstStyle/>
        <a:p>
          <a:r>
            <a:rPr lang="en-US" dirty="0" smtClean="0"/>
            <a:t>This is part of enforcing proper “authorization”, along with </a:t>
          </a:r>
          <a:br>
            <a:rPr lang="en-US" dirty="0" smtClean="0"/>
          </a:br>
          <a:r>
            <a:rPr lang="en-US" dirty="0" smtClean="0"/>
            <a:t>A4 – Insecure Direct Object References</a:t>
          </a:r>
        </a:p>
      </dgm:t>
    </dgm:pt>
    <dgm:pt modelId="{BEEE52A0-B2B1-4E54-BBEB-A02FAF8441F7}" type="parTrans" cxnId="{65680BC7-1EF6-4BED-B2F2-F0316C8EE1E8}">
      <dgm:prSet/>
      <dgm:spPr/>
      <dgm:t>
        <a:bodyPr/>
        <a:lstStyle/>
        <a:p>
          <a:endParaRPr lang="en-US"/>
        </a:p>
      </dgm:t>
    </dgm:pt>
    <dgm:pt modelId="{09979F58-DB4F-4F8A-965D-1A4E2081F64D}" type="sibTrans" cxnId="{65680BC7-1EF6-4BED-B2F2-F0316C8EE1E8}">
      <dgm:prSet/>
      <dgm:spPr/>
      <dgm:t>
        <a:bodyPr/>
        <a:lstStyle/>
        <a:p>
          <a:endParaRPr lang="en-US"/>
        </a:p>
      </dgm:t>
    </dgm:pt>
    <dgm:pt modelId="{95EF5983-203F-4F8B-99E9-897B06569112}">
      <dgm:prSet/>
      <dgm:spPr>
        <a:solidFill>
          <a:schemeClr val="accent2"/>
        </a:solidFill>
      </dgm:spPr>
      <dgm:t>
        <a:bodyPr/>
        <a:lstStyle/>
        <a:p>
          <a:r>
            <a:rPr lang="en-US" dirty="0" smtClean="0"/>
            <a:t>A common mistake …</a:t>
          </a:r>
        </a:p>
      </dgm:t>
    </dgm:pt>
    <dgm:pt modelId="{BEE0F175-4E48-4B76-BE2C-39A95DB9F6EF}" type="parTrans" cxnId="{9E3353A8-339D-4159-9831-E0354269B3E6}">
      <dgm:prSet/>
      <dgm:spPr/>
      <dgm:t>
        <a:bodyPr/>
        <a:lstStyle/>
        <a:p>
          <a:endParaRPr lang="en-US"/>
        </a:p>
      </dgm:t>
    </dgm:pt>
    <dgm:pt modelId="{3C9B79E0-8167-4DD1-8937-D060A8880427}" type="sibTrans" cxnId="{9E3353A8-339D-4159-9831-E0354269B3E6}">
      <dgm:prSet/>
      <dgm:spPr/>
      <dgm:t>
        <a:bodyPr/>
        <a:lstStyle/>
        <a:p>
          <a:endParaRPr lang="en-US"/>
        </a:p>
      </dgm:t>
    </dgm:pt>
    <dgm:pt modelId="{53C8FA64-A547-4A1C-A4F8-F7B8F4E15295}">
      <dgm:prSet/>
      <dgm:spPr/>
      <dgm:t>
        <a:bodyPr/>
        <a:lstStyle/>
        <a:p>
          <a:r>
            <a:rPr lang="en-US" dirty="0" smtClean="0"/>
            <a:t>Displaying only authorized links and menu choices</a:t>
          </a:r>
        </a:p>
      </dgm:t>
    </dgm:pt>
    <dgm:pt modelId="{47FC68F8-E5B5-463D-A10D-7AADD0827E61}" type="parTrans" cxnId="{9C999696-36F0-4CB5-AA2B-EC26E0E8389A}">
      <dgm:prSet/>
      <dgm:spPr/>
      <dgm:t>
        <a:bodyPr/>
        <a:lstStyle/>
        <a:p>
          <a:endParaRPr lang="en-US"/>
        </a:p>
      </dgm:t>
    </dgm:pt>
    <dgm:pt modelId="{0C543BED-3335-4F40-B41E-CB0B4A6EFEBE}" type="sibTrans" cxnId="{9C999696-36F0-4CB5-AA2B-EC26E0E8389A}">
      <dgm:prSet/>
      <dgm:spPr/>
      <dgm:t>
        <a:bodyPr/>
        <a:lstStyle/>
        <a:p>
          <a:endParaRPr lang="en-US"/>
        </a:p>
      </dgm:t>
    </dgm:pt>
    <dgm:pt modelId="{6862C20F-51D3-4D56-9227-783363201EF2}">
      <dgm:prSet/>
      <dgm:spPr/>
      <dgm:t>
        <a:bodyPr/>
        <a:lstStyle/>
        <a:p>
          <a:r>
            <a:rPr lang="en-US" dirty="0" smtClean="0"/>
            <a:t>This is called presentation layer access control, and doesn’t work</a:t>
          </a:r>
        </a:p>
      </dgm:t>
    </dgm:pt>
    <dgm:pt modelId="{1A6CEAA7-AFC5-4D5E-9857-9A1DBE435C71}" type="parTrans" cxnId="{3E871A54-AC95-44BD-B7A1-BCF32BD519DC}">
      <dgm:prSet/>
      <dgm:spPr/>
      <dgm:t>
        <a:bodyPr/>
        <a:lstStyle/>
        <a:p>
          <a:endParaRPr lang="en-US"/>
        </a:p>
      </dgm:t>
    </dgm:pt>
    <dgm:pt modelId="{0A7BE370-6542-4462-8A39-2FD5F92DB2F7}" type="sibTrans" cxnId="{3E871A54-AC95-44BD-B7A1-BCF32BD519DC}">
      <dgm:prSet/>
      <dgm:spPr/>
      <dgm:t>
        <a:bodyPr/>
        <a:lstStyle/>
        <a:p>
          <a:endParaRPr lang="en-US"/>
        </a:p>
      </dgm:t>
    </dgm:pt>
    <dgm:pt modelId="{A345DB79-22CF-4E7A-8AAD-E93ED407496B}">
      <dgm:prSet/>
      <dgm:spPr/>
      <dgm:t>
        <a:bodyPr/>
        <a:lstStyle/>
        <a:p>
          <a:r>
            <a:rPr lang="en-US" dirty="0" smtClean="0"/>
            <a:t>Attacker simply forges direct access to ‘unauthorized’ pages</a:t>
          </a:r>
        </a:p>
      </dgm:t>
    </dgm:pt>
    <dgm:pt modelId="{FC987143-0458-4A28-B316-B8CA19D5B4A0}" type="parTrans" cxnId="{102166F5-CEF3-4E97-9D38-A025872ECC50}">
      <dgm:prSet/>
      <dgm:spPr/>
      <dgm:t>
        <a:bodyPr/>
        <a:lstStyle/>
        <a:p>
          <a:endParaRPr lang="en-US"/>
        </a:p>
      </dgm:t>
    </dgm:pt>
    <dgm:pt modelId="{F61CFC4E-C67F-404E-9DFB-B0CE475CC284}" type="sibTrans" cxnId="{102166F5-CEF3-4E97-9D38-A025872ECC50}">
      <dgm:prSet/>
      <dgm:spPr/>
      <dgm:t>
        <a:bodyPr/>
        <a:lstStyle/>
        <a:p>
          <a:endParaRPr lang="en-US"/>
        </a:p>
      </dgm:t>
    </dgm:pt>
    <dgm:pt modelId="{76516AE0-B2FD-45B5-A249-B805E648C268}">
      <dgm:prSet/>
      <dgm:spPr>
        <a:solidFill>
          <a:schemeClr val="accent2"/>
        </a:solidFill>
      </dgm:spPr>
      <dgm:t>
        <a:bodyPr/>
        <a:lstStyle/>
        <a:p>
          <a:r>
            <a:rPr lang="en-US" dirty="0" smtClean="0"/>
            <a:t>Typical Impact</a:t>
          </a:r>
        </a:p>
      </dgm:t>
    </dgm:pt>
    <dgm:pt modelId="{D808AABB-A29F-4D51-9CAA-387FBEFEA307}" type="parTrans" cxnId="{0B60F8CC-69BB-4F34-941D-151B054DA1EF}">
      <dgm:prSet/>
      <dgm:spPr/>
      <dgm:t>
        <a:bodyPr/>
        <a:lstStyle/>
        <a:p>
          <a:endParaRPr lang="en-US"/>
        </a:p>
      </dgm:t>
    </dgm:pt>
    <dgm:pt modelId="{BF991C44-0975-4AD1-BD68-29C4E2FF17A5}" type="sibTrans" cxnId="{0B60F8CC-69BB-4F34-941D-151B054DA1EF}">
      <dgm:prSet/>
      <dgm:spPr/>
      <dgm:t>
        <a:bodyPr/>
        <a:lstStyle/>
        <a:p>
          <a:endParaRPr lang="en-US"/>
        </a:p>
      </dgm:t>
    </dgm:pt>
    <dgm:pt modelId="{2B95A1A9-AD68-44FD-A59F-20D5278FC810}">
      <dgm:prSet/>
      <dgm:spPr/>
      <dgm:t>
        <a:bodyPr/>
        <a:lstStyle/>
        <a:p>
          <a:r>
            <a:rPr lang="en-US" dirty="0" smtClean="0"/>
            <a:t>Attackers invoke functions and services they’re not authorized for</a:t>
          </a:r>
        </a:p>
      </dgm:t>
    </dgm:pt>
    <dgm:pt modelId="{5777F5ED-DF7E-4EBB-A2E2-346E164E39B5}" type="parTrans" cxnId="{A197DC2B-4A9A-41AC-9FEF-96BCA7CAF4F2}">
      <dgm:prSet/>
      <dgm:spPr/>
      <dgm:t>
        <a:bodyPr/>
        <a:lstStyle/>
        <a:p>
          <a:endParaRPr lang="en-US"/>
        </a:p>
      </dgm:t>
    </dgm:pt>
    <dgm:pt modelId="{165C03AB-A972-4ABF-850B-00444EB74546}" type="sibTrans" cxnId="{A197DC2B-4A9A-41AC-9FEF-96BCA7CAF4F2}">
      <dgm:prSet/>
      <dgm:spPr/>
      <dgm:t>
        <a:bodyPr/>
        <a:lstStyle/>
        <a:p>
          <a:endParaRPr lang="en-US"/>
        </a:p>
      </dgm:t>
    </dgm:pt>
    <dgm:pt modelId="{85EFE549-C2CB-42C8-8E92-2EAA863221DC}">
      <dgm:prSet/>
      <dgm:spPr/>
      <dgm:t>
        <a:bodyPr/>
        <a:lstStyle/>
        <a:p>
          <a:r>
            <a:rPr lang="en-US" dirty="0" smtClean="0"/>
            <a:t>Access other user’s accounts and data</a:t>
          </a:r>
        </a:p>
      </dgm:t>
    </dgm:pt>
    <dgm:pt modelId="{7D6AAE14-87FB-410C-9D9A-BEF25BDFB180}" type="parTrans" cxnId="{5973ECE7-EE23-4E5A-BD98-A4D39573C6DE}">
      <dgm:prSet/>
      <dgm:spPr/>
      <dgm:t>
        <a:bodyPr/>
        <a:lstStyle/>
        <a:p>
          <a:endParaRPr lang="en-US"/>
        </a:p>
      </dgm:t>
    </dgm:pt>
    <dgm:pt modelId="{435E3B76-5A5B-4002-92DB-C6951F5E33F8}" type="sibTrans" cxnId="{5973ECE7-EE23-4E5A-BD98-A4D39573C6DE}">
      <dgm:prSet/>
      <dgm:spPr/>
      <dgm:t>
        <a:bodyPr/>
        <a:lstStyle/>
        <a:p>
          <a:endParaRPr lang="en-US"/>
        </a:p>
      </dgm:t>
    </dgm:pt>
    <dgm:pt modelId="{56BE9E86-9FE7-401B-B8E1-764FD9EDCFAD}">
      <dgm:prSet/>
      <dgm:spPr/>
      <dgm:t>
        <a:bodyPr/>
        <a:lstStyle/>
        <a:p>
          <a:r>
            <a:rPr lang="en-US" dirty="0" smtClean="0"/>
            <a:t>Perform privileged actions</a:t>
          </a:r>
        </a:p>
      </dgm:t>
    </dgm:pt>
    <dgm:pt modelId="{8E9FAD2B-0830-48E1-843D-EB40629A05CE}" type="parTrans" cxnId="{FE1B3B3F-DBE6-4223-A707-DB683F9E1298}">
      <dgm:prSet/>
      <dgm:spPr/>
      <dgm:t>
        <a:bodyPr/>
        <a:lstStyle/>
        <a:p>
          <a:endParaRPr lang="en-US"/>
        </a:p>
      </dgm:t>
    </dgm:pt>
    <dgm:pt modelId="{481190E2-0E1D-4BC1-B17A-477CC199F167}" type="sibTrans" cxnId="{FE1B3B3F-DBE6-4223-A707-DB683F9E1298}">
      <dgm:prSet/>
      <dgm:spPr/>
      <dgm:t>
        <a:bodyPr/>
        <a:lstStyle/>
        <a:p>
          <a:endParaRPr lang="en-US"/>
        </a:p>
      </dgm:t>
    </dgm:pt>
    <dgm:pt modelId="{F10DA9F5-E434-4E08-87CB-CFF007EA8E54}" type="pres">
      <dgm:prSet presAssocID="{502A48B5-2510-4266-9113-3A036B1ADCC3}" presName="linear" presStyleCnt="0">
        <dgm:presLayoutVars>
          <dgm:dir/>
          <dgm:animLvl val="lvl"/>
          <dgm:resizeHandles val="exact"/>
        </dgm:presLayoutVars>
      </dgm:prSet>
      <dgm:spPr/>
      <dgm:t>
        <a:bodyPr/>
        <a:lstStyle/>
        <a:p>
          <a:endParaRPr lang="en-US"/>
        </a:p>
      </dgm:t>
    </dgm:pt>
    <dgm:pt modelId="{6DB5E303-C3C1-4D33-A0B9-E7247FCDA8C3}" type="pres">
      <dgm:prSet presAssocID="{FEC171CC-5387-40A2-8E22-BF9204ED4F92}" presName="parentLin" presStyleCnt="0"/>
      <dgm:spPr/>
    </dgm:pt>
    <dgm:pt modelId="{B13DB3A0-8A2B-4DD9-9235-6C408C8D9DE5}" type="pres">
      <dgm:prSet presAssocID="{FEC171CC-5387-40A2-8E22-BF9204ED4F92}" presName="parentLeftMargin" presStyleLbl="node1" presStyleIdx="0" presStyleCnt="3"/>
      <dgm:spPr/>
      <dgm:t>
        <a:bodyPr/>
        <a:lstStyle/>
        <a:p>
          <a:endParaRPr lang="en-US"/>
        </a:p>
      </dgm:t>
    </dgm:pt>
    <dgm:pt modelId="{6C2FA632-2CF5-4117-93CB-769B9CFF34E2}" type="pres">
      <dgm:prSet presAssocID="{FEC171CC-5387-40A2-8E22-BF9204ED4F92}" presName="parentText" presStyleLbl="node1" presStyleIdx="0" presStyleCnt="3">
        <dgm:presLayoutVars>
          <dgm:chMax val="0"/>
          <dgm:bulletEnabled val="1"/>
        </dgm:presLayoutVars>
      </dgm:prSet>
      <dgm:spPr/>
      <dgm:t>
        <a:bodyPr/>
        <a:lstStyle/>
        <a:p>
          <a:endParaRPr lang="en-US"/>
        </a:p>
      </dgm:t>
    </dgm:pt>
    <dgm:pt modelId="{44C2E016-008D-4C47-B201-544BD23A6DA0}" type="pres">
      <dgm:prSet presAssocID="{FEC171CC-5387-40A2-8E22-BF9204ED4F92}" presName="negativeSpace" presStyleCnt="0"/>
      <dgm:spPr/>
    </dgm:pt>
    <dgm:pt modelId="{F4FE1C1E-A996-4C6E-81FD-9B6C7C5D15AA}" type="pres">
      <dgm:prSet presAssocID="{FEC171CC-5387-40A2-8E22-BF9204ED4F92}" presName="childText" presStyleLbl="conFgAcc1" presStyleIdx="0" presStyleCnt="3">
        <dgm:presLayoutVars>
          <dgm:bulletEnabled val="1"/>
        </dgm:presLayoutVars>
      </dgm:prSet>
      <dgm:spPr/>
      <dgm:t>
        <a:bodyPr/>
        <a:lstStyle/>
        <a:p>
          <a:endParaRPr lang="en-US"/>
        </a:p>
      </dgm:t>
    </dgm:pt>
    <dgm:pt modelId="{8577666C-4562-48C9-9C18-3E82ADEFE8A2}" type="pres">
      <dgm:prSet presAssocID="{D5AC15FA-3917-48A9-931E-44DBAB74E24A}" presName="spaceBetweenRectangles" presStyleCnt="0"/>
      <dgm:spPr/>
    </dgm:pt>
    <dgm:pt modelId="{39065C36-D425-4497-8077-E35EA7CA848B}" type="pres">
      <dgm:prSet presAssocID="{95EF5983-203F-4F8B-99E9-897B06569112}" presName="parentLin" presStyleCnt="0"/>
      <dgm:spPr/>
    </dgm:pt>
    <dgm:pt modelId="{E5860DB8-3515-46D3-9DBF-53532B377121}" type="pres">
      <dgm:prSet presAssocID="{95EF5983-203F-4F8B-99E9-897B06569112}" presName="parentLeftMargin" presStyleLbl="node1" presStyleIdx="0" presStyleCnt="3"/>
      <dgm:spPr/>
      <dgm:t>
        <a:bodyPr/>
        <a:lstStyle/>
        <a:p>
          <a:endParaRPr lang="en-US"/>
        </a:p>
      </dgm:t>
    </dgm:pt>
    <dgm:pt modelId="{E99EF9FE-3701-498A-8BA9-D48F9D0B7694}" type="pres">
      <dgm:prSet presAssocID="{95EF5983-203F-4F8B-99E9-897B06569112}" presName="parentText" presStyleLbl="node1" presStyleIdx="1" presStyleCnt="3">
        <dgm:presLayoutVars>
          <dgm:chMax val="0"/>
          <dgm:bulletEnabled val="1"/>
        </dgm:presLayoutVars>
      </dgm:prSet>
      <dgm:spPr/>
      <dgm:t>
        <a:bodyPr/>
        <a:lstStyle/>
        <a:p>
          <a:endParaRPr lang="en-US"/>
        </a:p>
      </dgm:t>
    </dgm:pt>
    <dgm:pt modelId="{F002B623-E749-41FA-AFE7-0FE0241BD13D}" type="pres">
      <dgm:prSet presAssocID="{95EF5983-203F-4F8B-99E9-897B06569112}" presName="negativeSpace" presStyleCnt="0"/>
      <dgm:spPr/>
    </dgm:pt>
    <dgm:pt modelId="{8BADFEB2-6D9F-4FF6-8A19-62EDB3764F20}" type="pres">
      <dgm:prSet presAssocID="{95EF5983-203F-4F8B-99E9-897B06569112}" presName="childText" presStyleLbl="conFgAcc1" presStyleIdx="1" presStyleCnt="3">
        <dgm:presLayoutVars>
          <dgm:bulletEnabled val="1"/>
        </dgm:presLayoutVars>
      </dgm:prSet>
      <dgm:spPr/>
      <dgm:t>
        <a:bodyPr/>
        <a:lstStyle/>
        <a:p>
          <a:endParaRPr lang="en-US"/>
        </a:p>
      </dgm:t>
    </dgm:pt>
    <dgm:pt modelId="{893519C6-B0D4-40D1-9299-7D4189280B0C}" type="pres">
      <dgm:prSet presAssocID="{3C9B79E0-8167-4DD1-8937-D060A8880427}" presName="spaceBetweenRectangles" presStyleCnt="0"/>
      <dgm:spPr/>
    </dgm:pt>
    <dgm:pt modelId="{2F4FCF47-00FF-4D8C-BCAC-1B4A98471557}" type="pres">
      <dgm:prSet presAssocID="{76516AE0-B2FD-45B5-A249-B805E648C268}" presName="parentLin" presStyleCnt="0"/>
      <dgm:spPr/>
    </dgm:pt>
    <dgm:pt modelId="{D5055306-D126-4F1A-9D4B-0979D271A3CD}" type="pres">
      <dgm:prSet presAssocID="{76516AE0-B2FD-45B5-A249-B805E648C268}" presName="parentLeftMargin" presStyleLbl="node1" presStyleIdx="1" presStyleCnt="3"/>
      <dgm:spPr/>
      <dgm:t>
        <a:bodyPr/>
        <a:lstStyle/>
        <a:p>
          <a:endParaRPr lang="en-US"/>
        </a:p>
      </dgm:t>
    </dgm:pt>
    <dgm:pt modelId="{FFCB1FAB-F343-4497-9E31-9572963F7F19}" type="pres">
      <dgm:prSet presAssocID="{76516AE0-B2FD-45B5-A249-B805E648C268}" presName="parentText" presStyleLbl="node1" presStyleIdx="2" presStyleCnt="3">
        <dgm:presLayoutVars>
          <dgm:chMax val="0"/>
          <dgm:bulletEnabled val="1"/>
        </dgm:presLayoutVars>
      </dgm:prSet>
      <dgm:spPr/>
      <dgm:t>
        <a:bodyPr/>
        <a:lstStyle/>
        <a:p>
          <a:endParaRPr lang="en-US"/>
        </a:p>
      </dgm:t>
    </dgm:pt>
    <dgm:pt modelId="{A21012B6-0CF4-45EC-AF17-5D73EF86B626}" type="pres">
      <dgm:prSet presAssocID="{76516AE0-B2FD-45B5-A249-B805E648C268}" presName="negativeSpace" presStyleCnt="0"/>
      <dgm:spPr/>
    </dgm:pt>
    <dgm:pt modelId="{915708CD-BBB6-4A68-9BC9-DB6571647522}" type="pres">
      <dgm:prSet presAssocID="{76516AE0-B2FD-45B5-A249-B805E648C268}" presName="childText" presStyleLbl="conFgAcc1" presStyleIdx="2" presStyleCnt="3">
        <dgm:presLayoutVars>
          <dgm:bulletEnabled val="1"/>
        </dgm:presLayoutVars>
      </dgm:prSet>
      <dgm:spPr/>
      <dgm:t>
        <a:bodyPr/>
        <a:lstStyle/>
        <a:p>
          <a:endParaRPr lang="en-US"/>
        </a:p>
      </dgm:t>
    </dgm:pt>
  </dgm:ptLst>
  <dgm:cxnLst>
    <dgm:cxn modelId="{65680BC7-1EF6-4BED-B2F2-F0316C8EE1E8}" srcId="{FEC171CC-5387-40A2-8E22-BF9204ED4F92}" destId="{C3A1C929-B332-4D92-9F3E-7D30328607A2}" srcOrd="0" destOrd="0" parTransId="{BEEE52A0-B2B1-4E54-BBEB-A02FAF8441F7}" sibTransId="{09979F58-DB4F-4F8A-965D-1A4E2081F64D}"/>
    <dgm:cxn modelId="{B18A7442-7D52-4FE5-8748-EF984C404587}" type="presOf" srcId="{85EFE549-C2CB-42C8-8E92-2EAA863221DC}" destId="{915708CD-BBB6-4A68-9BC9-DB6571647522}" srcOrd="0" destOrd="1" presId="urn:microsoft.com/office/officeart/2005/8/layout/list1"/>
    <dgm:cxn modelId="{102166F5-CEF3-4E97-9D38-A025872ECC50}" srcId="{95EF5983-203F-4F8B-99E9-897B06569112}" destId="{A345DB79-22CF-4E7A-8AAD-E93ED407496B}" srcOrd="2" destOrd="0" parTransId="{FC987143-0458-4A28-B316-B8CA19D5B4A0}" sibTransId="{F61CFC4E-C67F-404E-9DFB-B0CE475CC284}"/>
    <dgm:cxn modelId="{0B60F8CC-69BB-4F34-941D-151B054DA1EF}" srcId="{502A48B5-2510-4266-9113-3A036B1ADCC3}" destId="{76516AE0-B2FD-45B5-A249-B805E648C268}" srcOrd="2" destOrd="0" parTransId="{D808AABB-A29F-4D51-9CAA-387FBEFEA307}" sibTransId="{BF991C44-0975-4AD1-BD68-29C4E2FF17A5}"/>
    <dgm:cxn modelId="{EA6109AF-08AA-4541-91BA-4816F41445DB}" type="presOf" srcId="{2B95A1A9-AD68-44FD-A59F-20D5278FC810}" destId="{915708CD-BBB6-4A68-9BC9-DB6571647522}" srcOrd="0" destOrd="0" presId="urn:microsoft.com/office/officeart/2005/8/layout/list1"/>
    <dgm:cxn modelId="{BD678554-51BC-4B32-BF3E-3B875A1C952A}" type="presOf" srcId="{FEC171CC-5387-40A2-8E22-BF9204ED4F92}" destId="{6C2FA632-2CF5-4117-93CB-769B9CFF34E2}" srcOrd="1" destOrd="0" presId="urn:microsoft.com/office/officeart/2005/8/layout/list1"/>
    <dgm:cxn modelId="{96E6D821-34A0-4B6E-957E-1155562B4DC8}" type="presOf" srcId="{502A48B5-2510-4266-9113-3A036B1ADCC3}" destId="{F10DA9F5-E434-4E08-87CB-CFF007EA8E54}" srcOrd="0" destOrd="0" presId="urn:microsoft.com/office/officeart/2005/8/layout/list1"/>
    <dgm:cxn modelId="{FE0015C2-CA7B-4ECE-B3B5-C27520A69653}" type="presOf" srcId="{95EF5983-203F-4F8B-99E9-897B06569112}" destId="{E5860DB8-3515-46D3-9DBF-53532B377121}" srcOrd="0" destOrd="0" presId="urn:microsoft.com/office/officeart/2005/8/layout/list1"/>
    <dgm:cxn modelId="{BC1F01EE-C606-4B58-9732-C8B2AF53A1EA}" type="presOf" srcId="{6862C20F-51D3-4D56-9227-783363201EF2}" destId="{8BADFEB2-6D9F-4FF6-8A19-62EDB3764F20}" srcOrd="0" destOrd="1" presId="urn:microsoft.com/office/officeart/2005/8/layout/list1"/>
    <dgm:cxn modelId="{9E3353A8-339D-4159-9831-E0354269B3E6}" srcId="{502A48B5-2510-4266-9113-3A036B1ADCC3}" destId="{95EF5983-203F-4F8B-99E9-897B06569112}" srcOrd="1" destOrd="0" parTransId="{BEE0F175-4E48-4B76-BE2C-39A95DB9F6EF}" sibTransId="{3C9B79E0-8167-4DD1-8937-D060A8880427}"/>
    <dgm:cxn modelId="{9D4C714E-72D8-4499-A3CE-87DC752B03FC}" type="presOf" srcId="{A345DB79-22CF-4E7A-8AAD-E93ED407496B}" destId="{8BADFEB2-6D9F-4FF6-8A19-62EDB3764F20}" srcOrd="0" destOrd="2" presId="urn:microsoft.com/office/officeart/2005/8/layout/list1"/>
    <dgm:cxn modelId="{928D747C-8B55-4CCE-B088-C63FAAB04CAE}" srcId="{502A48B5-2510-4266-9113-3A036B1ADCC3}" destId="{FEC171CC-5387-40A2-8E22-BF9204ED4F92}" srcOrd="0" destOrd="0" parTransId="{1B461DF1-2F8B-4EE8-9AD2-190192A2318B}" sibTransId="{D5AC15FA-3917-48A9-931E-44DBAB74E24A}"/>
    <dgm:cxn modelId="{4DBB1ECF-CC7F-458B-9B81-989D3E126E32}" type="presOf" srcId="{56BE9E86-9FE7-401B-B8E1-764FD9EDCFAD}" destId="{915708CD-BBB6-4A68-9BC9-DB6571647522}" srcOrd="0" destOrd="2" presId="urn:microsoft.com/office/officeart/2005/8/layout/list1"/>
    <dgm:cxn modelId="{E95C3B84-C637-41CF-8514-E6F6A4259817}" type="presOf" srcId="{C3A1C929-B332-4D92-9F3E-7D30328607A2}" destId="{F4FE1C1E-A996-4C6E-81FD-9B6C7C5D15AA}" srcOrd="0" destOrd="0" presId="urn:microsoft.com/office/officeart/2005/8/layout/list1"/>
    <dgm:cxn modelId="{5973ECE7-EE23-4E5A-BD98-A4D39573C6DE}" srcId="{76516AE0-B2FD-45B5-A249-B805E648C268}" destId="{85EFE549-C2CB-42C8-8E92-2EAA863221DC}" srcOrd="1" destOrd="0" parTransId="{7D6AAE14-87FB-410C-9D9A-BEF25BDFB180}" sibTransId="{435E3B76-5A5B-4002-92DB-C6951F5E33F8}"/>
    <dgm:cxn modelId="{9C999696-36F0-4CB5-AA2B-EC26E0E8389A}" srcId="{95EF5983-203F-4F8B-99E9-897B06569112}" destId="{53C8FA64-A547-4A1C-A4F8-F7B8F4E15295}" srcOrd="0" destOrd="0" parTransId="{47FC68F8-E5B5-463D-A10D-7AADD0827E61}" sibTransId="{0C543BED-3335-4F40-B41E-CB0B4A6EFEBE}"/>
    <dgm:cxn modelId="{A67682C9-EF90-422D-A5D9-846EF4C6FA34}" type="presOf" srcId="{95EF5983-203F-4F8B-99E9-897B06569112}" destId="{E99EF9FE-3701-498A-8BA9-D48F9D0B7694}" srcOrd="1" destOrd="0" presId="urn:microsoft.com/office/officeart/2005/8/layout/list1"/>
    <dgm:cxn modelId="{B2927E31-741E-4678-8B2A-CAB283C832E5}" type="presOf" srcId="{76516AE0-B2FD-45B5-A249-B805E648C268}" destId="{D5055306-D126-4F1A-9D4B-0979D271A3CD}" srcOrd="0" destOrd="0" presId="urn:microsoft.com/office/officeart/2005/8/layout/list1"/>
    <dgm:cxn modelId="{0FD17542-F98B-44F6-A127-269026833EA2}" type="presOf" srcId="{76516AE0-B2FD-45B5-A249-B805E648C268}" destId="{FFCB1FAB-F343-4497-9E31-9572963F7F19}" srcOrd="1" destOrd="0" presId="urn:microsoft.com/office/officeart/2005/8/layout/list1"/>
    <dgm:cxn modelId="{264F0244-A335-4BBA-9119-4F68477610F6}" type="presOf" srcId="{FEC171CC-5387-40A2-8E22-BF9204ED4F92}" destId="{B13DB3A0-8A2B-4DD9-9235-6C408C8D9DE5}" srcOrd="0" destOrd="0" presId="urn:microsoft.com/office/officeart/2005/8/layout/list1"/>
    <dgm:cxn modelId="{3E871A54-AC95-44BD-B7A1-BCF32BD519DC}" srcId="{95EF5983-203F-4F8B-99E9-897B06569112}" destId="{6862C20F-51D3-4D56-9227-783363201EF2}" srcOrd="1" destOrd="0" parTransId="{1A6CEAA7-AFC5-4D5E-9857-9A1DBE435C71}" sibTransId="{0A7BE370-6542-4462-8A39-2FD5F92DB2F7}"/>
    <dgm:cxn modelId="{A197DC2B-4A9A-41AC-9FEF-96BCA7CAF4F2}" srcId="{76516AE0-B2FD-45B5-A249-B805E648C268}" destId="{2B95A1A9-AD68-44FD-A59F-20D5278FC810}" srcOrd="0" destOrd="0" parTransId="{5777F5ED-DF7E-4EBB-A2E2-346E164E39B5}" sibTransId="{165C03AB-A972-4ABF-850B-00444EB74546}"/>
    <dgm:cxn modelId="{750A6109-BEA8-42F2-9EC6-7484BE285596}" type="presOf" srcId="{53C8FA64-A547-4A1C-A4F8-F7B8F4E15295}" destId="{8BADFEB2-6D9F-4FF6-8A19-62EDB3764F20}" srcOrd="0" destOrd="0" presId="urn:microsoft.com/office/officeart/2005/8/layout/list1"/>
    <dgm:cxn modelId="{FE1B3B3F-DBE6-4223-A707-DB683F9E1298}" srcId="{76516AE0-B2FD-45B5-A249-B805E648C268}" destId="{56BE9E86-9FE7-401B-B8E1-764FD9EDCFAD}" srcOrd="2" destOrd="0" parTransId="{8E9FAD2B-0830-48E1-843D-EB40629A05CE}" sibTransId="{481190E2-0E1D-4BC1-B17A-477CC199F167}"/>
    <dgm:cxn modelId="{91C5A9F8-FD73-4D9C-8452-C163610CC8A1}" type="presParOf" srcId="{F10DA9F5-E434-4E08-87CB-CFF007EA8E54}" destId="{6DB5E303-C3C1-4D33-A0B9-E7247FCDA8C3}" srcOrd="0" destOrd="0" presId="urn:microsoft.com/office/officeart/2005/8/layout/list1"/>
    <dgm:cxn modelId="{C8972EFA-0BE3-4E32-885C-3763CC9BA2CA}" type="presParOf" srcId="{6DB5E303-C3C1-4D33-A0B9-E7247FCDA8C3}" destId="{B13DB3A0-8A2B-4DD9-9235-6C408C8D9DE5}" srcOrd="0" destOrd="0" presId="urn:microsoft.com/office/officeart/2005/8/layout/list1"/>
    <dgm:cxn modelId="{D4EF7280-15B6-4648-A009-19711B3270FD}" type="presParOf" srcId="{6DB5E303-C3C1-4D33-A0B9-E7247FCDA8C3}" destId="{6C2FA632-2CF5-4117-93CB-769B9CFF34E2}" srcOrd="1" destOrd="0" presId="urn:microsoft.com/office/officeart/2005/8/layout/list1"/>
    <dgm:cxn modelId="{C62A0749-222D-47E8-8186-5F7A7F0F6DF7}" type="presParOf" srcId="{F10DA9F5-E434-4E08-87CB-CFF007EA8E54}" destId="{44C2E016-008D-4C47-B201-544BD23A6DA0}" srcOrd="1" destOrd="0" presId="urn:microsoft.com/office/officeart/2005/8/layout/list1"/>
    <dgm:cxn modelId="{F691DE7A-FE68-44BD-AF81-971840D0A679}" type="presParOf" srcId="{F10DA9F5-E434-4E08-87CB-CFF007EA8E54}" destId="{F4FE1C1E-A996-4C6E-81FD-9B6C7C5D15AA}" srcOrd="2" destOrd="0" presId="urn:microsoft.com/office/officeart/2005/8/layout/list1"/>
    <dgm:cxn modelId="{35FC7726-1908-4C4C-A682-DC8525D84675}" type="presParOf" srcId="{F10DA9F5-E434-4E08-87CB-CFF007EA8E54}" destId="{8577666C-4562-48C9-9C18-3E82ADEFE8A2}" srcOrd="3" destOrd="0" presId="urn:microsoft.com/office/officeart/2005/8/layout/list1"/>
    <dgm:cxn modelId="{E204CEDA-7ED7-4AA2-B545-A58CDDACB03C}" type="presParOf" srcId="{F10DA9F5-E434-4E08-87CB-CFF007EA8E54}" destId="{39065C36-D425-4497-8077-E35EA7CA848B}" srcOrd="4" destOrd="0" presId="urn:microsoft.com/office/officeart/2005/8/layout/list1"/>
    <dgm:cxn modelId="{ED0C7872-8EA3-46D4-A362-52998216D214}" type="presParOf" srcId="{39065C36-D425-4497-8077-E35EA7CA848B}" destId="{E5860DB8-3515-46D3-9DBF-53532B377121}" srcOrd="0" destOrd="0" presId="urn:microsoft.com/office/officeart/2005/8/layout/list1"/>
    <dgm:cxn modelId="{93BD91B5-02B7-4D23-A1F5-833BDA6C64F9}" type="presParOf" srcId="{39065C36-D425-4497-8077-E35EA7CA848B}" destId="{E99EF9FE-3701-498A-8BA9-D48F9D0B7694}" srcOrd="1" destOrd="0" presId="urn:microsoft.com/office/officeart/2005/8/layout/list1"/>
    <dgm:cxn modelId="{36A675E9-A835-41F3-92E8-F5AC67CBBC95}" type="presParOf" srcId="{F10DA9F5-E434-4E08-87CB-CFF007EA8E54}" destId="{F002B623-E749-41FA-AFE7-0FE0241BD13D}" srcOrd="5" destOrd="0" presId="urn:microsoft.com/office/officeart/2005/8/layout/list1"/>
    <dgm:cxn modelId="{82BFED7D-1560-490F-AE1A-DAD30C1B756B}" type="presParOf" srcId="{F10DA9F5-E434-4E08-87CB-CFF007EA8E54}" destId="{8BADFEB2-6D9F-4FF6-8A19-62EDB3764F20}" srcOrd="6" destOrd="0" presId="urn:microsoft.com/office/officeart/2005/8/layout/list1"/>
    <dgm:cxn modelId="{C2C16C9A-EA20-4FA2-8194-017A19098A69}" type="presParOf" srcId="{F10DA9F5-E434-4E08-87CB-CFF007EA8E54}" destId="{893519C6-B0D4-40D1-9299-7D4189280B0C}" srcOrd="7" destOrd="0" presId="urn:microsoft.com/office/officeart/2005/8/layout/list1"/>
    <dgm:cxn modelId="{C176B546-85C1-461B-8358-CFECA59D7B47}" type="presParOf" srcId="{F10DA9F5-E434-4E08-87CB-CFF007EA8E54}" destId="{2F4FCF47-00FF-4D8C-BCAC-1B4A98471557}" srcOrd="8" destOrd="0" presId="urn:microsoft.com/office/officeart/2005/8/layout/list1"/>
    <dgm:cxn modelId="{B3AD7E44-82AE-4EFD-A6FB-05544118D6B2}" type="presParOf" srcId="{2F4FCF47-00FF-4D8C-BCAC-1B4A98471557}" destId="{D5055306-D126-4F1A-9D4B-0979D271A3CD}" srcOrd="0" destOrd="0" presId="urn:microsoft.com/office/officeart/2005/8/layout/list1"/>
    <dgm:cxn modelId="{10834EB5-8135-40D0-8B85-49A872BAE2D4}" type="presParOf" srcId="{2F4FCF47-00FF-4D8C-BCAC-1B4A98471557}" destId="{FFCB1FAB-F343-4497-9E31-9572963F7F19}" srcOrd="1" destOrd="0" presId="urn:microsoft.com/office/officeart/2005/8/layout/list1"/>
    <dgm:cxn modelId="{BED8A994-7F2F-454C-A9FC-E0D524B72EC7}" type="presParOf" srcId="{F10DA9F5-E434-4E08-87CB-CFF007EA8E54}" destId="{A21012B6-0CF4-45EC-AF17-5D73EF86B626}" srcOrd="9" destOrd="0" presId="urn:microsoft.com/office/officeart/2005/8/layout/list1"/>
    <dgm:cxn modelId="{2F405CED-2123-4B42-902C-6931E611D141}" type="presParOf" srcId="{F10DA9F5-E434-4E08-87CB-CFF007EA8E54}" destId="{915708CD-BBB6-4A68-9BC9-DB6571647522}" srcOrd="10" destOrd="0" presId="urn:microsoft.com/office/officeart/2005/8/layout/list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87234FC-34C2-4AEC-8F82-4A8E33631598}">
      <dsp:nvSpPr>
        <dsp:cNvPr id="0" name=""/>
        <dsp:cNvSpPr/>
      </dsp:nvSpPr>
      <dsp:spPr>
        <a:xfrm>
          <a:off x="0" y="336457"/>
          <a:ext cx="8839200" cy="777262"/>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86020" tIns="437388" rIns="686020" bIns="113792" numCol="1" spcCol="1270" anchor="t" anchorCtr="0">
          <a:noAutofit/>
        </a:bodyPr>
        <a:lstStyle/>
        <a:p>
          <a:pPr marL="171450" lvl="1" indent="-171450" algn="l" defTabSz="711200">
            <a:lnSpc>
              <a:spcPct val="90000"/>
            </a:lnSpc>
            <a:spcBef>
              <a:spcPct val="0"/>
            </a:spcBef>
            <a:spcAft>
              <a:spcPct val="15000"/>
            </a:spcAft>
            <a:buChar char="••"/>
          </a:pPr>
          <a:r>
            <a:rPr lang="en-US" sz="1600" kern="1200" dirty="0" smtClean="0"/>
            <a:t>New title is: “The Top 10 Most Critical Web Application Security </a:t>
          </a:r>
          <a:r>
            <a:rPr lang="en-US" sz="1600" u="sng" kern="1200" dirty="0" smtClean="0"/>
            <a:t>Risks</a:t>
          </a:r>
          <a:r>
            <a:rPr lang="en-US" sz="1600" kern="1200" dirty="0" smtClean="0"/>
            <a:t>”</a:t>
          </a:r>
          <a:endParaRPr lang="en-US" sz="1600" kern="1200" dirty="0"/>
        </a:p>
      </dsp:txBody>
      <dsp:txXfrm>
        <a:off x="0" y="336457"/>
        <a:ext cx="8839200" cy="777262"/>
      </dsp:txXfrm>
    </dsp:sp>
    <dsp:sp modelId="{EECC9B0E-3D40-41CE-8C27-DB1AB293F165}">
      <dsp:nvSpPr>
        <dsp:cNvPr id="0" name=""/>
        <dsp:cNvSpPr/>
      </dsp:nvSpPr>
      <dsp:spPr>
        <a:xfrm>
          <a:off x="441960" y="26497"/>
          <a:ext cx="5882646" cy="619920"/>
        </a:xfrm>
        <a:prstGeom prst="roundRect">
          <a:avLst/>
        </a:prstGeom>
        <a:solidFill>
          <a:schemeClr val="accent2"/>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33871" tIns="0" rIns="233871" bIns="0" numCol="1" spcCol="1270" anchor="ctr" anchorCtr="0">
          <a:noAutofit/>
        </a:bodyPr>
        <a:lstStyle/>
        <a:p>
          <a:pPr lvl="0" algn="l" defTabSz="889000">
            <a:lnSpc>
              <a:spcPct val="90000"/>
            </a:lnSpc>
            <a:spcBef>
              <a:spcPct val="0"/>
            </a:spcBef>
            <a:spcAft>
              <a:spcPct val="35000"/>
            </a:spcAft>
          </a:pPr>
          <a:r>
            <a:rPr lang="en-US" sz="2000" b="1" kern="1200" dirty="0" smtClean="0"/>
            <a:t>It’s About </a:t>
          </a:r>
          <a:r>
            <a:rPr lang="en-US" sz="2000" b="1" u="sng" kern="1200" dirty="0" smtClean="0"/>
            <a:t>Risks</a:t>
          </a:r>
          <a:r>
            <a:rPr lang="en-US" sz="2000" b="1" kern="1200" dirty="0" smtClean="0"/>
            <a:t>, Not Just Vulnerabilities</a:t>
          </a:r>
          <a:endParaRPr lang="en-US" sz="2000" b="1" kern="1200" dirty="0"/>
        </a:p>
      </dsp:txBody>
      <dsp:txXfrm>
        <a:off x="472222" y="56759"/>
        <a:ext cx="5822122" cy="559396"/>
      </dsp:txXfrm>
    </dsp:sp>
    <dsp:sp modelId="{30EE8C5C-690F-4BB4-834D-FD3892049F31}">
      <dsp:nvSpPr>
        <dsp:cNvPr id="0" name=""/>
        <dsp:cNvSpPr/>
      </dsp:nvSpPr>
      <dsp:spPr>
        <a:xfrm>
          <a:off x="0" y="1537079"/>
          <a:ext cx="8839200" cy="777262"/>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86020" tIns="437388" rIns="686020" bIns="113792" numCol="1" spcCol="1270" anchor="t" anchorCtr="0">
          <a:noAutofit/>
        </a:bodyPr>
        <a:lstStyle/>
        <a:p>
          <a:pPr marL="171450" lvl="1" indent="-171450" algn="l" defTabSz="711200">
            <a:lnSpc>
              <a:spcPct val="90000"/>
            </a:lnSpc>
            <a:spcBef>
              <a:spcPct val="0"/>
            </a:spcBef>
            <a:spcAft>
              <a:spcPct val="15000"/>
            </a:spcAft>
            <a:buChar char="••"/>
          </a:pPr>
          <a:r>
            <a:rPr lang="en-US" sz="1600" kern="1200" dirty="0" smtClean="0"/>
            <a:t>Based on the OWASP Risk Rating Methodology, used to prioritize Top 10</a:t>
          </a:r>
          <a:endParaRPr lang="en-US" sz="1600" kern="1200" dirty="0"/>
        </a:p>
      </dsp:txBody>
      <dsp:txXfrm>
        <a:off x="0" y="1537079"/>
        <a:ext cx="8839200" cy="777262"/>
      </dsp:txXfrm>
    </dsp:sp>
    <dsp:sp modelId="{BB7965C2-AA11-47B5-8B03-E09E683DC7B5}">
      <dsp:nvSpPr>
        <dsp:cNvPr id="0" name=""/>
        <dsp:cNvSpPr/>
      </dsp:nvSpPr>
      <dsp:spPr>
        <a:xfrm>
          <a:off x="441960" y="1227119"/>
          <a:ext cx="5882646" cy="619920"/>
        </a:xfrm>
        <a:prstGeom prst="roundRect">
          <a:avLst/>
        </a:prstGeom>
        <a:solidFill>
          <a:schemeClr val="accent2"/>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33871" tIns="0" rIns="233871" bIns="0" numCol="1" spcCol="1270" anchor="ctr" anchorCtr="0">
          <a:noAutofit/>
        </a:bodyPr>
        <a:lstStyle/>
        <a:p>
          <a:pPr lvl="0" algn="l" defTabSz="889000">
            <a:lnSpc>
              <a:spcPct val="90000"/>
            </a:lnSpc>
            <a:spcBef>
              <a:spcPct val="0"/>
            </a:spcBef>
            <a:spcAft>
              <a:spcPct val="35000"/>
            </a:spcAft>
          </a:pPr>
          <a:r>
            <a:rPr lang="en-US" sz="2000" b="1" kern="1200" dirty="0" smtClean="0"/>
            <a:t>OWASP Top 10 Risk Rating Methodology</a:t>
          </a:r>
          <a:endParaRPr lang="en-US" sz="2000" b="1" kern="1200" dirty="0"/>
        </a:p>
      </dsp:txBody>
      <dsp:txXfrm>
        <a:off x="472222" y="1257381"/>
        <a:ext cx="5822122" cy="559396"/>
      </dsp:txXfrm>
    </dsp:sp>
    <dsp:sp modelId="{7098E34F-EAB4-411E-8D19-C05A3F8A6508}">
      <dsp:nvSpPr>
        <dsp:cNvPr id="0" name=""/>
        <dsp:cNvSpPr/>
      </dsp:nvSpPr>
      <dsp:spPr>
        <a:xfrm>
          <a:off x="0" y="2737702"/>
          <a:ext cx="8839200" cy="264600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86020" tIns="437388" rIns="686020" bIns="113792" numCol="1" spcCol="1270" anchor="t" anchorCtr="0">
          <a:noAutofit/>
        </a:bodyPr>
        <a:lstStyle/>
        <a:p>
          <a:pPr marL="171450" lvl="1" indent="-171450" algn="l" defTabSz="711200">
            <a:lnSpc>
              <a:spcPct val="90000"/>
            </a:lnSpc>
            <a:spcBef>
              <a:spcPct val="0"/>
            </a:spcBef>
            <a:spcAft>
              <a:spcPct val="15000"/>
            </a:spcAft>
            <a:buChar char="••"/>
          </a:pPr>
          <a:r>
            <a:rPr lang="en-US" sz="1600" b="1" kern="1200" dirty="0" smtClean="0">
              <a:solidFill>
                <a:schemeClr val="tx2"/>
              </a:solidFill>
            </a:rPr>
            <a:t>Added: A6 – Security </a:t>
          </a:r>
          <a:r>
            <a:rPr lang="en-US" sz="1600" b="1" kern="1200" dirty="0" err="1" smtClean="0">
              <a:solidFill>
                <a:schemeClr val="tx2"/>
              </a:solidFill>
            </a:rPr>
            <a:t>Misconfiguration</a:t>
          </a:r>
          <a:endParaRPr lang="en-US" sz="1600" b="1" kern="1200" dirty="0"/>
        </a:p>
        <a:p>
          <a:pPr marL="457200" lvl="2" indent="-114300" algn="l" defTabSz="622300">
            <a:lnSpc>
              <a:spcPct val="90000"/>
            </a:lnSpc>
            <a:spcBef>
              <a:spcPct val="0"/>
            </a:spcBef>
            <a:spcAft>
              <a:spcPts val="600"/>
            </a:spcAft>
            <a:buChar char="••"/>
          </a:pPr>
          <a:r>
            <a:rPr lang="en-US" sz="1400" kern="1200" dirty="0" smtClean="0">
              <a:solidFill>
                <a:schemeClr val="tx2"/>
              </a:solidFill>
            </a:rPr>
            <a:t>Was A10 in 2004 Top 10: Insecure Configuration Management</a:t>
          </a:r>
        </a:p>
        <a:p>
          <a:pPr marL="171450" lvl="1" indent="-171450" algn="l" defTabSz="711200">
            <a:lnSpc>
              <a:spcPct val="90000"/>
            </a:lnSpc>
            <a:spcBef>
              <a:spcPct val="0"/>
            </a:spcBef>
            <a:spcAft>
              <a:spcPct val="15000"/>
            </a:spcAft>
            <a:buChar char="••"/>
          </a:pPr>
          <a:r>
            <a:rPr lang="en-US" sz="1600" b="1" kern="1200" dirty="0" smtClean="0">
              <a:solidFill>
                <a:schemeClr val="tx2"/>
              </a:solidFill>
            </a:rPr>
            <a:t>Added: A8 – </a:t>
          </a:r>
          <a:r>
            <a:rPr lang="en-US" sz="1600" b="1" kern="1200" dirty="0" err="1" smtClean="0">
              <a:solidFill>
                <a:schemeClr val="tx2"/>
              </a:solidFill>
            </a:rPr>
            <a:t>Unvalidated</a:t>
          </a:r>
          <a:r>
            <a:rPr lang="en-US" sz="1600" b="1" kern="1200" dirty="0" smtClean="0">
              <a:solidFill>
                <a:schemeClr val="tx2"/>
              </a:solidFill>
            </a:rPr>
            <a:t> Redirects and Forwards</a:t>
          </a:r>
        </a:p>
        <a:p>
          <a:pPr marL="457200" lvl="2" indent="-114300" algn="l" defTabSz="622300">
            <a:lnSpc>
              <a:spcPct val="90000"/>
            </a:lnSpc>
            <a:spcBef>
              <a:spcPct val="0"/>
            </a:spcBef>
            <a:spcAft>
              <a:spcPts val="600"/>
            </a:spcAft>
            <a:buChar char="••"/>
          </a:pPr>
          <a:r>
            <a:rPr lang="en-US" sz="1400" kern="1200" dirty="0" smtClean="0">
              <a:solidFill>
                <a:schemeClr val="tx2"/>
              </a:solidFill>
            </a:rPr>
            <a:t>Relatively common and VERY dangerous flaw that is not well known</a:t>
          </a:r>
        </a:p>
        <a:p>
          <a:pPr marL="171450" lvl="1" indent="-171450" algn="l" defTabSz="711200">
            <a:lnSpc>
              <a:spcPct val="90000"/>
            </a:lnSpc>
            <a:spcBef>
              <a:spcPct val="0"/>
            </a:spcBef>
            <a:spcAft>
              <a:spcPct val="15000"/>
            </a:spcAft>
            <a:buChar char="••"/>
          </a:pPr>
          <a:r>
            <a:rPr lang="en-US" sz="1600" b="1" kern="1200" dirty="0" smtClean="0">
              <a:solidFill>
                <a:schemeClr val="tx2"/>
              </a:solidFill>
            </a:rPr>
            <a:t>Removed: A3 – Malicious File Execution</a:t>
          </a:r>
        </a:p>
        <a:p>
          <a:pPr marL="457200" lvl="2" indent="-114300" algn="l" defTabSz="622300">
            <a:lnSpc>
              <a:spcPct val="90000"/>
            </a:lnSpc>
            <a:spcBef>
              <a:spcPct val="0"/>
            </a:spcBef>
            <a:spcAft>
              <a:spcPts val="600"/>
            </a:spcAft>
            <a:buChar char="••"/>
          </a:pPr>
          <a:r>
            <a:rPr lang="en-US" sz="1400" kern="1200" dirty="0" smtClean="0">
              <a:solidFill>
                <a:schemeClr val="tx2"/>
              </a:solidFill>
            </a:rPr>
            <a:t>Primarily a PHP flaw that is dropping in prevalence</a:t>
          </a:r>
          <a:endParaRPr lang="en-US" sz="1600" kern="1200" dirty="0" smtClean="0">
            <a:solidFill>
              <a:schemeClr val="tx2"/>
            </a:solidFill>
          </a:endParaRPr>
        </a:p>
        <a:p>
          <a:pPr marL="171450" lvl="1" indent="-171450" algn="l" defTabSz="711200">
            <a:lnSpc>
              <a:spcPct val="90000"/>
            </a:lnSpc>
            <a:spcBef>
              <a:spcPct val="0"/>
            </a:spcBef>
            <a:spcAft>
              <a:spcPct val="15000"/>
            </a:spcAft>
            <a:buChar char="••"/>
          </a:pPr>
          <a:r>
            <a:rPr lang="en-US" sz="1600" b="1" kern="1200" dirty="0" smtClean="0">
              <a:solidFill>
                <a:schemeClr val="tx2"/>
              </a:solidFill>
            </a:rPr>
            <a:t>Removed: A6 – Information Leakage and Improper Error Handling</a:t>
          </a:r>
        </a:p>
        <a:p>
          <a:pPr marL="457200" lvl="2" indent="-114300" algn="l" defTabSz="622300">
            <a:lnSpc>
              <a:spcPct val="90000"/>
            </a:lnSpc>
            <a:spcBef>
              <a:spcPct val="0"/>
            </a:spcBef>
            <a:spcAft>
              <a:spcPct val="15000"/>
            </a:spcAft>
            <a:buChar char="••"/>
          </a:pPr>
          <a:r>
            <a:rPr lang="en-US" sz="1400" kern="1200" dirty="0" smtClean="0">
              <a:solidFill>
                <a:schemeClr val="tx2"/>
              </a:solidFill>
            </a:rPr>
            <a:t>A very prevalent flaw, that does not introduce much risk (normally)</a:t>
          </a:r>
          <a:endParaRPr lang="en-US" sz="1400" kern="1200" dirty="0"/>
        </a:p>
      </dsp:txBody>
      <dsp:txXfrm>
        <a:off x="0" y="2737702"/>
        <a:ext cx="8839200" cy="2646000"/>
      </dsp:txXfrm>
    </dsp:sp>
    <dsp:sp modelId="{25BE8F90-EC86-4FC1-B0D4-0C0B50734FD4}">
      <dsp:nvSpPr>
        <dsp:cNvPr id="0" name=""/>
        <dsp:cNvSpPr/>
      </dsp:nvSpPr>
      <dsp:spPr>
        <a:xfrm>
          <a:off x="441960" y="2427742"/>
          <a:ext cx="5882646" cy="619920"/>
        </a:xfrm>
        <a:prstGeom prst="roundRect">
          <a:avLst/>
        </a:prstGeom>
        <a:solidFill>
          <a:schemeClr val="accent2"/>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33871" tIns="0" rIns="233871" bIns="0" numCol="1" spcCol="1270" anchor="ctr" anchorCtr="0">
          <a:noAutofit/>
        </a:bodyPr>
        <a:lstStyle/>
        <a:p>
          <a:pPr lvl="0" algn="l" defTabSz="889000">
            <a:lnSpc>
              <a:spcPct val="90000"/>
            </a:lnSpc>
            <a:spcBef>
              <a:spcPct val="0"/>
            </a:spcBef>
            <a:spcAft>
              <a:spcPct val="35000"/>
            </a:spcAft>
          </a:pPr>
          <a:r>
            <a:rPr lang="en-US" sz="2000" b="1" kern="1200" dirty="0" smtClean="0"/>
            <a:t>2 Risks Added, 2 Dropped</a:t>
          </a:r>
          <a:endParaRPr lang="en-US" sz="2000" b="1" kern="1200" dirty="0"/>
        </a:p>
      </dsp:txBody>
      <dsp:txXfrm>
        <a:off x="472222" y="2458004"/>
        <a:ext cx="5822122" cy="559396"/>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755766A-AD1A-4BD8-AF7D-FE5A11A1E61A}">
      <dsp:nvSpPr>
        <dsp:cNvPr id="0" name=""/>
        <dsp:cNvSpPr/>
      </dsp:nvSpPr>
      <dsp:spPr>
        <a:xfrm>
          <a:off x="0" y="300299"/>
          <a:ext cx="8305800" cy="163800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44622" tIns="416560" rIns="644622" bIns="113792" numCol="1" spcCol="1270" anchor="t" anchorCtr="0">
          <a:noAutofit/>
        </a:bodyPr>
        <a:lstStyle/>
        <a:p>
          <a:pPr marL="171450" lvl="1" indent="-171450" algn="l" defTabSz="800100">
            <a:lnSpc>
              <a:spcPct val="90000"/>
            </a:lnSpc>
            <a:spcBef>
              <a:spcPct val="0"/>
            </a:spcBef>
            <a:spcAft>
              <a:spcPct val="15000"/>
            </a:spcAft>
            <a:buChar char="••"/>
          </a:pPr>
          <a:r>
            <a:rPr lang="en-US" sz="1800" kern="1200" dirty="0" smtClean="0"/>
            <a:t>Failure to identify all sensitive data</a:t>
          </a:r>
        </a:p>
        <a:p>
          <a:pPr marL="171450" lvl="1" indent="-171450" algn="l" defTabSz="800100">
            <a:lnSpc>
              <a:spcPct val="90000"/>
            </a:lnSpc>
            <a:spcBef>
              <a:spcPct val="0"/>
            </a:spcBef>
            <a:spcAft>
              <a:spcPct val="15000"/>
            </a:spcAft>
            <a:buChar char="••"/>
          </a:pPr>
          <a:r>
            <a:rPr lang="en-US" sz="1800" kern="1200" dirty="0" smtClean="0"/>
            <a:t>Failure to identify all the places that this sensitive data gets stored</a:t>
          </a:r>
        </a:p>
        <a:p>
          <a:pPr marL="342900" lvl="2" indent="-171450" algn="l" defTabSz="711200">
            <a:lnSpc>
              <a:spcPct val="90000"/>
            </a:lnSpc>
            <a:spcBef>
              <a:spcPct val="0"/>
            </a:spcBef>
            <a:spcAft>
              <a:spcPct val="15000"/>
            </a:spcAft>
            <a:buChar char="••"/>
          </a:pPr>
          <a:r>
            <a:rPr lang="en-US" sz="1600" kern="1200" dirty="0" smtClean="0"/>
            <a:t>Databases, files, directories, log files, backups, etc.</a:t>
          </a:r>
        </a:p>
        <a:p>
          <a:pPr marL="171450" lvl="1" indent="-171450" algn="l" defTabSz="800100">
            <a:lnSpc>
              <a:spcPct val="90000"/>
            </a:lnSpc>
            <a:spcBef>
              <a:spcPct val="0"/>
            </a:spcBef>
            <a:spcAft>
              <a:spcPct val="15000"/>
            </a:spcAft>
            <a:buChar char="••"/>
          </a:pPr>
          <a:r>
            <a:rPr lang="en-US" sz="1800" kern="1200" dirty="0" smtClean="0"/>
            <a:t>Failure to properly protect this data in every location</a:t>
          </a:r>
        </a:p>
      </dsp:txBody>
      <dsp:txXfrm>
        <a:off x="0" y="300299"/>
        <a:ext cx="8305800" cy="1638000"/>
      </dsp:txXfrm>
    </dsp:sp>
    <dsp:sp modelId="{5C1B0F61-0110-42A2-8473-2313298D993C}">
      <dsp:nvSpPr>
        <dsp:cNvPr id="0" name=""/>
        <dsp:cNvSpPr/>
      </dsp:nvSpPr>
      <dsp:spPr>
        <a:xfrm>
          <a:off x="415290" y="5099"/>
          <a:ext cx="5814060" cy="590400"/>
        </a:xfrm>
        <a:prstGeom prst="roundRect">
          <a:avLst/>
        </a:prstGeom>
        <a:solidFill>
          <a:schemeClr val="accent2"/>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9758" tIns="0" rIns="219758" bIns="0" numCol="1" spcCol="1270" anchor="ctr" anchorCtr="0">
          <a:noAutofit/>
        </a:bodyPr>
        <a:lstStyle/>
        <a:p>
          <a:pPr lvl="0" algn="l" defTabSz="889000">
            <a:lnSpc>
              <a:spcPct val="90000"/>
            </a:lnSpc>
            <a:spcBef>
              <a:spcPct val="0"/>
            </a:spcBef>
            <a:spcAft>
              <a:spcPct val="35000"/>
            </a:spcAft>
          </a:pPr>
          <a:r>
            <a:rPr lang="en-US" sz="2000" kern="1200" dirty="0" smtClean="0"/>
            <a:t>Storing sensitive data insecurely</a:t>
          </a:r>
          <a:endParaRPr lang="en-US" sz="2200" kern="1200" dirty="0"/>
        </a:p>
      </dsp:txBody>
      <dsp:txXfrm>
        <a:off x="444111" y="33920"/>
        <a:ext cx="5756418" cy="532758"/>
      </dsp:txXfrm>
    </dsp:sp>
    <dsp:sp modelId="{1DA5C2A3-D57B-47CF-BECF-2056B3723615}">
      <dsp:nvSpPr>
        <dsp:cNvPr id="0" name=""/>
        <dsp:cNvSpPr/>
      </dsp:nvSpPr>
      <dsp:spPr>
        <a:xfrm>
          <a:off x="0" y="2341499"/>
          <a:ext cx="8305800" cy="283500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44622" tIns="416560" rIns="644622" bIns="113792" numCol="1" spcCol="1270" anchor="t" anchorCtr="0">
          <a:noAutofit/>
        </a:bodyPr>
        <a:lstStyle/>
        <a:p>
          <a:pPr marL="171450" lvl="1" indent="-171450" algn="l" defTabSz="755650">
            <a:lnSpc>
              <a:spcPct val="90000"/>
            </a:lnSpc>
            <a:spcBef>
              <a:spcPct val="0"/>
            </a:spcBef>
            <a:spcAft>
              <a:spcPct val="15000"/>
            </a:spcAft>
            <a:buChar char="••"/>
          </a:pPr>
          <a:r>
            <a:rPr lang="en-US" sz="1700" kern="1200" dirty="0" smtClean="0"/>
            <a:t>Attackers access or modify confidential or private information</a:t>
          </a:r>
        </a:p>
        <a:p>
          <a:pPr marL="342900" lvl="2" indent="-171450" algn="l" defTabSz="711200">
            <a:lnSpc>
              <a:spcPct val="90000"/>
            </a:lnSpc>
            <a:spcBef>
              <a:spcPct val="0"/>
            </a:spcBef>
            <a:spcAft>
              <a:spcPct val="15000"/>
            </a:spcAft>
            <a:buChar char="••"/>
          </a:pPr>
          <a:r>
            <a:rPr lang="en-US" sz="1600" kern="1200" dirty="0" err="1" smtClean="0"/>
            <a:t>e.g</a:t>
          </a:r>
          <a:r>
            <a:rPr lang="en-US" sz="1600" kern="1200" dirty="0" smtClean="0"/>
            <a:t>, credit cards, health care records, financial data (yours or your customers)</a:t>
          </a:r>
        </a:p>
        <a:p>
          <a:pPr marL="171450" lvl="1" indent="-171450" algn="l" defTabSz="755650">
            <a:lnSpc>
              <a:spcPct val="90000"/>
            </a:lnSpc>
            <a:spcBef>
              <a:spcPct val="0"/>
            </a:spcBef>
            <a:spcAft>
              <a:spcPct val="15000"/>
            </a:spcAft>
            <a:buChar char="••"/>
          </a:pPr>
          <a:r>
            <a:rPr lang="en-US" sz="1700" kern="1200" dirty="0" smtClean="0"/>
            <a:t>Attackers extract secrets to use in additional attacks</a:t>
          </a:r>
        </a:p>
        <a:p>
          <a:pPr marL="171450" lvl="1" indent="-171450" algn="l" defTabSz="755650">
            <a:lnSpc>
              <a:spcPct val="90000"/>
            </a:lnSpc>
            <a:spcBef>
              <a:spcPct val="0"/>
            </a:spcBef>
            <a:spcAft>
              <a:spcPct val="15000"/>
            </a:spcAft>
            <a:buChar char="••"/>
          </a:pPr>
          <a:r>
            <a:rPr lang="en-US" sz="1700" kern="1200" dirty="0" smtClean="0"/>
            <a:t>Company embarrassment, customer dissatisfaction, and loss of trust</a:t>
          </a:r>
        </a:p>
        <a:p>
          <a:pPr marL="171450" lvl="1" indent="-171450" algn="l" defTabSz="755650">
            <a:lnSpc>
              <a:spcPct val="90000"/>
            </a:lnSpc>
            <a:spcBef>
              <a:spcPct val="0"/>
            </a:spcBef>
            <a:spcAft>
              <a:spcPct val="15000"/>
            </a:spcAft>
            <a:buChar char="••"/>
          </a:pPr>
          <a:r>
            <a:rPr lang="en-US" sz="1700" kern="1200" dirty="0" smtClean="0"/>
            <a:t>Expense of cleaning up the incident, such as forensics, sending apology letters, reissuing thousands of credit cards, providing identity theft insurance</a:t>
          </a:r>
        </a:p>
        <a:p>
          <a:pPr marL="171450" lvl="1" indent="-171450" algn="l" defTabSz="755650">
            <a:lnSpc>
              <a:spcPct val="90000"/>
            </a:lnSpc>
            <a:spcBef>
              <a:spcPct val="0"/>
            </a:spcBef>
            <a:spcAft>
              <a:spcPct val="15000"/>
            </a:spcAft>
            <a:buChar char="••"/>
          </a:pPr>
          <a:r>
            <a:rPr lang="en-US" sz="1700" kern="1200" dirty="0" smtClean="0"/>
            <a:t>Business gets sued and/or fined</a:t>
          </a:r>
        </a:p>
      </dsp:txBody>
      <dsp:txXfrm>
        <a:off x="0" y="2341499"/>
        <a:ext cx="8305800" cy="2835000"/>
      </dsp:txXfrm>
    </dsp:sp>
    <dsp:sp modelId="{E74937B4-1212-49F2-B1AE-BE62171B1040}">
      <dsp:nvSpPr>
        <dsp:cNvPr id="0" name=""/>
        <dsp:cNvSpPr/>
      </dsp:nvSpPr>
      <dsp:spPr>
        <a:xfrm>
          <a:off x="415290" y="2046299"/>
          <a:ext cx="5814060" cy="590400"/>
        </a:xfrm>
        <a:prstGeom prst="roundRect">
          <a:avLst/>
        </a:prstGeom>
        <a:solidFill>
          <a:schemeClr val="accent2"/>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9758" tIns="0" rIns="219758" bIns="0" numCol="1" spcCol="1270" anchor="ctr" anchorCtr="0">
          <a:noAutofit/>
        </a:bodyPr>
        <a:lstStyle/>
        <a:p>
          <a:pPr lvl="0" algn="l" defTabSz="889000">
            <a:lnSpc>
              <a:spcPct val="90000"/>
            </a:lnSpc>
            <a:spcBef>
              <a:spcPct val="0"/>
            </a:spcBef>
            <a:spcAft>
              <a:spcPct val="35000"/>
            </a:spcAft>
          </a:pPr>
          <a:r>
            <a:rPr lang="en-US" sz="2000" kern="1200" dirty="0" smtClean="0"/>
            <a:t>Typical Impact</a:t>
          </a:r>
          <a:endParaRPr lang="en-US" sz="2200" kern="1200" dirty="0" smtClean="0"/>
        </a:p>
      </dsp:txBody>
      <dsp:txXfrm>
        <a:off x="444111" y="2075120"/>
        <a:ext cx="5756418" cy="532758"/>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6A96571-BC41-451B-AD1A-D933A62EFD35}">
      <dsp:nvSpPr>
        <dsp:cNvPr id="0" name=""/>
        <dsp:cNvSpPr/>
      </dsp:nvSpPr>
      <dsp:spPr>
        <a:xfrm>
          <a:off x="0" y="369225"/>
          <a:ext cx="8458200" cy="190575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56450" tIns="458216" rIns="656450" bIns="113792" numCol="1" spcCol="1270" anchor="t" anchorCtr="0">
          <a:noAutofit/>
        </a:bodyPr>
        <a:lstStyle/>
        <a:p>
          <a:pPr marL="171450" lvl="1" indent="-171450" algn="l" defTabSz="800100">
            <a:lnSpc>
              <a:spcPct val="90000"/>
            </a:lnSpc>
            <a:spcBef>
              <a:spcPct val="0"/>
            </a:spcBef>
            <a:spcAft>
              <a:spcPct val="15000"/>
            </a:spcAft>
            <a:buChar char="••"/>
          </a:pPr>
          <a:r>
            <a:rPr lang="en-US" sz="1800" kern="1200" dirty="0" smtClean="0"/>
            <a:t>Failure to identify all sensitive data</a:t>
          </a:r>
        </a:p>
        <a:p>
          <a:pPr marL="171450" lvl="1" indent="-171450" algn="l" defTabSz="800100">
            <a:lnSpc>
              <a:spcPct val="90000"/>
            </a:lnSpc>
            <a:spcBef>
              <a:spcPct val="0"/>
            </a:spcBef>
            <a:spcAft>
              <a:spcPct val="15000"/>
            </a:spcAft>
            <a:buChar char="••"/>
          </a:pPr>
          <a:r>
            <a:rPr lang="en-US" sz="1800" kern="1200" dirty="0" smtClean="0"/>
            <a:t>Failure to identify all the places that this sensitive data is sent</a:t>
          </a:r>
        </a:p>
        <a:p>
          <a:pPr marL="342900" lvl="2" indent="-171450" algn="l" defTabSz="711200">
            <a:lnSpc>
              <a:spcPct val="90000"/>
            </a:lnSpc>
            <a:spcBef>
              <a:spcPct val="0"/>
            </a:spcBef>
            <a:spcAft>
              <a:spcPct val="15000"/>
            </a:spcAft>
            <a:buChar char="••"/>
          </a:pPr>
          <a:r>
            <a:rPr lang="en-US" sz="1600" kern="1200" dirty="0" smtClean="0"/>
            <a:t>On the web, to backend databases, to business partners, internal communications</a:t>
          </a:r>
        </a:p>
        <a:p>
          <a:pPr marL="171450" lvl="1" indent="-171450" algn="l" defTabSz="800100">
            <a:lnSpc>
              <a:spcPct val="90000"/>
            </a:lnSpc>
            <a:spcBef>
              <a:spcPct val="0"/>
            </a:spcBef>
            <a:spcAft>
              <a:spcPct val="15000"/>
            </a:spcAft>
            <a:buChar char="••"/>
          </a:pPr>
          <a:r>
            <a:rPr lang="en-US" sz="1800" kern="1200" dirty="0" smtClean="0"/>
            <a:t>Failure to properly protect this data in every location</a:t>
          </a:r>
        </a:p>
      </dsp:txBody>
      <dsp:txXfrm>
        <a:off x="0" y="369225"/>
        <a:ext cx="8458200" cy="1905750"/>
      </dsp:txXfrm>
    </dsp:sp>
    <dsp:sp modelId="{FA3D2824-F4E6-40BD-9E5A-9E1A65B0DC5C}">
      <dsp:nvSpPr>
        <dsp:cNvPr id="0" name=""/>
        <dsp:cNvSpPr/>
      </dsp:nvSpPr>
      <dsp:spPr>
        <a:xfrm>
          <a:off x="422910" y="44504"/>
          <a:ext cx="5920740" cy="649440"/>
        </a:xfrm>
        <a:prstGeom prst="roundRect">
          <a:avLst/>
        </a:prstGeom>
        <a:solidFill>
          <a:schemeClr val="accent2"/>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3790" tIns="0" rIns="223790" bIns="0" numCol="1" spcCol="1270" anchor="ctr" anchorCtr="0">
          <a:noAutofit/>
        </a:bodyPr>
        <a:lstStyle/>
        <a:p>
          <a:pPr lvl="0" algn="l" defTabSz="889000">
            <a:lnSpc>
              <a:spcPct val="90000"/>
            </a:lnSpc>
            <a:spcBef>
              <a:spcPct val="0"/>
            </a:spcBef>
            <a:spcAft>
              <a:spcPct val="35000"/>
            </a:spcAft>
          </a:pPr>
          <a:r>
            <a:rPr lang="en-US" sz="2000" kern="1200" dirty="0" smtClean="0"/>
            <a:t>Transmitting sensitive data insecurely</a:t>
          </a:r>
          <a:endParaRPr lang="en-US" sz="2000" kern="1200" dirty="0"/>
        </a:p>
      </dsp:txBody>
      <dsp:txXfrm>
        <a:off x="454613" y="76207"/>
        <a:ext cx="5857334" cy="586034"/>
      </dsp:txXfrm>
    </dsp:sp>
    <dsp:sp modelId="{35E30AFE-27A5-4400-8A49-EA7E99E9329B}">
      <dsp:nvSpPr>
        <dsp:cNvPr id="0" name=""/>
        <dsp:cNvSpPr/>
      </dsp:nvSpPr>
      <dsp:spPr>
        <a:xfrm>
          <a:off x="0" y="2718495"/>
          <a:ext cx="8458200" cy="249480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56450" tIns="458216" rIns="656450" bIns="128016" numCol="1" spcCol="1270" anchor="t" anchorCtr="0">
          <a:noAutofit/>
        </a:bodyPr>
        <a:lstStyle/>
        <a:p>
          <a:pPr marL="171450" lvl="1" indent="-171450" algn="l" defTabSz="800100">
            <a:lnSpc>
              <a:spcPct val="90000"/>
            </a:lnSpc>
            <a:spcBef>
              <a:spcPct val="0"/>
            </a:spcBef>
            <a:spcAft>
              <a:spcPct val="15000"/>
            </a:spcAft>
            <a:buChar char="••"/>
          </a:pPr>
          <a:r>
            <a:rPr lang="en-US" sz="1800" kern="1200" dirty="0" smtClean="0"/>
            <a:t>Attackers access or modify confidential or private information</a:t>
          </a:r>
        </a:p>
        <a:p>
          <a:pPr marL="342900" lvl="2" indent="-171450" algn="l" defTabSz="711200">
            <a:lnSpc>
              <a:spcPct val="90000"/>
            </a:lnSpc>
            <a:spcBef>
              <a:spcPct val="0"/>
            </a:spcBef>
            <a:spcAft>
              <a:spcPct val="15000"/>
            </a:spcAft>
            <a:buChar char="••"/>
          </a:pPr>
          <a:r>
            <a:rPr lang="en-US" sz="1600" kern="1200" dirty="0" err="1" smtClean="0"/>
            <a:t>e.g</a:t>
          </a:r>
          <a:r>
            <a:rPr lang="en-US" sz="1600" kern="1200" dirty="0" smtClean="0"/>
            <a:t>, credit cards, health care records, financial data (yours or your customers)</a:t>
          </a:r>
        </a:p>
        <a:p>
          <a:pPr marL="171450" lvl="1" indent="-171450" algn="l" defTabSz="800100">
            <a:lnSpc>
              <a:spcPct val="90000"/>
            </a:lnSpc>
            <a:spcBef>
              <a:spcPct val="0"/>
            </a:spcBef>
            <a:spcAft>
              <a:spcPct val="15000"/>
            </a:spcAft>
            <a:buChar char="••"/>
          </a:pPr>
          <a:r>
            <a:rPr lang="en-US" sz="1800" kern="1200" dirty="0" smtClean="0"/>
            <a:t>Attackers extract secrets to use in additional attacks</a:t>
          </a:r>
        </a:p>
        <a:p>
          <a:pPr marL="171450" lvl="1" indent="-171450" algn="l" defTabSz="800100">
            <a:lnSpc>
              <a:spcPct val="90000"/>
            </a:lnSpc>
            <a:spcBef>
              <a:spcPct val="0"/>
            </a:spcBef>
            <a:spcAft>
              <a:spcPct val="15000"/>
            </a:spcAft>
            <a:buChar char="••"/>
          </a:pPr>
          <a:r>
            <a:rPr lang="en-US" sz="1800" kern="1200" dirty="0" smtClean="0"/>
            <a:t>Company embarrassment, customer dissatisfaction, and loss of trust</a:t>
          </a:r>
        </a:p>
        <a:p>
          <a:pPr marL="171450" lvl="1" indent="-171450" algn="l" defTabSz="800100">
            <a:lnSpc>
              <a:spcPct val="90000"/>
            </a:lnSpc>
            <a:spcBef>
              <a:spcPct val="0"/>
            </a:spcBef>
            <a:spcAft>
              <a:spcPct val="15000"/>
            </a:spcAft>
            <a:buChar char="••"/>
          </a:pPr>
          <a:r>
            <a:rPr lang="en-US" sz="1800" kern="1200" dirty="0" smtClean="0"/>
            <a:t>Expense of cleaning up the incident</a:t>
          </a:r>
        </a:p>
        <a:p>
          <a:pPr marL="171450" lvl="1" indent="-171450" algn="l" defTabSz="800100">
            <a:lnSpc>
              <a:spcPct val="90000"/>
            </a:lnSpc>
            <a:spcBef>
              <a:spcPct val="0"/>
            </a:spcBef>
            <a:spcAft>
              <a:spcPct val="15000"/>
            </a:spcAft>
            <a:buChar char="••"/>
          </a:pPr>
          <a:r>
            <a:rPr lang="en-US" sz="1800" kern="1200" dirty="0" smtClean="0"/>
            <a:t>Business gets sued and/or fined</a:t>
          </a:r>
        </a:p>
      </dsp:txBody>
      <dsp:txXfrm>
        <a:off x="0" y="2718495"/>
        <a:ext cx="8458200" cy="2494800"/>
      </dsp:txXfrm>
    </dsp:sp>
    <dsp:sp modelId="{755694C0-0414-4F0E-93CF-C0609002B924}">
      <dsp:nvSpPr>
        <dsp:cNvPr id="0" name=""/>
        <dsp:cNvSpPr/>
      </dsp:nvSpPr>
      <dsp:spPr>
        <a:xfrm>
          <a:off x="422910" y="2393775"/>
          <a:ext cx="5920740" cy="649440"/>
        </a:xfrm>
        <a:prstGeom prst="roundRect">
          <a:avLst/>
        </a:prstGeom>
        <a:solidFill>
          <a:schemeClr val="accent2"/>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3790" tIns="0" rIns="223790" bIns="0" numCol="1" spcCol="1270" anchor="ctr" anchorCtr="0">
          <a:noAutofit/>
        </a:bodyPr>
        <a:lstStyle/>
        <a:p>
          <a:pPr lvl="0" algn="l" defTabSz="889000">
            <a:lnSpc>
              <a:spcPct val="90000"/>
            </a:lnSpc>
            <a:spcBef>
              <a:spcPct val="0"/>
            </a:spcBef>
            <a:spcAft>
              <a:spcPct val="35000"/>
            </a:spcAft>
          </a:pPr>
          <a:r>
            <a:rPr lang="en-US" sz="2000" kern="1200" dirty="0" smtClean="0"/>
            <a:t>Typical Impact</a:t>
          </a:r>
        </a:p>
      </dsp:txBody>
      <dsp:txXfrm>
        <a:off x="454613" y="2425478"/>
        <a:ext cx="5857334" cy="586034"/>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4F40EA1-93B0-41A9-AB58-A512C231CA02}">
      <dsp:nvSpPr>
        <dsp:cNvPr id="0" name=""/>
        <dsp:cNvSpPr/>
      </dsp:nvSpPr>
      <dsp:spPr>
        <a:xfrm>
          <a:off x="0" y="489075"/>
          <a:ext cx="8763000" cy="130410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80106" tIns="374904" rIns="680106" bIns="128016" numCol="1" spcCol="1270" anchor="t" anchorCtr="0">
          <a:noAutofit/>
        </a:bodyPr>
        <a:lstStyle/>
        <a:p>
          <a:pPr marL="171450" lvl="1" indent="-171450" algn="l" defTabSz="800100">
            <a:lnSpc>
              <a:spcPct val="90000"/>
            </a:lnSpc>
            <a:spcBef>
              <a:spcPct val="0"/>
            </a:spcBef>
            <a:spcAft>
              <a:spcPct val="15000"/>
            </a:spcAft>
            <a:buChar char="••"/>
          </a:pPr>
          <a:r>
            <a:rPr lang="en-US" sz="1800" kern="1200" dirty="0" smtClean="0"/>
            <a:t>And frequently include user supplied parameters in the destination URL</a:t>
          </a:r>
        </a:p>
        <a:p>
          <a:pPr marL="171450" lvl="1" indent="-171450" algn="l" defTabSz="800100">
            <a:lnSpc>
              <a:spcPct val="90000"/>
            </a:lnSpc>
            <a:spcBef>
              <a:spcPct val="0"/>
            </a:spcBef>
            <a:spcAft>
              <a:spcPct val="15000"/>
            </a:spcAft>
            <a:buChar char="••"/>
          </a:pPr>
          <a:r>
            <a:rPr lang="en-US" sz="1800" kern="1200" dirty="0" smtClean="0"/>
            <a:t>If they aren’t validated, attacker can send victim to a site of their choice</a:t>
          </a:r>
        </a:p>
      </dsp:txBody>
      <dsp:txXfrm>
        <a:off x="0" y="489075"/>
        <a:ext cx="8763000" cy="1304100"/>
      </dsp:txXfrm>
    </dsp:sp>
    <dsp:sp modelId="{81A8D53A-045C-48B3-8F34-733007B211D3}">
      <dsp:nvSpPr>
        <dsp:cNvPr id="0" name=""/>
        <dsp:cNvSpPr/>
      </dsp:nvSpPr>
      <dsp:spPr>
        <a:xfrm>
          <a:off x="438150" y="225779"/>
          <a:ext cx="6134100" cy="531360"/>
        </a:xfrm>
        <a:prstGeom prst="roundRect">
          <a:avLst/>
        </a:prstGeom>
        <a:solidFill>
          <a:schemeClr val="accent2"/>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31854" tIns="0" rIns="231854" bIns="0" numCol="1" spcCol="1270" anchor="ctr" anchorCtr="0">
          <a:noAutofit/>
        </a:bodyPr>
        <a:lstStyle/>
        <a:p>
          <a:pPr lvl="0" algn="l" defTabSz="800100">
            <a:lnSpc>
              <a:spcPct val="90000"/>
            </a:lnSpc>
            <a:spcBef>
              <a:spcPct val="0"/>
            </a:spcBef>
            <a:spcAft>
              <a:spcPct val="35000"/>
            </a:spcAft>
          </a:pPr>
          <a:r>
            <a:rPr lang="en-US" sz="1800" kern="1200" dirty="0" smtClean="0"/>
            <a:t>Web application redirects are very common</a:t>
          </a:r>
          <a:endParaRPr lang="en-US" sz="1800" kern="1200" dirty="0"/>
        </a:p>
      </dsp:txBody>
      <dsp:txXfrm>
        <a:off x="464089" y="251718"/>
        <a:ext cx="6082222" cy="479482"/>
      </dsp:txXfrm>
    </dsp:sp>
    <dsp:sp modelId="{283E2ADF-9E12-4337-96DE-E31FAE70CFE0}">
      <dsp:nvSpPr>
        <dsp:cNvPr id="0" name=""/>
        <dsp:cNvSpPr/>
      </dsp:nvSpPr>
      <dsp:spPr>
        <a:xfrm>
          <a:off x="0" y="2158439"/>
          <a:ext cx="8763000" cy="158760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80106" tIns="374904" rIns="680106" bIns="128016" numCol="1" spcCol="1270" anchor="t" anchorCtr="0">
          <a:noAutofit/>
        </a:bodyPr>
        <a:lstStyle/>
        <a:p>
          <a:pPr marL="171450" lvl="1" indent="-171450" algn="l" defTabSz="800100">
            <a:lnSpc>
              <a:spcPct val="90000"/>
            </a:lnSpc>
            <a:spcBef>
              <a:spcPct val="0"/>
            </a:spcBef>
            <a:spcAft>
              <a:spcPct val="15000"/>
            </a:spcAft>
            <a:buChar char="••"/>
          </a:pPr>
          <a:r>
            <a:rPr lang="en-US" sz="1800" kern="1200" dirty="0" smtClean="0"/>
            <a:t>They internally send the request to a new page in the same application</a:t>
          </a:r>
        </a:p>
        <a:p>
          <a:pPr marL="171450" lvl="1" indent="-171450" algn="l" defTabSz="800100">
            <a:lnSpc>
              <a:spcPct val="90000"/>
            </a:lnSpc>
            <a:spcBef>
              <a:spcPct val="0"/>
            </a:spcBef>
            <a:spcAft>
              <a:spcPct val="15000"/>
            </a:spcAft>
            <a:buChar char="••"/>
          </a:pPr>
          <a:r>
            <a:rPr lang="en-US" sz="1800" kern="1200" dirty="0" smtClean="0"/>
            <a:t>Sometimes parameters define the target page</a:t>
          </a:r>
        </a:p>
        <a:p>
          <a:pPr marL="171450" lvl="1" indent="-171450" algn="l" defTabSz="800100">
            <a:lnSpc>
              <a:spcPct val="90000"/>
            </a:lnSpc>
            <a:spcBef>
              <a:spcPct val="0"/>
            </a:spcBef>
            <a:spcAft>
              <a:spcPct val="15000"/>
            </a:spcAft>
            <a:buChar char="••"/>
          </a:pPr>
          <a:r>
            <a:rPr lang="en-US" sz="1800" kern="1200" dirty="0" smtClean="0"/>
            <a:t>If not validated, attacker may be able to use </a:t>
          </a:r>
          <a:r>
            <a:rPr lang="en-US" sz="1800" kern="1200" dirty="0" err="1" smtClean="0"/>
            <a:t>unvalidated</a:t>
          </a:r>
          <a:r>
            <a:rPr lang="en-US" sz="1800" kern="1200" dirty="0" smtClean="0"/>
            <a:t> forward to bypass authentication or authorization checks</a:t>
          </a:r>
        </a:p>
      </dsp:txBody>
      <dsp:txXfrm>
        <a:off x="0" y="2158439"/>
        <a:ext cx="8763000" cy="1587600"/>
      </dsp:txXfrm>
    </dsp:sp>
    <dsp:sp modelId="{113676CA-F308-4C84-A887-F499B3FF5A9B}">
      <dsp:nvSpPr>
        <dsp:cNvPr id="0" name=""/>
        <dsp:cNvSpPr/>
      </dsp:nvSpPr>
      <dsp:spPr>
        <a:xfrm>
          <a:off x="438150" y="1892759"/>
          <a:ext cx="6134100" cy="531360"/>
        </a:xfrm>
        <a:prstGeom prst="roundRect">
          <a:avLst/>
        </a:prstGeom>
        <a:solidFill>
          <a:schemeClr val="accent2"/>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31854" tIns="0" rIns="231854" bIns="0" numCol="1" spcCol="1270" anchor="ctr" anchorCtr="0">
          <a:noAutofit/>
        </a:bodyPr>
        <a:lstStyle/>
        <a:p>
          <a:pPr lvl="0" algn="l" defTabSz="800100">
            <a:lnSpc>
              <a:spcPct val="90000"/>
            </a:lnSpc>
            <a:spcBef>
              <a:spcPct val="0"/>
            </a:spcBef>
            <a:spcAft>
              <a:spcPct val="35000"/>
            </a:spcAft>
          </a:pPr>
          <a:r>
            <a:rPr lang="en-US" sz="1800" kern="1200" dirty="0" smtClean="0"/>
            <a:t>Forwards (</a:t>
          </a:r>
          <a:r>
            <a:rPr lang="en-US" sz="1400" kern="1200" dirty="0" smtClean="0"/>
            <a:t>aka Transfer in .NET</a:t>
          </a:r>
          <a:r>
            <a:rPr lang="en-US" sz="1800" kern="1200" dirty="0" smtClean="0"/>
            <a:t>) are common too</a:t>
          </a:r>
        </a:p>
      </dsp:txBody>
      <dsp:txXfrm>
        <a:off x="464089" y="1918698"/>
        <a:ext cx="6082222" cy="479482"/>
      </dsp:txXfrm>
    </dsp:sp>
    <dsp:sp modelId="{3EE93D49-400E-44AF-8E6B-7B9430869BBE}">
      <dsp:nvSpPr>
        <dsp:cNvPr id="0" name=""/>
        <dsp:cNvSpPr/>
      </dsp:nvSpPr>
      <dsp:spPr>
        <a:xfrm>
          <a:off x="0" y="4108920"/>
          <a:ext cx="8763000" cy="130410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80106" tIns="374904" rIns="680106" bIns="128016" numCol="1" spcCol="1270" anchor="t" anchorCtr="0">
          <a:noAutofit/>
        </a:bodyPr>
        <a:lstStyle/>
        <a:p>
          <a:pPr marL="171450" lvl="1" indent="-171450" algn="l" defTabSz="800100">
            <a:lnSpc>
              <a:spcPct val="90000"/>
            </a:lnSpc>
            <a:spcBef>
              <a:spcPct val="0"/>
            </a:spcBef>
            <a:spcAft>
              <a:spcPct val="15000"/>
            </a:spcAft>
            <a:buChar char="••"/>
          </a:pPr>
          <a:r>
            <a:rPr lang="en-US" sz="1800" kern="1200" dirty="0" smtClean="0"/>
            <a:t>Redirect victim to phishing or malware site</a:t>
          </a:r>
        </a:p>
        <a:p>
          <a:pPr marL="171450" lvl="1" indent="-171450" algn="l" defTabSz="800100">
            <a:lnSpc>
              <a:spcPct val="90000"/>
            </a:lnSpc>
            <a:spcBef>
              <a:spcPct val="0"/>
            </a:spcBef>
            <a:spcAft>
              <a:spcPct val="15000"/>
            </a:spcAft>
            <a:buChar char="••"/>
          </a:pPr>
          <a:r>
            <a:rPr lang="en-US" sz="1800" kern="1200" dirty="0" smtClean="0"/>
            <a:t>Attacker’s request is forwarded past security checks, allowing unauthorized function or data access</a:t>
          </a:r>
          <a:endParaRPr lang="en-US" sz="1800" kern="1200" dirty="0"/>
        </a:p>
      </dsp:txBody>
      <dsp:txXfrm>
        <a:off x="0" y="4108920"/>
        <a:ext cx="8763000" cy="1304100"/>
      </dsp:txXfrm>
    </dsp:sp>
    <dsp:sp modelId="{16705340-0965-4EB0-9C8F-0B8BAEF7B685}">
      <dsp:nvSpPr>
        <dsp:cNvPr id="0" name=""/>
        <dsp:cNvSpPr/>
      </dsp:nvSpPr>
      <dsp:spPr>
        <a:xfrm>
          <a:off x="438150" y="3843240"/>
          <a:ext cx="6134100" cy="531360"/>
        </a:xfrm>
        <a:prstGeom prst="roundRect">
          <a:avLst/>
        </a:prstGeom>
        <a:solidFill>
          <a:schemeClr val="accent2"/>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31854" tIns="0" rIns="231854" bIns="0" numCol="1" spcCol="1270" anchor="ctr" anchorCtr="0">
          <a:noAutofit/>
        </a:bodyPr>
        <a:lstStyle/>
        <a:p>
          <a:pPr lvl="0" algn="l" defTabSz="800100">
            <a:lnSpc>
              <a:spcPct val="90000"/>
            </a:lnSpc>
            <a:spcBef>
              <a:spcPct val="0"/>
            </a:spcBef>
            <a:spcAft>
              <a:spcPct val="35000"/>
            </a:spcAft>
          </a:pPr>
          <a:r>
            <a:rPr lang="en-US" sz="1800" kern="1200" dirty="0" smtClean="0"/>
            <a:t>Typical Impact</a:t>
          </a:r>
        </a:p>
      </dsp:txBody>
      <dsp:txXfrm>
        <a:off x="464089" y="3869179"/>
        <a:ext cx="6082222" cy="47948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D2E9B06-A06B-443C-83A3-58564550A9C4}">
      <dsp:nvSpPr>
        <dsp:cNvPr id="0" name=""/>
        <dsp:cNvSpPr/>
      </dsp:nvSpPr>
      <dsp:spPr>
        <a:xfrm>
          <a:off x="2611" y="397222"/>
          <a:ext cx="2072133" cy="1243280"/>
        </a:xfrm>
        <a:prstGeom prst="rect">
          <a:avLst/>
        </a:prstGeom>
        <a:solidFill>
          <a:schemeClr val="accent2"/>
        </a:solidFill>
        <a:ln>
          <a:noFill/>
        </a:ln>
        <a:effectLst>
          <a:outerShdw blurRad="40000" dist="23000" dir="5400000" rotWithShape="0">
            <a:srgbClr val="000000">
              <a:alpha val="35000"/>
            </a:srgbClr>
          </a:outerShdw>
        </a:effectLst>
        <a:sp3d prstMaterial="plastic">
          <a:bevelT w="50800" h="50800"/>
          <a:bevelB w="50800" h="50800"/>
        </a:sp3d>
      </dsp:spPr>
      <dsp:style>
        <a:lnRef idx="0">
          <a:scrgbClr r="0" g="0" b="0"/>
        </a:lnRef>
        <a:fillRef idx="1">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rtl="0">
            <a:lnSpc>
              <a:spcPct val="90000"/>
            </a:lnSpc>
            <a:spcBef>
              <a:spcPct val="0"/>
            </a:spcBef>
            <a:spcAft>
              <a:spcPct val="35000"/>
            </a:spcAft>
          </a:pPr>
          <a:r>
            <a:rPr kumimoji="0" lang="en-US" sz="1800" b="1" i="0" u="none" strike="noStrike" kern="1200" cap="none" spc="0" normalizeH="0" baseline="0" noProof="0" dirty="0" smtClean="0">
              <a:ln/>
              <a:effectLst/>
              <a:uLnTx/>
              <a:uFillTx/>
              <a:latin typeface="+mn-lt"/>
            </a:rPr>
            <a:t>A1: Injection</a:t>
          </a:r>
          <a:endParaRPr lang="en-US" sz="1800" b="1" kern="1200" dirty="0"/>
        </a:p>
      </dsp:txBody>
      <dsp:txXfrm>
        <a:off x="2611" y="397222"/>
        <a:ext cx="2072133" cy="1243280"/>
      </dsp:txXfrm>
    </dsp:sp>
    <dsp:sp modelId="{BA79777C-83D7-4A20-8C72-9B06E33970B3}">
      <dsp:nvSpPr>
        <dsp:cNvPr id="0" name=""/>
        <dsp:cNvSpPr/>
      </dsp:nvSpPr>
      <dsp:spPr>
        <a:xfrm>
          <a:off x="2281959" y="397222"/>
          <a:ext cx="2072133" cy="1243280"/>
        </a:xfrm>
        <a:prstGeom prst="rect">
          <a:avLst/>
        </a:prstGeom>
        <a:solidFill>
          <a:schemeClr val="accent2"/>
        </a:solidFill>
        <a:ln>
          <a:noFill/>
        </a:ln>
        <a:effectLst>
          <a:outerShdw blurRad="40000" dist="23000" dir="5400000" rotWithShape="0">
            <a:srgbClr val="000000">
              <a:alpha val="35000"/>
            </a:srgbClr>
          </a:outerShdw>
        </a:effectLst>
        <a:sp3d prstMaterial="plastic">
          <a:bevelT w="50800" h="50800"/>
          <a:bevelB w="50800" h="50800"/>
        </a:sp3d>
      </dsp:spPr>
      <dsp:style>
        <a:lnRef idx="0">
          <a:scrgbClr r="0" g="0" b="0"/>
        </a:lnRef>
        <a:fillRef idx="1">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rtl="0">
            <a:lnSpc>
              <a:spcPct val="90000"/>
            </a:lnSpc>
            <a:spcBef>
              <a:spcPct val="0"/>
            </a:spcBef>
            <a:spcAft>
              <a:spcPct val="35000"/>
            </a:spcAft>
          </a:pPr>
          <a:r>
            <a:rPr kumimoji="0" lang="en-US" sz="1800" b="1" i="0" u="none" strike="noStrike" kern="1200" cap="none" spc="0" normalizeH="0" baseline="0" noProof="0" dirty="0" smtClean="0">
              <a:ln/>
              <a:effectLst/>
              <a:uLnTx/>
              <a:uFillTx/>
              <a:latin typeface="+mn-lt"/>
            </a:rPr>
            <a:t>A2: Cross-Site Scripting (XSS)</a:t>
          </a:r>
          <a:endParaRPr lang="en-US" sz="1800" b="1" kern="1200" dirty="0"/>
        </a:p>
      </dsp:txBody>
      <dsp:txXfrm>
        <a:off x="2281959" y="397222"/>
        <a:ext cx="2072133" cy="1243280"/>
      </dsp:txXfrm>
    </dsp:sp>
    <dsp:sp modelId="{049F4145-C84A-42C6-8C4A-A73F5D1F13B1}">
      <dsp:nvSpPr>
        <dsp:cNvPr id="0" name=""/>
        <dsp:cNvSpPr/>
      </dsp:nvSpPr>
      <dsp:spPr>
        <a:xfrm>
          <a:off x="4557929" y="399808"/>
          <a:ext cx="2072133" cy="1243280"/>
        </a:xfrm>
        <a:prstGeom prst="rect">
          <a:avLst/>
        </a:prstGeom>
        <a:solidFill>
          <a:schemeClr val="accent2"/>
        </a:solidFill>
        <a:ln>
          <a:noFill/>
        </a:ln>
        <a:effectLst>
          <a:outerShdw blurRad="40000" dist="23000" dir="5400000" rotWithShape="0">
            <a:srgbClr val="000000">
              <a:alpha val="35000"/>
            </a:srgbClr>
          </a:outerShdw>
        </a:effectLst>
        <a:sp3d prstMaterial="plastic">
          <a:bevelT w="50800" h="50800"/>
          <a:bevelB w="50800" h="50800"/>
        </a:sp3d>
      </dsp:spPr>
      <dsp:style>
        <a:lnRef idx="0">
          <a:scrgbClr r="0" g="0" b="0"/>
        </a:lnRef>
        <a:fillRef idx="1">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rtl="0">
            <a:lnSpc>
              <a:spcPct val="90000"/>
            </a:lnSpc>
            <a:spcBef>
              <a:spcPct val="0"/>
            </a:spcBef>
            <a:spcAft>
              <a:spcPct val="35000"/>
            </a:spcAft>
          </a:pPr>
          <a:r>
            <a:rPr kumimoji="0" lang="en-US" sz="1800" b="1" i="0" u="none" strike="noStrike" kern="1200" cap="none" spc="0" normalizeH="0" baseline="0" noProof="0" dirty="0" smtClean="0">
              <a:ln/>
              <a:effectLst/>
              <a:uLnTx/>
              <a:uFillTx/>
              <a:latin typeface="+mn-lt"/>
            </a:rPr>
            <a:t>A3: </a:t>
          </a:r>
          <a:r>
            <a:rPr lang="en-US" altLang="ja-JP" sz="1800" b="1" kern="1200" dirty="0" smtClean="0">
              <a:ea typeface="ＭＳ Ｐゴシック" pitchFamily="1" charset="-128"/>
            </a:rPr>
            <a:t>Broken Authentication and Session Management</a:t>
          </a:r>
          <a:endParaRPr kumimoji="0" lang="en-US" sz="1800" b="1" i="0" u="none" strike="noStrike" kern="1200" cap="none" spc="0" normalizeH="0" baseline="0" noProof="0" dirty="0" smtClean="0">
            <a:ln/>
            <a:effectLst/>
            <a:uLnTx/>
            <a:uFillTx/>
            <a:latin typeface="+mn-lt"/>
          </a:endParaRPr>
        </a:p>
      </dsp:txBody>
      <dsp:txXfrm>
        <a:off x="4557929" y="399808"/>
        <a:ext cx="2072133" cy="1243280"/>
      </dsp:txXfrm>
    </dsp:sp>
    <dsp:sp modelId="{C3E7A39C-1CAB-4280-9674-550D9EBD3664}">
      <dsp:nvSpPr>
        <dsp:cNvPr id="0" name=""/>
        <dsp:cNvSpPr/>
      </dsp:nvSpPr>
      <dsp:spPr>
        <a:xfrm>
          <a:off x="6840654" y="383148"/>
          <a:ext cx="2072133" cy="1243280"/>
        </a:xfrm>
        <a:prstGeom prst="rect">
          <a:avLst/>
        </a:prstGeom>
        <a:solidFill>
          <a:schemeClr val="accent2"/>
        </a:solidFill>
        <a:ln>
          <a:noFill/>
        </a:ln>
        <a:effectLst>
          <a:outerShdw blurRad="40000" dist="23000" dir="5400000" rotWithShape="0">
            <a:srgbClr val="000000">
              <a:alpha val="35000"/>
            </a:srgbClr>
          </a:outerShdw>
        </a:effectLst>
        <a:sp3d prstMaterial="plastic">
          <a:bevelT w="50800" h="50800"/>
          <a:bevelB w="50800" h="50800"/>
        </a:sp3d>
      </dsp:spPr>
      <dsp:style>
        <a:lnRef idx="0">
          <a:scrgbClr r="0" g="0" b="0"/>
        </a:lnRef>
        <a:fillRef idx="1">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rtl="0">
            <a:lnSpc>
              <a:spcPct val="90000"/>
            </a:lnSpc>
            <a:spcBef>
              <a:spcPct val="0"/>
            </a:spcBef>
            <a:spcAft>
              <a:spcPct val="35000"/>
            </a:spcAft>
          </a:pPr>
          <a:r>
            <a:rPr kumimoji="0" lang="en-US" sz="1800" b="1" i="0" u="none" strike="noStrike" kern="1200" cap="none" spc="0" normalizeH="0" baseline="0" noProof="0" dirty="0" smtClean="0">
              <a:ln/>
              <a:effectLst/>
              <a:uLnTx/>
              <a:uFillTx/>
              <a:latin typeface="+mn-lt"/>
            </a:rPr>
            <a:t>A4: </a:t>
          </a:r>
          <a:r>
            <a:rPr kumimoji="0" lang="en-US" altLang="ja-JP" sz="1800" b="1" i="0" u="none" strike="noStrike" kern="1200" cap="none" spc="0" normalizeH="0" baseline="0" noProof="0" dirty="0" smtClean="0">
              <a:ln/>
              <a:effectLst/>
              <a:uLnTx/>
              <a:uFillTx/>
              <a:latin typeface="+mn-lt"/>
              <a:ea typeface="ＭＳ Ｐゴシック" pitchFamily="1" charset="-128"/>
            </a:rPr>
            <a:t>Insecure Direct Object References </a:t>
          </a:r>
          <a:endParaRPr kumimoji="0" lang="en-US" sz="1800" b="1" i="0" u="none" strike="noStrike" kern="1200" cap="none" spc="0" normalizeH="0" baseline="0" noProof="0" dirty="0" smtClean="0">
            <a:ln/>
            <a:effectLst/>
            <a:uLnTx/>
            <a:uFillTx/>
            <a:latin typeface="+mn-lt"/>
          </a:endParaRPr>
        </a:p>
      </dsp:txBody>
      <dsp:txXfrm>
        <a:off x="6840654" y="383148"/>
        <a:ext cx="2072133" cy="1243280"/>
      </dsp:txXfrm>
    </dsp:sp>
    <dsp:sp modelId="{E75F8F30-3FA0-429A-A777-BC11F620C600}">
      <dsp:nvSpPr>
        <dsp:cNvPr id="0" name=""/>
        <dsp:cNvSpPr/>
      </dsp:nvSpPr>
      <dsp:spPr>
        <a:xfrm>
          <a:off x="2611" y="1847715"/>
          <a:ext cx="2072133" cy="1243280"/>
        </a:xfrm>
        <a:prstGeom prst="rect">
          <a:avLst/>
        </a:prstGeom>
        <a:solidFill>
          <a:schemeClr val="accent2"/>
        </a:solidFill>
        <a:ln>
          <a:noFill/>
        </a:ln>
        <a:effectLst>
          <a:outerShdw blurRad="40000" dist="23000" dir="5400000" rotWithShape="0">
            <a:srgbClr val="000000">
              <a:alpha val="35000"/>
            </a:srgbClr>
          </a:outerShdw>
        </a:effectLst>
        <a:sp3d prstMaterial="plastic">
          <a:bevelT w="50800" h="50800"/>
          <a:bevelB w="50800" h="50800"/>
        </a:sp3d>
      </dsp:spPr>
      <dsp:style>
        <a:lnRef idx="0">
          <a:scrgbClr r="0" g="0" b="0"/>
        </a:lnRef>
        <a:fillRef idx="1">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rtl="0">
            <a:lnSpc>
              <a:spcPct val="90000"/>
            </a:lnSpc>
            <a:spcBef>
              <a:spcPct val="0"/>
            </a:spcBef>
            <a:spcAft>
              <a:spcPct val="35000"/>
            </a:spcAft>
          </a:pPr>
          <a:r>
            <a:rPr kumimoji="0" lang="en-US" sz="1800" b="1" i="0" u="none" strike="noStrike" kern="1200" cap="none" spc="0" normalizeH="0" baseline="0" noProof="0" dirty="0" smtClean="0">
              <a:ln/>
              <a:effectLst/>
              <a:uLnTx/>
              <a:uFillTx/>
              <a:latin typeface="+mn-lt"/>
            </a:rPr>
            <a:t>A5: </a:t>
          </a:r>
          <a:r>
            <a:rPr kumimoji="0" lang="en-US" altLang="ja-JP" sz="1800" b="1" i="0" u="none" strike="noStrike" kern="1200" cap="none" spc="0" normalizeH="0" baseline="0" noProof="0" dirty="0" smtClean="0">
              <a:ln/>
              <a:effectLst/>
              <a:uLnTx/>
              <a:uFillTx/>
              <a:latin typeface="+mn-lt"/>
              <a:ea typeface="ＭＳ Ｐゴシック" pitchFamily="1" charset="-128"/>
            </a:rPr>
            <a:t>Cross Site Request Forgery (CSRF) </a:t>
          </a:r>
          <a:endParaRPr kumimoji="0" lang="en-US" sz="1800" b="1" i="0" u="none" strike="noStrike" kern="1200" cap="none" spc="0" normalizeH="0" baseline="0" noProof="0" dirty="0">
            <a:ln/>
            <a:effectLst/>
            <a:uLnTx/>
            <a:uFillTx/>
            <a:latin typeface="+mn-lt"/>
          </a:endParaRPr>
        </a:p>
      </dsp:txBody>
      <dsp:txXfrm>
        <a:off x="2611" y="1847715"/>
        <a:ext cx="2072133" cy="1243280"/>
      </dsp:txXfrm>
    </dsp:sp>
    <dsp:sp modelId="{764C6158-AD60-4271-9C65-2ABDF85CAA50}">
      <dsp:nvSpPr>
        <dsp:cNvPr id="0" name=""/>
        <dsp:cNvSpPr/>
      </dsp:nvSpPr>
      <dsp:spPr>
        <a:xfrm>
          <a:off x="2281959" y="1847715"/>
          <a:ext cx="2072133" cy="1243280"/>
        </a:xfrm>
        <a:prstGeom prst="rect">
          <a:avLst/>
        </a:prstGeom>
        <a:solidFill>
          <a:srgbClr val="FF0000"/>
        </a:solidFill>
        <a:ln>
          <a:noFill/>
        </a:ln>
        <a:effectLst>
          <a:outerShdw blurRad="40000" dist="23000" dir="5400000" rotWithShape="0">
            <a:srgbClr val="000000">
              <a:alpha val="35000"/>
            </a:srgbClr>
          </a:outerShdw>
        </a:effectLst>
        <a:sp3d prstMaterial="plastic">
          <a:bevelT w="50800" h="50800"/>
          <a:bevelB w="50800" h="50800"/>
        </a:sp3d>
      </dsp:spPr>
      <dsp:style>
        <a:lnRef idx="0">
          <a:scrgbClr r="0" g="0" b="0"/>
        </a:lnRef>
        <a:fillRef idx="1">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b="1" kern="1200" dirty="0" smtClean="0"/>
            <a:t>A6: Security </a:t>
          </a:r>
          <a:r>
            <a:rPr lang="en-US" sz="1800" b="1" kern="1200" dirty="0" err="1" smtClean="0"/>
            <a:t>Misconfiguration</a:t>
          </a:r>
          <a:endParaRPr lang="en-US" sz="1800" b="1" kern="1200" dirty="0" smtClean="0"/>
        </a:p>
      </dsp:txBody>
      <dsp:txXfrm>
        <a:off x="2281959" y="1847715"/>
        <a:ext cx="2072133" cy="1243280"/>
      </dsp:txXfrm>
    </dsp:sp>
    <dsp:sp modelId="{EA75EA57-6CCA-4563-87BD-023630ABCFA8}">
      <dsp:nvSpPr>
        <dsp:cNvPr id="0" name=""/>
        <dsp:cNvSpPr/>
      </dsp:nvSpPr>
      <dsp:spPr>
        <a:xfrm>
          <a:off x="4561306" y="1847715"/>
          <a:ext cx="2072133" cy="1243280"/>
        </a:xfrm>
        <a:prstGeom prst="rect">
          <a:avLst/>
        </a:prstGeom>
        <a:gradFill flip="none" rotWithShape="0">
          <a:gsLst>
            <a:gs pos="0">
              <a:srgbClr val="0066CC">
                <a:shade val="30000"/>
                <a:satMod val="115000"/>
              </a:srgbClr>
            </a:gs>
            <a:gs pos="50000">
              <a:srgbClr val="0066CC">
                <a:shade val="67500"/>
                <a:satMod val="115000"/>
              </a:srgbClr>
            </a:gs>
            <a:gs pos="100000">
              <a:srgbClr val="0066CC">
                <a:shade val="100000"/>
                <a:satMod val="115000"/>
              </a:srgbClr>
            </a:gs>
          </a:gsLst>
          <a:lin ang="5400000" scaled="1"/>
          <a:tileRect/>
        </a:gradFill>
        <a:ln>
          <a:noFill/>
        </a:ln>
        <a:effectLst>
          <a:outerShdw blurRad="40000" dist="23000" dir="5400000" rotWithShape="0">
            <a:srgbClr val="000000">
              <a:alpha val="35000"/>
            </a:srgbClr>
          </a:outerShdw>
        </a:effectLst>
        <a:sp3d prstMaterial="plastic">
          <a:bevelT w="50800" h="50800"/>
          <a:bevelB w="50800" h="50800"/>
        </a:sp3d>
      </dsp:spPr>
      <dsp:style>
        <a:lnRef idx="0">
          <a:scrgbClr r="0" g="0" b="0"/>
        </a:lnRef>
        <a:fillRef idx="1">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b="1" kern="1200" dirty="0" smtClean="0"/>
            <a:t>A7: </a:t>
          </a:r>
          <a:r>
            <a:rPr lang="en-US" altLang="ja-JP" sz="1800" b="1" kern="1200" dirty="0" smtClean="0">
              <a:ea typeface="ＭＳ Ｐゴシック" pitchFamily="1" charset="-128"/>
            </a:rPr>
            <a:t>Failure to Restrict URL Access</a:t>
          </a:r>
          <a:endParaRPr lang="en-US" sz="1800" b="1" kern="1200" dirty="0"/>
        </a:p>
      </dsp:txBody>
      <dsp:txXfrm>
        <a:off x="4561306" y="1847715"/>
        <a:ext cx="2072133" cy="1243280"/>
      </dsp:txXfrm>
    </dsp:sp>
    <dsp:sp modelId="{41C906C3-FECE-4AA6-9B2E-E742275892E7}">
      <dsp:nvSpPr>
        <dsp:cNvPr id="0" name=""/>
        <dsp:cNvSpPr/>
      </dsp:nvSpPr>
      <dsp:spPr>
        <a:xfrm>
          <a:off x="6840654" y="1847715"/>
          <a:ext cx="2072133" cy="1243280"/>
        </a:xfrm>
        <a:prstGeom prst="rect">
          <a:avLst/>
        </a:prstGeom>
        <a:gradFill flip="none" rotWithShape="0">
          <a:gsLst>
            <a:gs pos="0">
              <a:srgbClr val="0066CC">
                <a:shade val="30000"/>
                <a:satMod val="115000"/>
              </a:srgbClr>
            </a:gs>
            <a:gs pos="50000">
              <a:srgbClr val="0066CC">
                <a:shade val="67500"/>
                <a:satMod val="115000"/>
              </a:srgbClr>
            </a:gs>
            <a:gs pos="100000">
              <a:srgbClr val="0066CC">
                <a:shade val="100000"/>
                <a:satMod val="115000"/>
              </a:srgbClr>
            </a:gs>
          </a:gsLst>
          <a:lin ang="5400000" scaled="1"/>
          <a:tileRect/>
        </a:gradFill>
        <a:ln>
          <a:noFill/>
        </a:ln>
        <a:effectLst>
          <a:outerShdw blurRad="40000" dist="23000" dir="5400000" rotWithShape="0">
            <a:srgbClr val="000000">
              <a:alpha val="35000"/>
            </a:srgbClr>
          </a:outerShdw>
        </a:effectLst>
        <a:sp3d prstMaterial="plastic">
          <a:bevelT w="50800" h="50800"/>
          <a:bevelB w="50800" h="50800"/>
        </a:sp3d>
      </dsp:spPr>
      <dsp:style>
        <a:lnRef idx="0">
          <a:scrgbClr r="0" g="0" b="0"/>
        </a:lnRef>
        <a:fillRef idx="1">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b="1" kern="1200" dirty="0" smtClean="0"/>
            <a:t>A8: Insecure Cryptographic Storage</a:t>
          </a:r>
          <a:endParaRPr lang="en-US" sz="1800" b="1" kern="1200" dirty="0"/>
        </a:p>
      </dsp:txBody>
      <dsp:txXfrm>
        <a:off x="6840654" y="1847715"/>
        <a:ext cx="2072133" cy="1243280"/>
      </dsp:txXfrm>
    </dsp:sp>
    <dsp:sp modelId="{0E5BD108-059F-48AE-801C-18529182DE42}">
      <dsp:nvSpPr>
        <dsp:cNvPr id="0" name=""/>
        <dsp:cNvSpPr/>
      </dsp:nvSpPr>
      <dsp:spPr>
        <a:xfrm>
          <a:off x="2281959" y="3298209"/>
          <a:ext cx="2072133" cy="1243280"/>
        </a:xfrm>
        <a:prstGeom prst="rect">
          <a:avLst/>
        </a:prstGeom>
        <a:gradFill flip="none" rotWithShape="0">
          <a:gsLst>
            <a:gs pos="0">
              <a:srgbClr val="0066CC">
                <a:shade val="30000"/>
                <a:satMod val="115000"/>
              </a:srgbClr>
            </a:gs>
            <a:gs pos="50000">
              <a:srgbClr val="0066CC">
                <a:shade val="67500"/>
                <a:satMod val="115000"/>
              </a:srgbClr>
            </a:gs>
            <a:gs pos="100000">
              <a:srgbClr val="0066CC">
                <a:shade val="100000"/>
                <a:satMod val="115000"/>
              </a:srgbClr>
            </a:gs>
          </a:gsLst>
          <a:lin ang="5400000" scaled="1"/>
          <a:tileRect/>
        </a:gradFill>
        <a:ln>
          <a:noFill/>
        </a:ln>
        <a:effectLst>
          <a:outerShdw blurRad="40000" dist="23000" dir="5400000" rotWithShape="0">
            <a:srgbClr val="000000">
              <a:alpha val="35000"/>
            </a:srgbClr>
          </a:outerShdw>
        </a:effectLst>
        <a:sp3d prstMaterial="plastic">
          <a:bevelT w="50800" h="50800"/>
          <a:bevelB w="50800" h="50800"/>
        </a:sp3d>
      </dsp:spPr>
      <dsp:style>
        <a:lnRef idx="0">
          <a:scrgbClr r="0" g="0" b="0"/>
        </a:lnRef>
        <a:fillRef idx="1">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altLang="ja-JP" sz="1800" b="1" kern="1200" dirty="0" smtClean="0">
              <a:ea typeface="ＭＳ Ｐゴシック" pitchFamily="1" charset="-128"/>
            </a:rPr>
            <a:t>A9: </a:t>
          </a:r>
          <a:r>
            <a:rPr lang="en-US" sz="1800" b="1" i="0" u="none" kern="1200" dirty="0" smtClean="0"/>
            <a:t>Insufficient Transport Layer Protection</a:t>
          </a:r>
          <a:endParaRPr lang="en-US" sz="1800" b="1" kern="1200" dirty="0"/>
        </a:p>
      </dsp:txBody>
      <dsp:txXfrm>
        <a:off x="2281959" y="3298209"/>
        <a:ext cx="2072133" cy="1243280"/>
      </dsp:txXfrm>
    </dsp:sp>
    <dsp:sp modelId="{AB8EC8CA-2DD9-43B0-BAC8-DBF5D6A86196}">
      <dsp:nvSpPr>
        <dsp:cNvPr id="0" name=""/>
        <dsp:cNvSpPr/>
      </dsp:nvSpPr>
      <dsp:spPr>
        <a:xfrm>
          <a:off x="4561306" y="3298209"/>
          <a:ext cx="2072133" cy="1243280"/>
        </a:xfrm>
        <a:prstGeom prst="rect">
          <a:avLst/>
        </a:prstGeom>
        <a:solidFill>
          <a:srgbClr val="FF0000"/>
        </a:solidFill>
        <a:ln>
          <a:noFill/>
        </a:ln>
        <a:effectLst>
          <a:outerShdw blurRad="40000" dist="23000" dir="5400000" rotWithShape="0">
            <a:srgbClr val="000000">
              <a:alpha val="35000"/>
            </a:srgbClr>
          </a:outerShdw>
        </a:effectLst>
        <a:sp3d prstMaterial="plastic">
          <a:bevelT w="50800" h="50800"/>
          <a:bevelB w="50800" h="50800"/>
        </a:sp3d>
      </dsp:spPr>
      <dsp:style>
        <a:lnRef idx="0">
          <a:scrgbClr r="0" g="0" b="0"/>
        </a:lnRef>
        <a:fillRef idx="1">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b="1" kern="1200" dirty="0" smtClean="0"/>
            <a:t>A10: </a:t>
          </a:r>
          <a:r>
            <a:rPr lang="en-US" altLang="ja-JP" sz="1800" b="1" kern="1200" dirty="0" err="1" smtClean="0">
              <a:ea typeface="ＭＳ Ｐゴシック" pitchFamily="1" charset="-128"/>
            </a:rPr>
            <a:t>Unvalidated</a:t>
          </a:r>
          <a:r>
            <a:rPr lang="en-US" altLang="ja-JP" sz="1800" b="1" kern="1200" dirty="0" smtClean="0">
              <a:ea typeface="ＭＳ Ｐゴシック" pitchFamily="1" charset="-128"/>
            </a:rPr>
            <a:t> Redirects and Forwards</a:t>
          </a:r>
          <a:endParaRPr lang="en-US" sz="1800" b="1" kern="1200" dirty="0"/>
        </a:p>
      </dsp:txBody>
      <dsp:txXfrm>
        <a:off x="4561306" y="3298209"/>
        <a:ext cx="2072133" cy="124328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659F99F-B4F5-4C58-A467-AD73CAE6EC61}">
      <dsp:nvSpPr>
        <dsp:cNvPr id="0" name=""/>
        <dsp:cNvSpPr/>
      </dsp:nvSpPr>
      <dsp:spPr>
        <a:xfrm>
          <a:off x="0" y="335639"/>
          <a:ext cx="8077200" cy="90720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26880" tIns="333248" rIns="626880" bIns="113792" numCol="1" spcCol="1270" anchor="t" anchorCtr="0">
          <a:noAutofit/>
        </a:bodyPr>
        <a:lstStyle/>
        <a:p>
          <a:pPr marL="171450" lvl="1" indent="-171450" algn="l" defTabSz="711200">
            <a:lnSpc>
              <a:spcPct val="90000"/>
            </a:lnSpc>
            <a:spcBef>
              <a:spcPct val="0"/>
            </a:spcBef>
            <a:spcAft>
              <a:spcPct val="15000"/>
            </a:spcAft>
            <a:buChar char="••"/>
          </a:pPr>
          <a:r>
            <a:rPr lang="en-US" sz="1600" kern="1200" dirty="0" smtClean="0"/>
            <a:t>Tricking an application into including unintended commands in the data sent to an interpreter</a:t>
          </a:r>
        </a:p>
      </dsp:txBody>
      <dsp:txXfrm>
        <a:off x="0" y="335639"/>
        <a:ext cx="8077200" cy="907200"/>
      </dsp:txXfrm>
    </dsp:sp>
    <dsp:sp modelId="{94FB6206-372C-425F-9829-D5D30F9CA07E}">
      <dsp:nvSpPr>
        <dsp:cNvPr id="0" name=""/>
        <dsp:cNvSpPr/>
      </dsp:nvSpPr>
      <dsp:spPr>
        <a:xfrm>
          <a:off x="403860" y="99479"/>
          <a:ext cx="5654040" cy="472320"/>
        </a:xfrm>
        <a:prstGeom prst="roundRect">
          <a:avLst/>
        </a:prstGeom>
        <a:solidFill>
          <a:schemeClr val="accent2"/>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3709" tIns="0" rIns="213709" bIns="0" numCol="1" spcCol="1270" anchor="ctr" anchorCtr="0">
          <a:noAutofit/>
        </a:bodyPr>
        <a:lstStyle/>
        <a:p>
          <a:pPr lvl="0" algn="l" defTabSz="711200">
            <a:lnSpc>
              <a:spcPct val="90000"/>
            </a:lnSpc>
            <a:spcBef>
              <a:spcPct val="0"/>
            </a:spcBef>
            <a:spcAft>
              <a:spcPct val="35000"/>
            </a:spcAft>
          </a:pPr>
          <a:r>
            <a:rPr lang="en-US" sz="1600" kern="1200" dirty="0" smtClean="0"/>
            <a:t>Injection means…</a:t>
          </a:r>
          <a:endParaRPr lang="en-US" sz="1600" kern="1200" dirty="0"/>
        </a:p>
      </dsp:txBody>
      <dsp:txXfrm>
        <a:off x="426917" y="122536"/>
        <a:ext cx="5607926" cy="426206"/>
      </dsp:txXfrm>
    </dsp:sp>
    <dsp:sp modelId="{04799F29-2223-4CE7-9075-60D9BACB9C11}">
      <dsp:nvSpPr>
        <dsp:cNvPr id="0" name=""/>
        <dsp:cNvSpPr/>
      </dsp:nvSpPr>
      <dsp:spPr>
        <a:xfrm>
          <a:off x="0" y="1565399"/>
          <a:ext cx="8077200" cy="93240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26880" tIns="333248" rIns="626880" bIns="113792" numCol="1" spcCol="1270" anchor="t" anchorCtr="0">
          <a:noAutofit/>
        </a:bodyPr>
        <a:lstStyle/>
        <a:p>
          <a:pPr marL="171450" lvl="1" indent="-171450" algn="l" defTabSz="711200">
            <a:lnSpc>
              <a:spcPct val="90000"/>
            </a:lnSpc>
            <a:spcBef>
              <a:spcPct val="0"/>
            </a:spcBef>
            <a:spcAft>
              <a:spcPct val="15000"/>
            </a:spcAft>
            <a:buChar char="••"/>
          </a:pPr>
          <a:r>
            <a:rPr lang="en-US" sz="1600" kern="1200" dirty="0" smtClean="0"/>
            <a:t>Take strings and interpret them as commands</a:t>
          </a:r>
        </a:p>
        <a:p>
          <a:pPr marL="171450" lvl="1" indent="-171450" algn="l" defTabSz="711200">
            <a:lnSpc>
              <a:spcPct val="90000"/>
            </a:lnSpc>
            <a:spcBef>
              <a:spcPct val="0"/>
            </a:spcBef>
            <a:spcAft>
              <a:spcPct val="15000"/>
            </a:spcAft>
            <a:buChar char="••"/>
          </a:pPr>
          <a:r>
            <a:rPr lang="en-US" sz="1600" kern="1200" dirty="0" smtClean="0"/>
            <a:t>SQL, OS Shell, LDAP, </a:t>
          </a:r>
          <a:r>
            <a:rPr lang="en-US" sz="1600" kern="1200" dirty="0" err="1" smtClean="0"/>
            <a:t>XPath</a:t>
          </a:r>
          <a:r>
            <a:rPr lang="en-US" sz="1600" kern="1200" dirty="0" smtClean="0"/>
            <a:t>, Hibernate, etc…</a:t>
          </a:r>
        </a:p>
      </dsp:txBody>
      <dsp:txXfrm>
        <a:off x="0" y="1565399"/>
        <a:ext cx="8077200" cy="932400"/>
      </dsp:txXfrm>
    </dsp:sp>
    <dsp:sp modelId="{68EF5B30-57B1-4A5F-9D1B-2F632ADB504A}">
      <dsp:nvSpPr>
        <dsp:cNvPr id="0" name=""/>
        <dsp:cNvSpPr/>
      </dsp:nvSpPr>
      <dsp:spPr>
        <a:xfrm>
          <a:off x="403860" y="1329239"/>
          <a:ext cx="5654040" cy="472320"/>
        </a:xfrm>
        <a:prstGeom prst="roundRect">
          <a:avLst/>
        </a:prstGeom>
        <a:solidFill>
          <a:schemeClr val="accent2"/>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3709" tIns="0" rIns="213709" bIns="0" numCol="1" spcCol="1270" anchor="ctr" anchorCtr="0">
          <a:noAutofit/>
        </a:bodyPr>
        <a:lstStyle/>
        <a:p>
          <a:pPr lvl="0" algn="l" defTabSz="711200">
            <a:lnSpc>
              <a:spcPct val="90000"/>
            </a:lnSpc>
            <a:spcBef>
              <a:spcPct val="0"/>
            </a:spcBef>
            <a:spcAft>
              <a:spcPct val="35000"/>
            </a:spcAft>
          </a:pPr>
          <a:r>
            <a:rPr lang="en-US" sz="1600" kern="1200" dirty="0" smtClean="0"/>
            <a:t>Interpreters…</a:t>
          </a:r>
        </a:p>
      </dsp:txBody>
      <dsp:txXfrm>
        <a:off x="426917" y="1352296"/>
        <a:ext cx="5607926" cy="426206"/>
      </dsp:txXfrm>
    </dsp:sp>
    <dsp:sp modelId="{1A5563CE-4F3E-4F63-BBD4-35F1C512B2C7}">
      <dsp:nvSpPr>
        <dsp:cNvPr id="0" name=""/>
        <dsp:cNvSpPr/>
      </dsp:nvSpPr>
      <dsp:spPr>
        <a:xfrm>
          <a:off x="0" y="2820359"/>
          <a:ext cx="8077200" cy="93240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26880" tIns="333248" rIns="626880" bIns="113792" numCol="1" spcCol="1270" anchor="t" anchorCtr="0">
          <a:noAutofit/>
        </a:bodyPr>
        <a:lstStyle/>
        <a:p>
          <a:pPr marL="171450" lvl="1" indent="-171450" algn="l" defTabSz="711200">
            <a:lnSpc>
              <a:spcPct val="90000"/>
            </a:lnSpc>
            <a:spcBef>
              <a:spcPct val="0"/>
            </a:spcBef>
            <a:spcAft>
              <a:spcPct val="15000"/>
            </a:spcAft>
            <a:buChar char="••"/>
          </a:pPr>
          <a:r>
            <a:rPr lang="en-US" sz="1600" kern="1200" dirty="0" smtClean="0"/>
            <a:t>Many applications still susceptible (really don’t know why)</a:t>
          </a:r>
        </a:p>
        <a:p>
          <a:pPr marL="171450" lvl="1" indent="-171450" algn="l" defTabSz="711200">
            <a:lnSpc>
              <a:spcPct val="90000"/>
            </a:lnSpc>
            <a:spcBef>
              <a:spcPct val="0"/>
            </a:spcBef>
            <a:spcAft>
              <a:spcPct val="15000"/>
            </a:spcAft>
            <a:buChar char="••"/>
          </a:pPr>
          <a:r>
            <a:rPr lang="en-US" sz="1600" kern="1200" dirty="0" smtClean="0"/>
            <a:t>Even though it’s usually very simple to avoid</a:t>
          </a:r>
        </a:p>
      </dsp:txBody>
      <dsp:txXfrm>
        <a:off x="0" y="2820359"/>
        <a:ext cx="8077200" cy="932400"/>
      </dsp:txXfrm>
    </dsp:sp>
    <dsp:sp modelId="{A840093C-7916-46CF-BB35-A305A6DBEF8B}">
      <dsp:nvSpPr>
        <dsp:cNvPr id="0" name=""/>
        <dsp:cNvSpPr/>
      </dsp:nvSpPr>
      <dsp:spPr>
        <a:xfrm>
          <a:off x="403860" y="2584199"/>
          <a:ext cx="5654040" cy="472320"/>
        </a:xfrm>
        <a:prstGeom prst="roundRect">
          <a:avLst/>
        </a:prstGeom>
        <a:solidFill>
          <a:schemeClr val="accent2"/>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3709" tIns="0" rIns="213709" bIns="0" numCol="1" spcCol="1270" anchor="ctr" anchorCtr="0">
          <a:noAutofit/>
        </a:bodyPr>
        <a:lstStyle/>
        <a:p>
          <a:pPr lvl="0" algn="l" defTabSz="711200">
            <a:lnSpc>
              <a:spcPct val="90000"/>
            </a:lnSpc>
            <a:spcBef>
              <a:spcPct val="0"/>
            </a:spcBef>
            <a:spcAft>
              <a:spcPct val="35000"/>
            </a:spcAft>
          </a:pPr>
          <a:r>
            <a:rPr lang="en-US" sz="1600" kern="1200" dirty="0" smtClean="0"/>
            <a:t>SQL injection is still quite common</a:t>
          </a:r>
        </a:p>
      </dsp:txBody>
      <dsp:txXfrm>
        <a:off x="426917" y="2607256"/>
        <a:ext cx="5607926" cy="426206"/>
      </dsp:txXfrm>
    </dsp:sp>
    <dsp:sp modelId="{2CE58D8E-C49B-4FDE-8004-E0949DB9DFE4}">
      <dsp:nvSpPr>
        <dsp:cNvPr id="0" name=""/>
        <dsp:cNvSpPr/>
      </dsp:nvSpPr>
      <dsp:spPr>
        <a:xfrm>
          <a:off x="0" y="4075320"/>
          <a:ext cx="8077200" cy="115920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26880" tIns="333248" rIns="626880" bIns="113792" numCol="1" spcCol="1270" anchor="t" anchorCtr="0">
          <a:noAutofit/>
        </a:bodyPr>
        <a:lstStyle/>
        <a:p>
          <a:pPr marL="171450" lvl="1" indent="-171450" algn="l" defTabSz="711200">
            <a:lnSpc>
              <a:spcPct val="90000"/>
            </a:lnSpc>
            <a:spcBef>
              <a:spcPct val="0"/>
            </a:spcBef>
            <a:spcAft>
              <a:spcPct val="15000"/>
            </a:spcAft>
            <a:buChar char="••"/>
          </a:pPr>
          <a:r>
            <a:rPr lang="en-US" sz="1600" kern="1200" dirty="0" smtClean="0"/>
            <a:t>Usually severe. Entire database can usually be read or modified</a:t>
          </a:r>
        </a:p>
        <a:p>
          <a:pPr marL="171450" lvl="1" indent="-171450" algn="l" defTabSz="711200">
            <a:lnSpc>
              <a:spcPct val="90000"/>
            </a:lnSpc>
            <a:spcBef>
              <a:spcPct val="0"/>
            </a:spcBef>
            <a:spcAft>
              <a:spcPct val="15000"/>
            </a:spcAft>
            <a:buChar char="••"/>
          </a:pPr>
          <a:r>
            <a:rPr lang="en-US" sz="1600" kern="1200" dirty="0" smtClean="0"/>
            <a:t>May also allow full database schema, or account access, or even OS level access</a:t>
          </a:r>
        </a:p>
      </dsp:txBody>
      <dsp:txXfrm>
        <a:off x="0" y="4075320"/>
        <a:ext cx="8077200" cy="1159200"/>
      </dsp:txXfrm>
    </dsp:sp>
    <dsp:sp modelId="{6EDA3725-04A2-4FC9-8283-13D3C50CCEFE}">
      <dsp:nvSpPr>
        <dsp:cNvPr id="0" name=""/>
        <dsp:cNvSpPr/>
      </dsp:nvSpPr>
      <dsp:spPr>
        <a:xfrm>
          <a:off x="403860" y="3839160"/>
          <a:ext cx="5654040" cy="472320"/>
        </a:xfrm>
        <a:prstGeom prst="roundRect">
          <a:avLst/>
        </a:prstGeom>
        <a:solidFill>
          <a:schemeClr val="accent2"/>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3709" tIns="0" rIns="213709" bIns="0" numCol="1" spcCol="1270" anchor="ctr" anchorCtr="0">
          <a:noAutofit/>
        </a:bodyPr>
        <a:lstStyle/>
        <a:p>
          <a:pPr lvl="0" algn="l" defTabSz="711200">
            <a:lnSpc>
              <a:spcPct val="90000"/>
            </a:lnSpc>
            <a:spcBef>
              <a:spcPct val="0"/>
            </a:spcBef>
            <a:spcAft>
              <a:spcPct val="35000"/>
            </a:spcAft>
          </a:pPr>
          <a:r>
            <a:rPr lang="en-US" sz="1600" kern="1200" dirty="0" smtClean="0"/>
            <a:t>Typical Impact</a:t>
          </a:r>
        </a:p>
      </dsp:txBody>
      <dsp:txXfrm>
        <a:off x="426917" y="3862217"/>
        <a:ext cx="5607926" cy="426206"/>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3C7317F-DCB9-42CB-A6A4-CF1577293B7D}">
      <dsp:nvSpPr>
        <dsp:cNvPr id="0" name=""/>
        <dsp:cNvSpPr/>
      </dsp:nvSpPr>
      <dsp:spPr>
        <a:xfrm>
          <a:off x="0" y="297539"/>
          <a:ext cx="8229600" cy="68040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38708" tIns="333248" rIns="638708" bIns="113792" numCol="1" spcCol="1270" anchor="t" anchorCtr="0">
          <a:noAutofit/>
        </a:bodyPr>
        <a:lstStyle/>
        <a:p>
          <a:pPr marL="171450" lvl="1" indent="-171450" algn="l" defTabSz="711200">
            <a:lnSpc>
              <a:spcPct val="90000"/>
            </a:lnSpc>
            <a:spcBef>
              <a:spcPct val="0"/>
            </a:spcBef>
            <a:spcAft>
              <a:spcPct val="15000"/>
            </a:spcAft>
            <a:buChar char="••"/>
          </a:pPr>
          <a:r>
            <a:rPr lang="en-US" sz="1600" kern="1200" dirty="0" smtClean="0"/>
            <a:t>Raw data from attacker is sent to an innocent user’s browser</a:t>
          </a:r>
        </a:p>
      </dsp:txBody>
      <dsp:txXfrm>
        <a:off x="0" y="297539"/>
        <a:ext cx="8229600" cy="680400"/>
      </dsp:txXfrm>
    </dsp:sp>
    <dsp:sp modelId="{07EB8D66-1692-4056-BA66-572ED000C388}">
      <dsp:nvSpPr>
        <dsp:cNvPr id="0" name=""/>
        <dsp:cNvSpPr/>
      </dsp:nvSpPr>
      <dsp:spPr>
        <a:xfrm>
          <a:off x="411480" y="61379"/>
          <a:ext cx="5760720" cy="472320"/>
        </a:xfrm>
        <a:prstGeom prst="roundRect">
          <a:avLst/>
        </a:prstGeom>
        <a:solidFill>
          <a:schemeClr val="accent2"/>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7742" tIns="0" rIns="217742" bIns="0" numCol="1" spcCol="1270" anchor="ctr" anchorCtr="0">
          <a:noAutofit/>
        </a:bodyPr>
        <a:lstStyle/>
        <a:p>
          <a:pPr lvl="0" algn="l" defTabSz="711200">
            <a:lnSpc>
              <a:spcPct val="90000"/>
            </a:lnSpc>
            <a:spcBef>
              <a:spcPct val="0"/>
            </a:spcBef>
            <a:spcAft>
              <a:spcPct val="35000"/>
            </a:spcAft>
          </a:pPr>
          <a:r>
            <a:rPr lang="en-US" sz="1600" kern="1200" dirty="0" smtClean="0"/>
            <a:t>Occurs any time…</a:t>
          </a:r>
          <a:endParaRPr lang="en-US" sz="1600" kern="1200" dirty="0"/>
        </a:p>
      </dsp:txBody>
      <dsp:txXfrm>
        <a:off x="434537" y="84436"/>
        <a:ext cx="5714606" cy="426206"/>
      </dsp:txXfrm>
    </dsp:sp>
    <dsp:sp modelId="{80EDB88F-6B15-4FE3-9A6A-9D42E2D5A947}">
      <dsp:nvSpPr>
        <dsp:cNvPr id="0" name=""/>
        <dsp:cNvSpPr/>
      </dsp:nvSpPr>
      <dsp:spPr>
        <a:xfrm>
          <a:off x="0" y="1300499"/>
          <a:ext cx="8229600" cy="118440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38708" tIns="333248" rIns="638708" bIns="113792" numCol="1" spcCol="1270" anchor="t" anchorCtr="0">
          <a:noAutofit/>
        </a:bodyPr>
        <a:lstStyle/>
        <a:p>
          <a:pPr marL="171450" lvl="1" indent="-171450" algn="l" defTabSz="711200">
            <a:lnSpc>
              <a:spcPct val="90000"/>
            </a:lnSpc>
            <a:spcBef>
              <a:spcPct val="0"/>
            </a:spcBef>
            <a:spcAft>
              <a:spcPct val="15000"/>
            </a:spcAft>
            <a:buChar char="••"/>
          </a:pPr>
          <a:r>
            <a:rPr lang="en-US" sz="1600" kern="1200" dirty="0" smtClean="0"/>
            <a:t>Stored in database</a:t>
          </a:r>
        </a:p>
        <a:p>
          <a:pPr marL="171450" lvl="1" indent="-171450" algn="l" defTabSz="711200">
            <a:lnSpc>
              <a:spcPct val="90000"/>
            </a:lnSpc>
            <a:spcBef>
              <a:spcPct val="0"/>
            </a:spcBef>
            <a:spcAft>
              <a:spcPct val="15000"/>
            </a:spcAft>
            <a:buChar char="••"/>
          </a:pPr>
          <a:r>
            <a:rPr lang="en-US" sz="1600" kern="1200" dirty="0" smtClean="0"/>
            <a:t>Reflected from web input (form field, hidden field, URL, etc…)</a:t>
          </a:r>
        </a:p>
        <a:p>
          <a:pPr marL="171450" lvl="1" indent="-171450" algn="l" defTabSz="711200">
            <a:lnSpc>
              <a:spcPct val="90000"/>
            </a:lnSpc>
            <a:spcBef>
              <a:spcPct val="0"/>
            </a:spcBef>
            <a:spcAft>
              <a:spcPct val="15000"/>
            </a:spcAft>
            <a:buChar char="••"/>
          </a:pPr>
          <a:r>
            <a:rPr lang="en-US" sz="1600" kern="1200" dirty="0" smtClean="0"/>
            <a:t>Sent directly into rich JavaScript client</a:t>
          </a:r>
        </a:p>
      </dsp:txBody>
      <dsp:txXfrm>
        <a:off x="0" y="1300499"/>
        <a:ext cx="8229600" cy="1184400"/>
      </dsp:txXfrm>
    </dsp:sp>
    <dsp:sp modelId="{8377DEE6-6E60-44BB-A9C4-E5044C2260C3}">
      <dsp:nvSpPr>
        <dsp:cNvPr id="0" name=""/>
        <dsp:cNvSpPr/>
      </dsp:nvSpPr>
      <dsp:spPr>
        <a:xfrm>
          <a:off x="411480" y="1064339"/>
          <a:ext cx="5760720" cy="472320"/>
        </a:xfrm>
        <a:prstGeom prst="roundRect">
          <a:avLst/>
        </a:prstGeom>
        <a:solidFill>
          <a:schemeClr val="accent2"/>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7742" tIns="0" rIns="217742" bIns="0" numCol="1" spcCol="1270" anchor="ctr" anchorCtr="0">
          <a:noAutofit/>
        </a:bodyPr>
        <a:lstStyle/>
        <a:p>
          <a:pPr lvl="0" algn="l" defTabSz="711200">
            <a:lnSpc>
              <a:spcPct val="90000"/>
            </a:lnSpc>
            <a:spcBef>
              <a:spcPct val="0"/>
            </a:spcBef>
            <a:spcAft>
              <a:spcPct val="35000"/>
            </a:spcAft>
          </a:pPr>
          <a:r>
            <a:rPr lang="en-US" sz="1600" kern="1200" dirty="0" smtClean="0"/>
            <a:t>Raw data…</a:t>
          </a:r>
        </a:p>
      </dsp:txBody>
      <dsp:txXfrm>
        <a:off x="434537" y="1087396"/>
        <a:ext cx="5714606" cy="426206"/>
      </dsp:txXfrm>
    </dsp:sp>
    <dsp:sp modelId="{FFF2705E-0C48-43DE-BA94-75136A114045}">
      <dsp:nvSpPr>
        <dsp:cNvPr id="0" name=""/>
        <dsp:cNvSpPr/>
      </dsp:nvSpPr>
      <dsp:spPr>
        <a:xfrm>
          <a:off x="0" y="2807460"/>
          <a:ext cx="8229600" cy="68040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38708" tIns="333248" rIns="638708" bIns="113792" numCol="1" spcCol="1270" anchor="t" anchorCtr="0">
          <a:noAutofit/>
        </a:bodyPr>
        <a:lstStyle/>
        <a:p>
          <a:pPr marL="171450" lvl="1" indent="-171450" algn="l" defTabSz="711200">
            <a:lnSpc>
              <a:spcPct val="90000"/>
            </a:lnSpc>
            <a:spcBef>
              <a:spcPct val="0"/>
            </a:spcBef>
            <a:spcAft>
              <a:spcPct val="15000"/>
            </a:spcAft>
            <a:buChar char="••"/>
          </a:pPr>
          <a:r>
            <a:rPr lang="en-US" sz="1600" kern="1200" dirty="0" smtClean="0"/>
            <a:t>Try this in your browser – </a:t>
          </a:r>
          <a:r>
            <a:rPr lang="en-US" sz="1600" kern="1200" dirty="0" err="1" smtClean="0"/>
            <a:t>javascript:alert</a:t>
          </a:r>
          <a:r>
            <a:rPr lang="en-US" sz="1600" kern="1200" dirty="0" smtClean="0"/>
            <a:t>(</a:t>
          </a:r>
          <a:r>
            <a:rPr lang="en-US" sz="1600" kern="1200" dirty="0" err="1" smtClean="0"/>
            <a:t>document.cookie</a:t>
          </a:r>
          <a:r>
            <a:rPr lang="en-US" sz="1600" kern="1200" dirty="0" smtClean="0"/>
            <a:t>)</a:t>
          </a:r>
        </a:p>
      </dsp:txBody>
      <dsp:txXfrm>
        <a:off x="0" y="2807460"/>
        <a:ext cx="8229600" cy="680400"/>
      </dsp:txXfrm>
    </dsp:sp>
    <dsp:sp modelId="{54D4E89C-BB4D-4314-BC64-CFD701B44AB5}">
      <dsp:nvSpPr>
        <dsp:cNvPr id="0" name=""/>
        <dsp:cNvSpPr/>
      </dsp:nvSpPr>
      <dsp:spPr>
        <a:xfrm>
          <a:off x="411480" y="2571300"/>
          <a:ext cx="5760720" cy="472320"/>
        </a:xfrm>
        <a:prstGeom prst="roundRect">
          <a:avLst/>
        </a:prstGeom>
        <a:solidFill>
          <a:schemeClr val="accent2"/>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7742" tIns="0" rIns="217742" bIns="0" numCol="1" spcCol="1270" anchor="ctr" anchorCtr="0">
          <a:noAutofit/>
        </a:bodyPr>
        <a:lstStyle/>
        <a:p>
          <a:pPr lvl="0" algn="l" defTabSz="711200">
            <a:lnSpc>
              <a:spcPct val="90000"/>
            </a:lnSpc>
            <a:spcBef>
              <a:spcPct val="0"/>
            </a:spcBef>
            <a:spcAft>
              <a:spcPct val="35000"/>
            </a:spcAft>
          </a:pPr>
          <a:r>
            <a:rPr lang="en-US" sz="1600" kern="1200" dirty="0" smtClean="0"/>
            <a:t>Virtually </a:t>
          </a:r>
          <a:r>
            <a:rPr lang="en-US" sz="1600" u="sng" kern="1200" dirty="0" smtClean="0"/>
            <a:t>every</a:t>
          </a:r>
          <a:r>
            <a:rPr lang="en-US" sz="1600" kern="1200" dirty="0" smtClean="0"/>
            <a:t> web application has this problem</a:t>
          </a:r>
        </a:p>
      </dsp:txBody>
      <dsp:txXfrm>
        <a:off x="434537" y="2594357"/>
        <a:ext cx="5714606" cy="426206"/>
      </dsp:txXfrm>
    </dsp:sp>
    <dsp:sp modelId="{89AB7900-5CB6-4B49-A821-2C77E9A70BA4}">
      <dsp:nvSpPr>
        <dsp:cNvPr id="0" name=""/>
        <dsp:cNvSpPr/>
      </dsp:nvSpPr>
      <dsp:spPr>
        <a:xfrm>
          <a:off x="0" y="3810420"/>
          <a:ext cx="8229600" cy="138600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38708" tIns="333248" rIns="638708" bIns="113792" numCol="1" spcCol="1270" anchor="t" anchorCtr="0">
          <a:noAutofit/>
        </a:bodyPr>
        <a:lstStyle/>
        <a:p>
          <a:pPr marL="171450" lvl="1" indent="-171450" algn="l" defTabSz="711200">
            <a:lnSpc>
              <a:spcPct val="90000"/>
            </a:lnSpc>
            <a:spcBef>
              <a:spcPct val="0"/>
            </a:spcBef>
            <a:spcAft>
              <a:spcPct val="15000"/>
            </a:spcAft>
            <a:buChar char="••"/>
          </a:pPr>
          <a:r>
            <a:rPr lang="en-US" sz="1600" kern="1200" dirty="0" smtClean="0"/>
            <a:t>Steal user’s session, steal sensitive data, rewrite web page, redirect user to phishing or malware site</a:t>
          </a:r>
        </a:p>
        <a:p>
          <a:pPr marL="171450" lvl="1" indent="-171450" algn="l" defTabSz="711200">
            <a:lnSpc>
              <a:spcPct val="90000"/>
            </a:lnSpc>
            <a:spcBef>
              <a:spcPct val="0"/>
            </a:spcBef>
            <a:spcAft>
              <a:spcPct val="15000"/>
            </a:spcAft>
            <a:buChar char="••"/>
          </a:pPr>
          <a:r>
            <a:rPr lang="en-US" sz="1600" kern="1200" dirty="0" smtClean="0"/>
            <a:t>Most Severe: Install XSS proxy which allows attacker to observe and direct all user’s behavior on vulnerable site and force user to other sites</a:t>
          </a:r>
        </a:p>
      </dsp:txBody>
      <dsp:txXfrm>
        <a:off x="0" y="3810420"/>
        <a:ext cx="8229600" cy="1386000"/>
      </dsp:txXfrm>
    </dsp:sp>
    <dsp:sp modelId="{731CDA66-7EBB-448B-B3C8-D644D301D6B2}">
      <dsp:nvSpPr>
        <dsp:cNvPr id="0" name=""/>
        <dsp:cNvSpPr/>
      </dsp:nvSpPr>
      <dsp:spPr>
        <a:xfrm>
          <a:off x="411480" y="3574260"/>
          <a:ext cx="5760720" cy="472320"/>
        </a:xfrm>
        <a:prstGeom prst="roundRect">
          <a:avLst/>
        </a:prstGeom>
        <a:solidFill>
          <a:schemeClr val="accent2"/>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7742" tIns="0" rIns="217742" bIns="0" numCol="1" spcCol="1270" anchor="ctr" anchorCtr="0">
          <a:noAutofit/>
        </a:bodyPr>
        <a:lstStyle/>
        <a:p>
          <a:pPr lvl="0" algn="l" defTabSz="711200">
            <a:lnSpc>
              <a:spcPct val="90000"/>
            </a:lnSpc>
            <a:spcBef>
              <a:spcPct val="0"/>
            </a:spcBef>
            <a:spcAft>
              <a:spcPct val="35000"/>
            </a:spcAft>
          </a:pPr>
          <a:r>
            <a:rPr lang="en-US" sz="1600" kern="1200" dirty="0" smtClean="0"/>
            <a:t>Typical Impact</a:t>
          </a:r>
        </a:p>
      </dsp:txBody>
      <dsp:txXfrm>
        <a:off x="434537" y="3597317"/>
        <a:ext cx="5714606" cy="426206"/>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2D47EBE-A15D-4C22-B937-41021BC092E3}">
      <dsp:nvSpPr>
        <dsp:cNvPr id="0" name=""/>
        <dsp:cNvSpPr/>
      </dsp:nvSpPr>
      <dsp:spPr>
        <a:xfrm>
          <a:off x="0" y="372839"/>
          <a:ext cx="8305800" cy="93240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44622" tIns="333248" rIns="644622" bIns="113792" numCol="1" spcCol="1270" anchor="t" anchorCtr="0">
          <a:noAutofit/>
        </a:bodyPr>
        <a:lstStyle/>
        <a:p>
          <a:pPr marL="171450" lvl="1" indent="-171450" algn="l" defTabSz="711200">
            <a:lnSpc>
              <a:spcPct val="90000"/>
            </a:lnSpc>
            <a:spcBef>
              <a:spcPct val="0"/>
            </a:spcBef>
            <a:spcAft>
              <a:spcPct val="15000"/>
            </a:spcAft>
            <a:buChar char="••"/>
          </a:pPr>
          <a:r>
            <a:rPr lang="en-US" sz="1600" kern="1200" dirty="0" smtClean="0"/>
            <a:t>Means credentials have to go with every request</a:t>
          </a:r>
        </a:p>
        <a:p>
          <a:pPr marL="171450" lvl="1" indent="-171450" algn="l" defTabSz="711200">
            <a:lnSpc>
              <a:spcPct val="90000"/>
            </a:lnSpc>
            <a:spcBef>
              <a:spcPct val="0"/>
            </a:spcBef>
            <a:spcAft>
              <a:spcPct val="15000"/>
            </a:spcAft>
            <a:buChar char="••"/>
          </a:pPr>
          <a:r>
            <a:rPr lang="en-US" sz="1600" kern="1200" dirty="0" smtClean="0"/>
            <a:t>Should use SSL for everything requiring authentication</a:t>
          </a:r>
        </a:p>
      </dsp:txBody>
      <dsp:txXfrm>
        <a:off x="0" y="372839"/>
        <a:ext cx="8305800" cy="932400"/>
      </dsp:txXfrm>
    </dsp:sp>
    <dsp:sp modelId="{C1CCF742-3354-40B0-8547-149D5B45EAE5}">
      <dsp:nvSpPr>
        <dsp:cNvPr id="0" name=""/>
        <dsp:cNvSpPr/>
      </dsp:nvSpPr>
      <dsp:spPr>
        <a:xfrm>
          <a:off x="415290" y="136679"/>
          <a:ext cx="5814060" cy="472320"/>
        </a:xfrm>
        <a:prstGeom prst="roundRect">
          <a:avLst/>
        </a:prstGeom>
        <a:solidFill>
          <a:schemeClr val="accent2"/>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9758" tIns="0" rIns="219758" bIns="0" numCol="1" spcCol="1270" anchor="ctr" anchorCtr="0">
          <a:noAutofit/>
        </a:bodyPr>
        <a:lstStyle/>
        <a:p>
          <a:pPr lvl="0" algn="l" defTabSz="711200">
            <a:lnSpc>
              <a:spcPct val="90000"/>
            </a:lnSpc>
            <a:spcBef>
              <a:spcPct val="0"/>
            </a:spcBef>
            <a:spcAft>
              <a:spcPct val="35000"/>
            </a:spcAft>
          </a:pPr>
          <a:r>
            <a:rPr lang="en-US" sz="1600" kern="1200" dirty="0" smtClean="0"/>
            <a:t>HTTP is a “stateless” protocol</a:t>
          </a:r>
          <a:endParaRPr lang="en-US" sz="1600" kern="1200" dirty="0"/>
        </a:p>
      </dsp:txBody>
      <dsp:txXfrm>
        <a:off x="438347" y="159736"/>
        <a:ext cx="5767946" cy="426206"/>
      </dsp:txXfrm>
    </dsp:sp>
    <dsp:sp modelId="{1BE3829A-B36B-4166-B2D8-8596D466B3AD}">
      <dsp:nvSpPr>
        <dsp:cNvPr id="0" name=""/>
        <dsp:cNvSpPr/>
      </dsp:nvSpPr>
      <dsp:spPr>
        <a:xfrm>
          <a:off x="0" y="1627799"/>
          <a:ext cx="8305800" cy="118440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44622" tIns="333248" rIns="644622" bIns="113792" numCol="1" spcCol="1270" anchor="t" anchorCtr="0">
          <a:noAutofit/>
        </a:bodyPr>
        <a:lstStyle/>
        <a:p>
          <a:pPr marL="171450" lvl="1" indent="-171450" algn="l" defTabSz="711200">
            <a:lnSpc>
              <a:spcPct val="90000"/>
            </a:lnSpc>
            <a:spcBef>
              <a:spcPct val="0"/>
            </a:spcBef>
            <a:spcAft>
              <a:spcPct val="15000"/>
            </a:spcAft>
            <a:buChar char="••"/>
          </a:pPr>
          <a:r>
            <a:rPr lang="en-US" sz="1600" kern="1200" dirty="0" smtClean="0"/>
            <a:t>SESSION ID used to track state since HTTP doesn’t</a:t>
          </a:r>
        </a:p>
        <a:p>
          <a:pPr marL="342900" lvl="2" indent="-171450" algn="l" defTabSz="711200">
            <a:lnSpc>
              <a:spcPct val="90000"/>
            </a:lnSpc>
            <a:spcBef>
              <a:spcPct val="0"/>
            </a:spcBef>
            <a:spcAft>
              <a:spcPct val="15000"/>
            </a:spcAft>
            <a:buChar char="••"/>
          </a:pPr>
          <a:r>
            <a:rPr lang="en-US" sz="1600" kern="1200" dirty="0" smtClean="0"/>
            <a:t>and it is just as good as credentials to an attacker</a:t>
          </a:r>
        </a:p>
        <a:p>
          <a:pPr marL="171450" lvl="1" indent="-171450" algn="l" defTabSz="711200">
            <a:lnSpc>
              <a:spcPct val="90000"/>
            </a:lnSpc>
            <a:spcBef>
              <a:spcPct val="0"/>
            </a:spcBef>
            <a:spcAft>
              <a:spcPct val="15000"/>
            </a:spcAft>
            <a:buChar char="••"/>
          </a:pPr>
          <a:r>
            <a:rPr lang="en-US" sz="1600" kern="1200" dirty="0" smtClean="0"/>
            <a:t>SESSION ID is typically exposed on the network, in browser, in logs, …</a:t>
          </a:r>
        </a:p>
      </dsp:txBody>
      <dsp:txXfrm>
        <a:off x="0" y="1627799"/>
        <a:ext cx="8305800" cy="1184400"/>
      </dsp:txXfrm>
    </dsp:sp>
    <dsp:sp modelId="{F18F51E8-D932-4C66-B789-743280E530A8}">
      <dsp:nvSpPr>
        <dsp:cNvPr id="0" name=""/>
        <dsp:cNvSpPr/>
      </dsp:nvSpPr>
      <dsp:spPr>
        <a:xfrm>
          <a:off x="415290" y="1391639"/>
          <a:ext cx="5814060" cy="472320"/>
        </a:xfrm>
        <a:prstGeom prst="roundRect">
          <a:avLst/>
        </a:prstGeom>
        <a:solidFill>
          <a:schemeClr val="accent2"/>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9758" tIns="0" rIns="219758" bIns="0" numCol="1" spcCol="1270" anchor="ctr" anchorCtr="0">
          <a:noAutofit/>
        </a:bodyPr>
        <a:lstStyle/>
        <a:p>
          <a:pPr lvl="0" algn="l" defTabSz="711200">
            <a:lnSpc>
              <a:spcPct val="90000"/>
            </a:lnSpc>
            <a:spcBef>
              <a:spcPct val="0"/>
            </a:spcBef>
            <a:spcAft>
              <a:spcPct val="35000"/>
            </a:spcAft>
          </a:pPr>
          <a:r>
            <a:rPr lang="en-US" sz="1600" kern="1200" dirty="0" smtClean="0"/>
            <a:t>Session management flaws</a:t>
          </a:r>
        </a:p>
      </dsp:txBody>
      <dsp:txXfrm>
        <a:off x="438347" y="1414696"/>
        <a:ext cx="5767946" cy="426206"/>
      </dsp:txXfrm>
    </dsp:sp>
    <dsp:sp modelId="{A16841A0-9150-49EB-A1DB-7E1C3B9A3F71}">
      <dsp:nvSpPr>
        <dsp:cNvPr id="0" name=""/>
        <dsp:cNvSpPr/>
      </dsp:nvSpPr>
      <dsp:spPr>
        <a:xfrm>
          <a:off x="0" y="3134760"/>
          <a:ext cx="8305800" cy="90720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44622" tIns="333248" rIns="644622" bIns="113792" numCol="1" spcCol="1270" anchor="t" anchorCtr="0">
          <a:noAutofit/>
        </a:bodyPr>
        <a:lstStyle/>
        <a:p>
          <a:pPr marL="171450" lvl="1" indent="-171450" algn="l" defTabSz="711200">
            <a:lnSpc>
              <a:spcPct val="90000"/>
            </a:lnSpc>
            <a:spcBef>
              <a:spcPct val="0"/>
            </a:spcBef>
            <a:spcAft>
              <a:spcPct val="15000"/>
            </a:spcAft>
            <a:buChar char="••"/>
          </a:pPr>
          <a:r>
            <a:rPr lang="en-US" sz="1600" kern="1200" dirty="0" smtClean="0"/>
            <a:t>Change my password, remember my password, forgot my password, secret question, logout, email address, etc…</a:t>
          </a:r>
        </a:p>
      </dsp:txBody>
      <dsp:txXfrm>
        <a:off x="0" y="3134760"/>
        <a:ext cx="8305800" cy="907200"/>
      </dsp:txXfrm>
    </dsp:sp>
    <dsp:sp modelId="{F9359673-9E66-491D-9A3F-80FEBC5DD5B5}">
      <dsp:nvSpPr>
        <dsp:cNvPr id="0" name=""/>
        <dsp:cNvSpPr/>
      </dsp:nvSpPr>
      <dsp:spPr>
        <a:xfrm>
          <a:off x="415290" y="2898600"/>
          <a:ext cx="5814060" cy="472320"/>
        </a:xfrm>
        <a:prstGeom prst="roundRect">
          <a:avLst/>
        </a:prstGeom>
        <a:solidFill>
          <a:schemeClr val="accent2"/>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9758" tIns="0" rIns="219758" bIns="0" numCol="1" spcCol="1270" anchor="ctr" anchorCtr="0">
          <a:noAutofit/>
        </a:bodyPr>
        <a:lstStyle/>
        <a:p>
          <a:pPr lvl="0" algn="l" defTabSz="711200">
            <a:lnSpc>
              <a:spcPct val="90000"/>
            </a:lnSpc>
            <a:spcBef>
              <a:spcPct val="0"/>
            </a:spcBef>
            <a:spcAft>
              <a:spcPct val="35000"/>
            </a:spcAft>
          </a:pPr>
          <a:r>
            <a:rPr lang="en-US" sz="1600" kern="1200" dirty="0" smtClean="0"/>
            <a:t>Beware the side-doors</a:t>
          </a:r>
        </a:p>
      </dsp:txBody>
      <dsp:txXfrm>
        <a:off x="438347" y="2921657"/>
        <a:ext cx="5767946" cy="426206"/>
      </dsp:txXfrm>
    </dsp:sp>
    <dsp:sp modelId="{5EFBF7D3-C76B-451F-8F43-50FE2D1F4264}">
      <dsp:nvSpPr>
        <dsp:cNvPr id="0" name=""/>
        <dsp:cNvSpPr/>
      </dsp:nvSpPr>
      <dsp:spPr>
        <a:xfrm>
          <a:off x="0" y="4364520"/>
          <a:ext cx="8305800" cy="68040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44622" tIns="333248" rIns="644622" bIns="113792" numCol="1" spcCol="1270" anchor="t" anchorCtr="0">
          <a:noAutofit/>
        </a:bodyPr>
        <a:lstStyle/>
        <a:p>
          <a:pPr marL="171450" lvl="1" indent="-171450" algn="l" defTabSz="711200">
            <a:lnSpc>
              <a:spcPct val="90000"/>
            </a:lnSpc>
            <a:spcBef>
              <a:spcPct val="0"/>
            </a:spcBef>
            <a:spcAft>
              <a:spcPct val="15000"/>
            </a:spcAft>
            <a:buChar char="••"/>
          </a:pPr>
          <a:r>
            <a:rPr lang="en-US" sz="1600" kern="1200" dirty="0" smtClean="0"/>
            <a:t>User accounts compromised or user sessions hijacked</a:t>
          </a:r>
        </a:p>
      </dsp:txBody>
      <dsp:txXfrm>
        <a:off x="0" y="4364520"/>
        <a:ext cx="8305800" cy="680400"/>
      </dsp:txXfrm>
    </dsp:sp>
    <dsp:sp modelId="{909709D9-B61A-4632-8587-2587842CC1EE}">
      <dsp:nvSpPr>
        <dsp:cNvPr id="0" name=""/>
        <dsp:cNvSpPr/>
      </dsp:nvSpPr>
      <dsp:spPr>
        <a:xfrm>
          <a:off x="415290" y="4128360"/>
          <a:ext cx="5814060" cy="472320"/>
        </a:xfrm>
        <a:prstGeom prst="roundRect">
          <a:avLst/>
        </a:prstGeom>
        <a:solidFill>
          <a:schemeClr val="accent2"/>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9758" tIns="0" rIns="219758" bIns="0" numCol="1" spcCol="1270" anchor="ctr" anchorCtr="0">
          <a:noAutofit/>
        </a:bodyPr>
        <a:lstStyle/>
        <a:p>
          <a:pPr lvl="0" algn="l" defTabSz="711200">
            <a:lnSpc>
              <a:spcPct val="90000"/>
            </a:lnSpc>
            <a:spcBef>
              <a:spcPct val="0"/>
            </a:spcBef>
            <a:spcAft>
              <a:spcPct val="35000"/>
            </a:spcAft>
          </a:pPr>
          <a:r>
            <a:rPr lang="en-US" sz="1600" kern="1200" dirty="0" smtClean="0"/>
            <a:t>Typical Impact</a:t>
          </a:r>
        </a:p>
      </dsp:txBody>
      <dsp:txXfrm>
        <a:off x="438347" y="4151417"/>
        <a:ext cx="5767946" cy="426206"/>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46CDC48-AC32-481B-8EBC-03203AE7F52D}">
      <dsp:nvSpPr>
        <dsp:cNvPr id="0" name=""/>
        <dsp:cNvSpPr/>
      </dsp:nvSpPr>
      <dsp:spPr>
        <a:xfrm>
          <a:off x="0" y="433473"/>
          <a:ext cx="8458200" cy="107730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56450" tIns="395732" rIns="656450" bIns="135128" numCol="1" spcCol="1270" anchor="t" anchorCtr="0">
          <a:noAutofit/>
        </a:bodyPr>
        <a:lstStyle/>
        <a:p>
          <a:pPr marL="171450" lvl="1" indent="-171450" algn="l" defTabSz="844550">
            <a:lnSpc>
              <a:spcPct val="90000"/>
            </a:lnSpc>
            <a:spcBef>
              <a:spcPct val="0"/>
            </a:spcBef>
            <a:spcAft>
              <a:spcPct val="15000"/>
            </a:spcAft>
            <a:buChar char="••"/>
          </a:pPr>
          <a:r>
            <a:rPr lang="en-US" sz="1900" kern="1200" dirty="0" smtClean="0"/>
            <a:t>This is part of enforcing proper “Authorization”, along with </a:t>
          </a:r>
          <a:br>
            <a:rPr lang="en-US" sz="1900" kern="1200" dirty="0" smtClean="0"/>
          </a:br>
          <a:r>
            <a:rPr lang="en-US" sz="1900" kern="1200" dirty="0" smtClean="0"/>
            <a:t>A7 – Failure to Restrict URL Access</a:t>
          </a:r>
        </a:p>
      </dsp:txBody>
      <dsp:txXfrm>
        <a:off x="0" y="433473"/>
        <a:ext cx="8458200" cy="1077300"/>
      </dsp:txXfrm>
    </dsp:sp>
    <dsp:sp modelId="{7C8E3E09-3115-4C19-8C78-7BF489EE61DE}">
      <dsp:nvSpPr>
        <dsp:cNvPr id="0" name=""/>
        <dsp:cNvSpPr/>
      </dsp:nvSpPr>
      <dsp:spPr>
        <a:xfrm>
          <a:off x="422910" y="153033"/>
          <a:ext cx="5920740" cy="560880"/>
        </a:xfrm>
        <a:prstGeom prst="roundRect">
          <a:avLst/>
        </a:prstGeom>
        <a:solidFill>
          <a:schemeClr val="accent2"/>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3790" tIns="0" rIns="223790" bIns="0" numCol="1" spcCol="1270" anchor="ctr" anchorCtr="0">
          <a:noAutofit/>
        </a:bodyPr>
        <a:lstStyle/>
        <a:p>
          <a:pPr lvl="0" algn="l" defTabSz="844550">
            <a:lnSpc>
              <a:spcPct val="90000"/>
            </a:lnSpc>
            <a:spcBef>
              <a:spcPct val="0"/>
            </a:spcBef>
            <a:spcAft>
              <a:spcPct val="35000"/>
            </a:spcAft>
          </a:pPr>
          <a:r>
            <a:rPr lang="en-US" sz="1900" kern="1200" dirty="0" smtClean="0"/>
            <a:t>How do you protect access to your data?</a:t>
          </a:r>
          <a:endParaRPr lang="en-US" sz="1900" kern="1200" dirty="0"/>
        </a:p>
      </dsp:txBody>
      <dsp:txXfrm>
        <a:off x="450290" y="180413"/>
        <a:ext cx="5865980" cy="506120"/>
      </dsp:txXfrm>
    </dsp:sp>
    <dsp:sp modelId="{EC027BB6-C687-4195-8BBD-A3A78C91330A}">
      <dsp:nvSpPr>
        <dsp:cNvPr id="0" name=""/>
        <dsp:cNvSpPr/>
      </dsp:nvSpPr>
      <dsp:spPr>
        <a:xfrm>
          <a:off x="0" y="1893813"/>
          <a:ext cx="8458200" cy="203490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56450" tIns="395732" rIns="656450" bIns="135128" numCol="1" spcCol="1270" anchor="t" anchorCtr="0">
          <a:noAutofit/>
        </a:bodyPr>
        <a:lstStyle/>
        <a:p>
          <a:pPr marL="171450" lvl="1" indent="-171450" algn="l" defTabSz="844550">
            <a:lnSpc>
              <a:spcPct val="90000"/>
            </a:lnSpc>
            <a:spcBef>
              <a:spcPct val="0"/>
            </a:spcBef>
            <a:spcAft>
              <a:spcPct val="15000"/>
            </a:spcAft>
            <a:buChar char="••"/>
          </a:pPr>
          <a:r>
            <a:rPr lang="en-US" sz="1900" kern="1200" dirty="0" smtClean="0"/>
            <a:t>Only listing the ‘authorized’ objects for the current user, or</a:t>
          </a:r>
        </a:p>
        <a:p>
          <a:pPr marL="171450" lvl="1" indent="-171450" algn="l" defTabSz="844550">
            <a:lnSpc>
              <a:spcPct val="90000"/>
            </a:lnSpc>
            <a:spcBef>
              <a:spcPct val="0"/>
            </a:spcBef>
            <a:spcAft>
              <a:spcPct val="15000"/>
            </a:spcAft>
            <a:buChar char="••"/>
          </a:pPr>
          <a:r>
            <a:rPr lang="en-US" sz="1900" kern="1200" dirty="0" smtClean="0"/>
            <a:t>Hiding the object references in hidden fields</a:t>
          </a:r>
        </a:p>
        <a:p>
          <a:pPr marL="171450" lvl="1" indent="-171450" algn="l" defTabSz="844550">
            <a:lnSpc>
              <a:spcPct val="90000"/>
            </a:lnSpc>
            <a:spcBef>
              <a:spcPct val="0"/>
            </a:spcBef>
            <a:spcAft>
              <a:spcPct val="15000"/>
            </a:spcAft>
            <a:buChar char="••"/>
          </a:pPr>
          <a:r>
            <a:rPr lang="en-US" sz="1900" kern="1200" dirty="0" smtClean="0"/>
            <a:t>… and then not enforcing these restrictions on the server side</a:t>
          </a:r>
        </a:p>
        <a:p>
          <a:pPr marL="171450" lvl="1" indent="-171450" algn="l" defTabSz="844550">
            <a:lnSpc>
              <a:spcPct val="90000"/>
            </a:lnSpc>
            <a:spcBef>
              <a:spcPct val="0"/>
            </a:spcBef>
            <a:spcAft>
              <a:spcPct val="15000"/>
            </a:spcAft>
            <a:buChar char="••"/>
          </a:pPr>
          <a:r>
            <a:rPr lang="en-US" sz="1900" kern="1200" dirty="0" smtClean="0"/>
            <a:t>This is called presentation layer access control, and doesn’t work</a:t>
          </a:r>
        </a:p>
        <a:p>
          <a:pPr marL="171450" lvl="1" indent="-171450" algn="l" defTabSz="844550">
            <a:lnSpc>
              <a:spcPct val="90000"/>
            </a:lnSpc>
            <a:spcBef>
              <a:spcPct val="0"/>
            </a:spcBef>
            <a:spcAft>
              <a:spcPct val="15000"/>
            </a:spcAft>
            <a:buChar char="••"/>
          </a:pPr>
          <a:r>
            <a:rPr lang="en-US" sz="1900" kern="1200" dirty="0" smtClean="0"/>
            <a:t>Attacker simply tampers with parameter value</a:t>
          </a:r>
        </a:p>
      </dsp:txBody>
      <dsp:txXfrm>
        <a:off x="0" y="1893813"/>
        <a:ext cx="8458200" cy="2034900"/>
      </dsp:txXfrm>
    </dsp:sp>
    <dsp:sp modelId="{D34ED82C-7F41-4E0C-ACF2-5A81CEC4272D}">
      <dsp:nvSpPr>
        <dsp:cNvPr id="0" name=""/>
        <dsp:cNvSpPr/>
      </dsp:nvSpPr>
      <dsp:spPr>
        <a:xfrm>
          <a:off x="422910" y="1613373"/>
          <a:ext cx="5920740" cy="560880"/>
        </a:xfrm>
        <a:prstGeom prst="roundRect">
          <a:avLst/>
        </a:prstGeom>
        <a:solidFill>
          <a:schemeClr val="accent2"/>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3790" tIns="0" rIns="223790" bIns="0" numCol="1" spcCol="1270" anchor="ctr" anchorCtr="0">
          <a:noAutofit/>
        </a:bodyPr>
        <a:lstStyle/>
        <a:p>
          <a:pPr lvl="0" algn="l" defTabSz="844550">
            <a:lnSpc>
              <a:spcPct val="90000"/>
            </a:lnSpc>
            <a:spcBef>
              <a:spcPct val="0"/>
            </a:spcBef>
            <a:spcAft>
              <a:spcPct val="35000"/>
            </a:spcAft>
          </a:pPr>
          <a:r>
            <a:rPr lang="en-US" sz="1900" kern="1200" dirty="0" smtClean="0"/>
            <a:t>A common mistake …</a:t>
          </a:r>
        </a:p>
      </dsp:txBody>
      <dsp:txXfrm>
        <a:off x="450290" y="1640753"/>
        <a:ext cx="5865980" cy="506120"/>
      </dsp:txXfrm>
    </dsp:sp>
    <dsp:sp modelId="{A15793BE-D705-4848-9F6B-CBBD60B7AF45}">
      <dsp:nvSpPr>
        <dsp:cNvPr id="0" name=""/>
        <dsp:cNvSpPr/>
      </dsp:nvSpPr>
      <dsp:spPr>
        <a:xfrm>
          <a:off x="0" y="4311753"/>
          <a:ext cx="8458200" cy="793012"/>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56450" tIns="395732" rIns="656450" bIns="135128" numCol="1" spcCol="1270" anchor="t" anchorCtr="0">
          <a:noAutofit/>
        </a:bodyPr>
        <a:lstStyle/>
        <a:p>
          <a:pPr marL="171450" lvl="1" indent="-171450" algn="l" defTabSz="844550">
            <a:lnSpc>
              <a:spcPct val="90000"/>
            </a:lnSpc>
            <a:spcBef>
              <a:spcPct val="0"/>
            </a:spcBef>
            <a:spcAft>
              <a:spcPct val="15000"/>
            </a:spcAft>
            <a:buChar char="••"/>
          </a:pPr>
          <a:r>
            <a:rPr lang="en-US" sz="1900" kern="1200" dirty="0" smtClean="0"/>
            <a:t>Users are able to access unauthorized files or data</a:t>
          </a:r>
        </a:p>
      </dsp:txBody>
      <dsp:txXfrm>
        <a:off x="0" y="4311753"/>
        <a:ext cx="8458200" cy="793012"/>
      </dsp:txXfrm>
    </dsp:sp>
    <dsp:sp modelId="{11E876ED-5D09-4625-ABE7-9FD1415B8207}">
      <dsp:nvSpPr>
        <dsp:cNvPr id="0" name=""/>
        <dsp:cNvSpPr/>
      </dsp:nvSpPr>
      <dsp:spPr>
        <a:xfrm>
          <a:off x="422910" y="4031313"/>
          <a:ext cx="5920740" cy="560880"/>
        </a:xfrm>
        <a:prstGeom prst="roundRect">
          <a:avLst/>
        </a:prstGeom>
        <a:solidFill>
          <a:schemeClr val="accent2"/>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3790" tIns="0" rIns="223790" bIns="0" numCol="1" spcCol="1270" anchor="ctr" anchorCtr="0">
          <a:noAutofit/>
        </a:bodyPr>
        <a:lstStyle/>
        <a:p>
          <a:pPr lvl="0" algn="l" defTabSz="844550">
            <a:lnSpc>
              <a:spcPct val="90000"/>
            </a:lnSpc>
            <a:spcBef>
              <a:spcPct val="0"/>
            </a:spcBef>
            <a:spcAft>
              <a:spcPct val="35000"/>
            </a:spcAft>
          </a:pPr>
          <a:r>
            <a:rPr lang="en-US" sz="1900" kern="1200" dirty="0" smtClean="0"/>
            <a:t>Typical Impact</a:t>
          </a:r>
        </a:p>
      </dsp:txBody>
      <dsp:txXfrm>
        <a:off x="450290" y="4058693"/>
        <a:ext cx="5865980" cy="506120"/>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BDC5E26-7A59-4B76-8BA0-877C8F8BED97}">
      <dsp:nvSpPr>
        <dsp:cNvPr id="0" name=""/>
        <dsp:cNvSpPr/>
      </dsp:nvSpPr>
      <dsp:spPr>
        <a:xfrm>
          <a:off x="0" y="309802"/>
          <a:ext cx="8534400" cy="171360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62364" tIns="354076" rIns="662364" bIns="120904" numCol="1" spcCol="1270" anchor="t" anchorCtr="0">
          <a:noAutofit/>
        </a:bodyPr>
        <a:lstStyle/>
        <a:p>
          <a:pPr marL="171450" lvl="1" indent="-171450" algn="l" defTabSz="755650">
            <a:lnSpc>
              <a:spcPct val="90000"/>
            </a:lnSpc>
            <a:spcBef>
              <a:spcPct val="0"/>
            </a:spcBef>
            <a:spcAft>
              <a:spcPct val="15000"/>
            </a:spcAft>
            <a:buChar char="••"/>
          </a:pPr>
          <a:r>
            <a:rPr lang="en-US" sz="1700" kern="1200" dirty="0" smtClean="0"/>
            <a:t>An attack where the victim’s browser is tricked into issuing a command to a vulnerable web application</a:t>
          </a:r>
        </a:p>
        <a:p>
          <a:pPr marL="171450" lvl="1" indent="-171450" algn="l" defTabSz="755650">
            <a:lnSpc>
              <a:spcPct val="90000"/>
            </a:lnSpc>
            <a:spcBef>
              <a:spcPct val="0"/>
            </a:spcBef>
            <a:spcAft>
              <a:spcPct val="15000"/>
            </a:spcAft>
            <a:buChar char="••"/>
          </a:pPr>
          <a:r>
            <a:rPr lang="en-US" sz="1700" kern="1200" dirty="0" smtClean="0"/>
            <a:t>Vulnerability is caused by browsers automatically including user authentication data (session ID, IP address, Windows domain credentials, …) with each request</a:t>
          </a:r>
        </a:p>
      </dsp:txBody>
      <dsp:txXfrm>
        <a:off x="0" y="309802"/>
        <a:ext cx="8534400" cy="1713600"/>
      </dsp:txXfrm>
    </dsp:sp>
    <dsp:sp modelId="{06407B24-B174-44D1-BED1-26CD4FBBCB88}">
      <dsp:nvSpPr>
        <dsp:cNvPr id="0" name=""/>
        <dsp:cNvSpPr/>
      </dsp:nvSpPr>
      <dsp:spPr>
        <a:xfrm>
          <a:off x="426720" y="58882"/>
          <a:ext cx="5974080" cy="501840"/>
        </a:xfrm>
        <a:prstGeom prst="roundRect">
          <a:avLst/>
        </a:prstGeom>
        <a:solidFill>
          <a:schemeClr val="accent2"/>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5806" tIns="0" rIns="225806" bIns="0" numCol="1" spcCol="1270" anchor="ctr" anchorCtr="0">
          <a:noAutofit/>
        </a:bodyPr>
        <a:lstStyle/>
        <a:p>
          <a:pPr lvl="0" algn="l" defTabSz="755650">
            <a:lnSpc>
              <a:spcPct val="90000"/>
            </a:lnSpc>
            <a:spcBef>
              <a:spcPct val="0"/>
            </a:spcBef>
            <a:spcAft>
              <a:spcPct val="35000"/>
            </a:spcAft>
          </a:pPr>
          <a:r>
            <a:rPr lang="en-US" sz="1700" kern="1200" dirty="0" smtClean="0"/>
            <a:t>Cross Site Request Forgery</a:t>
          </a:r>
          <a:endParaRPr lang="en-US" sz="1700" kern="1200" dirty="0"/>
        </a:p>
      </dsp:txBody>
      <dsp:txXfrm>
        <a:off x="451218" y="83380"/>
        <a:ext cx="5925084" cy="452844"/>
      </dsp:txXfrm>
    </dsp:sp>
    <dsp:sp modelId="{5FEAB7FC-7206-4B3B-9337-EA57FA3E1A06}">
      <dsp:nvSpPr>
        <dsp:cNvPr id="0" name=""/>
        <dsp:cNvSpPr/>
      </dsp:nvSpPr>
      <dsp:spPr>
        <a:xfrm>
          <a:off x="0" y="2366122"/>
          <a:ext cx="8534400" cy="123165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62364" tIns="354076" rIns="662364" bIns="120904" numCol="1" spcCol="1270" anchor="t" anchorCtr="0">
          <a:noAutofit/>
        </a:bodyPr>
        <a:lstStyle/>
        <a:p>
          <a:pPr marL="171450" lvl="1" indent="-171450" algn="l" defTabSz="755650">
            <a:lnSpc>
              <a:spcPct val="90000"/>
            </a:lnSpc>
            <a:spcBef>
              <a:spcPct val="0"/>
            </a:spcBef>
            <a:spcAft>
              <a:spcPct val="15000"/>
            </a:spcAft>
            <a:buChar char="••"/>
          </a:pPr>
          <a:r>
            <a:rPr lang="en-US" sz="1700" kern="1200" dirty="0" smtClean="0"/>
            <a:t>What if a hacker could steer your mouse and get you to click on links in your online banking application?</a:t>
          </a:r>
        </a:p>
        <a:p>
          <a:pPr marL="171450" lvl="1" indent="-171450" algn="l" defTabSz="755650">
            <a:lnSpc>
              <a:spcPct val="90000"/>
            </a:lnSpc>
            <a:spcBef>
              <a:spcPct val="0"/>
            </a:spcBef>
            <a:spcAft>
              <a:spcPct val="15000"/>
            </a:spcAft>
            <a:buChar char="••"/>
          </a:pPr>
          <a:r>
            <a:rPr lang="en-US" sz="1700" kern="1200" dirty="0" smtClean="0"/>
            <a:t>What could they make you do?</a:t>
          </a:r>
        </a:p>
      </dsp:txBody>
      <dsp:txXfrm>
        <a:off x="0" y="2366122"/>
        <a:ext cx="8534400" cy="1231650"/>
      </dsp:txXfrm>
    </dsp:sp>
    <dsp:sp modelId="{A7BB13B1-5276-42CD-96E0-605C3A0365EE}">
      <dsp:nvSpPr>
        <dsp:cNvPr id="0" name=""/>
        <dsp:cNvSpPr/>
      </dsp:nvSpPr>
      <dsp:spPr>
        <a:xfrm>
          <a:off x="426720" y="2115202"/>
          <a:ext cx="5974080" cy="501840"/>
        </a:xfrm>
        <a:prstGeom prst="roundRect">
          <a:avLst/>
        </a:prstGeom>
        <a:solidFill>
          <a:schemeClr val="accent2"/>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5806" tIns="0" rIns="225806" bIns="0" numCol="1" spcCol="1270" anchor="ctr" anchorCtr="0">
          <a:noAutofit/>
        </a:bodyPr>
        <a:lstStyle/>
        <a:p>
          <a:pPr lvl="0" algn="l" defTabSz="755650">
            <a:lnSpc>
              <a:spcPct val="90000"/>
            </a:lnSpc>
            <a:spcBef>
              <a:spcPct val="0"/>
            </a:spcBef>
            <a:spcAft>
              <a:spcPct val="35000"/>
            </a:spcAft>
          </a:pPr>
          <a:r>
            <a:rPr lang="en-US" sz="1700" kern="1200" dirty="0" smtClean="0"/>
            <a:t>Imagine…</a:t>
          </a:r>
        </a:p>
      </dsp:txBody>
      <dsp:txXfrm>
        <a:off x="451218" y="2139700"/>
        <a:ext cx="5925084" cy="452844"/>
      </dsp:txXfrm>
    </dsp:sp>
    <dsp:sp modelId="{5D57451E-8133-4895-AB0A-04C0238D7534}">
      <dsp:nvSpPr>
        <dsp:cNvPr id="0" name=""/>
        <dsp:cNvSpPr/>
      </dsp:nvSpPr>
      <dsp:spPr>
        <a:xfrm>
          <a:off x="0" y="3940492"/>
          <a:ext cx="8534400" cy="1258424"/>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62364" tIns="354076" rIns="662364" bIns="120904" numCol="1" spcCol="1270" anchor="t" anchorCtr="0">
          <a:noAutofit/>
        </a:bodyPr>
        <a:lstStyle/>
        <a:p>
          <a:pPr marL="171450" lvl="1" indent="-171450" algn="l" defTabSz="755650">
            <a:lnSpc>
              <a:spcPct val="90000"/>
            </a:lnSpc>
            <a:spcBef>
              <a:spcPct val="0"/>
            </a:spcBef>
            <a:spcAft>
              <a:spcPct val="15000"/>
            </a:spcAft>
            <a:buChar char="••"/>
          </a:pPr>
          <a:r>
            <a:rPr lang="en-US" sz="1700" kern="1200" dirty="0" smtClean="0"/>
            <a:t>Initiate transactions (transfer funds, logout user, close account)</a:t>
          </a:r>
        </a:p>
        <a:p>
          <a:pPr marL="171450" lvl="1" indent="-171450" algn="l" defTabSz="755650">
            <a:lnSpc>
              <a:spcPct val="90000"/>
            </a:lnSpc>
            <a:spcBef>
              <a:spcPct val="0"/>
            </a:spcBef>
            <a:spcAft>
              <a:spcPct val="15000"/>
            </a:spcAft>
            <a:buChar char="••"/>
          </a:pPr>
          <a:r>
            <a:rPr lang="en-US" sz="1700" kern="1200" dirty="0" smtClean="0"/>
            <a:t>Access sensitive data</a:t>
          </a:r>
        </a:p>
        <a:p>
          <a:pPr marL="171450" lvl="1" indent="-171450" algn="l" defTabSz="755650">
            <a:lnSpc>
              <a:spcPct val="90000"/>
            </a:lnSpc>
            <a:spcBef>
              <a:spcPct val="0"/>
            </a:spcBef>
            <a:spcAft>
              <a:spcPct val="15000"/>
            </a:spcAft>
            <a:buChar char="••"/>
          </a:pPr>
          <a:r>
            <a:rPr lang="en-US" sz="1700" kern="1200" dirty="0" smtClean="0"/>
            <a:t>Change account details</a:t>
          </a:r>
        </a:p>
      </dsp:txBody>
      <dsp:txXfrm>
        <a:off x="0" y="3940492"/>
        <a:ext cx="8534400" cy="1258424"/>
      </dsp:txXfrm>
    </dsp:sp>
    <dsp:sp modelId="{47AE264F-948F-47BB-BD89-ED0ACAABF5B9}">
      <dsp:nvSpPr>
        <dsp:cNvPr id="0" name=""/>
        <dsp:cNvSpPr/>
      </dsp:nvSpPr>
      <dsp:spPr>
        <a:xfrm>
          <a:off x="426720" y="3689572"/>
          <a:ext cx="5974080" cy="501840"/>
        </a:xfrm>
        <a:prstGeom prst="roundRect">
          <a:avLst/>
        </a:prstGeom>
        <a:solidFill>
          <a:schemeClr val="accent2"/>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5806" tIns="0" rIns="225806" bIns="0" numCol="1" spcCol="1270" anchor="ctr" anchorCtr="0">
          <a:noAutofit/>
        </a:bodyPr>
        <a:lstStyle/>
        <a:p>
          <a:pPr lvl="0" algn="l" defTabSz="755650">
            <a:lnSpc>
              <a:spcPct val="90000"/>
            </a:lnSpc>
            <a:spcBef>
              <a:spcPct val="0"/>
            </a:spcBef>
            <a:spcAft>
              <a:spcPct val="35000"/>
            </a:spcAft>
          </a:pPr>
          <a:r>
            <a:rPr lang="en-US" sz="1700" kern="1200" dirty="0" smtClean="0"/>
            <a:t>Typical Impact</a:t>
          </a:r>
        </a:p>
      </dsp:txBody>
      <dsp:txXfrm>
        <a:off x="451218" y="3714070"/>
        <a:ext cx="5925084" cy="452844"/>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A4F7C22-C156-4422-8525-0A545ED4C504}">
      <dsp:nvSpPr>
        <dsp:cNvPr id="0" name=""/>
        <dsp:cNvSpPr/>
      </dsp:nvSpPr>
      <dsp:spPr>
        <a:xfrm>
          <a:off x="0" y="729551"/>
          <a:ext cx="8305800" cy="757575"/>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44622" tIns="270764" rIns="644622" bIns="92456" numCol="1" spcCol="1270" anchor="t" anchorCtr="0">
          <a:noAutofit/>
        </a:bodyPr>
        <a:lstStyle/>
        <a:p>
          <a:pPr marL="114300" lvl="1" indent="-114300" algn="l" defTabSz="577850">
            <a:lnSpc>
              <a:spcPct val="90000"/>
            </a:lnSpc>
            <a:spcBef>
              <a:spcPct val="0"/>
            </a:spcBef>
            <a:spcAft>
              <a:spcPct val="15000"/>
            </a:spcAft>
            <a:buChar char="••"/>
          </a:pPr>
          <a:r>
            <a:rPr lang="en-US" sz="1300" kern="1200" dirty="0" smtClean="0"/>
            <a:t>All through the network and platform</a:t>
          </a:r>
        </a:p>
        <a:p>
          <a:pPr marL="114300" lvl="1" indent="-114300" algn="l" defTabSz="577850">
            <a:lnSpc>
              <a:spcPct val="90000"/>
            </a:lnSpc>
            <a:spcBef>
              <a:spcPct val="0"/>
            </a:spcBef>
            <a:spcAft>
              <a:spcPct val="15000"/>
            </a:spcAft>
            <a:buChar char="••"/>
          </a:pPr>
          <a:r>
            <a:rPr lang="en-US" sz="1300" kern="1200" dirty="0" smtClean="0"/>
            <a:t>Don’t forget the development environment</a:t>
          </a:r>
        </a:p>
      </dsp:txBody>
      <dsp:txXfrm>
        <a:off x="0" y="729551"/>
        <a:ext cx="8305800" cy="757575"/>
      </dsp:txXfrm>
    </dsp:sp>
    <dsp:sp modelId="{81D35B1F-F0E3-4725-B400-A577F938A213}">
      <dsp:nvSpPr>
        <dsp:cNvPr id="0" name=""/>
        <dsp:cNvSpPr/>
      </dsp:nvSpPr>
      <dsp:spPr>
        <a:xfrm>
          <a:off x="415290" y="537671"/>
          <a:ext cx="5814060" cy="383760"/>
        </a:xfrm>
        <a:prstGeom prst="roundRect">
          <a:avLst/>
        </a:prstGeom>
        <a:solidFill>
          <a:schemeClr val="accent2"/>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9758" tIns="0" rIns="219758" bIns="0" numCol="1" spcCol="1270" anchor="ctr" anchorCtr="0">
          <a:noAutofit/>
        </a:bodyPr>
        <a:lstStyle/>
        <a:p>
          <a:pPr lvl="0" algn="l" defTabSz="577850">
            <a:lnSpc>
              <a:spcPct val="90000"/>
            </a:lnSpc>
            <a:spcBef>
              <a:spcPct val="0"/>
            </a:spcBef>
            <a:spcAft>
              <a:spcPct val="35000"/>
            </a:spcAft>
          </a:pPr>
          <a:r>
            <a:rPr lang="en-US" sz="1300" kern="1200" dirty="0" smtClean="0"/>
            <a:t>Web applications rely on a secure foundation</a:t>
          </a:r>
          <a:endParaRPr lang="en-US" sz="1300" kern="1200" dirty="0"/>
        </a:p>
      </dsp:txBody>
      <dsp:txXfrm>
        <a:off x="434024" y="556405"/>
        <a:ext cx="5776592" cy="346292"/>
      </dsp:txXfrm>
    </dsp:sp>
    <dsp:sp modelId="{CCDB3E22-943D-404B-BF55-8047EAE663CD}">
      <dsp:nvSpPr>
        <dsp:cNvPr id="0" name=""/>
        <dsp:cNvSpPr/>
      </dsp:nvSpPr>
      <dsp:spPr>
        <a:xfrm>
          <a:off x="0" y="1749206"/>
          <a:ext cx="8305800" cy="757575"/>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44622" tIns="270764" rIns="644622" bIns="92456" numCol="1" spcCol="1270" anchor="t" anchorCtr="0">
          <a:noAutofit/>
        </a:bodyPr>
        <a:lstStyle/>
        <a:p>
          <a:pPr marL="114300" lvl="1" indent="-114300" algn="l" defTabSz="577850">
            <a:lnSpc>
              <a:spcPct val="90000"/>
            </a:lnSpc>
            <a:spcBef>
              <a:spcPct val="0"/>
            </a:spcBef>
            <a:spcAft>
              <a:spcPct val="15000"/>
            </a:spcAft>
            <a:buChar char="••"/>
          </a:pPr>
          <a:r>
            <a:rPr lang="en-US" sz="1300" kern="1200" dirty="0" smtClean="0"/>
            <a:t>Think of all the places your source code goes</a:t>
          </a:r>
        </a:p>
        <a:p>
          <a:pPr marL="114300" lvl="1" indent="-114300" algn="l" defTabSz="577850">
            <a:lnSpc>
              <a:spcPct val="90000"/>
            </a:lnSpc>
            <a:spcBef>
              <a:spcPct val="0"/>
            </a:spcBef>
            <a:spcAft>
              <a:spcPct val="15000"/>
            </a:spcAft>
            <a:buChar char="••"/>
          </a:pPr>
          <a:r>
            <a:rPr lang="en-US" sz="1300" kern="1200" dirty="0" smtClean="0"/>
            <a:t>Security should not require secret source code</a:t>
          </a:r>
        </a:p>
      </dsp:txBody>
      <dsp:txXfrm>
        <a:off x="0" y="1749206"/>
        <a:ext cx="8305800" cy="757575"/>
      </dsp:txXfrm>
    </dsp:sp>
    <dsp:sp modelId="{4AD83E07-8135-4BBF-83EC-C2681495B6CF}">
      <dsp:nvSpPr>
        <dsp:cNvPr id="0" name=""/>
        <dsp:cNvSpPr/>
      </dsp:nvSpPr>
      <dsp:spPr>
        <a:xfrm>
          <a:off x="415290" y="1557326"/>
          <a:ext cx="5814060" cy="383760"/>
        </a:xfrm>
        <a:prstGeom prst="roundRect">
          <a:avLst/>
        </a:prstGeom>
        <a:solidFill>
          <a:schemeClr val="accent2"/>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9758" tIns="0" rIns="219758" bIns="0" numCol="1" spcCol="1270" anchor="ctr" anchorCtr="0">
          <a:noAutofit/>
        </a:bodyPr>
        <a:lstStyle/>
        <a:p>
          <a:pPr lvl="0" algn="l" defTabSz="577850">
            <a:lnSpc>
              <a:spcPct val="90000"/>
            </a:lnSpc>
            <a:spcBef>
              <a:spcPct val="0"/>
            </a:spcBef>
            <a:spcAft>
              <a:spcPct val="35000"/>
            </a:spcAft>
          </a:pPr>
          <a:r>
            <a:rPr lang="en-US" sz="1300" kern="1200" dirty="0" smtClean="0"/>
            <a:t>Is your source code a secret?</a:t>
          </a:r>
        </a:p>
      </dsp:txBody>
      <dsp:txXfrm>
        <a:off x="434024" y="1576060"/>
        <a:ext cx="5776592" cy="346292"/>
      </dsp:txXfrm>
    </dsp:sp>
    <dsp:sp modelId="{DCBCDB98-C757-4689-9F6B-70E0011D9F85}">
      <dsp:nvSpPr>
        <dsp:cNvPr id="0" name=""/>
        <dsp:cNvSpPr/>
      </dsp:nvSpPr>
      <dsp:spPr>
        <a:xfrm>
          <a:off x="0" y="2768861"/>
          <a:ext cx="8305800" cy="542587"/>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44622" tIns="270764" rIns="644622" bIns="92456" numCol="1" spcCol="1270" anchor="t" anchorCtr="0">
          <a:noAutofit/>
        </a:bodyPr>
        <a:lstStyle/>
        <a:p>
          <a:pPr marL="114300" lvl="1" indent="-114300" algn="l" defTabSz="577850">
            <a:lnSpc>
              <a:spcPct val="90000"/>
            </a:lnSpc>
            <a:spcBef>
              <a:spcPct val="0"/>
            </a:spcBef>
            <a:spcAft>
              <a:spcPct val="15000"/>
            </a:spcAft>
            <a:buChar char="••"/>
          </a:pPr>
          <a:r>
            <a:rPr lang="en-US" sz="1300" kern="1200" dirty="0" smtClean="0"/>
            <a:t>All credentials should change in production</a:t>
          </a:r>
        </a:p>
      </dsp:txBody>
      <dsp:txXfrm>
        <a:off x="0" y="2768861"/>
        <a:ext cx="8305800" cy="542587"/>
      </dsp:txXfrm>
    </dsp:sp>
    <dsp:sp modelId="{CE997AAB-C747-47BE-BF0D-3C349B350A34}">
      <dsp:nvSpPr>
        <dsp:cNvPr id="0" name=""/>
        <dsp:cNvSpPr/>
      </dsp:nvSpPr>
      <dsp:spPr>
        <a:xfrm>
          <a:off x="415290" y="2576981"/>
          <a:ext cx="6410931" cy="383760"/>
        </a:xfrm>
        <a:prstGeom prst="roundRect">
          <a:avLst/>
        </a:prstGeom>
        <a:solidFill>
          <a:schemeClr val="accent2"/>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9758" tIns="0" rIns="219758" bIns="0" numCol="1" spcCol="1270" anchor="ctr" anchorCtr="0">
          <a:noAutofit/>
        </a:bodyPr>
        <a:lstStyle/>
        <a:p>
          <a:pPr lvl="0" algn="l" defTabSz="577850">
            <a:lnSpc>
              <a:spcPct val="90000"/>
            </a:lnSpc>
            <a:spcBef>
              <a:spcPct val="0"/>
            </a:spcBef>
            <a:spcAft>
              <a:spcPct val="35000"/>
            </a:spcAft>
          </a:pPr>
          <a:r>
            <a:rPr lang="en-US" sz="1300" kern="1200" dirty="0" smtClean="0"/>
            <a:t>Configuration Management must extend to all parts of the application</a:t>
          </a:r>
        </a:p>
      </dsp:txBody>
      <dsp:txXfrm>
        <a:off x="434024" y="2595715"/>
        <a:ext cx="6373463" cy="346292"/>
      </dsp:txXfrm>
    </dsp:sp>
    <dsp:sp modelId="{6D0AC900-0593-413C-A71E-482F5973FA10}">
      <dsp:nvSpPr>
        <dsp:cNvPr id="0" name=""/>
        <dsp:cNvSpPr/>
      </dsp:nvSpPr>
      <dsp:spPr>
        <a:xfrm>
          <a:off x="0" y="3573528"/>
          <a:ext cx="8305800" cy="114660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44622" tIns="270764" rIns="644622" bIns="92456" numCol="1" spcCol="1270" anchor="t" anchorCtr="0">
          <a:noAutofit/>
        </a:bodyPr>
        <a:lstStyle/>
        <a:p>
          <a:pPr marL="114300" lvl="1" indent="-114300" algn="l" defTabSz="577850">
            <a:lnSpc>
              <a:spcPct val="90000"/>
            </a:lnSpc>
            <a:spcBef>
              <a:spcPct val="0"/>
            </a:spcBef>
            <a:spcAft>
              <a:spcPct val="15000"/>
            </a:spcAft>
            <a:buChar char="••"/>
          </a:pPr>
          <a:r>
            <a:rPr lang="en-US" sz="1300" kern="1200" dirty="0" smtClean="0"/>
            <a:t>Install backdoor through missing network or server patch</a:t>
          </a:r>
        </a:p>
        <a:p>
          <a:pPr marL="114300" lvl="1" indent="-114300" algn="l" defTabSz="577850">
            <a:lnSpc>
              <a:spcPct val="90000"/>
            </a:lnSpc>
            <a:spcBef>
              <a:spcPct val="0"/>
            </a:spcBef>
            <a:spcAft>
              <a:spcPct val="15000"/>
            </a:spcAft>
            <a:buChar char="••"/>
          </a:pPr>
          <a:r>
            <a:rPr lang="en-US" sz="1300" kern="1200" dirty="0" smtClean="0"/>
            <a:t>XSS flaw exploits due to missing application framework patches</a:t>
          </a:r>
        </a:p>
        <a:p>
          <a:pPr marL="114300" lvl="1" indent="-114300" algn="l" defTabSz="577850">
            <a:lnSpc>
              <a:spcPct val="90000"/>
            </a:lnSpc>
            <a:spcBef>
              <a:spcPct val="0"/>
            </a:spcBef>
            <a:spcAft>
              <a:spcPct val="15000"/>
            </a:spcAft>
            <a:buChar char="••"/>
          </a:pPr>
          <a:r>
            <a:rPr lang="en-US" sz="1300" kern="1200" dirty="0" smtClean="0"/>
            <a:t>Unauthorized access to default accounts, application functionality or data, or unused but accessible functionality due to poor server configuration</a:t>
          </a:r>
        </a:p>
      </dsp:txBody>
      <dsp:txXfrm>
        <a:off x="0" y="3573528"/>
        <a:ext cx="8305800" cy="1146600"/>
      </dsp:txXfrm>
    </dsp:sp>
    <dsp:sp modelId="{15A3D0E0-2610-4B9F-9AFF-82D0A0087D6E}">
      <dsp:nvSpPr>
        <dsp:cNvPr id="0" name=""/>
        <dsp:cNvSpPr/>
      </dsp:nvSpPr>
      <dsp:spPr>
        <a:xfrm>
          <a:off x="415290" y="3381648"/>
          <a:ext cx="5814060" cy="383760"/>
        </a:xfrm>
        <a:prstGeom prst="roundRect">
          <a:avLst/>
        </a:prstGeom>
        <a:solidFill>
          <a:schemeClr val="accent2"/>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9758" tIns="0" rIns="219758" bIns="0" numCol="1" spcCol="1270" anchor="ctr" anchorCtr="0">
          <a:noAutofit/>
        </a:bodyPr>
        <a:lstStyle/>
        <a:p>
          <a:pPr lvl="0" algn="l" defTabSz="577850">
            <a:lnSpc>
              <a:spcPct val="90000"/>
            </a:lnSpc>
            <a:spcBef>
              <a:spcPct val="0"/>
            </a:spcBef>
            <a:spcAft>
              <a:spcPct val="35000"/>
            </a:spcAft>
          </a:pPr>
          <a:r>
            <a:rPr lang="en-US" sz="1300" kern="1200" dirty="0" smtClean="0"/>
            <a:t>Typical Impact</a:t>
          </a:r>
        </a:p>
      </dsp:txBody>
      <dsp:txXfrm>
        <a:off x="434024" y="3400382"/>
        <a:ext cx="5776592" cy="346292"/>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4FE1C1E-A996-4C6E-81FD-9B6C7C5D15AA}">
      <dsp:nvSpPr>
        <dsp:cNvPr id="0" name=""/>
        <dsp:cNvSpPr/>
      </dsp:nvSpPr>
      <dsp:spPr>
        <a:xfrm>
          <a:off x="0" y="556109"/>
          <a:ext cx="8305800" cy="102060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44622" tIns="374904" rIns="644622" bIns="128016" numCol="1" spcCol="1270" anchor="t" anchorCtr="0">
          <a:noAutofit/>
        </a:bodyPr>
        <a:lstStyle/>
        <a:p>
          <a:pPr marL="171450" lvl="1" indent="-171450" algn="l" defTabSz="800100">
            <a:lnSpc>
              <a:spcPct val="90000"/>
            </a:lnSpc>
            <a:spcBef>
              <a:spcPct val="0"/>
            </a:spcBef>
            <a:spcAft>
              <a:spcPct val="15000"/>
            </a:spcAft>
            <a:buChar char="••"/>
          </a:pPr>
          <a:r>
            <a:rPr lang="en-US" sz="1800" kern="1200" dirty="0" smtClean="0"/>
            <a:t>This is part of enforcing proper “authorization”, along with </a:t>
          </a:r>
          <a:br>
            <a:rPr lang="en-US" sz="1800" kern="1200" dirty="0" smtClean="0"/>
          </a:br>
          <a:r>
            <a:rPr lang="en-US" sz="1800" kern="1200" dirty="0" smtClean="0"/>
            <a:t>A4 – Insecure Direct Object References</a:t>
          </a:r>
        </a:p>
      </dsp:txBody>
      <dsp:txXfrm>
        <a:off x="0" y="556109"/>
        <a:ext cx="8305800" cy="1020600"/>
      </dsp:txXfrm>
    </dsp:sp>
    <dsp:sp modelId="{6C2FA632-2CF5-4117-93CB-769B9CFF34E2}">
      <dsp:nvSpPr>
        <dsp:cNvPr id="0" name=""/>
        <dsp:cNvSpPr/>
      </dsp:nvSpPr>
      <dsp:spPr>
        <a:xfrm>
          <a:off x="415290" y="290429"/>
          <a:ext cx="5814060" cy="531360"/>
        </a:xfrm>
        <a:prstGeom prst="roundRect">
          <a:avLst/>
        </a:prstGeom>
        <a:solidFill>
          <a:schemeClr val="accent2"/>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9758" tIns="0" rIns="219758" bIns="0" numCol="1" spcCol="1270" anchor="ctr" anchorCtr="0">
          <a:noAutofit/>
        </a:bodyPr>
        <a:lstStyle/>
        <a:p>
          <a:pPr lvl="0" algn="l" defTabSz="800100">
            <a:lnSpc>
              <a:spcPct val="90000"/>
            </a:lnSpc>
            <a:spcBef>
              <a:spcPct val="0"/>
            </a:spcBef>
            <a:spcAft>
              <a:spcPct val="35000"/>
            </a:spcAft>
          </a:pPr>
          <a:r>
            <a:rPr lang="en-US" sz="1800" kern="1200" dirty="0" smtClean="0"/>
            <a:t>How do you protect access to URLs (pages)?</a:t>
          </a:r>
          <a:endParaRPr lang="en-US" sz="1800" kern="1200" dirty="0"/>
        </a:p>
      </dsp:txBody>
      <dsp:txXfrm>
        <a:off x="441229" y="316368"/>
        <a:ext cx="5762182" cy="479482"/>
      </dsp:txXfrm>
    </dsp:sp>
    <dsp:sp modelId="{8BADFEB2-6D9F-4FF6-8A19-62EDB3764F20}">
      <dsp:nvSpPr>
        <dsp:cNvPr id="0" name=""/>
        <dsp:cNvSpPr/>
      </dsp:nvSpPr>
      <dsp:spPr>
        <a:xfrm>
          <a:off x="0" y="1939589"/>
          <a:ext cx="8305800" cy="133245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44622" tIns="374904" rIns="644622" bIns="128016" numCol="1" spcCol="1270" anchor="t" anchorCtr="0">
          <a:noAutofit/>
        </a:bodyPr>
        <a:lstStyle/>
        <a:p>
          <a:pPr marL="171450" lvl="1" indent="-171450" algn="l" defTabSz="800100">
            <a:lnSpc>
              <a:spcPct val="90000"/>
            </a:lnSpc>
            <a:spcBef>
              <a:spcPct val="0"/>
            </a:spcBef>
            <a:spcAft>
              <a:spcPct val="15000"/>
            </a:spcAft>
            <a:buChar char="••"/>
          </a:pPr>
          <a:r>
            <a:rPr lang="en-US" sz="1800" kern="1200" dirty="0" smtClean="0"/>
            <a:t>Displaying only authorized links and menu choices</a:t>
          </a:r>
        </a:p>
        <a:p>
          <a:pPr marL="171450" lvl="1" indent="-171450" algn="l" defTabSz="800100">
            <a:lnSpc>
              <a:spcPct val="90000"/>
            </a:lnSpc>
            <a:spcBef>
              <a:spcPct val="0"/>
            </a:spcBef>
            <a:spcAft>
              <a:spcPct val="15000"/>
            </a:spcAft>
            <a:buChar char="••"/>
          </a:pPr>
          <a:r>
            <a:rPr lang="en-US" sz="1800" kern="1200" dirty="0" smtClean="0"/>
            <a:t>This is called presentation layer access control, and doesn’t work</a:t>
          </a:r>
        </a:p>
        <a:p>
          <a:pPr marL="171450" lvl="1" indent="-171450" algn="l" defTabSz="800100">
            <a:lnSpc>
              <a:spcPct val="90000"/>
            </a:lnSpc>
            <a:spcBef>
              <a:spcPct val="0"/>
            </a:spcBef>
            <a:spcAft>
              <a:spcPct val="15000"/>
            </a:spcAft>
            <a:buChar char="••"/>
          </a:pPr>
          <a:r>
            <a:rPr lang="en-US" sz="1800" kern="1200" dirty="0" smtClean="0"/>
            <a:t>Attacker simply forges direct access to ‘unauthorized’ pages</a:t>
          </a:r>
        </a:p>
      </dsp:txBody>
      <dsp:txXfrm>
        <a:off x="0" y="1939589"/>
        <a:ext cx="8305800" cy="1332450"/>
      </dsp:txXfrm>
    </dsp:sp>
    <dsp:sp modelId="{E99EF9FE-3701-498A-8BA9-D48F9D0B7694}">
      <dsp:nvSpPr>
        <dsp:cNvPr id="0" name=""/>
        <dsp:cNvSpPr/>
      </dsp:nvSpPr>
      <dsp:spPr>
        <a:xfrm>
          <a:off x="415290" y="1673909"/>
          <a:ext cx="5814060" cy="531360"/>
        </a:xfrm>
        <a:prstGeom prst="roundRect">
          <a:avLst/>
        </a:prstGeom>
        <a:solidFill>
          <a:schemeClr val="accent2"/>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9758" tIns="0" rIns="219758" bIns="0" numCol="1" spcCol="1270" anchor="ctr" anchorCtr="0">
          <a:noAutofit/>
        </a:bodyPr>
        <a:lstStyle/>
        <a:p>
          <a:pPr lvl="0" algn="l" defTabSz="800100">
            <a:lnSpc>
              <a:spcPct val="90000"/>
            </a:lnSpc>
            <a:spcBef>
              <a:spcPct val="0"/>
            </a:spcBef>
            <a:spcAft>
              <a:spcPct val="35000"/>
            </a:spcAft>
          </a:pPr>
          <a:r>
            <a:rPr lang="en-US" sz="1800" kern="1200" dirty="0" smtClean="0"/>
            <a:t>A common mistake …</a:t>
          </a:r>
        </a:p>
      </dsp:txBody>
      <dsp:txXfrm>
        <a:off x="441229" y="1699848"/>
        <a:ext cx="5762182" cy="479482"/>
      </dsp:txXfrm>
    </dsp:sp>
    <dsp:sp modelId="{915708CD-BBB6-4A68-9BC9-DB6571647522}">
      <dsp:nvSpPr>
        <dsp:cNvPr id="0" name=""/>
        <dsp:cNvSpPr/>
      </dsp:nvSpPr>
      <dsp:spPr>
        <a:xfrm>
          <a:off x="0" y="3634920"/>
          <a:ext cx="8305800" cy="133245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44622" tIns="374904" rIns="644622" bIns="128016" numCol="1" spcCol="1270" anchor="t" anchorCtr="0">
          <a:noAutofit/>
        </a:bodyPr>
        <a:lstStyle/>
        <a:p>
          <a:pPr marL="171450" lvl="1" indent="-171450" algn="l" defTabSz="800100">
            <a:lnSpc>
              <a:spcPct val="90000"/>
            </a:lnSpc>
            <a:spcBef>
              <a:spcPct val="0"/>
            </a:spcBef>
            <a:spcAft>
              <a:spcPct val="15000"/>
            </a:spcAft>
            <a:buChar char="••"/>
          </a:pPr>
          <a:r>
            <a:rPr lang="en-US" sz="1800" kern="1200" dirty="0" smtClean="0"/>
            <a:t>Attackers invoke functions and services they’re not authorized for</a:t>
          </a:r>
        </a:p>
        <a:p>
          <a:pPr marL="171450" lvl="1" indent="-171450" algn="l" defTabSz="800100">
            <a:lnSpc>
              <a:spcPct val="90000"/>
            </a:lnSpc>
            <a:spcBef>
              <a:spcPct val="0"/>
            </a:spcBef>
            <a:spcAft>
              <a:spcPct val="15000"/>
            </a:spcAft>
            <a:buChar char="••"/>
          </a:pPr>
          <a:r>
            <a:rPr lang="en-US" sz="1800" kern="1200" dirty="0" smtClean="0"/>
            <a:t>Access other user’s accounts and data</a:t>
          </a:r>
        </a:p>
        <a:p>
          <a:pPr marL="171450" lvl="1" indent="-171450" algn="l" defTabSz="800100">
            <a:lnSpc>
              <a:spcPct val="90000"/>
            </a:lnSpc>
            <a:spcBef>
              <a:spcPct val="0"/>
            </a:spcBef>
            <a:spcAft>
              <a:spcPct val="15000"/>
            </a:spcAft>
            <a:buChar char="••"/>
          </a:pPr>
          <a:r>
            <a:rPr lang="en-US" sz="1800" kern="1200" dirty="0" smtClean="0"/>
            <a:t>Perform privileged actions</a:t>
          </a:r>
        </a:p>
      </dsp:txBody>
      <dsp:txXfrm>
        <a:off x="0" y="3634920"/>
        <a:ext cx="8305800" cy="1332450"/>
      </dsp:txXfrm>
    </dsp:sp>
    <dsp:sp modelId="{FFCB1FAB-F343-4497-9E31-9572963F7F19}">
      <dsp:nvSpPr>
        <dsp:cNvPr id="0" name=""/>
        <dsp:cNvSpPr/>
      </dsp:nvSpPr>
      <dsp:spPr>
        <a:xfrm>
          <a:off x="415290" y="3369240"/>
          <a:ext cx="5814060" cy="531360"/>
        </a:xfrm>
        <a:prstGeom prst="roundRect">
          <a:avLst/>
        </a:prstGeom>
        <a:solidFill>
          <a:schemeClr val="accent2"/>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9758" tIns="0" rIns="219758" bIns="0" numCol="1" spcCol="1270" anchor="ctr" anchorCtr="0">
          <a:noAutofit/>
        </a:bodyPr>
        <a:lstStyle/>
        <a:p>
          <a:pPr lvl="0" algn="l" defTabSz="800100">
            <a:lnSpc>
              <a:spcPct val="90000"/>
            </a:lnSpc>
            <a:spcBef>
              <a:spcPct val="0"/>
            </a:spcBef>
            <a:spcAft>
              <a:spcPct val="35000"/>
            </a:spcAft>
          </a:pPr>
          <a:r>
            <a:rPr lang="en-US" sz="1800" kern="1200" dirty="0" smtClean="0"/>
            <a:t>Typical Impact</a:t>
          </a:r>
        </a:p>
      </dsp:txBody>
      <dsp:txXfrm>
        <a:off x="441229" y="3395179"/>
        <a:ext cx="5762182" cy="479482"/>
      </dsp:txXfrm>
    </dsp:sp>
  </dsp:spTree>
</dsp:drawing>
</file>

<file path=ppt/diagrams/layout1.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10.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11.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12.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default#1">
  <dgm:title val=""/>
  <dgm:desc val=""/>
  <dgm:catLst>
    <dgm:cat type="list" pri="1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6">
  <dgm:title val=""/>
  <dgm:desc val=""/>
  <dgm:catLst>
    <dgm:cat type="3D" pri="11600"/>
  </dgm:catLst>
  <dgm:scene3d>
    <a:camera prst="perspectiveRelaxedModerately" zoom="92000"/>
    <a:lightRig rig="balanced" dir="t">
      <a:rot lat="0" lon="0" rev="12700000"/>
    </a:lightRig>
  </dgm:scene3d>
  <dgm:styleLbl name="node0">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lnNod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vennNod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tx1"/>
      </a:fontRef>
    </dgm:style>
  </dgm:styleLbl>
  <dgm:styleLbl name="alignNode1">
    <dgm:scene3d>
      <a:camera prst="orthographicFront"/>
      <a:lightRig rig="threePt" dir="t"/>
    </dgm:scene3d>
    <dgm:sp3d prstMaterial="plastic">
      <a:bevelT w="50800" h="50800"/>
      <a:bevelB w="50800" h="50800"/>
    </dgm:sp3d>
    <dgm:txPr/>
    <dgm:style>
      <a:lnRef idx="1">
        <a:scrgbClr r="0" g="0" b="0"/>
      </a:lnRef>
      <a:fillRef idx="1">
        <a:scrgbClr r="0" g="0" b="0"/>
      </a:fillRef>
      <a:effectRef idx="2">
        <a:scrgbClr r="0" g="0" b="0"/>
      </a:effectRef>
      <a:fontRef idx="minor">
        <a:schemeClr val="lt1"/>
      </a:fontRef>
    </dgm:style>
  </dgm:styleLbl>
  <dgm:styleLbl name="nod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node3">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node4">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fgImgPlace1">
    <dgm:scene3d>
      <a:camera prst="orthographicFront"/>
      <a:lightRig rig="threePt" dir="t"/>
    </dgm:scene3d>
    <dgm:sp3d z="50080" prstMaterial="plastic">
      <a:bevelT w="50800" h="50800"/>
      <a:bevelB w="50800" h="50800"/>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z="-54000" prstMaterial="plastic">
      <a:bevelT w="50800" h="50800"/>
      <a:bevelB w="50800" h="50800"/>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z="-25400" prstMaterial="plastic">
      <a:bevelT w="25400" h="25400"/>
      <a:bevelB w="25400" h="25400"/>
    </dgm:sp3d>
    <dgm:txPr/>
    <dgm:style>
      <a:lnRef idx="1">
        <a:scrgbClr r="0" g="0" b="0"/>
      </a:lnRef>
      <a:fillRef idx="1">
        <a:scrgbClr r="0" g="0" b="0"/>
      </a:fillRef>
      <a:effectRef idx="2">
        <a:scrgbClr r="0" g="0" b="0"/>
      </a:effectRef>
      <a:fontRef idx="minor">
        <a:schemeClr val="lt1"/>
      </a:fontRef>
    </dgm:style>
  </dgm:styleLbl>
  <dgm:styleLbl name="fgSibTrans2D1">
    <dgm:scene3d>
      <a:camera prst="orthographicFront"/>
      <a:lightRig rig="threePt" dir="t"/>
    </dgm:scene3d>
    <dgm:sp3d z="50080" prstMaterial="plastic">
      <a:bevelT w="25400" h="25400"/>
      <a:bevelB w="25400" h="25400"/>
    </dgm:sp3d>
    <dgm:txPr/>
    <dgm:style>
      <a:lnRef idx="1">
        <a:scrgbClr r="0" g="0" b="0"/>
      </a:lnRef>
      <a:fillRef idx="1">
        <a:scrgbClr r="0" g="0" b="0"/>
      </a:fillRef>
      <a:effectRef idx="2">
        <a:scrgbClr r="0" g="0" b="0"/>
      </a:effectRef>
      <a:fontRef idx="minor">
        <a:schemeClr val="lt1"/>
      </a:fontRef>
    </dgm:style>
  </dgm:styleLbl>
  <dgm:styleLbl name="bgSibTrans2D1">
    <dgm:scene3d>
      <a:camera prst="orthographicFront"/>
      <a:lightRig rig="threePt" dir="t"/>
    </dgm:scene3d>
    <dgm:sp3d z="-54080" prstMaterial="plastic">
      <a:bevelT w="25400" h="25400"/>
      <a:bevelB w="25400" h="25400"/>
    </dgm:sp3d>
    <dgm:txPr/>
    <dgm:style>
      <a:lnRef idx="1">
        <a:scrgbClr r="0" g="0" b="0"/>
      </a:lnRef>
      <a:fillRef idx="1">
        <a:scrgbClr r="0" g="0" b="0"/>
      </a:fillRef>
      <a:effectRef idx="2">
        <a:scrgbClr r="0" g="0" b="0"/>
      </a:effectRef>
      <a:fontRef idx="minor">
        <a:schemeClr val="lt1"/>
      </a:fontRef>
    </dgm:style>
  </dgm:styleLbl>
  <dgm:styleLbl name="sibTrans1D1">
    <dgm:scene3d>
      <a:camera prst="orthographicFront"/>
      <a:lightRig rig="threePt" dir="t"/>
    </dgm:scene3d>
    <dgm:sp3d z="-25400" prstMaterial="plastic"/>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75000" prstMaterial="plastic"/>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asst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asst2">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asst3">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parChTrans2D1">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2D3">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2D4">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1D1">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parChTrans1D2">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parChTrans1D3">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parChTrans1D4">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fgAcc1">
    <dgm:scene3d>
      <a:camera prst="orthographicFront"/>
      <a:lightRig rig="threePt" dir="t"/>
    </dgm:scene3d>
    <dgm:sp3d z="50080" prstMaterial="plastic">
      <a:bevelT w="25400" h="25400"/>
      <a:bevelB w="25400" h="25400"/>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prstMaterial="plastic">
      <a:bevelT w="25400" h="25400"/>
      <a:bevelB w="25400" h="25400"/>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prstMaterial="plastic">
      <a:bevelT w="50800" h="50800"/>
      <a:bevelB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prstMaterial="plastic">
      <a:bevelT w="25400" h="25400"/>
      <a:bevelB w="25400" h="254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threePt" dir="t"/>
    </dgm:scene3d>
    <dgm:sp3d z="50080" prstMaterial="plastic">
      <a:bevelT w="25400" h="25400"/>
      <a:bevelB w="25400" h="25400"/>
    </dgm:sp3d>
    <dgm:txPr/>
    <dgm:style>
      <a:lnRef idx="0">
        <a:scrgbClr r="0" g="0" b="0"/>
      </a:lnRef>
      <a:fillRef idx="1">
        <a:scrgbClr r="0" g="0" b="0"/>
      </a:fillRef>
      <a:effectRef idx="2">
        <a:scrgbClr r="0" g="0" b="0"/>
      </a:effectRef>
      <a:fontRef idx="minor"/>
    </dgm:style>
  </dgm:styleLbl>
  <dgm:styleLbl name="alignAccFollowNode1">
    <dgm:scene3d>
      <a:camera prst="orthographicFront"/>
      <a:lightRig rig="threePt" dir="t"/>
    </dgm:scene3d>
    <dgm:sp3d prstMaterial="plastic">
      <a:bevelT w="25400" h="25400"/>
      <a:bevelB w="25400" h="25400"/>
    </dgm:sp3d>
    <dgm:txPr/>
    <dgm:style>
      <a:lnRef idx="0">
        <a:scrgbClr r="0" g="0" b="0"/>
      </a:lnRef>
      <a:fillRef idx="1">
        <a:scrgbClr r="0" g="0" b="0"/>
      </a:fillRef>
      <a:effectRef idx="2">
        <a:scrgbClr r="0" g="0" b="0"/>
      </a:effectRef>
      <a:fontRef idx="minor"/>
    </dgm:style>
  </dgm:styleLbl>
  <dgm:styleLbl name="bgAccFollowNode1">
    <dgm:scene3d>
      <a:camera prst="orthographicFront"/>
      <a:lightRig rig="threePt" dir="t"/>
    </dgm:scene3d>
    <dgm:sp3d z="-152400" prstMaterial="plastic">
      <a:bevelT w="25400" h="25400"/>
      <a:bevelB w="25400" h="25400"/>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152400" prstMaterial="plastic">
      <a:bevelT w="25400" h="25400"/>
      <a:bevelB w="25400" h="25400"/>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z="-10400" extrusionH="12700" prstMaterial="plastic"/>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0080" prstMaterial="plastic">
      <a:bevelT w="50800" h="50800"/>
      <a:bevelB w="50800" h="50800"/>
    </dgm:sp3d>
    <dgm:txPr/>
    <dgm:style>
      <a:lnRef idx="0">
        <a:scrgbClr r="0" g="0" b="0"/>
      </a:lnRef>
      <a:fillRef idx="1">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1">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9.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cs typeface="+mn-cs"/>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mn-lt"/>
                <a:cs typeface="+mn-cs"/>
              </a:defRPr>
            </a:lvl1pPr>
          </a:lstStyle>
          <a:p>
            <a:pPr>
              <a:defRPr/>
            </a:pPr>
            <a:fld id="{05AB853F-A660-4266-B2AF-A09DF8A503DD}" type="datetimeFigureOut">
              <a:rPr lang="en-US"/>
              <a:pPr>
                <a:defRPr/>
              </a:pPr>
              <a:t>12/2/2010</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cs typeface="+mn-cs"/>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a:latin typeface="+mn-lt"/>
                <a:cs typeface="+mn-cs"/>
              </a:defRPr>
            </a:lvl1pPr>
          </a:lstStyle>
          <a:p>
            <a:pPr>
              <a:defRPr/>
            </a:pPr>
            <a:fld id="{7381FEBA-6368-4B07-A028-ED0CFE1B091F}" type="slidenum">
              <a:rPr lang="en-US"/>
              <a:pPr>
                <a:defRPr/>
              </a:pPr>
              <a:t>‹#›</a:t>
            </a:fld>
            <a:endParaRPr lang="en-US"/>
          </a:p>
        </p:txBody>
      </p:sp>
    </p:spTree>
    <p:extLst>
      <p:ext uri="{BB962C8B-B14F-4D97-AF65-F5344CB8AC3E}">
        <p14:creationId xmlns:p14="http://schemas.microsoft.com/office/powerpoint/2010/main" val="4206119144"/>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www.owasp.org/index.php/OWASP_Guide_Project" TargetMode="External"/><Relationship Id="rId2" Type="http://schemas.openxmlformats.org/officeDocument/2006/relationships/slide" Target="../slides/slide2.xml"/><Relationship Id="rId1" Type="http://schemas.openxmlformats.org/officeDocument/2006/relationships/notesMaster" Target="../notesMasters/notesMaster1.xml"/><Relationship Id="rId4" Type="http://schemas.openxmlformats.org/officeDocument/2006/relationships/hyperlink" Target="mailto:owasp@owasp.org" TargetMode="Externa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8" Type="http://schemas.openxmlformats.org/officeDocument/2006/relationships/hyperlink" Target="http://en.wikipedia.org/wiki/HTML" TargetMode="External"/><Relationship Id="rId3" Type="http://schemas.openxmlformats.org/officeDocument/2006/relationships/hyperlink" Target="http://en.wikipedia.org/wiki/Computer_insecurity" TargetMode="External"/><Relationship Id="rId7" Type="http://schemas.openxmlformats.org/officeDocument/2006/relationships/hyperlink" Target="http://en.wikipedia.org/wiki/Web_page" TargetMode="External"/><Relationship Id="rId12" Type="http://schemas.openxmlformats.org/officeDocument/2006/relationships/hyperlink" Target="http://en.wikipedia.org/wiki/Phishing" TargetMode="External"/><Relationship Id="rId2" Type="http://schemas.openxmlformats.org/officeDocument/2006/relationships/slide" Target="../slides/slide28.xml"/><Relationship Id="rId1" Type="http://schemas.openxmlformats.org/officeDocument/2006/relationships/notesMaster" Target="../notesMasters/notesMaster1.xml"/><Relationship Id="rId6" Type="http://schemas.openxmlformats.org/officeDocument/2006/relationships/hyperlink" Target="http://en.wikipedia.org/wiki/Code_injection" TargetMode="External"/><Relationship Id="rId11" Type="http://schemas.openxmlformats.org/officeDocument/2006/relationships/hyperlink" Target="http://en.wikipedia.org/wiki/Same_origin_policy" TargetMode="External"/><Relationship Id="rId5" Type="http://schemas.openxmlformats.org/officeDocument/2006/relationships/hyperlink" Target="http://en.wikipedia.org/wiki/Web_application" TargetMode="External"/><Relationship Id="rId10" Type="http://schemas.openxmlformats.org/officeDocument/2006/relationships/hyperlink" Target="http://en.wikipedia.org/wiki/Access_control" TargetMode="External"/><Relationship Id="rId4" Type="http://schemas.openxmlformats.org/officeDocument/2006/relationships/hyperlink" Target="http://en.wikipedia.org/wiki/Vulnerability_(computer_science)" TargetMode="External"/><Relationship Id="rId9" Type="http://schemas.openxmlformats.org/officeDocument/2006/relationships/hyperlink" Target="http://en.wikipedia.org/wiki/Client-side_script" TargetMode="Externa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3" Type="http://schemas.openxmlformats.org/officeDocument/2006/relationships/hyperlink" Target="http://en.wikipedia.org/wiki/HTTP_cookie#cite_note-microsoft533046-35" TargetMode="External"/><Relationship Id="rId2" Type="http://schemas.openxmlformats.org/officeDocument/2006/relationships/slide" Target="../slides/slide31.xml"/><Relationship Id="rId1" Type="http://schemas.openxmlformats.org/officeDocument/2006/relationships/notesMaster" Target="../notesMasters/notesMaster1.xml"/><Relationship Id="rId5" Type="http://schemas.openxmlformats.org/officeDocument/2006/relationships/hyperlink" Target="http://en.wikipedia.org/wiki/HTTP_cookie#cite_note-37" TargetMode="External"/><Relationship Id="rId4" Type="http://schemas.openxmlformats.org/officeDocument/2006/relationships/hyperlink" Target="http://en.wikipedia.org/wiki/HTTP_cookie#cite_note-36" TargetMode="Externa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pPr>
              <a:defRPr/>
            </a:pPr>
            <a:fld id="{7381FEBA-6368-4B07-A028-ED0CFE1B091F}" type="slidenum">
              <a:rPr lang="en-US" smtClean="0"/>
              <a:pPr>
                <a:defRPr/>
              </a:pPr>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l-BE"/>
          </a:p>
        </p:txBody>
      </p:sp>
      <p:sp>
        <p:nvSpPr>
          <p:cNvPr id="4" name="Slide Number Placeholder 3"/>
          <p:cNvSpPr>
            <a:spLocks noGrp="1"/>
          </p:cNvSpPr>
          <p:nvPr>
            <p:ph type="sldNum" sz="quarter" idx="10"/>
          </p:nvPr>
        </p:nvSpPr>
        <p:spPr/>
        <p:txBody>
          <a:bodyPr/>
          <a:lstStyle/>
          <a:p>
            <a:pPr>
              <a:defRPr/>
            </a:pPr>
            <a:fld id="{7381FEBA-6368-4B07-A028-ED0CFE1B091F}" type="slidenum">
              <a:rPr lang="en-US" smtClean="0"/>
              <a:pPr>
                <a:defRPr/>
              </a:pPr>
              <a:t>10</a:t>
            </a:fld>
            <a:endParaRPr lang="en-US"/>
          </a:p>
        </p:txBody>
      </p:sp>
    </p:spTree>
    <p:extLst>
      <p:ext uri="{BB962C8B-B14F-4D97-AF65-F5344CB8AC3E}">
        <p14:creationId xmlns:p14="http://schemas.microsoft.com/office/powerpoint/2010/main" val="311473409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4498" name="Slide Image Placeholder 1"/>
          <p:cNvSpPr>
            <a:spLocks noGrp="1" noRot="1" noChangeAspect="1" noTextEdit="1"/>
          </p:cNvSpPr>
          <p:nvPr>
            <p:ph type="sldImg"/>
          </p:nvPr>
        </p:nvSpPr>
        <p:spPr>
          <a:ln/>
        </p:spPr>
      </p:sp>
      <p:sp>
        <p:nvSpPr>
          <p:cNvPr id="234499" name="Notes Placeholder 2"/>
          <p:cNvSpPr>
            <a:spLocks noGrp="1"/>
          </p:cNvSpPr>
          <p:nvPr>
            <p:ph type="body" idx="1"/>
          </p:nvPr>
        </p:nvSpPr>
        <p:spPr>
          <a:noFill/>
          <a:ln/>
        </p:spPr>
        <p:txBody>
          <a:bodyPr/>
          <a:lstStyle/>
          <a:p>
            <a:r>
              <a:rPr lang="nl-BE" smtClean="0"/>
              <a:t>http://igigi.baywords.com/rockyou-com-exposed-more-than-32-millions-of-passwords-in-plaintext/</a:t>
            </a:r>
          </a:p>
        </p:txBody>
      </p:sp>
      <p:sp>
        <p:nvSpPr>
          <p:cNvPr id="234500" name="Slide Number Placeholder 3"/>
          <p:cNvSpPr>
            <a:spLocks noGrp="1"/>
          </p:cNvSpPr>
          <p:nvPr>
            <p:ph type="sldNum" sz="quarter"/>
          </p:nvPr>
        </p:nvSpPr>
        <p:spPr>
          <a:noFill/>
        </p:spPr>
        <p:txBody>
          <a:bodyPr/>
          <a:lstStyle/>
          <a:p>
            <a:fld id="{717B0E50-3FBB-4E26-8348-E6BD01CA2376}" type="slidenum">
              <a:rPr lang="en-GB" smtClean="0"/>
              <a:pPr/>
              <a:t>11</a:t>
            </a:fld>
            <a:endParaRPr lang="en-GB"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l-BE"/>
          </a:p>
        </p:txBody>
      </p:sp>
      <p:sp>
        <p:nvSpPr>
          <p:cNvPr id="4" name="Slide Number Placeholder 3"/>
          <p:cNvSpPr>
            <a:spLocks noGrp="1"/>
          </p:cNvSpPr>
          <p:nvPr>
            <p:ph type="sldNum" sz="quarter" idx="10"/>
          </p:nvPr>
        </p:nvSpPr>
        <p:spPr/>
        <p:txBody>
          <a:bodyPr/>
          <a:lstStyle/>
          <a:p>
            <a:pPr>
              <a:defRPr/>
            </a:pPr>
            <a:fld id="{7381FEBA-6368-4B07-A028-ED0CFE1B091F}" type="slidenum">
              <a:rPr lang="en-US" smtClean="0"/>
              <a:pPr>
                <a:defRPr/>
              </a:pPr>
              <a:t>12</a:t>
            </a:fld>
            <a:endParaRPr lang="en-US"/>
          </a:p>
        </p:txBody>
      </p:sp>
    </p:spTree>
    <p:extLst>
      <p:ext uri="{BB962C8B-B14F-4D97-AF65-F5344CB8AC3E}">
        <p14:creationId xmlns:p14="http://schemas.microsoft.com/office/powerpoint/2010/main" val="79784797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1426" name="Slide Image Placeholder 1"/>
          <p:cNvSpPr>
            <a:spLocks noGrp="1" noRot="1" noChangeAspect="1" noTextEdit="1"/>
          </p:cNvSpPr>
          <p:nvPr>
            <p:ph type="sldImg"/>
          </p:nvPr>
        </p:nvSpPr>
        <p:spPr>
          <a:ln/>
        </p:spPr>
      </p:sp>
      <p:sp>
        <p:nvSpPr>
          <p:cNvPr id="231427" name="Notes Placeholder 2"/>
          <p:cNvSpPr>
            <a:spLocks noGrp="1"/>
          </p:cNvSpPr>
          <p:nvPr>
            <p:ph type="body" idx="1"/>
          </p:nvPr>
        </p:nvSpPr>
        <p:spPr>
          <a:noFill/>
          <a:ln/>
        </p:spPr>
        <p:txBody>
          <a:bodyPr/>
          <a:lstStyle/>
          <a:p>
            <a:r>
              <a:rPr lang="nl-BE" smtClean="0"/>
              <a:t>Note: the goal is here not to go into great detail, but show the different tactics, so the importance of some of the countermeasures will be highlighted.</a:t>
            </a:r>
          </a:p>
        </p:txBody>
      </p:sp>
      <p:sp>
        <p:nvSpPr>
          <p:cNvPr id="231428" name="Slide Number Placeholder 3"/>
          <p:cNvSpPr>
            <a:spLocks noGrp="1"/>
          </p:cNvSpPr>
          <p:nvPr>
            <p:ph type="sldNum" sz="quarter"/>
          </p:nvPr>
        </p:nvSpPr>
        <p:spPr>
          <a:noFill/>
        </p:spPr>
        <p:txBody>
          <a:bodyPr/>
          <a:lstStyle/>
          <a:p>
            <a:fld id="{1AE7C85A-0D9C-448E-97D3-88DA3F634F1E}" type="slidenum">
              <a:rPr lang="en-GB" smtClean="0"/>
              <a:pPr/>
              <a:t>13</a:t>
            </a:fld>
            <a:endParaRPr lang="en-GB"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2450" name="Slide Image Placeholder 1"/>
          <p:cNvSpPr>
            <a:spLocks noGrp="1" noRot="1" noChangeAspect="1" noTextEdit="1"/>
          </p:cNvSpPr>
          <p:nvPr>
            <p:ph type="sldImg"/>
          </p:nvPr>
        </p:nvSpPr>
        <p:spPr>
          <a:ln/>
        </p:spPr>
      </p:sp>
      <p:sp>
        <p:nvSpPr>
          <p:cNvPr id="232451" name="Notes Placeholder 2"/>
          <p:cNvSpPr>
            <a:spLocks noGrp="1"/>
          </p:cNvSpPr>
          <p:nvPr>
            <p:ph type="body" idx="1"/>
          </p:nvPr>
        </p:nvSpPr>
        <p:spPr>
          <a:noFill/>
          <a:ln/>
        </p:spPr>
        <p:txBody>
          <a:bodyPr/>
          <a:lstStyle/>
          <a:p>
            <a:r>
              <a:rPr lang="nl-BE" smtClean="0"/>
              <a:t>Note: one still has to find the vulnerability first.</a:t>
            </a:r>
          </a:p>
          <a:p>
            <a:r>
              <a:rPr lang="nl-BE" smtClean="0"/>
              <a:t>Note2: OWASP will be explained later</a:t>
            </a:r>
          </a:p>
          <a:p>
            <a:r>
              <a:rPr lang="nl-BE" smtClean="0"/>
              <a:t>See http://sqlmap.sourceforge.net/</a:t>
            </a:r>
          </a:p>
          <a:p>
            <a:r>
              <a:rPr lang="nl-BE" smtClean="0"/>
              <a:t>Capabilities based on web site dd 02/Jan/2010, version 0.8 RC1</a:t>
            </a:r>
          </a:p>
        </p:txBody>
      </p:sp>
      <p:sp>
        <p:nvSpPr>
          <p:cNvPr id="232452" name="Slide Number Placeholder 3"/>
          <p:cNvSpPr>
            <a:spLocks noGrp="1"/>
          </p:cNvSpPr>
          <p:nvPr>
            <p:ph type="sldNum" sz="quarter"/>
          </p:nvPr>
        </p:nvSpPr>
        <p:spPr>
          <a:noFill/>
        </p:spPr>
        <p:txBody>
          <a:bodyPr/>
          <a:lstStyle/>
          <a:p>
            <a:fld id="{534B8045-BCC1-40D2-BC3B-45E91DDCE43F}" type="slidenum">
              <a:rPr lang="en-GB" smtClean="0"/>
              <a:pPr/>
              <a:t>14</a:t>
            </a:fld>
            <a:endParaRPr lang="en-GB"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3474" name="Slide Image Placeholder 1"/>
          <p:cNvSpPr>
            <a:spLocks noGrp="1" noRot="1" noChangeAspect="1" noTextEdit="1"/>
          </p:cNvSpPr>
          <p:nvPr>
            <p:ph type="sldImg"/>
          </p:nvPr>
        </p:nvSpPr>
        <p:spPr>
          <a:ln/>
        </p:spPr>
      </p:sp>
      <p:sp>
        <p:nvSpPr>
          <p:cNvPr id="233475" name="Notes Placeholder 2"/>
          <p:cNvSpPr>
            <a:spLocks noGrp="1"/>
          </p:cNvSpPr>
          <p:nvPr>
            <p:ph type="body" idx="1"/>
          </p:nvPr>
        </p:nvSpPr>
        <p:spPr>
          <a:noFill/>
          <a:ln/>
        </p:spPr>
        <p:txBody>
          <a:bodyPr/>
          <a:lstStyle/>
          <a:p>
            <a:r>
              <a:rPr lang="nl-BE" dirty="0" smtClean="0"/>
              <a:t>See SANS report http://www.sans.org/reading_room/whitepapers/incident/incident_handlers_guide_to_sql_injection_worms_33133</a:t>
            </a:r>
          </a:p>
          <a:p>
            <a:endParaRPr lang="nl-BE" dirty="0" smtClean="0"/>
          </a:p>
          <a:p>
            <a:r>
              <a:rPr lang="en-US" sz="1200" b="0" i="0" u="none" strike="noStrike" kern="1200" baseline="0" dirty="0" smtClean="0">
                <a:solidFill>
                  <a:schemeClr val="tx1"/>
                </a:solidFill>
                <a:latin typeface="Arial" charset="0"/>
                <a:ea typeface="+mn-ea"/>
                <a:cs typeface="+mn-cs"/>
              </a:rPr>
              <a:t>In 2008 a damaging SQL Injection attack took place which became known as the ASPROX Worm. During its height,</a:t>
            </a:r>
          </a:p>
          <a:p>
            <a:r>
              <a:rPr lang="en-US" sz="1200" b="0" i="0" u="none" strike="noStrike" kern="1200" baseline="0" dirty="0" smtClean="0">
                <a:solidFill>
                  <a:schemeClr val="tx1"/>
                </a:solidFill>
                <a:latin typeface="Arial" charset="0"/>
                <a:ea typeface="+mn-ea"/>
                <a:cs typeface="+mn-cs"/>
              </a:rPr>
              <a:t>many hundreds of thousands of web sites were compromised, News sources were reporting grossly exaggerated</a:t>
            </a:r>
          </a:p>
          <a:p>
            <a:r>
              <a:rPr lang="en-US" sz="1200" b="0" i="0" u="none" strike="noStrike" kern="1200" baseline="0" dirty="0" smtClean="0">
                <a:solidFill>
                  <a:schemeClr val="tx1"/>
                </a:solidFill>
                <a:latin typeface="Arial" charset="0"/>
                <a:ea typeface="+mn-ea"/>
                <a:cs typeface="+mn-cs"/>
              </a:rPr>
              <a:t>accounts of the attack, and real solid information to identify and combat this worm was scarce. Having</a:t>
            </a:r>
          </a:p>
          <a:p>
            <a:r>
              <a:rPr lang="en-US" sz="1200" b="0" i="0" u="none" strike="noStrike" kern="1200" baseline="0" dirty="0" smtClean="0">
                <a:solidFill>
                  <a:schemeClr val="tx1"/>
                </a:solidFill>
                <a:latin typeface="Arial" charset="0"/>
                <a:ea typeface="+mn-ea"/>
                <a:cs typeface="+mn-cs"/>
              </a:rPr>
              <a:t>witnessed a number of security professionals overreact or apply panicked solutions to this attack motivated</a:t>
            </a:r>
          </a:p>
          <a:p>
            <a:r>
              <a:rPr lang="nl-BE" sz="1200" b="0" i="0" u="none" strike="noStrike" kern="1200" baseline="0" dirty="0" smtClean="0">
                <a:solidFill>
                  <a:schemeClr val="tx1"/>
                </a:solidFill>
                <a:latin typeface="Arial" charset="0"/>
                <a:ea typeface="+mn-ea"/>
                <a:cs typeface="+mn-cs"/>
              </a:rPr>
              <a:t>this paper.</a:t>
            </a:r>
          </a:p>
        </p:txBody>
      </p:sp>
      <p:sp>
        <p:nvSpPr>
          <p:cNvPr id="233476" name="Slide Number Placeholder 3"/>
          <p:cNvSpPr>
            <a:spLocks noGrp="1"/>
          </p:cNvSpPr>
          <p:nvPr>
            <p:ph type="sldNum" sz="quarter"/>
          </p:nvPr>
        </p:nvSpPr>
        <p:spPr>
          <a:noFill/>
        </p:spPr>
        <p:txBody>
          <a:bodyPr/>
          <a:lstStyle/>
          <a:p>
            <a:fld id="{249076E1-B312-4847-AD3B-2EEC92298B04}" type="slidenum">
              <a:rPr lang="en-GB" smtClean="0"/>
              <a:pPr/>
              <a:t>15</a:t>
            </a:fld>
            <a:endParaRPr lang="en-GB"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l-BE"/>
          </a:p>
        </p:txBody>
      </p:sp>
      <p:sp>
        <p:nvSpPr>
          <p:cNvPr id="4" name="Slide Number Placeholder 3"/>
          <p:cNvSpPr>
            <a:spLocks noGrp="1"/>
          </p:cNvSpPr>
          <p:nvPr>
            <p:ph type="sldNum" sz="quarter" idx="10"/>
          </p:nvPr>
        </p:nvSpPr>
        <p:spPr/>
        <p:txBody>
          <a:bodyPr/>
          <a:lstStyle/>
          <a:p>
            <a:pPr>
              <a:defRPr/>
            </a:pPr>
            <a:fld id="{7381FEBA-6368-4B07-A028-ED0CFE1B091F}" type="slidenum">
              <a:rPr lang="en-US" smtClean="0"/>
              <a:pPr>
                <a:defRPr/>
              </a:pPr>
              <a:t>16</a:t>
            </a:fld>
            <a:endParaRPr lang="en-US"/>
          </a:p>
        </p:txBody>
      </p:sp>
    </p:spTree>
    <p:extLst>
      <p:ext uri="{BB962C8B-B14F-4D97-AF65-F5344CB8AC3E}">
        <p14:creationId xmlns:p14="http://schemas.microsoft.com/office/powerpoint/2010/main" val="280477002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l-BE"/>
          </a:p>
        </p:txBody>
      </p:sp>
      <p:sp>
        <p:nvSpPr>
          <p:cNvPr id="4" name="Slide Number Placeholder 3"/>
          <p:cNvSpPr>
            <a:spLocks noGrp="1"/>
          </p:cNvSpPr>
          <p:nvPr>
            <p:ph type="sldNum" sz="quarter" idx="10"/>
          </p:nvPr>
        </p:nvSpPr>
        <p:spPr/>
        <p:txBody>
          <a:bodyPr/>
          <a:lstStyle/>
          <a:p>
            <a:pPr>
              <a:defRPr/>
            </a:pPr>
            <a:fld id="{7381FEBA-6368-4B07-A028-ED0CFE1B091F}" type="slidenum">
              <a:rPr lang="en-US" smtClean="0"/>
              <a:pPr>
                <a:defRPr/>
              </a:pPr>
              <a:t>17</a:t>
            </a:fld>
            <a:endParaRPr lang="en-US"/>
          </a:p>
        </p:txBody>
      </p:sp>
    </p:spTree>
    <p:extLst>
      <p:ext uri="{BB962C8B-B14F-4D97-AF65-F5344CB8AC3E}">
        <p14:creationId xmlns:p14="http://schemas.microsoft.com/office/powerpoint/2010/main" val="279253336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l-BE"/>
          </a:p>
        </p:txBody>
      </p:sp>
      <p:sp>
        <p:nvSpPr>
          <p:cNvPr id="4" name="Slide Number Placeholder 3"/>
          <p:cNvSpPr>
            <a:spLocks noGrp="1"/>
          </p:cNvSpPr>
          <p:nvPr>
            <p:ph type="sldNum" sz="quarter" idx="10"/>
          </p:nvPr>
        </p:nvSpPr>
        <p:spPr/>
        <p:txBody>
          <a:bodyPr/>
          <a:lstStyle/>
          <a:p>
            <a:pPr>
              <a:defRPr/>
            </a:pPr>
            <a:fld id="{7381FEBA-6368-4B07-A028-ED0CFE1B091F}" type="slidenum">
              <a:rPr lang="en-US" smtClean="0"/>
              <a:pPr>
                <a:defRPr/>
              </a:pPr>
              <a:t>18</a:t>
            </a:fld>
            <a:endParaRPr lang="en-US"/>
          </a:p>
        </p:txBody>
      </p:sp>
    </p:spTree>
    <p:extLst>
      <p:ext uri="{BB962C8B-B14F-4D97-AF65-F5344CB8AC3E}">
        <p14:creationId xmlns:p14="http://schemas.microsoft.com/office/powerpoint/2010/main" val="375401695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l-BE"/>
          </a:p>
        </p:txBody>
      </p:sp>
      <p:sp>
        <p:nvSpPr>
          <p:cNvPr id="4" name="Slide Number Placeholder 3"/>
          <p:cNvSpPr>
            <a:spLocks noGrp="1"/>
          </p:cNvSpPr>
          <p:nvPr>
            <p:ph type="sldNum" sz="quarter" idx="10"/>
          </p:nvPr>
        </p:nvSpPr>
        <p:spPr/>
        <p:txBody>
          <a:bodyPr/>
          <a:lstStyle/>
          <a:p>
            <a:pPr>
              <a:defRPr/>
            </a:pPr>
            <a:fld id="{7381FEBA-6368-4B07-A028-ED0CFE1B091F}" type="slidenum">
              <a:rPr lang="en-US" smtClean="0"/>
              <a:pPr>
                <a:defRPr/>
              </a:pPr>
              <a:t>19</a:t>
            </a:fld>
            <a:endParaRPr lang="en-US"/>
          </a:p>
        </p:txBody>
      </p:sp>
    </p:spTree>
    <p:extLst>
      <p:ext uri="{BB962C8B-B14F-4D97-AF65-F5344CB8AC3E}">
        <p14:creationId xmlns:p14="http://schemas.microsoft.com/office/powerpoint/2010/main" val="428294517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5890" name="Rectangle 7"/>
          <p:cNvSpPr>
            <a:spLocks noGrp="1" noChangeArrowheads="1"/>
          </p:cNvSpPr>
          <p:nvPr>
            <p:ph type="sldNum" sz="quarter" idx="5"/>
          </p:nvPr>
        </p:nvSpPr>
        <p:spPr>
          <a:noFill/>
          <a:ln>
            <a:miter lim="800000"/>
            <a:headEnd/>
            <a:tailEnd/>
          </a:ln>
        </p:spPr>
        <p:txBody>
          <a:bodyPr/>
          <a:lstStyle/>
          <a:p>
            <a:fld id="{9378D326-2FC8-41E0-B2CD-8D403BA0AEE9}" type="slidenum">
              <a:rPr lang="fr-FR">
                <a:latin typeface="Times New Roman" pitchFamily="18" charset="0"/>
              </a:rPr>
              <a:pPr/>
              <a:t>2</a:t>
            </a:fld>
            <a:endParaRPr lang="fr-FR">
              <a:latin typeface="Times New Roman" pitchFamily="18" charset="0"/>
            </a:endParaRPr>
          </a:p>
        </p:txBody>
      </p:sp>
      <p:sp>
        <p:nvSpPr>
          <p:cNvPr id="165891" name="Rectangle 2"/>
          <p:cNvSpPr>
            <a:spLocks noGrp="1" noRot="1" noChangeAspect="1" noChangeArrowheads="1" noTextEdit="1"/>
          </p:cNvSpPr>
          <p:nvPr>
            <p:ph type="sldImg"/>
          </p:nvPr>
        </p:nvSpPr>
        <p:spPr>
          <a:ln/>
        </p:spPr>
      </p:sp>
      <p:sp>
        <p:nvSpPr>
          <p:cNvPr id="165892" name="Rectangle 3"/>
          <p:cNvSpPr>
            <a:spLocks noGrp="1" noChangeArrowheads="1"/>
          </p:cNvSpPr>
          <p:nvPr>
            <p:ph type="body" idx="1"/>
          </p:nvPr>
        </p:nvSpPr>
        <p:spPr>
          <a:noFill/>
        </p:spPr>
        <p:txBody>
          <a:bodyPr/>
          <a:lstStyle/>
          <a:p>
            <a:pPr eaLnBrk="1" hangingPunct="1"/>
            <a:r>
              <a:rPr lang="en-US" b="1" smtClean="0">
                <a:latin typeface="Arial" pitchFamily="34" charset="0"/>
              </a:rPr>
              <a:t>The primary aim of the OWASP Top 10 is to educate developers, designers, architects and organizations</a:t>
            </a:r>
            <a:r>
              <a:rPr lang="en-US" smtClean="0">
                <a:latin typeface="Arial" pitchFamily="34" charset="0"/>
              </a:rPr>
              <a:t> about the consequences of the most common web application security vulnerabilities. The Top 10 provides basic methods to protect against these vulnerabilities – a great start to your secure coding security program. </a:t>
            </a:r>
            <a:endParaRPr lang="en-US" b="1" smtClean="0">
              <a:latin typeface="Arial" pitchFamily="34" charset="0"/>
            </a:endParaRPr>
          </a:p>
          <a:p>
            <a:pPr eaLnBrk="1" hangingPunct="1"/>
            <a:r>
              <a:rPr lang="en-US" b="1" smtClean="0">
                <a:latin typeface="Arial" pitchFamily="34" charset="0"/>
              </a:rPr>
              <a:t>Security is not a one-time event</a:t>
            </a:r>
            <a:r>
              <a:rPr lang="en-US" smtClean="0">
                <a:latin typeface="Arial" pitchFamily="34" charset="0"/>
              </a:rPr>
              <a:t>. It is insufficient to secure your code just once. By 2008, this Top 10 will have changed, and without changing a line of your application’s code, you may be vulnerable. Please review the advice in </a:t>
            </a:r>
            <a:r>
              <a:rPr lang="en-US" i="1" smtClean="0">
                <a:latin typeface="Arial" pitchFamily="34" charset="0"/>
              </a:rPr>
              <a:t>Where to go from here</a:t>
            </a:r>
            <a:r>
              <a:rPr lang="en-US" smtClean="0">
                <a:latin typeface="Arial" pitchFamily="34" charset="0"/>
              </a:rPr>
              <a:t> for more information.</a:t>
            </a:r>
            <a:endParaRPr lang="en-US" b="1" smtClean="0">
              <a:latin typeface="Arial" pitchFamily="34" charset="0"/>
            </a:endParaRPr>
          </a:p>
          <a:p>
            <a:pPr eaLnBrk="1" hangingPunct="1"/>
            <a:r>
              <a:rPr lang="en-US" b="1" smtClean="0">
                <a:latin typeface="Arial" pitchFamily="34" charset="0"/>
              </a:rPr>
              <a:t>A secure coding initiative must deal with all stages of a program’s lifecycle</a:t>
            </a:r>
            <a:r>
              <a:rPr lang="en-US" smtClean="0">
                <a:latin typeface="Arial" pitchFamily="34" charset="0"/>
              </a:rPr>
              <a:t>. Secure web applications are </a:t>
            </a:r>
            <a:r>
              <a:rPr lang="en-US" b="1" i="1" smtClean="0">
                <a:latin typeface="Arial" pitchFamily="34" charset="0"/>
              </a:rPr>
              <a:t>only</a:t>
            </a:r>
            <a:r>
              <a:rPr lang="en-US" smtClean="0">
                <a:latin typeface="Arial" pitchFamily="34" charset="0"/>
              </a:rPr>
              <a:t> possible when a secure SDLC is used. Secure programs are secure by design, during development, and by default. There are at least 300 issues that affect the overall security of a web application. These 300+ issues are detailed in the </a:t>
            </a:r>
            <a:r>
              <a:rPr lang="en-US" smtClean="0">
                <a:latin typeface="Arial" pitchFamily="34" charset="0"/>
                <a:hlinkClick r:id="rId3"/>
              </a:rPr>
              <a:t>OWASP Guide</a:t>
            </a:r>
            <a:r>
              <a:rPr lang="en-US" smtClean="0">
                <a:latin typeface="Arial" pitchFamily="34" charset="0"/>
              </a:rPr>
              <a:t>, which is essential reading for anyone developing web applications today.</a:t>
            </a:r>
            <a:endParaRPr lang="en-US" b="1" smtClean="0">
              <a:latin typeface="Arial" pitchFamily="34" charset="0"/>
            </a:endParaRPr>
          </a:p>
          <a:p>
            <a:pPr eaLnBrk="1" hangingPunct="1"/>
            <a:r>
              <a:rPr lang="en-US" b="1" smtClean="0">
                <a:latin typeface="Arial" pitchFamily="34" charset="0"/>
              </a:rPr>
              <a:t>This document is first and foremost an education piece, not a standard</a:t>
            </a:r>
            <a:r>
              <a:rPr lang="en-US" smtClean="0">
                <a:latin typeface="Arial" pitchFamily="34" charset="0"/>
              </a:rPr>
              <a:t>. Please do not adopt this document as a policy or standard without </a:t>
            </a:r>
            <a:r>
              <a:rPr lang="en-US" smtClean="0">
                <a:latin typeface="Arial" pitchFamily="34" charset="0"/>
                <a:hlinkClick r:id="rId4"/>
              </a:rPr>
              <a:t>talking to us</a:t>
            </a:r>
            <a:r>
              <a:rPr lang="en-US" smtClean="0">
                <a:latin typeface="Arial" pitchFamily="34" charset="0"/>
              </a:rPr>
              <a:t> first! If you need a secure coding policy or standard, OWASP has secure coding policies and standards projects in progress. </a:t>
            </a: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l-BE"/>
          </a:p>
        </p:txBody>
      </p:sp>
      <p:sp>
        <p:nvSpPr>
          <p:cNvPr id="4" name="Slide Number Placeholder 3"/>
          <p:cNvSpPr>
            <a:spLocks noGrp="1"/>
          </p:cNvSpPr>
          <p:nvPr>
            <p:ph type="sldNum" sz="quarter" idx="10"/>
          </p:nvPr>
        </p:nvSpPr>
        <p:spPr/>
        <p:txBody>
          <a:bodyPr/>
          <a:lstStyle/>
          <a:p>
            <a:pPr>
              <a:defRPr/>
            </a:pPr>
            <a:fld id="{7381FEBA-6368-4B07-A028-ED0CFE1B091F}" type="slidenum">
              <a:rPr lang="en-US" smtClean="0"/>
              <a:pPr>
                <a:defRPr/>
              </a:pPr>
              <a:t>20</a:t>
            </a:fld>
            <a:endParaRPr lang="en-US"/>
          </a:p>
        </p:txBody>
      </p:sp>
    </p:spTree>
    <p:extLst>
      <p:ext uri="{BB962C8B-B14F-4D97-AF65-F5344CB8AC3E}">
        <p14:creationId xmlns:p14="http://schemas.microsoft.com/office/powerpoint/2010/main" val="67002327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l-BE"/>
          </a:p>
        </p:txBody>
      </p:sp>
      <p:sp>
        <p:nvSpPr>
          <p:cNvPr id="4" name="Slide Number Placeholder 3"/>
          <p:cNvSpPr>
            <a:spLocks noGrp="1"/>
          </p:cNvSpPr>
          <p:nvPr>
            <p:ph type="sldNum" sz="quarter" idx="10"/>
          </p:nvPr>
        </p:nvSpPr>
        <p:spPr/>
        <p:txBody>
          <a:bodyPr/>
          <a:lstStyle/>
          <a:p>
            <a:pPr>
              <a:defRPr/>
            </a:pPr>
            <a:fld id="{7381FEBA-6368-4B07-A028-ED0CFE1B091F}" type="slidenum">
              <a:rPr lang="en-US" smtClean="0"/>
              <a:pPr>
                <a:defRPr/>
              </a:pPr>
              <a:t>21</a:t>
            </a:fld>
            <a:endParaRPr lang="en-US"/>
          </a:p>
        </p:txBody>
      </p:sp>
    </p:spTree>
    <p:extLst>
      <p:ext uri="{BB962C8B-B14F-4D97-AF65-F5344CB8AC3E}">
        <p14:creationId xmlns:p14="http://schemas.microsoft.com/office/powerpoint/2010/main" val="41067094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6546" name="Slide Image Placeholder 1"/>
          <p:cNvSpPr>
            <a:spLocks noGrp="1" noRot="1" noChangeAspect="1" noTextEdit="1"/>
          </p:cNvSpPr>
          <p:nvPr>
            <p:ph type="sldImg"/>
          </p:nvPr>
        </p:nvSpPr>
        <p:spPr>
          <a:ln/>
        </p:spPr>
      </p:sp>
      <p:sp>
        <p:nvSpPr>
          <p:cNvPr id="236547" name="Notes Placeholder 2"/>
          <p:cNvSpPr>
            <a:spLocks noGrp="1"/>
          </p:cNvSpPr>
          <p:nvPr>
            <p:ph type="body" idx="1"/>
          </p:nvPr>
        </p:nvSpPr>
        <p:spPr>
          <a:noFill/>
          <a:ln/>
        </p:spPr>
        <p:txBody>
          <a:bodyPr/>
          <a:lstStyle/>
          <a:p>
            <a:r>
              <a:rPr lang="en-US" smtClean="0"/>
              <a:t>Note that attackers could combine many of the above ‘alternative’ means of addressing a file.</a:t>
            </a:r>
            <a:endParaRPr lang="nl-BE" smtClean="0"/>
          </a:p>
          <a:p>
            <a:endParaRPr lang="nl-BE" smtClean="0"/>
          </a:p>
        </p:txBody>
      </p:sp>
      <p:sp>
        <p:nvSpPr>
          <p:cNvPr id="236548" name="Slide Number Placeholder 3"/>
          <p:cNvSpPr>
            <a:spLocks noGrp="1"/>
          </p:cNvSpPr>
          <p:nvPr>
            <p:ph type="sldNum" sz="quarter"/>
          </p:nvPr>
        </p:nvSpPr>
        <p:spPr>
          <a:noFill/>
        </p:spPr>
        <p:txBody>
          <a:bodyPr/>
          <a:lstStyle/>
          <a:p>
            <a:fld id="{98FC6C5F-C2C7-4D8B-8691-BB4D72F5B64A}" type="slidenum">
              <a:rPr lang="en-GB" smtClean="0"/>
              <a:pPr/>
              <a:t>22</a:t>
            </a:fld>
            <a:endParaRPr lang="en-GB" smtClean="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7570" name="Slide Image Placeholder 1"/>
          <p:cNvSpPr>
            <a:spLocks noGrp="1" noRot="1" noChangeAspect="1" noTextEdit="1"/>
          </p:cNvSpPr>
          <p:nvPr>
            <p:ph type="sldImg"/>
          </p:nvPr>
        </p:nvSpPr>
        <p:spPr>
          <a:ln/>
        </p:spPr>
      </p:sp>
      <p:sp>
        <p:nvSpPr>
          <p:cNvPr id="237571" name="Notes Placeholder 2"/>
          <p:cNvSpPr>
            <a:spLocks noGrp="1"/>
          </p:cNvSpPr>
          <p:nvPr>
            <p:ph type="body" idx="1"/>
          </p:nvPr>
        </p:nvSpPr>
        <p:spPr>
          <a:noFill/>
          <a:ln/>
        </p:spPr>
        <p:txBody>
          <a:bodyPr/>
          <a:lstStyle/>
          <a:p>
            <a:r>
              <a:rPr lang="en-US" smtClean="0"/>
              <a:t>Note that attackers could combine many of the above ‘alternative’ means of addressing a file.</a:t>
            </a:r>
            <a:endParaRPr lang="nl-BE" smtClean="0"/>
          </a:p>
          <a:p>
            <a:endParaRPr lang="nl-BE" smtClean="0"/>
          </a:p>
        </p:txBody>
      </p:sp>
      <p:sp>
        <p:nvSpPr>
          <p:cNvPr id="237572" name="Slide Number Placeholder 3"/>
          <p:cNvSpPr>
            <a:spLocks noGrp="1"/>
          </p:cNvSpPr>
          <p:nvPr>
            <p:ph type="sldNum" sz="quarter"/>
          </p:nvPr>
        </p:nvSpPr>
        <p:spPr>
          <a:noFill/>
        </p:spPr>
        <p:txBody>
          <a:bodyPr/>
          <a:lstStyle/>
          <a:p>
            <a:fld id="{6F6E49E3-4656-4802-984E-201264C5BD37}" type="slidenum">
              <a:rPr lang="en-GB" smtClean="0"/>
              <a:pPr/>
              <a:t>23</a:t>
            </a:fld>
            <a:endParaRPr lang="en-GB" smtClean="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l-BE"/>
          </a:p>
        </p:txBody>
      </p:sp>
      <p:sp>
        <p:nvSpPr>
          <p:cNvPr id="4" name="Slide Number Placeholder 3"/>
          <p:cNvSpPr>
            <a:spLocks noGrp="1"/>
          </p:cNvSpPr>
          <p:nvPr>
            <p:ph type="sldNum" sz="quarter" idx="10"/>
          </p:nvPr>
        </p:nvSpPr>
        <p:spPr/>
        <p:txBody>
          <a:bodyPr/>
          <a:lstStyle/>
          <a:p>
            <a:pPr>
              <a:defRPr/>
            </a:pPr>
            <a:fld id="{7381FEBA-6368-4B07-A028-ED0CFE1B091F}" type="slidenum">
              <a:rPr lang="en-US" smtClean="0"/>
              <a:pPr>
                <a:defRPr/>
              </a:pPr>
              <a:t>24</a:t>
            </a:fld>
            <a:endParaRPr lang="en-US"/>
          </a:p>
        </p:txBody>
      </p:sp>
    </p:spTree>
    <p:extLst>
      <p:ext uri="{BB962C8B-B14F-4D97-AF65-F5344CB8AC3E}">
        <p14:creationId xmlns:p14="http://schemas.microsoft.com/office/powerpoint/2010/main" val="48270908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l-BE"/>
          </a:p>
        </p:txBody>
      </p:sp>
      <p:sp>
        <p:nvSpPr>
          <p:cNvPr id="4" name="Slide Number Placeholder 3"/>
          <p:cNvSpPr>
            <a:spLocks noGrp="1"/>
          </p:cNvSpPr>
          <p:nvPr>
            <p:ph type="sldNum" sz="quarter" idx="10"/>
          </p:nvPr>
        </p:nvSpPr>
        <p:spPr/>
        <p:txBody>
          <a:bodyPr/>
          <a:lstStyle/>
          <a:p>
            <a:pPr>
              <a:defRPr/>
            </a:pPr>
            <a:fld id="{7381FEBA-6368-4B07-A028-ED0CFE1B091F}" type="slidenum">
              <a:rPr lang="en-US" smtClean="0"/>
              <a:pPr>
                <a:defRPr/>
              </a:pPr>
              <a:t>25</a:t>
            </a:fld>
            <a:endParaRPr lang="en-US"/>
          </a:p>
        </p:txBody>
      </p:sp>
    </p:spTree>
    <p:extLst>
      <p:ext uri="{BB962C8B-B14F-4D97-AF65-F5344CB8AC3E}">
        <p14:creationId xmlns:p14="http://schemas.microsoft.com/office/powerpoint/2010/main" val="282089612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l-BE"/>
          </a:p>
        </p:txBody>
      </p:sp>
      <p:sp>
        <p:nvSpPr>
          <p:cNvPr id="4" name="Slide Number Placeholder 3"/>
          <p:cNvSpPr>
            <a:spLocks noGrp="1"/>
          </p:cNvSpPr>
          <p:nvPr>
            <p:ph type="sldNum" sz="quarter" idx="10"/>
          </p:nvPr>
        </p:nvSpPr>
        <p:spPr/>
        <p:txBody>
          <a:bodyPr/>
          <a:lstStyle/>
          <a:p>
            <a:pPr>
              <a:defRPr/>
            </a:pPr>
            <a:fld id="{7381FEBA-6368-4B07-A028-ED0CFE1B091F}" type="slidenum">
              <a:rPr lang="en-US" smtClean="0"/>
              <a:pPr>
                <a:defRPr/>
              </a:pPr>
              <a:t>26</a:t>
            </a:fld>
            <a:endParaRPr lang="en-US"/>
          </a:p>
        </p:txBody>
      </p:sp>
    </p:spTree>
    <p:extLst>
      <p:ext uri="{BB962C8B-B14F-4D97-AF65-F5344CB8AC3E}">
        <p14:creationId xmlns:p14="http://schemas.microsoft.com/office/powerpoint/2010/main" val="4481595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9986" name="Rectangle 7"/>
          <p:cNvSpPr>
            <a:spLocks noGrp="1" noChangeArrowheads="1"/>
          </p:cNvSpPr>
          <p:nvPr>
            <p:ph type="sldNum" sz="quarter" idx="5"/>
          </p:nvPr>
        </p:nvSpPr>
        <p:spPr>
          <a:noFill/>
          <a:ln>
            <a:miter lim="800000"/>
            <a:headEnd/>
            <a:tailEnd/>
          </a:ln>
        </p:spPr>
        <p:txBody>
          <a:bodyPr lIns="91419" tIns="45709" rIns="91419" bIns="45709"/>
          <a:lstStyle/>
          <a:p>
            <a:fld id="{66BC8D11-1F14-4CBB-B6EB-5203622F3CA1}" type="slidenum">
              <a:rPr lang="en-US">
                <a:latin typeface="Arial" pitchFamily="34" charset="0"/>
              </a:rPr>
              <a:pPr/>
              <a:t>27</a:t>
            </a:fld>
            <a:endParaRPr lang="en-US">
              <a:latin typeface="Arial" pitchFamily="34" charset="0"/>
            </a:endParaRPr>
          </a:p>
        </p:txBody>
      </p:sp>
      <p:sp>
        <p:nvSpPr>
          <p:cNvPr id="169987" name="Rectangle 2"/>
          <p:cNvSpPr>
            <a:spLocks noGrp="1" noRot="1" noChangeAspect="1" noChangeArrowheads="1" noTextEdit="1"/>
          </p:cNvSpPr>
          <p:nvPr>
            <p:ph type="sldImg"/>
          </p:nvPr>
        </p:nvSpPr>
        <p:spPr>
          <a:xfrm>
            <a:off x="1143000" y="685800"/>
            <a:ext cx="4573588" cy="3429000"/>
          </a:xfrm>
          <a:ln/>
        </p:spPr>
      </p:sp>
      <p:sp>
        <p:nvSpPr>
          <p:cNvPr id="169988" name="Rectangle 3"/>
          <p:cNvSpPr>
            <a:spLocks noGrp="1" noChangeArrowheads="1"/>
          </p:cNvSpPr>
          <p:nvPr>
            <p:ph type="body" idx="1"/>
          </p:nvPr>
        </p:nvSpPr>
        <p:spPr>
          <a:noFill/>
        </p:spPr>
        <p:txBody>
          <a:bodyPr/>
          <a:lstStyle/>
          <a:p>
            <a:pPr eaLnBrk="1" hangingPunct="1"/>
            <a:endParaRPr lang="nl-BE" smtClean="0">
              <a:latin typeface="Arial" pitchFamily="34" charset="0"/>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E6485EE-44B0-4747-85AC-3750E58257FC}" type="slidenum">
              <a:rPr lang="fr-FR"/>
              <a:pPr/>
              <a:t>28</a:t>
            </a:fld>
            <a:endParaRPr lang="fr-FR"/>
          </a:p>
        </p:txBody>
      </p:sp>
      <p:sp>
        <p:nvSpPr>
          <p:cNvPr id="385026" name="Rectangle 2"/>
          <p:cNvSpPr>
            <a:spLocks noGrp="1" noRot="1" noChangeAspect="1" noChangeArrowheads="1" noTextEdit="1"/>
          </p:cNvSpPr>
          <p:nvPr>
            <p:ph type="sldImg"/>
          </p:nvPr>
        </p:nvSpPr>
        <p:spPr>
          <a:ln/>
        </p:spPr>
      </p:sp>
      <p:sp>
        <p:nvSpPr>
          <p:cNvPr id="385027" name="Rectangle 3"/>
          <p:cNvSpPr>
            <a:spLocks noGrp="1" noChangeArrowheads="1"/>
          </p:cNvSpPr>
          <p:nvPr>
            <p:ph type="body" idx="1"/>
          </p:nvPr>
        </p:nvSpPr>
        <p:spPr/>
        <p:txBody>
          <a:bodyPr/>
          <a:lstStyle/>
          <a:p>
            <a:r>
              <a:rPr lang="en-GB" b="1"/>
              <a:t>Cross-site scripting</a:t>
            </a:r>
            <a:r>
              <a:rPr lang="en-GB"/>
              <a:t> (</a:t>
            </a:r>
            <a:r>
              <a:rPr lang="en-GB" b="1"/>
              <a:t>XSS</a:t>
            </a:r>
            <a:r>
              <a:rPr lang="en-GB"/>
              <a:t>) is a type of </a:t>
            </a:r>
            <a:r>
              <a:rPr lang="en-GB">
                <a:hlinkClick r:id="rId3" tooltip="Computer insecurity"/>
              </a:rPr>
              <a:t>computer security</a:t>
            </a:r>
            <a:r>
              <a:rPr lang="en-GB"/>
              <a:t> </a:t>
            </a:r>
            <a:r>
              <a:rPr lang="en-GB">
                <a:hlinkClick r:id="rId4" tooltip="Vulnerability (computer science)"/>
              </a:rPr>
              <a:t>vulnerability</a:t>
            </a:r>
            <a:r>
              <a:rPr lang="en-GB"/>
              <a:t> typically found in </a:t>
            </a:r>
            <a:r>
              <a:rPr lang="en-GB">
                <a:hlinkClick r:id="rId5" tooltip="Web application"/>
              </a:rPr>
              <a:t>web applications</a:t>
            </a:r>
            <a:r>
              <a:rPr lang="en-GB"/>
              <a:t> which allow </a:t>
            </a:r>
            <a:r>
              <a:rPr lang="en-GB">
                <a:hlinkClick r:id="rId6" tooltip="Code injection"/>
              </a:rPr>
              <a:t>code injection</a:t>
            </a:r>
            <a:r>
              <a:rPr lang="en-GB"/>
              <a:t> by malicious web users into the </a:t>
            </a:r>
            <a:r>
              <a:rPr lang="en-GB">
                <a:hlinkClick r:id="rId7" tooltip="Web page"/>
              </a:rPr>
              <a:t>web pages</a:t>
            </a:r>
            <a:r>
              <a:rPr lang="en-GB"/>
              <a:t> viewed by other users. Examples of such code include </a:t>
            </a:r>
            <a:r>
              <a:rPr lang="en-GB">
                <a:hlinkClick r:id="rId8" tooltip="HTML"/>
              </a:rPr>
              <a:t>HTML</a:t>
            </a:r>
            <a:r>
              <a:rPr lang="en-GB"/>
              <a:t> code and </a:t>
            </a:r>
            <a:r>
              <a:rPr lang="en-GB">
                <a:hlinkClick r:id="rId9" tooltip="Client-side script"/>
              </a:rPr>
              <a:t>client-side scripts</a:t>
            </a:r>
            <a:r>
              <a:rPr lang="en-GB"/>
              <a:t>. An exploited cross-site scripting vulnerability can be used by attackers to bypass </a:t>
            </a:r>
            <a:r>
              <a:rPr lang="en-GB">
                <a:hlinkClick r:id="rId10" tooltip="Access control"/>
              </a:rPr>
              <a:t>access controls</a:t>
            </a:r>
            <a:r>
              <a:rPr lang="en-GB"/>
              <a:t> such as the </a:t>
            </a:r>
            <a:r>
              <a:rPr lang="en-GB">
                <a:hlinkClick r:id="rId11" tooltip="Same origin policy"/>
              </a:rPr>
              <a:t>same origin policy</a:t>
            </a:r>
            <a:r>
              <a:rPr lang="en-GB"/>
              <a:t>. Vulnerabilities of this kind have been exploited to craft powerful </a:t>
            </a:r>
            <a:r>
              <a:rPr lang="en-GB">
                <a:hlinkClick r:id="rId12" tooltip="Phishing"/>
              </a:rPr>
              <a:t>phishing</a:t>
            </a:r>
            <a:r>
              <a:rPr lang="en-GB"/>
              <a:t> attacks and browser exploits. Cross-site scripting was originally referred to as </a:t>
            </a:r>
            <a:r>
              <a:rPr lang="en-GB" b="1"/>
              <a:t>CSS</a:t>
            </a:r>
            <a:r>
              <a:rPr lang="en-GB"/>
              <a:t>, although this usage has been largely discontinued </a:t>
            </a:r>
          </a:p>
          <a:p>
            <a:endParaRPr lang="nl-BE"/>
          </a:p>
          <a:p>
            <a:r>
              <a:rPr lang="nl-BE"/>
              <a:t>This can be compared with the old buffer overflow: you achieve in injection data that will eventually be executed: here as javascript.</a:t>
            </a:r>
          </a:p>
          <a:p>
            <a:r>
              <a:rPr lang="nl-BE"/>
              <a:t>Javascript is the new Shell Code</a:t>
            </a:r>
          </a:p>
          <a:p>
            <a:endParaRPr lang="nl-BE"/>
          </a:p>
          <a:p>
            <a:r>
              <a:rPr lang="nl-BE" b="1" u="sng"/>
              <a:t>Perform first demo here!</a:t>
            </a:r>
            <a:endParaRPr lang="en-GB" b="1" u="sng"/>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1010" name="Rectangle 7"/>
          <p:cNvSpPr>
            <a:spLocks noGrp="1" noChangeArrowheads="1"/>
          </p:cNvSpPr>
          <p:nvPr>
            <p:ph type="sldNum" sz="quarter" idx="5"/>
          </p:nvPr>
        </p:nvSpPr>
        <p:spPr>
          <a:noFill/>
          <a:ln>
            <a:miter lim="800000"/>
            <a:headEnd/>
            <a:tailEnd/>
          </a:ln>
        </p:spPr>
        <p:txBody>
          <a:bodyPr lIns="91419" tIns="45709" rIns="91419" bIns="45709"/>
          <a:lstStyle/>
          <a:p>
            <a:fld id="{877F48FC-DF01-444B-8C85-19DA08BCE63C}" type="slidenum">
              <a:rPr lang="en-US">
                <a:latin typeface="Arial" pitchFamily="34" charset="0"/>
              </a:rPr>
              <a:pPr/>
              <a:t>29</a:t>
            </a:fld>
            <a:endParaRPr lang="en-US">
              <a:latin typeface="Arial" pitchFamily="34" charset="0"/>
            </a:endParaRPr>
          </a:p>
        </p:txBody>
      </p:sp>
      <p:sp>
        <p:nvSpPr>
          <p:cNvPr id="171011" name="Rectangle 2"/>
          <p:cNvSpPr>
            <a:spLocks noGrp="1" noRot="1" noChangeAspect="1" noChangeArrowheads="1" noTextEdit="1"/>
          </p:cNvSpPr>
          <p:nvPr>
            <p:ph type="sldImg"/>
          </p:nvPr>
        </p:nvSpPr>
        <p:spPr>
          <a:ln/>
        </p:spPr>
      </p:sp>
      <p:sp>
        <p:nvSpPr>
          <p:cNvPr id="171012" name="Rectangle 3"/>
          <p:cNvSpPr>
            <a:spLocks noGrp="1" noChangeArrowheads="1"/>
          </p:cNvSpPr>
          <p:nvPr>
            <p:ph type="body" idx="1"/>
          </p:nvPr>
        </p:nvSpPr>
        <p:spPr>
          <a:xfrm>
            <a:off x="104775" y="4746625"/>
            <a:ext cx="6750050" cy="4040188"/>
          </a:xfrm>
          <a:noFill/>
        </p:spPr>
        <p:txBody>
          <a:bodyPr/>
          <a:lstStyle/>
          <a:p>
            <a:pPr marL="442913" indent="-188913" eaLnBrk="1" hangingPunct="1"/>
            <a:endParaRPr lang="nl-BE" smtClean="0">
              <a:latin typeface="Arial" pitchFamily="34"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l-BE"/>
          </a:p>
        </p:txBody>
      </p:sp>
      <p:sp>
        <p:nvSpPr>
          <p:cNvPr id="4" name="Slide Number Placeholder 3"/>
          <p:cNvSpPr>
            <a:spLocks noGrp="1"/>
          </p:cNvSpPr>
          <p:nvPr>
            <p:ph type="sldNum" sz="quarter" idx="10"/>
          </p:nvPr>
        </p:nvSpPr>
        <p:spPr/>
        <p:txBody>
          <a:bodyPr/>
          <a:lstStyle/>
          <a:p>
            <a:pPr>
              <a:defRPr/>
            </a:pPr>
            <a:fld id="{7381FEBA-6368-4B07-A028-ED0CFE1B091F}" type="slidenum">
              <a:rPr lang="en-US" smtClean="0"/>
              <a:pPr>
                <a:defRPr/>
              </a:pPr>
              <a:t>3</a:t>
            </a:fld>
            <a:endParaRPr lang="en-US"/>
          </a:p>
        </p:txBody>
      </p:sp>
    </p:spTree>
    <p:extLst>
      <p:ext uri="{BB962C8B-B14F-4D97-AF65-F5344CB8AC3E}">
        <p14:creationId xmlns:p14="http://schemas.microsoft.com/office/powerpoint/2010/main" val="152884739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l-BE"/>
          </a:p>
        </p:txBody>
      </p:sp>
      <p:sp>
        <p:nvSpPr>
          <p:cNvPr id="4" name="Slide Number Placeholder 3"/>
          <p:cNvSpPr>
            <a:spLocks noGrp="1"/>
          </p:cNvSpPr>
          <p:nvPr>
            <p:ph type="sldNum" sz="quarter" idx="10"/>
          </p:nvPr>
        </p:nvSpPr>
        <p:spPr/>
        <p:txBody>
          <a:bodyPr/>
          <a:lstStyle/>
          <a:p>
            <a:pPr>
              <a:defRPr/>
            </a:pPr>
            <a:fld id="{7381FEBA-6368-4B07-A028-ED0CFE1B091F}" type="slidenum">
              <a:rPr lang="en-US" smtClean="0"/>
              <a:pPr>
                <a:defRPr/>
              </a:pPr>
              <a:t>30</a:t>
            </a:fld>
            <a:endParaRPr lang="en-US"/>
          </a:p>
        </p:txBody>
      </p:sp>
    </p:spTree>
    <p:extLst>
      <p:ext uri="{BB962C8B-B14F-4D97-AF65-F5344CB8AC3E}">
        <p14:creationId xmlns:p14="http://schemas.microsoft.com/office/powerpoint/2010/main" val="2526602119"/>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3714" name="Rectangle 7"/>
          <p:cNvSpPr>
            <a:spLocks noGrp="1"/>
          </p:cNvSpPr>
          <p:nvPr>
            <p:ph type="sldNum" sz="quarter"/>
          </p:nvPr>
        </p:nvSpPr>
        <p:spPr>
          <a:noFill/>
          <a:ln>
            <a:miter lim="800000"/>
          </a:ln>
        </p:spPr>
        <p:txBody>
          <a:bodyPr/>
          <a:lstStyle/>
          <a:p>
            <a:fld id="{61EA6069-DAA2-41CA-8DAE-AF3C05FEE6E2}" type="slidenum">
              <a:rPr lang="en-US" smtClean="0"/>
              <a:pPr/>
              <a:t>31</a:t>
            </a:fld>
            <a:endParaRPr lang="en-US" smtClean="0"/>
          </a:p>
        </p:txBody>
      </p:sp>
      <p:sp>
        <p:nvSpPr>
          <p:cNvPr id="243715" name="Rectangle 2"/>
          <p:cNvSpPr>
            <a:spLocks noGrp="1" noRot="1" noChangeAspect="1" noChangeArrowheads="1" noTextEdit="1"/>
          </p:cNvSpPr>
          <p:nvPr>
            <p:ph type="sldImg"/>
          </p:nvPr>
        </p:nvSpPr>
        <p:spPr>
          <a:xfrm>
            <a:off x="1144588" y="688975"/>
            <a:ext cx="4570412" cy="3427413"/>
          </a:xfrm>
          <a:noFill/>
          <a:ln/>
        </p:spPr>
      </p:sp>
      <p:sp>
        <p:nvSpPr>
          <p:cNvPr id="243716" name="Rectangle 3"/>
          <p:cNvSpPr>
            <a:spLocks noGrp="1"/>
          </p:cNvSpPr>
          <p:nvPr>
            <p:ph type="body" idx="1"/>
          </p:nvPr>
        </p:nvSpPr>
        <p:spPr>
          <a:xfrm>
            <a:off x="913806" y="4343704"/>
            <a:ext cx="5030391" cy="4110869"/>
          </a:xfrm>
          <a:noFill/>
          <a:ln/>
        </p:spPr>
        <p:txBody>
          <a:bodyPr/>
          <a:lstStyle/>
          <a:p>
            <a:pPr eaLnBrk="1" hangingPunct="1"/>
            <a:r>
              <a:rPr lang="en-US" sz="1400" dirty="0" smtClean="0"/>
              <a:t>Requirement for this to work: </a:t>
            </a:r>
          </a:p>
          <a:p>
            <a:pPr lvl="1" eaLnBrk="1" hangingPunct="1"/>
            <a:r>
              <a:rPr lang="en-US" dirty="0" smtClean="0"/>
              <a:t>Browser and application server need to agree about the ‘language encoding’ otherwise ‘dangerous’ characters might slip through</a:t>
            </a:r>
          </a:p>
          <a:p>
            <a:pPr lvl="1" eaLnBrk="1" hangingPunct="1"/>
            <a:r>
              <a:rPr lang="en-US" dirty="0" smtClean="0"/>
              <a:t>Problem: ‘language’ encoding can be on </a:t>
            </a:r>
          </a:p>
          <a:p>
            <a:pPr lvl="2" eaLnBrk="1" hangingPunct="1"/>
            <a:r>
              <a:rPr lang="en-US" sz="900" dirty="0" smtClean="0"/>
              <a:t>HTTP Protocol level (configured on web server): Content-Type: text/html; </a:t>
            </a:r>
            <a:r>
              <a:rPr lang="en-US" sz="900" dirty="0" err="1" smtClean="0"/>
              <a:t>charset</a:t>
            </a:r>
            <a:r>
              <a:rPr lang="en-US" sz="900" dirty="0" smtClean="0"/>
              <a:t>=EUC-JP </a:t>
            </a:r>
          </a:p>
          <a:p>
            <a:pPr lvl="2" eaLnBrk="1" hangingPunct="1"/>
            <a:r>
              <a:rPr lang="en-US" sz="900" dirty="0" smtClean="0"/>
              <a:t>HTML level (configured on application server): &lt;META http-equiv="Content-Type" content="text/html; </a:t>
            </a:r>
            <a:r>
              <a:rPr lang="en-US" sz="900" dirty="0" err="1" smtClean="0"/>
              <a:t>charset</a:t>
            </a:r>
            <a:r>
              <a:rPr lang="en-US" sz="900" dirty="0" smtClean="0"/>
              <a:t>=EUC-JP"&gt;</a:t>
            </a:r>
          </a:p>
          <a:p>
            <a:pPr lvl="2" eaLnBrk="1" hangingPunct="1"/>
            <a:r>
              <a:rPr lang="en-US" sz="900" dirty="0" err="1" smtClean="0"/>
              <a:t>Charset</a:t>
            </a:r>
            <a:r>
              <a:rPr lang="en-US" sz="900" dirty="0" smtClean="0"/>
              <a:t> attribute on several HTML elements</a:t>
            </a:r>
          </a:p>
          <a:p>
            <a:pPr lvl="2" eaLnBrk="1" hangingPunct="1"/>
            <a:r>
              <a:rPr lang="en-US" sz="900" b="1" dirty="0" smtClean="0"/>
              <a:t>Configuration standards</a:t>
            </a:r>
            <a:r>
              <a:rPr lang="en-US" sz="900" dirty="0" smtClean="0"/>
              <a:t> and programmer </a:t>
            </a:r>
            <a:r>
              <a:rPr lang="en-US" sz="900" b="1" dirty="0" smtClean="0"/>
              <a:t>guidelines/standards</a:t>
            </a:r>
            <a:r>
              <a:rPr lang="en-US" sz="900" dirty="0" smtClean="0"/>
              <a:t> are necessary!</a:t>
            </a:r>
          </a:p>
          <a:p>
            <a:pPr>
              <a:lnSpc>
                <a:spcPct val="80000"/>
              </a:lnSpc>
              <a:spcBef>
                <a:spcPct val="0"/>
              </a:spcBef>
            </a:pPr>
            <a:endParaRPr lang="fr-FR" dirty="0" smtClean="0"/>
          </a:p>
          <a:p>
            <a:pPr>
              <a:lnSpc>
                <a:spcPct val="80000"/>
              </a:lnSpc>
              <a:spcBef>
                <a:spcPct val="0"/>
              </a:spcBef>
            </a:pPr>
            <a:r>
              <a:rPr lang="en-US" dirty="0" smtClean="0"/>
              <a:t>A way for preventing such attacks is by using the </a:t>
            </a:r>
            <a:r>
              <a:rPr lang="en-US" dirty="0" err="1" smtClean="0"/>
              <a:t>HttpOnly</a:t>
            </a:r>
            <a:r>
              <a:rPr lang="en-US" dirty="0" smtClean="0"/>
              <a:t> flag;</a:t>
            </a:r>
            <a:r>
              <a:rPr lang="en-US" baseline="30000" dirty="0" smtClean="0">
                <a:hlinkClick r:id="rId3"/>
              </a:rPr>
              <a:t>[36]</a:t>
            </a:r>
            <a:r>
              <a:rPr lang="en-US" dirty="0" smtClean="0"/>
              <a:t> this is an option, first introduced by Microsoft in Internet Explorer version 6</a:t>
            </a:r>
            <a:r>
              <a:rPr lang="en-US" baseline="30000" dirty="0" smtClean="0">
                <a:hlinkClick r:id="rId4"/>
              </a:rPr>
              <a:t>[37]</a:t>
            </a:r>
            <a:r>
              <a:rPr lang="en-US" dirty="0" smtClean="0"/>
              <a:t> and implemented in PHP since version 5.2.0</a:t>
            </a:r>
            <a:r>
              <a:rPr lang="en-US" baseline="30000" dirty="0" smtClean="0">
                <a:hlinkClick r:id="rId5"/>
              </a:rPr>
              <a:t>[38]</a:t>
            </a:r>
            <a:r>
              <a:rPr lang="en-US" dirty="0" smtClean="0"/>
              <a:t> that is intended to make a cookie inaccessible to client side script.</a:t>
            </a:r>
            <a:endParaRPr lang="fr-FR" dirty="0" smtClean="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2034" name="Slide Image Placeholder 1"/>
          <p:cNvSpPr>
            <a:spLocks noGrp="1" noRot="1" noChangeAspect="1" noTextEdit="1"/>
          </p:cNvSpPr>
          <p:nvPr>
            <p:ph type="sldImg"/>
          </p:nvPr>
        </p:nvSpPr>
        <p:spPr>
          <a:ln/>
        </p:spPr>
      </p:sp>
      <p:sp>
        <p:nvSpPr>
          <p:cNvPr id="3" name="Notes Placeholder 2"/>
          <p:cNvSpPr>
            <a:spLocks noGrp="1"/>
          </p:cNvSpPr>
          <p:nvPr>
            <p:ph type="body" idx="1"/>
          </p:nvPr>
        </p:nvSpPr>
        <p:spPr/>
        <p:txBody>
          <a:bodyPr>
            <a:normAutofit/>
          </a:bodyPr>
          <a:lstStyle/>
          <a:p>
            <a:pPr eaLnBrk="1" hangingPunct="1">
              <a:lnSpc>
                <a:spcPct val="80000"/>
              </a:lnSpc>
            </a:pPr>
            <a:r>
              <a:rPr lang="en-US" sz="800" smtClean="0">
                <a:latin typeface="Arial" pitchFamily="34" charset="0"/>
              </a:rPr>
              <a:t>Main Point</a:t>
            </a:r>
          </a:p>
          <a:p>
            <a:pPr lvl="1" eaLnBrk="1" hangingPunct="1">
              <a:lnSpc>
                <a:spcPct val="80000"/>
              </a:lnSpc>
            </a:pPr>
            <a:r>
              <a:rPr lang="en-US" sz="800" smtClean="0">
                <a:latin typeface="Arial" pitchFamily="34" charset="0"/>
              </a:rPr>
              <a:t>There are many escaping schemes supported in different elements of the browser.</a:t>
            </a:r>
          </a:p>
          <a:p>
            <a:pPr eaLnBrk="1" hangingPunct="1">
              <a:lnSpc>
                <a:spcPct val="80000"/>
              </a:lnSpc>
            </a:pPr>
            <a:r>
              <a:rPr lang="en-US" sz="800" smtClean="0">
                <a:latin typeface="Arial" pitchFamily="34" charset="0"/>
              </a:rPr>
              <a:t>Teaching Points</a:t>
            </a:r>
          </a:p>
          <a:p>
            <a:pPr lvl="1" eaLnBrk="1" hangingPunct="1">
              <a:lnSpc>
                <a:spcPct val="80000"/>
              </a:lnSpc>
            </a:pPr>
            <a:r>
              <a:rPr lang="en-US" sz="800" smtClean="0">
                <a:latin typeface="Arial" pitchFamily="34" charset="0"/>
              </a:rPr>
              <a:t>In order to defend against XSS, you need to escape all user supplied input using the proper escaping scheme before you include that input in that part of the page.</a:t>
            </a:r>
          </a:p>
          <a:p>
            <a:pPr lvl="1" eaLnBrk="1" hangingPunct="1">
              <a:lnSpc>
                <a:spcPct val="80000"/>
              </a:lnSpc>
              <a:spcBef>
                <a:spcPct val="20000"/>
              </a:spcBef>
              <a:buFont typeface="Arial" pitchFamily="34" charset="0"/>
              <a:buChar char="►"/>
            </a:pPr>
            <a:r>
              <a:rPr lang="en-US" sz="800" smtClean="0">
                <a:latin typeface="Arial" pitchFamily="34" charset="0"/>
              </a:rPr>
              <a:t>Each HTML execution context needs its own escaping scheme based on how the spec for that context defines how it handles character escaping.</a:t>
            </a:r>
          </a:p>
          <a:p>
            <a:pPr lvl="1" eaLnBrk="1" hangingPunct="1">
              <a:lnSpc>
                <a:spcPct val="80000"/>
              </a:lnSpc>
            </a:pPr>
            <a:r>
              <a:rPr lang="en-US" sz="800" smtClean="0">
                <a:latin typeface="Arial" pitchFamily="34" charset="0"/>
              </a:rPr>
              <a:t>ESAPI has an encoder for each of these contexts. They are:</a:t>
            </a:r>
          </a:p>
          <a:p>
            <a:pPr marL="796925" lvl="2" indent="-104775" eaLnBrk="1" hangingPunct="1">
              <a:lnSpc>
                <a:spcPct val="80000"/>
              </a:lnSpc>
              <a:buFont typeface="Arial" pitchFamily="34" charset="0"/>
              <a:buChar char="»"/>
            </a:pPr>
            <a:r>
              <a:rPr lang="en-US" sz="800" smtClean="0">
                <a:latin typeface="Arial" pitchFamily="34" charset="0"/>
              </a:rPr>
              <a:t>encodeForHTML()</a:t>
            </a:r>
          </a:p>
          <a:p>
            <a:pPr marL="796925" lvl="2" indent="-104775" eaLnBrk="1" hangingPunct="1">
              <a:lnSpc>
                <a:spcPct val="80000"/>
              </a:lnSpc>
              <a:buFont typeface="Arial" pitchFamily="34" charset="0"/>
              <a:buChar char="»"/>
            </a:pPr>
            <a:r>
              <a:rPr lang="en-US" sz="800" smtClean="0">
                <a:latin typeface="Arial" pitchFamily="34" charset="0"/>
              </a:rPr>
              <a:t>encodeForHTMLAttribute()</a:t>
            </a:r>
          </a:p>
          <a:p>
            <a:pPr marL="796925" lvl="2" indent="-104775" eaLnBrk="1" hangingPunct="1">
              <a:lnSpc>
                <a:spcPct val="80000"/>
              </a:lnSpc>
              <a:buFont typeface="Arial" pitchFamily="34" charset="0"/>
              <a:buChar char="»"/>
            </a:pPr>
            <a:r>
              <a:rPr lang="en-US" sz="800" smtClean="0">
                <a:latin typeface="Arial" pitchFamily="34" charset="0"/>
              </a:rPr>
              <a:t>encodeForJavaScript()</a:t>
            </a:r>
          </a:p>
          <a:p>
            <a:pPr marL="796925" lvl="2" indent="-104775" eaLnBrk="1" hangingPunct="1">
              <a:lnSpc>
                <a:spcPct val="80000"/>
              </a:lnSpc>
            </a:pPr>
            <a:r>
              <a:rPr lang="en-US" sz="800" smtClean="0">
                <a:latin typeface="Arial" pitchFamily="34" charset="0"/>
              </a:rPr>
              <a:t>encodeForCSS()</a:t>
            </a:r>
          </a:p>
          <a:p>
            <a:pPr marL="796925" lvl="2" indent="-104775" eaLnBrk="1" hangingPunct="1">
              <a:lnSpc>
                <a:spcPct val="80000"/>
              </a:lnSpc>
            </a:pPr>
            <a:r>
              <a:rPr lang="en-US" sz="800" smtClean="0">
                <a:latin typeface="Arial" pitchFamily="34" charset="0"/>
              </a:rPr>
              <a:t>encodeForURL()</a:t>
            </a:r>
          </a:p>
          <a:p>
            <a:pPr lvl="1" eaLnBrk="1" hangingPunct="1">
              <a:lnSpc>
                <a:spcPct val="80000"/>
              </a:lnSpc>
            </a:pPr>
            <a:r>
              <a:rPr lang="en-US" sz="800" smtClean="0">
                <a:latin typeface="Arial" pitchFamily="34" charset="0"/>
              </a:rPr>
              <a:t>In each context you need to prevent certain dangerous characters if you can’t eliminate all user input to that context</a:t>
            </a:r>
          </a:p>
          <a:p>
            <a:pPr marL="796925" lvl="2" indent="-104775" eaLnBrk="1" hangingPunct="1">
              <a:lnSpc>
                <a:spcPct val="80000"/>
              </a:lnSpc>
            </a:pPr>
            <a:r>
              <a:rPr lang="en-US" sz="800" smtClean="0">
                <a:latin typeface="Arial" pitchFamily="34" charset="0"/>
              </a:rPr>
              <a:t>HTML Elements – [This is simply the text on the page] – Defense against this is the big 5, because that prevents the introduction of close tags to break out of the Element (e.g., &lt;/div&gt; or &lt;/span&gt; or the introduction of script tags (&lt;script) )</a:t>
            </a:r>
          </a:p>
          <a:p>
            <a:pPr marL="796925" lvl="2" indent="-104775" eaLnBrk="1" hangingPunct="1">
              <a:lnSpc>
                <a:spcPct val="80000"/>
              </a:lnSpc>
            </a:pPr>
            <a:r>
              <a:rPr lang="en-US" sz="800" smtClean="0">
                <a:latin typeface="Arial" pitchFamily="34" charset="0"/>
              </a:rPr>
              <a:t>HTML Attributes – Content inside the quotes is inert, so preventing the introduction of single or double quotes is key.  Typically encoding the big 5 ( &amp;, ', ", &lt;, &gt;) is strongly recommended. Also encoding # is usually a good idea.</a:t>
            </a:r>
          </a:p>
          <a:p>
            <a:pPr marL="796925" lvl="2" indent="-104775" eaLnBrk="1" hangingPunct="1">
              <a:lnSpc>
                <a:spcPct val="80000"/>
              </a:lnSpc>
              <a:buFont typeface="Arial" pitchFamily="34" charset="0"/>
              <a:buChar char="»"/>
            </a:pPr>
            <a:r>
              <a:rPr lang="en-US" sz="800" smtClean="0">
                <a:latin typeface="Arial" pitchFamily="34" charset="0"/>
              </a:rPr>
              <a:t>JavaScript Data – This context is executable in its own right, and therefore inherently dangerous. Ideally, you would not include user supplied input here ever. Otherwise, only </a:t>
            </a:r>
            <a:r>
              <a:rPr lang="en-US" sz="800" u="sng" smtClean="0">
                <a:latin typeface="Arial" pitchFamily="34" charset="0"/>
              </a:rPr>
              <a:t>input validation</a:t>
            </a:r>
            <a:r>
              <a:rPr lang="en-US" sz="800" smtClean="0">
                <a:latin typeface="Arial" pitchFamily="34" charset="0"/>
              </a:rPr>
              <a:t> can really do anything to help you as output encoding is not sufficient.</a:t>
            </a:r>
          </a:p>
          <a:p>
            <a:pPr marL="796925" lvl="2" indent="-104775" eaLnBrk="1" hangingPunct="1">
              <a:lnSpc>
                <a:spcPct val="80000"/>
              </a:lnSpc>
              <a:buFont typeface="Arial" pitchFamily="34" charset="0"/>
              <a:buChar char="»"/>
            </a:pPr>
            <a:r>
              <a:rPr lang="en-US" sz="800" smtClean="0">
                <a:latin typeface="Arial" pitchFamily="34" charset="0"/>
              </a:rPr>
              <a:t>HTML Style Properties (CSS) – This is very dangerous as it will execute content supplied – to prevent a breakout, you need to dissallow '}', but that may not be sufficient since content inside the brace can execute as well. Ideally, you would not include user supplied input here ever. Otherwise, only </a:t>
            </a:r>
            <a:r>
              <a:rPr lang="en-US" sz="800" u="sng" smtClean="0">
                <a:latin typeface="Arial" pitchFamily="34" charset="0"/>
              </a:rPr>
              <a:t>input validation</a:t>
            </a:r>
            <a:r>
              <a:rPr lang="en-US" sz="800" smtClean="0">
                <a:latin typeface="Arial" pitchFamily="34" charset="0"/>
              </a:rPr>
              <a:t> can really do anything to help you as output encoding is not sufficient.</a:t>
            </a:r>
          </a:p>
          <a:p>
            <a:pPr marL="796925" lvl="2" indent="-104775" eaLnBrk="1" hangingPunct="1">
              <a:lnSpc>
                <a:spcPct val="80000"/>
              </a:lnSpc>
            </a:pPr>
            <a:r>
              <a:rPr lang="en-US" sz="800" smtClean="0">
                <a:latin typeface="Arial" pitchFamily="34" charset="0"/>
              </a:rPr>
              <a:t>URI Attributes - This is very dangerous as it will  (decode and) execute content supplied – to prevent a breakout, you need to dissallow ' " ', but that may not be sufficient since content inside the quotes can execute as well.</a:t>
            </a:r>
          </a:p>
          <a:p>
            <a:pPr eaLnBrk="1" hangingPunct="1">
              <a:lnSpc>
                <a:spcPct val="80000"/>
              </a:lnSpc>
            </a:pPr>
            <a:r>
              <a:rPr lang="en-US" sz="800" smtClean="0">
                <a:latin typeface="Arial" pitchFamily="34" charset="0"/>
              </a:rPr>
              <a:t>Examples, Demonstrations, Stories, Notes</a:t>
            </a:r>
          </a:p>
          <a:p>
            <a:pPr lvl="1" eaLnBrk="1" hangingPunct="1">
              <a:lnSpc>
                <a:spcPct val="80000"/>
              </a:lnSpc>
            </a:pPr>
            <a:r>
              <a:rPr lang="en-US" sz="800" smtClean="0">
                <a:latin typeface="Arial" pitchFamily="34" charset="0"/>
              </a:rPr>
              <a:t> See the page at OWASP for the full and latest details!!</a:t>
            </a:r>
          </a:p>
          <a:p>
            <a:pPr eaLnBrk="1" hangingPunct="1">
              <a:lnSpc>
                <a:spcPct val="80000"/>
              </a:lnSpc>
            </a:pPr>
            <a:endParaRPr lang="en-US" sz="800" smtClean="0">
              <a:latin typeface="Arial" pitchFamily="34" charset="0"/>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l-BE"/>
          </a:p>
        </p:txBody>
      </p:sp>
      <p:sp>
        <p:nvSpPr>
          <p:cNvPr id="4" name="Slide Number Placeholder 3"/>
          <p:cNvSpPr>
            <a:spLocks noGrp="1"/>
          </p:cNvSpPr>
          <p:nvPr>
            <p:ph type="sldNum" sz="quarter" idx="10"/>
          </p:nvPr>
        </p:nvSpPr>
        <p:spPr/>
        <p:txBody>
          <a:bodyPr/>
          <a:lstStyle/>
          <a:p>
            <a:pPr>
              <a:defRPr/>
            </a:pPr>
            <a:fld id="{7381FEBA-6368-4B07-A028-ED0CFE1B091F}" type="slidenum">
              <a:rPr lang="en-US" smtClean="0"/>
              <a:pPr>
                <a:defRPr/>
              </a:pPr>
              <a:t>33</a:t>
            </a:fld>
            <a:endParaRPr lang="en-US"/>
          </a:p>
        </p:txBody>
      </p:sp>
    </p:spTree>
    <p:extLst>
      <p:ext uri="{BB962C8B-B14F-4D97-AF65-F5344CB8AC3E}">
        <p14:creationId xmlns:p14="http://schemas.microsoft.com/office/powerpoint/2010/main" val="2676190165"/>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l-BE"/>
          </a:p>
        </p:txBody>
      </p:sp>
      <p:sp>
        <p:nvSpPr>
          <p:cNvPr id="4" name="Slide Number Placeholder 3"/>
          <p:cNvSpPr>
            <a:spLocks noGrp="1"/>
          </p:cNvSpPr>
          <p:nvPr>
            <p:ph type="sldNum" sz="quarter" idx="10"/>
          </p:nvPr>
        </p:nvSpPr>
        <p:spPr/>
        <p:txBody>
          <a:bodyPr/>
          <a:lstStyle/>
          <a:p>
            <a:pPr>
              <a:defRPr/>
            </a:pPr>
            <a:fld id="{7381FEBA-6368-4B07-A028-ED0CFE1B091F}" type="slidenum">
              <a:rPr lang="en-US" smtClean="0"/>
              <a:pPr>
                <a:defRPr/>
              </a:pPr>
              <a:t>34</a:t>
            </a:fld>
            <a:endParaRPr lang="en-US"/>
          </a:p>
        </p:txBody>
      </p:sp>
    </p:spTree>
    <p:extLst>
      <p:ext uri="{BB962C8B-B14F-4D97-AF65-F5344CB8AC3E}">
        <p14:creationId xmlns:p14="http://schemas.microsoft.com/office/powerpoint/2010/main" val="2587672861"/>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l-BE"/>
          </a:p>
        </p:txBody>
      </p:sp>
      <p:sp>
        <p:nvSpPr>
          <p:cNvPr id="4" name="Slide Number Placeholder 3"/>
          <p:cNvSpPr>
            <a:spLocks noGrp="1"/>
          </p:cNvSpPr>
          <p:nvPr>
            <p:ph type="sldNum" sz="quarter" idx="10"/>
          </p:nvPr>
        </p:nvSpPr>
        <p:spPr/>
        <p:txBody>
          <a:bodyPr/>
          <a:lstStyle/>
          <a:p>
            <a:pPr>
              <a:defRPr/>
            </a:pPr>
            <a:fld id="{7381FEBA-6368-4B07-A028-ED0CFE1B091F}" type="slidenum">
              <a:rPr lang="en-US" smtClean="0"/>
              <a:pPr>
                <a:defRPr/>
              </a:pPr>
              <a:t>35</a:t>
            </a:fld>
            <a:endParaRPr lang="en-US"/>
          </a:p>
        </p:txBody>
      </p:sp>
    </p:spTree>
    <p:extLst>
      <p:ext uri="{BB962C8B-B14F-4D97-AF65-F5344CB8AC3E}">
        <p14:creationId xmlns:p14="http://schemas.microsoft.com/office/powerpoint/2010/main" val="2463007310"/>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l-BE"/>
          </a:p>
        </p:txBody>
      </p:sp>
      <p:sp>
        <p:nvSpPr>
          <p:cNvPr id="4" name="Slide Number Placeholder 3"/>
          <p:cNvSpPr>
            <a:spLocks noGrp="1"/>
          </p:cNvSpPr>
          <p:nvPr>
            <p:ph type="sldNum" sz="quarter" idx="10"/>
          </p:nvPr>
        </p:nvSpPr>
        <p:spPr/>
        <p:txBody>
          <a:bodyPr/>
          <a:lstStyle/>
          <a:p>
            <a:pPr>
              <a:defRPr/>
            </a:pPr>
            <a:fld id="{7381FEBA-6368-4B07-A028-ED0CFE1B091F}" type="slidenum">
              <a:rPr lang="en-US" smtClean="0"/>
              <a:pPr>
                <a:defRPr/>
              </a:pPr>
              <a:t>36</a:t>
            </a:fld>
            <a:endParaRPr lang="en-US"/>
          </a:p>
        </p:txBody>
      </p:sp>
    </p:spTree>
    <p:extLst>
      <p:ext uri="{BB962C8B-B14F-4D97-AF65-F5344CB8AC3E}">
        <p14:creationId xmlns:p14="http://schemas.microsoft.com/office/powerpoint/2010/main" val="968688653"/>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l-BE"/>
          </a:p>
        </p:txBody>
      </p:sp>
      <p:sp>
        <p:nvSpPr>
          <p:cNvPr id="4" name="Slide Number Placeholder 3"/>
          <p:cNvSpPr>
            <a:spLocks noGrp="1"/>
          </p:cNvSpPr>
          <p:nvPr>
            <p:ph type="sldNum" sz="quarter" idx="10"/>
          </p:nvPr>
        </p:nvSpPr>
        <p:spPr/>
        <p:txBody>
          <a:bodyPr/>
          <a:lstStyle/>
          <a:p>
            <a:pPr>
              <a:defRPr/>
            </a:pPr>
            <a:fld id="{7381FEBA-6368-4B07-A028-ED0CFE1B091F}" type="slidenum">
              <a:rPr lang="en-US" smtClean="0"/>
              <a:pPr>
                <a:defRPr/>
              </a:pPr>
              <a:t>37</a:t>
            </a:fld>
            <a:endParaRPr lang="en-US"/>
          </a:p>
        </p:txBody>
      </p:sp>
    </p:spTree>
    <p:extLst>
      <p:ext uri="{BB962C8B-B14F-4D97-AF65-F5344CB8AC3E}">
        <p14:creationId xmlns:p14="http://schemas.microsoft.com/office/powerpoint/2010/main" val="3732859469"/>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l-BE"/>
          </a:p>
        </p:txBody>
      </p:sp>
      <p:sp>
        <p:nvSpPr>
          <p:cNvPr id="4" name="Slide Number Placeholder 3"/>
          <p:cNvSpPr>
            <a:spLocks noGrp="1"/>
          </p:cNvSpPr>
          <p:nvPr>
            <p:ph type="sldNum" sz="quarter" idx="10"/>
          </p:nvPr>
        </p:nvSpPr>
        <p:spPr/>
        <p:txBody>
          <a:bodyPr/>
          <a:lstStyle/>
          <a:p>
            <a:pPr>
              <a:defRPr/>
            </a:pPr>
            <a:fld id="{7381FEBA-6368-4B07-A028-ED0CFE1B091F}" type="slidenum">
              <a:rPr lang="en-US" smtClean="0"/>
              <a:pPr>
                <a:defRPr/>
              </a:pPr>
              <a:t>38</a:t>
            </a:fld>
            <a:endParaRPr lang="en-US"/>
          </a:p>
        </p:txBody>
      </p:sp>
    </p:spTree>
    <p:extLst>
      <p:ext uri="{BB962C8B-B14F-4D97-AF65-F5344CB8AC3E}">
        <p14:creationId xmlns:p14="http://schemas.microsoft.com/office/powerpoint/2010/main" val="243847170"/>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l-BE"/>
          </a:p>
        </p:txBody>
      </p:sp>
      <p:sp>
        <p:nvSpPr>
          <p:cNvPr id="4" name="Slide Number Placeholder 3"/>
          <p:cNvSpPr>
            <a:spLocks noGrp="1"/>
          </p:cNvSpPr>
          <p:nvPr>
            <p:ph type="sldNum" sz="quarter" idx="10"/>
          </p:nvPr>
        </p:nvSpPr>
        <p:spPr/>
        <p:txBody>
          <a:bodyPr/>
          <a:lstStyle/>
          <a:p>
            <a:pPr>
              <a:defRPr/>
            </a:pPr>
            <a:fld id="{7381FEBA-6368-4B07-A028-ED0CFE1B091F}" type="slidenum">
              <a:rPr lang="en-US" smtClean="0"/>
              <a:pPr>
                <a:defRPr/>
              </a:pPr>
              <a:t>39</a:t>
            </a:fld>
            <a:endParaRPr lang="en-US"/>
          </a:p>
        </p:txBody>
      </p:sp>
    </p:spTree>
    <p:extLst>
      <p:ext uri="{BB962C8B-B14F-4D97-AF65-F5344CB8AC3E}">
        <p14:creationId xmlns:p14="http://schemas.microsoft.com/office/powerpoint/2010/main" val="244494061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l-BE"/>
          </a:p>
        </p:txBody>
      </p:sp>
      <p:sp>
        <p:nvSpPr>
          <p:cNvPr id="4" name="Slide Number Placeholder 3"/>
          <p:cNvSpPr>
            <a:spLocks noGrp="1"/>
          </p:cNvSpPr>
          <p:nvPr>
            <p:ph type="sldNum" sz="quarter" idx="10"/>
          </p:nvPr>
        </p:nvSpPr>
        <p:spPr/>
        <p:txBody>
          <a:bodyPr/>
          <a:lstStyle/>
          <a:p>
            <a:pPr>
              <a:defRPr/>
            </a:pPr>
            <a:fld id="{7381FEBA-6368-4B07-A028-ED0CFE1B091F}" type="slidenum">
              <a:rPr lang="en-US" smtClean="0"/>
              <a:pPr>
                <a:defRPr/>
              </a:pPr>
              <a:t>4</a:t>
            </a:fld>
            <a:endParaRPr lang="en-US"/>
          </a:p>
        </p:txBody>
      </p:sp>
    </p:spTree>
    <p:extLst>
      <p:ext uri="{BB962C8B-B14F-4D97-AF65-F5344CB8AC3E}">
        <p14:creationId xmlns:p14="http://schemas.microsoft.com/office/powerpoint/2010/main" val="3580794044"/>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62" name="Slide Image Placeholder 1"/>
          <p:cNvSpPr>
            <a:spLocks noGrp="1" noRot="1" noChangeAspect="1" noTextEdit="1"/>
          </p:cNvSpPr>
          <p:nvPr>
            <p:ph type="sldImg"/>
          </p:nvPr>
        </p:nvSpPr>
        <p:spPr>
          <a:ln/>
        </p:spPr>
      </p:sp>
      <p:sp>
        <p:nvSpPr>
          <p:cNvPr id="3" name="Notes Placeholder 2"/>
          <p:cNvSpPr>
            <a:spLocks noGrp="1"/>
          </p:cNvSpPr>
          <p:nvPr>
            <p:ph type="body" idx="1"/>
          </p:nvPr>
        </p:nvSpPr>
        <p:spPr/>
        <p:txBody>
          <a:bodyPr>
            <a:normAutofit fontScale="70000" lnSpcReduction="20000"/>
          </a:bodyPr>
          <a:lstStyle/>
          <a:p>
            <a:pPr>
              <a:defRPr/>
            </a:pPr>
            <a:r>
              <a:rPr lang="nl-BE" dirty="0" smtClean="0"/>
              <a:t>Write raw HTML, e.g.: </a:t>
            </a:r>
          </a:p>
          <a:p>
            <a:pPr lvl="1">
              <a:defRPr/>
            </a:pPr>
            <a:r>
              <a:rPr lang="nl-BE" dirty="0" smtClean="0"/>
              <a:t>document.write(…)</a:t>
            </a:r>
          </a:p>
          <a:p>
            <a:pPr lvl="1">
              <a:defRPr/>
            </a:pPr>
            <a:r>
              <a:rPr lang="nl-BE" dirty="0" smtClean="0"/>
              <a:t>document.writeln(…)</a:t>
            </a:r>
          </a:p>
          <a:p>
            <a:pPr lvl="1">
              <a:defRPr/>
            </a:pPr>
            <a:r>
              <a:rPr lang="nl-BE" dirty="0" smtClean="0"/>
              <a:t>document.body.innerHtml=…</a:t>
            </a:r>
          </a:p>
          <a:p>
            <a:pPr>
              <a:defRPr/>
            </a:pPr>
            <a:r>
              <a:rPr lang="nl-BE" dirty="0" smtClean="0"/>
              <a:t>Directly modifying the DOM (including DHTML events), e.g.: </a:t>
            </a:r>
          </a:p>
          <a:p>
            <a:pPr lvl="1">
              <a:defRPr/>
            </a:pPr>
            <a:r>
              <a:rPr lang="nl-BE" sz="900" dirty="0" smtClean="0"/>
              <a:t>document.forms[0].action=… </a:t>
            </a:r>
            <a:r>
              <a:rPr lang="nl-BE" dirty="0" smtClean="0"/>
              <a:t>(and various other collections)</a:t>
            </a:r>
          </a:p>
          <a:p>
            <a:pPr lvl="1">
              <a:defRPr/>
            </a:pPr>
            <a:r>
              <a:rPr lang="nl-BE" dirty="0" smtClean="0"/>
              <a:t>document.attachEvent(…)</a:t>
            </a:r>
          </a:p>
          <a:p>
            <a:pPr lvl="1">
              <a:defRPr/>
            </a:pPr>
            <a:r>
              <a:rPr lang="nl-BE" dirty="0" smtClean="0"/>
              <a:t>document.create…(…)</a:t>
            </a:r>
          </a:p>
          <a:p>
            <a:pPr lvl="1">
              <a:defRPr/>
            </a:pPr>
            <a:r>
              <a:rPr lang="nl-BE" dirty="0" smtClean="0"/>
              <a:t>document.execCommand(…)</a:t>
            </a:r>
          </a:p>
          <a:p>
            <a:pPr lvl="1">
              <a:defRPr/>
            </a:pPr>
            <a:r>
              <a:rPr lang="nl-BE" sz="900" dirty="0" smtClean="0"/>
              <a:t>document.body. … </a:t>
            </a:r>
            <a:r>
              <a:rPr lang="nl-BE" dirty="0" smtClean="0"/>
              <a:t>(accessing the DOM through the body object)</a:t>
            </a:r>
          </a:p>
          <a:p>
            <a:pPr lvl="1">
              <a:defRPr/>
            </a:pPr>
            <a:r>
              <a:rPr lang="nl-BE" dirty="0" smtClean="0"/>
              <a:t>window.attachEvent(…)</a:t>
            </a:r>
          </a:p>
          <a:p>
            <a:pPr>
              <a:defRPr/>
            </a:pPr>
            <a:r>
              <a:rPr lang="nl-BE" dirty="0" smtClean="0"/>
              <a:t>Replacing the document URL, e.g.: </a:t>
            </a:r>
          </a:p>
          <a:p>
            <a:pPr lvl="1">
              <a:defRPr/>
            </a:pPr>
            <a:r>
              <a:rPr lang="nl-BE" sz="900" dirty="0" smtClean="0"/>
              <a:t>document.location=… </a:t>
            </a:r>
            <a:r>
              <a:rPr lang="nl-BE" dirty="0" smtClean="0"/>
              <a:t>(and assigning to location’s href, host and hostname)</a:t>
            </a:r>
          </a:p>
          <a:p>
            <a:pPr lvl="1">
              <a:defRPr/>
            </a:pPr>
            <a:r>
              <a:rPr lang="nl-BE" dirty="0" smtClean="0"/>
              <a:t>document.location.hostname=…</a:t>
            </a:r>
          </a:p>
          <a:p>
            <a:pPr lvl="1">
              <a:defRPr/>
            </a:pPr>
            <a:r>
              <a:rPr lang="nl-BE" dirty="0" smtClean="0"/>
              <a:t>document.location.replace(…)</a:t>
            </a:r>
          </a:p>
          <a:p>
            <a:pPr lvl="1">
              <a:defRPr/>
            </a:pPr>
            <a:r>
              <a:rPr lang="nl-BE" dirty="0" smtClean="0"/>
              <a:t>document.location.assign(…)</a:t>
            </a:r>
          </a:p>
          <a:p>
            <a:pPr lvl="1">
              <a:defRPr/>
            </a:pPr>
            <a:r>
              <a:rPr lang="nl-BE" dirty="0" smtClean="0"/>
              <a:t>document.URL=…</a:t>
            </a:r>
          </a:p>
          <a:p>
            <a:pPr lvl="1">
              <a:defRPr/>
            </a:pPr>
            <a:r>
              <a:rPr lang="nl-BE" dirty="0" smtClean="0"/>
              <a:t>window.navigate(…)</a:t>
            </a:r>
          </a:p>
          <a:p>
            <a:pPr>
              <a:defRPr/>
            </a:pPr>
            <a:r>
              <a:rPr lang="nl-BE" dirty="0" smtClean="0"/>
              <a:t>Opening/modifying a window, e.g.: </a:t>
            </a:r>
          </a:p>
          <a:p>
            <a:pPr lvl="1">
              <a:defRPr/>
            </a:pPr>
            <a:r>
              <a:rPr lang="nl-BE" dirty="0" smtClean="0"/>
              <a:t>document.open(…)</a:t>
            </a:r>
          </a:p>
          <a:p>
            <a:pPr lvl="1">
              <a:defRPr/>
            </a:pPr>
            <a:r>
              <a:rPr lang="nl-BE" dirty="0" smtClean="0"/>
              <a:t>window.open(…)</a:t>
            </a:r>
          </a:p>
          <a:p>
            <a:pPr lvl="1">
              <a:defRPr/>
            </a:pPr>
            <a:r>
              <a:rPr lang="nl-BE" sz="900" dirty="0" smtClean="0"/>
              <a:t>window.location.href=… </a:t>
            </a:r>
            <a:r>
              <a:rPr lang="nl-BE" dirty="0" smtClean="0"/>
              <a:t>(and assigning to location’s href, host and hostname)</a:t>
            </a:r>
          </a:p>
          <a:p>
            <a:pPr>
              <a:defRPr/>
            </a:pPr>
            <a:r>
              <a:rPr lang="nl-BE" dirty="0" smtClean="0"/>
              <a:t>Directly executing script, e.g.: </a:t>
            </a:r>
          </a:p>
          <a:p>
            <a:pPr lvl="1">
              <a:defRPr/>
            </a:pPr>
            <a:r>
              <a:rPr lang="nl-BE" dirty="0" smtClean="0"/>
              <a:t>eval(…)</a:t>
            </a:r>
          </a:p>
          <a:p>
            <a:pPr lvl="1">
              <a:defRPr/>
            </a:pPr>
            <a:r>
              <a:rPr lang="nl-BE" dirty="0" smtClean="0"/>
              <a:t>window.execScript(…)</a:t>
            </a:r>
          </a:p>
          <a:p>
            <a:pPr lvl="1">
              <a:defRPr/>
            </a:pPr>
            <a:r>
              <a:rPr lang="nl-BE" dirty="0" smtClean="0"/>
              <a:t>window.setInterval(…)</a:t>
            </a:r>
          </a:p>
          <a:p>
            <a:pPr lvl="1">
              <a:defRPr/>
            </a:pPr>
            <a:r>
              <a:rPr lang="nl-BE" dirty="0" smtClean="0"/>
              <a:t>window.setTimeout(…)</a:t>
            </a:r>
          </a:p>
          <a:p>
            <a:pPr>
              <a:defRPr/>
            </a:pPr>
            <a:endParaRPr lang="nl-BE" dirty="0"/>
          </a:p>
        </p:txBody>
      </p:sp>
      <p:sp>
        <p:nvSpPr>
          <p:cNvPr id="245764" name="Header Placeholder 3"/>
          <p:cNvSpPr>
            <a:spLocks noGrp="1"/>
          </p:cNvSpPr>
          <p:nvPr>
            <p:ph type="hdr" sz="quarter"/>
          </p:nvPr>
        </p:nvSpPr>
        <p:spPr>
          <a:noFill/>
        </p:spPr>
        <p:txBody>
          <a:bodyPr/>
          <a:lstStyle/>
          <a:p>
            <a:r>
              <a:rPr lang="en-GB" smtClean="0"/>
              <a:t>26th MA Committee Meeting - IT Matters - 29/09/2009</a:t>
            </a:r>
          </a:p>
        </p:txBody>
      </p:sp>
      <p:sp>
        <p:nvSpPr>
          <p:cNvPr id="245765" name="Slide Number Placeholder 4"/>
          <p:cNvSpPr>
            <a:spLocks noGrp="1"/>
          </p:cNvSpPr>
          <p:nvPr>
            <p:ph type="sldNum" sz="quarter"/>
          </p:nvPr>
        </p:nvSpPr>
        <p:spPr>
          <a:noFill/>
        </p:spPr>
        <p:txBody>
          <a:bodyPr/>
          <a:lstStyle/>
          <a:p>
            <a:fld id="{F09D7627-FB0C-4295-A91C-9E47C15214D1}" type="slidenum">
              <a:rPr lang="en-GB" smtClean="0"/>
              <a:pPr/>
              <a:t>40</a:t>
            </a:fld>
            <a:endParaRPr lang="en-GB" smtClean="0"/>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l-BE"/>
          </a:p>
        </p:txBody>
      </p:sp>
      <p:sp>
        <p:nvSpPr>
          <p:cNvPr id="4" name="Slide Number Placeholder 3"/>
          <p:cNvSpPr>
            <a:spLocks noGrp="1"/>
          </p:cNvSpPr>
          <p:nvPr>
            <p:ph type="sldNum" sz="quarter" idx="10"/>
          </p:nvPr>
        </p:nvSpPr>
        <p:spPr/>
        <p:txBody>
          <a:bodyPr/>
          <a:lstStyle/>
          <a:p>
            <a:pPr>
              <a:defRPr/>
            </a:pPr>
            <a:fld id="{7381FEBA-6368-4B07-A028-ED0CFE1B091F}" type="slidenum">
              <a:rPr lang="en-US" smtClean="0"/>
              <a:pPr>
                <a:defRPr/>
              </a:pPr>
              <a:t>41</a:t>
            </a:fld>
            <a:endParaRPr lang="en-US"/>
          </a:p>
        </p:txBody>
      </p:sp>
    </p:spTree>
    <p:extLst>
      <p:ext uri="{BB962C8B-B14F-4D97-AF65-F5344CB8AC3E}">
        <p14:creationId xmlns:p14="http://schemas.microsoft.com/office/powerpoint/2010/main" val="2917703122"/>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6786" name="Slide Image Placeholder 1"/>
          <p:cNvSpPr>
            <a:spLocks noGrp="1" noRot="1" noChangeAspect="1" noTextEdit="1"/>
          </p:cNvSpPr>
          <p:nvPr>
            <p:ph type="sldImg"/>
          </p:nvPr>
        </p:nvSpPr>
        <p:spPr>
          <a:ln/>
        </p:spPr>
      </p:sp>
      <p:sp>
        <p:nvSpPr>
          <p:cNvPr id="246787" name="Notes Placeholder 2"/>
          <p:cNvSpPr>
            <a:spLocks noGrp="1"/>
          </p:cNvSpPr>
          <p:nvPr>
            <p:ph type="body" idx="1"/>
          </p:nvPr>
        </p:nvSpPr>
        <p:spPr>
          <a:noFill/>
          <a:ln/>
        </p:spPr>
        <p:txBody>
          <a:bodyPr/>
          <a:lstStyle/>
          <a:p>
            <a:endParaRPr lang="nl-BE" smtClean="0"/>
          </a:p>
        </p:txBody>
      </p:sp>
      <p:sp>
        <p:nvSpPr>
          <p:cNvPr id="246788" name="Slide Number Placeholder 3"/>
          <p:cNvSpPr>
            <a:spLocks noGrp="1"/>
          </p:cNvSpPr>
          <p:nvPr>
            <p:ph type="sldNum" sz="quarter"/>
          </p:nvPr>
        </p:nvSpPr>
        <p:spPr>
          <a:noFill/>
        </p:spPr>
        <p:txBody>
          <a:bodyPr/>
          <a:lstStyle/>
          <a:p>
            <a:fld id="{0155A7C2-74CA-4A9A-B20B-C1FCAA1052E9}" type="slidenum">
              <a:rPr lang="en-GB" smtClean="0"/>
              <a:pPr/>
              <a:t>42</a:t>
            </a:fld>
            <a:endParaRPr lang="en-GB" smtClean="0"/>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3058" name="Rectangle 7"/>
          <p:cNvSpPr>
            <a:spLocks noGrp="1" noChangeArrowheads="1"/>
          </p:cNvSpPr>
          <p:nvPr>
            <p:ph type="sldNum" sz="quarter" idx="5"/>
          </p:nvPr>
        </p:nvSpPr>
        <p:spPr>
          <a:noFill/>
          <a:ln>
            <a:miter lim="800000"/>
            <a:headEnd/>
            <a:tailEnd/>
          </a:ln>
        </p:spPr>
        <p:txBody>
          <a:bodyPr lIns="91419" tIns="45709" rIns="91419" bIns="45709"/>
          <a:lstStyle/>
          <a:p>
            <a:fld id="{59FAA2B9-8920-4D08-B8D6-34159A736F9C}" type="slidenum">
              <a:rPr lang="en-US">
                <a:latin typeface="Arial" pitchFamily="34" charset="0"/>
              </a:rPr>
              <a:pPr/>
              <a:t>43</a:t>
            </a:fld>
            <a:endParaRPr lang="en-US">
              <a:latin typeface="Arial" pitchFamily="34" charset="0"/>
            </a:endParaRPr>
          </a:p>
        </p:txBody>
      </p:sp>
      <p:sp>
        <p:nvSpPr>
          <p:cNvPr id="173059" name="Rectangle 2"/>
          <p:cNvSpPr>
            <a:spLocks noGrp="1" noRot="1" noChangeAspect="1" noChangeArrowheads="1" noTextEdit="1"/>
          </p:cNvSpPr>
          <p:nvPr>
            <p:ph type="sldImg"/>
          </p:nvPr>
        </p:nvSpPr>
        <p:spPr>
          <a:xfrm>
            <a:off x="1143000" y="685800"/>
            <a:ext cx="4573588" cy="3429000"/>
          </a:xfrm>
          <a:ln/>
        </p:spPr>
      </p:sp>
      <p:sp>
        <p:nvSpPr>
          <p:cNvPr id="173060" name="Rectangle 3"/>
          <p:cNvSpPr>
            <a:spLocks noGrp="1" noChangeArrowheads="1"/>
          </p:cNvSpPr>
          <p:nvPr>
            <p:ph type="body" idx="1"/>
          </p:nvPr>
        </p:nvSpPr>
        <p:spPr>
          <a:noFill/>
        </p:spPr>
        <p:txBody>
          <a:bodyPr/>
          <a:lstStyle/>
          <a:p>
            <a:pPr eaLnBrk="1" hangingPunct="1"/>
            <a:endParaRPr lang="nl-BE" smtClean="0">
              <a:latin typeface="Arial" pitchFamily="34" charset="0"/>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82" name="Rectangle 7"/>
          <p:cNvSpPr>
            <a:spLocks noGrp="1" noChangeArrowheads="1"/>
          </p:cNvSpPr>
          <p:nvPr>
            <p:ph type="sldNum" sz="quarter" idx="5"/>
          </p:nvPr>
        </p:nvSpPr>
        <p:spPr>
          <a:noFill/>
          <a:ln>
            <a:miter lim="800000"/>
            <a:headEnd/>
            <a:tailEnd/>
          </a:ln>
        </p:spPr>
        <p:txBody>
          <a:bodyPr lIns="91419" tIns="45709" rIns="91419" bIns="45709"/>
          <a:lstStyle/>
          <a:p>
            <a:fld id="{3CA3BFF6-524B-4877-B71E-E8C7AEFA5D25}" type="slidenum">
              <a:rPr lang="en-US">
                <a:latin typeface="Arial" pitchFamily="34" charset="0"/>
              </a:rPr>
              <a:pPr/>
              <a:t>44</a:t>
            </a:fld>
            <a:endParaRPr lang="en-US">
              <a:latin typeface="Arial" pitchFamily="34" charset="0"/>
            </a:endParaRPr>
          </a:p>
        </p:txBody>
      </p:sp>
      <p:sp>
        <p:nvSpPr>
          <p:cNvPr id="174083" name="Rectangle 2"/>
          <p:cNvSpPr>
            <a:spLocks noGrp="1" noRot="1" noChangeAspect="1" noChangeArrowheads="1" noTextEdit="1"/>
          </p:cNvSpPr>
          <p:nvPr>
            <p:ph type="sldImg"/>
          </p:nvPr>
        </p:nvSpPr>
        <p:spPr>
          <a:xfrm>
            <a:off x="924548" y="685509"/>
            <a:ext cx="5010506" cy="3429000"/>
          </a:xfrm>
          <a:ln/>
        </p:spPr>
      </p:sp>
      <p:sp>
        <p:nvSpPr>
          <p:cNvPr id="174084" name="Rectangle 3"/>
          <p:cNvSpPr>
            <a:spLocks noGrp="1" noChangeArrowheads="1"/>
          </p:cNvSpPr>
          <p:nvPr>
            <p:ph type="body" idx="1"/>
          </p:nvPr>
        </p:nvSpPr>
        <p:spPr>
          <a:noFill/>
        </p:spPr>
        <p:txBody>
          <a:bodyPr/>
          <a:lstStyle/>
          <a:p>
            <a:pPr eaLnBrk="1" hangingPunct="1"/>
            <a:endParaRPr lang="nl-BE" smtClean="0">
              <a:latin typeface="Arial" pitchFamily="34" charset="0"/>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5106" name="Rectangle 7"/>
          <p:cNvSpPr>
            <a:spLocks noGrp="1" noChangeArrowheads="1"/>
          </p:cNvSpPr>
          <p:nvPr>
            <p:ph type="sldNum" sz="quarter" idx="5"/>
          </p:nvPr>
        </p:nvSpPr>
        <p:spPr>
          <a:xfrm>
            <a:off x="3884614" y="8686801"/>
            <a:ext cx="2971800" cy="455613"/>
          </a:xfrm>
          <a:noFill/>
          <a:ln>
            <a:miter lim="800000"/>
            <a:headEnd/>
            <a:tailEnd/>
          </a:ln>
        </p:spPr>
        <p:txBody>
          <a:bodyPr lIns="86482" tIns="43241" rIns="86482" bIns="43241"/>
          <a:lstStyle/>
          <a:p>
            <a:fld id="{6CFF61B0-8DE5-4FEE-95A6-E84E58014A8A}" type="slidenum">
              <a:rPr lang="en-US">
                <a:latin typeface="Arial" pitchFamily="34" charset="0"/>
              </a:rPr>
              <a:pPr/>
              <a:t>45</a:t>
            </a:fld>
            <a:endParaRPr lang="en-US">
              <a:latin typeface="Arial" pitchFamily="34" charset="0"/>
            </a:endParaRPr>
          </a:p>
        </p:txBody>
      </p:sp>
      <p:sp>
        <p:nvSpPr>
          <p:cNvPr id="175107" name="Rectangle 2"/>
          <p:cNvSpPr>
            <a:spLocks noGrp="1" noRot="1" noChangeAspect="1" noChangeArrowheads="1" noTextEdit="1"/>
          </p:cNvSpPr>
          <p:nvPr>
            <p:ph type="sldImg"/>
          </p:nvPr>
        </p:nvSpPr>
        <p:spPr>
          <a:ln/>
        </p:spPr>
      </p:sp>
      <p:sp>
        <p:nvSpPr>
          <p:cNvPr id="175108" name="Rectangle 3"/>
          <p:cNvSpPr>
            <a:spLocks noGrp="1" noChangeArrowheads="1"/>
          </p:cNvSpPr>
          <p:nvPr>
            <p:ph type="body" idx="1"/>
          </p:nvPr>
        </p:nvSpPr>
        <p:spPr>
          <a:noFill/>
        </p:spPr>
        <p:txBody>
          <a:bodyPr/>
          <a:lstStyle/>
          <a:p>
            <a:pPr eaLnBrk="1" hangingPunct="1"/>
            <a:endParaRPr lang="nl-BE" smtClean="0">
              <a:latin typeface="Arial" pitchFamily="34" charset="0"/>
            </a:endParaRPr>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6130" name="Rectangle 7"/>
          <p:cNvSpPr>
            <a:spLocks noGrp="1" noChangeArrowheads="1"/>
          </p:cNvSpPr>
          <p:nvPr>
            <p:ph type="sldNum" sz="quarter" idx="5"/>
          </p:nvPr>
        </p:nvSpPr>
        <p:spPr>
          <a:noFill/>
          <a:ln>
            <a:miter lim="800000"/>
            <a:headEnd/>
            <a:tailEnd/>
          </a:ln>
        </p:spPr>
        <p:txBody>
          <a:bodyPr lIns="91419" tIns="45709" rIns="91419" bIns="45709"/>
          <a:lstStyle/>
          <a:p>
            <a:fld id="{CDD8A16A-F328-470B-AA80-8038FB277EE9}" type="slidenum">
              <a:rPr lang="en-US">
                <a:latin typeface="Arial" pitchFamily="34" charset="0"/>
              </a:rPr>
              <a:pPr/>
              <a:t>46</a:t>
            </a:fld>
            <a:endParaRPr lang="en-US">
              <a:latin typeface="Arial" pitchFamily="34" charset="0"/>
            </a:endParaRPr>
          </a:p>
        </p:txBody>
      </p:sp>
      <p:sp>
        <p:nvSpPr>
          <p:cNvPr id="176131" name="Rectangle 2"/>
          <p:cNvSpPr>
            <a:spLocks noGrp="1" noRot="1" noChangeAspect="1" noChangeArrowheads="1" noTextEdit="1"/>
          </p:cNvSpPr>
          <p:nvPr>
            <p:ph type="sldImg"/>
          </p:nvPr>
        </p:nvSpPr>
        <p:spPr>
          <a:xfrm>
            <a:off x="1143000" y="685800"/>
            <a:ext cx="4573588" cy="3429000"/>
          </a:xfrm>
          <a:ln/>
        </p:spPr>
      </p:sp>
      <p:sp>
        <p:nvSpPr>
          <p:cNvPr id="176132" name="Rectangle 3"/>
          <p:cNvSpPr>
            <a:spLocks noGrp="1" noChangeArrowheads="1"/>
          </p:cNvSpPr>
          <p:nvPr>
            <p:ph type="body" idx="1"/>
          </p:nvPr>
        </p:nvSpPr>
        <p:spPr>
          <a:noFill/>
        </p:spPr>
        <p:txBody>
          <a:bodyPr/>
          <a:lstStyle/>
          <a:p>
            <a:pPr eaLnBrk="1" hangingPunct="1"/>
            <a:endParaRPr lang="nl-BE" smtClean="0">
              <a:latin typeface="Arial" pitchFamily="34" charset="0"/>
            </a:endParaRPr>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7154" name="Rectangle 7"/>
          <p:cNvSpPr>
            <a:spLocks noGrp="1" noChangeArrowheads="1"/>
          </p:cNvSpPr>
          <p:nvPr>
            <p:ph type="sldNum" sz="quarter" idx="5"/>
          </p:nvPr>
        </p:nvSpPr>
        <p:spPr>
          <a:noFill/>
          <a:ln>
            <a:miter lim="800000"/>
            <a:headEnd/>
            <a:tailEnd/>
          </a:ln>
        </p:spPr>
        <p:txBody>
          <a:bodyPr lIns="91419" tIns="45709" rIns="91419" bIns="45709"/>
          <a:lstStyle/>
          <a:p>
            <a:fld id="{53EAA4D9-7206-48EE-BC67-9E2283A31FFD}" type="slidenum">
              <a:rPr lang="en-US">
                <a:latin typeface="Arial" pitchFamily="34" charset="0"/>
              </a:rPr>
              <a:pPr/>
              <a:t>47</a:t>
            </a:fld>
            <a:endParaRPr lang="en-US">
              <a:latin typeface="Arial" pitchFamily="34" charset="0"/>
            </a:endParaRPr>
          </a:p>
        </p:txBody>
      </p:sp>
      <p:sp>
        <p:nvSpPr>
          <p:cNvPr id="177155" name="Rectangle 2"/>
          <p:cNvSpPr>
            <a:spLocks noGrp="1" noRot="1" noChangeAspect="1" noChangeArrowheads="1" noTextEdit="1"/>
          </p:cNvSpPr>
          <p:nvPr>
            <p:ph type="sldImg"/>
          </p:nvPr>
        </p:nvSpPr>
        <p:spPr>
          <a:xfrm>
            <a:off x="-230736" y="0"/>
            <a:ext cx="7423625" cy="5080650"/>
          </a:xfrm>
          <a:ln cap="flat" algn="ctr"/>
        </p:spPr>
      </p:sp>
      <p:sp>
        <p:nvSpPr>
          <p:cNvPr id="177156" name="Rectangle 3"/>
          <p:cNvSpPr>
            <a:spLocks noGrp="1" noChangeAspect="1" noChangeArrowheads="1"/>
          </p:cNvSpPr>
          <p:nvPr>
            <p:ph type="body" idx="1"/>
          </p:nvPr>
        </p:nvSpPr>
        <p:spPr>
          <a:noFill/>
        </p:spPr>
        <p:txBody>
          <a:bodyPr lIns="91392" tIns="45696" rIns="91392" bIns="45696"/>
          <a:lstStyle/>
          <a:p>
            <a:pPr eaLnBrk="1" hangingPunct="1"/>
            <a:endParaRPr lang="en-US" smtClean="0">
              <a:latin typeface="Arial" pitchFamily="34" charset="0"/>
            </a:endParaRPr>
          </a:p>
          <a:p>
            <a:pPr eaLnBrk="1" hangingPunct="1"/>
            <a:r>
              <a:rPr lang="en-US" smtClean="0">
                <a:latin typeface="Arial" pitchFamily="34" charset="0"/>
              </a:rPr>
              <a:t>Main Point</a:t>
            </a:r>
          </a:p>
          <a:p>
            <a:pPr lvl="1" eaLnBrk="1" hangingPunct="1"/>
            <a:r>
              <a:rPr lang="en-US" smtClean="0">
                <a:latin typeface="Arial" pitchFamily="34" charset="0"/>
              </a:rPr>
              <a:t>Here’s a concrete example of an access control problem to ensure that everyone understands what access control means.</a:t>
            </a:r>
          </a:p>
          <a:p>
            <a:pPr eaLnBrk="1" hangingPunct="1"/>
            <a:r>
              <a:rPr lang="en-US" smtClean="0">
                <a:latin typeface="Arial" pitchFamily="34" charset="0"/>
              </a:rPr>
              <a:t>Teaching Points</a:t>
            </a:r>
          </a:p>
          <a:p>
            <a:pPr lvl="1" eaLnBrk="1" hangingPunct="1"/>
            <a:r>
              <a:rPr lang="en-US" smtClean="0">
                <a:latin typeface="Arial" pitchFamily="34" charset="0"/>
              </a:rPr>
              <a:t>In this example, the attacker is simply manipulating the account id on the URL. The application should be getting the user’s account from a trustworthy source, not the user’s request.</a:t>
            </a:r>
          </a:p>
          <a:p>
            <a:pPr lvl="1" eaLnBrk="1" hangingPunct="1"/>
            <a:r>
              <a:rPr lang="en-US" smtClean="0">
                <a:latin typeface="Arial" pitchFamily="34" charset="0"/>
              </a:rPr>
              <a:t>There are many variations of this kind of attack. Many times they are not this obvious, relying on a hidden field, cookie, or header to make the access control decision. But the root cause is the same – never rely on anything from the user when making an access control decision.</a:t>
            </a:r>
          </a:p>
          <a:p>
            <a:pPr eaLnBrk="1" hangingPunct="1"/>
            <a:r>
              <a:rPr lang="en-US" smtClean="0">
                <a:latin typeface="Arial" pitchFamily="34" charset="0"/>
              </a:rPr>
              <a:t>Examples, Demonstrations, Stories</a:t>
            </a:r>
          </a:p>
          <a:p>
            <a:pPr lvl="1" eaLnBrk="1" hangingPunct="1"/>
            <a:r>
              <a:rPr lang="en-US" smtClean="0">
                <a:latin typeface="Arial" pitchFamily="34" charset="0"/>
              </a:rPr>
              <a:t> A healthcare application that processes xray and other medical imagery recently had this issue. They set a cookie called “privLevel” and used it to determine which functions to display.  When we changed it from 4 to 10, we were given an administrator menu and could access many powerful unauthorized functions.</a:t>
            </a:r>
          </a:p>
          <a:p>
            <a:pPr lvl="1" eaLnBrk="1" hangingPunct="1"/>
            <a:endParaRPr lang="en-US" smtClean="0">
              <a:latin typeface="Arial" pitchFamily="34" charset="0"/>
            </a:endParaRPr>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l-BE"/>
          </a:p>
        </p:txBody>
      </p:sp>
      <p:sp>
        <p:nvSpPr>
          <p:cNvPr id="4" name="Slide Number Placeholder 3"/>
          <p:cNvSpPr>
            <a:spLocks noGrp="1"/>
          </p:cNvSpPr>
          <p:nvPr>
            <p:ph type="sldNum" sz="quarter" idx="10"/>
          </p:nvPr>
        </p:nvSpPr>
        <p:spPr/>
        <p:txBody>
          <a:bodyPr/>
          <a:lstStyle/>
          <a:p>
            <a:pPr>
              <a:defRPr/>
            </a:pPr>
            <a:fld id="{7381FEBA-6368-4B07-A028-ED0CFE1B091F}" type="slidenum">
              <a:rPr lang="en-US" smtClean="0"/>
              <a:pPr>
                <a:defRPr/>
              </a:pPr>
              <a:t>48</a:t>
            </a:fld>
            <a:endParaRPr lang="en-US"/>
          </a:p>
        </p:txBody>
      </p:sp>
    </p:spTree>
    <p:extLst>
      <p:ext uri="{BB962C8B-B14F-4D97-AF65-F5344CB8AC3E}">
        <p14:creationId xmlns:p14="http://schemas.microsoft.com/office/powerpoint/2010/main" val="4034125368"/>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8178" name="Rectangle 7"/>
          <p:cNvSpPr>
            <a:spLocks noGrp="1" noChangeArrowheads="1"/>
          </p:cNvSpPr>
          <p:nvPr>
            <p:ph type="sldNum" sz="quarter" idx="5"/>
          </p:nvPr>
        </p:nvSpPr>
        <p:spPr>
          <a:noFill/>
          <a:ln>
            <a:miter lim="800000"/>
            <a:headEnd/>
            <a:tailEnd/>
          </a:ln>
        </p:spPr>
        <p:txBody>
          <a:bodyPr lIns="91419" tIns="45709" rIns="91419" bIns="45709"/>
          <a:lstStyle/>
          <a:p>
            <a:fld id="{3C1FA14C-3F33-439E-AE9E-F2927A06811F}" type="slidenum">
              <a:rPr lang="en-US">
                <a:latin typeface="Arial" pitchFamily="34" charset="0"/>
              </a:rPr>
              <a:pPr/>
              <a:t>49</a:t>
            </a:fld>
            <a:endParaRPr lang="en-US">
              <a:latin typeface="Arial" pitchFamily="34" charset="0"/>
            </a:endParaRPr>
          </a:p>
        </p:txBody>
      </p:sp>
      <p:sp>
        <p:nvSpPr>
          <p:cNvPr id="178179" name="Rectangle 2"/>
          <p:cNvSpPr>
            <a:spLocks noGrp="1" noRot="1" noChangeAspect="1" noChangeArrowheads="1" noTextEdit="1"/>
          </p:cNvSpPr>
          <p:nvPr>
            <p:ph type="sldImg"/>
          </p:nvPr>
        </p:nvSpPr>
        <p:spPr>
          <a:xfrm>
            <a:off x="95250" y="0"/>
            <a:ext cx="6772275" cy="5080000"/>
          </a:xfrm>
          <a:ln cap="flat" algn="ctr"/>
        </p:spPr>
      </p:sp>
      <p:sp>
        <p:nvSpPr>
          <p:cNvPr id="178180" name="Rectangle 3"/>
          <p:cNvSpPr>
            <a:spLocks noGrp="1" noChangeAspect="1" noChangeArrowheads="1"/>
          </p:cNvSpPr>
          <p:nvPr>
            <p:ph type="body" idx="1"/>
          </p:nvPr>
        </p:nvSpPr>
        <p:spPr>
          <a:noFill/>
        </p:spPr>
        <p:txBody>
          <a:bodyPr lIns="91391" tIns="45696" rIns="91391" bIns="45696"/>
          <a:lstStyle/>
          <a:p>
            <a:pPr eaLnBrk="1" hangingPunct="1"/>
            <a:r>
              <a:rPr lang="en-US" smtClean="0">
                <a:latin typeface="Arial" pitchFamily="34" charset="0"/>
              </a:rPr>
              <a:t>Main Point</a:t>
            </a:r>
          </a:p>
          <a:p>
            <a:pPr lvl="1" eaLnBrk="1" hangingPunct="1"/>
            <a:r>
              <a:rPr lang="en-US" smtClean="0">
                <a:latin typeface="Arial" pitchFamily="34" charset="0"/>
              </a:rPr>
              <a:t>CSRF is essentially an attack that essentially allows the attacker to drive your (the victim’s) browser. Wouldn’t that be bad? Of course. Its REALLY bad.</a:t>
            </a:r>
          </a:p>
          <a:p>
            <a:pPr eaLnBrk="1" hangingPunct="1"/>
            <a:r>
              <a:rPr lang="en-US" smtClean="0">
                <a:latin typeface="Arial" pitchFamily="34" charset="0"/>
              </a:rPr>
              <a:t>Teaching Points</a:t>
            </a:r>
          </a:p>
          <a:p>
            <a:pPr lvl="1" eaLnBrk="1" hangingPunct="1"/>
            <a:r>
              <a:rPr lang="en-US" smtClean="0">
                <a:latin typeface="Arial" pitchFamily="34" charset="0"/>
              </a:rPr>
              <a:t>CSRF attacks primarily target functions that cause state to change on the application. I.e., modify or delete something, initiate a transaction, etc.</a:t>
            </a:r>
          </a:p>
          <a:p>
            <a:pPr lvl="1" eaLnBrk="1" hangingPunct="1"/>
            <a:r>
              <a:rPr lang="en-US" smtClean="0">
                <a:latin typeface="Arial" pitchFamily="34" charset="0"/>
              </a:rPr>
              <a:t>However, CSRF attacks can simply be used to access sensitive data, and then transfer that sensitive data to the attacker.</a:t>
            </a:r>
          </a:p>
          <a:p>
            <a:pPr eaLnBrk="1" hangingPunct="1"/>
            <a:r>
              <a:rPr lang="en-US" smtClean="0">
                <a:latin typeface="Arial" pitchFamily="34" charset="0"/>
              </a:rPr>
              <a:t>Examples, Demonstrations, Stories</a:t>
            </a:r>
          </a:p>
          <a:p>
            <a:pPr lvl="1" eaLnBrk="1" hangingPunct="1"/>
            <a:r>
              <a:rPr lang="en-US" smtClean="0">
                <a:latin typeface="Arial" pitchFamily="34" charset="0"/>
              </a:rPr>
              <a:t> </a:t>
            </a:r>
          </a:p>
          <a:p>
            <a:pPr eaLnBrk="1" hangingPunct="1"/>
            <a:endParaRPr lang="en-US" smtClean="0">
              <a:latin typeface="Arial" pitchFamily="34"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l-BE"/>
          </a:p>
        </p:txBody>
      </p:sp>
      <p:sp>
        <p:nvSpPr>
          <p:cNvPr id="4" name="Slide Number Placeholder 3"/>
          <p:cNvSpPr>
            <a:spLocks noGrp="1"/>
          </p:cNvSpPr>
          <p:nvPr>
            <p:ph type="sldNum" sz="quarter" idx="10"/>
          </p:nvPr>
        </p:nvSpPr>
        <p:spPr/>
        <p:txBody>
          <a:bodyPr/>
          <a:lstStyle/>
          <a:p>
            <a:pPr>
              <a:defRPr/>
            </a:pPr>
            <a:fld id="{7381FEBA-6368-4B07-A028-ED0CFE1B091F}" type="slidenum">
              <a:rPr lang="en-US" smtClean="0"/>
              <a:pPr>
                <a:defRPr/>
              </a:pPr>
              <a:t>5</a:t>
            </a:fld>
            <a:endParaRPr lang="en-US"/>
          </a:p>
        </p:txBody>
      </p:sp>
    </p:spTree>
    <p:extLst>
      <p:ext uri="{BB962C8B-B14F-4D97-AF65-F5344CB8AC3E}">
        <p14:creationId xmlns:p14="http://schemas.microsoft.com/office/powerpoint/2010/main" val="1114097780"/>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l-BE"/>
          </a:p>
        </p:txBody>
      </p:sp>
      <p:sp>
        <p:nvSpPr>
          <p:cNvPr id="4" name="Slide Number Placeholder 3"/>
          <p:cNvSpPr>
            <a:spLocks noGrp="1"/>
          </p:cNvSpPr>
          <p:nvPr>
            <p:ph type="sldNum" sz="quarter" idx="10"/>
          </p:nvPr>
        </p:nvSpPr>
        <p:spPr/>
        <p:txBody>
          <a:bodyPr/>
          <a:lstStyle/>
          <a:p>
            <a:pPr>
              <a:defRPr/>
            </a:pPr>
            <a:fld id="{7381FEBA-6368-4B07-A028-ED0CFE1B091F}" type="slidenum">
              <a:rPr lang="en-US" smtClean="0"/>
              <a:pPr>
                <a:defRPr/>
              </a:pPr>
              <a:t>50</a:t>
            </a:fld>
            <a:endParaRPr lang="en-US"/>
          </a:p>
        </p:txBody>
      </p:sp>
    </p:spTree>
    <p:extLst>
      <p:ext uri="{BB962C8B-B14F-4D97-AF65-F5344CB8AC3E}">
        <p14:creationId xmlns:p14="http://schemas.microsoft.com/office/powerpoint/2010/main" val="904043588"/>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9202" name="Rectangle 2"/>
          <p:cNvSpPr>
            <a:spLocks noGrp="1" noRot="1" noChangeAspect="1" noChangeArrowheads="1" noTextEdit="1"/>
          </p:cNvSpPr>
          <p:nvPr>
            <p:ph type="sldImg"/>
          </p:nvPr>
        </p:nvSpPr>
        <p:spPr>
          <a:xfrm>
            <a:off x="93663" y="0"/>
            <a:ext cx="6775450" cy="5081588"/>
          </a:xfrm>
          <a:ln cap="flat" algn="ctr"/>
        </p:spPr>
      </p:sp>
      <p:sp>
        <p:nvSpPr>
          <p:cNvPr id="179203" name="Rectangle 3"/>
          <p:cNvSpPr>
            <a:spLocks noGrp="1" noChangeAspect="1" noChangeArrowheads="1"/>
          </p:cNvSpPr>
          <p:nvPr>
            <p:ph type="body" idx="1"/>
          </p:nvPr>
        </p:nvSpPr>
        <p:spPr>
          <a:xfrm>
            <a:off x="114301" y="4745039"/>
            <a:ext cx="6740525" cy="4041775"/>
          </a:xfrm>
          <a:noFill/>
        </p:spPr>
        <p:txBody>
          <a:bodyPr lIns="91377" tIns="45691" rIns="91377" bIns="45691"/>
          <a:lstStyle/>
          <a:p>
            <a:pPr eaLnBrk="1" hangingPunct="1"/>
            <a:r>
              <a:rPr lang="en-US" smtClean="0">
                <a:latin typeface="Arial" pitchFamily="34" charset="0"/>
              </a:rPr>
              <a:t>Main Point</a:t>
            </a:r>
          </a:p>
          <a:p>
            <a:pPr lvl="1" eaLnBrk="1" hangingPunct="1"/>
            <a:r>
              <a:rPr lang="en-US" smtClean="0">
                <a:latin typeface="Arial" pitchFamily="34" charset="0"/>
              </a:rPr>
              <a:t>CSRF is a big problem because browsers automatically send the user’s credentials and most sites rely solely on these automatically provided credentials.</a:t>
            </a:r>
          </a:p>
          <a:p>
            <a:pPr eaLnBrk="1" hangingPunct="1"/>
            <a:r>
              <a:rPr lang="en-US" smtClean="0">
                <a:latin typeface="Arial" pitchFamily="34" charset="0"/>
              </a:rPr>
              <a:t>Teaching Points</a:t>
            </a:r>
          </a:p>
          <a:p>
            <a:pPr lvl="1" eaLnBrk="1" hangingPunct="1"/>
            <a:r>
              <a:rPr lang="en-US" smtClean="0">
                <a:latin typeface="Arial" pitchFamily="34" charset="0"/>
              </a:rPr>
              <a:t>All this was, of course, done on purpose to make it easy to build web sites that track the user’s identity throughout the site.</a:t>
            </a:r>
          </a:p>
          <a:p>
            <a:pPr lvl="1" eaLnBrk="1" hangingPunct="1"/>
            <a:r>
              <a:rPr lang="en-US" smtClean="0">
                <a:latin typeface="Arial" pitchFamily="34" charset="0"/>
              </a:rPr>
              <a:t>No one thought that this level of automation could easily be abused to the attacker’s advantage.</a:t>
            </a:r>
          </a:p>
          <a:p>
            <a:pPr lvl="1" eaLnBrk="1" hangingPunct="1"/>
            <a:r>
              <a:rPr lang="en-US" smtClean="0">
                <a:latin typeface="Arial" pitchFamily="34" charset="0"/>
              </a:rPr>
              <a:t>Now we know this is problem, but how to fix it? See the rest of this section.</a:t>
            </a:r>
          </a:p>
          <a:p>
            <a:pPr eaLnBrk="1" hangingPunct="1"/>
            <a:r>
              <a:rPr lang="en-US" smtClean="0">
                <a:latin typeface="Arial" pitchFamily="34" charset="0"/>
              </a:rPr>
              <a:t>Examples, Demonstrations, Stories</a:t>
            </a:r>
          </a:p>
          <a:p>
            <a:pPr lvl="1" eaLnBrk="1" hangingPunct="1"/>
            <a:r>
              <a:rPr lang="en-US" smtClean="0">
                <a:latin typeface="Arial" pitchFamily="34" charset="0"/>
              </a:rPr>
              <a:t> </a:t>
            </a:r>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6" name="Rectangle 7"/>
          <p:cNvSpPr>
            <a:spLocks noGrp="1" noChangeArrowheads="1"/>
          </p:cNvSpPr>
          <p:nvPr>
            <p:ph type="sldNum" sz="quarter" idx="5"/>
          </p:nvPr>
        </p:nvSpPr>
        <p:spPr>
          <a:noFill/>
          <a:ln>
            <a:miter lim="800000"/>
            <a:headEnd/>
            <a:tailEnd/>
          </a:ln>
        </p:spPr>
        <p:txBody>
          <a:bodyPr lIns="91419" tIns="45709" rIns="91419" bIns="45709"/>
          <a:lstStyle/>
          <a:p>
            <a:fld id="{EE92CEC2-B229-4218-B6D0-CD65AE0A1D27}" type="slidenum">
              <a:rPr lang="en-US">
                <a:latin typeface="Arial" pitchFamily="34" charset="0"/>
              </a:rPr>
              <a:pPr/>
              <a:t>52</a:t>
            </a:fld>
            <a:endParaRPr lang="en-US">
              <a:latin typeface="Arial" pitchFamily="34" charset="0"/>
            </a:endParaRPr>
          </a:p>
        </p:txBody>
      </p:sp>
      <p:sp>
        <p:nvSpPr>
          <p:cNvPr id="180227" name="Rectangle 2"/>
          <p:cNvSpPr>
            <a:spLocks noGrp="1" noRot="1" noChangeAspect="1" noChangeArrowheads="1" noTextEdit="1"/>
          </p:cNvSpPr>
          <p:nvPr>
            <p:ph type="sldImg"/>
          </p:nvPr>
        </p:nvSpPr>
        <p:spPr>
          <a:ln/>
        </p:spPr>
      </p:sp>
      <p:sp>
        <p:nvSpPr>
          <p:cNvPr id="180228" name="Rectangle 3"/>
          <p:cNvSpPr>
            <a:spLocks noGrp="1" noChangeArrowheads="1"/>
          </p:cNvSpPr>
          <p:nvPr>
            <p:ph type="body" idx="1"/>
          </p:nvPr>
        </p:nvSpPr>
        <p:spPr>
          <a:noFill/>
        </p:spPr>
        <p:txBody>
          <a:bodyPr/>
          <a:lstStyle/>
          <a:p>
            <a:pPr eaLnBrk="1" hangingPunct="1"/>
            <a:r>
              <a:rPr lang="en-US" smtClean="0">
                <a:latin typeface="Arial" pitchFamily="34" charset="0"/>
              </a:rPr>
              <a:t>Main Point</a:t>
            </a:r>
          </a:p>
          <a:p>
            <a:pPr lvl="1" eaLnBrk="1" hangingPunct="1"/>
            <a:r>
              <a:rPr lang="en-US" smtClean="0">
                <a:latin typeface="Arial" pitchFamily="34" charset="0"/>
              </a:rPr>
              <a:t>This is how a CSRF attack works.</a:t>
            </a:r>
          </a:p>
          <a:p>
            <a:pPr eaLnBrk="1" hangingPunct="1"/>
            <a:r>
              <a:rPr lang="en-US" smtClean="0">
                <a:latin typeface="Arial" pitchFamily="34" charset="0"/>
              </a:rPr>
              <a:t>Teaching Points</a:t>
            </a:r>
          </a:p>
          <a:p>
            <a:pPr lvl="1" eaLnBrk="1" hangingPunct="1"/>
            <a:r>
              <a:rPr lang="en-US" smtClean="0">
                <a:latin typeface="Arial" pitchFamily="34" charset="0"/>
              </a:rPr>
              <a:t>1. Attacker lures victim to read some malicious content (in web site or e-mail)</a:t>
            </a:r>
          </a:p>
          <a:p>
            <a:pPr lvl="1" eaLnBrk="1" hangingPunct="1"/>
            <a:r>
              <a:rPr lang="en-US" smtClean="0">
                <a:latin typeface="Arial" pitchFamily="34" charset="0"/>
              </a:rPr>
              <a:t>2. Malicious request automatically sent to vulnerable site (if in IMG tag or something similar), or user might actually click on or submit something to initiate the request (i.e., phishing like attack).</a:t>
            </a:r>
          </a:p>
          <a:p>
            <a:pPr lvl="1" eaLnBrk="1" hangingPunct="1"/>
            <a:r>
              <a:rPr lang="en-US" smtClean="0">
                <a:latin typeface="Arial" pitchFamily="34" charset="0"/>
              </a:rPr>
              <a:t>3. IF THE CONDITIONS ARE RIGHT, then the malicious request will include the victim’s credentials when sent to the vulnerable site. If it works, the unauthorized transaction will be accepted, or the unauthorized request will return sensitive data to the attacker.</a:t>
            </a:r>
          </a:p>
          <a:p>
            <a:pPr lvl="1" eaLnBrk="1" hangingPunct="1"/>
            <a:r>
              <a:rPr lang="en-US" smtClean="0">
                <a:latin typeface="Arial" pitchFamily="34" charset="0"/>
              </a:rPr>
              <a:t>4. Regardless of success or failure of the attack, the attack itself is typically completely invisible to the potential victim.</a:t>
            </a:r>
          </a:p>
          <a:p>
            <a:pPr eaLnBrk="1" hangingPunct="1"/>
            <a:r>
              <a:rPr lang="en-US" smtClean="0">
                <a:latin typeface="Arial" pitchFamily="34" charset="0"/>
              </a:rPr>
              <a:t>Examples, Demonstrations, Stories</a:t>
            </a:r>
          </a:p>
          <a:p>
            <a:pPr lvl="1" eaLnBrk="1" hangingPunct="1"/>
            <a:r>
              <a:rPr lang="en-US" smtClean="0">
                <a:latin typeface="Arial" pitchFamily="34" charset="0"/>
              </a:rPr>
              <a:t> </a:t>
            </a:r>
          </a:p>
          <a:p>
            <a:pPr eaLnBrk="1" hangingPunct="1"/>
            <a:endParaRPr lang="en-US" smtClean="0">
              <a:latin typeface="Arial" pitchFamily="34" charset="0"/>
            </a:endParaRPr>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1250" name="Rectangle 2"/>
          <p:cNvSpPr>
            <a:spLocks noGrp="1" noRot="1" noChangeAspect="1" noChangeArrowheads="1" noTextEdit="1"/>
          </p:cNvSpPr>
          <p:nvPr>
            <p:ph type="sldImg"/>
          </p:nvPr>
        </p:nvSpPr>
        <p:spPr>
          <a:xfrm>
            <a:off x="95250" y="0"/>
            <a:ext cx="6773863" cy="5080000"/>
          </a:xfrm>
          <a:ln cap="flat" algn="ctr"/>
        </p:spPr>
      </p:sp>
      <p:sp>
        <p:nvSpPr>
          <p:cNvPr id="181251" name="Rectangle 3"/>
          <p:cNvSpPr>
            <a:spLocks noGrp="1" noChangeAspect="1" noChangeArrowheads="1"/>
          </p:cNvSpPr>
          <p:nvPr>
            <p:ph type="body" idx="1"/>
          </p:nvPr>
        </p:nvSpPr>
        <p:spPr>
          <a:xfrm>
            <a:off x="114301" y="4745039"/>
            <a:ext cx="6740525" cy="4041775"/>
          </a:xfrm>
          <a:noFill/>
        </p:spPr>
        <p:txBody>
          <a:bodyPr lIns="91384" rIns="91384"/>
          <a:lstStyle/>
          <a:p>
            <a:pPr eaLnBrk="1" hangingPunct="1"/>
            <a:r>
              <a:rPr lang="en-US" smtClean="0">
                <a:latin typeface="Arial" pitchFamily="34" charset="0"/>
              </a:rPr>
              <a:t>Main Point</a:t>
            </a:r>
          </a:p>
          <a:p>
            <a:pPr lvl="1" eaLnBrk="1" hangingPunct="1"/>
            <a:r>
              <a:rPr lang="en-US" smtClean="0">
                <a:latin typeface="Arial" pitchFamily="34" charset="0"/>
              </a:rPr>
              <a:t>The only real solution is adding a secret token to each update command on a site.</a:t>
            </a:r>
          </a:p>
          <a:p>
            <a:pPr eaLnBrk="1" hangingPunct="1"/>
            <a:r>
              <a:rPr lang="en-US" smtClean="0">
                <a:latin typeface="Arial" pitchFamily="34" charset="0"/>
              </a:rPr>
              <a:t>Teaching Points</a:t>
            </a:r>
          </a:p>
          <a:p>
            <a:pPr lvl="1" eaLnBrk="1" hangingPunct="1"/>
            <a:r>
              <a:rPr lang="en-US" smtClean="0">
                <a:latin typeface="Arial" pitchFamily="34" charset="0"/>
              </a:rPr>
              <a:t>This token has to be stored in a location that is NOT automatically submitted with other requests by your browser. i.e., in a hidden field, or as another parameter.</a:t>
            </a:r>
          </a:p>
          <a:p>
            <a:pPr lvl="1" eaLnBrk="1" hangingPunct="1"/>
            <a:r>
              <a:rPr lang="en-US" smtClean="0">
                <a:latin typeface="Arial" pitchFamily="34" charset="0"/>
              </a:rPr>
              <a:t>Beware of including this token in the URL parameters, since it will get included in the referer field of future requests (thus exposing the token).</a:t>
            </a:r>
          </a:p>
          <a:p>
            <a:pPr lvl="1" eaLnBrk="1" hangingPunct="1"/>
            <a:r>
              <a:rPr lang="en-US" smtClean="0">
                <a:latin typeface="Arial" pitchFamily="34" charset="0"/>
              </a:rPr>
              <a:t>It would be ideal of a unique value was created for every single individual transaction, but that can be a pain to create.</a:t>
            </a:r>
          </a:p>
          <a:p>
            <a:pPr lvl="1" eaLnBrk="1" hangingPunct="1"/>
            <a:r>
              <a:rPr lang="en-US" smtClean="0">
                <a:latin typeface="Arial" pitchFamily="34" charset="0"/>
              </a:rPr>
              <a:t>Having a single unique value of the entire session would be way better than nothing, so we’d recommend you at least start with that.</a:t>
            </a:r>
          </a:p>
          <a:p>
            <a:pPr lvl="1" eaLnBrk="1" hangingPunct="1"/>
            <a:r>
              <a:rPr lang="en-US" smtClean="0">
                <a:latin typeface="Arial" pitchFamily="34" charset="0"/>
              </a:rPr>
              <a:t>Also, it is VERY IMPORTANT, that you not have XSS flaws on your site because such flaws can be used to steal or access your unique tokens and defeat any CSRF defense you put in place.</a:t>
            </a:r>
          </a:p>
          <a:p>
            <a:pPr eaLnBrk="1" hangingPunct="1"/>
            <a:r>
              <a:rPr lang="en-US" smtClean="0">
                <a:latin typeface="Arial" pitchFamily="34" charset="0"/>
              </a:rPr>
              <a:t>Examples, Demonstrations, Stories</a:t>
            </a:r>
          </a:p>
          <a:p>
            <a:pPr lvl="1" eaLnBrk="1" hangingPunct="1"/>
            <a:r>
              <a:rPr lang="en-US" smtClean="0">
                <a:latin typeface="Arial" pitchFamily="34" charset="0"/>
              </a:rPr>
              <a:t> </a:t>
            </a:r>
          </a:p>
          <a:p>
            <a:pPr eaLnBrk="1" hangingPunct="1"/>
            <a:endParaRPr lang="en-US" smtClean="0">
              <a:latin typeface="Arial" pitchFamily="34" charset="0"/>
            </a:endParaRPr>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770" name="Slide Image Placeholder 1"/>
          <p:cNvSpPr>
            <a:spLocks noGrp="1" noRot="1" noChangeAspect="1" noTextEdit="1"/>
          </p:cNvSpPr>
          <p:nvPr>
            <p:ph type="sldImg"/>
          </p:nvPr>
        </p:nvSpPr>
        <p:spPr bwMode="auto">
          <a:noFill/>
          <a:ln>
            <a:solidFill>
              <a:srgbClr val="000000"/>
            </a:solidFill>
            <a:miter lim="800000"/>
            <a:headEnd/>
            <a:tailEnd/>
          </a:ln>
        </p:spPr>
      </p:sp>
      <p:sp>
        <p:nvSpPr>
          <p:cNvPr id="3" name="Notes Placeholder 2"/>
          <p:cNvSpPr>
            <a:spLocks noGrp="1"/>
          </p:cNvSpPr>
          <p:nvPr>
            <p:ph type="body" idx="1"/>
          </p:nvPr>
        </p:nvSpPr>
        <p:spPr/>
        <p:txBody>
          <a:bodyPr>
            <a:normAutofit fontScale="92500" lnSpcReduction="10000"/>
          </a:bodyPr>
          <a:lstStyle/>
          <a:p>
            <a:pPr>
              <a:defRPr/>
            </a:pPr>
            <a:r>
              <a:rPr lang="en-GB" dirty="0" smtClean="0"/>
              <a:t>The view state is used to persist the state of controls across two successive requests for the same page. By default, the view state is Base64-encoded and signed with a hash value to prevent tampering. Unless you change default page settings, the view state is not at risk of tampering. If an attacker modifies the view state, or even if he/she rebuilds the view state using the right algorithm, ASP.NET catches the attempt and throws an exception. A tampered view state is not necessarily harmful—it modifies the state of server</a:t>
            </a:r>
          </a:p>
          <a:p>
            <a:pPr>
              <a:defRPr/>
            </a:pPr>
            <a:endParaRPr lang="nl-BE" dirty="0" smtClean="0"/>
          </a:p>
          <a:p>
            <a:pPr>
              <a:defRPr/>
            </a:pPr>
            <a:r>
              <a:rPr lang="en-GB" dirty="0" smtClean="0"/>
              <a:t>One of the very rich security feature and also one of the least known is the </a:t>
            </a:r>
            <a:r>
              <a:rPr lang="en-GB" dirty="0" err="1" smtClean="0"/>
              <a:t>ViewStateUserKey</a:t>
            </a:r>
            <a:r>
              <a:rPr lang="en-GB" dirty="0" smtClean="0"/>
              <a:t>. The key is used to add an identifier to the individual user in the </a:t>
            </a:r>
            <a:r>
              <a:rPr lang="en-GB" dirty="0" err="1" smtClean="0"/>
              <a:t>viewstate</a:t>
            </a:r>
            <a:r>
              <a:rPr lang="en-GB" dirty="0" smtClean="0"/>
              <a:t> variable for the page.</a:t>
            </a:r>
          </a:p>
          <a:p>
            <a:pPr>
              <a:defRPr/>
            </a:pPr>
            <a:endParaRPr lang="en-GB" dirty="0" smtClean="0"/>
          </a:p>
          <a:p>
            <a:pPr>
              <a:defRPr/>
            </a:pPr>
            <a:r>
              <a:rPr lang="en-GB" dirty="0" smtClean="0"/>
              <a:t>There are problems with relying on </a:t>
            </a:r>
            <a:r>
              <a:rPr lang="en-GB" dirty="0" err="1" smtClean="0"/>
              <a:t>ViewState</a:t>
            </a:r>
            <a:r>
              <a:rPr lang="en-GB" dirty="0" smtClean="0"/>
              <a:t> however: </a:t>
            </a:r>
          </a:p>
          <a:p>
            <a:pPr>
              <a:buFont typeface="Arial" pitchFamily="34" charset="0"/>
              <a:buChar char="•"/>
              <a:defRPr/>
            </a:pPr>
            <a:r>
              <a:rPr lang="en-GB" dirty="0" smtClean="0"/>
              <a:t>Developers can disable </a:t>
            </a:r>
            <a:r>
              <a:rPr lang="en-GB" dirty="0" err="1" smtClean="0"/>
              <a:t>ViewState</a:t>
            </a:r>
            <a:r>
              <a:rPr lang="en-GB" dirty="0" smtClean="0"/>
              <a:t> per-page or on an entire </a:t>
            </a:r>
            <a:r>
              <a:rPr lang="en-GB" dirty="0" err="1" smtClean="0"/>
              <a:t>ASP.Net</a:t>
            </a:r>
            <a:r>
              <a:rPr lang="en-GB" dirty="0" smtClean="0"/>
              <a:t> application. They can also forget to enable it on a key page. Knowing you have protection becomes a laborious code-and-configuration-review-problem. </a:t>
            </a:r>
          </a:p>
          <a:p>
            <a:pPr>
              <a:buFont typeface="Arial" pitchFamily="34" charset="0"/>
              <a:buChar char="•"/>
              <a:defRPr/>
            </a:pPr>
            <a:r>
              <a:rPr lang="en-GB" dirty="0" err="1" smtClean="0"/>
              <a:t>ViewState</a:t>
            </a:r>
            <a:r>
              <a:rPr lang="en-GB" dirty="0" smtClean="0"/>
              <a:t> can result in hugely bloated page content if it is not cared for properly during development </a:t>
            </a:r>
          </a:p>
          <a:p>
            <a:pPr>
              <a:buFont typeface="Arial" pitchFamily="34" charset="0"/>
              <a:buChar char="•"/>
              <a:defRPr/>
            </a:pPr>
            <a:r>
              <a:rPr lang="en-GB" dirty="0" smtClean="0"/>
              <a:t>Developers can inadvertently divulge sensitive date in </a:t>
            </a:r>
            <a:r>
              <a:rPr lang="en-GB" dirty="0" err="1" smtClean="0"/>
              <a:t>ViewState</a:t>
            </a:r>
            <a:r>
              <a:rPr lang="en-GB" dirty="0" smtClean="0"/>
              <a:t> that may go unnoticed since </a:t>
            </a:r>
            <a:r>
              <a:rPr lang="en-GB" dirty="0" err="1" smtClean="0"/>
              <a:t>ViewState</a:t>
            </a:r>
            <a:r>
              <a:rPr lang="en-GB" dirty="0" smtClean="0"/>
              <a:t> is Base64-encoded in the page content controls, though—but can become the vehicle of serious infections.</a:t>
            </a:r>
          </a:p>
          <a:p>
            <a:pPr>
              <a:buFont typeface="Arial" pitchFamily="34" charset="0"/>
              <a:buChar char="•"/>
              <a:defRPr/>
            </a:pPr>
            <a:endParaRPr lang="nl-BE" dirty="0" smtClean="0"/>
          </a:p>
          <a:p>
            <a:pPr>
              <a:buFont typeface="Arial" pitchFamily="34" charset="0"/>
              <a:buChar char="•"/>
              <a:defRPr/>
            </a:pPr>
            <a:r>
              <a:rPr lang="nl-BE" dirty="0" err="1" smtClean="0"/>
              <a:t>Only</a:t>
            </a:r>
            <a:r>
              <a:rPr lang="nl-BE" dirty="0" smtClean="0"/>
              <a:t> </a:t>
            </a:r>
            <a:r>
              <a:rPr lang="nl-BE" dirty="0" err="1" smtClean="0"/>
              <a:t>works</a:t>
            </a:r>
            <a:r>
              <a:rPr lang="nl-BE" dirty="0" smtClean="0"/>
              <a:t> </a:t>
            </a:r>
            <a:r>
              <a:rPr lang="nl-BE" dirty="0" err="1" smtClean="0"/>
              <a:t>for</a:t>
            </a:r>
            <a:r>
              <a:rPr lang="nl-BE" dirty="0" smtClean="0"/>
              <a:t> POST </a:t>
            </a:r>
            <a:r>
              <a:rPr lang="nl-BE" dirty="0" err="1" smtClean="0"/>
              <a:t>forms</a:t>
            </a:r>
            <a:r>
              <a:rPr lang="nl-BE" dirty="0" smtClean="0"/>
              <a:t> </a:t>
            </a:r>
          </a:p>
          <a:p>
            <a:pPr>
              <a:buFont typeface="Arial" pitchFamily="34" charset="0"/>
              <a:buChar char="•"/>
              <a:defRPr/>
            </a:pPr>
            <a:endParaRPr lang="en-GB" dirty="0"/>
          </a:p>
        </p:txBody>
      </p:sp>
      <p:sp>
        <p:nvSpPr>
          <p:cNvPr id="4" name="Slide Number Placeholder 3"/>
          <p:cNvSpPr>
            <a:spLocks noGrp="1"/>
          </p:cNvSpPr>
          <p:nvPr>
            <p:ph type="sldNum" sz="quarter" idx="5"/>
          </p:nvPr>
        </p:nvSpPr>
        <p:spPr/>
        <p:txBody>
          <a:bodyPr/>
          <a:lstStyle/>
          <a:p>
            <a:pPr>
              <a:defRPr/>
            </a:pPr>
            <a:fld id="{5DD60078-6F41-40EE-92D4-239D1C155FCA}" type="slidenum">
              <a:rPr lang="en-US" smtClean="0"/>
              <a:pPr>
                <a:defRPr/>
              </a:pPr>
              <a:t>54</a:t>
            </a:fld>
            <a:endParaRPr lang="en-US"/>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1250" name="Rectangle 2"/>
          <p:cNvSpPr>
            <a:spLocks noGrp="1" noRot="1" noChangeAspect="1" noChangeArrowheads="1" noTextEdit="1"/>
          </p:cNvSpPr>
          <p:nvPr>
            <p:ph type="sldImg"/>
          </p:nvPr>
        </p:nvSpPr>
        <p:spPr>
          <a:xfrm>
            <a:off x="95250" y="0"/>
            <a:ext cx="6773863" cy="5080000"/>
          </a:xfrm>
          <a:ln cap="flat" algn="ctr"/>
        </p:spPr>
      </p:sp>
      <p:sp>
        <p:nvSpPr>
          <p:cNvPr id="181251" name="Rectangle 3"/>
          <p:cNvSpPr>
            <a:spLocks noGrp="1" noChangeAspect="1" noChangeArrowheads="1"/>
          </p:cNvSpPr>
          <p:nvPr>
            <p:ph type="body" idx="1"/>
          </p:nvPr>
        </p:nvSpPr>
        <p:spPr>
          <a:xfrm>
            <a:off x="114301" y="4745039"/>
            <a:ext cx="6740525" cy="4041775"/>
          </a:xfrm>
          <a:noFill/>
        </p:spPr>
        <p:txBody>
          <a:bodyPr lIns="91384" rIns="91384"/>
          <a:lstStyle/>
          <a:p>
            <a:pPr eaLnBrk="1" hangingPunct="1"/>
            <a:r>
              <a:rPr lang="en-US" smtClean="0">
                <a:latin typeface="Arial" pitchFamily="34" charset="0"/>
              </a:rPr>
              <a:t>Main Point</a:t>
            </a:r>
          </a:p>
          <a:p>
            <a:pPr lvl="1" eaLnBrk="1" hangingPunct="1"/>
            <a:r>
              <a:rPr lang="en-US" smtClean="0">
                <a:latin typeface="Arial" pitchFamily="34" charset="0"/>
              </a:rPr>
              <a:t>The only real solution is adding a secret token to each update command on a site.</a:t>
            </a:r>
          </a:p>
          <a:p>
            <a:pPr eaLnBrk="1" hangingPunct="1"/>
            <a:r>
              <a:rPr lang="en-US" smtClean="0">
                <a:latin typeface="Arial" pitchFamily="34" charset="0"/>
              </a:rPr>
              <a:t>Teaching Points</a:t>
            </a:r>
          </a:p>
          <a:p>
            <a:pPr lvl="1" eaLnBrk="1" hangingPunct="1"/>
            <a:r>
              <a:rPr lang="en-US" smtClean="0">
                <a:latin typeface="Arial" pitchFamily="34" charset="0"/>
              </a:rPr>
              <a:t>This token has to be stored in a location that is NOT automatically submitted with other requests by your browser. i.e., in a hidden field, or as another parameter.</a:t>
            </a:r>
          </a:p>
          <a:p>
            <a:pPr lvl="1" eaLnBrk="1" hangingPunct="1"/>
            <a:r>
              <a:rPr lang="en-US" smtClean="0">
                <a:latin typeface="Arial" pitchFamily="34" charset="0"/>
              </a:rPr>
              <a:t>Beware of including this token in the URL parameters, since it will get included in the referer field of future requests (thus exposing the token).</a:t>
            </a:r>
          </a:p>
          <a:p>
            <a:pPr lvl="1" eaLnBrk="1" hangingPunct="1"/>
            <a:r>
              <a:rPr lang="en-US" smtClean="0">
                <a:latin typeface="Arial" pitchFamily="34" charset="0"/>
              </a:rPr>
              <a:t>It would be ideal of a unique value was created for every single individual transaction, but that can be a pain to create.</a:t>
            </a:r>
          </a:p>
          <a:p>
            <a:pPr lvl="1" eaLnBrk="1" hangingPunct="1"/>
            <a:r>
              <a:rPr lang="en-US" smtClean="0">
                <a:latin typeface="Arial" pitchFamily="34" charset="0"/>
              </a:rPr>
              <a:t>Having a single unique value of the entire session would be way better than nothing, so we’d recommend you at least start with that.</a:t>
            </a:r>
          </a:p>
          <a:p>
            <a:pPr lvl="1" eaLnBrk="1" hangingPunct="1"/>
            <a:r>
              <a:rPr lang="en-US" smtClean="0">
                <a:latin typeface="Arial" pitchFamily="34" charset="0"/>
              </a:rPr>
              <a:t>Also, it is VERY IMPORTANT, that you not have XSS flaws on your site because such flaws can be used to steal or access your unique tokens and defeat any CSRF defense you put in place.</a:t>
            </a:r>
          </a:p>
          <a:p>
            <a:pPr eaLnBrk="1" hangingPunct="1"/>
            <a:r>
              <a:rPr lang="en-US" smtClean="0">
                <a:latin typeface="Arial" pitchFamily="34" charset="0"/>
              </a:rPr>
              <a:t>Examples, Demonstrations, Stories</a:t>
            </a:r>
          </a:p>
          <a:p>
            <a:pPr lvl="1" eaLnBrk="1" hangingPunct="1"/>
            <a:r>
              <a:rPr lang="en-US" smtClean="0">
                <a:latin typeface="Arial" pitchFamily="34" charset="0"/>
              </a:rPr>
              <a:t> </a:t>
            </a:r>
          </a:p>
          <a:p>
            <a:pPr eaLnBrk="1" hangingPunct="1"/>
            <a:endParaRPr lang="en-US" smtClean="0">
              <a:latin typeface="Arial" pitchFamily="34" charset="0"/>
            </a:endParaRPr>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l-BE"/>
          </a:p>
        </p:txBody>
      </p:sp>
      <p:sp>
        <p:nvSpPr>
          <p:cNvPr id="4" name="Slide Number Placeholder 3"/>
          <p:cNvSpPr>
            <a:spLocks noGrp="1"/>
          </p:cNvSpPr>
          <p:nvPr>
            <p:ph type="sldNum" sz="quarter" idx="10"/>
          </p:nvPr>
        </p:nvSpPr>
        <p:spPr/>
        <p:txBody>
          <a:bodyPr/>
          <a:lstStyle/>
          <a:p>
            <a:pPr>
              <a:defRPr/>
            </a:pPr>
            <a:fld id="{7381FEBA-6368-4B07-A028-ED0CFE1B091F}" type="slidenum">
              <a:rPr lang="en-US" smtClean="0"/>
              <a:pPr>
                <a:defRPr/>
              </a:pPr>
              <a:t>56</a:t>
            </a:fld>
            <a:endParaRPr lang="en-US"/>
          </a:p>
        </p:txBody>
      </p:sp>
    </p:spTree>
    <p:extLst>
      <p:ext uri="{BB962C8B-B14F-4D97-AF65-F5344CB8AC3E}">
        <p14:creationId xmlns:p14="http://schemas.microsoft.com/office/powerpoint/2010/main" val="2633343689"/>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2274" name="Rectangle 7"/>
          <p:cNvSpPr>
            <a:spLocks noGrp="1" noChangeArrowheads="1"/>
          </p:cNvSpPr>
          <p:nvPr>
            <p:ph type="sldNum" sz="quarter" idx="5"/>
          </p:nvPr>
        </p:nvSpPr>
        <p:spPr>
          <a:xfrm>
            <a:off x="3884614" y="8686801"/>
            <a:ext cx="2971800" cy="455613"/>
          </a:xfrm>
          <a:noFill/>
          <a:ln>
            <a:miter lim="800000"/>
            <a:headEnd/>
            <a:tailEnd/>
          </a:ln>
        </p:spPr>
        <p:txBody>
          <a:bodyPr lIns="86482" tIns="43241" rIns="86482" bIns="43241"/>
          <a:lstStyle/>
          <a:p>
            <a:fld id="{769618B4-8695-451D-B959-F520663603E3}" type="slidenum">
              <a:rPr lang="en-US">
                <a:latin typeface="Arial" pitchFamily="34" charset="0"/>
              </a:rPr>
              <a:pPr/>
              <a:t>57</a:t>
            </a:fld>
            <a:endParaRPr lang="en-US">
              <a:latin typeface="Arial" pitchFamily="34" charset="0"/>
            </a:endParaRPr>
          </a:p>
        </p:txBody>
      </p:sp>
      <p:sp>
        <p:nvSpPr>
          <p:cNvPr id="182275" name="Rectangle 2"/>
          <p:cNvSpPr>
            <a:spLocks noGrp="1" noRot="1" noChangeAspect="1" noChangeArrowheads="1" noTextEdit="1"/>
          </p:cNvSpPr>
          <p:nvPr>
            <p:ph type="sldImg"/>
          </p:nvPr>
        </p:nvSpPr>
        <p:spPr>
          <a:ln/>
        </p:spPr>
      </p:sp>
      <p:sp>
        <p:nvSpPr>
          <p:cNvPr id="182276" name="Rectangle 3"/>
          <p:cNvSpPr>
            <a:spLocks noGrp="1" noChangeArrowheads="1"/>
          </p:cNvSpPr>
          <p:nvPr>
            <p:ph type="body" idx="1"/>
          </p:nvPr>
        </p:nvSpPr>
        <p:spPr>
          <a:noFill/>
        </p:spPr>
        <p:txBody>
          <a:bodyPr/>
          <a:lstStyle/>
          <a:p>
            <a:pPr eaLnBrk="1" hangingPunct="1"/>
            <a:endParaRPr lang="nl-BE" smtClean="0">
              <a:latin typeface="Arial" pitchFamily="34" charset="0"/>
            </a:endParaRPr>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3298" name="Rectangle 7"/>
          <p:cNvSpPr>
            <a:spLocks noGrp="1" noChangeArrowheads="1"/>
          </p:cNvSpPr>
          <p:nvPr>
            <p:ph type="sldNum" sz="quarter" idx="5"/>
          </p:nvPr>
        </p:nvSpPr>
        <p:spPr>
          <a:xfrm>
            <a:off x="3884614" y="8686801"/>
            <a:ext cx="2971800" cy="455613"/>
          </a:xfrm>
          <a:noFill/>
          <a:ln>
            <a:miter lim="800000"/>
            <a:headEnd/>
            <a:tailEnd/>
          </a:ln>
        </p:spPr>
        <p:txBody>
          <a:bodyPr lIns="86482" tIns="43241" rIns="86482" bIns="43241"/>
          <a:lstStyle/>
          <a:p>
            <a:fld id="{68FFD609-2F32-46E1-83E2-309397168479}" type="slidenum">
              <a:rPr lang="en-US">
                <a:latin typeface="Arial" pitchFamily="34" charset="0"/>
              </a:rPr>
              <a:pPr/>
              <a:t>58</a:t>
            </a:fld>
            <a:endParaRPr lang="en-US">
              <a:latin typeface="Arial" pitchFamily="34" charset="0"/>
            </a:endParaRPr>
          </a:p>
        </p:txBody>
      </p:sp>
      <p:sp>
        <p:nvSpPr>
          <p:cNvPr id="183299" name="Rectangle 2"/>
          <p:cNvSpPr>
            <a:spLocks noGrp="1" noRot="1" noChangeAspect="1" noChangeArrowheads="1" noTextEdit="1"/>
          </p:cNvSpPr>
          <p:nvPr>
            <p:ph type="sldImg"/>
          </p:nvPr>
        </p:nvSpPr>
        <p:spPr>
          <a:ln/>
        </p:spPr>
      </p:sp>
      <p:sp>
        <p:nvSpPr>
          <p:cNvPr id="183300" name="Rectangle 3"/>
          <p:cNvSpPr>
            <a:spLocks noGrp="1" noChangeArrowheads="1"/>
          </p:cNvSpPr>
          <p:nvPr>
            <p:ph type="body" idx="1"/>
          </p:nvPr>
        </p:nvSpPr>
        <p:spPr>
          <a:noFill/>
        </p:spPr>
        <p:txBody>
          <a:bodyPr/>
          <a:lstStyle/>
          <a:p>
            <a:pPr eaLnBrk="1" hangingPunct="1"/>
            <a:endParaRPr lang="nl-BE" smtClean="0">
              <a:latin typeface="Arial" pitchFamily="34" charset="0"/>
            </a:endParaRPr>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22" name="Rectangle 7"/>
          <p:cNvSpPr>
            <a:spLocks noGrp="1" noChangeArrowheads="1"/>
          </p:cNvSpPr>
          <p:nvPr>
            <p:ph type="sldNum" sz="quarter" idx="5"/>
          </p:nvPr>
        </p:nvSpPr>
        <p:spPr>
          <a:xfrm>
            <a:off x="3884614" y="8686801"/>
            <a:ext cx="2971800" cy="455613"/>
          </a:xfrm>
          <a:noFill/>
          <a:ln>
            <a:miter lim="800000"/>
            <a:headEnd/>
            <a:tailEnd/>
          </a:ln>
        </p:spPr>
        <p:txBody>
          <a:bodyPr lIns="86482" tIns="43241" rIns="86482" bIns="43241"/>
          <a:lstStyle/>
          <a:p>
            <a:fld id="{04E2B02F-DE95-4C3C-AB29-2B617E16A373}" type="slidenum">
              <a:rPr lang="en-US">
                <a:latin typeface="Arial" pitchFamily="34" charset="0"/>
              </a:rPr>
              <a:pPr/>
              <a:t>59</a:t>
            </a:fld>
            <a:endParaRPr lang="en-US">
              <a:latin typeface="Arial" pitchFamily="34" charset="0"/>
            </a:endParaRPr>
          </a:p>
        </p:txBody>
      </p:sp>
      <p:sp>
        <p:nvSpPr>
          <p:cNvPr id="184323" name="Rectangle 2"/>
          <p:cNvSpPr>
            <a:spLocks noGrp="1" noRot="1" noChangeAspect="1" noChangeArrowheads="1" noTextEdit="1"/>
          </p:cNvSpPr>
          <p:nvPr>
            <p:ph type="sldImg"/>
          </p:nvPr>
        </p:nvSpPr>
        <p:spPr>
          <a:ln/>
        </p:spPr>
      </p:sp>
      <p:sp>
        <p:nvSpPr>
          <p:cNvPr id="184324" name="Rectangle 3"/>
          <p:cNvSpPr>
            <a:spLocks noGrp="1" noChangeArrowheads="1"/>
          </p:cNvSpPr>
          <p:nvPr>
            <p:ph type="body" idx="1"/>
          </p:nvPr>
        </p:nvSpPr>
        <p:spPr>
          <a:noFill/>
        </p:spPr>
        <p:txBody>
          <a:bodyPr/>
          <a:lstStyle/>
          <a:p>
            <a:pPr eaLnBrk="1" hangingPunct="1"/>
            <a:endParaRPr lang="nl-BE" smtClean="0">
              <a:latin typeface="Arial" pitchFamily="34"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23394" name="Rectangle 2"/>
          <p:cNvSpPr>
            <a:spLocks noGrp="1" noRot="1" noChangeAspect="1" noChangeArrowheads="1" noTextEdit="1"/>
          </p:cNvSpPr>
          <p:nvPr>
            <p:ph type="sldImg"/>
          </p:nvPr>
        </p:nvSpPr>
        <p:spPr>
          <a:xfrm>
            <a:off x="96838" y="0"/>
            <a:ext cx="6772275" cy="5080000"/>
          </a:xfrm>
          <a:solidFill>
            <a:srgbClr val="FFFFFF"/>
          </a:solidFill>
          <a:ln cap="flat" algn="ctr"/>
        </p:spPr>
      </p:sp>
      <p:sp>
        <p:nvSpPr>
          <p:cNvPr id="1723395" name="Rectangle 3"/>
          <p:cNvSpPr>
            <a:spLocks noGrp="1" noChangeAspect="1" noChangeArrowheads="1"/>
          </p:cNvSpPr>
          <p:nvPr>
            <p:ph type="body" idx="1"/>
          </p:nvPr>
        </p:nvSpPr>
        <p:spPr>
          <a:ln cap="flat" algn="ctr"/>
        </p:spPr>
        <p:txBody>
          <a:bodyPr lIns="91405" rIns="91405"/>
          <a:lstStyle/>
          <a:p>
            <a:pPr eaLnBrk="1" hangingPunct="1">
              <a:buFont typeface="Arial" pitchFamily="34" charset="0"/>
              <a:buNone/>
            </a:pPr>
            <a:r>
              <a:rPr lang="en-US" dirty="0" smtClean="0">
                <a:latin typeface="Arial" pitchFamily="34" charset="0"/>
              </a:rPr>
              <a:t>The red ones are the new ones.</a:t>
            </a:r>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5346" name="Rectangle 7"/>
          <p:cNvSpPr>
            <a:spLocks noGrp="1" noChangeArrowheads="1"/>
          </p:cNvSpPr>
          <p:nvPr>
            <p:ph type="sldNum" sz="quarter" idx="5"/>
          </p:nvPr>
        </p:nvSpPr>
        <p:spPr>
          <a:noFill/>
          <a:ln>
            <a:miter lim="800000"/>
            <a:headEnd/>
            <a:tailEnd/>
          </a:ln>
        </p:spPr>
        <p:txBody>
          <a:bodyPr lIns="91419" tIns="45709" rIns="91419" bIns="45709"/>
          <a:lstStyle/>
          <a:p>
            <a:fld id="{7D21E851-8D45-41D1-B728-FFBC0CE4DFF9}" type="slidenum">
              <a:rPr lang="en-US">
                <a:latin typeface="Arial" pitchFamily="34" charset="0"/>
              </a:rPr>
              <a:pPr/>
              <a:t>60</a:t>
            </a:fld>
            <a:endParaRPr lang="en-US">
              <a:latin typeface="Arial" pitchFamily="34" charset="0"/>
            </a:endParaRPr>
          </a:p>
        </p:txBody>
      </p:sp>
      <p:sp>
        <p:nvSpPr>
          <p:cNvPr id="185347" name="Rectangle 2"/>
          <p:cNvSpPr>
            <a:spLocks noGrp="1" noRot="1" noChangeAspect="1" noChangeArrowheads="1" noTextEdit="1"/>
          </p:cNvSpPr>
          <p:nvPr>
            <p:ph type="sldImg"/>
          </p:nvPr>
        </p:nvSpPr>
        <p:spPr>
          <a:xfrm>
            <a:off x="1143000" y="685800"/>
            <a:ext cx="4573588" cy="3429000"/>
          </a:xfrm>
          <a:ln/>
        </p:spPr>
      </p:sp>
      <p:sp>
        <p:nvSpPr>
          <p:cNvPr id="185348" name="Rectangle 3"/>
          <p:cNvSpPr>
            <a:spLocks noGrp="1" noChangeArrowheads="1"/>
          </p:cNvSpPr>
          <p:nvPr>
            <p:ph type="body" idx="1"/>
          </p:nvPr>
        </p:nvSpPr>
        <p:spPr>
          <a:noFill/>
        </p:spPr>
        <p:txBody>
          <a:bodyPr/>
          <a:lstStyle/>
          <a:p>
            <a:pPr eaLnBrk="1" hangingPunct="1"/>
            <a:endParaRPr lang="nl-BE" smtClean="0">
              <a:latin typeface="Arial" pitchFamily="34" charset="0"/>
            </a:endParaRPr>
          </a:p>
        </p:txBody>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6370" name="Rectangle 7"/>
          <p:cNvSpPr>
            <a:spLocks noGrp="1" noChangeArrowheads="1"/>
          </p:cNvSpPr>
          <p:nvPr>
            <p:ph type="sldNum" sz="quarter" idx="5"/>
          </p:nvPr>
        </p:nvSpPr>
        <p:spPr>
          <a:noFill/>
          <a:ln>
            <a:miter lim="800000"/>
            <a:headEnd/>
            <a:tailEnd/>
          </a:ln>
        </p:spPr>
        <p:txBody>
          <a:bodyPr lIns="91419" tIns="45709" rIns="91419" bIns="45709"/>
          <a:lstStyle/>
          <a:p>
            <a:fld id="{C0967C43-56AA-4FD7-8483-3B292BC6E14A}" type="slidenum">
              <a:rPr lang="en-US">
                <a:latin typeface="Arial" pitchFamily="34" charset="0"/>
              </a:rPr>
              <a:pPr/>
              <a:t>61</a:t>
            </a:fld>
            <a:endParaRPr lang="en-US">
              <a:latin typeface="Arial" pitchFamily="34" charset="0"/>
            </a:endParaRPr>
          </a:p>
        </p:txBody>
      </p:sp>
      <p:sp>
        <p:nvSpPr>
          <p:cNvPr id="186371" name="Rectangle 2"/>
          <p:cNvSpPr>
            <a:spLocks noGrp="1" noRot="1" noChangeAspect="1" noChangeArrowheads="1" noTextEdit="1"/>
          </p:cNvSpPr>
          <p:nvPr>
            <p:ph type="sldImg"/>
          </p:nvPr>
        </p:nvSpPr>
        <p:spPr>
          <a:xfrm>
            <a:off x="924548" y="685509"/>
            <a:ext cx="5010506" cy="3429000"/>
          </a:xfrm>
          <a:ln/>
        </p:spPr>
      </p:sp>
      <p:sp>
        <p:nvSpPr>
          <p:cNvPr id="186372" name="Rectangle 3"/>
          <p:cNvSpPr>
            <a:spLocks noGrp="1" noChangeArrowheads="1"/>
          </p:cNvSpPr>
          <p:nvPr>
            <p:ph type="body" idx="1"/>
          </p:nvPr>
        </p:nvSpPr>
        <p:spPr>
          <a:noFill/>
        </p:spPr>
        <p:txBody>
          <a:bodyPr/>
          <a:lstStyle/>
          <a:p>
            <a:pPr eaLnBrk="1" hangingPunct="1"/>
            <a:endParaRPr lang="nl-BE" smtClean="0">
              <a:latin typeface="Arial" pitchFamily="34" charset="0"/>
            </a:endParaRPr>
          </a:p>
        </p:txBody>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7394" name="Rectangle 7"/>
          <p:cNvSpPr>
            <a:spLocks noGrp="1" noChangeArrowheads="1"/>
          </p:cNvSpPr>
          <p:nvPr>
            <p:ph type="sldNum" sz="quarter" idx="5"/>
          </p:nvPr>
        </p:nvSpPr>
        <p:spPr>
          <a:xfrm>
            <a:off x="3884614" y="8686801"/>
            <a:ext cx="2971800" cy="455613"/>
          </a:xfrm>
          <a:noFill/>
          <a:ln>
            <a:miter lim="800000"/>
            <a:headEnd/>
            <a:tailEnd/>
          </a:ln>
        </p:spPr>
        <p:txBody>
          <a:bodyPr lIns="86482" tIns="43241" rIns="86482" bIns="43241"/>
          <a:lstStyle/>
          <a:p>
            <a:fld id="{4ECB7566-B776-4D1C-953B-7BABF974AF75}" type="slidenum">
              <a:rPr lang="en-US">
                <a:latin typeface="Arial" pitchFamily="34" charset="0"/>
              </a:rPr>
              <a:pPr/>
              <a:t>62</a:t>
            </a:fld>
            <a:endParaRPr lang="en-US">
              <a:latin typeface="Arial" pitchFamily="34" charset="0"/>
            </a:endParaRPr>
          </a:p>
        </p:txBody>
      </p:sp>
      <p:sp>
        <p:nvSpPr>
          <p:cNvPr id="187395" name="Rectangle 2"/>
          <p:cNvSpPr>
            <a:spLocks noGrp="1" noRot="1" noChangeAspect="1" noChangeArrowheads="1" noTextEdit="1"/>
          </p:cNvSpPr>
          <p:nvPr>
            <p:ph type="sldImg"/>
          </p:nvPr>
        </p:nvSpPr>
        <p:spPr>
          <a:ln/>
        </p:spPr>
      </p:sp>
      <p:sp>
        <p:nvSpPr>
          <p:cNvPr id="187396" name="Rectangle 3"/>
          <p:cNvSpPr>
            <a:spLocks noGrp="1" noChangeArrowheads="1"/>
          </p:cNvSpPr>
          <p:nvPr>
            <p:ph type="body" idx="1"/>
          </p:nvPr>
        </p:nvSpPr>
        <p:spPr>
          <a:noFill/>
        </p:spPr>
        <p:txBody>
          <a:bodyPr/>
          <a:lstStyle/>
          <a:p>
            <a:pPr eaLnBrk="1" hangingPunct="1"/>
            <a:endParaRPr lang="nl-BE" smtClean="0">
              <a:latin typeface="Arial" pitchFamily="34" charset="0"/>
            </a:endParaRPr>
          </a:p>
        </p:txBody>
      </p:sp>
    </p:spTree>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9442" name="Rectangle 7"/>
          <p:cNvSpPr>
            <a:spLocks noGrp="1" noChangeArrowheads="1"/>
          </p:cNvSpPr>
          <p:nvPr>
            <p:ph type="sldNum" sz="quarter" idx="5"/>
          </p:nvPr>
        </p:nvSpPr>
        <p:spPr>
          <a:noFill/>
          <a:ln>
            <a:miter lim="800000"/>
            <a:headEnd/>
            <a:tailEnd/>
          </a:ln>
        </p:spPr>
        <p:txBody>
          <a:bodyPr lIns="91419" tIns="45709" rIns="91419" bIns="45709"/>
          <a:lstStyle/>
          <a:p>
            <a:fld id="{079D6D2C-A36A-4477-B864-DE00EA743A42}" type="slidenum">
              <a:rPr lang="en-US">
                <a:latin typeface="Arial" pitchFamily="34" charset="0"/>
              </a:rPr>
              <a:pPr/>
              <a:t>63</a:t>
            </a:fld>
            <a:endParaRPr lang="en-US">
              <a:latin typeface="Arial" pitchFamily="34" charset="0"/>
            </a:endParaRPr>
          </a:p>
        </p:txBody>
      </p:sp>
      <p:sp>
        <p:nvSpPr>
          <p:cNvPr id="189443" name="Rectangle 2"/>
          <p:cNvSpPr>
            <a:spLocks noGrp="1" noRot="1" noChangeAspect="1" noChangeArrowheads="1" noTextEdit="1"/>
          </p:cNvSpPr>
          <p:nvPr>
            <p:ph type="sldImg"/>
          </p:nvPr>
        </p:nvSpPr>
        <p:spPr>
          <a:xfrm>
            <a:off x="1143000" y="685800"/>
            <a:ext cx="4573588" cy="3429000"/>
          </a:xfrm>
          <a:ln/>
        </p:spPr>
      </p:sp>
      <p:sp>
        <p:nvSpPr>
          <p:cNvPr id="189444" name="Rectangle 3"/>
          <p:cNvSpPr>
            <a:spLocks noGrp="1" noChangeArrowheads="1"/>
          </p:cNvSpPr>
          <p:nvPr>
            <p:ph type="body" idx="1"/>
          </p:nvPr>
        </p:nvSpPr>
        <p:spPr>
          <a:noFill/>
        </p:spPr>
        <p:txBody>
          <a:bodyPr/>
          <a:lstStyle/>
          <a:p>
            <a:pPr eaLnBrk="1" hangingPunct="1"/>
            <a:endParaRPr lang="nl-BE" smtClean="0">
              <a:latin typeface="Arial" pitchFamily="34" charset="0"/>
            </a:endParaRPr>
          </a:p>
        </p:txBody>
      </p:sp>
    </p:spTree>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0466" name="Rectangle 7"/>
          <p:cNvSpPr>
            <a:spLocks noGrp="1" noChangeArrowheads="1"/>
          </p:cNvSpPr>
          <p:nvPr>
            <p:ph type="sldNum" sz="quarter" idx="5"/>
          </p:nvPr>
        </p:nvSpPr>
        <p:spPr>
          <a:noFill/>
          <a:ln>
            <a:miter lim="800000"/>
            <a:headEnd/>
            <a:tailEnd/>
          </a:ln>
        </p:spPr>
        <p:txBody>
          <a:bodyPr lIns="91419" tIns="45709" rIns="91419" bIns="45709"/>
          <a:lstStyle/>
          <a:p>
            <a:fld id="{D1C7A716-DD33-4606-88AE-F477AE6987DA}" type="slidenum">
              <a:rPr lang="en-US">
                <a:latin typeface="Arial" pitchFamily="34" charset="0"/>
              </a:rPr>
              <a:pPr/>
              <a:t>64</a:t>
            </a:fld>
            <a:endParaRPr lang="en-US">
              <a:latin typeface="Arial" pitchFamily="34" charset="0"/>
            </a:endParaRPr>
          </a:p>
        </p:txBody>
      </p:sp>
      <p:sp>
        <p:nvSpPr>
          <p:cNvPr id="190467" name="Rectangle 2"/>
          <p:cNvSpPr>
            <a:spLocks noGrp="1" noRot="1" noChangeAspect="1" noChangeArrowheads="1" noTextEdit="1"/>
          </p:cNvSpPr>
          <p:nvPr>
            <p:ph type="sldImg"/>
          </p:nvPr>
        </p:nvSpPr>
        <p:spPr>
          <a:xfrm>
            <a:off x="924548" y="685509"/>
            <a:ext cx="5010506" cy="3429000"/>
          </a:xfrm>
          <a:ln/>
        </p:spPr>
      </p:sp>
      <p:sp>
        <p:nvSpPr>
          <p:cNvPr id="190468" name="Rectangle 3"/>
          <p:cNvSpPr>
            <a:spLocks noGrp="1" noChangeArrowheads="1"/>
          </p:cNvSpPr>
          <p:nvPr>
            <p:ph type="body" idx="1"/>
          </p:nvPr>
        </p:nvSpPr>
        <p:spPr>
          <a:noFill/>
        </p:spPr>
        <p:txBody>
          <a:bodyPr/>
          <a:lstStyle/>
          <a:p>
            <a:pPr eaLnBrk="1" hangingPunct="1"/>
            <a:endParaRPr lang="nl-BE" smtClean="0">
              <a:latin typeface="Arial" pitchFamily="34" charset="0"/>
            </a:endParaRPr>
          </a:p>
        </p:txBody>
      </p:sp>
    </p:spTree>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1490" name="Rectangle 7"/>
          <p:cNvSpPr>
            <a:spLocks noGrp="1" noChangeArrowheads="1"/>
          </p:cNvSpPr>
          <p:nvPr>
            <p:ph type="sldNum" sz="quarter" idx="5"/>
          </p:nvPr>
        </p:nvSpPr>
        <p:spPr>
          <a:xfrm>
            <a:off x="3884614" y="8686801"/>
            <a:ext cx="2971800" cy="455613"/>
          </a:xfrm>
          <a:noFill/>
          <a:ln>
            <a:miter lim="800000"/>
            <a:headEnd/>
            <a:tailEnd/>
          </a:ln>
        </p:spPr>
        <p:txBody>
          <a:bodyPr lIns="86482" tIns="43241" rIns="86482" bIns="43241"/>
          <a:lstStyle/>
          <a:p>
            <a:fld id="{83FD32F9-E12A-4FE5-9EE8-2CB0B061D38C}" type="slidenum">
              <a:rPr lang="en-US">
                <a:latin typeface="Arial" pitchFamily="34" charset="0"/>
              </a:rPr>
              <a:pPr/>
              <a:t>65</a:t>
            </a:fld>
            <a:endParaRPr lang="en-US">
              <a:latin typeface="Arial" pitchFamily="34" charset="0"/>
            </a:endParaRPr>
          </a:p>
        </p:txBody>
      </p:sp>
      <p:sp>
        <p:nvSpPr>
          <p:cNvPr id="191491" name="Rectangle 2"/>
          <p:cNvSpPr>
            <a:spLocks noGrp="1" noRot="1" noChangeAspect="1" noChangeArrowheads="1" noTextEdit="1"/>
          </p:cNvSpPr>
          <p:nvPr>
            <p:ph type="sldImg"/>
          </p:nvPr>
        </p:nvSpPr>
        <p:spPr>
          <a:ln/>
        </p:spPr>
      </p:sp>
      <p:sp>
        <p:nvSpPr>
          <p:cNvPr id="191492" name="Rectangle 3"/>
          <p:cNvSpPr>
            <a:spLocks noGrp="1" noChangeArrowheads="1"/>
          </p:cNvSpPr>
          <p:nvPr>
            <p:ph type="body" idx="1"/>
          </p:nvPr>
        </p:nvSpPr>
        <p:spPr>
          <a:noFill/>
        </p:spPr>
        <p:txBody>
          <a:bodyPr/>
          <a:lstStyle/>
          <a:p>
            <a:pPr eaLnBrk="1" hangingPunct="1"/>
            <a:endParaRPr lang="nl-BE" smtClean="0">
              <a:latin typeface="Arial" pitchFamily="34" charset="0"/>
            </a:endParaRPr>
          </a:p>
        </p:txBody>
      </p:sp>
    </p:spTree>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2514" name="Rectangle 7"/>
          <p:cNvSpPr>
            <a:spLocks noGrp="1" noChangeArrowheads="1"/>
          </p:cNvSpPr>
          <p:nvPr>
            <p:ph type="sldNum" sz="quarter" idx="5"/>
          </p:nvPr>
        </p:nvSpPr>
        <p:spPr>
          <a:noFill/>
          <a:ln>
            <a:miter lim="800000"/>
            <a:headEnd/>
            <a:tailEnd/>
          </a:ln>
        </p:spPr>
        <p:txBody>
          <a:bodyPr lIns="91419" tIns="45709" rIns="91419" bIns="45709"/>
          <a:lstStyle/>
          <a:p>
            <a:fld id="{F13630D9-7416-4B5B-8DDE-C68BF110F577}" type="slidenum">
              <a:rPr lang="en-US">
                <a:latin typeface="Arial" pitchFamily="34" charset="0"/>
              </a:rPr>
              <a:pPr/>
              <a:t>66</a:t>
            </a:fld>
            <a:endParaRPr lang="en-US">
              <a:latin typeface="Arial" pitchFamily="34" charset="0"/>
            </a:endParaRPr>
          </a:p>
        </p:txBody>
      </p:sp>
      <p:sp>
        <p:nvSpPr>
          <p:cNvPr id="192515" name="Rectangle 2"/>
          <p:cNvSpPr>
            <a:spLocks noGrp="1" noRot="1" noChangeAspect="1" noChangeArrowheads="1" noTextEdit="1"/>
          </p:cNvSpPr>
          <p:nvPr>
            <p:ph type="sldImg"/>
          </p:nvPr>
        </p:nvSpPr>
        <p:spPr>
          <a:xfrm>
            <a:off x="1143000" y="685800"/>
            <a:ext cx="4573588" cy="3429000"/>
          </a:xfrm>
          <a:ln/>
        </p:spPr>
      </p:sp>
      <p:sp>
        <p:nvSpPr>
          <p:cNvPr id="192516" name="Rectangle 3"/>
          <p:cNvSpPr>
            <a:spLocks noGrp="1" noChangeArrowheads="1"/>
          </p:cNvSpPr>
          <p:nvPr>
            <p:ph type="body" idx="1"/>
          </p:nvPr>
        </p:nvSpPr>
        <p:spPr>
          <a:noFill/>
        </p:spPr>
        <p:txBody>
          <a:bodyPr/>
          <a:lstStyle/>
          <a:p>
            <a:pPr eaLnBrk="1" hangingPunct="1"/>
            <a:endParaRPr lang="nl-BE" smtClean="0">
              <a:latin typeface="Arial" pitchFamily="34" charset="0"/>
            </a:endParaRPr>
          </a:p>
        </p:txBody>
      </p:sp>
    </p:spTree>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3538" name="Rectangle 7"/>
          <p:cNvSpPr>
            <a:spLocks noGrp="1" noChangeArrowheads="1"/>
          </p:cNvSpPr>
          <p:nvPr>
            <p:ph type="sldNum" sz="quarter" idx="5"/>
          </p:nvPr>
        </p:nvSpPr>
        <p:spPr>
          <a:noFill/>
          <a:ln>
            <a:miter lim="800000"/>
            <a:headEnd/>
            <a:tailEnd/>
          </a:ln>
        </p:spPr>
        <p:txBody>
          <a:bodyPr lIns="91419" tIns="45709" rIns="91419" bIns="45709"/>
          <a:lstStyle/>
          <a:p>
            <a:fld id="{3EA8B22D-06FC-41EC-9851-9A972616702A}" type="slidenum">
              <a:rPr lang="en-US">
                <a:latin typeface="Arial" pitchFamily="34" charset="0"/>
              </a:rPr>
              <a:pPr/>
              <a:t>67</a:t>
            </a:fld>
            <a:endParaRPr lang="en-US">
              <a:latin typeface="Arial" pitchFamily="34" charset="0"/>
            </a:endParaRPr>
          </a:p>
        </p:txBody>
      </p:sp>
      <p:sp>
        <p:nvSpPr>
          <p:cNvPr id="193539" name="Rectangle 2"/>
          <p:cNvSpPr>
            <a:spLocks noGrp="1" noRot="1" noChangeAspect="1" noChangeArrowheads="1" noTextEdit="1"/>
          </p:cNvSpPr>
          <p:nvPr>
            <p:ph type="sldImg"/>
          </p:nvPr>
        </p:nvSpPr>
        <p:spPr>
          <a:ln/>
        </p:spPr>
      </p:sp>
      <p:sp>
        <p:nvSpPr>
          <p:cNvPr id="193540" name="Rectangle 3"/>
          <p:cNvSpPr>
            <a:spLocks noGrp="1" noChangeArrowheads="1"/>
          </p:cNvSpPr>
          <p:nvPr>
            <p:ph type="body" idx="1"/>
          </p:nvPr>
        </p:nvSpPr>
        <p:spPr>
          <a:noFill/>
        </p:spPr>
        <p:txBody>
          <a:bodyPr/>
          <a:lstStyle/>
          <a:p>
            <a:pPr eaLnBrk="1" hangingPunct="1"/>
            <a:endParaRPr lang="nl-BE" smtClean="0">
              <a:latin typeface="Arial" pitchFamily="34" charset="0"/>
            </a:endParaRPr>
          </a:p>
        </p:txBody>
      </p:sp>
    </p:spTree>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l-BE"/>
          </a:p>
        </p:txBody>
      </p:sp>
      <p:sp>
        <p:nvSpPr>
          <p:cNvPr id="4" name="Slide Number Placeholder 3"/>
          <p:cNvSpPr>
            <a:spLocks noGrp="1"/>
          </p:cNvSpPr>
          <p:nvPr>
            <p:ph type="sldNum" sz="quarter" idx="10"/>
          </p:nvPr>
        </p:nvSpPr>
        <p:spPr/>
        <p:txBody>
          <a:bodyPr/>
          <a:lstStyle/>
          <a:p>
            <a:pPr>
              <a:defRPr/>
            </a:pPr>
            <a:fld id="{7381FEBA-6368-4B07-A028-ED0CFE1B091F}" type="slidenum">
              <a:rPr lang="en-US" smtClean="0"/>
              <a:pPr>
                <a:defRPr/>
              </a:pPr>
              <a:t>68</a:t>
            </a:fld>
            <a:endParaRPr lang="en-US"/>
          </a:p>
        </p:txBody>
      </p:sp>
    </p:spTree>
    <p:extLst>
      <p:ext uri="{BB962C8B-B14F-4D97-AF65-F5344CB8AC3E}">
        <p14:creationId xmlns:p14="http://schemas.microsoft.com/office/powerpoint/2010/main" val="2129775632"/>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l-BE"/>
          </a:p>
        </p:txBody>
      </p:sp>
      <p:sp>
        <p:nvSpPr>
          <p:cNvPr id="4" name="Slide Number Placeholder 3"/>
          <p:cNvSpPr>
            <a:spLocks noGrp="1"/>
          </p:cNvSpPr>
          <p:nvPr>
            <p:ph type="sldNum" sz="quarter" idx="10"/>
          </p:nvPr>
        </p:nvSpPr>
        <p:spPr/>
        <p:txBody>
          <a:bodyPr/>
          <a:lstStyle/>
          <a:p>
            <a:pPr>
              <a:defRPr/>
            </a:pPr>
            <a:fld id="{7381FEBA-6368-4B07-A028-ED0CFE1B091F}" type="slidenum">
              <a:rPr lang="en-US" smtClean="0"/>
              <a:pPr>
                <a:defRPr/>
              </a:pPr>
              <a:t>69</a:t>
            </a:fld>
            <a:endParaRPr lang="en-US"/>
          </a:p>
        </p:txBody>
      </p:sp>
    </p:spTree>
    <p:extLst>
      <p:ext uri="{BB962C8B-B14F-4D97-AF65-F5344CB8AC3E}">
        <p14:creationId xmlns:p14="http://schemas.microsoft.com/office/powerpoint/2010/main" val="4374892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7938" name="Rectangle 7"/>
          <p:cNvSpPr>
            <a:spLocks noGrp="1" noChangeArrowheads="1"/>
          </p:cNvSpPr>
          <p:nvPr>
            <p:ph type="sldNum" sz="quarter" idx="5"/>
          </p:nvPr>
        </p:nvSpPr>
        <p:spPr>
          <a:noFill/>
          <a:ln>
            <a:miter lim="800000"/>
            <a:headEnd/>
            <a:tailEnd/>
          </a:ln>
        </p:spPr>
        <p:txBody>
          <a:bodyPr lIns="91419" tIns="45709" rIns="91419" bIns="45709"/>
          <a:lstStyle/>
          <a:p>
            <a:fld id="{3BEB80DF-6E8C-4EBC-84B9-7153438594BA}" type="slidenum">
              <a:rPr lang="en-US">
                <a:latin typeface="Arial" pitchFamily="34" charset="0"/>
              </a:rPr>
              <a:pPr/>
              <a:t>7</a:t>
            </a:fld>
            <a:endParaRPr lang="en-US">
              <a:latin typeface="Arial" pitchFamily="34" charset="0"/>
            </a:endParaRPr>
          </a:p>
        </p:txBody>
      </p:sp>
      <p:sp>
        <p:nvSpPr>
          <p:cNvPr id="167939" name="Rectangle 2"/>
          <p:cNvSpPr>
            <a:spLocks noGrp="1" noRot="1" noChangeAspect="1" noChangeArrowheads="1" noTextEdit="1"/>
          </p:cNvSpPr>
          <p:nvPr>
            <p:ph type="sldImg"/>
          </p:nvPr>
        </p:nvSpPr>
        <p:spPr>
          <a:xfrm>
            <a:off x="1143000" y="685800"/>
            <a:ext cx="4573588" cy="3429000"/>
          </a:xfrm>
          <a:ln/>
        </p:spPr>
      </p:sp>
      <p:sp>
        <p:nvSpPr>
          <p:cNvPr id="167940" name="Rectangle 3"/>
          <p:cNvSpPr>
            <a:spLocks noGrp="1" noChangeArrowheads="1"/>
          </p:cNvSpPr>
          <p:nvPr>
            <p:ph type="body" idx="1"/>
          </p:nvPr>
        </p:nvSpPr>
        <p:spPr>
          <a:noFill/>
        </p:spPr>
        <p:txBody>
          <a:bodyPr/>
          <a:lstStyle/>
          <a:p>
            <a:pPr eaLnBrk="1" hangingPunct="1"/>
            <a:endParaRPr lang="nl-BE" smtClean="0">
              <a:latin typeface="Arial" pitchFamily="34" charset="0"/>
            </a:endParaRPr>
          </a:p>
        </p:txBody>
      </p:sp>
    </p:spTree>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8418" name="Rectangle 2"/>
          <p:cNvSpPr>
            <a:spLocks noGrp="1" noRot="1" noChangeAspect="1" noChangeArrowheads="1" noTextEdit="1"/>
          </p:cNvSpPr>
          <p:nvPr>
            <p:ph type="sldImg"/>
          </p:nvPr>
        </p:nvSpPr>
        <p:spPr>
          <a:ln/>
        </p:spPr>
      </p:sp>
      <p:sp>
        <p:nvSpPr>
          <p:cNvPr id="188419" name="Rectangle 3"/>
          <p:cNvSpPr>
            <a:spLocks noGrp="1" noChangeArrowheads="1"/>
          </p:cNvSpPr>
          <p:nvPr>
            <p:ph type="body" idx="1"/>
          </p:nvPr>
        </p:nvSpPr>
        <p:spPr>
          <a:noFill/>
        </p:spPr>
        <p:txBody>
          <a:bodyPr/>
          <a:lstStyle/>
          <a:p>
            <a:pPr eaLnBrk="1" hangingPunct="1"/>
            <a:endParaRPr lang="nl-BE" smtClean="0">
              <a:latin typeface="Arial" pitchFamily="34" charset="0"/>
            </a:endParaRPr>
          </a:p>
        </p:txBody>
      </p:sp>
    </p:spTree>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l-BE"/>
          </a:p>
        </p:txBody>
      </p:sp>
      <p:sp>
        <p:nvSpPr>
          <p:cNvPr id="4" name="Slide Number Placeholder 3"/>
          <p:cNvSpPr>
            <a:spLocks noGrp="1"/>
          </p:cNvSpPr>
          <p:nvPr>
            <p:ph type="sldNum" sz="quarter" idx="10"/>
          </p:nvPr>
        </p:nvSpPr>
        <p:spPr/>
        <p:txBody>
          <a:bodyPr/>
          <a:lstStyle/>
          <a:p>
            <a:pPr>
              <a:defRPr/>
            </a:pPr>
            <a:fld id="{7381FEBA-6368-4B07-A028-ED0CFE1B091F}" type="slidenum">
              <a:rPr lang="en-US" smtClean="0"/>
              <a:pPr>
                <a:defRPr/>
              </a:pPr>
              <a:t>71</a:t>
            </a:fld>
            <a:endParaRPr lang="en-US"/>
          </a:p>
        </p:txBody>
      </p:sp>
    </p:spTree>
    <p:extLst>
      <p:ext uri="{BB962C8B-B14F-4D97-AF65-F5344CB8AC3E}">
        <p14:creationId xmlns:p14="http://schemas.microsoft.com/office/powerpoint/2010/main" val="24026198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8962" name="Rectangle 2"/>
          <p:cNvSpPr>
            <a:spLocks noGrp="1" noRot="1" noChangeAspect="1" noChangeArrowheads="1" noTextEdit="1"/>
          </p:cNvSpPr>
          <p:nvPr>
            <p:ph type="sldImg"/>
          </p:nvPr>
        </p:nvSpPr>
        <p:spPr>
          <a:xfrm>
            <a:off x="95250" y="0"/>
            <a:ext cx="6773863" cy="5080000"/>
          </a:xfrm>
          <a:ln cap="flat" algn="ctr"/>
        </p:spPr>
      </p:sp>
      <p:sp>
        <p:nvSpPr>
          <p:cNvPr id="168963" name="Rectangle 3"/>
          <p:cNvSpPr>
            <a:spLocks noGrp="1" noChangeAspect="1" noChangeArrowheads="1"/>
          </p:cNvSpPr>
          <p:nvPr>
            <p:ph type="body" idx="1"/>
          </p:nvPr>
        </p:nvSpPr>
        <p:spPr>
          <a:noFill/>
        </p:spPr>
        <p:txBody>
          <a:bodyPr lIns="91384" rIns="91384"/>
          <a:lstStyle/>
          <a:p>
            <a:pPr eaLnBrk="1" hangingPunct="1"/>
            <a:r>
              <a:rPr lang="en-US" smtClean="0">
                <a:latin typeface="Arial" pitchFamily="34" charset="0"/>
              </a:rPr>
              <a:t>Main Point</a:t>
            </a:r>
          </a:p>
          <a:p>
            <a:pPr lvl="1" eaLnBrk="1" hangingPunct="1"/>
            <a:r>
              <a:rPr lang="en-US" smtClean="0">
                <a:latin typeface="Arial" pitchFamily="34" charset="0"/>
              </a:rPr>
              <a:t>The flow of a SQL injection attack goes from attacker to application to database, then back.</a:t>
            </a:r>
          </a:p>
          <a:p>
            <a:pPr eaLnBrk="1" hangingPunct="1"/>
            <a:r>
              <a:rPr lang="en-US" smtClean="0">
                <a:latin typeface="Arial" pitchFamily="34" charset="0"/>
              </a:rPr>
              <a:t>Teaching Points</a:t>
            </a:r>
          </a:p>
          <a:p>
            <a:pPr lvl="1" eaLnBrk="1" hangingPunct="1"/>
            <a:r>
              <a:rPr lang="en-US" smtClean="0">
                <a:latin typeface="Arial" pitchFamily="34" charset="0"/>
              </a:rPr>
              <a:t>SQL injection is a simple attack that exploits the trust relationship between the database and the application.  In essence, the attacker tricks the application into sending the wrong query to the database.  The database trusts the application, and so complies with the request.</a:t>
            </a:r>
          </a:p>
          <a:p>
            <a:pPr lvl="1" eaLnBrk="1" hangingPunct="1"/>
            <a:r>
              <a:rPr lang="en-US" smtClean="0">
                <a:latin typeface="Arial" pitchFamily="34" charset="0"/>
              </a:rPr>
              <a:t>Even if the data is encrypted in the database, this type of attack can access the data.  In the example depicted above, the attacker sends an attack in the data that tricks the database into returning all the credit cards from the database instead of only one.  Normally, the application would decrypt the account owner’s credit card number (or other sensitive data) and display it. When attacked, the application decrypts all the card numbers and displays them all to the attacker.</a:t>
            </a:r>
          </a:p>
          <a:p>
            <a:pPr eaLnBrk="1" hangingPunct="1"/>
            <a:r>
              <a:rPr lang="en-US" smtClean="0">
                <a:latin typeface="Arial" pitchFamily="34" charset="0"/>
              </a:rPr>
              <a:t>Examples, Demonstrations, Stories, Notes</a:t>
            </a:r>
          </a:p>
          <a:p>
            <a:pPr lvl="1" eaLnBrk="1" hangingPunct="1"/>
            <a:r>
              <a:rPr lang="en-US" smtClean="0">
                <a:latin typeface="Arial" pitchFamily="34" charset="0"/>
              </a:rPr>
              <a:t> </a:t>
            </a:r>
          </a:p>
          <a:p>
            <a:pPr eaLnBrk="1" hangingPunct="1"/>
            <a:endParaRPr lang="en-US" smtClean="0">
              <a:latin typeface="Arial" pitchFamily="34" charset="0"/>
            </a:endParaRPr>
          </a:p>
          <a:p>
            <a:pPr eaLnBrk="1" hangingPunct="1"/>
            <a:endParaRPr lang="en-US" smtClean="0">
              <a:latin typeface="Arial" pitchFamily="34"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l-BE"/>
          </a:p>
        </p:txBody>
      </p:sp>
      <p:sp>
        <p:nvSpPr>
          <p:cNvPr id="4" name="Slide Number Placeholder 3"/>
          <p:cNvSpPr>
            <a:spLocks noGrp="1"/>
          </p:cNvSpPr>
          <p:nvPr>
            <p:ph type="sldNum" sz="quarter" idx="10"/>
          </p:nvPr>
        </p:nvSpPr>
        <p:spPr/>
        <p:txBody>
          <a:bodyPr/>
          <a:lstStyle/>
          <a:p>
            <a:pPr>
              <a:defRPr/>
            </a:pPr>
            <a:fld id="{7381FEBA-6368-4B07-A028-ED0CFE1B091F}" type="slidenum">
              <a:rPr lang="en-US" smtClean="0"/>
              <a:pPr>
                <a:defRPr/>
              </a:pPr>
              <a:t>9</a:t>
            </a:fld>
            <a:endParaRPr lang="en-US"/>
          </a:p>
        </p:txBody>
      </p:sp>
    </p:spTree>
    <p:extLst>
      <p:ext uri="{BB962C8B-B14F-4D97-AF65-F5344CB8AC3E}">
        <p14:creationId xmlns:p14="http://schemas.microsoft.com/office/powerpoint/2010/main" val="297081860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ectangle 15"/>
          <p:cNvSpPr>
            <a:spLocks noChangeArrowheads="1"/>
          </p:cNvSpPr>
          <p:nvPr/>
        </p:nvSpPr>
        <p:spPr bwMode="auto">
          <a:xfrm>
            <a:off x="1447800" y="762000"/>
            <a:ext cx="7696200" cy="4953000"/>
          </a:xfrm>
          <a:prstGeom prst="rect">
            <a:avLst/>
          </a:prstGeom>
          <a:solidFill>
            <a:srgbClr val="EAEAEA"/>
          </a:solidFill>
          <a:ln w="9525">
            <a:noFill/>
            <a:miter lim="800000"/>
            <a:headEnd/>
            <a:tailEnd/>
          </a:ln>
          <a:effectLst/>
        </p:spPr>
        <p:txBody>
          <a:bodyPr wrap="none" anchor="ctr"/>
          <a:lstStyle/>
          <a:p>
            <a:pPr algn="ctr" fontAlgn="auto">
              <a:spcBef>
                <a:spcPts val="0"/>
              </a:spcBef>
              <a:spcAft>
                <a:spcPts val="0"/>
              </a:spcAft>
              <a:defRPr/>
            </a:pPr>
            <a:endParaRPr lang="en-US">
              <a:latin typeface="Tahoma" pitchFamily="34" charset="0"/>
              <a:cs typeface="+mn-cs"/>
            </a:endParaRPr>
          </a:p>
        </p:txBody>
      </p:sp>
      <p:sp>
        <p:nvSpPr>
          <p:cNvPr id="5" name="Rectangle 4"/>
          <p:cNvSpPr>
            <a:spLocks noChangeArrowheads="1"/>
          </p:cNvSpPr>
          <p:nvPr/>
        </p:nvSpPr>
        <p:spPr bwMode="auto">
          <a:xfrm>
            <a:off x="0" y="0"/>
            <a:ext cx="9144000" cy="609600"/>
          </a:xfrm>
          <a:prstGeom prst="rect">
            <a:avLst/>
          </a:prstGeom>
          <a:solidFill>
            <a:srgbClr val="336699"/>
          </a:solidFill>
          <a:ln w="9525">
            <a:noFill/>
            <a:miter lim="800000"/>
            <a:headEnd/>
            <a:tailEnd/>
          </a:ln>
          <a:effectLst/>
        </p:spPr>
        <p:txBody>
          <a:bodyPr wrap="none" anchor="ctr"/>
          <a:lstStyle/>
          <a:p>
            <a:pPr algn="ctr" fontAlgn="auto">
              <a:spcBef>
                <a:spcPts val="0"/>
              </a:spcBef>
              <a:spcAft>
                <a:spcPts val="0"/>
              </a:spcAft>
              <a:defRPr/>
            </a:pPr>
            <a:endParaRPr lang="en-US">
              <a:latin typeface="Tahoma" pitchFamily="34" charset="0"/>
              <a:cs typeface="+mn-cs"/>
            </a:endParaRPr>
          </a:p>
        </p:txBody>
      </p:sp>
      <p:sp>
        <p:nvSpPr>
          <p:cNvPr id="6" name="Rectangle 5"/>
          <p:cNvSpPr>
            <a:spLocks noChangeArrowheads="1"/>
          </p:cNvSpPr>
          <p:nvPr/>
        </p:nvSpPr>
        <p:spPr bwMode="auto">
          <a:xfrm>
            <a:off x="0" y="5715000"/>
            <a:ext cx="9144000" cy="1149350"/>
          </a:xfrm>
          <a:prstGeom prst="rect">
            <a:avLst/>
          </a:prstGeom>
          <a:solidFill>
            <a:srgbClr val="336699"/>
          </a:solidFill>
          <a:ln w="9525">
            <a:noFill/>
            <a:miter lim="800000"/>
            <a:headEnd/>
            <a:tailEnd/>
          </a:ln>
          <a:effectLst/>
        </p:spPr>
        <p:txBody>
          <a:bodyPr wrap="none" anchor="ctr"/>
          <a:lstStyle/>
          <a:p>
            <a:pPr fontAlgn="auto">
              <a:spcBef>
                <a:spcPts val="0"/>
              </a:spcBef>
              <a:spcAft>
                <a:spcPts val="0"/>
              </a:spcAft>
              <a:defRPr/>
            </a:pPr>
            <a:endParaRPr lang="en-AU">
              <a:latin typeface="+mn-lt"/>
              <a:cs typeface="+mn-cs"/>
            </a:endParaRPr>
          </a:p>
        </p:txBody>
      </p:sp>
      <p:pic>
        <p:nvPicPr>
          <p:cNvPr id="7" name="Picture 11" descr="owasp"/>
          <p:cNvPicPr>
            <a:picLocks noChangeAspect="1" noChangeArrowheads="1"/>
          </p:cNvPicPr>
          <p:nvPr/>
        </p:nvPicPr>
        <p:blipFill>
          <a:blip r:embed="rId2" cstate="print">
            <a:clrChange>
              <a:clrFrom>
                <a:srgbClr val="FEFEFE"/>
              </a:clrFrom>
              <a:clrTo>
                <a:srgbClr val="FEFEFE">
                  <a:alpha val="0"/>
                </a:srgbClr>
              </a:clrTo>
            </a:clrChange>
          </a:blip>
          <a:srcRect/>
          <a:stretch>
            <a:fillRect/>
          </a:stretch>
        </p:blipFill>
        <p:spPr bwMode="auto">
          <a:xfrm>
            <a:off x="1676400" y="1066800"/>
            <a:ext cx="1371600" cy="1258888"/>
          </a:xfrm>
          <a:prstGeom prst="rect">
            <a:avLst/>
          </a:prstGeom>
          <a:noFill/>
          <a:ln w="9525">
            <a:noFill/>
            <a:miter lim="800000"/>
            <a:headEnd/>
            <a:tailEnd/>
          </a:ln>
        </p:spPr>
      </p:pic>
      <p:sp>
        <p:nvSpPr>
          <p:cNvPr id="8" name="Text Box 9"/>
          <p:cNvSpPr txBox="1">
            <a:spLocks noChangeArrowheads="1"/>
          </p:cNvSpPr>
          <p:nvPr/>
        </p:nvSpPr>
        <p:spPr bwMode="auto">
          <a:xfrm>
            <a:off x="4038600" y="5165725"/>
            <a:ext cx="4191000" cy="549275"/>
          </a:xfrm>
          <a:prstGeom prst="rect">
            <a:avLst/>
          </a:prstGeom>
          <a:noFill/>
          <a:ln w="9525">
            <a:noFill/>
            <a:miter lim="800000"/>
            <a:headEnd/>
            <a:tailEnd/>
          </a:ln>
          <a:effectLst/>
        </p:spPr>
        <p:txBody>
          <a:bodyPr>
            <a:spAutoFit/>
          </a:bodyPr>
          <a:lstStyle/>
          <a:p>
            <a:pPr fontAlgn="auto">
              <a:spcBef>
                <a:spcPts val="0"/>
              </a:spcBef>
              <a:spcAft>
                <a:spcPts val="0"/>
              </a:spcAft>
              <a:defRPr/>
            </a:pPr>
            <a:r>
              <a:rPr lang="en-US" sz="1000">
                <a:solidFill>
                  <a:srgbClr val="969696"/>
                </a:solidFill>
                <a:latin typeface="Tahoma" pitchFamily="34" charset="0"/>
                <a:cs typeface="+mn-cs"/>
              </a:rPr>
              <a:t>Copyright © The OWASP Foundation</a:t>
            </a:r>
          </a:p>
          <a:p>
            <a:pPr fontAlgn="auto">
              <a:spcBef>
                <a:spcPts val="0"/>
              </a:spcBef>
              <a:spcAft>
                <a:spcPts val="0"/>
              </a:spcAft>
              <a:defRPr/>
            </a:pPr>
            <a:r>
              <a:rPr lang="en-US" sz="1000">
                <a:solidFill>
                  <a:srgbClr val="969696"/>
                </a:solidFill>
                <a:latin typeface="Tahoma" pitchFamily="34" charset="0"/>
                <a:cs typeface="+mn-cs"/>
              </a:rPr>
              <a:t>Permission is granted to copy, distribute and/or modify this document under the terms of the OWASP License.</a:t>
            </a:r>
          </a:p>
        </p:txBody>
      </p:sp>
      <p:sp>
        <p:nvSpPr>
          <p:cNvPr id="9" name="Rectangle 14"/>
          <p:cNvSpPr>
            <a:spLocks noChangeArrowheads="1"/>
          </p:cNvSpPr>
          <p:nvPr/>
        </p:nvSpPr>
        <p:spPr bwMode="auto">
          <a:xfrm>
            <a:off x="0" y="609600"/>
            <a:ext cx="9144000" cy="152400"/>
          </a:xfrm>
          <a:prstGeom prst="rect">
            <a:avLst/>
          </a:prstGeom>
          <a:solidFill>
            <a:srgbClr val="777777"/>
          </a:solidFill>
          <a:ln w="9525">
            <a:noFill/>
            <a:miter lim="800000"/>
            <a:headEnd/>
            <a:tailEnd/>
          </a:ln>
          <a:effectLst/>
        </p:spPr>
        <p:txBody>
          <a:bodyPr wrap="none" anchor="ctr"/>
          <a:lstStyle/>
          <a:p>
            <a:pPr algn="ctr" fontAlgn="auto">
              <a:spcBef>
                <a:spcPts val="0"/>
              </a:spcBef>
              <a:spcAft>
                <a:spcPts val="0"/>
              </a:spcAft>
              <a:defRPr/>
            </a:pPr>
            <a:endParaRPr lang="en-US">
              <a:latin typeface="Tahoma" pitchFamily="34" charset="0"/>
              <a:cs typeface="+mn-cs"/>
            </a:endParaRPr>
          </a:p>
        </p:txBody>
      </p:sp>
      <p:sp>
        <p:nvSpPr>
          <p:cNvPr id="10" name="Rectangle 16"/>
          <p:cNvSpPr>
            <a:spLocks noChangeArrowheads="1"/>
          </p:cNvSpPr>
          <p:nvPr/>
        </p:nvSpPr>
        <p:spPr bwMode="auto">
          <a:xfrm>
            <a:off x="6350" y="755650"/>
            <a:ext cx="1417638" cy="3740150"/>
          </a:xfrm>
          <a:prstGeom prst="rect">
            <a:avLst/>
          </a:prstGeom>
          <a:solidFill>
            <a:srgbClr val="003399">
              <a:alpha val="59000"/>
            </a:srgbClr>
          </a:solidFill>
          <a:ln w="9525">
            <a:noFill/>
            <a:miter lim="800000"/>
            <a:headEnd/>
            <a:tailEnd/>
          </a:ln>
          <a:effectLst/>
        </p:spPr>
        <p:txBody>
          <a:bodyPr wrap="none" anchor="ctr"/>
          <a:lstStyle/>
          <a:p>
            <a:pPr algn="ctr" fontAlgn="auto">
              <a:spcBef>
                <a:spcPts val="0"/>
              </a:spcBef>
              <a:spcAft>
                <a:spcPts val="0"/>
              </a:spcAft>
              <a:defRPr/>
            </a:pPr>
            <a:endParaRPr lang="en-US">
              <a:latin typeface="Tahoma" pitchFamily="34" charset="0"/>
              <a:cs typeface="+mn-cs"/>
            </a:endParaRPr>
          </a:p>
        </p:txBody>
      </p:sp>
      <p:sp>
        <p:nvSpPr>
          <p:cNvPr id="11" name="Rectangle 18"/>
          <p:cNvSpPr>
            <a:spLocks noChangeArrowheads="1"/>
          </p:cNvSpPr>
          <p:nvPr/>
        </p:nvSpPr>
        <p:spPr bwMode="auto">
          <a:xfrm>
            <a:off x="6350" y="5302250"/>
            <a:ext cx="1417638" cy="412750"/>
          </a:xfrm>
          <a:prstGeom prst="rect">
            <a:avLst/>
          </a:prstGeom>
          <a:gradFill rotWithShape="0">
            <a:gsLst>
              <a:gs pos="0">
                <a:schemeClr val="tx1"/>
              </a:gs>
              <a:gs pos="100000">
                <a:schemeClr val="tx1">
                  <a:gamma/>
                  <a:shade val="0"/>
                  <a:invGamma/>
                </a:schemeClr>
              </a:gs>
            </a:gsLst>
            <a:lin ang="5400000" scaled="1"/>
          </a:gradFill>
          <a:ln w="9525">
            <a:noFill/>
            <a:miter lim="800000"/>
            <a:headEnd/>
            <a:tailEnd/>
          </a:ln>
          <a:effectLst/>
        </p:spPr>
        <p:txBody>
          <a:bodyPr wrap="none" anchor="ctr"/>
          <a:lstStyle/>
          <a:p>
            <a:pPr algn="ctr" fontAlgn="auto">
              <a:spcBef>
                <a:spcPts val="0"/>
              </a:spcBef>
              <a:spcAft>
                <a:spcPts val="0"/>
              </a:spcAft>
              <a:defRPr/>
            </a:pPr>
            <a:endParaRPr lang="en-US">
              <a:latin typeface="Tahoma" pitchFamily="34" charset="0"/>
              <a:cs typeface="+mn-cs"/>
            </a:endParaRPr>
          </a:p>
        </p:txBody>
      </p:sp>
      <p:sp>
        <p:nvSpPr>
          <p:cNvPr id="12" name="Rectangle 19"/>
          <p:cNvSpPr>
            <a:spLocks noChangeArrowheads="1"/>
          </p:cNvSpPr>
          <p:nvPr/>
        </p:nvSpPr>
        <p:spPr bwMode="auto">
          <a:xfrm>
            <a:off x="6350" y="4845050"/>
            <a:ext cx="1417638" cy="565150"/>
          </a:xfrm>
          <a:prstGeom prst="rect">
            <a:avLst/>
          </a:prstGeom>
          <a:solidFill>
            <a:srgbClr val="339933">
              <a:alpha val="71001"/>
            </a:srgbClr>
          </a:solidFill>
          <a:ln w="9525">
            <a:noFill/>
            <a:miter lim="800000"/>
            <a:headEnd/>
            <a:tailEnd/>
          </a:ln>
          <a:effectLst/>
        </p:spPr>
        <p:txBody>
          <a:bodyPr wrap="none" anchor="ctr"/>
          <a:lstStyle/>
          <a:p>
            <a:pPr algn="ctr" fontAlgn="auto">
              <a:spcBef>
                <a:spcPts val="0"/>
              </a:spcBef>
              <a:spcAft>
                <a:spcPts val="0"/>
              </a:spcAft>
              <a:defRPr/>
            </a:pPr>
            <a:endParaRPr lang="en-US">
              <a:latin typeface="Tahoma" pitchFamily="34" charset="0"/>
              <a:cs typeface="+mn-cs"/>
            </a:endParaRPr>
          </a:p>
        </p:txBody>
      </p:sp>
      <p:sp>
        <p:nvSpPr>
          <p:cNvPr id="13" name="Rectangle 20"/>
          <p:cNvSpPr>
            <a:spLocks noChangeArrowheads="1"/>
          </p:cNvSpPr>
          <p:nvPr/>
        </p:nvSpPr>
        <p:spPr bwMode="auto">
          <a:xfrm>
            <a:off x="6350" y="2667000"/>
            <a:ext cx="1417638" cy="1219200"/>
          </a:xfrm>
          <a:prstGeom prst="rect">
            <a:avLst/>
          </a:prstGeom>
          <a:solidFill>
            <a:srgbClr val="003366">
              <a:alpha val="60001"/>
            </a:srgbClr>
          </a:solidFill>
          <a:ln w="9525">
            <a:noFill/>
            <a:miter lim="800000"/>
            <a:headEnd/>
            <a:tailEnd/>
          </a:ln>
          <a:effectLst/>
        </p:spPr>
        <p:txBody>
          <a:bodyPr wrap="none" anchor="ctr"/>
          <a:lstStyle/>
          <a:p>
            <a:pPr algn="ctr" fontAlgn="auto">
              <a:spcBef>
                <a:spcPts val="0"/>
              </a:spcBef>
              <a:spcAft>
                <a:spcPts val="0"/>
              </a:spcAft>
              <a:defRPr/>
            </a:pPr>
            <a:endParaRPr lang="en-US">
              <a:latin typeface="Tahoma" pitchFamily="34" charset="0"/>
              <a:cs typeface="+mn-cs"/>
            </a:endParaRPr>
          </a:p>
        </p:txBody>
      </p:sp>
      <p:sp>
        <p:nvSpPr>
          <p:cNvPr id="14" name="Rectangle 21"/>
          <p:cNvSpPr>
            <a:spLocks noChangeArrowheads="1"/>
          </p:cNvSpPr>
          <p:nvPr/>
        </p:nvSpPr>
        <p:spPr bwMode="auto">
          <a:xfrm>
            <a:off x="1452563" y="2667000"/>
            <a:ext cx="681037" cy="1219200"/>
          </a:xfrm>
          <a:prstGeom prst="rect">
            <a:avLst/>
          </a:prstGeom>
          <a:solidFill>
            <a:srgbClr val="339933">
              <a:alpha val="71001"/>
            </a:srgbClr>
          </a:solidFill>
          <a:ln w="9525">
            <a:noFill/>
            <a:miter lim="800000"/>
            <a:headEnd/>
            <a:tailEnd/>
          </a:ln>
          <a:effectLst/>
        </p:spPr>
        <p:txBody>
          <a:bodyPr wrap="none" anchor="ctr"/>
          <a:lstStyle/>
          <a:p>
            <a:pPr algn="ctr" fontAlgn="auto">
              <a:spcBef>
                <a:spcPts val="0"/>
              </a:spcBef>
              <a:spcAft>
                <a:spcPts val="0"/>
              </a:spcAft>
              <a:defRPr/>
            </a:pPr>
            <a:endParaRPr lang="en-US">
              <a:latin typeface="Tahoma" pitchFamily="34" charset="0"/>
              <a:cs typeface="+mn-cs"/>
            </a:endParaRPr>
          </a:p>
        </p:txBody>
      </p:sp>
      <p:sp>
        <p:nvSpPr>
          <p:cNvPr id="15" name="Rectangle 22"/>
          <p:cNvSpPr>
            <a:spLocks noChangeArrowheads="1"/>
          </p:cNvSpPr>
          <p:nvPr/>
        </p:nvSpPr>
        <p:spPr bwMode="auto">
          <a:xfrm>
            <a:off x="2170113" y="2667000"/>
            <a:ext cx="681037" cy="1219200"/>
          </a:xfrm>
          <a:prstGeom prst="rect">
            <a:avLst/>
          </a:prstGeom>
          <a:solidFill>
            <a:srgbClr val="339933">
              <a:alpha val="71001"/>
            </a:srgbClr>
          </a:solidFill>
          <a:ln w="9525">
            <a:noFill/>
            <a:miter lim="800000"/>
            <a:headEnd/>
            <a:tailEnd/>
          </a:ln>
          <a:effectLst/>
        </p:spPr>
        <p:txBody>
          <a:bodyPr wrap="none" anchor="ctr"/>
          <a:lstStyle/>
          <a:p>
            <a:pPr algn="ctr" fontAlgn="auto">
              <a:spcBef>
                <a:spcPts val="0"/>
              </a:spcBef>
              <a:spcAft>
                <a:spcPts val="0"/>
              </a:spcAft>
              <a:defRPr/>
            </a:pPr>
            <a:endParaRPr lang="en-US">
              <a:latin typeface="Tahoma" pitchFamily="34" charset="0"/>
              <a:cs typeface="+mn-cs"/>
            </a:endParaRPr>
          </a:p>
        </p:txBody>
      </p:sp>
      <p:sp>
        <p:nvSpPr>
          <p:cNvPr id="16" name="Rectangle 23"/>
          <p:cNvSpPr>
            <a:spLocks noChangeArrowheads="1"/>
          </p:cNvSpPr>
          <p:nvPr/>
        </p:nvSpPr>
        <p:spPr bwMode="auto">
          <a:xfrm>
            <a:off x="0" y="2641600"/>
            <a:ext cx="9144000" cy="26988"/>
          </a:xfrm>
          <a:prstGeom prst="rect">
            <a:avLst/>
          </a:prstGeom>
          <a:solidFill>
            <a:schemeClr val="bg1"/>
          </a:solidFill>
          <a:ln w="9525">
            <a:noFill/>
            <a:miter lim="800000"/>
            <a:headEnd/>
            <a:tailEnd/>
          </a:ln>
          <a:effectLst/>
        </p:spPr>
        <p:txBody>
          <a:bodyPr wrap="none" anchor="ctr"/>
          <a:lstStyle/>
          <a:p>
            <a:pPr algn="ctr" fontAlgn="auto">
              <a:spcBef>
                <a:spcPts val="0"/>
              </a:spcBef>
              <a:spcAft>
                <a:spcPts val="0"/>
              </a:spcAft>
              <a:defRPr/>
            </a:pPr>
            <a:endParaRPr lang="en-US">
              <a:latin typeface="Tahoma" pitchFamily="34" charset="0"/>
              <a:cs typeface="+mn-cs"/>
            </a:endParaRPr>
          </a:p>
        </p:txBody>
      </p:sp>
      <p:sp>
        <p:nvSpPr>
          <p:cNvPr id="17" name="Text Box 26"/>
          <p:cNvSpPr txBox="1">
            <a:spLocks noChangeArrowheads="1"/>
          </p:cNvSpPr>
          <p:nvPr/>
        </p:nvSpPr>
        <p:spPr bwMode="auto">
          <a:xfrm>
            <a:off x="4038600" y="5937250"/>
            <a:ext cx="4800600" cy="519113"/>
          </a:xfrm>
          <a:prstGeom prst="rect">
            <a:avLst/>
          </a:prstGeom>
          <a:noFill/>
          <a:ln w="9525">
            <a:noFill/>
            <a:miter lim="800000"/>
            <a:headEnd/>
            <a:tailEnd/>
          </a:ln>
          <a:effectLst/>
        </p:spPr>
        <p:txBody>
          <a:bodyPr>
            <a:spAutoFit/>
          </a:bodyPr>
          <a:lstStyle/>
          <a:p>
            <a:pPr fontAlgn="auto">
              <a:spcBef>
                <a:spcPts val="0"/>
              </a:spcBef>
              <a:spcAft>
                <a:spcPts val="0"/>
              </a:spcAft>
              <a:defRPr/>
            </a:pPr>
            <a:r>
              <a:rPr lang="en-US" sz="2800" b="1">
                <a:solidFill>
                  <a:srgbClr val="EAEAEA"/>
                </a:solidFill>
                <a:latin typeface="Tahoma" pitchFamily="34" charset="0"/>
                <a:cs typeface="+mn-cs"/>
              </a:rPr>
              <a:t>The OWASP Foundation</a:t>
            </a:r>
          </a:p>
        </p:txBody>
      </p:sp>
      <p:sp>
        <p:nvSpPr>
          <p:cNvPr id="18" name="Rectangle 28"/>
          <p:cNvSpPr>
            <a:spLocks noChangeArrowheads="1"/>
          </p:cNvSpPr>
          <p:nvPr/>
        </p:nvSpPr>
        <p:spPr bwMode="auto">
          <a:xfrm>
            <a:off x="8462963" y="2667000"/>
            <a:ext cx="681037" cy="1219200"/>
          </a:xfrm>
          <a:prstGeom prst="rect">
            <a:avLst/>
          </a:prstGeom>
          <a:solidFill>
            <a:srgbClr val="339933">
              <a:alpha val="71001"/>
            </a:srgbClr>
          </a:solidFill>
          <a:ln w="9525">
            <a:noFill/>
            <a:miter lim="800000"/>
            <a:headEnd/>
            <a:tailEnd/>
          </a:ln>
          <a:effectLst/>
        </p:spPr>
        <p:txBody>
          <a:bodyPr wrap="none" anchor="ctr"/>
          <a:lstStyle/>
          <a:p>
            <a:pPr algn="ctr" fontAlgn="auto">
              <a:spcBef>
                <a:spcPts val="0"/>
              </a:spcBef>
              <a:spcAft>
                <a:spcPts val="0"/>
              </a:spcAft>
              <a:defRPr/>
            </a:pPr>
            <a:endParaRPr lang="en-US">
              <a:latin typeface="Tahoma" pitchFamily="34" charset="0"/>
              <a:cs typeface="+mn-cs"/>
            </a:endParaRPr>
          </a:p>
        </p:txBody>
      </p:sp>
      <p:sp>
        <p:nvSpPr>
          <p:cNvPr id="19" name="Freeform 29"/>
          <p:cNvSpPr>
            <a:spLocks/>
          </p:cNvSpPr>
          <p:nvPr/>
        </p:nvSpPr>
        <p:spPr bwMode="auto">
          <a:xfrm>
            <a:off x="2705100" y="2667000"/>
            <a:ext cx="1028700" cy="1219200"/>
          </a:xfrm>
          <a:custGeom>
            <a:avLst/>
            <a:gdLst/>
            <a:ahLst/>
            <a:cxnLst>
              <a:cxn ang="0">
                <a:pos x="0" y="0"/>
              </a:cxn>
              <a:cxn ang="0">
                <a:pos x="0" y="528"/>
              </a:cxn>
              <a:cxn ang="0">
                <a:pos x="192" y="528"/>
              </a:cxn>
              <a:cxn ang="0">
                <a:pos x="452" y="260"/>
              </a:cxn>
              <a:cxn ang="0">
                <a:pos x="456" y="1"/>
              </a:cxn>
              <a:cxn ang="0">
                <a:pos x="0" y="0"/>
              </a:cxn>
            </a:cxnLst>
            <a:rect l="0" t="0" r="r" b="b"/>
            <a:pathLst>
              <a:path w="456" h="528">
                <a:moveTo>
                  <a:pt x="0" y="0"/>
                </a:moveTo>
                <a:lnTo>
                  <a:pt x="0" y="528"/>
                </a:lnTo>
                <a:lnTo>
                  <a:pt x="192" y="528"/>
                </a:lnTo>
                <a:lnTo>
                  <a:pt x="452" y="260"/>
                </a:lnTo>
                <a:lnTo>
                  <a:pt x="456" y="1"/>
                </a:lnTo>
                <a:lnTo>
                  <a:pt x="0" y="0"/>
                </a:lnTo>
                <a:close/>
              </a:path>
            </a:pathLst>
          </a:custGeom>
          <a:solidFill>
            <a:srgbClr val="339933">
              <a:alpha val="33000"/>
            </a:srgbClr>
          </a:solidFill>
          <a:ln w="9525">
            <a:noFill/>
            <a:round/>
            <a:headEnd/>
            <a:tailEnd/>
          </a:ln>
          <a:effectLst/>
        </p:spPr>
        <p:txBody>
          <a:bodyPr/>
          <a:lstStyle/>
          <a:p>
            <a:pPr fontAlgn="auto">
              <a:spcBef>
                <a:spcPts val="0"/>
              </a:spcBef>
              <a:spcAft>
                <a:spcPts val="0"/>
              </a:spcAft>
              <a:defRPr/>
            </a:pPr>
            <a:endParaRPr lang="en-AU">
              <a:latin typeface="+mn-lt"/>
              <a:cs typeface="+mn-cs"/>
            </a:endParaRPr>
          </a:p>
        </p:txBody>
      </p:sp>
      <p:sp>
        <p:nvSpPr>
          <p:cNvPr id="20" name="Freeform 30"/>
          <p:cNvSpPr>
            <a:spLocks/>
          </p:cNvSpPr>
          <p:nvPr/>
        </p:nvSpPr>
        <p:spPr bwMode="auto">
          <a:xfrm rot="10800000">
            <a:off x="7385050" y="2667000"/>
            <a:ext cx="1028700" cy="1219200"/>
          </a:xfrm>
          <a:custGeom>
            <a:avLst/>
            <a:gdLst/>
            <a:ahLst/>
            <a:cxnLst>
              <a:cxn ang="0">
                <a:pos x="0" y="0"/>
              </a:cxn>
              <a:cxn ang="0">
                <a:pos x="0" y="528"/>
              </a:cxn>
              <a:cxn ang="0">
                <a:pos x="192" y="528"/>
              </a:cxn>
              <a:cxn ang="0">
                <a:pos x="452" y="260"/>
              </a:cxn>
              <a:cxn ang="0">
                <a:pos x="456" y="1"/>
              </a:cxn>
              <a:cxn ang="0">
                <a:pos x="0" y="0"/>
              </a:cxn>
            </a:cxnLst>
            <a:rect l="0" t="0" r="r" b="b"/>
            <a:pathLst>
              <a:path w="456" h="528">
                <a:moveTo>
                  <a:pt x="0" y="0"/>
                </a:moveTo>
                <a:lnTo>
                  <a:pt x="0" y="528"/>
                </a:lnTo>
                <a:lnTo>
                  <a:pt x="192" y="528"/>
                </a:lnTo>
                <a:lnTo>
                  <a:pt x="452" y="260"/>
                </a:lnTo>
                <a:lnTo>
                  <a:pt x="456" y="1"/>
                </a:lnTo>
                <a:lnTo>
                  <a:pt x="0" y="0"/>
                </a:lnTo>
                <a:close/>
              </a:path>
            </a:pathLst>
          </a:custGeom>
          <a:solidFill>
            <a:srgbClr val="339933">
              <a:alpha val="33000"/>
            </a:srgbClr>
          </a:solidFill>
          <a:ln w="9525">
            <a:noFill/>
            <a:round/>
            <a:headEnd/>
            <a:tailEnd/>
          </a:ln>
          <a:effectLst/>
        </p:spPr>
        <p:txBody>
          <a:bodyPr/>
          <a:lstStyle/>
          <a:p>
            <a:pPr fontAlgn="auto">
              <a:spcBef>
                <a:spcPts val="0"/>
              </a:spcBef>
              <a:spcAft>
                <a:spcPts val="0"/>
              </a:spcAft>
              <a:defRPr/>
            </a:pPr>
            <a:endParaRPr lang="en-AU">
              <a:latin typeface="+mn-lt"/>
              <a:cs typeface="+mn-cs"/>
            </a:endParaRPr>
          </a:p>
        </p:txBody>
      </p:sp>
      <p:sp>
        <p:nvSpPr>
          <p:cNvPr id="21" name="Text Box 33"/>
          <p:cNvSpPr txBox="1">
            <a:spLocks noChangeArrowheads="1"/>
          </p:cNvSpPr>
          <p:nvPr/>
        </p:nvSpPr>
        <p:spPr bwMode="auto">
          <a:xfrm>
            <a:off x="1524000" y="4229100"/>
            <a:ext cx="2667000" cy="519113"/>
          </a:xfrm>
          <a:prstGeom prst="rect">
            <a:avLst/>
          </a:prstGeom>
          <a:noFill/>
          <a:ln w="9525">
            <a:noFill/>
            <a:miter lim="800000"/>
            <a:headEnd/>
            <a:tailEnd/>
          </a:ln>
          <a:effectLst/>
        </p:spPr>
        <p:txBody>
          <a:bodyPr>
            <a:spAutoFit/>
          </a:bodyPr>
          <a:lstStyle/>
          <a:p>
            <a:pPr fontAlgn="auto">
              <a:spcBef>
                <a:spcPts val="0"/>
              </a:spcBef>
              <a:spcAft>
                <a:spcPts val="0"/>
              </a:spcAft>
              <a:defRPr/>
            </a:pPr>
            <a:r>
              <a:rPr lang="en-US" sz="2800" b="1" dirty="0">
                <a:solidFill>
                  <a:srgbClr val="777777"/>
                </a:solidFill>
                <a:latin typeface="Tahoma" pitchFamily="34" charset="0"/>
                <a:cs typeface="+mn-cs"/>
              </a:rPr>
              <a:t>OWASP</a:t>
            </a:r>
          </a:p>
        </p:txBody>
      </p:sp>
      <p:sp>
        <p:nvSpPr>
          <p:cNvPr id="22" name="Text Box 34"/>
          <p:cNvSpPr txBox="1">
            <a:spLocks noChangeArrowheads="1"/>
          </p:cNvSpPr>
          <p:nvPr/>
        </p:nvSpPr>
        <p:spPr bwMode="auto">
          <a:xfrm>
            <a:off x="4038600" y="6326188"/>
            <a:ext cx="4800600" cy="336550"/>
          </a:xfrm>
          <a:prstGeom prst="rect">
            <a:avLst/>
          </a:prstGeom>
          <a:noFill/>
          <a:ln w="9525">
            <a:noFill/>
            <a:miter lim="800000"/>
            <a:headEnd/>
            <a:tailEnd/>
          </a:ln>
          <a:effectLst/>
        </p:spPr>
        <p:txBody>
          <a:bodyPr>
            <a:spAutoFit/>
          </a:bodyPr>
          <a:lstStyle/>
          <a:p>
            <a:pPr fontAlgn="auto">
              <a:spcBef>
                <a:spcPts val="0"/>
              </a:spcBef>
              <a:spcAft>
                <a:spcPts val="0"/>
              </a:spcAft>
              <a:defRPr/>
            </a:pPr>
            <a:r>
              <a:rPr lang="en-US" sz="1600" u="sng">
                <a:solidFill>
                  <a:srgbClr val="EAEAEA"/>
                </a:solidFill>
                <a:latin typeface="Tahoma" pitchFamily="34" charset="0"/>
                <a:cs typeface="+mn-cs"/>
              </a:rPr>
              <a:t>http://www.owasp.org</a:t>
            </a:r>
            <a:r>
              <a:rPr lang="en-US" sz="1600">
                <a:solidFill>
                  <a:srgbClr val="EAEAEA"/>
                </a:solidFill>
                <a:latin typeface="Tahoma" pitchFamily="34" charset="0"/>
                <a:cs typeface="+mn-cs"/>
              </a:rPr>
              <a:t> </a:t>
            </a:r>
          </a:p>
        </p:txBody>
      </p:sp>
      <p:sp>
        <p:nvSpPr>
          <p:cNvPr id="8194" name="Rectangle 2"/>
          <p:cNvSpPr>
            <a:spLocks noGrp="1" noChangeArrowheads="1"/>
          </p:cNvSpPr>
          <p:nvPr>
            <p:ph type="ctrTitle"/>
          </p:nvPr>
        </p:nvSpPr>
        <p:spPr>
          <a:xfrm>
            <a:off x="3276600" y="762000"/>
            <a:ext cx="5867400" cy="1905000"/>
          </a:xfrm>
        </p:spPr>
        <p:txBody>
          <a:bodyPr/>
          <a:lstStyle>
            <a:lvl1pPr>
              <a:defRPr>
                <a:solidFill>
                  <a:srgbClr val="777777"/>
                </a:solidFill>
              </a:defRPr>
            </a:lvl1pPr>
          </a:lstStyle>
          <a:p>
            <a:r>
              <a:rPr lang="en-US" smtClean="0"/>
              <a:t>Click to edit Master title style</a:t>
            </a:r>
            <a:endParaRPr lang="en-US" dirty="0"/>
          </a:p>
        </p:txBody>
      </p:sp>
      <p:sp>
        <p:nvSpPr>
          <p:cNvPr id="8195" name="Rectangle 3"/>
          <p:cNvSpPr>
            <a:spLocks noGrp="1" noChangeArrowheads="1"/>
          </p:cNvSpPr>
          <p:nvPr>
            <p:ph type="subTitle" idx="1"/>
          </p:nvPr>
        </p:nvSpPr>
        <p:spPr>
          <a:xfrm>
            <a:off x="4038600" y="3260725"/>
            <a:ext cx="4648200" cy="1752600"/>
          </a:xfrm>
        </p:spPr>
        <p:txBody>
          <a:bodyPr/>
          <a:lstStyle>
            <a:lvl1pPr marL="0" indent="0">
              <a:spcBef>
                <a:spcPct val="5000"/>
              </a:spcBef>
              <a:buFont typeface="Webdings" pitchFamily="18" charset="2"/>
              <a:buNone/>
              <a:defRPr sz="1600">
                <a:solidFill>
                  <a:srgbClr val="969696"/>
                </a:solidFill>
              </a:defRPr>
            </a:lvl1pPr>
          </a:lstStyle>
          <a:p>
            <a:r>
              <a:rPr lang="en-US" smtClean="0"/>
              <a:t>Click to edit Master subtitle style</a:t>
            </a:r>
            <a:endParaRPr lang="en-US"/>
          </a:p>
        </p:txBody>
      </p:sp>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Rectangle 6"/>
          <p:cNvSpPr>
            <a:spLocks noGrp="1" noChangeArrowheads="1"/>
          </p:cNvSpPr>
          <p:nvPr>
            <p:ph type="sldNum" sz="quarter" idx="10"/>
          </p:nvPr>
        </p:nvSpPr>
        <p:spPr>
          <a:ln/>
        </p:spPr>
        <p:txBody>
          <a:bodyPr/>
          <a:lstStyle>
            <a:lvl1pPr>
              <a:defRPr/>
            </a:lvl1pPr>
          </a:lstStyle>
          <a:p>
            <a:pPr>
              <a:defRPr/>
            </a:pPr>
            <a:fld id="{867A4F58-30E5-464A-AF40-26E6F6230165}" type="slidenum">
              <a:rPr lang="en-US"/>
              <a:pPr>
                <a:defRPr/>
              </a:pPr>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AU"/>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Rectangle 6"/>
          <p:cNvSpPr>
            <a:spLocks noGrp="1" noChangeArrowheads="1"/>
          </p:cNvSpPr>
          <p:nvPr>
            <p:ph type="sldNum" sz="quarter" idx="10"/>
          </p:nvPr>
        </p:nvSpPr>
        <p:spPr>
          <a:ln/>
        </p:spPr>
        <p:txBody>
          <a:bodyPr/>
          <a:lstStyle>
            <a:lvl1pPr>
              <a:defRPr/>
            </a:lvl1pPr>
          </a:lstStyle>
          <a:p>
            <a:pPr>
              <a:defRPr/>
            </a:pPr>
            <a:fld id="{BFEDD5CF-79D3-4F08-8396-A2B5EC16F107}" type="slidenum">
              <a:rPr lang="en-US"/>
              <a:pPr>
                <a:defRPr/>
              </a:pPr>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109538"/>
            <a:ext cx="8686800" cy="563562"/>
          </a:xfrm>
        </p:spPr>
        <p:txBody>
          <a:bodyPr/>
          <a:lstStyle/>
          <a:p>
            <a:r>
              <a:rPr lang="en-US" smtClean="0"/>
              <a:t>Click to edit Master title style</a:t>
            </a:r>
            <a:endParaRPr lang="en-GB"/>
          </a:p>
        </p:txBody>
      </p:sp>
      <p:sp>
        <p:nvSpPr>
          <p:cNvPr id="3" name="Text Placeholder 2"/>
          <p:cNvSpPr>
            <a:spLocks noGrp="1"/>
          </p:cNvSpPr>
          <p:nvPr>
            <p:ph type="body" sz="half" idx="1"/>
          </p:nvPr>
        </p:nvSpPr>
        <p:spPr>
          <a:xfrm>
            <a:off x="457200" y="1752600"/>
            <a:ext cx="4038600" cy="3810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752600"/>
            <a:ext cx="4038600" cy="3810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Slide Number Placeholder 4"/>
          <p:cNvSpPr>
            <a:spLocks noGrp="1"/>
          </p:cNvSpPr>
          <p:nvPr>
            <p:ph type="sldNum" sz="quarter" idx="10"/>
          </p:nvPr>
        </p:nvSpPr>
        <p:spPr/>
        <p:txBody>
          <a:bodyPr/>
          <a:lstStyle>
            <a:lvl1pPr>
              <a:defRPr/>
            </a:lvl1pPr>
          </a:lstStyle>
          <a:p>
            <a:pPr>
              <a:defRPr/>
            </a:pPr>
            <a:r>
              <a:rPr lang="en-US"/>
              <a:t> page  </a:t>
            </a:r>
            <a:fld id="{A1A77307-F335-4639-A9BF-0BB3879244D0}" type="slidenum">
              <a:rPr lang="en-US"/>
              <a:pPr>
                <a:defRPr/>
              </a:pPr>
              <a:t>‹#›</a:t>
            </a:fld>
            <a:endParaRPr lang="en-US" sz="1600" b="1"/>
          </a:p>
        </p:txBody>
      </p:sp>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38"/>
            <a:ext cx="8229600" cy="58515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l-BE"/>
          </a:p>
        </p:txBody>
      </p:sp>
      <p:sp>
        <p:nvSpPr>
          <p:cNvPr id="3" name="Slide Number Placeholder 2"/>
          <p:cNvSpPr>
            <a:spLocks noGrp="1"/>
          </p:cNvSpPr>
          <p:nvPr>
            <p:ph type="sldNum" sz="quarter" idx="10"/>
          </p:nvPr>
        </p:nvSpPr>
        <p:spPr>
          <a:xfrm>
            <a:off x="8585200" y="6308725"/>
            <a:ext cx="406400" cy="228600"/>
          </a:xfrm>
        </p:spPr>
        <p:txBody>
          <a:bodyPr/>
          <a:lstStyle>
            <a:lvl1pPr>
              <a:defRPr/>
            </a:lvl1pPr>
          </a:lstStyle>
          <a:p>
            <a:pPr>
              <a:defRPr/>
            </a:pPr>
            <a:fld id="{9456C253-78F2-4F5C-ADD6-663B51434D6B}" type="slidenum">
              <a:rPr lang="en-US"/>
              <a:pPr>
                <a:defRPr/>
              </a:pPr>
              <a:t>‹#›</a:t>
            </a:fld>
            <a:endParaRPr lang="en-US"/>
          </a:p>
        </p:txBody>
      </p:sp>
    </p:spTree>
    <p:extLst>
      <p:ext uri="{BB962C8B-B14F-4D97-AF65-F5344CB8AC3E}">
        <p14:creationId xmlns:p14="http://schemas.microsoft.com/office/powerpoint/2010/main" val="1627305015"/>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Rectangle 6"/>
          <p:cNvSpPr>
            <a:spLocks noGrp="1" noChangeArrowheads="1"/>
          </p:cNvSpPr>
          <p:nvPr>
            <p:ph type="sldNum" sz="quarter" idx="10"/>
          </p:nvPr>
        </p:nvSpPr>
        <p:spPr>
          <a:ln/>
        </p:spPr>
        <p:txBody>
          <a:bodyPr/>
          <a:lstStyle>
            <a:lvl1pPr>
              <a:defRPr/>
            </a:lvl1pPr>
          </a:lstStyle>
          <a:p>
            <a:pPr>
              <a:defRPr/>
            </a:pPr>
            <a:fld id="{80546F11-6828-4191-A2C0-AD921C52FB66}" type="slidenum">
              <a:rPr lang="en-US"/>
              <a:pPr>
                <a:defRPr/>
              </a:pPr>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AU"/>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6"/>
          <p:cNvSpPr>
            <a:spLocks noGrp="1" noChangeArrowheads="1"/>
          </p:cNvSpPr>
          <p:nvPr>
            <p:ph type="sldNum" sz="quarter" idx="10"/>
          </p:nvPr>
        </p:nvSpPr>
        <p:spPr>
          <a:ln/>
        </p:spPr>
        <p:txBody>
          <a:bodyPr/>
          <a:lstStyle>
            <a:lvl1pPr>
              <a:defRPr/>
            </a:lvl1pPr>
          </a:lstStyle>
          <a:p>
            <a:pPr>
              <a:defRPr/>
            </a:pPr>
            <a:fld id="{4F50B7CC-958F-496F-8646-FFADAEEEFE40}" type="slidenum">
              <a:rPr lang="en-US"/>
              <a:pPr>
                <a:defRPr/>
              </a:pPr>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Content Placeholder 2"/>
          <p:cNvSpPr>
            <a:spLocks noGrp="1"/>
          </p:cNvSpPr>
          <p:nvPr>
            <p:ph sz="half" idx="1"/>
          </p:nvPr>
        </p:nvSpPr>
        <p:spPr>
          <a:xfrm>
            <a:off x="457200" y="1295400"/>
            <a:ext cx="4038600" cy="48307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Content Placeholder 3"/>
          <p:cNvSpPr>
            <a:spLocks noGrp="1"/>
          </p:cNvSpPr>
          <p:nvPr>
            <p:ph sz="half" idx="2"/>
          </p:nvPr>
        </p:nvSpPr>
        <p:spPr>
          <a:xfrm>
            <a:off x="4648200" y="1295400"/>
            <a:ext cx="4038600" cy="48307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5" name="Rectangle 6"/>
          <p:cNvSpPr>
            <a:spLocks noGrp="1" noChangeArrowheads="1"/>
          </p:cNvSpPr>
          <p:nvPr>
            <p:ph type="sldNum" sz="quarter" idx="10"/>
          </p:nvPr>
        </p:nvSpPr>
        <p:spPr>
          <a:ln/>
        </p:spPr>
        <p:txBody>
          <a:bodyPr/>
          <a:lstStyle>
            <a:lvl1pPr>
              <a:defRPr/>
            </a:lvl1pPr>
          </a:lstStyle>
          <a:p>
            <a:pPr>
              <a:defRPr/>
            </a:pPr>
            <a:fld id="{F9CD5843-246D-4138-B652-E7D8C74CAF4A}" type="slidenum">
              <a:rPr lang="en-US"/>
              <a:pPr>
                <a:defRPr/>
              </a:pPr>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AU"/>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7" name="Rectangle 6"/>
          <p:cNvSpPr>
            <a:spLocks noGrp="1" noChangeArrowheads="1"/>
          </p:cNvSpPr>
          <p:nvPr>
            <p:ph type="sldNum" sz="quarter" idx="10"/>
          </p:nvPr>
        </p:nvSpPr>
        <p:spPr>
          <a:ln/>
        </p:spPr>
        <p:txBody>
          <a:bodyPr/>
          <a:lstStyle>
            <a:lvl1pPr>
              <a:defRPr/>
            </a:lvl1pPr>
          </a:lstStyle>
          <a:p>
            <a:pPr>
              <a:defRPr/>
            </a:pPr>
            <a:fld id="{88DEADF6-AE89-4761-A736-BC4857F5AD4D}" type="slidenum">
              <a:rPr lang="en-US"/>
              <a:pPr>
                <a:defRPr/>
              </a:pPr>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Rectangle 6"/>
          <p:cNvSpPr>
            <a:spLocks noGrp="1" noChangeArrowheads="1"/>
          </p:cNvSpPr>
          <p:nvPr>
            <p:ph type="sldNum" sz="quarter" idx="10"/>
          </p:nvPr>
        </p:nvSpPr>
        <p:spPr>
          <a:ln/>
        </p:spPr>
        <p:txBody>
          <a:bodyPr/>
          <a:lstStyle>
            <a:lvl1pPr>
              <a:defRPr/>
            </a:lvl1pPr>
          </a:lstStyle>
          <a:p>
            <a:pPr>
              <a:defRPr/>
            </a:pPr>
            <a:fld id="{F20C7D09-FBE5-4C56-B4E9-890EB0E40BE9}" type="slidenum">
              <a:rPr lang="en-US"/>
              <a:pPr>
                <a:defRPr/>
              </a:pPr>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6"/>
          <p:cNvSpPr>
            <a:spLocks noGrp="1" noChangeArrowheads="1"/>
          </p:cNvSpPr>
          <p:nvPr>
            <p:ph type="sldNum" sz="quarter" idx="10"/>
          </p:nvPr>
        </p:nvSpPr>
        <p:spPr>
          <a:ln/>
        </p:spPr>
        <p:txBody>
          <a:bodyPr/>
          <a:lstStyle>
            <a:lvl1pPr>
              <a:defRPr/>
            </a:lvl1pPr>
          </a:lstStyle>
          <a:p>
            <a:pPr>
              <a:defRPr/>
            </a:pPr>
            <a:fld id="{4A5E432B-27DF-47FA-B0E3-1537A02DA436}" type="slidenum">
              <a:rPr lang="en-US"/>
              <a:pPr>
                <a:defRPr/>
              </a:pPr>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AU"/>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6"/>
          <p:cNvSpPr>
            <a:spLocks noGrp="1" noChangeArrowheads="1"/>
          </p:cNvSpPr>
          <p:nvPr>
            <p:ph type="sldNum" sz="quarter" idx="10"/>
          </p:nvPr>
        </p:nvSpPr>
        <p:spPr>
          <a:ln/>
        </p:spPr>
        <p:txBody>
          <a:bodyPr/>
          <a:lstStyle>
            <a:lvl1pPr>
              <a:defRPr/>
            </a:lvl1pPr>
          </a:lstStyle>
          <a:p>
            <a:pPr>
              <a:defRPr/>
            </a:pPr>
            <a:fld id="{1E7D4094-3CA4-44A5-9AE9-0BEC7DB8ED02}" type="slidenum">
              <a:rPr lang="en-US"/>
              <a:pPr>
                <a:defRPr/>
              </a:pPr>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AU"/>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AU"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6"/>
          <p:cNvSpPr>
            <a:spLocks noGrp="1" noChangeArrowheads="1"/>
          </p:cNvSpPr>
          <p:nvPr>
            <p:ph type="sldNum" sz="quarter" idx="10"/>
          </p:nvPr>
        </p:nvSpPr>
        <p:spPr>
          <a:ln/>
        </p:spPr>
        <p:txBody>
          <a:bodyPr/>
          <a:lstStyle>
            <a:lvl1pPr>
              <a:defRPr/>
            </a:lvl1pPr>
          </a:lstStyle>
          <a:p>
            <a:pPr>
              <a:defRPr/>
            </a:pPr>
            <a:fld id="{7CA661FA-0A2A-4A31-A8F2-9C58FCBF4509}" type="slidenum">
              <a:rPr lang="en-US"/>
              <a:pPr>
                <a:defRPr/>
              </a:pPr>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457200" y="274638"/>
            <a:ext cx="8229600" cy="792162"/>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2051" name="Rectangle 3"/>
          <p:cNvSpPr>
            <a:spLocks noGrp="1" noChangeArrowheads="1"/>
          </p:cNvSpPr>
          <p:nvPr>
            <p:ph type="body" idx="1"/>
          </p:nvPr>
        </p:nvSpPr>
        <p:spPr bwMode="auto">
          <a:xfrm>
            <a:off x="457200" y="1295400"/>
            <a:ext cx="8229600" cy="48307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31" name="Rectangle 7"/>
          <p:cNvSpPr>
            <a:spLocks noChangeArrowheads="1"/>
          </p:cNvSpPr>
          <p:nvPr/>
        </p:nvSpPr>
        <p:spPr bwMode="auto">
          <a:xfrm>
            <a:off x="0" y="0"/>
            <a:ext cx="9144000" cy="152400"/>
          </a:xfrm>
          <a:prstGeom prst="rect">
            <a:avLst/>
          </a:prstGeom>
          <a:solidFill>
            <a:srgbClr val="336699"/>
          </a:solidFill>
          <a:ln w="9525">
            <a:noFill/>
            <a:miter lim="800000"/>
            <a:headEnd/>
            <a:tailEnd/>
          </a:ln>
          <a:effectLst/>
        </p:spPr>
        <p:txBody>
          <a:bodyPr wrap="none" anchor="ctr"/>
          <a:lstStyle/>
          <a:p>
            <a:pPr fontAlgn="auto">
              <a:spcBef>
                <a:spcPts val="0"/>
              </a:spcBef>
              <a:spcAft>
                <a:spcPts val="0"/>
              </a:spcAft>
              <a:defRPr/>
            </a:pPr>
            <a:endParaRPr lang="en-AU">
              <a:latin typeface="+mn-lt"/>
              <a:cs typeface="+mn-cs"/>
            </a:endParaRPr>
          </a:p>
        </p:txBody>
      </p:sp>
      <p:sp>
        <p:nvSpPr>
          <p:cNvPr id="1032" name="Rectangle 8"/>
          <p:cNvSpPr>
            <a:spLocks noChangeArrowheads="1"/>
          </p:cNvSpPr>
          <p:nvPr/>
        </p:nvSpPr>
        <p:spPr bwMode="auto">
          <a:xfrm>
            <a:off x="0" y="6711950"/>
            <a:ext cx="9144000" cy="152400"/>
          </a:xfrm>
          <a:prstGeom prst="rect">
            <a:avLst/>
          </a:prstGeom>
          <a:solidFill>
            <a:srgbClr val="336699"/>
          </a:solidFill>
          <a:ln w="9525">
            <a:noFill/>
            <a:miter lim="800000"/>
            <a:headEnd/>
            <a:tailEnd/>
          </a:ln>
          <a:effectLst/>
        </p:spPr>
        <p:txBody>
          <a:bodyPr wrap="none" anchor="ctr"/>
          <a:lstStyle/>
          <a:p>
            <a:pPr fontAlgn="auto">
              <a:spcBef>
                <a:spcPts val="0"/>
              </a:spcBef>
              <a:spcAft>
                <a:spcPts val="0"/>
              </a:spcAft>
              <a:defRPr/>
            </a:pPr>
            <a:endParaRPr lang="en-AU">
              <a:latin typeface="+mn-lt"/>
              <a:cs typeface="+mn-cs"/>
            </a:endParaRPr>
          </a:p>
        </p:txBody>
      </p:sp>
      <p:pic>
        <p:nvPicPr>
          <p:cNvPr id="2054" name="Picture 9" descr="owasp"/>
          <p:cNvPicPr>
            <a:picLocks noChangeAspect="1" noChangeArrowheads="1"/>
          </p:cNvPicPr>
          <p:nvPr/>
        </p:nvPicPr>
        <p:blipFill>
          <a:blip r:embed="rId15" cstate="print"/>
          <a:srcRect/>
          <a:stretch>
            <a:fillRect/>
          </a:stretch>
        </p:blipFill>
        <p:spPr bwMode="auto">
          <a:xfrm>
            <a:off x="8077200" y="6248400"/>
            <a:ext cx="381000" cy="349250"/>
          </a:xfrm>
          <a:prstGeom prst="rect">
            <a:avLst/>
          </a:prstGeom>
          <a:noFill/>
          <a:ln w="9525">
            <a:noFill/>
            <a:miter lim="800000"/>
            <a:headEnd/>
            <a:tailEnd/>
          </a:ln>
        </p:spPr>
      </p:pic>
      <p:sp>
        <p:nvSpPr>
          <p:cNvPr id="2" name="Rectangle 6"/>
          <p:cNvSpPr>
            <a:spLocks noGrp="1" noChangeArrowheads="1"/>
          </p:cNvSpPr>
          <p:nvPr>
            <p:ph type="sldNum" sz="quarter" idx="4"/>
          </p:nvPr>
        </p:nvSpPr>
        <p:spPr bwMode="auto">
          <a:xfrm>
            <a:off x="8585200" y="6308725"/>
            <a:ext cx="406400" cy="2286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fontAlgn="auto">
              <a:spcBef>
                <a:spcPts val="0"/>
              </a:spcBef>
              <a:spcAft>
                <a:spcPts val="0"/>
              </a:spcAft>
              <a:defRPr sz="1000" b="1">
                <a:solidFill>
                  <a:srgbClr val="969696"/>
                </a:solidFill>
                <a:latin typeface="+mn-lt"/>
                <a:cs typeface="+mn-cs"/>
              </a:defRPr>
            </a:lvl1pPr>
          </a:lstStyle>
          <a:p>
            <a:pPr>
              <a:defRPr/>
            </a:pPr>
            <a:fld id="{8756F78C-56AA-4754-AA97-CC50F49635C4}" type="slidenum">
              <a:rPr lang="en-US"/>
              <a:pPr>
                <a:defRPr/>
              </a:pPr>
              <a:t>‹#›</a:t>
            </a:fld>
            <a:endParaRPr lang="en-US"/>
          </a:p>
        </p:txBody>
      </p:sp>
      <p:sp>
        <p:nvSpPr>
          <p:cNvPr id="1054" name="Text Box 30"/>
          <p:cNvSpPr txBox="1">
            <a:spLocks noChangeArrowheads="1"/>
          </p:cNvSpPr>
          <p:nvPr/>
        </p:nvSpPr>
        <p:spPr bwMode="auto">
          <a:xfrm>
            <a:off x="5689600" y="6270625"/>
            <a:ext cx="2387600" cy="304800"/>
          </a:xfrm>
          <a:prstGeom prst="rect">
            <a:avLst/>
          </a:prstGeom>
          <a:noFill/>
          <a:ln w="9525">
            <a:noFill/>
            <a:miter lim="800000"/>
            <a:headEnd/>
            <a:tailEnd/>
          </a:ln>
          <a:effectLst/>
        </p:spPr>
        <p:txBody>
          <a:bodyPr>
            <a:spAutoFit/>
          </a:bodyPr>
          <a:lstStyle/>
          <a:p>
            <a:pPr algn="r" fontAlgn="auto">
              <a:spcBef>
                <a:spcPts val="0"/>
              </a:spcBef>
              <a:spcAft>
                <a:spcPts val="0"/>
              </a:spcAft>
              <a:defRPr/>
            </a:pPr>
            <a:r>
              <a:rPr lang="en-US" sz="1400" b="1">
                <a:solidFill>
                  <a:srgbClr val="969696"/>
                </a:solidFill>
                <a:latin typeface="Tahoma" pitchFamily="34" charset="0"/>
                <a:cs typeface="+mn-cs"/>
              </a:rPr>
              <a:t>OWASP</a:t>
            </a:r>
          </a:p>
        </p:txBody>
      </p:sp>
    </p:spTree>
  </p:cSld>
  <p:clrMap bg1="lt1" tx1="dk1" bg2="lt2" tx2="dk2" accent1="accent1" accent2="accent2" accent3="accent3" accent4="accent4" accent5="accent5" accent6="accent6" hlink="hlink" folHlink="folHlink"/>
  <p:sldLayoutIdLst>
    <p:sldLayoutId id="2147483791" r:id="rId1"/>
    <p:sldLayoutId id="2147483781" r:id="rId2"/>
    <p:sldLayoutId id="2147483782" r:id="rId3"/>
    <p:sldLayoutId id="2147483783" r:id="rId4"/>
    <p:sldLayoutId id="2147483784" r:id="rId5"/>
    <p:sldLayoutId id="2147483785" r:id="rId6"/>
    <p:sldLayoutId id="2147483786" r:id="rId7"/>
    <p:sldLayoutId id="2147483787" r:id="rId8"/>
    <p:sldLayoutId id="2147483788" r:id="rId9"/>
    <p:sldLayoutId id="2147483789" r:id="rId10"/>
    <p:sldLayoutId id="2147483790" r:id="rId11"/>
    <p:sldLayoutId id="2147483792" r:id="rId12"/>
    <p:sldLayoutId id="2147483793" r:id="rId13"/>
  </p:sldLayoutIdLst>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xStyles>
    <p:titleStyle>
      <a:lvl1pPr algn="l" rtl="0" eaLnBrk="0" fontAlgn="base" hangingPunct="0">
        <a:spcBef>
          <a:spcPct val="0"/>
        </a:spcBef>
        <a:spcAft>
          <a:spcPct val="0"/>
        </a:spcAft>
        <a:defRPr sz="2800" b="1">
          <a:solidFill>
            <a:schemeClr val="tx2"/>
          </a:solidFill>
          <a:latin typeface="+mj-lt"/>
          <a:ea typeface="+mj-ea"/>
          <a:cs typeface="+mj-cs"/>
        </a:defRPr>
      </a:lvl1pPr>
      <a:lvl2pPr algn="l" rtl="0" eaLnBrk="0" fontAlgn="base" hangingPunct="0">
        <a:spcBef>
          <a:spcPct val="0"/>
        </a:spcBef>
        <a:spcAft>
          <a:spcPct val="0"/>
        </a:spcAft>
        <a:defRPr sz="2800" b="1">
          <a:solidFill>
            <a:schemeClr val="tx2"/>
          </a:solidFill>
          <a:latin typeface="Tahoma" pitchFamily="34" charset="0"/>
        </a:defRPr>
      </a:lvl2pPr>
      <a:lvl3pPr algn="l" rtl="0" eaLnBrk="0" fontAlgn="base" hangingPunct="0">
        <a:spcBef>
          <a:spcPct val="0"/>
        </a:spcBef>
        <a:spcAft>
          <a:spcPct val="0"/>
        </a:spcAft>
        <a:defRPr sz="2800" b="1">
          <a:solidFill>
            <a:schemeClr val="tx2"/>
          </a:solidFill>
          <a:latin typeface="Tahoma" pitchFamily="34" charset="0"/>
        </a:defRPr>
      </a:lvl3pPr>
      <a:lvl4pPr algn="l" rtl="0" eaLnBrk="0" fontAlgn="base" hangingPunct="0">
        <a:spcBef>
          <a:spcPct val="0"/>
        </a:spcBef>
        <a:spcAft>
          <a:spcPct val="0"/>
        </a:spcAft>
        <a:defRPr sz="2800" b="1">
          <a:solidFill>
            <a:schemeClr val="tx2"/>
          </a:solidFill>
          <a:latin typeface="Tahoma" pitchFamily="34" charset="0"/>
        </a:defRPr>
      </a:lvl4pPr>
      <a:lvl5pPr algn="l" rtl="0" eaLnBrk="0" fontAlgn="base" hangingPunct="0">
        <a:spcBef>
          <a:spcPct val="0"/>
        </a:spcBef>
        <a:spcAft>
          <a:spcPct val="0"/>
        </a:spcAft>
        <a:defRPr sz="2800" b="1">
          <a:solidFill>
            <a:schemeClr val="tx2"/>
          </a:solidFill>
          <a:latin typeface="Tahoma" pitchFamily="34" charset="0"/>
        </a:defRPr>
      </a:lvl5pPr>
      <a:lvl6pPr marL="457200" algn="l" rtl="0" eaLnBrk="1" fontAlgn="base" hangingPunct="1">
        <a:spcBef>
          <a:spcPct val="0"/>
        </a:spcBef>
        <a:spcAft>
          <a:spcPct val="0"/>
        </a:spcAft>
        <a:defRPr sz="2800" b="1">
          <a:solidFill>
            <a:schemeClr val="tx2"/>
          </a:solidFill>
          <a:latin typeface="Tahoma" pitchFamily="34" charset="0"/>
        </a:defRPr>
      </a:lvl6pPr>
      <a:lvl7pPr marL="914400" algn="l" rtl="0" eaLnBrk="1" fontAlgn="base" hangingPunct="1">
        <a:spcBef>
          <a:spcPct val="0"/>
        </a:spcBef>
        <a:spcAft>
          <a:spcPct val="0"/>
        </a:spcAft>
        <a:defRPr sz="2800" b="1">
          <a:solidFill>
            <a:schemeClr val="tx2"/>
          </a:solidFill>
          <a:latin typeface="Tahoma" pitchFamily="34" charset="0"/>
        </a:defRPr>
      </a:lvl7pPr>
      <a:lvl8pPr marL="1371600" algn="l" rtl="0" eaLnBrk="1" fontAlgn="base" hangingPunct="1">
        <a:spcBef>
          <a:spcPct val="0"/>
        </a:spcBef>
        <a:spcAft>
          <a:spcPct val="0"/>
        </a:spcAft>
        <a:defRPr sz="2800" b="1">
          <a:solidFill>
            <a:schemeClr val="tx2"/>
          </a:solidFill>
          <a:latin typeface="Tahoma" pitchFamily="34" charset="0"/>
        </a:defRPr>
      </a:lvl8pPr>
      <a:lvl9pPr marL="1828800" algn="l" rtl="0" eaLnBrk="1" fontAlgn="base" hangingPunct="1">
        <a:spcBef>
          <a:spcPct val="0"/>
        </a:spcBef>
        <a:spcAft>
          <a:spcPct val="0"/>
        </a:spcAft>
        <a:defRPr sz="2800" b="1">
          <a:solidFill>
            <a:schemeClr val="tx2"/>
          </a:solidFill>
          <a:latin typeface="Tahoma" pitchFamily="34" charset="0"/>
        </a:defRPr>
      </a:lvl9pPr>
    </p:titleStyle>
    <p:bodyStyle>
      <a:lvl1pPr marL="342900" indent="-342900" algn="l" rtl="0" eaLnBrk="0" fontAlgn="base" hangingPunct="0">
        <a:spcBef>
          <a:spcPct val="20000"/>
        </a:spcBef>
        <a:spcAft>
          <a:spcPct val="0"/>
        </a:spcAft>
        <a:buFont typeface="Webdings" pitchFamily="18" charset="2"/>
        <a:buChar char="&lt;"/>
        <a:defRPr sz="2800">
          <a:solidFill>
            <a:schemeClr val="tx1"/>
          </a:solidFill>
          <a:latin typeface="+mn-lt"/>
          <a:ea typeface="+mn-ea"/>
          <a:cs typeface="+mn-cs"/>
        </a:defRPr>
      </a:lvl1pPr>
      <a:lvl2pPr marL="742950" indent="-285750" algn="l" rtl="0" eaLnBrk="0" fontAlgn="base" hangingPunct="0">
        <a:spcBef>
          <a:spcPct val="20000"/>
        </a:spcBef>
        <a:spcAft>
          <a:spcPct val="0"/>
        </a:spcAft>
        <a:buFont typeface="Webdings" pitchFamily="18" charset="2"/>
        <a:buChar char="4"/>
        <a:defRPr sz="2400">
          <a:solidFill>
            <a:schemeClr val="tx1"/>
          </a:solidFill>
          <a:latin typeface="+mn-lt"/>
        </a:defRPr>
      </a:lvl2pPr>
      <a:lvl3pPr marL="1143000" indent="-228600" algn="l" rtl="0" eaLnBrk="0" fontAlgn="base" hangingPunct="0">
        <a:spcBef>
          <a:spcPct val="20000"/>
        </a:spcBef>
        <a:spcAft>
          <a:spcPct val="0"/>
        </a:spcAft>
        <a:buFont typeface="Wingdings" pitchFamily="2" charset="2"/>
        <a:buChar char="§"/>
        <a:defRPr sz="20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a:solidFill>
            <a:schemeClr val="tx1"/>
          </a:solidFill>
          <a:latin typeface="+mn-lt"/>
        </a:defRPr>
      </a:lvl6pPr>
      <a:lvl7pPr marL="2971800" indent="-228600" algn="l" rtl="0" eaLnBrk="1" fontAlgn="base" hangingPunct="1">
        <a:spcBef>
          <a:spcPct val="20000"/>
        </a:spcBef>
        <a:spcAft>
          <a:spcPct val="0"/>
        </a:spcAft>
        <a:buChar char="»"/>
        <a:defRPr>
          <a:solidFill>
            <a:schemeClr val="tx1"/>
          </a:solidFill>
          <a:latin typeface="+mn-lt"/>
        </a:defRPr>
      </a:lvl7pPr>
      <a:lvl8pPr marL="3429000" indent="-228600" algn="l" rtl="0" eaLnBrk="1" fontAlgn="base" hangingPunct="1">
        <a:spcBef>
          <a:spcPct val="20000"/>
        </a:spcBef>
        <a:spcAft>
          <a:spcPct val="0"/>
        </a:spcAft>
        <a:buChar char="»"/>
        <a:defRPr>
          <a:solidFill>
            <a:schemeClr val="tx1"/>
          </a:solidFill>
          <a:latin typeface="+mn-lt"/>
        </a:defRPr>
      </a:lvl8pPr>
      <a:lvl9pPr marL="3886200" indent="-228600" algn="l" rtl="0" eaLnBrk="1" fontAlgn="base" hangingPunct="1">
        <a:spcBef>
          <a:spcPct val="20000"/>
        </a:spcBef>
        <a:spcAft>
          <a:spcPct val="0"/>
        </a:spcAft>
        <a:buChar char="»"/>
        <a:defRPr>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ags" Target="../tags/tag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2.xml"/><Relationship Id="rId1" Type="http://schemas.openxmlformats.org/officeDocument/2006/relationships/tags" Target="../tags/tag8.xml"/><Relationship Id="rId4" Type="http://schemas.openxmlformats.org/officeDocument/2006/relationships/hyperlink" Target="http://www.owasp.org/index.php/SQL_Injection_Prevention_Cheat_Sheet" TargetMode="Externa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hyperlink" Target="file:///\\servername\mailslot\mailslotname" TargetMode="External"/><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8" Type="http://schemas.microsoft.com/office/2007/relationships/diagramDrawing" Target="../diagrams/drawing4.xml"/><Relationship Id="rId3" Type="http://schemas.openxmlformats.org/officeDocument/2006/relationships/notesSlide" Target="../notesSlides/notesSlide27.xml"/><Relationship Id="rId7" Type="http://schemas.openxmlformats.org/officeDocument/2006/relationships/diagramColors" Target="../diagrams/colors4.xml"/><Relationship Id="rId2" Type="http://schemas.openxmlformats.org/officeDocument/2006/relationships/slideLayout" Target="../slideLayouts/slideLayout2.xml"/><Relationship Id="rId1" Type="http://schemas.openxmlformats.org/officeDocument/2006/relationships/tags" Target="../tags/tag9.xml"/><Relationship Id="rId6" Type="http://schemas.openxmlformats.org/officeDocument/2006/relationships/diagramQuickStyle" Target="../diagrams/quickStyle4.xml"/><Relationship Id="rId5" Type="http://schemas.openxmlformats.org/officeDocument/2006/relationships/diagramLayout" Target="../diagrams/layout4.xml"/><Relationship Id="rId4" Type="http://schemas.openxmlformats.org/officeDocument/2006/relationships/diagramData" Target="../diagrams/data4.xml"/></Relationships>
</file>

<file path=ppt/slides/_rels/slide28.xml.rels><?xml version="1.0" encoding="UTF-8" standalone="yes"?>
<Relationships xmlns="http://schemas.openxmlformats.org/package/2006/relationships"><Relationship Id="rId8" Type="http://schemas.openxmlformats.org/officeDocument/2006/relationships/hyperlink" Target="http://www.marrder.com/htw/2006Feb/Images/leeward-course06-02-27.jpg" TargetMode="External"/><Relationship Id="rId3" Type="http://schemas.openxmlformats.org/officeDocument/2006/relationships/image" Target="../media/image14.png"/><Relationship Id="rId7" Type="http://schemas.openxmlformats.org/officeDocument/2006/relationships/image" Target="../media/image18.jpeg"/><Relationship Id="rId2" Type="http://schemas.openxmlformats.org/officeDocument/2006/relationships/notesSlide" Target="../notesSlides/notesSlide28.xml"/><Relationship Id="rId1" Type="http://schemas.openxmlformats.org/officeDocument/2006/relationships/slideLayout" Target="../slideLayouts/slideLayout2.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 Id="rId9" Type="http://schemas.openxmlformats.org/officeDocument/2006/relationships/image" Target="../media/image19.jpeg"/></Relationships>
</file>

<file path=ppt/slides/_rels/slide29.xml.rels><?xml version="1.0" encoding="UTF-8" standalone="yes"?>
<Relationships xmlns="http://schemas.openxmlformats.org/package/2006/relationships"><Relationship Id="rId3" Type="http://schemas.openxmlformats.org/officeDocument/2006/relationships/notesSlide" Target="../notesSlides/notesSlide29.xml"/><Relationship Id="rId2" Type="http://schemas.openxmlformats.org/officeDocument/2006/relationships/slideLayout" Target="../slideLayouts/slideLayout2.xml"/><Relationship Id="rId1" Type="http://schemas.openxmlformats.org/officeDocument/2006/relationships/tags" Target="../tags/tag10.xml"/><Relationship Id="rId6" Type="http://schemas.openxmlformats.org/officeDocument/2006/relationships/image" Target="../media/image21.jpeg"/><Relationship Id="rId5" Type="http://schemas.openxmlformats.org/officeDocument/2006/relationships/image" Target="../media/image6.jpeg"/><Relationship Id="rId4" Type="http://schemas.openxmlformats.org/officeDocument/2006/relationships/image" Target="../media/image20.png"/></Relationships>
</file>

<file path=ppt/slides/_rels/slide3.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notesSlide" Target="../notesSlides/notesSlide3.xml"/><Relationship Id="rId7" Type="http://schemas.openxmlformats.org/officeDocument/2006/relationships/diagramColors" Target="../diagrams/colors1.xml"/><Relationship Id="rId2" Type="http://schemas.openxmlformats.org/officeDocument/2006/relationships/slideLayout" Target="../slideLayouts/slideLayout6.xml"/><Relationship Id="rId1" Type="http://schemas.openxmlformats.org/officeDocument/2006/relationships/tags" Target="../tags/tag2.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30.xml.rels><?xml version="1.0" encoding="UTF-8" standalone="yes"?>
<Relationships xmlns="http://schemas.openxmlformats.org/package/2006/relationships"><Relationship Id="rId3" Type="http://schemas.openxmlformats.org/officeDocument/2006/relationships/notesSlide" Target="../notesSlides/notesSlide30.xml"/><Relationship Id="rId2" Type="http://schemas.openxmlformats.org/officeDocument/2006/relationships/slideLayout" Target="../slideLayouts/slideLayout2.xml"/><Relationship Id="rId1" Type="http://schemas.openxmlformats.org/officeDocument/2006/relationships/tags" Target="../tags/tag11.xml"/><Relationship Id="rId4" Type="http://schemas.openxmlformats.org/officeDocument/2006/relationships/hyperlink" Target="http://www.owasp.org/index.php/Image:Threat_Model_Flow.gif" TargetMode="External"/></Relationships>
</file>

<file path=ppt/slides/_rels/slide31.xml.rels><?xml version="1.0" encoding="UTF-8" standalone="yes"?>
<Relationships xmlns="http://schemas.openxmlformats.org/package/2006/relationships"><Relationship Id="rId3" Type="http://schemas.openxmlformats.org/officeDocument/2006/relationships/hyperlink" Target="mailto:vanderaj@owasp.org" TargetMode="External"/><Relationship Id="rId2" Type="http://schemas.openxmlformats.org/officeDocument/2006/relationships/notesSlide" Target="../notesSlides/notesSlide31.xml"/><Relationship Id="rId1" Type="http://schemas.openxmlformats.org/officeDocument/2006/relationships/slideLayout" Target="../slideLayouts/slideLayout2.xml"/><Relationship Id="rId4" Type="http://schemas.openxmlformats.org/officeDocument/2006/relationships/image" Target="../media/image22.png"/></Relationships>
</file>

<file path=ppt/slides/_rels/slide32.xml.rels><?xml version="1.0" encoding="UTF-8" standalone="yes"?>
<Relationships xmlns="http://schemas.openxmlformats.org/package/2006/relationships"><Relationship Id="rId3" Type="http://schemas.openxmlformats.org/officeDocument/2006/relationships/notesSlide" Target="../notesSlides/notesSlide32.xml"/><Relationship Id="rId2" Type="http://schemas.openxmlformats.org/officeDocument/2006/relationships/slideLayout" Target="../slideLayouts/slideLayout2.xml"/><Relationship Id="rId1" Type="http://schemas.openxmlformats.org/officeDocument/2006/relationships/tags" Target="../tags/tag12.xml"/><Relationship Id="rId5" Type="http://schemas.openxmlformats.org/officeDocument/2006/relationships/hyperlink" Target="http://www.octotrike.org/" TargetMode="External"/><Relationship Id="rId4" Type="http://schemas.openxmlformats.org/officeDocument/2006/relationships/image" Target="../media/image23.png"/></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hyperlink" Target="http://www.example.com/welcome.html#name=&lt;script&gt;alert(document.cookie)&lt;script" TargetMode="External"/><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6.xml"/><Relationship Id="rId1" Type="http://schemas.openxmlformats.org/officeDocument/2006/relationships/tags" Target="../tags/tag3.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8" Type="http://schemas.microsoft.com/office/2007/relationships/diagramDrawing" Target="../diagrams/drawing5.xml"/><Relationship Id="rId3" Type="http://schemas.openxmlformats.org/officeDocument/2006/relationships/notesSlide" Target="../notesSlides/notesSlide43.xml"/><Relationship Id="rId7" Type="http://schemas.openxmlformats.org/officeDocument/2006/relationships/diagramColors" Target="../diagrams/colors5.xml"/><Relationship Id="rId2" Type="http://schemas.openxmlformats.org/officeDocument/2006/relationships/slideLayout" Target="../slideLayouts/slideLayout2.xml"/><Relationship Id="rId1" Type="http://schemas.openxmlformats.org/officeDocument/2006/relationships/tags" Target="../tags/tag13.xml"/><Relationship Id="rId6" Type="http://schemas.openxmlformats.org/officeDocument/2006/relationships/diagramQuickStyle" Target="../diagrams/quickStyle5.xml"/><Relationship Id="rId5" Type="http://schemas.openxmlformats.org/officeDocument/2006/relationships/diagramLayout" Target="../diagrams/layout5.xml"/><Relationship Id="rId4" Type="http://schemas.openxmlformats.org/officeDocument/2006/relationships/diagramData" Target="../diagrams/data5.xml"/></Relationships>
</file>

<file path=ppt/slides/_rels/slide44.xml.rels><?xml version="1.0" encoding="UTF-8" standalone="yes"?>
<Relationships xmlns="http://schemas.openxmlformats.org/package/2006/relationships"><Relationship Id="rId8" Type="http://schemas.openxmlformats.org/officeDocument/2006/relationships/hyperlink" Target="http://www.owasp.org/index.php/LiveCD" TargetMode="External"/><Relationship Id="rId3" Type="http://schemas.openxmlformats.org/officeDocument/2006/relationships/notesSlide" Target="../notesSlides/notesSlide44.xml"/><Relationship Id="rId7" Type="http://schemas.openxmlformats.org/officeDocument/2006/relationships/hyperlink" Target="http://www.owasp.org/index.php/Phoenix/Tools" TargetMode="External"/><Relationship Id="rId2" Type="http://schemas.openxmlformats.org/officeDocument/2006/relationships/slideLayout" Target="../slideLayouts/slideLayout2.xml"/><Relationship Id="rId1" Type="http://schemas.openxmlformats.org/officeDocument/2006/relationships/tags" Target="../tags/tag14.xml"/><Relationship Id="rId6" Type="http://schemas.openxmlformats.org/officeDocument/2006/relationships/image" Target="../media/image21.jpeg"/><Relationship Id="rId5" Type="http://schemas.openxmlformats.org/officeDocument/2006/relationships/image" Target="../media/image6.jpeg"/><Relationship Id="rId4" Type="http://schemas.openxmlformats.org/officeDocument/2006/relationships/image" Target="../media/image26.png"/></Relationships>
</file>

<file path=ppt/slides/_rels/slide45.xml.rels><?xml version="1.0" encoding="UTF-8" standalone="yes"?>
<Relationships xmlns="http://schemas.openxmlformats.org/package/2006/relationships"><Relationship Id="rId3" Type="http://schemas.openxmlformats.org/officeDocument/2006/relationships/notesSlide" Target="../notesSlides/notesSlide45.xml"/><Relationship Id="rId2" Type="http://schemas.openxmlformats.org/officeDocument/2006/relationships/slideLayout" Target="../slideLayouts/slideLayout2.xml"/><Relationship Id="rId1" Type="http://schemas.openxmlformats.org/officeDocument/2006/relationships/tags" Target="../tags/tag15.xml"/></Relationships>
</file>

<file path=ppt/slides/_rels/slide46.xml.rels><?xml version="1.0" encoding="UTF-8" standalone="yes"?>
<Relationships xmlns="http://schemas.openxmlformats.org/package/2006/relationships"><Relationship Id="rId8" Type="http://schemas.microsoft.com/office/2007/relationships/diagramDrawing" Target="../diagrams/drawing6.xml"/><Relationship Id="rId3" Type="http://schemas.openxmlformats.org/officeDocument/2006/relationships/notesSlide" Target="../notesSlides/notesSlide46.xml"/><Relationship Id="rId7" Type="http://schemas.openxmlformats.org/officeDocument/2006/relationships/diagramColors" Target="../diagrams/colors6.xml"/><Relationship Id="rId2" Type="http://schemas.openxmlformats.org/officeDocument/2006/relationships/slideLayout" Target="../slideLayouts/slideLayout2.xml"/><Relationship Id="rId1" Type="http://schemas.openxmlformats.org/officeDocument/2006/relationships/tags" Target="../tags/tag16.xml"/><Relationship Id="rId6" Type="http://schemas.openxmlformats.org/officeDocument/2006/relationships/diagramQuickStyle" Target="../diagrams/quickStyle6.xml"/><Relationship Id="rId5" Type="http://schemas.openxmlformats.org/officeDocument/2006/relationships/diagramLayout" Target="../diagrams/layout6.xml"/><Relationship Id="rId4" Type="http://schemas.openxmlformats.org/officeDocument/2006/relationships/diagramData" Target="../diagrams/data6.xml"/></Relationships>
</file>

<file path=ppt/slides/_rels/slide47.xml.rels><?xml version="1.0" encoding="UTF-8" standalone="yes"?>
<Relationships xmlns="http://schemas.openxmlformats.org/package/2006/relationships"><Relationship Id="rId3" Type="http://schemas.openxmlformats.org/officeDocument/2006/relationships/notesSlide" Target="../notesSlides/notesSlide47.xml"/><Relationship Id="rId2" Type="http://schemas.openxmlformats.org/officeDocument/2006/relationships/slideLayout" Target="../slideLayouts/slideLayout2.xml"/><Relationship Id="rId1" Type="http://schemas.openxmlformats.org/officeDocument/2006/relationships/tags" Target="../tags/tag17.xml"/><Relationship Id="rId5" Type="http://schemas.openxmlformats.org/officeDocument/2006/relationships/image" Target="../media/image28.jpeg"/><Relationship Id="rId4" Type="http://schemas.openxmlformats.org/officeDocument/2006/relationships/image" Target="../media/image27.png"/></Relationships>
</file>

<file path=ppt/slides/_rels/slide48.xml.rels><?xml version="1.0" encoding="UTF-8" standalone="yes"?>
<Relationships xmlns="http://schemas.openxmlformats.org/package/2006/relationships"><Relationship Id="rId3" Type="http://schemas.openxmlformats.org/officeDocument/2006/relationships/notesSlide" Target="../notesSlides/notesSlide48.xml"/><Relationship Id="rId2" Type="http://schemas.openxmlformats.org/officeDocument/2006/relationships/slideLayout" Target="../slideLayouts/slideLayout2.xml"/><Relationship Id="rId1" Type="http://schemas.openxmlformats.org/officeDocument/2006/relationships/tags" Target="../tags/tag18.xml"/><Relationship Id="rId6" Type="http://schemas.openxmlformats.org/officeDocument/2006/relationships/hyperlink" Target="http://www.owasp.org/index.php/Image:WebScarab_after_browsing.png" TargetMode="External"/><Relationship Id="rId5" Type="http://schemas.openxmlformats.org/officeDocument/2006/relationships/hyperlink" Target="http://www.owasp.org/images/f/f3/WebGoat-Bypass-Access-Control-Lesson.JPG" TargetMode="External"/><Relationship Id="rId4" Type="http://schemas.openxmlformats.org/officeDocument/2006/relationships/hyperlink" Target="http://www.owasp.org/index.php/Image:SoC_08_Logo.jpg" TargetMode="External"/></Relationships>
</file>

<file path=ppt/slides/_rels/slide49.xml.rels><?xml version="1.0" encoding="UTF-8" standalone="yes"?>
<Relationships xmlns="http://schemas.openxmlformats.org/package/2006/relationships"><Relationship Id="rId8" Type="http://schemas.microsoft.com/office/2007/relationships/diagramDrawing" Target="../diagrams/drawing7.xml"/><Relationship Id="rId3" Type="http://schemas.openxmlformats.org/officeDocument/2006/relationships/notesSlide" Target="../notesSlides/notesSlide49.xml"/><Relationship Id="rId7" Type="http://schemas.openxmlformats.org/officeDocument/2006/relationships/diagramColors" Target="../diagrams/colors7.xml"/><Relationship Id="rId2" Type="http://schemas.openxmlformats.org/officeDocument/2006/relationships/slideLayout" Target="../slideLayouts/slideLayout6.xml"/><Relationship Id="rId1" Type="http://schemas.openxmlformats.org/officeDocument/2006/relationships/tags" Target="../tags/tag19.xml"/><Relationship Id="rId6" Type="http://schemas.openxmlformats.org/officeDocument/2006/relationships/diagramQuickStyle" Target="../diagrams/quickStyle7.xml"/><Relationship Id="rId5" Type="http://schemas.openxmlformats.org/officeDocument/2006/relationships/diagramLayout" Target="../diagrams/layout7.xml"/><Relationship Id="rId4" Type="http://schemas.openxmlformats.org/officeDocument/2006/relationships/diagramData" Target="../diagrams/data7.xm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6.xml"/><Relationship Id="rId1" Type="http://schemas.openxmlformats.org/officeDocument/2006/relationships/tags" Target="../tags/tag4.xml"/><Relationship Id="rId5" Type="http://schemas.openxmlformats.org/officeDocument/2006/relationships/image" Target="../media/image4.png"/><Relationship Id="rId4" Type="http://schemas.openxmlformats.org/officeDocument/2006/relationships/image" Target="../media/image3.jpeg"/></Relationships>
</file>

<file path=ppt/slides/_rels/slide50.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50.xml"/><Relationship Id="rId1" Type="http://schemas.openxmlformats.org/officeDocument/2006/relationships/slideLayout" Target="../slideLayouts/slideLayout2.xml"/><Relationship Id="rId5" Type="http://schemas.openxmlformats.org/officeDocument/2006/relationships/image" Target="../media/image31.png"/><Relationship Id="rId4" Type="http://schemas.openxmlformats.org/officeDocument/2006/relationships/image" Target="../media/image30.png"/></Relationships>
</file>

<file path=ppt/slides/_rels/slide51.xml.rels><?xml version="1.0" encoding="UTF-8" standalone="yes"?>
<Relationships xmlns="http://schemas.openxmlformats.org/package/2006/relationships"><Relationship Id="rId3" Type="http://schemas.openxmlformats.org/officeDocument/2006/relationships/notesSlide" Target="../notesSlides/notesSlide51.xml"/><Relationship Id="rId2" Type="http://schemas.openxmlformats.org/officeDocument/2006/relationships/slideLayout" Target="../slideLayouts/slideLayout2.xml"/><Relationship Id="rId1" Type="http://schemas.openxmlformats.org/officeDocument/2006/relationships/tags" Target="../tags/tag20.xml"/></Relationships>
</file>

<file path=ppt/slides/_rels/slide52.xml.rels><?xml version="1.0" encoding="UTF-8" standalone="yes"?>
<Relationships xmlns="http://schemas.openxmlformats.org/package/2006/relationships"><Relationship Id="rId3" Type="http://schemas.openxmlformats.org/officeDocument/2006/relationships/notesSlide" Target="../notesSlides/notesSlide52.xml"/><Relationship Id="rId7" Type="http://schemas.openxmlformats.org/officeDocument/2006/relationships/image" Target="../media/image32.jpeg"/><Relationship Id="rId2" Type="http://schemas.openxmlformats.org/officeDocument/2006/relationships/slideLayout" Target="../slideLayouts/slideLayout2.xml"/><Relationship Id="rId1" Type="http://schemas.openxmlformats.org/officeDocument/2006/relationships/tags" Target="../tags/tag21.xml"/><Relationship Id="rId6" Type="http://schemas.openxmlformats.org/officeDocument/2006/relationships/image" Target="../media/image21.jpeg"/><Relationship Id="rId5" Type="http://schemas.openxmlformats.org/officeDocument/2006/relationships/image" Target="../media/image6.jpeg"/><Relationship Id="rId4" Type="http://schemas.openxmlformats.org/officeDocument/2006/relationships/image" Target="../media/image20.png"/></Relationships>
</file>

<file path=ppt/slides/_rels/slide53.xml.rels><?xml version="1.0" encoding="UTF-8" standalone="yes"?>
<Relationships xmlns="http://schemas.openxmlformats.org/package/2006/relationships"><Relationship Id="rId3" Type="http://schemas.openxmlformats.org/officeDocument/2006/relationships/notesSlide" Target="../notesSlides/notesSlide53.xml"/><Relationship Id="rId2" Type="http://schemas.openxmlformats.org/officeDocument/2006/relationships/slideLayout" Target="../slideLayouts/slideLayout2.xml"/><Relationship Id="rId1" Type="http://schemas.openxmlformats.org/officeDocument/2006/relationships/tags" Target="../tags/tag22.xml"/><Relationship Id="rId5" Type="http://schemas.openxmlformats.org/officeDocument/2006/relationships/image" Target="../media/image33.jpeg"/><Relationship Id="rId4" Type="http://schemas.openxmlformats.org/officeDocument/2006/relationships/hyperlink" Target="http://www.amazon.com/Security-Development-Lifecycle-Michael-Howard/dp/0735622140/sr=8-36/qid=1169351879/ref=sr_1_36/103-6175548-3897446?ie=UTF8&amp;s=books" TargetMode="External"/></Relationships>
</file>

<file path=ppt/slides/_rels/slide54.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notesSlide" Target="../notesSlides/notesSlide55.xml"/><Relationship Id="rId2" Type="http://schemas.openxmlformats.org/officeDocument/2006/relationships/slideLayout" Target="../slideLayouts/slideLayout2.xml"/><Relationship Id="rId1" Type="http://schemas.openxmlformats.org/officeDocument/2006/relationships/tags" Target="../tags/tag23.xml"/></Relationships>
</file>

<file path=ppt/slides/_rels/slide56.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8" Type="http://schemas.microsoft.com/office/2007/relationships/diagramDrawing" Target="../diagrams/drawing8.xml"/><Relationship Id="rId3" Type="http://schemas.openxmlformats.org/officeDocument/2006/relationships/notesSlide" Target="../notesSlides/notesSlide57.xml"/><Relationship Id="rId7" Type="http://schemas.openxmlformats.org/officeDocument/2006/relationships/diagramColors" Target="../diagrams/colors8.xml"/><Relationship Id="rId2" Type="http://schemas.openxmlformats.org/officeDocument/2006/relationships/slideLayout" Target="../slideLayouts/slideLayout6.xml"/><Relationship Id="rId1" Type="http://schemas.openxmlformats.org/officeDocument/2006/relationships/tags" Target="../tags/tag24.xml"/><Relationship Id="rId6" Type="http://schemas.openxmlformats.org/officeDocument/2006/relationships/diagramQuickStyle" Target="../diagrams/quickStyle8.xml"/><Relationship Id="rId5" Type="http://schemas.openxmlformats.org/officeDocument/2006/relationships/diagramLayout" Target="../diagrams/layout8.xml"/><Relationship Id="rId4" Type="http://schemas.openxmlformats.org/officeDocument/2006/relationships/diagramData" Target="../diagrams/data8.xml"/></Relationships>
</file>

<file path=ppt/slides/_rels/slide5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58.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8" Type="http://schemas.microsoft.com/office/2007/relationships/diagramDrawing" Target="../diagrams/drawing2.xml"/><Relationship Id="rId3" Type="http://schemas.openxmlformats.org/officeDocument/2006/relationships/notesSlide" Target="../notesSlides/notesSlide6.xml"/><Relationship Id="rId7" Type="http://schemas.openxmlformats.org/officeDocument/2006/relationships/diagramColors" Target="../diagrams/colors2.xml"/><Relationship Id="rId2" Type="http://schemas.openxmlformats.org/officeDocument/2006/relationships/slideLayout" Target="../slideLayouts/slideLayout6.xml"/><Relationship Id="rId1" Type="http://schemas.openxmlformats.org/officeDocument/2006/relationships/tags" Target="../tags/tag5.xml"/><Relationship Id="rId6" Type="http://schemas.openxmlformats.org/officeDocument/2006/relationships/diagramQuickStyle" Target="../diagrams/quickStyle2.xml"/><Relationship Id="rId5" Type="http://schemas.openxmlformats.org/officeDocument/2006/relationships/diagramLayout" Target="../diagrams/layout2.xml"/><Relationship Id="rId10" Type="http://schemas.openxmlformats.org/officeDocument/2006/relationships/hyperlink" Target="http://www.owasp.org/index.php/Top_10" TargetMode="External"/><Relationship Id="rId4" Type="http://schemas.openxmlformats.org/officeDocument/2006/relationships/diagramData" Target="../diagrams/data2.xml"/><Relationship Id="rId9" Type="http://schemas.openxmlformats.org/officeDocument/2006/relationships/image" Target="../media/image5.jpeg"/></Relationships>
</file>

<file path=ppt/slides/_rels/slide60.xml.rels><?xml version="1.0" encoding="UTF-8" standalone="yes"?>
<Relationships xmlns="http://schemas.openxmlformats.org/package/2006/relationships"><Relationship Id="rId8" Type="http://schemas.microsoft.com/office/2007/relationships/diagramDrawing" Target="../diagrams/drawing9.xml"/><Relationship Id="rId3" Type="http://schemas.openxmlformats.org/officeDocument/2006/relationships/notesSlide" Target="../notesSlides/notesSlide60.xml"/><Relationship Id="rId7" Type="http://schemas.openxmlformats.org/officeDocument/2006/relationships/diagramColors" Target="../diagrams/colors9.xml"/><Relationship Id="rId2" Type="http://schemas.openxmlformats.org/officeDocument/2006/relationships/slideLayout" Target="../slideLayouts/slideLayout6.xml"/><Relationship Id="rId1" Type="http://schemas.openxmlformats.org/officeDocument/2006/relationships/tags" Target="../tags/tag25.xml"/><Relationship Id="rId6" Type="http://schemas.openxmlformats.org/officeDocument/2006/relationships/diagramQuickStyle" Target="../diagrams/quickStyle9.xml"/><Relationship Id="rId5" Type="http://schemas.openxmlformats.org/officeDocument/2006/relationships/diagramLayout" Target="../diagrams/layout9.xml"/><Relationship Id="rId4" Type="http://schemas.openxmlformats.org/officeDocument/2006/relationships/diagramData" Target="../diagrams/data9.xml"/></Relationships>
</file>

<file path=ppt/slides/_rels/slide61.xml.rels><?xml version="1.0" encoding="UTF-8" standalone="yes"?>
<Relationships xmlns="http://schemas.openxmlformats.org/package/2006/relationships"><Relationship Id="rId3" Type="http://schemas.openxmlformats.org/officeDocument/2006/relationships/notesSlide" Target="../notesSlides/notesSlide61.xml"/><Relationship Id="rId2" Type="http://schemas.openxmlformats.org/officeDocument/2006/relationships/slideLayout" Target="../slideLayouts/slideLayout2.xml"/><Relationship Id="rId1" Type="http://schemas.openxmlformats.org/officeDocument/2006/relationships/tags" Target="../tags/tag26.xml"/><Relationship Id="rId4" Type="http://schemas.openxmlformats.org/officeDocument/2006/relationships/image" Target="../media/image36.wmf"/></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8" Type="http://schemas.microsoft.com/office/2007/relationships/diagramDrawing" Target="../diagrams/drawing10.xml"/><Relationship Id="rId3" Type="http://schemas.openxmlformats.org/officeDocument/2006/relationships/notesSlide" Target="../notesSlides/notesSlide63.xml"/><Relationship Id="rId7" Type="http://schemas.openxmlformats.org/officeDocument/2006/relationships/diagramColors" Target="../diagrams/colors10.xml"/><Relationship Id="rId2" Type="http://schemas.openxmlformats.org/officeDocument/2006/relationships/slideLayout" Target="../slideLayouts/slideLayout6.xml"/><Relationship Id="rId1" Type="http://schemas.openxmlformats.org/officeDocument/2006/relationships/tags" Target="../tags/tag27.xml"/><Relationship Id="rId6" Type="http://schemas.openxmlformats.org/officeDocument/2006/relationships/diagramQuickStyle" Target="../diagrams/quickStyle10.xml"/><Relationship Id="rId5" Type="http://schemas.openxmlformats.org/officeDocument/2006/relationships/diagramLayout" Target="../diagrams/layout10.xml"/><Relationship Id="rId4" Type="http://schemas.openxmlformats.org/officeDocument/2006/relationships/diagramData" Target="../diagrams/data10.xml"/></Relationships>
</file>

<file path=ppt/slides/_rels/slide6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64.xml"/><Relationship Id="rId1" Type="http://schemas.openxmlformats.org/officeDocument/2006/relationships/slideLayout" Target="../slideLayouts/slideLayout2.xml"/><Relationship Id="rId4" Type="http://schemas.openxmlformats.org/officeDocument/2006/relationships/image" Target="../media/image21.jpeg"/></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8" Type="http://schemas.microsoft.com/office/2007/relationships/diagramDrawing" Target="../diagrams/drawing11.xml"/><Relationship Id="rId3" Type="http://schemas.openxmlformats.org/officeDocument/2006/relationships/notesSlide" Target="../notesSlides/notesSlide66.xml"/><Relationship Id="rId7" Type="http://schemas.openxmlformats.org/officeDocument/2006/relationships/diagramColors" Target="../diagrams/colors11.xml"/><Relationship Id="rId2" Type="http://schemas.openxmlformats.org/officeDocument/2006/relationships/slideLayout" Target="../slideLayouts/slideLayout2.xml"/><Relationship Id="rId1" Type="http://schemas.openxmlformats.org/officeDocument/2006/relationships/tags" Target="../tags/tag28.xml"/><Relationship Id="rId6" Type="http://schemas.openxmlformats.org/officeDocument/2006/relationships/diagramQuickStyle" Target="../diagrams/quickStyle11.xml"/><Relationship Id="rId5" Type="http://schemas.openxmlformats.org/officeDocument/2006/relationships/diagramLayout" Target="../diagrams/layout11.xml"/><Relationship Id="rId4" Type="http://schemas.openxmlformats.org/officeDocument/2006/relationships/diagramData" Target="../diagrams/data11.xml"/></Relationships>
</file>

<file path=ppt/slides/_rels/slide67.xml.rels><?xml version="1.0" encoding="UTF-8" standalone="yes"?>
<Relationships xmlns="http://schemas.openxmlformats.org/package/2006/relationships"><Relationship Id="rId3" Type="http://schemas.openxmlformats.org/officeDocument/2006/relationships/hyperlink" Target="http://www.swbic.org/products/clipart/images/computeruser.jpg" TargetMode="External"/><Relationship Id="rId2" Type="http://schemas.openxmlformats.org/officeDocument/2006/relationships/notesSlide" Target="../notesSlides/notesSlide67.xml"/><Relationship Id="rId1" Type="http://schemas.openxmlformats.org/officeDocument/2006/relationships/slideLayout" Target="../slideLayouts/slideLayout2.xml"/><Relationship Id="rId6" Type="http://schemas.openxmlformats.org/officeDocument/2006/relationships/image" Target="../media/image6.jpeg"/><Relationship Id="rId5" Type="http://schemas.openxmlformats.org/officeDocument/2006/relationships/image" Target="../media/image38.jpeg"/><Relationship Id="rId4" Type="http://schemas.openxmlformats.org/officeDocument/2006/relationships/image" Target="../media/image37.jpeg"/></Relationships>
</file>

<file path=ppt/slides/_rels/slide68.xml.rels><?xml version="1.0" encoding="UTF-8" standalone="yes"?>
<Relationships xmlns="http://schemas.openxmlformats.org/package/2006/relationships"><Relationship Id="rId3" Type="http://schemas.openxmlformats.org/officeDocument/2006/relationships/hyperlink" Target="http://www.owasp.org/index.php/Transport_Layer_Protection_Cheat_Sheet" TargetMode="External"/><Relationship Id="rId2" Type="http://schemas.openxmlformats.org/officeDocument/2006/relationships/notesSlide" Target="../notesSlides/notesSlide68.xm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8" Type="http://schemas.microsoft.com/office/2007/relationships/diagramDrawing" Target="../diagrams/drawing12.xml"/><Relationship Id="rId3" Type="http://schemas.openxmlformats.org/officeDocument/2006/relationships/notesSlide" Target="../notesSlides/notesSlide69.xml"/><Relationship Id="rId7" Type="http://schemas.openxmlformats.org/officeDocument/2006/relationships/diagramColors" Target="../diagrams/colors12.xml"/><Relationship Id="rId2" Type="http://schemas.openxmlformats.org/officeDocument/2006/relationships/slideLayout" Target="../slideLayouts/slideLayout6.xml"/><Relationship Id="rId1" Type="http://schemas.openxmlformats.org/officeDocument/2006/relationships/tags" Target="../tags/tag29.xml"/><Relationship Id="rId6" Type="http://schemas.openxmlformats.org/officeDocument/2006/relationships/diagramQuickStyle" Target="../diagrams/quickStyle12.xml"/><Relationship Id="rId5" Type="http://schemas.openxmlformats.org/officeDocument/2006/relationships/diagramLayout" Target="../diagrams/layout12.xml"/><Relationship Id="rId4" Type="http://schemas.openxmlformats.org/officeDocument/2006/relationships/diagramData" Target="../diagrams/data12.xml"/></Relationships>
</file>

<file path=ppt/slides/_rels/slide7.xml.rels><?xml version="1.0" encoding="UTF-8" standalone="yes"?>
<Relationships xmlns="http://schemas.openxmlformats.org/package/2006/relationships"><Relationship Id="rId8" Type="http://schemas.microsoft.com/office/2007/relationships/diagramDrawing" Target="../diagrams/drawing3.xml"/><Relationship Id="rId3" Type="http://schemas.openxmlformats.org/officeDocument/2006/relationships/notesSlide" Target="../notesSlides/notesSlide7.xml"/><Relationship Id="rId7" Type="http://schemas.openxmlformats.org/officeDocument/2006/relationships/diagramColors" Target="../diagrams/colors3.xml"/><Relationship Id="rId2" Type="http://schemas.openxmlformats.org/officeDocument/2006/relationships/slideLayout" Target="../slideLayouts/slideLayout6.xml"/><Relationship Id="rId1" Type="http://schemas.openxmlformats.org/officeDocument/2006/relationships/tags" Target="../tags/tag6.xml"/><Relationship Id="rId6" Type="http://schemas.openxmlformats.org/officeDocument/2006/relationships/diagramQuickStyle" Target="../diagrams/quickStyle3.xml"/><Relationship Id="rId5" Type="http://schemas.openxmlformats.org/officeDocument/2006/relationships/diagramLayout" Target="../diagrams/layout3.xml"/><Relationship Id="rId4" Type="http://schemas.openxmlformats.org/officeDocument/2006/relationships/diagramData" Target="../diagrams/data3.xml"/></Relationships>
</file>

<file path=ppt/slides/_rels/slide70.xml.rels><?xml version="1.0" encoding="UTF-8" standalone="yes"?>
<Relationships xmlns="http://schemas.openxmlformats.org/package/2006/relationships"><Relationship Id="rId8" Type="http://schemas.openxmlformats.org/officeDocument/2006/relationships/hyperlink" Target="http://books.google.com/books?vid=ISBN059600611X&amp;id=QvTzBiwehOoC&amp;pg=PA96&amp;lpg=PA96&amp;ots=uscGD05ZSd&amp;dq=owasp&amp;num=100&amp;sig=UzWqVHxlHNw984PTMgfGngzuvug" TargetMode="External"/><Relationship Id="rId3" Type="http://schemas.openxmlformats.org/officeDocument/2006/relationships/notesSlide" Target="../notesSlides/notesSlide70.xml"/><Relationship Id="rId7" Type="http://schemas.openxmlformats.org/officeDocument/2006/relationships/hyperlink" Target="http://books.google.com/books?vid=ISBN0072227834&amp;id=MDVTbFceXvwC&amp;pg=RA7-PA134&amp;lpg=RA7-PA134&amp;ots=xrEpp_SM9R&amp;dq=owasp&amp;num=100&amp;sig=Rp9XAMFxtQ2bDMq0RTXjddpkcKQ" TargetMode="External"/><Relationship Id="rId2" Type="http://schemas.openxmlformats.org/officeDocument/2006/relationships/slideLayout" Target="../slideLayouts/slideLayout2.xml"/><Relationship Id="rId1" Type="http://schemas.openxmlformats.org/officeDocument/2006/relationships/tags" Target="../tags/tag30.xml"/><Relationship Id="rId6" Type="http://schemas.openxmlformats.org/officeDocument/2006/relationships/image" Target="../media/image21.jpeg"/><Relationship Id="rId5" Type="http://schemas.openxmlformats.org/officeDocument/2006/relationships/image" Target="../media/image6.jpeg"/><Relationship Id="rId4" Type="http://schemas.openxmlformats.org/officeDocument/2006/relationships/image" Target="../media/image20.png"/><Relationship Id="rId9" Type="http://schemas.openxmlformats.org/officeDocument/2006/relationships/image" Target="../media/image39.png"/></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71.xml"/><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hyperlink" Target="http://www.owasp.org/index.php/Category:OWASP_Top_Ten_Project" TargetMode="Externa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2.xml"/><Relationship Id="rId1" Type="http://schemas.openxmlformats.org/officeDocument/2006/relationships/tags" Target="../tags/tag7.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jpeg"/></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7" Type="http://schemas.openxmlformats.org/officeDocument/2006/relationships/image" Target="../media/image6.jpeg"/><Relationship Id="rId2" Type="http://schemas.openxmlformats.org/officeDocument/2006/relationships/slideLayout" Target="../slideLayouts/slideLayout12.xml"/><Relationship Id="rId1" Type="http://schemas.openxmlformats.org/officeDocument/2006/relationships/vmlDrawing" Target="../drawings/vmlDrawing1.vml"/><Relationship Id="rId6" Type="http://schemas.openxmlformats.org/officeDocument/2006/relationships/image" Target="../media/image10.png"/><Relationship Id="rId5" Type="http://schemas.openxmlformats.org/officeDocument/2006/relationships/image" Target="../media/image9.emf"/><Relationship Id="rId4" Type="http://schemas.openxmlformats.org/officeDocument/2006/relationships/oleObject" Target="../embeddings/oleObject1.bin"/></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ctrTitle"/>
          </p:nvPr>
        </p:nvSpPr>
        <p:spPr/>
        <p:txBody>
          <a:bodyPr/>
          <a:lstStyle/>
          <a:p>
            <a:pPr eaLnBrk="1" hangingPunct="1"/>
            <a:r>
              <a:rPr lang="en-GB" dirty="0" smtClean="0"/>
              <a:t>OWASP BeNeLux Days 2010 </a:t>
            </a:r>
            <a:br>
              <a:rPr lang="en-GB" dirty="0" smtClean="0"/>
            </a:br>
            <a:r>
              <a:rPr lang="en-GB" dirty="0" smtClean="0"/>
              <a:t>Training</a:t>
            </a:r>
            <a:endParaRPr lang="en-US" dirty="0" smtClean="0"/>
          </a:p>
        </p:txBody>
      </p:sp>
      <p:sp>
        <p:nvSpPr>
          <p:cNvPr id="4099" name="Subtitle 2"/>
          <p:cNvSpPr>
            <a:spLocks noGrp="1"/>
          </p:cNvSpPr>
          <p:nvPr>
            <p:ph type="subTitle" idx="1"/>
          </p:nvPr>
        </p:nvSpPr>
        <p:spPr/>
        <p:txBody>
          <a:bodyPr/>
          <a:lstStyle/>
          <a:p>
            <a:pPr eaLnBrk="1" hangingPunct="1"/>
            <a:r>
              <a:rPr lang="en-US" b="1" smtClean="0"/>
              <a:t>Sebastien Deleersnyder</a:t>
            </a:r>
          </a:p>
          <a:p>
            <a:pPr eaLnBrk="1" hangingPunct="1"/>
            <a:r>
              <a:rPr lang="en-US" b="1" smtClean="0"/>
              <a:t>OWASP Board</a:t>
            </a:r>
            <a:endParaRPr lang="en-US" smtClean="0"/>
          </a:p>
          <a:p>
            <a:pPr eaLnBrk="1" hangingPunct="1"/>
            <a:endParaRPr lang="en-US" smtClean="0"/>
          </a:p>
        </p:txBody>
      </p:sp>
    </p:spTree>
    <p:custDataLst>
      <p:tags r:id="rId1"/>
    </p:custData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88066" name="Title 1"/>
          <p:cNvSpPr>
            <a:spLocks noGrp="1"/>
          </p:cNvSpPr>
          <p:nvPr>
            <p:ph type="title"/>
          </p:nvPr>
        </p:nvSpPr>
        <p:spPr/>
        <p:txBody>
          <a:bodyPr/>
          <a:lstStyle/>
          <a:p>
            <a:r>
              <a:rPr lang="nl-BE" smtClean="0"/>
              <a:t>Details of a SQL Injection Attack</a:t>
            </a:r>
            <a:br>
              <a:rPr lang="nl-BE" smtClean="0"/>
            </a:br>
            <a:endParaRPr lang="nl-BE" smtClean="0"/>
          </a:p>
        </p:txBody>
      </p:sp>
      <p:sp>
        <p:nvSpPr>
          <p:cNvPr id="88067" name="Content Placeholder 2"/>
          <p:cNvSpPr>
            <a:spLocks noGrp="1"/>
          </p:cNvSpPr>
          <p:nvPr>
            <p:ph idx="1"/>
          </p:nvPr>
        </p:nvSpPr>
        <p:spPr/>
        <p:txBody>
          <a:bodyPr/>
          <a:lstStyle/>
          <a:p>
            <a:r>
              <a:rPr lang="en-US" sz="2000" dirty="0" smtClean="0"/>
              <a:t>Consider the following statement, </a:t>
            </a:r>
            <a:r>
              <a:rPr lang="en-US" sz="2000" dirty="0" err="1" smtClean="0"/>
              <a:t>userName</a:t>
            </a:r>
            <a:r>
              <a:rPr lang="en-US" sz="2000" dirty="0" smtClean="0"/>
              <a:t> is a variable that comes from a user</a:t>
            </a:r>
          </a:p>
          <a:p>
            <a:endParaRPr lang="en-US" sz="2000" dirty="0" smtClean="0"/>
          </a:p>
          <a:p>
            <a:pPr lvl="1"/>
            <a:r>
              <a:rPr lang="en-US" sz="1800" dirty="0" smtClean="0"/>
              <a:t>"SELECT * FROM users WHERE name = '" + </a:t>
            </a:r>
            <a:r>
              <a:rPr lang="en-US" sz="1800" dirty="0" err="1" smtClean="0"/>
              <a:t>userName</a:t>
            </a:r>
            <a:r>
              <a:rPr lang="en-US" sz="1800" dirty="0" smtClean="0"/>
              <a:t> + "';“</a:t>
            </a:r>
          </a:p>
          <a:p>
            <a:pPr lvl="1"/>
            <a:endParaRPr lang="en-US" sz="1800" dirty="0" smtClean="0"/>
          </a:p>
          <a:p>
            <a:r>
              <a:rPr lang="en-US" sz="2000" dirty="0" smtClean="0"/>
              <a:t>set </a:t>
            </a:r>
            <a:r>
              <a:rPr lang="en-US" sz="2000" dirty="0" err="1" smtClean="0"/>
              <a:t>userName</a:t>
            </a:r>
            <a:r>
              <a:rPr lang="en-US" sz="2000" dirty="0" smtClean="0"/>
              <a:t> variable to </a:t>
            </a:r>
          </a:p>
          <a:p>
            <a:endParaRPr lang="en-US" sz="2000" dirty="0" smtClean="0"/>
          </a:p>
          <a:p>
            <a:pPr lvl="1"/>
            <a:r>
              <a:rPr lang="nl-BE" sz="1800" dirty="0" smtClean="0"/>
              <a:t>a' or 't'='t </a:t>
            </a:r>
          </a:p>
          <a:p>
            <a:pPr lvl="1"/>
            <a:r>
              <a:rPr lang="en-US" sz="1800" dirty="0" err="1" smtClean="0"/>
              <a:t>a';DROP</a:t>
            </a:r>
            <a:r>
              <a:rPr lang="en-US" sz="1800" dirty="0" smtClean="0"/>
              <a:t> TABLE users; SELECT * FROM data WHERE 't' = 't</a:t>
            </a:r>
          </a:p>
          <a:p>
            <a:pPr lvl="1"/>
            <a:endParaRPr lang="nl-BE" sz="1800" dirty="0" smtClean="0"/>
          </a:p>
          <a:p>
            <a:r>
              <a:rPr lang="nl-BE" sz="2000" dirty="0" smtClean="0"/>
              <a:t>this potentially renders the following statements</a:t>
            </a:r>
          </a:p>
          <a:p>
            <a:endParaRPr lang="nl-BE" sz="2000" dirty="0" smtClean="0"/>
          </a:p>
          <a:p>
            <a:pPr lvl="1"/>
            <a:r>
              <a:rPr lang="en-US" sz="1800" dirty="0" smtClean="0"/>
              <a:t>SELECT * FROM users WHERE name = 'a' OR 't'='t';</a:t>
            </a:r>
          </a:p>
          <a:p>
            <a:pPr lvl="1"/>
            <a:r>
              <a:rPr lang="en-US" sz="1800" dirty="0" smtClean="0"/>
              <a:t>SELECT * FROM users WHERE name = '</a:t>
            </a:r>
            <a:r>
              <a:rPr lang="en-US" sz="1800" dirty="0" err="1" smtClean="0"/>
              <a:t>a';DROP</a:t>
            </a:r>
            <a:r>
              <a:rPr lang="en-US" sz="1800" dirty="0" smtClean="0"/>
              <a:t> TABLE users; SELECT * FROM DATA WHERE 't' = 't';</a:t>
            </a:r>
          </a:p>
          <a:p>
            <a:pPr lvl="1"/>
            <a:endParaRPr lang="en-US" sz="1800" dirty="0" smtClean="0"/>
          </a:p>
          <a:p>
            <a:pPr lvl="1"/>
            <a:endParaRPr lang="nl-BE" sz="1800" dirty="0" smtClean="0"/>
          </a:p>
        </p:txBody>
      </p:sp>
    </p:spTree>
    <p:extLst>
      <p:ext uri="{BB962C8B-B14F-4D97-AF65-F5344CB8AC3E}">
        <p14:creationId xmlns:p14="http://schemas.microsoft.com/office/powerpoint/2010/main" val="1590412801"/>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Title 1"/>
          <p:cNvSpPr>
            <a:spLocks noGrp="1"/>
          </p:cNvSpPr>
          <p:nvPr>
            <p:ph type="title"/>
          </p:nvPr>
        </p:nvSpPr>
        <p:spPr/>
        <p:txBody>
          <a:bodyPr/>
          <a:lstStyle/>
          <a:p>
            <a:r>
              <a:rPr lang="nl-BE" smtClean="0"/>
              <a:t>Sample Attack</a:t>
            </a:r>
            <a:br>
              <a:rPr lang="nl-BE" smtClean="0"/>
            </a:br>
            <a:endParaRPr lang="nl-BE" smtClean="0"/>
          </a:p>
        </p:txBody>
      </p:sp>
      <p:sp>
        <p:nvSpPr>
          <p:cNvPr id="92163" name="Content Placeholder 2"/>
          <p:cNvSpPr>
            <a:spLocks noGrp="1"/>
          </p:cNvSpPr>
          <p:nvPr>
            <p:ph idx="1"/>
          </p:nvPr>
        </p:nvSpPr>
        <p:spPr/>
        <p:txBody>
          <a:bodyPr/>
          <a:lstStyle/>
          <a:p>
            <a:r>
              <a:rPr lang="nl-BE" sz="1800" dirty="0" smtClean="0"/>
              <a:t>December 2009</a:t>
            </a:r>
          </a:p>
          <a:p>
            <a:pPr lvl="1"/>
            <a:r>
              <a:rPr lang="nl-BE" sz="1600" dirty="0" smtClean="0"/>
              <a:t>a hacker used SQL Injection techniques</a:t>
            </a:r>
            <a:br>
              <a:rPr lang="nl-BE" sz="1600" dirty="0" smtClean="0"/>
            </a:br>
            <a:r>
              <a:rPr lang="nl-BE" sz="1600" dirty="0" smtClean="0"/>
              <a:t>to hack the database of RockYou</a:t>
            </a:r>
          </a:p>
          <a:p>
            <a:pPr lvl="1"/>
            <a:r>
              <a:rPr lang="nl-BE" sz="1600" dirty="0" smtClean="0"/>
              <a:t>RockYou creates applications for </a:t>
            </a:r>
            <a:br>
              <a:rPr lang="nl-BE" sz="1600" dirty="0" smtClean="0"/>
            </a:br>
            <a:r>
              <a:rPr lang="nl-BE" sz="1600" dirty="0" smtClean="0"/>
              <a:t>MySpace, Facebook, ...</a:t>
            </a:r>
          </a:p>
          <a:p>
            <a:pPr lvl="1"/>
            <a:endParaRPr lang="nl-BE" sz="1600" dirty="0" smtClean="0"/>
          </a:p>
          <a:p>
            <a:pPr lvl="1"/>
            <a:endParaRPr lang="nl-BE" sz="1600" dirty="0" smtClean="0"/>
          </a:p>
          <a:p>
            <a:r>
              <a:rPr lang="nl-BE" sz="1800" dirty="0" smtClean="0"/>
              <a:t>Result</a:t>
            </a:r>
          </a:p>
          <a:p>
            <a:pPr lvl="1"/>
            <a:r>
              <a:rPr lang="nl-BE" sz="1600" dirty="0" smtClean="0"/>
              <a:t>data of 32.603.388 users and </a:t>
            </a:r>
            <a:br>
              <a:rPr lang="nl-BE" sz="1600" dirty="0" smtClean="0"/>
            </a:br>
            <a:r>
              <a:rPr lang="nl-BE" sz="1600" dirty="0" smtClean="0"/>
              <a:t>administrative accounts was </a:t>
            </a:r>
            <a:br>
              <a:rPr lang="nl-BE" sz="1600" dirty="0" smtClean="0"/>
            </a:br>
            <a:r>
              <a:rPr lang="nl-BE" sz="1600" dirty="0" smtClean="0"/>
              <a:t>compromised (credentials + </a:t>
            </a:r>
            <a:br>
              <a:rPr lang="nl-BE" sz="1600" dirty="0" smtClean="0"/>
            </a:br>
            <a:r>
              <a:rPr lang="nl-BE" sz="1600" dirty="0" smtClean="0"/>
              <a:t>clear text passwords)</a:t>
            </a:r>
          </a:p>
          <a:p>
            <a:pPr lvl="1"/>
            <a:r>
              <a:rPr lang="nl-BE" sz="1600" dirty="0" smtClean="0"/>
              <a:t>the data also contained</a:t>
            </a:r>
            <a:br>
              <a:rPr lang="nl-BE" sz="1600" dirty="0" smtClean="0"/>
            </a:br>
            <a:r>
              <a:rPr lang="nl-BE" sz="1600" dirty="0" smtClean="0"/>
              <a:t>email-addresses and passwords</a:t>
            </a:r>
            <a:br>
              <a:rPr lang="nl-BE" sz="1600" dirty="0" smtClean="0"/>
            </a:br>
            <a:r>
              <a:rPr lang="nl-BE" sz="1600" dirty="0" smtClean="0"/>
              <a:t>for 3rd party sites</a:t>
            </a:r>
          </a:p>
          <a:p>
            <a:pPr lvl="1"/>
            <a:endParaRPr lang="nl-BE" sz="1600" dirty="0" smtClean="0"/>
          </a:p>
          <a:p>
            <a:r>
              <a:rPr lang="nl-BE" sz="1800" dirty="0" smtClean="0"/>
              <a:t>Question: how many of those users use the same password for other sites too?</a:t>
            </a:r>
          </a:p>
        </p:txBody>
      </p:sp>
      <p:pic>
        <p:nvPicPr>
          <p:cNvPr id="92164" name="Picture 2"/>
          <p:cNvPicPr>
            <a:picLocks noChangeAspect="1" noChangeArrowheads="1"/>
          </p:cNvPicPr>
          <p:nvPr/>
        </p:nvPicPr>
        <p:blipFill>
          <a:blip r:embed="rId3" cstate="print"/>
          <a:srcRect/>
          <a:stretch>
            <a:fillRect/>
          </a:stretch>
        </p:blipFill>
        <p:spPr bwMode="auto">
          <a:xfrm>
            <a:off x="5191064" y="1600200"/>
            <a:ext cx="3803529" cy="3429000"/>
          </a:xfrm>
          <a:prstGeom prst="rect">
            <a:avLst/>
          </a:prstGeom>
          <a:noFill/>
          <a:ln w="9525">
            <a:noFill/>
            <a:miter lim="800000"/>
            <a:headEnd/>
            <a:tailEnd/>
          </a:ln>
        </p:spPr>
      </p:pic>
    </p:spTree>
    <p:extLst>
      <p:ext uri="{BB962C8B-B14F-4D97-AF65-F5344CB8AC3E}">
        <p14:creationId xmlns:p14="http://schemas.microsoft.com/office/powerpoint/2010/main" val="2522926615"/>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itle 1"/>
          <p:cNvSpPr>
            <a:spLocks noGrp="1"/>
          </p:cNvSpPr>
          <p:nvPr>
            <p:ph type="title"/>
          </p:nvPr>
        </p:nvSpPr>
        <p:spPr/>
        <p:txBody>
          <a:bodyPr/>
          <a:lstStyle/>
          <a:p>
            <a:r>
              <a:rPr lang="en-US" smtClean="0"/>
              <a:t>A1 – Avoid Injection Flaws</a:t>
            </a:r>
          </a:p>
        </p:txBody>
      </p:sp>
      <p:sp>
        <p:nvSpPr>
          <p:cNvPr id="3" name="Content Placeholder 2"/>
          <p:cNvSpPr>
            <a:spLocks noGrp="1"/>
          </p:cNvSpPr>
          <p:nvPr>
            <p:ph idx="1"/>
          </p:nvPr>
        </p:nvSpPr>
        <p:spPr/>
        <p:txBody>
          <a:bodyPr/>
          <a:lstStyle/>
          <a:p>
            <a:pPr eaLnBrk="1" hangingPunct="1">
              <a:defRPr/>
            </a:pPr>
            <a:r>
              <a:rPr lang="en-US" sz="2000" dirty="0" smtClean="0"/>
              <a:t>Recommendations</a:t>
            </a:r>
          </a:p>
          <a:p>
            <a:pPr marL="688975" lvl="1" indent="-342900" eaLnBrk="1" hangingPunct="1">
              <a:buFont typeface="+mj-lt"/>
              <a:buAutoNum type="arabicPeriod"/>
              <a:defRPr/>
            </a:pPr>
            <a:r>
              <a:rPr lang="en-US" sz="1800" dirty="0" smtClean="0"/>
              <a:t>Avoid the interpreter entirely, or</a:t>
            </a:r>
          </a:p>
          <a:p>
            <a:pPr marL="688975" lvl="1" indent="-342900" eaLnBrk="1" hangingPunct="1">
              <a:buFont typeface="+mj-lt"/>
              <a:buAutoNum type="arabicPeriod"/>
              <a:defRPr/>
            </a:pPr>
            <a:r>
              <a:rPr lang="en-US" sz="1800" dirty="0" smtClean="0"/>
              <a:t>Use an interface that supports bind variables (e.g., prepared statements, or stored procedures),</a:t>
            </a:r>
          </a:p>
          <a:p>
            <a:pPr marL="1035050" lvl="2" indent="-342900" eaLnBrk="1" hangingPunct="1">
              <a:defRPr/>
            </a:pPr>
            <a:r>
              <a:rPr lang="en-US" sz="1600" dirty="0" smtClean="0"/>
              <a:t>Bind variables allow the interpreter to distinguish between code and data</a:t>
            </a:r>
          </a:p>
          <a:p>
            <a:pPr marL="688975" lvl="1" indent="-342900" eaLnBrk="1" hangingPunct="1">
              <a:buFont typeface="+mj-lt"/>
              <a:buAutoNum type="arabicPeriod"/>
              <a:defRPr/>
            </a:pPr>
            <a:r>
              <a:rPr lang="en-US" sz="1800" dirty="0" smtClean="0"/>
              <a:t>Encode all user input before passing it to the interpreter</a:t>
            </a:r>
          </a:p>
          <a:p>
            <a:pPr marL="688975" lvl="1" indent="-342900" eaLnBrk="1" hangingPunct="1">
              <a:defRPr/>
            </a:pPr>
            <a:r>
              <a:rPr lang="en-US" sz="1800" dirty="0" smtClean="0"/>
              <a:t>Always perform ‘white </a:t>
            </a:r>
            <a:r>
              <a:rPr lang="en-US" sz="1800" dirty="0" err="1" smtClean="0"/>
              <a:t>list’</a:t>
            </a:r>
            <a:r>
              <a:rPr lang="en-US" sz="1800" dirty="0" smtClean="0"/>
              <a:t> input validation on all user supplied input</a:t>
            </a:r>
          </a:p>
          <a:p>
            <a:pPr marL="688975" lvl="1" indent="-342900" eaLnBrk="1" hangingPunct="1">
              <a:defRPr/>
            </a:pPr>
            <a:r>
              <a:rPr lang="en-US" sz="1800" dirty="0" smtClean="0"/>
              <a:t>Always minimize database privileges to reduce the impact of a flaw</a:t>
            </a:r>
          </a:p>
          <a:p>
            <a:pPr marL="1089025" lvl="2" indent="-342900" eaLnBrk="1" hangingPunct="1">
              <a:defRPr/>
            </a:pPr>
            <a:endParaRPr lang="en-US" sz="900" dirty="0" smtClean="0"/>
          </a:p>
          <a:p>
            <a:pPr eaLnBrk="1" hangingPunct="1">
              <a:defRPr/>
            </a:pPr>
            <a:r>
              <a:rPr lang="en-US" sz="1800" dirty="0" smtClean="0">
                <a:hlinkClick r:id="rId4"/>
              </a:rPr>
              <a:t>http://www.owasp.org/index.php/SQL_Injection_Prevention_Cheat_Sheet</a:t>
            </a:r>
            <a:r>
              <a:rPr lang="en-US" sz="1800" dirty="0" smtClean="0"/>
              <a:t> </a:t>
            </a:r>
          </a:p>
          <a:p>
            <a:pPr eaLnBrk="1" hangingPunct="1">
              <a:defRPr/>
            </a:pPr>
            <a:endParaRPr lang="en-US" sz="2000" dirty="0"/>
          </a:p>
        </p:txBody>
      </p:sp>
    </p:spTree>
    <p:custDataLst>
      <p:tags r:id="rId1"/>
    </p:custDataLst>
    <p:extLst>
      <p:ext uri="{BB962C8B-B14F-4D97-AF65-F5344CB8AC3E}">
        <p14:creationId xmlns:p14="http://schemas.microsoft.com/office/powerpoint/2010/main" val="1039585899"/>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89090" name="Title 1"/>
          <p:cNvSpPr>
            <a:spLocks noGrp="1"/>
          </p:cNvSpPr>
          <p:nvPr>
            <p:ph type="title"/>
          </p:nvPr>
        </p:nvSpPr>
        <p:spPr/>
        <p:txBody>
          <a:bodyPr/>
          <a:lstStyle/>
          <a:p>
            <a:r>
              <a:rPr lang="nl-BE" smtClean="0"/>
              <a:t>SQL Injection Attack Techniques</a:t>
            </a:r>
            <a:br>
              <a:rPr lang="nl-BE" smtClean="0"/>
            </a:br>
            <a:endParaRPr lang="nl-BE" smtClean="0"/>
          </a:p>
        </p:txBody>
      </p:sp>
      <p:sp>
        <p:nvSpPr>
          <p:cNvPr id="89091" name="Content Placeholder 2"/>
          <p:cNvSpPr>
            <a:spLocks noGrp="1"/>
          </p:cNvSpPr>
          <p:nvPr>
            <p:ph idx="1"/>
          </p:nvPr>
        </p:nvSpPr>
        <p:spPr/>
        <p:txBody>
          <a:bodyPr/>
          <a:lstStyle/>
          <a:p>
            <a:r>
              <a:rPr lang="nl-BE" sz="1800" dirty="0" smtClean="0"/>
              <a:t>Normal</a:t>
            </a:r>
          </a:p>
          <a:p>
            <a:pPr lvl="1"/>
            <a:r>
              <a:rPr lang="nl-BE" sz="1600" dirty="0" smtClean="0"/>
              <a:t>basically the attacker can append it’s query, and the results are shown by the application</a:t>
            </a:r>
          </a:p>
          <a:p>
            <a:pPr lvl="1"/>
            <a:r>
              <a:rPr lang="nl-BE" sz="1600" dirty="0" smtClean="0"/>
              <a:t>a commonly found weakness in “search” functionality </a:t>
            </a:r>
          </a:p>
          <a:p>
            <a:pPr>
              <a:buFont typeface="Arial" charset="0"/>
              <a:buNone/>
            </a:pPr>
            <a:endParaRPr lang="nl-BE" sz="1800" dirty="0" smtClean="0"/>
          </a:p>
          <a:p>
            <a:r>
              <a:rPr lang="nl-BE" sz="1800" dirty="0" smtClean="0"/>
              <a:t>Blind</a:t>
            </a:r>
          </a:p>
          <a:p>
            <a:pPr lvl="1"/>
            <a:r>
              <a:rPr lang="nl-BE" sz="1600" dirty="0" smtClean="0"/>
              <a:t>the attacker will try to find responses where true/false can be deducted from the results of the query</a:t>
            </a:r>
          </a:p>
          <a:p>
            <a:pPr lvl="2"/>
            <a:r>
              <a:rPr lang="nl-BE" sz="1400" dirty="0" smtClean="0"/>
              <a:t>based on conditional responses</a:t>
            </a:r>
          </a:p>
          <a:p>
            <a:pPr lvl="3"/>
            <a:r>
              <a:rPr lang="en-US" sz="1400" dirty="0" smtClean="0"/>
              <a:t>SELECT </a:t>
            </a:r>
            <a:r>
              <a:rPr lang="en-US" sz="1400" dirty="0" err="1" smtClean="0"/>
              <a:t>booktitle</a:t>
            </a:r>
            <a:r>
              <a:rPr lang="en-US" sz="1400" dirty="0" smtClean="0"/>
              <a:t> FROM booklist WHERE </a:t>
            </a:r>
            <a:r>
              <a:rPr lang="en-US" sz="1400" dirty="0" err="1" smtClean="0"/>
              <a:t>bookId</a:t>
            </a:r>
            <a:r>
              <a:rPr lang="en-US" sz="1400" dirty="0" smtClean="0"/>
              <a:t> = 'OOk14cd' AND 1=1;</a:t>
            </a:r>
          </a:p>
          <a:p>
            <a:pPr lvl="3"/>
            <a:r>
              <a:rPr lang="en-US" sz="1400" dirty="0" smtClean="0"/>
              <a:t>SELECT </a:t>
            </a:r>
            <a:r>
              <a:rPr lang="en-US" sz="1400" dirty="0" err="1" smtClean="0"/>
              <a:t>booktitle</a:t>
            </a:r>
            <a:r>
              <a:rPr lang="en-US" sz="1400" dirty="0" smtClean="0"/>
              <a:t> FROM booklist WHERE </a:t>
            </a:r>
            <a:r>
              <a:rPr lang="en-US" sz="1400" dirty="0" err="1" smtClean="0"/>
              <a:t>bookId</a:t>
            </a:r>
            <a:r>
              <a:rPr lang="en-US" sz="1400" dirty="0" smtClean="0"/>
              <a:t> = 'OOk14cd' AND 1=2;</a:t>
            </a:r>
          </a:p>
          <a:p>
            <a:pPr lvl="2"/>
            <a:endParaRPr lang="en-US" sz="1400" dirty="0" smtClean="0"/>
          </a:p>
          <a:p>
            <a:pPr lvl="2"/>
            <a:r>
              <a:rPr lang="nl-BE" sz="1400" dirty="0" smtClean="0"/>
              <a:t>based on conditional errors</a:t>
            </a:r>
          </a:p>
          <a:p>
            <a:pPr lvl="3"/>
            <a:r>
              <a:rPr lang="en-US" sz="1400" dirty="0" smtClean="0"/>
              <a:t>SELECT 1/0 FROM users WHERE username='Ralph'; (division is only done when the WHERE clause is true)</a:t>
            </a:r>
          </a:p>
          <a:p>
            <a:pPr lvl="3"/>
            <a:endParaRPr lang="en-US" sz="1400" dirty="0" smtClean="0"/>
          </a:p>
          <a:p>
            <a:pPr lvl="2"/>
            <a:r>
              <a:rPr lang="en-US" sz="1400" dirty="0" smtClean="0"/>
              <a:t>timing based</a:t>
            </a:r>
          </a:p>
          <a:p>
            <a:pPr lvl="3"/>
            <a:r>
              <a:rPr lang="en-US" sz="1400" dirty="0" smtClean="0"/>
              <a:t>inject a delay when a WHERE clause becomes true</a:t>
            </a:r>
            <a:endParaRPr lang="nl-BE" sz="1400" dirty="0" smtClean="0"/>
          </a:p>
          <a:p>
            <a:endParaRPr lang="nl-BE" sz="1800" dirty="0" smtClean="0"/>
          </a:p>
        </p:txBody>
      </p:sp>
    </p:spTree>
    <p:extLst>
      <p:ext uri="{BB962C8B-B14F-4D97-AF65-F5344CB8AC3E}">
        <p14:creationId xmlns:p14="http://schemas.microsoft.com/office/powerpoint/2010/main" val="3613893472"/>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90114" name="Title 1"/>
          <p:cNvSpPr>
            <a:spLocks noGrp="1"/>
          </p:cNvSpPr>
          <p:nvPr>
            <p:ph type="title"/>
          </p:nvPr>
        </p:nvSpPr>
        <p:spPr/>
        <p:txBody>
          <a:bodyPr/>
          <a:lstStyle/>
          <a:p>
            <a:r>
              <a:rPr lang="nl-BE" smtClean="0"/>
              <a:t>Example Automated Exploit Tool</a:t>
            </a:r>
            <a:br>
              <a:rPr lang="nl-BE" smtClean="0"/>
            </a:br>
            <a:endParaRPr lang="nl-BE" smtClean="0"/>
          </a:p>
        </p:txBody>
      </p:sp>
      <p:sp>
        <p:nvSpPr>
          <p:cNvPr id="90115" name="Content Placeholder 2"/>
          <p:cNvSpPr>
            <a:spLocks noGrp="1"/>
          </p:cNvSpPr>
          <p:nvPr>
            <p:ph idx="1"/>
          </p:nvPr>
        </p:nvSpPr>
        <p:spPr>
          <a:xfrm>
            <a:off x="493756" y="1295401"/>
            <a:ext cx="8163814" cy="4646613"/>
          </a:xfrm>
        </p:spPr>
        <p:txBody>
          <a:bodyPr/>
          <a:lstStyle/>
          <a:p>
            <a:r>
              <a:rPr lang="nl-BE" sz="1800" dirty="0" smtClean="0"/>
              <a:t>SQLMap (partially sponsored by OWASP)</a:t>
            </a:r>
          </a:p>
          <a:p>
            <a:pPr lvl="1"/>
            <a:r>
              <a:rPr lang="en-US" sz="1600" dirty="0" smtClean="0"/>
              <a:t>command-line automated SQL injection tool</a:t>
            </a:r>
            <a:endParaRPr lang="nl-BE" sz="1600" dirty="0" smtClean="0"/>
          </a:p>
          <a:p>
            <a:pPr lvl="1"/>
            <a:r>
              <a:rPr lang="nl-BE" sz="1600" dirty="0" smtClean="0"/>
              <a:t>download from http://sqlmap.sourceforge.net/</a:t>
            </a:r>
          </a:p>
          <a:p>
            <a:pPr lvl="1"/>
            <a:endParaRPr lang="nl-BE" sz="1600" dirty="0" smtClean="0"/>
          </a:p>
          <a:p>
            <a:r>
              <a:rPr lang="nl-BE" sz="1800" dirty="0" smtClean="0"/>
              <a:t>Capabilities</a:t>
            </a:r>
          </a:p>
          <a:p>
            <a:pPr lvl="1"/>
            <a:r>
              <a:rPr lang="nl-BE" sz="1600" dirty="0" smtClean="0"/>
              <a:t>banner, current user, current database, check if the current user is a database administrator, enumerate users, users password hashes, users privileges, databases, tables, columns, dump tables entries, dump whole database management system and run user's own SQL statement (MySQL, Oracle, PostgreSQL and Microsoft SQL Server)</a:t>
            </a:r>
          </a:p>
          <a:p>
            <a:pPr lvl="1"/>
            <a:r>
              <a:rPr lang="nl-BE" sz="1600" dirty="0" smtClean="0"/>
              <a:t>Support to read either text or binary files from the database server underlying file system (MySQL, PostgreSQL ,Microsoft SQL Server) </a:t>
            </a:r>
          </a:p>
          <a:p>
            <a:pPr lvl="1"/>
            <a:r>
              <a:rPr lang="nl-BE" sz="1600" dirty="0" smtClean="0"/>
              <a:t>Support to execute arbitrary commands on the database server underlying operating system (MySQL, PostgreSQL, Microsoft SQL Server)</a:t>
            </a:r>
          </a:p>
          <a:p>
            <a:pPr lvl="1"/>
            <a:r>
              <a:rPr lang="nl-BE" sz="1600" dirty="0" smtClean="0"/>
              <a:t>Support to establish an out-of-band stateful connection between the attacker box and the database server underlying operating system</a:t>
            </a:r>
          </a:p>
          <a:p>
            <a:pPr lvl="1"/>
            <a:r>
              <a:rPr lang="nl-BE" sz="1600" dirty="0" smtClean="0"/>
              <a:t>advanced OS and DBMS Fingerprinting</a:t>
            </a:r>
          </a:p>
          <a:p>
            <a:pPr lvl="2"/>
            <a:endParaRPr lang="nl-BE" sz="1400" dirty="0" smtClean="0"/>
          </a:p>
          <a:p>
            <a:pPr lvl="1"/>
            <a:r>
              <a:rPr lang="nl-BE" sz="1600" dirty="0" smtClean="0"/>
              <a:t>Partial support  for Microsoft Access, DB2, Informix, Sybase and Interbase</a:t>
            </a:r>
          </a:p>
          <a:p>
            <a:pPr lvl="1">
              <a:buFont typeface="Arial" charset="0"/>
              <a:buNone/>
            </a:pPr>
            <a:endParaRPr lang="nl-BE" sz="1600" dirty="0" smtClean="0"/>
          </a:p>
          <a:p>
            <a:pPr>
              <a:buFont typeface="Arial" charset="0"/>
              <a:buNone/>
            </a:pPr>
            <a:endParaRPr lang="nl-BE" sz="1800" dirty="0" smtClean="0"/>
          </a:p>
          <a:p>
            <a:pPr lvl="1"/>
            <a:endParaRPr lang="nl-BE" sz="1600" dirty="0" smtClean="0"/>
          </a:p>
          <a:p>
            <a:pPr lvl="1"/>
            <a:endParaRPr lang="nl-BE" sz="1600" dirty="0" smtClean="0"/>
          </a:p>
          <a:p>
            <a:endParaRPr lang="nl-BE" sz="1800" dirty="0" smtClean="0"/>
          </a:p>
          <a:p>
            <a:endParaRPr lang="nl-BE" sz="1800" dirty="0" smtClean="0"/>
          </a:p>
        </p:txBody>
      </p:sp>
      <p:pic>
        <p:nvPicPr>
          <p:cNvPr id="90116" name="Picture 2" descr="sqlmap: automatic SQL injection tool"/>
          <p:cNvPicPr>
            <a:picLocks noChangeAspect="1" noChangeArrowheads="1"/>
          </p:cNvPicPr>
          <p:nvPr/>
        </p:nvPicPr>
        <p:blipFill>
          <a:blip r:embed="rId3" cstate="print"/>
          <a:srcRect/>
          <a:stretch>
            <a:fillRect/>
          </a:stretch>
        </p:blipFill>
        <p:spPr bwMode="auto">
          <a:xfrm>
            <a:off x="6581903" y="1104900"/>
            <a:ext cx="1916416" cy="1428750"/>
          </a:xfrm>
          <a:prstGeom prst="rect">
            <a:avLst/>
          </a:prstGeom>
          <a:noFill/>
          <a:ln w="9525">
            <a:noFill/>
            <a:miter lim="800000"/>
            <a:headEnd/>
            <a:tailEnd/>
          </a:ln>
        </p:spPr>
      </p:pic>
    </p:spTree>
    <p:extLst>
      <p:ext uri="{BB962C8B-B14F-4D97-AF65-F5344CB8AC3E}">
        <p14:creationId xmlns:p14="http://schemas.microsoft.com/office/powerpoint/2010/main" val="2292313685"/>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91138" name="Title 1"/>
          <p:cNvSpPr>
            <a:spLocks noGrp="1"/>
          </p:cNvSpPr>
          <p:nvPr>
            <p:ph type="title"/>
          </p:nvPr>
        </p:nvSpPr>
        <p:spPr/>
        <p:txBody>
          <a:bodyPr/>
          <a:lstStyle/>
          <a:p>
            <a:r>
              <a:rPr lang="nl-BE" sz="3200" dirty="0" smtClean="0"/>
              <a:t>SQL</a:t>
            </a:r>
            <a:r>
              <a:rPr lang="nl-BE" sz="2000" dirty="0" smtClean="0"/>
              <a:t> Injection Worm (also known as Asprox)</a:t>
            </a:r>
          </a:p>
        </p:txBody>
      </p:sp>
      <p:sp>
        <p:nvSpPr>
          <p:cNvPr id="91139" name="Content Placeholder 2"/>
          <p:cNvSpPr>
            <a:spLocks noGrp="1"/>
          </p:cNvSpPr>
          <p:nvPr>
            <p:ph idx="1"/>
          </p:nvPr>
        </p:nvSpPr>
        <p:spPr/>
        <p:txBody>
          <a:bodyPr/>
          <a:lstStyle/>
          <a:p>
            <a:r>
              <a:rPr lang="nl-BE" sz="1800" dirty="0" smtClean="0"/>
              <a:t>Many security specialists thought that a SQL Injection Attack always meant a </a:t>
            </a:r>
            <a:r>
              <a:rPr lang="nl-BE" sz="1800" i="1" dirty="0" smtClean="0"/>
              <a:t>targeted attack </a:t>
            </a:r>
            <a:r>
              <a:rPr lang="nl-BE" sz="1800" dirty="0" smtClean="0"/>
              <a:t>against a single application. They were proven wrong in January 2008</a:t>
            </a:r>
          </a:p>
          <a:p>
            <a:endParaRPr lang="nl-BE" sz="1800" dirty="0" smtClean="0"/>
          </a:p>
          <a:p>
            <a:r>
              <a:rPr lang="nl-BE" sz="1800" dirty="0" smtClean="0"/>
              <a:t>Automated self-replicating SQL Injection worm</a:t>
            </a:r>
          </a:p>
          <a:p>
            <a:endParaRPr lang="nl-BE" sz="1800" dirty="0" smtClean="0"/>
          </a:p>
          <a:p>
            <a:pPr lvl="1"/>
            <a:r>
              <a:rPr lang="en-US" sz="1600" dirty="0" smtClean="0"/>
              <a:t>worm tries to inject a SQL statement that tried to inject JavaScript into every HTML page on the web site.</a:t>
            </a:r>
          </a:p>
          <a:p>
            <a:pPr lvl="2"/>
            <a:r>
              <a:rPr lang="en-US" sz="1400" dirty="0" smtClean="0"/>
              <a:t>redirect to site under control of attacker to install malware</a:t>
            </a:r>
          </a:p>
          <a:p>
            <a:pPr lvl="3"/>
            <a:r>
              <a:rPr lang="en-US" sz="1400" dirty="0" smtClean="0"/>
              <a:t>spam-bots, password stealing online games (</a:t>
            </a:r>
            <a:r>
              <a:rPr lang="en-US" sz="1400" dirty="0" err="1" smtClean="0"/>
              <a:t>e.g</a:t>
            </a:r>
            <a:r>
              <a:rPr lang="en-US" sz="1400" dirty="0" smtClean="0"/>
              <a:t> World of </a:t>
            </a:r>
            <a:r>
              <a:rPr lang="en-US" sz="1400" dirty="0" err="1" smtClean="0"/>
              <a:t>Warcraft</a:t>
            </a:r>
            <a:r>
              <a:rPr lang="en-US" sz="1400" dirty="0" smtClean="0"/>
              <a:t>) </a:t>
            </a:r>
          </a:p>
          <a:p>
            <a:pPr lvl="2"/>
            <a:r>
              <a:rPr lang="en-US" sz="1400" dirty="0" smtClean="0"/>
              <a:t>installation of malicious software that performed Google queries to search for signatures of vulnerable website</a:t>
            </a:r>
          </a:p>
          <a:p>
            <a:pPr lvl="1">
              <a:buFont typeface="Arial" charset="0"/>
              <a:buNone/>
            </a:pPr>
            <a:endParaRPr lang="en-US" sz="1600" dirty="0" smtClean="0"/>
          </a:p>
          <a:p>
            <a:pPr lvl="1"/>
            <a:r>
              <a:rPr lang="en-US" sz="1600" dirty="0" smtClean="0"/>
              <a:t>this either fails or works if the application was vulnerable to SQL Injection</a:t>
            </a:r>
          </a:p>
          <a:p>
            <a:pPr lvl="2"/>
            <a:r>
              <a:rPr lang="en-US" sz="1400" dirty="0" smtClean="0"/>
              <a:t>even a low success rate can be devastating as they can still compromise hundreds of thousands of pages</a:t>
            </a:r>
            <a:endParaRPr lang="nl-BE" sz="1400" dirty="0" smtClean="0"/>
          </a:p>
          <a:p>
            <a:endParaRPr lang="nl-BE" sz="1800" dirty="0" smtClean="0"/>
          </a:p>
          <a:p>
            <a:pPr lvl="1"/>
            <a:r>
              <a:rPr lang="nl-BE" sz="1600" dirty="0" smtClean="0"/>
              <a:t>Goal was not to attack the web-site, but the visitors</a:t>
            </a:r>
          </a:p>
        </p:txBody>
      </p:sp>
    </p:spTree>
    <p:extLst>
      <p:ext uri="{BB962C8B-B14F-4D97-AF65-F5344CB8AC3E}">
        <p14:creationId xmlns:p14="http://schemas.microsoft.com/office/powerpoint/2010/main" val="682029402"/>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5842" name="Title 1"/>
          <p:cNvSpPr>
            <a:spLocks noGrp="1"/>
          </p:cNvSpPr>
          <p:nvPr>
            <p:ph type="title"/>
          </p:nvPr>
        </p:nvSpPr>
        <p:spPr/>
        <p:txBody>
          <a:bodyPr/>
          <a:lstStyle/>
          <a:p>
            <a:r>
              <a:rPr lang="nl-BE" smtClean="0"/>
              <a:t>.NET Specific</a:t>
            </a:r>
            <a:endParaRPr lang="en-GB" smtClean="0"/>
          </a:p>
        </p:txBody>
      </p:sp>
      <p:sp>
        <p:nvSpPr>
          <p:cNvPr id="35843" name="Content Placeholder 2"/>
          <p:cNvSpPr>
            <a:spLocks noGrp="1"/>
          </p:cNvSpPr>
          <p:nvPr>
            <p:ph idx="1"/>
          </p:nvPr>
        </p:nvSpPr>
        <p:spPr/>
        <p:txBody>
          <a:bodyPr/>
          <a:lstStyle/>
          <a:p>
            <a:r>
              <a:rPr lang="en-GB" smtClean="0"/>
              <a:t>Constrain and sanitize input data.</a:t>
            </a:r>
          </a:p>
          <a:p>
            <a:r>
              <a:rPr lang="en-GB" smtClean="0"/>
              <a:t>Use type-safe SQL parameters for data access.</a:t>
            </a:r>
          </a:p>
          <a:p>
            <a:r>
              <a:rPr lang="en-GB" smtClean="0"/>
              <a:t>Use an account that has restricted permissions in the database.</a:t>
            </a:r>
          </a:p>
          <a:p>
            <a:r>
              <a:rPr lang="en-GB" smtClean="0"/>
              <a:t>Avoid disclosing database error information.</a:t>
            </a:r>
          </a:p>
        </p:txBody>
      </p:sp>
      <p:sp>
        <p:nvSpPr>
          <p:cNvPr id="4" name="Slide Number Placeholder 3"/>
          <p:cNvSpPr>
            <a:spLocks noGrp="1"/>
          </p:cNvSpPr>
          <p:nvPr>
            <p:ph type="sldNum" sz="quarter" idx="10"/>
          </p:nvPr>
        </p:nvSpPr>
        <p:spPr/>
        <p:txBody>
          <a:bodyPr/>
          <a:lstStyle/>
          <a:p>
            <a:pPr>
              <a:defRPr/>
            </a:pPr>
            <a:r>
              <a:rPr lang="en-US" smtClean="0"/>
              <a:t> page  </a:t>
            </a:r>
            <a:fld id="{47DB95B8-A3A4-44E2-B4E4-C67D47BDDA01}" type="slidenum">
              <a:rPr lang="en-US" smtClean="0"/>
              <a:pPr>
                <a:defRPr/>
              </a:pPr>
              <a:t>16</a:t>
            </a:fld>
            <a:endParaRPr lang="en-US" sz="1600"/>
          </a:p>
        </p:txBody>
      </p:sp>
    </p:spTree>
    <p:extLst>
      <p:ext uri="{BB962C8B-B14F-4D97-AF65-F5344CB8AC3E}">
        <p14:creationId xmlns:p14="http://schemas.microsoft.com/office/powerpoint/2010/main" val="3350988191"/>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6866" name="Title 1"/>
          <p:cNvSpPr>
            <a:spLocks noGrp="1"/>
          </p:cNvSpPr>
          <p:nvPr>
            <p:ph type="title"/>
          </p:nvPr>
        </p:nvSpPr>
        <p:spPr/>
        <p:txBody>
          <a:bodyPr/>
          <a:lstStyle/>
          <a:p>
            <a:r>
              <a:rPr lang="nl-BE" smtClean="0"/>
              <a:t>Input validation</a:t>
            </a:r>
            <a:endParaRPr lang="en-GB" smtClean="0"/>
          </a:p>
        </p:txBody>
      </p:sp>
      <p:sp>
        <p:nvSpPr>
          <p:cNvPr id="36867" name="Content Placeholder 2"/>
          <p:cNvSpPr>
            <a:spLocks noGrp="1"/>
          </p:cNvSpPr>
          <p:nvPr>
            <p:ph idx="1"/>
          </p:nvPr>
        </p:nvSpPr>
        <p:spPr/>
        <p:txBody>
          <a:bodyPr/>
          <a:lstStyle/>
          <a:p>
            <a:pPr>
              <a:buFont typeface="Webdings" pitchFamily="18" charset="2"/>
              <a:buNone/>
            </a:pPr>
            <a:r>
              <a:rPr lang="en-GB" b="1" smtClean="0">
                <a:latin typeface="Courier New" pitchFamily="49" charset="0"/>
                <a:cs typeface="Courier New" pitchFamily="49" charset="0"/>
              </a:rPr>
              <a:t>if (Regex.IsMatch(Request.Cookies["SSN"], "^\d{3}-\d{2}-\d{4}$"))</a:t>
            </a:r>
          </a:p>
          <a:p>
            <a:pPr>
              <a:buFont typeface="Webdings" pitchFamily="18" charset="2"/>
              <a:buNone/>
            </a:pPr>
            <a:r>
              <a:rPr lang="en-GB" b="1" smtClean="0">
                <a:latin typeface="Courier New" pitchFamily="49" charset="0"/>
                <a:cs typeface="Courier New" pitchFamily="49" charset="0"/>
              </a:rPr>
              <a:t>{</a:t>
            </a:r>
          </a:p>
          <a:p>
            <a:pPr>
              <a:buFont typeface="Webdings" pitchFamily="18" charset="2"/>
              <a:buNone/>
            </a:pPr>
            <a:r>
              <a:rPr lang="en-GB" b="1" smtClean="0">
                <a:latin typeface="Courier New" pitchFamily="49" charset="0"/>
                <a:cs typeface="Courier New" pitchFamily="49" charset="0"/>
              </a:rPr>
              <a:t>    // access the database</a:t>
            </a:r>
          </a:p>
          <a:p>
            <a:pPr>
              <a:buFont typeface="Webdings" pitchFamily="18" charset="2"/>
              <a:buNone/>
            </a:pPr>
            <a:r>
              <a:rPr lang="en-GB" b="1" smtClean="0">
                <a:latin typeface="Courier New" pitchFamily="49" charset="0"/>
                <a:cs typeface="Courier New" pitchFamily="49" charset="0"/>
              </a:rPr>
              <a:t>}</a:t>
            </a:r>
          </a:p>
          <a:p>
            <a:pPr>
              <a:buFont typeface="Webdings" pitchFamily="18" charset="2"/>
              <a:buNone/>
            </a:pPr>
            <a:r>
              <a:rPr lang="en-GB" b="1" smtClean="0">
                <a:latin typeface="Courier New" pitchFamily="49" charset="0"/>
                <a:cs typeface="Courier New" pitchFamily="49" charset="0"/>
              </a:rPr>
              <a:t>else</a:t>
            </a:r>
          </a:p>
          <a:p>
            <a:pPr>
              <a:buFont typeface="Webdings" pitchFamily="18" charset="2"/>
              <a:buNone/>
            </a:pPr>
            <a:r>
              <a:rPr lang="en-GB" b="1" smtClean="0">
                <a:latin typeface="Courier New" pitchFamily="49" charset="0"/>
                <a:cs typeface="Courier New" pitchFamily="49" charset="0"/>
              </a:rPr>
              <a:t>{</a:t>
            </a:r>
          </a:p>
          <a:p>
            <a:pPr>
              <a:buFont typeface="Webdings" pitchFamily="18" charset="2"/>
              <a:buNone/>
            </a:pPr>
            <a:r>
              <a:rPr lang="en-GB" b="1" smtClean="0">
                <a:latin typeface="Courier New" pitchFamily="49" charset="0"/>
                <a:cs typeface="Courier New" pitchFamily="49" charset="0"/>
              </a:rPr>
              <a:t>    // handle the bad input</a:t>
            </a:r>
          </a:p>
          <a:p>
            <a:pPr>
              <a:buFont typeface="Webdings" pitchFamily="18" charset="2"/>
              <a:buNone/>
            </a:pPr>
            <a:r>
              <a:rPr lang="en-GB" b="1" smtClean="0">
                <a:latin typeface="Courier New" pitchFamily="49" charset="0"/>
                <a:cs typeface="Courier New" pitchFamily="49" charset="0"/>
              </a:rPr>
              <a:t>}</a:t>
            </a:r>
          </a:p>
          <a:p>
            <a:endParaRPr lang="en-GB" b="1" smtClean="0"/>
          </a:p>
        </p:txBody>
      </p:sp>
      <p:sp>
        <p:nvSpPr>
          <p:cNvPr id="4" name="Slide Number Placeholder 3"/>
          <p:cNvSpPr>
            <a:spLocks noGrp="1"/>
          </p:cNvSpPr>
          <p:nvPr>
            <p:ph type="sldNum" sz="quarter" idx="10"/>
          </p:nvPr>
        </p:nvSpPr>
        <p:spPr/>
        <p:txBody>
          <a:bodyPr/>
          <a:lstStyle/>
          <a:p>
            <a:pPr>
              <a:defRPr/>
            </a:pPr>
            <a:r>
              <a:rPr lang="en-US" smtClean="0"/>
              <a:t> page  </a:t>
            </a:r>
            <a:fld id="{6277B9DA-301E-435A-9D23-EB83E6B7A7A9}" type="slidenum">
              <a:rPr lang="en-US" smtClean="0"/>
              <a:pPr>
                <a:defRPr/>
              </a:pPr>
              <a:t>17</a:t>
            </a:fld>
            <a:endParaRPr lang="en-US" sz="1600"/>
          </a:p>
        </p:txBody>
      </p:sp>
    </p:spTree>
    <p:extLst>
      <p:ext uri="{BB962C8B-B14F-4D97-AF65-F5344CB8AC3E}">
        <p14:creationId xmlns:p14="http://schemas.microsoft.com/office/powerpoint/2010/main" val="4084438050"/>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7890" name="Title 1"/>
          <p:cNvSpPr>
            <a:spLocks noGrp="1"/>
          </p:cNvSpPr>
          <p:nvPr>
            <p:ph type="title"/>
          </p:nvPr>
        </p:nvSpPr>
        <p:spPr/>
        <p:txBody>
          <a:bodyPr/>
          <a:lstStyle/>
          <a:p>
            <a:r>
              <a:rPr lang="nl-BE" smtClean="0"/>
              <a:t>Parameterized Queries</a:t>
            </a:r>
            <a:endParaRPr lang="en-GB" smtClean="0"/>
          </a:p>
        </p:txBody>
      </p:sp>
      <p:sp>
        <p:nvSpPr>
          <p:cNvPr id="37891" name="Content Placeholder 2"/>
          <p:cNvSpPr>
            <a:spLocks noGrp="1"/>
          </p:cNvSpPr>
          <p:nvPr>
            <p:ph idx="1"/>
          </p:nvPr>
        </p:nvSpPr>
        <p:spPr>
          <a:xfrm>
            <a:off x="0" y="990600"/>
            <a:ext cx="9829800" cy="5410200"/>
          </a:xfrm>
        </p:spPr>
        <p:txBody>
          <a:bodyPr/>
          <a:lstStyle/>
          <a:p>
            <a:pPr>
              <a:buFont typeface="Webdings" pitchFamily="18" charset="2"/>
              <a:buNone/>
            </a:pPr>
            <a:r>
              <a:rPr lang="en-GB" sz="1600" b="1" smtClean="0">
                <a:latin typeface="Courier New" pitchFamily="49" charset="0"/>
                <a:cs typeface="Courier New" pitchFamily="49" charset="0"/>
              </a:rPr>
              <a:t>using System.Data;</a:t>
            </a:r>
          </a:p>
          <a:p>
            <a:pPr>
              <a:buFont typeface="Webdings" pitchFamily="18" charset="2"/>
              <a:buNone/>
            </a:pPr>
            <a:r>
              <a:rPr lang="en-GB" sz="1600" b="1" smtClean="0">
                <a:latin typeface="Courier New" pitchFamily="49" charset="0"/>
                <a:cs typeface="Courier New" pitchFamily="49" charset="0"/>
              </a:rPr>
              <a:t>using System.Data.SqlClient;</a:t>
            </a:r>
          </a:p>
          <a:p>
            <a:pPr>
              <a:buFont typeface="Webdings" pitchFamily="18" charset="2"/>
              <a:buNone/>
            </a:pPr>
            <a:endParaRPr lang="en-GB" sz="1600" b="1" smtClean="0">
              <a:latin typeface="Courier New" pitchFamily="49" charset="0"/>
              <a:cs typeface="Courier New" pitchFamily="49" charset="0"/>
            </a:endParaRPr>
          </a:p>
          <a:p>
            <a:pPr>
              <a:buFont typeface="Webdings" pitchFamily="18" charset="2"/>
              <a:buNone/>
            </a:pPr>
            <a:r>
              <a:rPr lang="en-GB" sz="1600" b="1" smtClean="0">
                <a:latin typeface="Courier New" pitchFamily="49" charset="0"/>
                <a:cs typeface="Courier New" pitchFamily="49" charset="0"/>
              </a:rPr>
              <a:t>using (SqlConnection connection = new SqlConnection(connectionString))</a:t>
            </a:r>
          </a:p>
          <a:p>
            <a:pPr>
              <a:buFont typeface="Webdings" pitchFamily="18" charset="2"/>
              <a:buNone/>
            </a:pPr>
            <a:r>
              <a:rPr lang="en-GB" sz="1600" b="1" smtClean="0">
                <a:latin typeface="Courier New" pitchFamily="49" charset="0"/>
                <a:cs typeface="Courier New" pitchFamily="49" charset="0"/>
              </a:rPr>
              <a:t>{</a:t>
            </a:r>
          </a:p>
          <a:p>
            <a:pPr>
              <a:buFont typeface="Webdings" pitchFamily="18" charset="2"/>
              <a:buNone/>
            </a:pPr>
            <a:r>
              <a:rPr lang="en-GB" sz="1600" b="1" smtClean="0">
                <a:latin typeface="Courier New" pitchFamily="49" charset="0"/>
                <a:cs typeface="Courier New" pitchFamily="49" charset="0"/>
              </a:rPr>
              <a:t>  DataSet userDataset = new DataSet();</a:t>
            </a:r>
          </a:p>
          <a:p>
            <a:pPr>
              <a:buFont typeface="Webdings" pitchFamily="18" charset="2"/>
              <a:buNone/>
            </a:pPr>
            <a:r>
              <a:rPr lang="en-GB" sz="1600" b="1" smtClean="0">
                <a:latin typeface="Courier New" pitchFamily="49" charset="0"/>
                <a:cs typeface="Courier New" pitchFamily="49" charset="0"/>
              </a:rPr>
              <a:t>  SqlDataAdapter myDataAdapter = new SqlDataAdapter(</a:t>
            </a:r>
          </a:p>
          <a:p>
            <a:pPr>
              <a:buFont typeface="Webdings" pitchFamily="18" charset="2"/>
              <a:buNone/>
            </a:pPr>
            <a:r>
              <a:rPr lang="en-GB" sz="1600" b="1" smtClean="0">
                <a:latin typeface="Courier New" pitchFamily="49" charset="0"/>
                <a:cs typeface="Courier New" pitchFamily="49" charset="0"/>
              </a:rPr>
              <a:t>         "SELECT au_lname, au_fname FROM Authors WHERE au_id = @au_id", </a:t>
            </a:r>
          </a:p>
          <a:p>
            <a:pPr>
              <a:buFont typeface="Webdings" pitchFamily="18" charset="2"/>
              <a:buNone/>
            </a:pPr>
            <a:r>
              <a:rPr lang="en-GB" sz="1600" b="1" smtClean="0">
                <a:latin typeface="Courier New" pitchFamily="49" charset="0"/>
                <a:cs typeface="Courier New" pitchFamily="49" charset="0"/>
              </a:rPr>
              <a:t>         connection);                </a:t>
            </a:r>
          </a:p>
          <a:p>
            <a:pPr>
              <a:buFont typeface="Webdings" pitchFamily="18" charset="2"/>
              <a:buNone/>
            </a:pPr>
            <a:r>
              <a:rPr lang="en-GB" sz="1600" b="1" smtClean="0">
                <a:latin typeface="Courier New" pitchFamily="49" charset="0"/>
                <a:cs typeface="Courier New" pitchFamily="49" charset="0"/>
              </a:rPr>
              <a:t>  myCommand.SelectCommand.Parameters.Add("@au_id", SqlDbType.VarChar, 11);</a:t>
            </a:r>
          </a:p>
          <a:p>
            <a:pPr>
              <a:buFont typeface="Webdings" pitchFamily="18" charset="2"/>
              <a:buNone/>
            </a:pPr>
            <a:r>
              <a:rPr lang="en-GB" sz="1600" b="1" smtClean="0">
                <a:latin typeface="Courier New" pitchFamily="49" charset="0"/>
                <a:cs typeface="Courier New" pitchFamily="49" charset="0"/>
              </a:rPr>
              <a:t>  myCommand.SelectCommand.Parameters["@au_id"].Value = SSN.Text;</a:t>
            </a:r>
          </a:p>
          <a:p>
            <a:pPr>
              <a:buFont typeface="Webdings" pitchFamily="18" charset="2"/>
              <a:buNone/>
            </a:pPr>
            <a:r>
              <a:rPr lang="en-GB" sz="1600" b="1" smtClean="0">
                <a:latin typeface="Courier New" pitchFamily="49" charset="0"/>
                <a:cs typeface="Courier New" pitchFamily="49" charset="0"/>
              </a:rPr>
              <a:t>  myDataAdapter.Fill(userDataset);</a:t>
            </a:r>
          </a:p>
          <a:p>
            <a:pPr>
              <a:buFont typeface="Webdings" pitchFamily="18" charset="2"/>
              <a:buNone/>
            </a:pPr>
            <a:r>
              <a:rPr lang="en-GB" sz="1600" b="1" smtClean="0">
                <a:latin typeface="Courier New" pitchFamily="49" charset="0"/>
                <a:cs typeface="Courier New" pitchFamily="49" charset="0"/>
              </a:rPr>
              <a:t>}</a:t>
            </a:r>
          </a:p>
          <a:p>
            <a:pPr>
              <a:buFont typeface="Webdings" pitchFamily="18" charset="2"/>
              <a:buNone/>
            </a:pPr>
            <a:endParaRPr lang="en-GB" sz="1600" b="1" smtClean="0">
              <a:latin typeface="Courier New" pitchFamily="49" charset="0"/>
              <a:cs typeface="Courier New" pitchFamily="49" charset="0"/>
            </a:endParaRPr>
          </a:p>
        </p:txBody>
      </p:sp>
      <p:sp>
        <p:nvSpPr>
          <p:cNvPr id="4" name="Slide Number Placeholder 3"/>
          <p:cNvSpPr>
            <a:spLocks noGrp="1"/>
          </p:cNvSpPr>
          <p:nvPr>
            <p:ph type="sldNum" sz="quarter" idx="10"/>
          </p:nvPr>
        </p:nvSpPr>
        <p:spPr/>
        <p:txBody>
          <a:bodyPr/>
          <a:lstStyle/>
          <a:p>
            <a:pPr>
              <a:defRPr/>
            </a:pPr>
            <a:r>
              <a:rPr lang="en-US" smtClean="0"/>
              <a:t> page  </a:t>
            </a:r>
            <a:fld id="{81ED7038-8328-4488-A10D-2C672C09EC72}" type="slidenum">
              <a:rPr lang="en-US" smtClean="0"/>
              <a:pPr>
                <a:defRPr/>
              </a:pPr>
              <a:t>18</a:t>
            </a:fld>
            <a:endParaRPr lang="en-US" sz="1600"/>
          </a:p>
        </p:txBody>
      </p:sp>
    </p:spTree>
    <p:extLst>
      <p:ext uri="{BB962C8B-B14F-4D97-AF65-F5344CB8AC3E}">
        <p14:creationId xmlns:p14="http://schemas.microsoft.com/office/powerpoint/2010/main" val="3687734761"/>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Title 1"/>
          <p:cNvSpPr>
            <a:spLocks noGrp="1"/>
          </p:cNvSpPr>
          <p:nvPr>
            <p:ph type="title"/>
          </p:nvPr>
        </p:nvSpPr>
        <p:spPr/>
        <p:txBody>
          <a:bodyPr/>
          <a:lstStyle/>
          <a:p>
            <a:r>
              <a:rPr lang="nl-BE" smtClean="0"/>
              <a:t>File-Upload and Dangers</a:t>
            </a:r>
            <a:br>
              <a:rPr lang="nl-BE" smtClean="0"/>
            </a:br>
            <a:endParaRPr lang="nl-BE" smtClean="0"/>
          </a:p>
        </p:txBody>
      </p:sp>
      <p:sp>
        <p:nvSpPr>
          <p:cNvPr id="95235" name="Content Placeholder 2"/>
          <p:cNvSpPr>
            <a:spLocks noGrp="1"/>
          </p:cNvSpPr>
          <p:nvPr>
            <p:ph idx="1"/>
          </p:nvPr>
        </p:nvSpPr>
        <p:spPr/>
        <p:txBody>
          <a:bodyPr/>
          <a:lstStyle/>
          <a:p>
            <a:r>
              <a:rPr lang="nl-BE" sz="1800" dirty="0" smtClean="0"/>
              <a:t>File-upload functionality is notoriously tricky and often a target for attackers</a:t>
            </a:r>
          </a:p>
          <a:p>
            <a:endParaRPr lang="nl-BE" sz="1800" dirty="0" smtClean="0"/>
          </a:p>
          <a:p>
            <a:r>
              <a:rPr lang="nl-BE" sz="1800" dirty="0" smtClean="0"/>
              <a:t>If file-upload is not implemented correctly, attackers might</a:t>
            </a:r>
          </a:p>
          <a:p>
            <a:endParaRPr lang="nl-BE" sz="1800" dirty="0" smtClean="0"/>
          </a:p>
          <a:p>
            <a:pPr lvl="1"/>
            <a:r>
              <a:rPr lang="nl-BE" sz="1600" dirty="0" smtClean="0"/>
              <a:t>abuse your site as a file-server (porn, malware, ...)</a:t>
            </a:r>
          </a:p>
          <a:p>
            <a:pPr lvl="1"/>
            <a:r>
              <a:rPr lang="nl-BE" sz="1600" dirty="0" smtClean="0"/>
              <a:t>put files in the webroot of the server, to trick users (phishing, execute transactions, ...)</a:t>
            </a:r>
          </a:p>
          <a:p>
            <a:pPr lvl="1"/>
            <a:r>
              <a:rPr lang="nl-BE" sz="1600" dirty="0" smtClean="0"/>
              <a:t>upload malware or virus-infested files and attack your employees</a:t>
            </a:r>
          </a:p>
          <a:p>
            <a:pPr lvl="1"/>
            <a:r>
              <a:rPr lang="nl-BE" sz="1600" dirty="0" smtClean="0"/>
              <a:t>take-over the server</a:t>
            </a:r>
          </a:p>
          <a:p>
            <a:pPr lvl="1"/>
            <a:r>
              <a:rPr lang="nl-BE" sz="1600" dirty="0" smtClean="0"/>
              <a:t>fill the disk in order to perform a Denial-Of-Service Attack </a:t>
            </a:r>
          </a:p>
          <a:p>
            <a:pPr lvl="1"/>
            <a:endParaRPr lang="nl-BE" sz="1600" dirty="0" smtClean="0"/>
          </a:p>
          <a:p>
            <a:r>
              <a:rPr lang="nl-BE" sz="1800" b="1" dirty="0" smtClean="0"/>
              <a:t>First recommendations</a:t>
            </a:r>
          </a:p>
          <a:p>
            <a:pPr lvl="1"/>
            <a:r>
              <a:rPr lang="en-US" sz="1600" dirty="0" smtClean="0"/>
              <a:t>Prefer only accepting files from registered and authenticated users</a:t>
            </a:r>
            <a:endParaRPr lang="nl-BE" sz="1600" dirty="0" smtClean="0"/>
          </a:p>
          <a:p>
            <a:pPr lvl="1"/>
            <a:r>
              <a:rPr lang="nl-BE" sz="1600" dirty="0" smtClean="0"/>
              <a:t>if you need to accept files from end-user; prefer NOT storing them on a disk, but in a database.</a:t>
            </a:r>
          </a:p>
          <a:p>
            <a:pPr lvl="2"/>
            <a:r>
              <a:rPr lang="nl-BE" sz="1400" dirty="0" smtClean="0"/>
              <a:t>attacking the OS will be impossible (or at least much more difficult)</a:t>
            </a:r>
          </a:p>
          <a:p>
            <a:pPr lvl="2"/>
            <a:r>
              <a:rPr lang="nl-BE" sz="1400" dirty="0" smtClean="0"/>
              <a:t>uploading a file in the webroot will also be impossible</a:t>
            </a:r>
          </a:p>
          <a:p>
            <a:endParaRPr lang="nl-BE" sz="1800" dirty="0" smtClean="0"/>
          </a:p>
          <a:p>
            <a:endParaRPr lang="nl-BE" sz="1800" dirty="0" smtClean="0"/>
          </a:p>
        </p:txBody>
      </p:sp>
      <p:pic>
        <p:nvPicPr>
          <p:cNvPr id="95236" name="Picture 2" descr="C:\Users\Herman\AppData\Local\Microsoft\Windows\Temporary Internet Files\Content.IE5\LJVOCSJR\MCj04347500000[1].png"/>
          <p:cNvPicPr>
            <a:picLocks noChangeAspect="1" noChangeArrowheads="1"/>
          </p:cNvPicPr>
          <p:nvPr/>
        </p:nvPicPr>
        <p:blipFill>
          <a:blip r:embed="rId3" cstate="print"/>
          <a:srcRect/>
          <a:stretch>
            <a:fillRect/>
          </a:stretch>
        </p:blipFill>
        <p:spPr bwMode="auto">
          <a:xfrm>
            <a:off x="212447" y="5181600"/>
            <a:ext cx="632945" cy="685800"/>
          </a:xfrm>
          <a:prstGeom prst="rect">
            <a:avLst/>
          </a:prstGeom>
          <a:noFill/>
          <a:ln w="9525">
            <a:noFill/>
            <a:miter lim="800000"/>
            <a:headEnd/>
            <a:tailEnd/>
          </a:ln>
        </p:spPr>
      </p:pic>
    </p:spTree>
    <p:extLst>
      <p:ext uri="{BB962C8B-B14F-4D97-AF65-F5344CB8AC3E}">
        <p14:creationId xmlns:p14="http://schemas.microsoft.com/office/powerpoint/2010/main" val="4238895245"/>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5" name="Rectangle 2"/>
          <p:cNvSpPr>
            <a:spLocks noGrp="1" noChangeArrowheads="1"/>
          </p:cNvSpPr>
          <p:nvPr>
            <p:ph type="title"/>
          </p:nvPr>
        </p:nvSpPr>
        <p:spPr/>
        <p:txBody>
          <a:bodyPr/>
          <a:lstStyle/>
          <a:p>
            <a:r>
              <a:rPr lang="en-US" dirty="0" smtClean="0"/>
              <a:t>OWASP Top 10</a:t>
            </a:r>
          </a:p>
        </p:txBody>
      </p:sp>
      <p:sp>
        <p:nvSpPr>
          <p:cNvPr id="23556" name="Rectangle 3"/>
          <p:cNvSpPr>
            <a:spLocks noGrp="1" noChangeArrowheads="1"/>
          </p:cNvSpPr>
          <p:nvPr>
            <p:ph idx="1"/>
          </p:nvPr>
        </p:nvSpPr>
        <p:spPr>
          <a:xfrm>
            <a:off x="568325" y="1003301"/>
            <a:ext cx="4397375" cy="4997450"/>
          </a:xfrm>
        </p:spPr>
        <p:txBody>
          <a:bodyPr/>
          <a:lstStyle/>
          <a:p>
            <a:r>
              <a:rPr lang="en-US" dirty="0" smtClean="0"/>
              <a:t>The Ten Most Critical Web Application Security Vulnerabilities</a:t>
            </a:r>
          </a:p>
          <a:p>
            <a:endParaRPr lang="en-US" dirty="0" smtClean="0"/>
          </a:p>
          <a:p>
            <a:r>
              <a:rPr lang="en-US" dirty="0" smtClean="0"/>
              <a:t>April 19</a:t>
            </a:r>
            <a:r>
              <a:rPr lang="en-US" baseline="30000" dirty="0" smtClean="0"/>
              <a:t>th</a:t>
            </a:r>
            <a:r>
              <a:rPr lang="en-US" dirty="0" smtClean="0"/>
              <a:t> 2010 Release </a:t>
            </a:r>
          </a:p>
          <a:p>
            <a:endParaRPr lang="en-US" dirty="0" smtClean="0"/>
          </a:p>
          <a:p>
            <a:r>
              <a:rPr lang="en-US" dirty="0" smtClean="0"/>
              <a:t>A great start, but not a standard</a:t>
            </a:r>
          </a:p>
          <a:p>
            <a:endParaRPr lang="en-US" dirty="0" smtClean="0"/>
          </a:p>
        </p:txBody>
      </p:sp>
      <p:sp>
        <p:nvSpPr>
          <p:cNvPr id="23554" name="Slide Number Placeholder 4"/>
          <p:cNvSpPr>
            <a:spLocks noGrp="1"/>
          </p:cNvSpPr>
          <p:nvPr>
            <p:ph type="sldNum" sz="quarter" idx="10"/>
          </p:nvPr>
        </p:nvSpPr>
        <p:spPr/>
        <p:txBody>
          <a:bodyPr/>
          <a:lstStyle/>
          <a:p>
            <a:r>
              <a:rPr lang="fr-BE" smtClean="0"/>
              <a:t>|</a:t>
            </a:r>
            <a:fld id="{C325C3A7-D65C-460E-850B-94D0EE9B2933}" type="slidenum">
              <a:rPr lang="fr-BE" smtClean="0"/>
              <a:pPr/>
              <a:t>2</a:t>
            </a:fld>
            <a:endParaRPr lang="fr-BE"/>
          </a:p>
        </p:txBody>
      </p:sp>
      <p:pic>
        <p:nvPicPr>
          <p:cNvPr id="23557" name="Picture 4"/>
          <p:cNvPicPr>
            <a:picLocks noChangeAspect="1" noChangeArrowheads="1"/>
          </p:cNvPicPr>
          <p:nvPr/>
        </p:nvPicPr>
        <p:blipFill>
          <a:blip r:embed="rId3" cstate="print"/>
          <a:srcRect/>
          <a:stretch>
            <a:fillRect/>
          </a:stretch>
        </p:blipFill>
        <p:spPr bwMode="auto">
          <a:xfrm>
            <a:off x="5334000" y="1295400"/>
            <a:ext cx="3505200" cy="4762500"/>
          </a:xfrm>
          <a:prstGeom prst="rect">
            <a:avLst/>
          </a:prstGeom>
          <a:noFill/>
          <a:ln w="9525">
            <a:noFill/>
            <a:miter lim="800000"/>
            <a:headEnd/>
            <a:tailEnd/>
          </a:ln>
        </p:spPr>
      </p:pic>
    </p:spTree>
    <p:extLst>
      <p:ext uri="{BB962C8B-B14F-4D97-AF65-F5344CB8AC3E}">
        <p14:creationId xmlns:p14="http://schemas.microsoft.com/office/powerpoint/2010/main" val="4096703038"/>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Title 1"/>
          <p:cNvSpPr>
            <a:spLocks noGrp="1"/>
          </p:cNvSpPr>
          <p:nvPr>
            <p:ph type="title"/>
          </p:nvPr>
        </p:nvSpPr>
        <p:spPr/>
        <p:txBody>
          <a:bodyPr/>
          <a:lstStyle/>
          <a:p>
            <a:r>
              <a:rPr lang="nl-BE" dirty="0" smtClean="0"/>
              <a:t>Expect the Worst</a:t>
            </a:r>
          </a:p>
        </p:txBody>
      </p:sp>
      <p:sp>
        <p:nvSpPr>
          <p:cNvPr id="96259" name="Content Placeholder 5"/>
          <p:cNvSpPr>
            <a:spLocks noGrp="1"/>
          </p:cNvSpPr>
          <p:nvPr>
            <p:ph idx="1"/>
          </p:nvPr>
        </p:nvSpPr>
        <p:spPr/>
        <p:txBody>
          <a:bodyPr/>
          <a:lstStyle/>
          <a:p>
            <a:r>
              <a:rPr lang="en-US" sz="2000" dirty="0" smtClean="0"/>
              <a:t>Remember: with file-upload an attacker might have tampered with everything, expect (and prevent) the worst: </a:t>
            </a:r>
          </a:p>
          <a:p>
            <a:pPr lvl="1"/>
            <a:r>
              <a:rPr lang="en-US" sz="1600" dirty="0" smtClean="0"/>
              <a:t>full size paths where only a file-name is normal</a:t>
            </a:r>
          </a:p>
          <a:p>
            <a:pPr lvl="1"/>
            <a:r>
              <a:rPr lang="en-US" sz="1600" dirty="0" smtClean="0"/>
              <a:t>illegal lengths of names and paths (negative, zero, overlong, …)</a:t>
            </a:r>
          </a:p>
          <a:p>
            <a:pPr lvl="1"/>
            <a:r>
              <a:rPr lang="en-US" sz="1600" dirty="0" smtClean="0"/>
              <a:t>illegal characters in names and paths</a:t>
            </a:r>
          </a:p>
          <a:p>
            <a:pPr lvl="1"/>
            <a:r>
              <a:rPr lang="en-US" sz="1600" dirty="0" smtClean="0"/>
              <a:t>illegal types of files</a:t>
            </a:r>
          </a:p>
          <a:p>
            <a:pPr lvl="1"/>
            <a:r>
              <a:rPr lang="en-US" sz="1600" dirty="0" smtClean="0"/>
              <a:t>malware or virus-infected files …</a:t>
            </a:r>
            <a:endParaRPr lang="en-US" sz="2000" dirty="0" smtClean="0"/>
          </a:p>
          <a:p>
            <a:r>
              <a:rPr lang="en-US" sz="2000" dirty="0" smtClean="0"/>
              <a:t>More Recommendations</a:t>
            </a:r>
          </a:p>
          <a:p>
            <a:pPr lvl="1"/>
            <a:r>
              <a:rPr lang="en-US" sz="1600" dirty="0" smtClean="0"/>
              <a:t>Always implement virus-checks (on upload and thereafter)</a:t>
            </a:r>
          </a:p>
          <a:p>
            <a:pPr lvl="1"/>
            <a:r>
              <a:rPr lang="en-US" sz="1600" dirty="0" smtClean="0"/>
              <a:t>Prefer store the file with a random file-name (not coming from the user!)</a:t>
            </a:r>
          </a:p>
          <a:p>
            <a:pPr lvl="2"/>
            <a:r>
              <a:rPr lang="en-US" sz="1200" dirty="0" smtClean="0"/>
              <a:t>do not store it under the web-root (in that case the web server is in control instead of your application)</a:t>
            </a:r>
          </a:p>
          <a:p>
            <a:pPr lvl="1"/>
            <a:r>
              <a:rPr lang="en-US" sz="1600" dirty="0" smtClean="0"/>
              <a:t>with file-upload an attacker might have tampered with everything (name, size, …)</a:t>
            </a:r>
          </a:p>
          <a:p>
            <a:pPr lvl="1"/>
            <a:r>
              <a:rPr lang="en-US" sz="1600" dirty="0" smtClean="0"/>
              <a:t>before making security decisions (or going to the file-system), consider the following issues</a:t>
            </a:r>
          </a:p>
          <a:p>
            <a:pPr lvl="1"/>
            <a:endParaRPr lang="en-US" sz="1600" dirty="0" smtClean="0"/>
          </a:p>
          <a:p>
            <a:pPr marL="357187" lvl="1" indent="0">
              <a:buNone/>
            </a:pPr>
            <a:endParaRPr lang="nl-BE" sz="1600" dirty="0" smtClean="0"/>
          </a:p>
          <a:p>
            <a:endParaRPr lang="nl-BE" sz="2000" dirty="0" smtClean="0"/>
          </a:p>
          <a:p>
            <a:endParaRPr lang="nl-BE" sz="2000" dirty="0" smtClean="0"/>
          </a:p>
        </p:txBody>
      </p:sp>
    </p:spTree>
    <p:extLst>
      <p:ext uri="{BB962C8B-B14F-4D97-AF65-F5344CB8AC3E}">
        <p14:creationId xmlns:p14="http://schemas.microsoft.com/office/powerpoint/2010/main" val="3220948619"/>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97282" name="Title 1"/>
          <p:cNvSpPr>
            <a:spLocks noGrp="1"/>
          </p:cNvSpPr>
          <p:nvPr>
            <p:ph type="title"/>
          </p:nvPr>
        </p:nvSpPr>
        <p:spPr/>
        <p:txBody>
          <a:bodyPr/>
          <a:lstStyle/>
          <a:p>
            <a:r>
              <a:rPr lang="nl-BE" sz="2400" smtClean="0"/>
              <a:t>Take into account the following</a:t>
            </a:r>
            <a:br>
              <a:rPr lang="nl-BE" sz="2400" smtClean="0"/>
            </a:br>
            <a:r>
              <a:rPr lang="nl-BE" sz="2400" smtClean="0"/>
              <a:t>(blacklisting will be difficult)</a:t>
            </a:r>
            <a:endParaRPr lang="nl-BE" sz="2400" dirty="0" smtClean="0"/>
          </a:p>
        </p:txBody>
      </p:sp>
      <p:sp>
        <p:nvSpPr>
          <p:cNvPr id="97283" name="Content Placeholder 2"/>
          <p:cNvSpPr>
            <a:spLocks noGrp="1"/>
          </p:cNvSpPr>
          <p:nvPr>
            <p:ph idx="1"/>
          </p:nvPr>
        </p:nvSpPr>
        <p:spPr/>
        <p:txBody>
          <a:bodyPr/>
          <a:lstStyle/>
          <a:p>
            <a:r>
              <a:rPr lang="en-US" sz="2400" dirty="0" smtClean="0"/>
              <a:t>Representation of long filenames under Windows:</a:t>
            </a:r>
          </a:p>
          <a:p>
            <a:pPr lvl="1"/>
            <a:r>
              <a:rPr lang="en-US" sz="2000" dirty="0" smtClean="0"/>
              <a:t>depending on configuration, the file-system might accept alternative 8.3 names as alternative for the long filename. This might enable an attacker to bypass your validation routines;</a:t>
            </a:r>
          </a:p>
          <a:p>
            <a:pPr lvl="1"/>
            <a:endParaRPr lang="nl-BE" sz="2000" dirty="0" smtClean="0"/>
          </a:p>
          <a:p>
            <a:r>
              <a:rPr lang="en-US" sz="2400" dirty="0" smtClean="0"/>
              <a:t>NTFS Alternate data-streams</a:t>
            </a:r>
          </a:p>
          <a:p>
            <a:pPr lvl="1"/>
            <a:r>
              <a:rPr lang="en-US" sz="2000" dirty="0" smtClean="0"/>
              <a:t>Windows file-systems can be accessed with alternate data-streams (e.g. </a:t>
            </a:r>
            <a:r>
              <a:rPr lang="en-US" sz="2000" dirty="0" err="1" smtClean="0"/>
              <a:t>file.jsp</a:t>
            </a:r>
            <a:r>
              <a:rPr lang="en-US" sz="2000" dirty="0" smtClean="0"/>
              <a:t>::$DATA). This might enable an attacker to bypass decisions made on file-extensions.</a:t>
            </a:r>
          </a:p>
          <a:p>
            <a:pPr lvl="1"/>
            <a:endParaRPr lang="nl-BE" sz="2000" dirty="0" smtClean="0"/>
          </a:p>
          <a:p>
            <a:r>
              <a:rPr lang="en-US" sz="2400" dirty="0" smtClean="0"/>
              <a:t>Trailing characters: </a:t>
            </a:r>
          </a:p>
          <a:p>
            <a:pPr lvl="1"/>
            <a:r>
              <a:rPr lang="en-US" sz="2000" dirty="0" smtClean="0"/>
              <a:t>the Win32 file system strips a trailing dot from the filename before accessing the file. This means ‘</a:t>
            </a:r>
            <a:r>
              <a:rPr lang="en-US" sz="2000" dirty="0" err="1" smtClean="0"/>
              <a:t>secret.config</a:t>
            </a:r>
            <a:r>
              <a:rPr lang="en-US" sz="2000" dirty="0" smtClean="0"/>
              <a:t>’ is the same as ‘</a:t>
            </a:r>
            <a:r>
              <a:rPr lang="en-US" sz="2000" dirty="0" err="1" smtClean="0"/>
              <a:t>secret.config</a:t>
            </a:r>
            <a:r>
              <a:rPr lang="en-US" sz="2000" dirty="0" smtClean="0"/>
              <a:t>.’. </a:t>
            </a:r>
          </a:p>
          <a:p>
            <a:endParaRPr lang="nl-BE" sz="2400" dirty="0" smtClean="0"/>
          </a:p>
        </p:txBody>
      </p:sp>
    </p:spTree>
    <p:extLst>
      <p:ext uri="{BB962C8B-B14F-4D97-AF65-F5344CB8AC3E}">
        <p14:creationId xmlns:p14="http://schemas.microsoft.com/office/powerpoint/2010/main" val="527706620"/>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98306" name="Title 1"/>
          <p:cNvSpPr>
            <a:spLocks noGrp="1"/>
          </p:cNvSpPr>
          <p:nvPr>
            <p:ph type="title"/>
          </p:nvPr>
        </p:nvSpPr>
        <p:spPr/>
        <p:txBody>
          <a:bodyPr/>
          <a:lstStyle/>
          <a:p>
            <a:r>
              <a:rPr lang="nl-BE" sz="2800" dirty="0" smtClean="0"/>
              <a:t>Take into account the following (2)</a:t>
            </a:r>
          </a:p>
        </p:txBody>
      </p:sp>
      <p:sp>
        <p:nvSpPr>
          <p:cNvPr id="98307" name="Content Placeholder 2"/>
          <p:cNvSpPr>
            <a:spLocks noGrp="1"/>
          </p:cNvSpPr>
          <p:nvPr>
            <p:ph idx="1"/>
          </p:nvPr>
        </p:nvSpPr>
        <p:spPr/>
        <p:txBody>
          <a:bodyPr/>
          <a:lstStyle/>
          <a:p>
            <a:r>
              <a:rPr lang="en-US" sz="1800" dirty="0" smtClean="0"/>
              <a:t>\\?\</a:t>
            </a:r>
          </a:p>
          <a:p>
            <a:pPr lvl="1"/>
            <a:r>
              <a:rPr lang="en-US" sz="1600" dirty="0" smtClean="0"/>
              <a:t> Prepending </a:t>
            </a:r>
            <a:r>
              <a:rPr lang="en-US" sz="1600" b="1" dirty="0" smtClean="0">
                <a:latin typeface="Times New Roman" pitchFamily="18" charset="0"/>
                <a:cs typeface="Times New Roman" pitchFamily="18" charset="0"/>
              </a:rPr>
              <a:t>\\?\</a:t>
            </a:r>
            <a:r>
              <a:rPr lang="en-US" sz="1600" dirty="0" smtClean="0"/>
              <a:t> before the filename turns off path parsing. </a:t>
            </a:r>
          </a:p>
          <a:p>
            <a:pPr lvl="1"/>
            <a:r>
              <a:rPr lang="en-US" sz="1600" dirty="0" smtClean="0"/>
              <a:t>The result is that ‘</a:t>
            </a:r>
            <a:r>
              <a:rPr lang="en-US" sz="1600" b="1" dirty="0" smtClean="0">
                <a:latin typeface="Times New Roman" pitchFamily="18" charset="0"/>
                <a:cs typeface="Times New Roman" pitchFamily="18" charset="0"/>
              </a:rPr>
              <a:t>C:\temp\myfile.txt</a:t>
            </a:r>
            <a:r>
              <a:rPr lang="en-US" sz="1600" dirty="0" smtClean="0"/>
              <a:t>’ is the same as </a:t>
            </a:r>
            <a:r>
              <a:rPr lang="en-US" sz="1600" b="1" dirty="0" smtClean="0">
                <a:latin typeface="Times New Roman" pitchFamily="18" charset="0"/>
                <a:cs typeface="Times New Roman" pitchFamily="18" charset="0"/>
              </a:rPr>
              <a:t>‘\\?\C:\temp\myfile.txt</a:t>
            </a:r>
            <a:r>
              <a:rPr lang="en-US" sz="1600" dirty="0" smtClean="0"/>
              <a:t>’</a:t>
            </a:r>
          </a:p>
          <a:p>
            <a:pPr lvl="1"/>
            <a:endParaRPr lang="en-US" sz="1600" dirty="0" smtClean="0"/>
          </a:p>
          <a:p>
            <a:r>
              <a:rPr lang="en-US" sz="1800" dirty="0" smtClean="0"/>
              <a:t>Parent paths (‘..’): </a:t>
            </a:r>
          </a:p>
          <a:p>
            <a:pPr>
              <a:buFont typeface="Arial" charset="0"/>
              <a:buNone/>
            </a:pPr>
            <a:endParaRPr lang="en-US" sz="1800" dirty="0" smtClean="0"/>
          </a:p>
          <a:p>
            <a:pPr lvl="1"/>
            <a:r>
              <a:rPr lang="en-US" sz="1600" dirty="0" smtClean="0"/>
              <a:t>this enables a user to walk outside the current directory to the directory above. If the directory structure is something as </a:t>
            </a:r>
            <a:r>
              <a:rPr lang="en-US" sz="1600" b="1" dirty="0" smtClean="0">
                <a:latin typeface="Times New Roman" pitchFamily="18" charset="0"/>
                <a:cs typeface="Times New Roman" pitchFamily="18" charset="0"/>
              </a:rPr>
              <a:t>C:\dir\foo\files\secret</a:t>
            </a:r>
            <a:r>
              <a:rPr lang="en-US" sz="1600" dirty="0" smtClean="0"/>
              <a:t>, the file </a:t>
            </a:r>
            <a:r>
              <a:rPr lang="en-US" sz="1600" b="1" dirty="0" smtClean="0">
                <a:latin typeface="Times New Roman" pitchFamily="18" charset="0"/>
                <a:cs typeface="Times New Roman" pitchFamily="18" charset="0"/>
              </a:rPr>
              <a:t>C:\dir\foo\myfile.txt </a:t>
            </a:r>
            <a:r>
              <a:rPr lang="en-US" sz="1600" dirty="0" smtClean="0"/>
              <a:t>is the same as </a:t>
            </a:r>
            <a:r>
              <a:rPr lang="en-US" sz="1600" b="1" dirty="0" smtClean="0">
                <a:latin typeface="Times New Roman" pitchFamily="18" charset="0"/>
                <a:cs typeface="Times New Roman" pitchFamily="18" charset="0"/>
              </a:rPr>
              <a:t>C:\dir\foo\files\secret\..\..\myfile.txt</a:t>
            </a:r>
            <a:r>
              <a:rPr lang="en-US" sz="1600" dirty="0" smtClean="0"/>
              <a:t>, </a:t>
            </a:r>
            <a:r>
              <a:rPr lang="en-US" sz="1600" b="1" dirty="0" smtClean="0">
                <a:latin typeface="Times New Roman" pitchFamily="18" charset="0"/>
                <a:cs typeface="Times New Roman" pitchFamily="18" charset="0"/>
              </a:rPr>
              <a:t>C:\dir\foo\files\..\myfile.txt</a:t>
            </a:r>
            <a:r>
              <a:rPr lang="en-US" sz="1600" dirty="0" smtClean="0"/>
              <a:t>, C</a:t>
            </a:r>
            <a:r>
              <a:rPr lang="en-US" sz="1600" b="1" dirty="0" smtClean="0">
                <a:latin typeface="Times New Roman" pitchFamily="18" charset="0"/>
                <a:cs typeface="Times New Roman" pitchFamily="18" charset="0"/>
              </a:rPr>
              <a:t>:\dir\..\dir\foo\myfile.txt</a:t>
            </a:r>
            <a:r>
              <a:rPr lang="en-US" sz="1600" dirty="0" smtClean="0"/>
              <a:t>.</a:t>
            </a:r>
          </a:p>
          <a:p>
            <a:pPr lvl="1"/>
            <a:endParaRPr lang="nl-BE" sz="1600" dirty="0" smtClean="0"/>
          </a:p>
          <a:p>
            <a:r>
              <a:rPr lang="en-US" sz="1800" dirty="0" smtClean="0"/>
              <a:t>Filenames are case-insensitive under Windows</a:t>
            </a:r>
          </a:p>
          <a:p>
            <a:endParaRPr lang="nl-BE" sz="1800" dirty="0" smtClean="0"/>
          </a:p>
          <a:p>
            <a:r>
              <a:rPr lang="en-US" sz="1800" dirty="0" smtClean="0"/>
              <a:t>UNC Shares (UNC = universal naming convention, used to access file and printer resources). Using UNC one can map a dew disk letter to a local or remote resource. Example: </a:t>
            </a:r>
            <a:r>
              <a:rPr lang="en-US" sz="1800" b="1" dirty="0" smtClean="0">
                <a:latin typeface="Times New Roman" pitchFamily="18" charset="0"/>
                <a:cs typeface="Times New Roman" pitchFamily="18" charset="0"/>
              </a:rPr>
              <a:t>Z:\myfile.txt </a:t>
            </a:r>
            <a:r>
              <a:rPr lang="en-US" sz="1800" dirty="0" smtClean="0"/>
              <a:t>might be the same as </a:t>
            </a:r>
            <a:r>
              <a:rPr lang="en-US" sz="1800" b="1" u="sng" dirty="0" smtClean="0">
                <a:solidFill>
                  <a:schemeClr val="tx1"/>
                </a:solidFill>
                <a:latin typeface="Times New Roman" pitchFamily="18" charset="0"/>
                <a:cs typeface="Times New Roman" pitchFamily="18" charset="0"/>
              </a:rPr>
              <a:t>\\MyName\Files\myfile.txt</a:t>
            </a:r>
            <a:endParaRPr lang="nl-BE" sz="1800" b="1" dirty="0" smtClean="0">
              <a:solidFill>
                <a:schemeClr val="tx1"/>
              </a:solidFill>
              <a:latin typeface="Times New Roman" pitchFamily="18" charset="0"/>
              <a:cs typeface="Times New Roman" pitchFamily="18" charset="0"/>
            </a:endParaRPr>
          </a:p>
        </p:txBody>
      </p:sp>
    </p:spTree>
    <p:extLst>
      <p:ext uri="{BB962C8B-B14F-4D97-AF65-F5344CB8AC3E}">
        <p14:creationId xmlns:p14="http://schemas.microsoft.com/office/powerpoint/2010/main" val="713553350"/>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99330" name="Title 1"/>
          <p:cNvSpPr>
            <a:spLocks noGrp="1"/>
          </p:cNvSpPr>
          <p:nvPr>
            <p:ph type="title"/>
          </p:nvPr>
        </p:nvSpPr>
        <p:spPr/>
        <p:txBody>
          <a:bodyPr/>
          <a:lstStyle/>
          <a:p>
            <a:r>
              <a:rPr lang="nl-BE" sz="2800" dirty="0" smtClean="0"/>
              <a:t>Take into account the following (3)</a:t>
            </a:r>
          </a:p>
        </p:txBody>
      </p:sp>
      <p:sp>
        <p:nvSpPr>
          <p:cNvPr id="99331" name="Content Placeholder 2"/>
          <p:cNvSpPr>
            <a:spLocks noGrp="1"/>
          </p:cNvSpPr>
          <p:nvPr>
            <p:ph idx="1"/>
          </p:nvPr>
        </p:nvSpPr>
        <p:spPr/>
        <p:txBody>
          <a:bodyPr/>
          <a:lstStyle/>
          <a:p>
            <a:r>
              <a:rPr lang="en-US" sz="1800" dirty="0" smtClean="0"/>
              <a:t>Windows: </a:t>
            </a:r>
            <a:r>
              <a:rPr lang="en-US" sz="1800" b="1" dirty="0" err="1" smtClean="0"/>
              <a:t>CreateFile</a:t>
            </a:r>
            <a:r>
              <a:rPr lang="en-US" sz="1800" dirty="0" smtClean="0"/>
              <a:t> cannot just open files, but also named pipes and mail-slots for  inter-process communications too. Syntax for a pipe is </a:t>
            </a:r>
            <a:r>
              <a:rPr lang="en-US" sz="1800" b="1" dirty="0" smtClean="0"/>
              <a:t>\</a:t>
            </a:r>
            <a:r>
              <a:rPr lang="en-US" sz="1800" b="1" dirty="0" err="1" smtClean="0"/>
              <a:t>servername</a:t>
            </a:r>
            <a:r>
              <a:rPr lang="en-US" sz="1800" b="1" dirty="0" smtClean="0"/>
              <a:t>\pipe\</a:t>
            </a:r>
            <a:r>
              <a:rPr lang="en-US" sz="1800" b="1" dirty="0" err="1" smtClean="0"/>
              <a:t>pipename</a:t>
            </a:r>
            <a:r>
              <a:rPr lang="en-US" sz="1800" dirty="0" smtClean="0"/>
              <a:t> and for a </a:t>
            </a:r>
            <a:r>
              <a:rPr lang="en-US" sz="1800" dirty="0" err="1" smtClean="0"/>
              <a:t>mailslot</a:t>
            </a:r>
            <a:r>
              <a:rPr lang="en-US" sz="1800" dirty="0" smtClean="0"/>
              <a:t> is </a:t>
            </a:r>
            <a:r>
              <a:rPr lang="en-US" sz="1800" b="1" u="sng" dirty="0" smtClean="0">
                <a:hlinkClick r:id="rId3" action="ppaction://hlinkfile"/>
              </a:rPr>
              <a:t>\\servername\mailslot\mailslotname</a:t>
            </a:r>
            <a:r>
              <a:rPr lang="en-US" sz="1800" dirty="0" smtClean="0"/>
              <a:t>. Note that </a:t>
            </a:r>
            <a:r>
              <a:rPr lang="en-US" sz="1800" dirty="0" err="1" smtClean="0"/>
              <a:t>servername</a:t>
            </a:r>
            <a:r>
              <a:rPr lang="en-US" sz="1800" dirty="0" smtClean="0"/>
              <a:t> can be represented by a single dot too, representing the local machine.</a:t>
            </a:r>
          </a:p>
          <a:p>
            <a:endParaRPr lang="nl-BE" sz="1800" dirty="0" smtClean="0"/>
          </a:p>
          <a:p>
            <a:r>
              <a:rPr lang="en-US" sz="1800" dirty="0" smtClean="0"/>
              <a:t>Many operating systems, including windows, have support for naming devices from the console. Examples: CON, PRN, AUX, CLOCK$, NUL, COM1, LPT1. </a:t>
            </a:r>
          </a:p>
          <a:p>
            <a:pPr lvl="1"/>
            <a:r>
              <a:rPr lang="en-US" sz="1600" dirty="0" smtClean="0"/>
              <a:t>These are also reserved names and may not be used for a file-name. </a:t>
            </a:r>
          </a:p>
          <a:p>
            <a:pPr lvl="1"/>
            <a:r>
              <a:rPr lang="en-US" sz="1600" dirty="0" smtClean="0"/>
              <a:t>Devices can also be the reserved word followed by an extension: </a:t>
            </a:r>
            <a:r>
              <a:rPr lang="en-US" sz="1600" b="1" dirty="0" smtClean="0"/>
              <a:t>COM1.txt</a:t>
            </a:r>
            <a:r>
              <a:rPr lang="en-US" sz="1600" dirty="0" smtClean="0"/>
              <a:t> is also the device!</a:t>
            </a:r>
          </a:p>
          <a:p>
            <a:pPr lvl="1"/>
            <a:r>
              <a:rPr lang="en-US" sz="1600" dirty="0" smtClean="0"/>
              <a:t>And more: each of these devices exists in all directories: e.g. C:\dir\foo\COM1. If one blindly accepts a file and try to open it, you might be accessing a device.</a:t>
            </a:r>
            <a:endParaRPr lang="nl-BE" sz="1600" dirty="0" smtClean="0"/>
          </a:p>
          <a:p>
            <a:pPr>
              <a:buFont typeface="Arial" charset="0"/>
              <a:buNone/>
            </a:pPr>
            <a:endParaRPr lang="nl-BE" sz="1800" dirty="0" smtClean="0"/>
          </a:p>
          <a:p>
            <a:r>
              <a:rPr lang="en-US" sz="1800" dirty="0" smtClean="0"/>
              <a:t>On Unix systems one might take into consideration </a:t>
            </a:r>
            <a:r>
              <a:rPr lang="en-US" sz="1800" b="1" dirty="0" smtClean="0"/>
              <a:t>/</a:t>
            </a:r>
            <a:r>
              <a:rPr lang="en-US" sz="1800" b="1" dirty="0" err="1" smtClean="0"/>
              <a:t>dev</a:t>
            </a:r>
            <a:r>
              <a:rPr lang="en-US" sz="1800" b="1" dirty="0" smtClean="0"/>
              <a:t>/mouse</a:t>
            </a:r>
            <a:r>
              <a:rPr lang="en-US" sz="1800" dirty="0" smtClean="0"/>
              <a:t>, </a:t>
            </a:r>
            <a:r>
              <a:rPr lang="en-US" sz="1800" b="1" dirty="0" smtClean="0"/>
              <a:t>/</a:t>
            </a:r>
            <a:r>
              <a:rPr lang="en-US" sz="1800" b="1" dirty="0" err="1" smtClean="0"/>
              <a:t>dev</a:t>
            </a:r>
            <a:r>
              <a:rPr lang="en-US" sz="1800" b="1" dirty="0" smtClean="0"/>
              <a:t>/tty0</a:t>
            </a:r>
            <a:r>
              <a:rPr lang="en-US" sz="1800" dirty="0" smtClean="0"/>
              <a:t>, </a:t>
            </a:r>
            <a:r>
              <a:rPr lang="en-US" sz="1800" b="1" dirty="0" smtClean="0"/>
              <a:t>/</a:t>
            </a:r>
            <a:r>
              <a:rPr lang="en-US" sz="1800" b="1" dirty="0" err="1" smtClean="0"/>
              <a:t>dev</a:t>
            </a:r>
            <a:r>
              <a:rPr lang="en-US" sz="1800" b="1" dirty="0" smtClean="0"/>
              <a:t>/zero</a:t>
            </a:r>
            <a:r>
              <a:rPr lang="en-US" sz="1800" dirty="0" smtClean="0"/>
              <a:t>, …</a:t>
            </a:r>
            <a:endParaRPr lang="nl-BE" sz="1800" b="1" dirty="0" smtClean="0">
              <a:solidFill>
                <a:schemeClr val="tx1"/>
              </a:solidFill>
              <a:latin typeface="Times New Roman" pitchFamily="18" charset="0"/>
              <a:cs typeface="Times New Roman" pitchFamily="18" charset="0"/>
            </a:endParaRPr>
          </a:p>
        </p:txBody>
      </p:sp>
    </p:spTree>
    <p:extLst>
      <p:ext uri="{BB962C8B-B14F-4D97-AF65-F5344CB8AC3E}">
        <p14:creationId xmlns:p14="http://schemas.microsoft.com/office/powerpoint/2010/main" val="827495340"/>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00354" name="Title 1"/>
          <p:cNvSpPr>
            <a:spLocks noGrp="1"/>
          </p:cNvSpPr>
          <p:nvPr>
            <p:ph type="title"/>
          </p:nvPr>
        </p:nvSpPr>
        <p:spPr/>
        <p:txBody>
          <a:bodyPr/>
          <a:lstStyle/>
          <a:p>
            <a:r>
              <a:rPr lang="nl-BE" dirty="0" smtClean="0"/>
              <a:t>Canonicalization</a:t>
            </a:r>
          </a:p>
        </p:txBody>
      </p:sp>
      <p:sp>
        <p:nvSpPr>
          <p:cNvPr id="100355" name="Content Placeholder 5"/>
          <p:cNvSpPr>
            <a:spLocks noGrp="1"/>
          </p:cNvSpPr>
          <p:nvPr>
            <p:ph idx="1"/>
          </p:nvPr>
        </p:nvSpPr>
        <p:spPr/>
        <p:txBody>
          <a:bodyPr/>
          <a:lstStyle/>
          <a:p>
            <a:r>
              <a:rPr lang="en-US" dirty="0" smtClean="0"/>
              <a:t>Canonicalization means bringing something to its simplest representation.</a:t>
            </a:r>
          </a:p>
          <a:p>
            <a:endParaRPr lang="en-US" dirty="0" smtClean="0"/>
          </a:p>
          <a:p>
            <a:pPr lvl="1"/>
            <a:r>
              <a:rPr lang="en-US" dirty="0" smtClean="0"/>
              <a:t>before making security decisions (or going to the file-system), bring the file back to it’s simplest form</a:t>
            </a:r>
          </a:p>
          <a:p>
            <a:pPr lvl="1"/>
            <a:endParaRPr lang="en-US" dirty="0" smtClean="0"/>
          </a:p>
          <a:p>
            <a:pPr lvl="1"/>
            <a:r>
              <a:rPr lang="en-US" dirty="0" smtClean="0"/>
              <a:t>break the file into its components (root, path, filename, extension) by using standard functions</a:t>
            </a:r>
          </a:p>
          <a:p>
            <a:pPr lvl="1"/>
            <a:endParaRPr lang="en-US" dirty="0" smtClean="0"/>
          </a:p>
          <a:p>
            <a:pPr lvl="2"/>
            <a:r>
              <a:rPr lang="en-US" dirty="0" smtClean="0"/>
              <a:t>do not create your own!</a:t>
            </a:r>
          </a:p>
          <a:p>
            <a:pPr lvl="2"/>
            <a:endParaRPr lang="en-US" dirty="0" smtClean="0"/>
          </a:p>
          <a:p>
            <a:pPr lvl="1"/>
            <a:r>
              <a:rPr lang="en-US" dirty="0" smtClean="0"/>
              <a:t>perform sanity/security checks on those components</a:t>
            </a:r>
          </a:p>
          <a:p>
            <a:pPr lvl="1">
              <a:buFont typeface="Arial" charset="0"/>
              <a:buNone/>
            </a:pPr>
            <a:endParaRPr lang="en-US" dirty="0" smtClean="0"/>
          </a:p>
          <a:p>
            <a:endParaRPr lang="en-US" dirty="0" smtClean="0"/>
          </a:p>
          <a:p>
            <a:pPr lvl="1"/>
            <a:endParaRPr lang="nl-BE" dirty="0" smtClean="0"/>
          </a:p>
          <a:p>
            <a:endParaRPr lang="nl-BE" dirty="0" smtClean="0"/>
          </a:p>
          <a:p>
            <a:pPr>
              <a:buFont typeface="Arial" charset="0"/>
              <a:buNone/>
            </a:pPr>
            <a:endParaRPr lang="nl-BE" dirty="0" smtClean="0"/>
          </a:p>
        </p:txBody>
      </p:sp>
    </p:spTree>
    <p:extLst>
      <p:ext uri="{BB962C8B-B14F-4D97-AF65-F5344CB8AC3E}">
        <p14:creationId xmlns:p14="http://schemas.microsoft.com/office/powerpoint/2010/main" val="1988355466"/>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01378" name="Title 1"/>
          <p:cNvSpPr>
            <a:spLocks noGrp="1"/>
          </p:cNvSpPr>
          <p:nvPr>
            <p:ph type="title"/>
          </p:nvPr>
        </p:nvSpPr>
        <p:spPr/>
        <p:txBody>
          <a:bodyPr/>
          <a:lstStyle/>
          <a:p>
            <a:r>
              <a:rPr lang="nl-BE" dirty="0" smtClean="0"/>
              <a:t>File Upload Summary</a:t>
            </a:r>
          </a:p>
        </p:txBody>
      </p:sp>
      <p:sp>
        <p:nvSpPr>
          <p:cNvPr id="101379" name="Content Placeholder 2"/>
          <p:cNvSpPr>
            <a:spLocks noGrp="1"/>
          </p:cNvSpPr>
          <p:nvPr>
            <p:ph idx="1"/>
          </p:nvPr>
        </p:nvSpPr>
        <p:spPr/>
        <p:txBody>
          <a:bodyPr/>
          <a:lstStyle/>
          <a:p>
            <a:r>
              <a:rPr lang="en-US" sz="2000" dirty="0" smtClean="0"/>
              <a:t>Prefer storing received files as an object in a database, not as a file on the file-system;</a:t>
            </a:r>
          </a:p>
          <a:p>
            <a:endParaRPr lang="nl-BE" sz="2000" dirty="0" smtClean="0"/>
          </a:p>
          <a:p>
            <a:r>
              <a:rPr lang="en-US" sz="2000" dirty="0" smtClean="0"/>
              <a:t>Accept only files from authenticated users, only authenticated users can download;</a:t>
            </a:r>
          </a:p>
          <a:p>
            <a:endParaRPr lang="nl-BE" sz="2000" dirty="0" smtClean="0"/>
          </a:p>
          <a:p>
            <a:r>
              <a:rPr lang="en-US" sz="2000" dirty="0" smtClean="0"/>
              <a:t>Check and limit the file-length, file-type and extension at the server-side</a:t>
            </a:r>
          </a:p>
          <a:p>
            <a:endParaRPr lang="nl-BE" sz="2000" dirty="0" smtClean="0"/>
          </a:p>
          <a:p>
            <a:r>
              <a:rPr lang="en-US" sz="2000" dirty="0" smtClean="0"/>
              <a:t>Never allow the user to control the file-name used to store the file: use unique and random filenames to store the file</a:t>
            </a:r>
          </a:p>
          <a:p>
            <a:endParaRPr lang="nl-BE" sz="2000" dirty="0" smtClean="0"/>
          </a:p>
          <a:p>
            <a:r>
              <a:rPr lang="en-US" sz="2000" dirty="0" smtClean="0"/>
              <a:t>Infrastructure level: apply anti-virus checks; store files on a separate partition, no direct reference to the uploaded file should be possible.</a:t>
            </a:r>
            <a:endParaRPr lang="nl-BE" sz="2000" dirty="0" smtClean="0"/>
          </a:p>
        </p:txBody>
      </p:sp>
    </p:spTree>
    <p:extLst>
      <p:ext uri="{BB962C8B-B14F-4D97-AF65-F5344CB8AC3E}">
        <p14:creationId xmlns:p14="http://schemas.microsoft.com/office/powerpoint/2010/main" val="3106425161"/>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Title 1"/>
          <p:cNvSpPr>
            <a:spLocks noGrp="1"/>
          </p:cNvSpPr>
          <p:nvPr>
            <p:ph type="title"/>
          </p:nvPr>
        </p:nvSpPr>
        <p:spPr/>
        <p:txBody>
          <a:bodyPr/>
          <a:lstStyle/>
          <a:p>
            <a:pPr eaLnBrk="1" hangingPunct="1"/>
            <a:r>
              <a:rPr lang="en-US" dirty="0" smtClean="0"/>
              <a:t>A1 –</a:t>
            </a:r>
            <a:r>
              <a:rPr lang="nl-BE" dirty="0" smtClean="0"/>
              <a:t> Conclusion</a:t>
            </a:r>
          </a:p>
        </p:txBody>
      </p:sp>
      <p:sp>
        <p:nvSpPr>
          <p:cNvPr id="102403" name="Content Placeholder 2"/>
          <p:cNvSpPr>
            <a:spLocks noGrp="1"/>
          </p:cNvSpPr>
          <p:nvPr>
            <p:ph idx="1"/>
          </p:nvPr>
        </p:nvSpPr>
        <p:spPr/>
        <p:txBody>
          <a:bodyPr/>
          <a:lstStyle/>
          <a:p>
            <a:pPr eaLnBrk="1" hangingPunct="1"/>
            <a:r>
              <a:rPr lang="nl-BE" sz="2000" dirty="0" smtClean="0"/>
              <a:t>Injection Means...</a:t>
            </a:r>
          </a:p>
          <a:p>
            <a:pPr lvl="1" eaLnBrk="1" hangingPunct="1"/>
            <a:r>
              <a:rPr lang="nl-BE" sz="1800" dirty="0" smtClean="0"/>
              <a:t>Tricking an application into including unintented commands in the data sent to an interpreter</a:t>
            </a:r>
          </a:p>
          <a:p>
            <a:pPr lvl="1" eaLnBrk="1" hangingPunct="1"/>
            <a:endParaRPr lang="nl-BE" sz="1800" dirty="0" smtClean="0"/>
          </a:p>
          <a:p>
            <a:pPr eaLnBrk="1" hangingPunct="1"/>
            <a:r>
              <a:rPr lang="nl-BE" sz="2000" dirty="0" smtClean="0"/>
              <a:t>Interpreters</a:t>
            </a:r>
          </a:p>
          <a:p>
            <a:pPr lvl="1" eaLnBrk="1" hangingPunct="1"/>
            <a:r>
              <a:rPr lang="nl-BE" sz="1800" dirty="0" smtClean="0"/>
              <a:t>Take strings and interpret them as commands</a:t>
            </a:r>
          </a:p>
          <a:p>
            <a:pPr lvl="1" eaLnBrk="1" hangingPunct="1"/>
            <a:r>
              <a:rPr lang="nl-BE" sz="1800" dirty="0" smtClean="0"/>
              <a:t>SQL, OS Shell, LDAP, XPath, Hibernate, ...</a:t>
            </a:r>
          </a:p>
          <a:p>
            <a:pPr lvl="1" eaLnBrk="1" hangingPunct="1"/>
            <a:endParaRPr lang="nl-BE" sz="1800" dirty="0" smtClean="0"/>
          </a:p>
          <a:p>
            <a:pPr eaLnBrk="1" hangingPunct="1"/>
            <a:r>
              <a:rPr lang="nl-BE" sz="2000" dirty="0" smtClean="0"/>
              <a:t>SQL Injection is still quite common</a:t>
            </a:r>
          </a:p>
          <a:p>
            <a:pPr lvl="1" eaLnBrk="1" hangingPunct="1"/>
            <a:r>
              <a:rPr lang="nl-BE" sz="1800" dirty="0" smtClean="0"/>
              <a:t>Even though it is easy to avoid</a:t>
            </a:r>
          </a:p>
          <a:p>
            <a:pPr lvl="1" eaLnBrk="1" hangingPunct="1"/>
            <a:endParaRPr lang="nl-BE" sz="1800" dirty="0" smtClean="0"/>
          </a:p>
          <a:p>
            <a:pPr eaLnBrk="1" hangingPunct="1"/>
            <a:r>
              <a:rPr lang="nl-BE" sz="2000" dirty="0" smtClean="0"/>
              <a:t>Typical Impact</a:t>
            </a:r>
          </a:p>
          <a:p>
            <a:pPr lvl="1" eaLnBrk="1" hangingPunct="1"/>
            <a:r>
              <a:rPr lang="nl-BE" sz="1800" dirty="0" smtClean="0"/>
              <a:t>Usually severe</a:t>
            </a:r>
          </a:p>
          <a:p>
            <a:pPr lvl="1" eaLnBrk="1" hangingPunct="1"/>
            <a:r>
              <a:rPr lang="nl-BE" sz="1800" dirty="0" smtClean="0"/>
              <a:t>Entire database can be read or modified, OS attacked ... </a:t>
            </a:r>
          </a:p>
          <a:p>
            <a:pPr eaLnBrk="1" hangingPunct="1"/>
            <a:endParaRPr lang="nl-BE" sz="2000" dirty="0" smtClean="0"/>
          </a:p>
        </p:txBody>
      </p:sp>
    </p:spTree>
    <p:extLst>
      <p:ext uri="{BB962C8B-B14F-4D97-AF65-F5344CB8AC3E}">
        <p14:creationId xmlns:p14="http://schemas.microsoft.com/office/powerpoint/2010/main" val="3860222590"/>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p:txBody>
          <a:bodyPr/>
          <a:lstStyle/>
          <a:p>
            <a:pPr eaLnBrk="1" hangingPunct="1"/>
            <a:r>
              <a:rPr lang="en-US" dirty="0" smtClean="0"/>
              <a:t>A2 – Cross-Site Scripting (XSS)</a:t>
            </a:r>
          </a:p>
        </p:txBody>
      </p:sp>
      <p:sp>
        <p:nvSpPr>
          <p:cNvPr id="5" name="Content Placeholder 4"/>
          <p:cNvSpPr>
            <a:spLocks noGrp="1"/>
          </p:cNvSpPr>
          <p:nvPr>
            <p:ph idx="1"/>
          </p:nvPr>
        </p:nvSpPr>
        <p:spPr/>
        <p:txBody>
          <a:bodyPr/>
          <a:lstStyle/>
          <a:p>
            <a:endParaRPr lang="nl-BE"/>
          </a:p>
        </p:txBody>
      </p:sp>
      <p:graphicFrame>
        <p:nvGraphicFramePr>
          <p:cNvPr id="4" name="Diagram 3"/>
          <p:cNvGraphicFramePr/>
          <p:nvPr/>
        </p:nvGraphicFramePr>
        <p:xfrm>
          <a:off x="457200" y="914400"/>
          <a:ext cx="8229600" cy="52578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custDataLst>
      <p:tags r:id="rId1"/>
    </p:custDataLst>
    <p:extLst>
      <p:ext uri="{BB962C8B-B14F-4D97-AF65-F5344CB8AC3E}">
        <p14:creationId xmlns:p14="http://schemas.microsoft.com/office/powerpoint/2010/main" val="1544059644"/>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4002" name="Rectangle 2"/>
          <p:cNvSpPr>
            <a:spLocks noGrp="1" noChangeArrowheads="1"/>
          </p:cNvSpPr>
          <p:nvPr>
            <p:ph type="title"/>
          </p:nvPr>
        </p:nvSpPr>
        <p:spPr/>
        <p:txBody>
          <a:bodyPr/>
          <a:lstStyle/>
          <a:p>
            <a:r>
              <a:rPr lang="nl-BE"/>
              <a:t>XSS Definition</a:t>
            </a:r>
            <a:endParaRPr lang="en-GB"/>
          </a:p>
        </p:txBody>
      </p:sp>
      <p:sp>
        <p:nvSpPr>
          <p:cNvPr id="384003" name="Rectangle 3"/>
          <p:cNvSpPr>
            <a:spLocks noGrp="1" noChangeArrowheads="1"/>
          </p:cNvSpPr>
          <p:nvPr>
            <p:ph type="body" idx="1"/>
          </p:nvPr>
        </p:nvSpPr>
        <p:spPr/>
        <p:txBody>
          <a:bodyPr/>
          <a:lstStyle/>
          <a:p>
            <a:r>
              <a:rPr lang="nl-BE" dirty="0"/>
              <a:t>XSS = </a:t>
            </a:r>
            <a:r>
              <a:rPr lang="nl-BE" dirty="0" err="1"/>
              <a:t>Cross-site</a:t>
            </a:r>
            <a:r>
              <a:rPr lang="nl-BE" dirty="0"/>
              <a:t> </a:t>
            </a:r>
            <a:r>
              <a:rPr lang="nl-BE" dirty="0" err="1"/>
              <a:t>Scripting</a:t>
            </a:r>
            <a:endParaRPr lang="nl-BE" dirty="0"/>
          </a:p>
          <a:p>
            <a:r>
              <a:rPr lang="nl-BE" dirty="0"/>
              <a:t>Web </a:t>
            </a:r>
            <a:r>
              <a:rPr lang="nl-BE" dirty="0" err="1"/>
              <a:t>application</a:t>
            </a:r>
            <a:r>
              <a:rPr lang="nl-BE" dirty="0"/>
              <a:t> </a:t>
            </a:r>
            <a:r>
              <a:rPr lang="nl-BE" dirty="0" err="1"/>
              <a:t>vulnerability</a:t>
            </a:r>
            <a:endParaRPr lang="nl-BE" dirty="0"/>
          </a:p>
          <a:p>
            <a:r>
              <a:rPr lang="nl-BE" dirty="0" err="1"/>
              <a:t>Injection</a:t>
            </a:r>
            <a:r>
              <a:rPr lang="nl-BE" dirty="0"/>
              <a:t> of code </a:t>
            </a:r>
            <a:r>
              <a:rPr lang="nl-BE" dirty="0" err="1"/>
              <a:t>into</a:t>
            </a:r>
            <a:r>
              <a:rPr lang="nl-BE" dirty="0"/>
              <a:t> web pages </a:t>
            </a:r>
            <a:r>
              <a:rPr lang="nl-BE" dirty="0" err="1"/>
              <a:t>viewed</a:t>
            </a:r>
            <a:r>
              <a:rPr lang="nl-BE" dirty="0"/>
              <a:t> </a:t>
            </a:r>
            <a:r>
              <a:rPr lang="nl-BE" dirty="0" err="1"/>
              <a:t>by</a:t>
            </a:r>
            <a:r>
              <a:rPr lang="nl-BE" dirty="0"/>
              <a:t> </a:t>
            </a:r>
            <a:r>
              <a:rPr lang="nl-BE" dirty="0" err="1"/>
              <a:t>others</a:t>
            </a:r>
            <a:endParaRPr lang="nl-BE" dirty="0"/>
          </a:p>
          <a:p>
            <a:endParaRPr lang="nl-BE" dirty="0"/>
          </a:p>
          <a:p>
            <a:pPr lvl="1">
              <a:buFont typeface="Times"/>
              <a:buNone/>
            </a:pPr>
            <a:r>
              <a:rPr lang="nl-BE" dirty="0"/>
              <a:t>XSS = </a:t>
            </a:r>
            <a:r>
              <a:rPr lang="nl-BE" dirty="0" err="1"/>
              <a:t>new</a:t>
            </a:r>
            <a:r>
              <a:rPr lang="nl-BE" dirty="0"/>
              <a:t> buffer overflow</a:t>
            </a:r>
          </a:p>
          <a:p>
            <a:pPr lvl="1" algn="ctr">
              <a:buFont typeface="Times"/>
              <a:buNone/>
            </a:pPr>
            <a:endParaRPr lang="nl-BE" dirty="0"/>
          </a:p>
          <a:p>
            <a:pPr lvl="1">
              <a:buFont typeface="Times"/>
              <a:buNone/>
            </a:pPr>
            <a:endParaRPr lang="nl-BE" dirty="0" smtClean="0"/>
          </a:p>
          <a:p>
            <a:pPr lvl="1">
              <a:buFont typeface="Times"/>
              <a:buNone/>
            </a:pPr>
            <a:endParaRPr lang="nl-BE" dirty="0" smtClean="0"/>
          </a:p>
          <a:p>
            <a:pPr lvl="1">
              <a:buFont typeface="Times"/>
              <a:buNone/>
            </a:pPr>
            <a:r>
              <a:rPr lang="nl-BE" dirty="0" err="1" smtClean="0"/>
              <a:t>Javascript</a:t>
            </a:r>
            <a:r>
              <a:rPr lang="nl-BE" dirty="0" smtClean="0"/>
              <a:t> </a:t>
            </a:r>
            <a:r>
              <a:rPr lang="nl-BE" dirty="0"/>
              <a:t>= </a:t>
            </a:r>
            <a:r>
              <a:rPr lang="nl-BE" dirty="0" err="1"/>
              <a:t>new</a:t>
            </a:r>
            <a:r>
              <a:rPr lang="nl-BE" dirty="0"/>
              <a:t> Shell Code</a:t>
            </a:r>
          </a:p>
          <a:p>
            <a:pPr>
              <a:buFont typeface="Times"/>
              <a:buNone/>
            </a:pPr>
            <a:endParaRPr lang="en-GB" dirty="0"/>
          </a:p>
        </p:txBody>
      </p:sp>
      <p:sp>
        <p:nvSpPr>
          <p:cNvPr id="384004" name="Freeform 4"/>
          <p:cNvSpPr>
            <a:spLocks/>
          </p:cNvSpPr>
          <p:nvPr/>
        </p:nvSpPr>
        <p:spPr bwMode="auto">
          <a:xfrm>
            <a:off x="3590925" y="3846513"/>
            <a:ext cx="3333750" cy="1862137"/>
          </a:xfrm>
          <a:custGeom>
            <a:avLst/>
            <a:gdLst/>
            <a:ahLst/>
            <a:cxnLst>
              <a:cxn ang="0">
                <a:pos x="0" y="627"/>
              </a:cxn>
              <a:cxn ang="0">
                <a:pos x="1149" y="0"/>
              </a:cxn>
              <a:cxn ang="0">
                <a:pos x="2100" y="549"/>
              </a:cxn>
              <a:cxn ang="0">
                <a:pos x="945" y="1173"/>
              </a:cxn>
              <a:cxn ang="0">
                <a:pos x="0" y="627"/>
              </a:cxn>
            </a:cxnLst>
            <a:rect l="0" t="0" r="r" b="b"/>
            <a:pathLst>
              <a:path w="2100" h="1173">
                <a:moveTo>
                  <a:pt x="0" y="627"/>
                </a:moveTo>
                <a:lnTo>
                  <a:pt x="1149" y="0"/>
                </a:lnTo>
                <a:lnTo>
                  <a:pt x="2100" y="549"/>
                </a:lnTo>
                <a:lnTo>
                  <a:pt x="945" y="1173"/>
                </a:lnTo>
                <a:lnTo>
                  <a:pt x="0" y="627"/>
                </a:lnTo>
                <a:close/>
              </a:path>
            </a:pathLst>
          </a:custGeom>
          <a:gradFill rotWithShape="1">
            <a:gsLst>
              <a:gs pos="0">
                <a:srgbClr val="B6E0BB">
                  <a:alpha val="64999"/>
                </a:srgbClr>
              </a:gs>
              <a:gs pos="100000">
                <a:srgbClr val="99C58D">
                  <a:alpha val="10001"/>
                </a:srgbClr>
              </a:gs>
            </a:gsLst>
            <a:lin ang="2700000" scaled="1"/>
          </a:gradFill>
          <a:ln w="9525" cap="flat" cmpd="sng">
            <a:solidFill>
              <a:schemeClr val="accent2"/>
            </a:solidFill>
            <a:prstDash val="solid"/>
            <a:round/>
            <a:headEnd type="none" w="med" len="med"/>
            <a:tailEnd type="none" w="med" len="med"/>
          </a:ln>
          <a:effectLst/>
        </p:spPr>
        <p:txBody>
          <a:bodyPr anchor="ctr"/>
          <a:lstStyle/>
          <a:p>
            <a:endParaRPr lang="en-GB"/>
          </a:p>
        </p:txBody>
      </p:sp>
      <p:pic>
        <p:nvPicPr>
          <p:cNvPr id="384005" name="Picture 5" descr="Cloud from MS presentation SMALL"/>
          <p:cNvPicPr>
            <a:picLocks noChangeAspect="1" noChangeArrowheads="1"/>
          </p:cNvPicPr>
          <p:nvPr/>
        </p:nvPicPr>
        <p:blipFill>
          <a:blip r:embed="rId3" cstate="print"/>
          <a:srcRect/>
          <a:stretch>
            <a:fillRect/>
          </a:stretch>
        </p:blipFill>
        <p:spPr bwMode="auto">
          <a:xfrm rot="-1544309">
            <a:off x="5829300" y="3124200"/>
            <a:ext cx="1819275" cy="1095375"/>
          </a:xfrm>
          <a:prstGeom prst="rect">
            <a:avLst/>
          </a:prstGeom>
          <a:noFill/>
        </p:spPr>
      </p:pic>
      <p:pic>
        <p:nvPicPr>
          <p:cNvPr id="384006" name="Picture 6" descr="New Picture (4)"/>
          <p:cNvPicPr>
            <a:picLocks noChangeAspect="1" noChangeArrowheads="1"/>
          </p:cNvPicPr>
          <p:nvPr/>
        </p:nvPicPr>
        <p:blipFill>
          <a:blip r:embed="rId4" cstate="print"/>
          <a:srcRect/>
          <a:stretch>
            <a:fillRect/>
          </a:stretch>
        </p:blipFill>
        <p:spPr bwMode="auto">
          <a:xfrm>
            <a:off x="5219700" y="3973512"/>
            <a:ext cx="1000125" cy="923925"/>
          </a:xfrm>
          <a:prstGeom prst="rect">
            <a:avLst/>
          </a:prstGeom>
          <a:noFill/>
        </p:spPr>
      </p:pic>
      <p:pic>
        <p:nvPicPr>
          <p:cNvPr id="384007" name="Picture 7" descr="New Picture (13)"/>
          <p:cNvPicPr>
            <a:picLocks noChangeAspect="1" noChangeArrowheads="1"/>
          </p:cNvPicPr>
          <p:nvPr/>
        </p:nvPicPr>
        <p:blipFill>
          <a:blip r:embed="rId5" cstate="print"/>
          <a:srcRect/>
          <a:stretch>
            <a:fillRect/>
          </a:stretch>
        </p:blipFill>
        <p:spPr bwMode="auto">
          <a:xfrm>
            <a:off x="4957763" y="4421187"/>
            <a:ext cx="427037" cy="561975"/>
          </a:xfrm>
          <a:prstGeom prst="rect">
            <a:avLst/>
          </a:prstGeom>
          <a:noFill/>
        </p:spPr>
      </p:pic>
      <p:pic>
        <p:nvPicPr>
          <p:cNvPr id="384009" name="Picture 9" descr="New Picture"/>
          <p:cNvPicPr>
            <a:picLocks noChangeAspect="1" noChangeArrowheads="1"/>
          </p:cNvPicPr>
          <p:nvPr/>
        </p:nvPicPr>
        <p:blipFill>
          <a:blip r:embed="rId6" cstate="print"/>
          <a:srcRect/>
          <a:stretch>
            <a:fillRect/>
          </a:stretch>
        </p:blipFill>
        <p:spPr bwMode="auto">
          <a:xfrm>
            <a:off x="7835900" y="2438400"/>
            <a:ext cx="581025" cy="962025"/>
          </a:xfrm>
          <a:prstGeom prst="rect">
            <a:avLst/>
          </a:prstGeom>
          <a:noFill/>
        </p:spPr>
      </p:pic>
      <p:sp>
        <p:nvSpPr>
          <p:cNvPr id="384010" name="AutoShape 10"/>
          <p:cNvSpPr>
            <a:spLocks noChangeArrowheads="1"/>
          </p:cNvSpPr>
          <p:nvPr/>
        </p:nvSpPr>
        <p:spPr bwMode="auto">
          <a:xfrm rot="-28715079">
            <a:off x="6981825" y="2603500"/>
            <a:ext cx="128587" cy="2052638"/>
          </a:xfrm>
          <a:prstGeom prst="can">
            <a:avLst>
              <a:gd name="adj" fmla="val 54171"/>
            </a:avLst>
          </a:prstGeom>
          <a:gradFill rotWithShape="1">
            <a:gsLst>
              <a:gs pos="0">
                <a:srgbClr val="92000A">
                  <a:gamma/>
                  <a:shade val="46275"/>
                  <a:invGamma/>
                </a:srgbClr>
              </a:gs>
              <a:gs pos="50000">
                <a:srgbClr val="92000A"/>
              </a:gs>
              <a:gs pos="100000">
                <a:srgbClr val="92000A">
                  <a:gamma/>
                  <a:shade val="46275"/>
                  <a:invGamma/>
                </a:srgbClr>
              </a:gs>
            </a:gsLst>
            <a:lin ang="0" scaled="1"/>
          </a:gradFill>
          <a:ln w="9525">
            <a:solidFill>
              <a:schemeClr val="tx1"/>
            </a:solidFill>
            <a:round/>
            <a:headEnd/>
            <a:tailEnd/>
          </a:ln>
          <a:effectLst/>
        </p:spPr>
        <p:txBody>
          <a:bodyPr anchor="ctr">
            <a:spAutoFit/>
          </a:bodyPr>
          <a:lstStyle/>
          <a:p>
            <a:endParaRPr lang="en-GB"/>
          </a:p>
        </p:txBody>
      </p:sp>
      <p:pic>
        <p:nvPicPr>
          <p:cNvPr id="384012" name="Picture 12" descr="hacker"/>
          <p:cNvPicPr>
            <a:picLocks noChangeAspect="1" noChangeArrowheads="1"/>
          </p:cNvPicPr>
          <p:nvPr/>
        </p:nvPicPr>
        <p:blipFill>
          <a:blip r:embed="rId7" cstate="print"/>
          <a:srcRect/>
          <a:stretch>
            <a:fillRect/>
          </a:stretch>
        </p:blipFill>
        <p:spPr bwMode="auto">
          <a:xfrm>
            <a:off x="7451725" y="4557712"/>
            <a:ext cx="627063" cy="846138"/>
          </a:xfrm>
          <a:prstGeom prst="rect">
            <a:avLst/>
          </a:prstGeom>
          <a:noFill/>
        </p:spPr>
      </p:pic>
      <p:pic>
        <p:nvPicPr>
          <p:cNvPr id="384014" name="Picture 14" descr="leeward-course06-02-27">
            <a:hlinkClick r:id="rId8"/>
          </p:cNvPr>
          <p:cNvPicPr>
            <a:picLocks noChangeAspect="1" noChangeArrowheads="1"/>
          </p:cNvPicPr>
          <p:nvPr/>
        </p:nvPicPr>
        <p:blipFill>
          <a:blip r:embed="rId9" cstate="print"/>
          <a:srcRect/>
          <a:stretch>
            <a:fillRect/>
          </a:stretch>
        </p:blipFill>
        <p:spPr bwMode="auto">
          <a:xfrm>
            <a:off x="8101013" y="4702175"/>
            <a:ext cx="668337" cy="474662"/>
          </a:xfrm>
          <a:prstGeom prst="rect">
            <a:avLst/>
          </a:prstGeom>
          <a:noFill/>
        </p:spPr>
      </p:pic>
      <p:sp>
        <p:nvSpPr>
          <p:cNvPr id="384020" name="Freeform 20"/>
          <p:cNvSpPr>
            <a:spLocks/>
          </p:cNvSpPr>
          <p:nvPr/>
        </p:nvSpPr>
        <p:spPr bwMode="auto">
          <a:xfrm>
            <a:off x="6300788" y="3189287"/>
            <a:ext cx="2446337" cy="1152525"/>
          </a:xfrm>
          <a:custGeom>
            <a:avLst/>
            <a:gdLst/>
            <a:ahLst/>
            <a:cxnLst>
              <a:cxn ang="0">
                <a:pos x="1088" y="726"/>
              </a:cxn>
              <a:cxn ang="0">
                <a:pos x="1360" y="0"/>
              </a:cxn>
              <a:cxn ang="0">
                <a:pos x="0" y="726"/>
              </a:cxn>
            </a:cxnLst>
            <a:rect l="0" t="0" r="r" b="b"/>
            <a:pathLst>
              <a:path w="1541" h="726">
                <a:moveTo>
                  <a:pt x="1088" y="726"/>
                </a:moveTo>
                <a:cubicBezTo>
                  <a:pt x="1314" y="363"/>
                  <a:pt x="1541" y="0"/>
                  <a:pt x="1360" y="0"/>
                </a:cubicBezTo>
                <a:cubicBezTo>
                  <a:pt x="1179" y="0"/>
                  <a:pt x="257" y="598"/>
                  <a:pt x="0" y="726"/>
                </a:cubicBezTo>
              </a:path>
            </a:pathLst>
          </a:custGeom>
          <a:noFill/>
          <a:ln w="44450" cap="flat" cmpd="sng">
            <a:solidFill>
              <a:srgbClr val="FF0000"/>
            </a:solidFill>
            <a:prstDash val="solid"/>
            <a:round/>
            <a:headEnd type="none" w="sm" len="sm"/>
            <a:tailEnd type="triangle" w="sm" len="sm"/>
          </a:ln>
          <a:effectLst/>
        </p:spPr>
        <p:txBody>
          <a:bodyPr wrap="none" anchor="ctr"/>
          <a:lstStyle/>
          <a:p>
            <a:endParaRPr lang="en-GB"/>
          </a:p>
        </p:txBody>
      </p:sp>
    </p:spTree>
    <p:extLst>
      <p:ext uri="{BB962C8B-B14F-4D97-AF65-F5344CB8AC3E}">
        <p14:creationId xmlns:p14="http://schemas.microsoft.com/office/powerpoint/2010/main" val="218546467"/>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84005"/>
                                        </p:tgtEl>
                                        <p:attrNameLst>
                                          <p:attrName>style.visibility</p:attrName>
                                        </p:attrNameLst>
                                      </p:cBhvr>
                                      <p:to>
                                        <p:strVal val="visible"/>
                                      </p:to>
                                    </p:set>
                                    <p:animEffect transition="in" filter="blinds(horizontal)">
                                      <p:cBhvr>
                                        <p:cTn id="7" dur="500"/>
                                        <p:tgtEl>
                                          <p:spTgt spid="384005"/>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384010"/>
                                        </p:tgtEl>
                                        <p:attrNameLst>
                                          <p:attrName>style.visibility</p:attrName>
                                        </p:attrNameLst>
                                      </p:cBhvr>
                                      <p:to>
                                        <p:strVal val="visible"/>
                                      </p:to>
                                    </p:set>
                                    <p:animEffect transition="in" filter="blinds(horizontal)">
                                      <p:cBhvr>
                                        <p:cTn id="10" dur="500"/>
                                        <p:tgtEl>
                                          <p:spTgt spid="384010"/>
                                        </p:tgtEl>
                                      </p:cBhvr>
                                    </p:animEffect>
                                  </p:childTnLst>
                                </p:cTn>
                              </p:par>
                              <p:par>
                                <p:cTn id="11" presetID="3" presetClass="entr" presetSubtype="10" fill="hold" nodeType="withEffect">
                                  <p:stCondLst>
                                    <p:cond delay="0"/>
                                  </p:stCondLst>
                                  <p:childTnLst>
                                    <p:set>
                                      <p:cBhvr>
                                        <p:cTn id="12" dur="1" fill="hold">
                                          <p:stCondLst>
                                            <p:cond delay="0"/>
                                          </p:stCondLst>
                                        </p:cTn>
                                        <p:tgtEl>
                                          <p:spTgt spid="384006"/>
                                        </p:tgtEl>
                                        <p:attrNameLst>
                                          <p:attrName>style.visibility</p:attrName>
                                        </p:attrNameLst>
                                      </p:cBhvr>
                                      <p:to>
                                        <p:strVal val="visible"/>
                                      </p:to>
                                    </p:set>
                                    <p:animEffect transition="in" filter="blinds(horizontal)">
                                      <p:cBhvr>
                                        <p:cTn id="13" dur="500"/>
                                        <p:tgtEl>
                                          <p:spTgt spid="384006"/>
                                        </p:tgtEl>
                                      </p:cBhvr>
                                    </p:animEffect>
                                  </p:childTnLst>
                                </p:cTn>
                              </p:par>
                              <p:par>
                                <p:cTn id="14" presetID="3" presetClass="entr" presetSubtype="10" fill="hold" nodeType="withEffect">
                                  <p:stCondLst>
                                    <p:cond delay="0"/>
                                  </p:stCondLst>
                                  <p:childTnLst>
                                    <p:set>
                                      <p:cBhvr>
                                        <p:cTn id="15" dur="1" fill="hold">
                                          <p:stCondLst>
                                            <p:cond delay="0"/>
                                          </p:stCondLst>
                                        </p:cTn>
                                        <p:tgtEl>
                                          <p:spTgt spid="384007"/>
                                        </p:tgtEl>
                                        <p:attrNameLst>
                                          <p:attrName>style.visibility</p:attrName>
                                        </p:attrNameLst>
                                      </p:cBhvr>
                                      <p:to>
                                        <p:strVal val="visible"/>
                                      </p:to>
                                    </p:set>
                                    <p:animEffect transition="in" filter="blinds(horizontal)">
                                      <p:cBhvr>
                                        <p:cTn id="16" dur="500"/>
                                        <p:tgtEl>
                                          <p:spTgt spid="384007"/>
                                        </p:tgtEl>
                                      </p:cBhvr>
                                    </p:animEffect>
                                  </p:childTnLst>
                                </p:cTn>
                              </p:par>
                              <p:par>
                                <p:cTn id="17" presetID="3" presetClass="entr" presetSubtype="10" fill="hold" grpId="0" nodeType="withEffect">
                                  <p:stCondLst>
                                    <p:cond delay="0"/>
                                  </p:stCondLst>
                                  <p:childTnLst>
                                    <p:set>
                                      <p:cBhvr>
                                        <p:cTn id="18" dur="1" fill="hold">
                                          <p:stCondLst>
                                            <p:cond delay="0"/>
                                          </p:stCondLst>
                                        </p:cTn>
                                        <p:tgtEl>
                                          <p:spTgt spid="384004"/>
                                        </p:tgtEl>
                                        <p:attrNameLst>
                                          <p:attrName>style.visibility</p:attrName>
                                        </p:attrNameLst>
                                      </p:cBhvr>
                                      <p:to>
                                        <p:strVal val="visible"/>
                                      </p:to>
                                    </p:set>
                                    <p:animEffect transition="in" filter="blinds(horizontal)">
                                      <p:cBhvr>
                                        <p:cTn id="19" dur="500"/>
                                        <p:tgtEl>
                                          <p:spTgt spid="384004"/>
                                        </p:tgtEl>
                                      </p:cBhvr>
                                    </p:animEffect>
                                  </p:childTnLst>
                                </p:cTn>
                              </p:par>
                              <p:par>
                                <p:cTn id="20" presetID="3" presetClass="entr" presetSubtype="10" fill="hold" nodeType="withEffect">
                                  <p:stCondLst>
                                    <p:cond delay="0"/>
                                  </p:stCondLst>
                                  <p:childTnLst>
                                    <p:set>
                                      <p:cBhvr>
                                        <p:cTn id="21" dur="1" fill="hold">
                                          <p:stCondLst>
                                            <p:cond delay="0"/>
                                          </p:stCondLst>
                                        </p:cTn>
                                        <p:tgtEl>
                                          <p:spTgt spid="384009"/>
                                        </p:tgtEl>
                                        <p:attrNameLst>
                                          <p:attrName>style.visibility</p:attrName>
                                        </p:attrNameLst>
                                      </p:cBhvr>
                                      <p:to>
                                        <p:strVal val="visible"/>
                                      </p:to>
                                    </p:set>
                                    <p:animEffect transition="in" filter="blinds(horizontal)">
                                      <p:cBhvr>
                                        <p:cTn id="22" dur="500"/>
                                        <p:tgtEl>
                                          <p:spTgt spid="384009"/>
                                        </p:tgtEl>
                                      </p:cBhvr>
                                    </p:animEffect>
                                  </p:childTnLst>
                                </p:cTn>
                              </p:par>
                            </p:childTnLst>
                          </p:cTn>
                        </p:par>
                        <p:par>
                          <p:cTn id="23" fill="hold">
                            <p:stCondLst>
                              <p:cond delay="500"/>
                            </p:stCondLst>
                            <p:childTnLst>
                              <p:par>
                                <p:cTn id="24" presetID="3" presetClass="entr" presetSubtype="10" fill="hold" nodeType="afterEffect">
                                  <p:stCondLst>
                                    <p:cond delay="0"/>
                                  </p:stCondLst>
                                  <p:childTnLst>
                                    <p:set>
                                      <p:cBhvr>
                                        <p:cTn id="25" dur="1" fill="hold">
                                          <p:stCondLst>
                                            <p:cond delay="0"/>
                                          </p:stCondLst>
                                        </p:cTn>
                                        <p:tgtEl>
                                          <p:spTgt spid="384012"/>
                                        </p:tgtEl>
                                        <p:attrNameLst>
                                          <p:attrName>style.visibility</p:attrName>
                                        </p:attrNameLst>
                                      </p:cBhvr>
                                      <p:to>
                                        <p:strVal val="visible"/>
                                      </p:to>
                                    </p:set>
                                    <p:animEffect transition="in" filter="blinds(horizontal)">
                                      <p:cBhvr>
                                        <p:cTn id="26" dur="500"/>
                                        <p:tgtEl>
                                          <p:spTgt spid="384012"/>
                                        </p:tgtEl>
                                      </p:cBhvr>
                                    </p:animEffect>
                                  </p:childTnLst>
                                </p:cTn>
                              </p:par>
                              <p:par>
                                <p:cTn id="27" presetID="3" presetClass="entr" presetSubtype="10" fill="hold" grpId="0" nodeType="withEffect">
                                  <p:stCondLst>
                                    <p:cond delay="0"/>
                                  </p:stCondLst>
                                  <p:childTnLst>
                                    <p:set>
                                      <p:cBhvr>
                                        <p:cTn id="28" dur="1" fill="hold">
                                          <p:stCondLst>
                                            <p:cond delay="0"/>
                                          </p:stCondLst>
                                        </p:cTn>
                                        <p:tgtEl>
                                          <p:spTgt spid="384020"/>
                                        </p:tgtEl>
                                        <p:attrNameLst>
                                          <p:attrName>style.visibility</p:attrName>
                                        </p:attrNameLst>
                                      </p:cBhvr>
                                      <p:to>
                                        <p:strVal val="visible"/>
                                      </p:to>
                                    </p:set>
                                    <p:animEffect transition="in" filter="blinds(horizontal)">
                                      <p:cBhvr>
                                        <p:cTn id="29" dur="500"/>
                                        <p:tgtEl>
                                          <p:spTgt spid="384020"/>
                                        </p:tgtEl>
                                      </p:cBhvr>
                                    </p:animEffect>
                                  </p:childTnLst>
                                </p:cTn>
                              </p:par>
                              <p:par>
                                <p:cTn id="30" presetID="3" presetClass="entr" presetSubtype="10" fill="hold" nodeType="withEffect">
                                  <p:stCondLst>
                                    <p:cond delay="0"/>
                                  </p:stCondLst>
                                  <p:childTnLst>
                                    <p:set>
                                      <p:cBhvr>
                                        <p:cTn id="31" dur="1" fill="hold">
                                          <p:stCondLst>
                                            <p:cond delay="0"/>
                                          </p:stCondLst>
                                        </p:cTn>
                                        <p:tgtEl>
                                          <p:spTgt spid="384014"/>
                                        </p:tgtEl>
                                        <p:attrNameLst>
                                          <p:attrName>style.visibility</p:attrName>
                                        </p:attrNameLst>
                                      </p:cBhvr>
                                      <p:to>
                                        <p:strVal val="visible"/>
                                      </p:to>
                                    </p:set>
                                    <p:animEffect transition="in" filter="blinds(horizontal)">
                                      <p:cBhvr>
                                        <p:cTn id="32" dur="500"/>
                                        <p:tgtEl>
                                          <p:spTgt spid="384014"/>
                                        </p:tgtEl>
                                      </p:cBhvr>
                                    </p:animEffect>
                                  </p:childTnLst>
                                </p:cTn>
                              </p:par>
                            </p:childTnLst>
                          </p:cTn>
                        </p:par>
                      </p:childTnLst>
                    </p:cTn>
                  </p:par>
                  <p:par>
                    <p:cTn id="33" fill="hold">
                      <p:stCondLst>
                        <p:cond delay="indefinite"/>
                      </p:stCondLst>
                      <p:childTnLst>
                        <p:par>
                          <p:cTn id="34" fill="hold">
                            <p:stCondLst>
                              <p:cond delay="0"/>
                            </p:stCondLst>
                            <p:childTnLst>
                              <p:par>
                                <p:cTn id="35" presetID="0" presetClass="path" presetSubtype="0" accel="50000" decel="50000" fill="hold" nodeType="clickEffect">
                                  <p:stCondLst>
                                    <p:cond delay="0"/>
                                  </p:stCondLst>
                                  <p:childTnLst>
                                    <p:animMotion origin="layout" path="M -2.77778E-7 -2.36818E-6 L -0.03142 -0.24144 " pathEditMode="relative" rAng="0" ptsTypes="AA">
                                      <p:cBhvr>
                                        <p:cTn id="36" dur="2000" fill="hold"/>
                                        <p:tgtEl>
                                          <p:spTgt spid="384014"/>
                                        </p:tgtEl>
                                        <p:attrNameLst>
                                          <p:attrName>ppt_x</p:attrName>
                                          <p:attrName>ppt_y</p:attrName>
                                        </p:attrNameLst>
                                      </p:cBhvr>
                                      <p:rCtr x="-1600" y="-12100"/>
                                    </p:animMotion>
                                  </p:childTnLst>
                                </p:cTn>
                              </p:par>
                            </p:childTnLst>
                          </p:cTn>
                        </p:par>
                        <p:par>
                          <p:cTn id="37" fill="hold">
                            <p:stCondLst>
                              <p:cond delay="2000"/>
                            </p:stCondLst>
                            <p:childTnLst>
                              <p:par>
                                <p:cTn id="38" presetID="0" presetClass="path" presetSubtype="0" accel="50000" decel="50000" fill="hold" nodeType="afterEffect">
                                  <p:stCondLst>
                                    <p:cond delay="0"/>
                                  </p:stCondLst>
                                  <p:childTnLst>
                                    <p:animMotion origin="layout" path="M -0.03646 -0.23381 L -0.28073 -0.0555 " pathEditMode="relative" ptsTypes="AA">
                                      <p:cBhvr>
                                        <p:cTn id="39" dur="2000" fill="hold"/>
                                        <p:tgtEl>
                                          <p:spTgt spid="384014"/>
                                        </p:tgtEl>
                                        <p:attrNameLst>
                                          <p:attrName>ppt_x</p:attrName>
                                          <p:attrName>ppt_y</p:attrName>
                                        </p:attrNameLst>
                                      </p:cBhvr>
                                    </p:animMotion>
                                  </p:childTnLst>
                                </p:cTn>
                              </p:par>
                            </p:childTnLst>
                          </p:cTn>
                        </p:par>
                      </p:childTnLst>
                    </p:cTn>
                  </p:par>
                  <p:par>
                    <p:cTn id="40" fill="hold">
                      <p:stCondLst>
                        <p:cond delay="indefinite"/>
                      </p:stCondLst>
                      <p:childTnLst>
                        <p:par>
                          <p:cTn id="41" fill="hold">
                            <p:stCondLst>
                              <p:cond delay="0"/>
                            </p:stCondLst>
                            <p:childTnLst>
                              <p:par>
                                <p:cTn id="42" presetID="3" presetClass="entr" presetSubtype="10" fill="hold" nodeType="clickEffect">
                                  <p:stCondLst>
                                    <p:cond delay="0"/>
                                  </p:stCondLst>
                                  <p:childTnLst>
                                    <p:set>
                                      <p:cBhvr>
                                        <p:cTn id="43" dur="1" fill="hold">
                                          <p:stCondLst>
                                            <p:cond delay="0"/>
                                          </p:stCondLst>
                                        </p:cTn>
                                        <p:tgtEl>
                                          <p:spTgt spid="384003">
                                            <p:txEl>
                                              <p:pRg st="4" end="4"/>
                                            </p:txEl>
                                          </p:spTgt>
                                        </p:tgtEl>
                                        <p:attrNameLst>
                                          <p:attrName>style.visibility</p:attrName>
                                        </p:attrNameLst>
                                      </p:cBhvr>
                                      <p:to>
                                        <p:strVal val="visible"/>
                                      </p:to>
                                    </p:set>
                                    <p:animEffect transition="in" filter="blinds(horizontal)">
                                      <p:cBhvr>
                                        <p:cTn id="44" dur="500"/>
                                        <p:tgtEl>
                                          <p:spTgt spid="384003">
                                            <p:txEl>
                                              <p:pRg st="4" end="4"/>
                                            </p:txEl>
                                          </p:spTgt>
                                        </p:tgtEl>
                                      </p:cBhvr>
                                    </p:animEffect>
                                  </p:childTnLst>
                                </p:cTn>
                              </p:par>
                              <p:par>
                                <p:cTn id="45" presetID="3" presetClass="entr" presetSubtype="10" fill="hold" nodeType="withEffect">
                                  <p:stCondLst>
                                    <p:cond delay="0"/>
                                  </p:stCondLst>
                                  <p:childTnLst>
                                    <p:set>
                                      <p:cBhvr>
                                        <p:cTn id="46" dur="1" fill="hold">
                                          <p:stCondLst>
                                            <p:cond delay="0"/>
                                          </p:stCondLst>
                                        </p:cTn>
                                        <p:tgtEl>
                                          <p:spTgt spid="384003">
                                            <p:txEl>
                                              <p:pRg st="8" end="8"/>
                                            </p:txEl>
                                          </p:spTgt>
                                        </p:tgtEl>
                                        <p:attrNameLst>
                                          <p:attrName>style.visibility</p:attrName>
                                        </p:attrNameLst>
                                      </p:cBhvr>
                                      <p:to>
                                        <p:strVal val="visible"/>
                                      </p:to>
                                    </p:set>
                                    <p:animEffect transition="in" filter="blinds(horizontal)">
                                      <p:cBhvr>
                                        <p:cTn id="47" dur="500"/>
                                        <p:tgtEl>
                                          <p:spTgt spid="38400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4004" grpId="0" animBg="1"/>
      <p:bldP spid="384010" grpId="0" animBg="1"/>
      <p:bldP spid="384020"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p:txBody>
          <a:bodyPr/>
          <a:lstStyle/>
          <a:p>
            <a:pPr eaLnBrk="1" hangingPunct="1"/>
            <a:r>
              <a:rPr lang="en-US" smtClean="0"/>
              <a:t>Cross-Site Scripting Illustrated</a:t>
            </a:r>
          </a:p>
        </p:txBody>
      </p:sp>
      <p:sp>
        <p:nvSpPr>
          <p:cNvPr id="32771" name="Rectangle 3"/>
          <p:cNvSpPr>
            <a:spLocks noChangeArrowheads="1"/>
          </p:cNvSpPr>
          <p:nvPr/>
        </p:nvSpPr>
        <p:spPr bwMode="gray">
          <a:xfrm>
            <a:off x="6553200" y="1600200"/>
            <a:ext cx="2362200" cy="1143000"/>
          </a:xfrm>
          <a:prstGeom prst="rect">
            <a:avLst/>
          </a:prstGeom>
          <a:noFill/>
          <a:ln w="9525">
            <a:noFill/>
            <a:miter lim="800000"/>
            <a:headEnd/>
            <a:tailEnd/>
          </a:ln>
        </p:spPr>
        <p:txBody>
          <a:bodyPr lIns="92075" tIns="46038" rIns="92075" bIns="46038"/>
          <a:lstStyle/>
          <a:p>
            <a:pPr>
              <a:spcBef>
                <a:spcPct val="20000"/>
              </a:spcBef>
              <a:buFont typeface="Webdings" pitchFamily="18" charset="2"/>
              <a:buNone/>
            </a:pPr>
            <a:r>
              <a:rPr lang="en-US"/>
              <a:t>Application with stored XSS vulnerability</a:t>
            </a:r>
          </a:p>
        </p:txBody>
      </p:sp>
      <p:pic>
        <p:nvPicPr>
          <p:cNvPr id="32772" name="Picture 4"/>
          <p:cNvPicPr>
            <a:picLocks noChangeAspect="1" noChangeArrowheads="1"/>
          </p:cNvPicPr>
          <p:nvPr/>
        </p:nvPicPr>
        <p:blipFill>
          <a:blip r:embed="rId4" cstate="print"/>
          <a:srcRect/>
          <a:stretch>
            <a:fillRect/>
          </a:stretch>
        </p:blipFill>
        <p:spPr bwMode="gray">
          <a:xfrm>
            <a:off x="2311400" y="3765550"/>
            <a:ext cx="3505200" cy="1773238"/>
          </a:xfrm>
          <a:prstGeom prst="rect">
            <a:avLst/>
          </a:prstGeom>
          <a:noFill/>
          <a:ln w="9525">
            <a:noFill/>
            <a:miter lim="800000"/>
            <a:headEnd/>
            <a:tailEnd/>
          </a:ln>
        </p:spPr>
      </p:pic>
      <p:sp>
        <p:nvSpPr>
          <p:cNvPr id="32773" name="Line 5"/>
          <p:cNvSpPr>
            <a:spLocks noChangeShapeType="1"/>
          </p:cNvSpPr>
          <p:nvPr/>
        </p:nvSpPr>
        <p:spPr bwMode="auto">
          <a:xfrm>
            <a:off x="5816600" y="2568575"/>
            <a:ext cx="1066800" cy="733425"/>
          </a:xfrm>
          <a:prstGeom prst="line">
            <a:avLst/>
          </a:prstGeom>
          <a:noFill/>
          <a:ln w="57150">
            <a:solidFill>
              <a:schemeClr val="tx1"/>
            </a:solidFill>
            <a:round/>
            <a:headEnd/>
            <a:tailEnd type="triangle" w="med" len="med"/>
          </a:ln>
        </p:spPr>
        <p:txBody>
          <a:bodyPr>
            <a:spAutoFit/>
          </a:bodyPr>
          <a:lstStyle/>
          <a:p>
            <a:endParaRPr lang="nl-BE"/>
          </a:p>
        </p:txBody>
      </p:sp>
      <p:pic>
        <p:nvPicPr>
          <p:cNvPr id="32774" name="Picture 6" descr="TN_hacker"/>
          <p:cNvPicPr>
            <a:picLocks noChangeAspect="1" noChangeArrowheads="1"/>
          </p:cNvPicPr>
          <p:nvPr/>
        </p:nvPicPr>
        <p:blipFill>
          <a:blip r:embed="rId5" cstate="print">
            <a:lum bright="24000" contrast="42000"/>
          </a:blip>
          <a:srcRect/>
          <a:stretch>
            <a:fillRect/>
          </a:stretch>
        </p:blipFill>
        <p:spPr bwMode="auto">
          <a:xfrm>
            <a:off x="1016000" y="1622425"/>
            <a:ext cx="1093788" cy="1268413"/>
          </a:xfrm>
          <a:prstGeom prst="rect">
            <a:avLst/>
          </a:prstGeom>
          <a:noFill/>
          <a:ln w="9525">
            <a:noFill/>
            <a:miter lim="800000"/>
            <a:headEnd/>
            <a:tailEnd/>
          </a:ln>
          <a:effectLst>
            <a:outerShdw dist="107763" dir="2700000" algn="ctr" rotWithShape="0">
              <a:srgbClr val="808080">
                <a:alpha val="50000"/>
              </a:srgbClr>
            </a:outerShdw>
          </a:effectLst>
        </p:spPr>
      </p:pic>
      <p:sp>
        <p:nvSpPr>
          <p:cNvPr id="32775" name="Oval 7"/>
          <p:cNvSpPr>
            <a:spLocks noChangeArrowheads="1"/>
          </p:cNvSpPr>
          <p:nvPr/>
        </p:nvSpPr>
        <p:spPr bwMode="auto">
          <a:xfrm>
            <a:off x="914400" y="5867400"/>
            <a:ext cx="471488" cy="373063"/>
          </a:xfrm>
          <a:prstGeom prst="ellipse">
            <a:avLst/>
          </a:prstGeom>
          <a:solidFill>
            <a:srgbClr val="66FF66"/>
          </a:solidFill>
          <a:ln w="9525" algn="ctr">
            <a:solidFill>
              <a:schemeClr val="tx1"/>
            </a:solidFill>
            <a:round/>
            <a:headEnd/>
            <a:tailEnd/>
          </a:ln>
        </p:spPr>
        <p:txBody>
          <a:bodyPr anchor="ctr">
            <a:spAutoFit/>
          </a:bodyPr>
          <a:lstStyle/>
          <a:p>
            <a:r>
              <a:rPr lang="en-US"/>
              <a:t>3</a:t>
            </a:r>
          </a:p>
        </p:txBody>
      </p:sp>
      <p:sp>
        <p:nvSpPr>
          <p:cNvPr id="32776" name="Oval 8"/>
          <p:cNvSpPr>
            <a:spLocks noChangeArrowheads="1"/>
          </p:cNvSpPr>
          <p:nvPr/>
        </p:nvSpPr>
        <p:spPr bwMode="auto">
          <a:xfrm>
            <a:off x="1701800" y="3440113"/>
            <a:ext cx="471488" cy="373062"/>
          </a:xfrm>
          <a:prstGeom prst="ellipse">
            <a:avLst/>
          </a:prstGeom>
          <a:solidFill>
            <a:srgbClr val="66FF66"/>
          </a:solidFill>
          <a:ln w="9525" algn="ctr">
            <a:solidFill>
              <a:schemeClr val="tx1"/>
            </a:solidFill>
            <a:round/>
            <a:headEnd/>
            <a:tailEnd/>
          </a:ln>
        </p:spPr>
        <p:txBody>
          <a:bodyPr anchor="ctr">
            <a:spAutoFit/>
          </a:bodyPr>
          <a:lstStyle/>
          <a:p>
            <a:r>
              <a:rPr lang="en-US"/>
              <a:t>2</a:t>
            </a:r>
          </a:p>
        </p:txBody>
      </p:sp>
      <p:sp>
        <p:nvSpPr>
          <p:cNvPr id="32777" name="Line 9"/>
          <p:cNvSpPr>
            <a:spLocks noChangeShapeType="1"/>
          </p:cNvSpPr>
          <p:nvPr/>
        </p:nvSpPr>
        <p:spPr bwMode="auto">
          <a:xfrm flipH="1">
            <a:off x="5816600" y="3902075"/>
            <a:ext cx="1066800" cy="801688"/>
          </a:xfrm>
          <a:prstGeom prst="line">
            <a:avLst/>
          </a:prstGeom>
          <a:noFill/>
          <a:ln w="57150">
            <a:solidFill>
              <a:schemeClr val="tx1"/>
            </a:solidFill>
            <a:round/>
            <a:headEnd/>
            <a:tailEnd type="triangle" w="med" len="med"/>
          </a:ln>
        </p:spPr>
        <p:txBody>
          <a:bodyPr>
            <a:spAutoFit/>
          </a:bodyPr>
          <a:lstStyle/>
          <a:p>
            <a:endParaRPr lang="nl-BE"/>
          </a:p>
        </p:txBody>
      </p:sp>
      <p:sp>
        <p:nvSpPr>
          <p:cNvPr id="32778" name="Rectangle 10"/>
          <p:cNvSpPr>
            <a:spLocks noChangeArrowheads="1"/>
          </p:cNvSpPr>
          <p:nvPr/>
        </p:nvSpPr>
        <p:spPr bwMode="gray">
          <a:xfrm>
            <a:off x="2159000" y="1038225"/>
            <a:ext cx="5181600" cy="266700"/>
          </a:xfrm>
          <a:prstGeom prst="rect">
            <a:avLst/>
          </a:prstGeom>
          <a:noFill/>
          <a:ln w="9525">
            <a:noFill/>
            <a:miter lim="800000"/>
            <a:headEnd/>
            <a:tailEnd/>
          </a:ln>
        </p:spPr>
        <p:txBody>
          <a:bodyPr lIns="92075" tIns="46038" rIns="92075" bIns="46038"/>
          <a:lstStyle/>
          <a:p>
            <a:pPr marL="342900" indent="-342900">
              <a:spcBef>
                <a:spcPct val="20000"/>
              </a:spcBef>
              <a:buFont typeface="Webdings" pitchFamily="18" charset="2"/>
              <a:buNone/>
            </a:pPr>
            <a:r>
              <a:rPr lang="en-US"/>
              <a:t>Attacker sets the trap – update my profile</a:t>
            </a:r>
          </a:p>
        </p:txBody>
      </p:sp>
      <p:pic>
        <p:nvPicPr>
          <p:cNvPr id="32779" name="Picture 11"/>
          <p:cNvPicPr>
            <a:picLocks noChangeAspect="1" noChangeArrowheads="1"/>
          </p:cNvPicPr>
          <p:nvPr/>
        </p:nvPicPr>
        <p:blipFill>
          <a:blip r:embed="rId4" cstate="print"/>
          <a:srcRect/>
          <a:stretch>
            <a:fillRect/>
          </a:stretch>
        </p:blipFill>
        <p:spPr bwMode="gray">
          <a:xfrm>
            <a:off x="2311400" y="1366838"/>
            <a:ext cx="3505200" cy="1773237"/>
          </a:xfrm>
          <a:prstGeom prst="rect">
            <a:avLst/>
          </a:prstGeom>
          <a:noFill/>
          <a:ln w="9525">
            <a:noFill/>
            <a:miter lim="800000"/>
            <a:headEnd/>
            <a:tailEnd/>
          </a:ln>
        </p:spPr>
      </p:pic>
      <p:sp>
        <p:nvSpPr>
          <p:cNvPr id="32780" name="Rectangle 12"/>
          <p:cNvSpPr>
            <a:spLocks noChangeArrowheads="1"/>
          </p:cNvSpPr>
          <p:nvPr/>
        </p:nvSpPr>
        <p:spPr bwMode="auto">
          <a:xfrm>
            <a:off x="3225800" y="2203450"/>
            <a:ext cx="2438400" cy="1077913"/>
          </a:xfrm>
          <a:prstGeom prst="rect">
            <a:avLst/>
          </a:prstGeom>
          <a:solidFill>
            <a:srgbClr val="FFFFCC"/>
          </a:solidFill>
          <a:ln w="9525" algn="ctr">
            <a:noFill/>
            <a:miter lim="800000"/>
            <a:headEnd/>
            <a:tailEnd/>
          </a:ln>
        </p:spPr>
        <p:txBody>
          <a:bodyPr>
            <a:spAutoFit/>
          </a:bodyPr>
          <a:lstStyle/>
          <a:p>
            <a:pPr>
              <a:spcBef>
                <a:spcPct val="50000"/>
              </a:spcBef>
              <a:buClr>
                <a:schemeClr val="tx1"/>
              </a:buClr>
              <a:buSzPct val="90000"/>
            </a:pPr>
            <a:r>
              <a:rPr lang="en-US" sz="1600"/>
              <a:t>Attacker enters a malicious script into a web page that stores the data on the server</a:t>
            </a:r>
          </a:p>
        </p:txBody>
      </p:sp>
      <p:sp>
        <p:nvSpPr>
          <p:cNvPr id="32781" name="Oval 13"/>
          <p:cNvSpPr>
            <a:spLocks noChangeArrowheads="1"/>
          </p:cNvSpPr>
          <p:nvPr/>
        </p:nvSpPr>
        <p:spPr bwMode="auto">
          <a:xfrm>
            <a:off x="1701800" y="1022350"/>
            <a:ext cx="471488" cy="373063"/>
          </a:xfrm>
          <a:prstGeom prst="ellipse">
            <a:avLst/>
          </a:prstGeom>
          <a:solidFill>
            <a:srgbClr val="66FF66"/>
          </a:solidFill>
          <a:ln w="9525" algn="ctr">
            <a:solidFill>
              <a:schemeClr val="tx1"/>
            </a:solidFill>
            <a:round/>
            <a:headEnd/>
            <a:tailEnd/>
          </a:ln>
        </p:spPr>
        <p:txBody>
          <a:bodyPr anchor="ctr">
            <a:spAutoFit/>
          </a:bodyPr>
          <a:lstStyle/>
          <a:p>
            <a:r>
              <a:rPr lang="en-US"/>
              <a:t>1</a:t>
            </a:r>
          </a:p>
        </p:txBody>
      </p:sp>
      <p:sp>
        <p:nvSpPr>
          <p:cNvPr id="32782" name="Rectangle 14"/>
          <p:cNvSpPr>
            <a:spLocks noChangeArrowheads="1"/>
          </p:cNvSpPr>
          <p:nvPr/>
        </p:nvSpPr>
        <p:spPr bwMode="gray">
          <a:xfrm>
            <a:off x="2151063" y="3438525"/>
            <a:ext cx="5181600" cy="266700"/>
          </a:xfrm>
          <a:prstGeom prst="rect">
            <a:avLst/>
          </a:prstGeom>
          <a:noFill/>
          <a:ln w="9525">
            <a:noFill/>
            <a:miter lim="800000"/>
            <a:headEnd/>
            <a:tailEnd/>
          </a:ln>
        </p:spPr>
        <p:txBody>
          <a:bodyPr lIns="92075" tIns="46038" rIns="92075" bIns="46038"/>
          <a:lstStyle/>
          <a:p>
            <a:pPr marL="342900" indent="-342900">
              <a:spcBef>
                <a:spcPct val="20000"/>
              </a:spcBef>
              <a:buFont typeface="Webdings" pitchFamily="18" charset="2"/>
              <a:buNone/>
            </a:pPr>
            <a:r>
              <a:rPr lang="en-US"/>
              <a:t>Victim views page – sees attacker profile</a:t>
            </a:r>
          </a:p>
        </p:txBody>
      </p:sp>
      <p:sp>
        <p:nvSpPr>
          <p:cNvPr id="32783" name="Rectangle 15"/>
          <p:cNvSpPr>
            <a:spLocks noChangeArrowheads="1"/>
          </p:cNvSpPr>
          <p:nvPr/>
        </p:nvSpPr>
        <p:spPr bwMode="gray">
          <a:xfrm>
            <a:off x="1371600" y="5915025"/>
            <a:ext cx="6324600" cy="266700"/>
          </a:xfrm>
          <a:prstGeom prst="rect">
            <a:avLst/>
          </a:prstGeom>
          <a:noFill/>
          <a:ln w="9525">
            <a:noFill/>
            <a:miter lim="800000"/>
            <a:headEnd/>
            <a:tailEnd/>
          </a:ln>
        </p:spPr>
        <p:txBody>
          <a:bodyPr lIns="92075" tIns="46038" rIns="92075" bIns="46038"/>
          <a:lstStyle/>
          <a:p>
            <a:pPr marL="342900" indent="-342900">
              <a:spcBef>
                <a:spcPct val="20000"/>
              </a:spcBef>
              <a:buFont typeface="Webdings" pitchFamily="18" charset="2"/>
              <a:buNone/>
            </a:pPr>
            <a:r>
              <a:rPr lang="en-US"/>
              <a:t>Script silently sends attacker Victim’s session cookie</a:t>
            </a:r>
          </a:p>
        </p:txBody>
      </p:sp>
      <p:sp>
        <p:nvSpPr>
          <p:cNvPr id="32784" name="Rectangle 16"/>
          <p:cNvSpPr>
            <a:spLocks noChangeArrowheads="1"/>
          </p:cNvSpPr>
          <p:nvPr/>
        </p:nvSpPr>
        <p:spPr bwMode="auto">
          <a:xfrm>
            <a:off x="3225800" y="4570413"/>
            <a:ext cx="2438400" cy="1077912"/>
          </a:xfrm>
          <a:prstGeom prst="rect">
            <a:avLst/>
          </a:prstGeom>
          <a:solidFill>
            <a:srgbClr val="FFFFCC"/>
          </a:solidFill>
          <a:ln w="9525" algn="ctr">
            <a:noFill/>
            <a:miter lim="800000"/>
            <a:headEnd/>
            <a:tailEnd/>
          </a:ln>
        </p:spPr>
        <p:txBody>
          <a:bodyPr>
            <a:spAutoFit/>
          </a:bodyPr>
          <a:lstStyle/>
          <a:p>
            <a:pPr>
              <a:spcBef>
                <a:spcPct val="50000"/>
              </a:spcBef>
              <a:buClr>
                <a:schemeClr val="tx1"/>
              </a:buClr>
              <a:buSzPct val="90000"/>
            </a:pPr>
            <a:r>
              <a:rPr lang="en-US" sz="1600"/>
              <a:t>Script runs inside victim’s browser with full access to the DOM and cookies</a:t>
            </a:r>
          </a:p>
        </p:txBody>
      </p:sp>
      <p:grpSp>
        <p:nvGrpSpPr>
          <p:cNvPr id="32785" name="Group 17"/>
          <p:cNvGrpSpPr>
            <a:grpSpLocks/>
          </p:cNvGrpSpPr>
          <p:nvPr/>
        </p:nvGrpSpPr>
        <p:grpSpPr bwMode="auto">
          <a:xfrm>
            <a:off x="6883400" y="2968625"/>
            <a:ext cx="1455738" cy="1412875"/>
            <a:chOff x="4336" y="1870"/>
            <a:chExt cx="917" cy="890"/>
          </a:xfrm>
        </p:grpSpPr>
        <p:sp>
          <p:nvSpPr>
            <p:cNvPr id="32788" name="Rectangle 18"/>
            <p:cNvSpPr>
              <a:spLocks noChangeArrowheads="1"/>
            </p:cNvSpPr>
            <p:nvPr/>
          </p:nvSpPr>
          <p:spPr bwMode="ltGray">
            <a:xfrm>
              <a:off x="4336" y="2616"/>
              <a:ext cx="917" cy="144"/>
            </a:xfrm>
            <a:prstGeom prst="rect">
              <a:avLst/>
            </a:prstGeom>
            <a:solidFill>
              <a:srgbClr val="008000"/>
            </a:solidFill>
            <a:ln w="9525">
              <a:miter lim="800000"/>
              <a:headEnd/>
              <a:tailEnd/>
            </a:ln>
            <a:scene3d>
              <a:camera prst="legacyPerspectiveTopRight">
                <a:rot lat="420000" lon="0" rev="0"/>
              </a:camera>
              <a:lightRig rig="legacyFlat3" dir="b"/>
            </a:scene3d>
            <a:sp3d extrusionH="1801800" prstMaterial="legacyPlastic">
              <a:bevelT w="13500" h="13500" prst="angle"/>
              <a:bevelB w="13500" h="13500" prst="angle"/>
              <a:extrusionClr>
                <a:srgbClr val="008000"/>
              </a:extrusionClr>
            </a:sp3d>
          </p:spPr>
          <p:txBody>
            <a:bodyPr anchor="ctr">
              <a:flatTx/>
            </a:bodyPr>
            <a:lstStyle/>
            <a:p>
              <a:r>
                <a:rPr lang="en-US" sz="1000">
                  <a:solidFill>
                    <a:schemeClr val="bg1"/>
                  </a:solidFill>
                </a:rPr>
                <a:t>Custom Code</a:t>
              </a:r>
            </a:p>
          </p:txBody>
        </p:sp>
        <p:sp>
          <p:nvSpPr>
            <p:cNvPr id="32789" name="Rectangle 19"/>
            <p:cNvSpPr>
              <a:spLocks noChangeArrowheads="1"/>
            </p:cNvSpPr>
            <p:nvPr/>
          </p:nvSpPr>
          <p:spPr bwMode="ltGray">
            <a:xfrm rot="-5400000">
              <a:off x="4023" y="2194"/>
              <a:ext cx="726" cy="78"/>
            </a:xfrm>
            <a:prstGeom prst="rect">
              <a:avLst/>
            </a:prstGeom>
            <a:solidFill>
              <a:srgbClr val="008000"/>
            </a:solidFill>
            <a:ln w="9525">
              <a:miter lim="800000"/>
              <a:headEnd/>
              <a:tailEnd/>
            </a:ln>
            <a:scene3d>
              <a:camera prst="legacyPerspectiveTopRight"/>
              <a:lightRig rig="legacyFlat3" dir="b"/>
            </a:scene3d>
            <a:sp3d extrusionH="1801800" prstMaterial="legacyPlastic">
              <a:bevelT w="13500" h="13500" prst="angle"/>
              <a:bevelB w="13500" h="13500" prst="angle"/>
              <a:extrusionClr>
                <a:srgbClr val="008000"/>
              </a:extrusionClr>
            </a:sp3d>
          </p:spPr>
          <p:txBody>
            <a:bodyPr anchor="ctr">
              <a:flatTx/>
            </a:bodyPr>
            <a:lstStyle/>
            <a:p>
              <a:r>
                <a:rPr lang="en-US" sz="1000">
                  <a:solidFill>
                    <a:schemeClr val="bg1"/>
                  </a:solidFill>
                </a:rPr>
                <a:t>Accounts</a:t>
              </a:r>
            </a:p>
          </p:txBody>
        </p:sp>
        <p:sp>
          <p:nvSpPr>
            <p:cNvPr id="32790" name="Rectangle 20"/>
            <p:cNvSpPr>
              <a:spLocks noChangeArrowheads="1"/>
            </p:cNvSpPr>
            <p:nvPr/>
          </p:nvSpPr>
          <p:spPr bwMode="ltGray">
            <a:xfrm rot="-5400000">
              <a:off x="4139" y="2193"/>
              <a:ext cx="726" cy="79"/>
            </a:xfrm>
            <a:prstGeom prst="rect">
              <a:avLst/>
            </a:prstGeom>
            <a:solidFill>
              <a:srgbClr val="008000"/>
            </a:solidFill>
            <a:ln w="9525">
              <a:miter lim="800000"/>
              <a:headEnd/>
              <a:tailEnd/>
            </a:ln>
            <a:scene3d>
              <a:camera prst="legacyPerspectiveTopRight"/>
              <a:lightRig rig="legacyFlat3" dir="b"/>
            </a:scene3d>
            <a:sp3d extrusionH="1801800" prstMaterial="legacyPlastic">
              <a:bevelT w="13500" h="13500" prst="angle"/>
              <a:bevelB w="13500" h="13500" prst="angle"/>
              <a:extrusionClr>
                <a:srgbClr val="008000"/>
              </a:extrusionClr>
            </a:sp3d>
          </p:spPr>
          <p:txBody>
            <a:bodyPr anchor="ctr">
              <a:flatTx/>
            </a:bodyPr>
            <a:lstStyle/>
            <a:p>
              <a:r>
                <a:rPr lang="en-US" sz="1000">
                  <a:solidFill>
                    <a:schemeClr val="bg1"/>
                  </a:solidFill>
                </a:rPr>
                <a:t>Finance</a:t>
              </a:r>
            </a:p>
          </p:txBody>
        </p:sp>
        <p:sp>
          <p:nvSpPr>
            <p:cNvPr id="32791" name="Rectangle 21"/>
            <p:cNvSpPr>
              <a:spLocks noChangeArrowheads="1"/>
            </p:cNvSpPr>
            <p:nvPr/>
          </p:nvSpPr>
          <p:spPr bwMode="ltGray">
            <a:xfrm rot="-5400000">
              <a:off x="4262" y="2194"/>
              <a:ext cx="726" cy="78"/>
            </a:xfrm>
            <a:prstGeom prst="rect">
              <a:avLst/>
            </a:prstGeom>
            <a:solidFill>
              <a:srgbClr val="008000"/>
            </a:solidFill>
            <a:ln w="9525">
              <a:miter lim="800000"/>
              <a:headEnd/>
              <a:tailEnd/>
            </a:ln>
            <a:scene3d>
              <a:camera prst="legacyPerspectiveTopRight"/>
              <a:lightRig rig="legacyFlat3" dir="b"/>
            </a:scene3d>
            <a:sp3d extrusionH="1801800" prstMaterial="legacyPlastic">
              <a:bevelT w="13500" h="13500" prst="angle"/>
              <a:bevelB w="13500" h="13500" prst="angle"/>
              <a:extrusionClr>
                <a:srgbClr val="008000"/>
              </a:extrusionClr>
            </a:sp3d>
          </p:spPr>
          <p:txBody>
            <a:bodyPr anchor="ctr">
              <a:flatTx/>
            </a:bodyPr>
            <a:lstStyle/>
            <a:p>
              <a:r>
                <a:rPr lang="en-US" sz="1000">
                  <a:solidFill>
                    <a:schemeClr val="bg1"/>
                  </a:solidFill>
                </a:rPr>
                <a:t>Administration</a:t>
              </a:r>
            </a:p>
          </p:txBody>
        </p:sp>
        <p:sp>
          <p:nvSpPr>
            <p:cNvPr id="32792" name="Rectangle 22"/>
            <p:cNvSpPr>
              <a:spLocks noChangeArrowheads="1"/>
            </p:cNvSpPr>
            <p:nvPr/>
          </p:nvSpPr>
          <p:spPr bwMode="ltGray">
            <a:xfrm rot="-5400000">
              <a:off x="4375" y="2193"/>
              <a:ext cx="726" cy="79"/>
            </a:xfrm>
            <a:prstGeom prst="rect">
              <a:avLst/>
            </a:prstGeom>
            <a:solidFill>
              <a:srgbClr val="008000"/>
            </a:solidFill>
            <a:ln w="9525">
              <a:miter lim="800000"/>
              <a:headEnd/>
              <a:tailEnd/>
            </a:ln>
            <a:scene3d>
              <a:camera prst="legacyPerspectiveTopRight"/>
              <a:lightRig rig="legacyFlat3" dir="b"/>
            </a:scene3d>
            <a:sp3d extrusionH="1801800" prstMaterial="legacyPlastic">
              <a:bevelT w="13500" h="13500" prst="angle"/>
              <a:bevelB w="13500" h="13500" prst="angle"/>
              <a:extrusionClr>
                <a:srgbClr val="008000"/>
              </a:extrusionClr>
            </a:sp3d>
          </p:spPr>
          <p:txBody>
            <a:bodyPr anchor="ctr">
              <a:flatTx/>
            </a:bodyPr>
            <a:lstStyle/>
            <a:p>
              <a:r>
                <a:rPr lang="en-US" sz="1000">
                  <a:solidFill>
                    <a:schemeClr val="bg1"/>
                  </a:solidFill>
                </a:rPr>
                <a:t>Transactions</a:t>
              </a:r>
            </a:p>
          </p:txBody>
        </p:sp>
        <p:sp>
          <p:nvSpPr>
            <p:cNvPr id="32793" name="Rectangle 23"/>
            <p:cNvSpPr>
              <a:spLocks noChangeArrowheads="1"/>
            </p:cNvSpPr>
            <p:nvPr/>
          </p:nvSpPr>
          <p:spPr bwMode="ltGray">
            <a:xfrm rot="-5400000">
              <a:off x="4498" y="2194"/>
              <a:ext cx="726" cy="78"/>
            </a:xfrm>
            <a:prstGeom prst="rect">
              <a:avLst/>
            </a:prstGeom>
            <a:solidFill>
              <a:srgbClr val="008000"/>
            </a:solidFill>
            <a:ln w="9525">
              <a:miter lim="800000"/>
              <a:headEnd/>
              <a:tailEnd/>
            </a:ln>
            <a:scene3d>
              <a:camera prst="legacyPerspectiveTopRight"/>
              <a:lightRig rig="legacyFlat3" dir="b"/>
            </a:scene3d>
            <a:sp3d extrusionH="1801800" prstMaterial="legacyPlastic">
              <a:bevelT w="13500" h="13500" prst="angle"/>
              <a:bevelB w="13500" h="13500" prst="angle"/>
              <a:extrusionClr>
                <a:srgbClr val="008000"/>
              </a:extrusionClr>
            </a:sp3d>
          </p:spPr>
          <p:txBody>
            <a:bodyPr anchor="ctr">
              <a:flatTx/>
            </a:bodyPr>
            <a:lstStyle/>
            <a:p>
              <a:r>
                <a:rPr lang="en-US" sz="1000">
                  <a:solidFill>
                    <a:schemeClr val="bg1"/>
                  </a:solidFill>
                </a:rPr>
                <a:t>Communication</a:t>
              </a:r>
            </a:p>
          </p:txBody>
        </p:sp>
        <p:sp>
          <p:nvSpPr>
            <p:cNvPr id="32794" name="Rectangle 24"/>
            <p:cNvSpPr>
              <a:spLocks noChangeArrowheads="1"/>
            </p:cNvSpPr>
            <p:nvPr/>
          </p:nvSpPr>
          <p:spPr bwMode="ltGray">
            <a:xfrm rot="-5400000">
              <a:off x="4609" y="2194"/>
              <a:ext cx="726" cy="78"/>
            </a:xfrm>
            <a:prstGeom prst="rect">
              <a:avLst/>
            </a:prstGeom>
            <a:solidFill>
              <a:srgbClr val="008000"/>
            </a:solidFill>
            <a:ln w="9525">
              <a:miter lim="800000"/>
              <a:headEnd/>
              <a:tailEnd/>
            </a:ln>
            <a:scene3d>
              <a:camera prst="legacyPerspectiveTopRight"/>
              <a:lightRig rig="legacyFlat3" dir="b"/>
            </a:scene3d>
            <a:sp3d extrusionH="1801800" prstMaterial="legacyPlastic">
              <a:bevelT w="13500" h="13500" prst="angle"/>
              <a:bevelB w="13500" h="13500" prst="angle"/>
              <a:extrusionClr>
                <a:srgbClr val="008000"/>
              </a:extrusionClr>
            </a:sp3d>
          </p:spPr>
          <p:txBody>
            <a:bodyPr anchor="ctr">
              <a:flatTx/>
            </a:bodyPr>
            <a:lstStyle/>
            <a:p>
              <a:r>
                <a:rPr lang="en-US" sz="1000">
                  <a:solidFill>
                    <a:schemeClr val="bg1"/>
                  </a:solidFill>
                </a:rPr>
                <a:t>Knowledge Mgmt</a:t>
              </a:r>
            </a:p>
          </p:txBody>
        </p:sp>
        <p:sp>
          <p:nvSpPr>
            <p:cNvPr id="32795" name="Rectangle 25"/>
            <p:cNvSpPr>
              <a:spLocks noChangeArrowheads="1"/>
            </p:cNvSpPr>
            <p:nvPr/>
          </p:nvSpPr>
          <p:spPr bwMode="ltGray">
            <a:xfrm rot="-5400000">
              <a:off x="4725" y="2194"/>
              <a:ext cx="726" cy="78"/>
            </a:xfrm>
            <a:prstGeom prst="rect">
              <a:avLst/>
            </a:prstGeom>
            <a:solidFill>
              <a:srgbClr val="008000"/>
            </a:solidFill>
            <a:ln w="9525">
              <a:miter lim="800000"/>
              <a:headEnd/>
              <a:tailEnd/>
            </a:ln>
            <a:scene3d>
              <a:camera prst="legacyPerspectiveTopRight"/>
              <a:lightRig rig="legacyFlat3" dir="b"/>
            </a:scene3d>
            <a:sp3d extrusionH="1801800" prstMaterial="legacyPlastic">
              <a:bevelT w="13500" h="13500" prst="angle"/>
              <a:bevelB w="13500" h="13500" prst="angle"/>
              <a:extrusionClr>
                <a:srgbClr val="008000"/>
              </a:extrusionClr>
            </a:sp3d>
          </p:spPr>
          <p:txBody>
            <a:bodyPr anchor="ctr">
              <a:flatTx/>
            </a:bodyPr>
            <a:lstStyle/>
            <a:p>
              <a:r>
                <a:rPr lang="en-US" sz="1000">
                  <a:solidFill>
                    <a:schemeClr val="bg1"/>
                  </a:solidFill>
                </a:rPr>
                <a:t>E-Commerce</a:t>
              </a:r>
            </a:p>
          </p:txBody>
        </p:sp>
        <p:sp>
          <p:nvSpPr>
            <p:cNvPr id="32796" name="Rectangle 26"/>
            <p:cNvSpPr>
              <a:spLocks noChangeArrowheads="1"/>
            </p:cNvSpPr>
            <p:nvPr/>
          </p:nvSpPr>
          <p:spPr bwMode="ltGray">
            <a:xfrm rot="-5400000">
              <a:off x="4842" y="2194"/>
              <a:ext cx="726" cy="78"/>
            </a:xfrm>
            <a:prstGeom prst="rect">
              <a:avLst/>
            </a:prstGeom>
            <a:solidFill>
              <a:srgbClr val="008000"/>
            </a:solidFill>
            <a:ln w="9525">
              <a:miter lim="800000"/>
              <a:headEnd/>
              <a:tailEnd/>
            </a:ln>
            <a:scene3d>
              <a:camera prst="legacyPerspectiveTopRight"/>
              <a:lightRig rig="legacyFlat3" dir="b"/>
            </a:scene3d>
            <a:sp3d extrusionH="1801800" prstMaterial="legacyPlastic">
              <a:bevelT w="13500" h="13500" prst="angle"/>
              <a:bevelB w="13500" h="13500" prst="angle"/>
              <a:extrusionClr>
                <a:srgbClr val="008000"/>
              </a:extrusionClr>
            </a:sp3d>
          </p:spPr>
          <p:txBody>
            <a:bodyPr anchor="ctr">
              <a:flatTx/>
            </a:bodyPr>
            <a:lstStyle/>
            <a:p>
              <a:r>
                <a:rPr lang="en-US" sz="1000">
                  <a:solidFill>
                    <a:schemeClr val="bg1"/>
                  </a:solidFill>
                </a:rPr>
                <a:t>Bus. Functions</a:t>
              </a:r>
            </a:p>
          </p:txBody>
        </p:sp>
      </p:grpSp>
      <p:pic>
        <p:nvPicPr>
          <p:cNvPr id="32786" name="Picture 27" descr="businesswoman"/>
          <p:cNvPicPr>
            <a:picLocks noChangeAspect="1" noChangeArrowheads="1"/>
          </p:cNvPicPr>
          <p:nvPr/>
        </p:nvPicPr>
        <p:blipFill>
          <a:blip r:embed="rId6" cstate="print"/>
          <a:srcRect/>
          <a:stretch>
            <a:fillRect/>
          </a:stretch>
        </p:blipFill>
        <p:spPr bwMode="auto">
          <a:xfrm>
            <a:off x="1016000" y="4037013"/>
            <a:ext cx="1050925" cy="1255712"/>
          </a:xfrm>
          <a:prstGeom prst="rect">
            <a:avLst/>
          </a:prstGeom>
          <a:noFill/>
          <a:ln w="9525">
            <a:noFill/>
            <a:miter lim="800000"/>
            <a:headEnd/>
            <a:tailEnd/>
          </a:ln>
          <a:effectLst>
            <a:outerShdw dist="107763" dir="2700000" algn="ctr" rotWithShape="0">
              <a:srgbClr val="808080">
                <a:alpha val="50000"/>
              </a:srgbClr>
            </a:outerShdw>
          </a:effectLst>
        </p:spPr>
      </p:pic>
      <p:sp>
        <p:nvSpPr>
          <p:cNvPr id="32787" name="Freeform 28"/>
          <p:cNvSpPr>
            <a:spLocks/>
          </p:cNvSpPr>
          <p:nvPr/>
        </p:nvSpPr>
        <p:spPr bwMode="auto">
          <a:xfrm>
            <a:off x="457200" y="2535238"/>
            <a:ext cx="2768600" cy="3235325"/>
          </a:xfrm>
          <a:custGeom>
            <a:avLst/>
            <a:gdLst>
              <a:gd name="T0" fmla="*/ 2147483647 w 1744"/>
              <a:gd name="T1" fmla="*/ 2147483647 h 2328"/>
              <a:gd name="T2" fmla="*/ 2147483647 w 1744"/>
              <a:gd name="T3" fmla="*/ 2147483647 h 2328"/>
              <a:gd name="T4" fmla="*/ 2147483647 w 1744"/>
              <a:gd name="T5" fmla="*/ 2147483647 h 2328"/>
              <a:gd name="T6" fmla="*/ 2147483647 w 1744"/>
              <a:gd name="T7" fmla="*/ 2147483647 h 2328"/>
              <a:gd name="T8" fmla="*/ 2147483647 w 1744"/>
              <a:gd name="T9" fmla="*/ 2147483647 h 2328"/>
              <a:gd name="T10" fmla="*/ 2147483647 w 1744"/>
              <a:gd name="T11" fmla="*/ 2147483647 h 2328"/>
              <a:gd name="T12" fmla="*/ 0 60000 65536"/>
              <a:gd name="T13" fmla="*/ 0 60000 65536"/>
              <a:gd name="T14" fmla="*/ 0 60000 65536"/>
              <a:gd name="T15" fmla="*/ 0 60000 65536"/>
              <a:gd name="T16" fmla="*/ 0 60000 65536"/>
              <a:gd name="T17" fmla="*/ 0 60000 65536"/>
              <a:gd name="T18" fmla="*/ 0 w 1744"/>
              <a:gd name="T19" fmla="*/ 0 h 2328"/>
              <a:gd name="T20" fmla="*/ 1744 w 1744"/>
              <a:gd name="T21" fmla="*/ 2328 h 2328"/>
            </a:gdLst>
            <a:ahLst/>
            <a:cxnLst>
              <a:cxn ang="T12">
                <a:pos x="T0" y="T1"/>
              </a:cxn>
              <a:cxn ang="T13">
                <a:pos x="T2" y="T3"/>
              </a:cxn>
              <a:cxn ang="T14">
                <a:pos x="T4" y="T5"/>
              </a:cxn>
              <a:cxn ang="T15">
                <a:pos x="T6" y="T7"/>
              </a:cxn>
              <a:cxn ang="T16">
                <a:pos x="T8" y="T9"/>
              </a:cxn>
              <a:cxn ang="T17">
                <a:pos x="T10" y="T11"/>
              </a:cxn>
            </a:cxnLst>
            <a:rect l="T18" t="T19" r="T20" b="T21"/>
            <a:pathLst>
              <a:path w="1744" h="2328">
                <a:moveTo>
                  <a:pt x="1744" y="1704"/>
                </a:moveTo>
                <a:cubicBezTo>
                  <a:pt x="1492" y="1904"/>
                  <a:pt x="1240" y="2104"/>
                  <a:pt x="976" y="2184"/>
                </a:cubicBezTo>
                <a:cubicBezTo>
                  <a:pt x="712" y="2264"/>
                  <a:pt x="320" y="2328"/>
                  <a:pt x="160" y="2184"/>
                </a:cubicBezTo>
                <a:cubicBezTo>
                  <a:pt x="0" y="2040"/>
                  <a:pt x="32" y="1648"/>
                  <a:pt x="16" y="1320"/>
                </a:cubicBezTo>
                <a:cubicBezTo>
                  <a:pt x="0" y="992"/>
                  <a:pt x="8" y="432"/>
                  <a:pt x="64" y="216"/>
                </a:cubicBezTo>
                <a:cubicBezTo>
                  <a:pt x="120" y="0"/>
                  <a:pt x="236" y="12"/>
                  <a:pt x="352" y="24"/>
                </a:cubicBezTo>
              </a:path>
            </a:pathLst>
          </a:custGeom>
          <a:noFill/>
          <a:ln w="57150">
            <a:solidFill>
              <a:srgbClr val="FF0000"/>
            </a:solidFill>
            <a:round/>
            <a:headEnd/>
            <a:tailEnd type="triangle" w="med" len="med"/>
          </a:ln>
        </p:spPr>
        <p:txBody>
          <a:bodyPr wrap="none">
            <a:spAutoFit/>
          </a:bodyPr>
          <a:lstStyle/>
          <a:p>
            <a:endParaRPr lang="nl-BE"/>
          </a:p>
        </p:txBody>
      </p:sp>
    </p:spTree>
    <p:custDataLst>
      <p:tags r:id="rId1"/>
    </p:custDataLst>
    <p:extLst>
      <p:ext uri="{BB962C8B-B14F-4D97-AF65-F5344CB8AC3E}">
        <p14:creationId xmlns:p14="http://schemas.microsoft.com/office/powerpoint/2010/main" val="3484833693"/>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p:cNvGraphicFramePr/>
          <p:nvPr/>
        </p:nvGraphicFramePr>
        <p:xfrm>
          <a:off x="217111" y="1184189"/>
          <a:ext cx="8839200" cy="54102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7" name="Title 6"/>
          <p:cNvSpPr>
            <a:spLocks noGrp="1"/>
          </p:cNvSpPr>
          <p:nvPr>
            <p:ph type="title"/>
          </p:nvPr>
        </p:nvSpPr>
        <p:spPr>
          <a:xfrm>
            <a:off x="238125" y="169863"/>
            <a:ext cx="7969250" cy="666750"/>
          </a:xfrm>
        </p:spPr>
        <p:txBody>
          <a:bodyPr/>
          <a:lstStyle/>
          <a:p>
            <a:r>
              <a:rPr lang="en-US" dirty="0" smtClean="0"/>
              <a:t>What’s Changed?</a:t>
            </a:r>
            <a:endParaRPr lang="nl-BE" dirty="0"/>
          </a:p>
        </p:txBody>
      </p:sp>
    </p:spTree>
    <p:custDataLst>
      <p:tags r:id="rId1"/>
    </p:custDataLst>
    <p:extLst>
      <p:ext uri="{BB962C8B-B14F-4D97-AF65-F5344CB8AC3E}">
        <p14:creationId xmlns:p14="http://schemas.microsoft.com/office/powerpoint/2010/main" val="2208684279"/>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5" name="Title 1"/>
          <p:cNvSpPr>
            <a:spLocks noGrp="1"/>
          </p:cNvSpPr>
          <p:nvPr>
            <p:ph type="title"/>
          </p:nvPr>
        </p:nvSpPr>
        <p:spPr/>
        <p:txBody>
          <a:bodyPr/>
          <a:lstStyle/>
          <a:p>
            <a:r>
              <a:rPr lang="en-US" smtClean="0"/>
              <a:t>A2 – Avoiding XSS Flaws</a:t>
            </a:r>
          </a:p>
        </p:txBody>
      </p:sp>
      <p:sp>
        <p:nvSpPr>
          <p:cNvPr id="3" name="Content Placeholder 2"/>
          <p:cNvSpPr>
            <a:spLocks noGrp="1"/>
          </p:cNvSpPr>
          <p:nvPr>
            <p:ph idx="1"/>
          </p:nvPr>
        </p:nvSpPr>
        <p:spPr/>
        <p:txBody>
          <a:bodyPr/>
          <a:lstStyle/>
          <a:p>
            <a:pPr eaLnBrk="1" hangingPunct="1">
              <a:defRPr/>
            </a:pPr>
            <a:r>
              <a:rPr lang="en-US" sz="2000" dirty="0" smtClean="0"/>
              <a:t>Recommendations	</a:t>
            </a:r>
          </a:p>
          <a:p>
            <a:pPr marL="688975" lvl="1" indent="-342900" eaLnBrk="1" hangingPunct="1">
              <a:defRPr/>
            </a:pPr>
            <a:r>
              <a:rPr lang="en-US" sz="1800" dirty="0" smtClean="0"/>
              <a:t>Eliminate Flaw</a:t>
            </a:r>
          </a:p>
          <a:p>
            <a:pPr marL="1035050" lvl="2" indent="-342900" eaLnBrk="1" hangingPunct="1">
              <a:defRPr/>
            </a:pPr>
            <a:r>
              <a:rPr lang="en-US" sz="1600" dirty="0" smtClean="0"/>
              <a:t>Don’t include user supplied input in the output page</a:t>
            </a:r>
          </a:p>
          <a:p>
            <a:pPr marL="1035050" lvl="2" indent="-342900" eaLnBrk="1" hangingPunct="1">
              <a:defRPr/>
            </a:pPr>
            <a:endParaRPr lang="en-US" sz="1600" dirty="0" smtClean="0"/>
          </a:p>
          <a:p>
            <a:pPr marL="688975" lvl="1" indent="-342900" eaLnBrk="1" hangingPunct="1">
              <a:defRPr/>
            </a:pPr>
            <a:r>
              <a:rPr lang="en-US" sz="1800" dirty="0" smtClean="0"/>
              <a:t>Defend Against the Flaw</a:t>
            </a:r>
          </a:p>
          <a:p>
            <a:pPr marL="1035050" lvl="2" indent="-342900" eaLnBrk="1" hangingPunct="1">
              <a:defRPr/>
            </a:pPr>
            <a:r>
              <a:rPr lang="en-US" sz="1600" dirty="0" smtClean="0"/>
              <a:t>Primary Recommendation: </a:t>
            </a:r>
            <a:r>
              <a:rPr lang="en-US" sz="1600" u="sng" dirty="0" smtClean="0"/>
              <a:t>Output encode all user supplied input</a:t>
            </a:r>
          </a:p>
          <a:p>
            <a:pPr marL="1035050" lvl="2" indent="-342900" eaLnBrk="1" hangingPunct="1">
              <a:defRPr/>
            </a:pPr>
            <a:r>
              <a:rPr lang="en-US" sz="1600" dirty="0" smtClean="0"/>
              <a:t>Perform ‘white list’ input validation on all user input to be included in page</a:t>
            </a:r>
          </a:p>
          <a:p>
            <a:pPr eaLnBrk="1" hangingPunct="1">
              <a:defRPr/>
            </a:pPr>
            <a:endParaRPr lang="en-US" sz="2000" dirty="0" smtClean="0"/>
          </a:p>
          <a:p>
            <a:pPr eaLnBrk="1" hangingPunct="1">
              <a:defRPr/>
            </a:pPr>
            <a:r>
              <a:rPr lang="en-US" sz="2000" dirty="0" smtClean="0"/>
              <a:t>References</a:t>
            </a:r>
          </a:p>
          <a:p>
            <a:pPr lvl="1" eaLnBrk="1" hangingPunct="1">
              <a:defRPr/>
            </a:pPr>
            <a:r>
              <a:rPr lang="en-US" sz="1800" dirty="0" smtClean="0"/>
              <a:t>For how to output encode properly, read the new </a:t>
            </a:r>
            <a:r>
              <a:rPr lang="en-US" dirty="0" smtClean="0">
                <a:hlinkClick r:id="rId4"/>
              </a:rPr>
              <a:t>http://www.owasp.org/index.php/XSS_(Cross Site Scripting) Prevention Cheat Sheet</a:t>
            </a:r>
            <a:r>
              <a:rPr lang="en-US" dirty="0" smtClean="0"/>
              <a:t> </a:t>
            </a:r>
          </a:p>
        </p:txBody>
      </p:sp>
    </p:spTree>
    <p:custDataLst>
      <p:tags r:id="rId1"/>
    </p:custDataLst>
    <p:extLst>
      <p:ext uri="{BB962C8B-B14F-4D97-AF65-F5344CB8AC3E}">
        <p14:creationId xmlns:p14="http://schemas.microsoft.com/office/powerpoint/2010/main" val="3007837305"/>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3" name="Rectangle 5"/>
          <p:cNvSpPr>
            <a:spLocks noGrp="1" noChangeArrowheads="1"/>
          </p:cNvSpPr>
          <p:nvPr>
            <p:ph type="title"/>
          </p:nvPr>
        </p:nvSpPr>
        <p:spPr/>
        <p:txBody>
          <a:bodyPr/>
          <a:lstStyle/>
          <a:p>
            <a:r>
              <a:rPr lang="en-GB" dirty="0" smtClean="0"/>
              <a:t>Cross-Site Scripting: Protection</a:t>
            </a:r>
          </a:p>
        </p:txBody>
      </p:sp>
      <p:sp>
        <p:nvSpPr>
          <p:cNvPr id="107524" name="Rectangle 6"/>
          <p:cNvSpPr>
            <a:spLocks noGrp="1" noChangeArrowheads="1"/>
          </p:cNvSpPr>
          <p:nvPr>
            <p:ph idx="1"/>
          </p:nvPr>
        </p:nvSpPr>
        <p:spPr/>
        <p:txBody>
          <a:bodyPr/>
          <a:lstStyle/>
          <a:p>
            <a:r>
              <a:rPr lang="en-GB" sz="1600" dirty="0" smtClean="0"/>
              <a:t>Best protection is a combination of the following</a:t>
            </a:r>
          </a:p>
          <a:p>
            <a:endParaRPr lang="en-GB" sz="1600" dirty="0" smtClean="0"/>
          </a:p>
          <a:p>
            <a:pPr lvl="1"/>
            <a:r>
              <a:rPr lang="en-US" sz="1400" dirty="0" smtClean="0"/>
              <a:t>Filter all user input. Only accept input (type, length, domain, …) that the application expects. Block everything else (preferred) or filter known bad input (difficult to do correctly, since characters may be encoded). </a:t>
            </a:r>
          </a:p>
          <a:p>
            <a:pPr lvl="1"/>
            <a:endParaRPr lang="en-US" sz="1400" dirty="0" smtClean="0"/>
          </a:p>
          <a:p>
            <a:pPr lvl="1"/>
            <a:r>
              <a:rPr lang="en-US" sz="1400" dirty="0" smtClean="0"/>
              <a:t>Enforce a code-page (without this a browser will try to guess the character encoding used, or use local defaults) and encode all output.</a:t>
            </a:r>
          </a:p>
          <a:p>
            <a:pPr lvl="2"/>
            <a:r>
              <a:rPr lang="en-US" sz="1200" dirty="0" smtClean="0"/>
              <a:t>Use OWASP’s ESAPI or</a:t>
            </a:r>
          </a:p>
          <a:p>
            <a:pPr lvl="2"/>
            <a:r>
              <a:rPr lang="en-US" sz="1200" dirty="0" smtClean="0"/>
              <a:t>Use the Microsoft Anti-XSS library (Web Protection Library)</a:t>
            </a:r>
          </a:p>
          <a:p>
            <a:pPr lvl="1"/>
            <a:endParaRPr lang="en-US" sz="1400" dirty="0" smtClean="0"/>
          </a:p>
          <a:p>
            <a:pPr lvl="1"/>
            <a:r>
              <a:rPr lang="en-US" sz="1400" dirty="0" smtClean="0"/>
              <a:t>For large chunks of user supplied HTML, use OWASP’s </a:t>
            </a:r>
            <a:r>
              <a:rPr lang="en-US" sz="1400" dirty="0" err="1" smtClean="0"/>
              <a:t>AntiSamy</a:t>
            </a:r>
            <a:r>
              <a:rPr lang="en-US" sz="1400" dirty="0" smtClean="0"/>
              <a:t> to sanitize this HTML to make it safe</a:t>
            </a:r>
            <a:r>
              <a:rPr lang="en-US" sz="1200" dirty="0" smtClean="0"/>
              <a:t>   See: </a:t>
            </a:r>
            <a:r>
              <a:rPr lang="en-US" sz="1200" dirty="0" smtClean="0">
                <a:hlinkClick r:id="rId3"/>
              </a:rPr>
              <a:t>http://www.owasp.org/index.php/AntiSamy</a:t>
            </a:r>
            <a:endParaRPr lang="en-US" sz="1200" dirty="0" smtClean="0"/>
          </a:p>
          <a:p>
            <a:pPr lvl="1">
              <a:buNone/>
            </a:pPr>
            <a:endParaRPr lang="en-US" sz="1400" dirty="0" smtClean="0"/>
          </a:p>
          <a:p>
            <a:pPr lvl="1"/>
            <a:r>
              <a:rPr lang="en-US" sz="1400" dirty="0" smtClean="0"/>
              <a:t>Use double quotes around HTML attributes and events.</a:t>
            </a:r>
          </a:p>
          <a:p>
            <a:pPr lvl="1"/>
            <a:r>
              <a:rPr lang="en-US" sz="1400" dirty="0" smtClean="0"/>
              <a:t>Protect the session cookie with the </a:t>
            </a:r>
            <a:r>
              <a:rPr lang="en-US" sz="1400" dirty="0" err="1" smtClean="0"/>
              <a:t>HttpOnly</a:t>
            </a:r>
            <a:r>
              <a:rPr lang="en-US" sz="1400" dirty="0" smtClean="0"/>
              <a:t> cookie flag</a:t>
            </a:r>
          </a:p>
          <a:p>
            <a:pPr lvl="1"/>
            <a:r>
              <a:rPr lang="en-US" sz="1400" dirty="0" smtClean="0"/>
              <a:t>Only accept POST requests, where possible (POST attacks are slightly more difficult to execute -&gt; can be detected more easily)</a:t>
            </a:r>
          </a:p>
          <a:p>
            <a:pPr lvl="1"/>
            <a:endParaRPr lang="en-GB" sz="1400" dirty="0" smtClean="0"/>
          </a:p>
          <a:p>
            <a:pPr lvl="1"/>
            <a:endParaRPr lang="en-GB" sz="1400" dirty="0" smtClean="0"/>
          </a:p>
        </p:txBody>
      </p:sp>
      <p:grpSp>
        <p:nvGrpSpPr>
          <p:cNvPr id="4" name="Group 11"/>
          <p:cNvGrpSpPr>
            <a:grpSpLocks/>
          </p:cNvGrpSpPr>
          <p:nvPr/>
        </p:nvGrpSpPr>
        <p:grpSpPr bwMode="auto">
          <a:xfrm>
            <a:off x="7844285" y="3765767"/>
            <a:ext cx="1148436" cy="1055838"/>
            <a:chOff x="5727674" y="3505200"/>
            <a:chExt cx="2474196" cy="2344708"/>
          </a:xfrm>
        </p:grpSpPr>
        <p:pic>
          <p:nvPicPr>
            <p:cNvPr id="5" name="Picture 2"/>
            <p:cNvPicPr>
              <a:picLocks noChangeAspect="1" noChangeArrowheads="1"/>
            </p:cNvPicPr>
            <p:nvPr/>
          </p:nvPicPr>
          <p:blipFill>
            <a:blip r:embed="rId4" cstate="print"/>
            <a:srcRect/>
            <a:stretch>
              <a:fillRect/>
            </a:stretch>
          </p:blipFill>
          <p:spPr bwMode="auto">
            <a:xfrm>
              <a:off x="6677870" y="3631310"/>
              <a:ext cx="1524000" cy="1626491"/>
            </a:xfrm>
            <a:prstGeom prst="rect">
              <a:avLst/>
            </a:prstGeom>
            <a:noFill/>
            <a:ln w="9525">
              <a:noFill/>
              <a:miter lim="800000"/>
              <a:headEnd/>
              <a:tailEnd/>
            </a:ln>
          </p:spPr>
        </p:pic>
        <p:cxnSp>
          <p:nvCxnSpPr>
            <p:cNvPr id="6" name="Straight Connector 8"/>
            <p:cNvCxnSpPr>
              <a:cxnSpLocks noChangeShapeType="1"/>
              <a:stCxn id="7" idx="7"/>
              <a:endCxn id="7" idx="3"/>
            </p:cNvCxnSpPr>
            <p:nvPr/>
          </p:nvCxnSpPr>
          <p:spPr bwMode="auto">
            <a:xfrm rot="-5400000" flipH="1" flipV="1">
              <a:off x="6961473" y="3939289"/>
              <a:ext cx="1185394" cy="808222"/>
            </a:xfrm>
            <a:prstGeom prst="line">
              <a:avLst/>
            </a:prstGeom>
            <a:noFill/>
            <a:ln w="76200" algn="ctr">
              <a:solidFill>
                <a:srgbClr val="FF0000"/>
              </a:solidFill>
              <a:round/>
              <a:headEnd/>
              <a:tailEnd/>
            </a:ln>
          </p:spPr>
        </p:cxnSp>
        <p:sp>
          <p:nvSpPr>
            <p:cNvPr id="7" name="Oval 9"/>
            <p:cNvSpPr>
              <a:spLocks noChangeArrowheads="1"/>
            </p:cNvSpPr>
            <p:nvPr/>
          </p:nvSpPr>
          <p:spPr bwMode="auto">
            <a:xfrm>
              <a:off x="6982670" y="3505200"/>
              <a:ext cx="1143000" cy="1676400"/>
            </a:xfrm>
            <a:prstGeom prst="ellipse">
              <a:avLst/>
            </a:prstGeom>
            <a:noFill/>
            <a:ln w="57150" algn="ctr">
              <a:solidFill>
                <a:srgbClr val="FF0000"/>
              </a:solidFill>
              <a:round/>
              <a:headEnd/>
              <a:tailEnd/>
            </a:ln>
          </p:spPr>
          <p:txBody>
            <a:bodyPr wrap="none">
              <a:spAutoFit/>
            </a:bodyPr>
            <a:lstStyle/>
            <a:p>
              <a:pPr eaLnBrk="0" hangingPunct="0">
                <a:lnSpc>
                  <a:spcPct val="90000"/>
                </a:lnSpc>
                <a:spcBef>
                  <a:spcPct val="0"/>
                </a:spcBef>
                <a:spcAft>
                  <a:spcPct val="0"/>
                </a:spcAft>
                <a:buFontTx/>
                <a:buNone/>
              </a:pPr>
              <a:endParaRPr lang="nl-BE" sz="1400">
                <a:solidFill>
                  <a:schemeClr val="tx1"/>
                </a:solidFill>
              </a:endParaRPr>
            </a:p>
          </p:txBody>
        </p:sp>
        <p:sp>
          <p:nvSpPr>
            <p:cNvPr id="8" name="TextBox 10"/>
            <p:cNvSpPr txBox="1">
              <a:spLocks noChangeArrowheads="1"/>
            </p:cNvSpPr>
            <p:nvPr/>
          </p:nvSpPr>
          <p:spPr bwMode="auto">
            <a:xfrm>
              <a:off x="5727674" y="5257792"/>
              <a:ext cx="1826495" cy="592116"/>
            </a:xfrm>
            <a:prstGeom prst="rect">
              <a:avLst/>
            </a:prstGeom>
            <a:noFill/>
            <a:ln w="9525">
              <a:noFill/>
              <a:miter lim="800000"/>
              <a:headEnd/>
              <a:tailEnd/>
            </a:ln>
          </p:spPr>
          <p:txBody>
            <a:bodyPr wrap="none">
              <a:spAutoFit/>
            </a:bodyPr>
            <a:lstStyle/>
            <a:p>
              <a:pPr>
                <a:buNone/>
              </a:pPr>
              <a:r>
                <a:rPr lang="en-US" dirty="0"/>
                <a:t>(</a:t>
              </a:r>
              <a:r>
                <a:rPr lang="en-US" dirty="0" err="1"/>
                <a:t>AntiSamy</a:t>
              </a:r>
              <a:r>
                <a:rPr lang="en-US" dirty="0"/>
                <a:t>)</a:t>
              </a:r>
            </a:p>
          </p:txBody>
        </p:sp>
      </p:grpSp>
    </p:spTree>
    <p:extLst>
      <p:ext uri="{BB962C8B-B14F-4D97-AF65-F5344CB8AC3E}">
        <p14:creationId xmlns:p14="http://schemas.microsoft.com/office/powerpoint/2010/main" val="3427665890"/>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itle 1"/>
          <p:cNvSpPr>
            <a:spLocks noGrp="1"/>
          </p:cNvSpPr>
          <p:nvPr>
            <p:ph type="title"/>
          </p:nvPr>
        </p:nvSpPr>
        <p:spPr/>
        <p:txBody>
          <a:bodyPr/>
          <a:lstStyle/>
          <a:p>
            <a:r>
              <a:rPr lang="en-US" sz="2400" dirty="0" smtClean="0"/>
              <a:t>Safe Escaping Schemes in Various HTML Execution Contexts</a:t>
            </a:r>
          </a:p>
        </p:txBody>
      </p:sp>
      <p:sp>
        <p:nvSpPr>
          <p:cNvPr id="15" name="Content Placeholder 14"/>
          <p:cNvSpPr>
            <a:spLocks noGrp="1"/>
          </p:cNvSpPr>
          <p:nvPr>
            <p:ph idx="1"/>
          </p:nvPr>
        </p:nvSpPr>
        <p:spPr/>
        <p:txBody>
          <a:bodyPr/>
          <a:lstStyle/>
          <a:p>
            <a:endParaRPr lang="nl-BE"/>
          </a:p>
        </p:txBody>
      </p:sp>
      <p:pic>
        <p:nvPicPr>
          <p:cNvPr id="34819" name="Picture 2"/>
          <p:cNvPicPr>
            <a:picLocks noChangeAspect="1" noChangeArrowheads="1"/>
          </p:cNvPicPr>
          <p:nvPr/>
        </p:nvPicPr>
        <p:blipFill>
          <a:blip r:embed="rId4" cstate="print"/>
          <a:srcRect/>
          <a:stretch>
            <a:fillRect/>
          </a:stretch>
        </p:blipFill>
        <p:spPr bwMode="auto">
          <a:xfrm>
            <a:off x="536575" y="904875"/>
            <a:ext cx="4433888" cy="4657725"/>
          </a:xfrm>
          <a:prstGeom prst="rect">
            <a:avLst/>
          </a:prstGeom>
          <a:noFill/>
          <a:ln w="9525">
            <a:noFill/>
            <a:miter lim="800000"/>
            <a:headEnd/>
            <a:tailEnd/>
          </a:ln>
        </p:spPr>
      </p:pic>
      <p:sp>
        <p:nvSpPr>
          <p:cNvPr id="34820" name="Rectangle 4"/>
          <p:cNvSpPr>
            <a:spLocks noChangeArrowheads="1"/>
          </p:cNvSpPr>
          <p:nvPr/>
        </p:nvSpPr>
        <p:spPr bwMode="auto">
          <a:xfrm>
            <a:off x="1752600" y="3865563"/>
            <a:ext cx="3025775" cy="642937"/>
          </a:xfrm>
          <a:prstGeom prst="rect">
            <a:avLst/>
          </a:prstGeom>
          <a:solidFill>
            <a:srgbClr val="FFC000"/>
          </a:solidFill>
          <a:ln w="9525" algn="ctr">
            <a:solidFill>
              <a:schemeClr val="tx1"/>
            </a:solidFill>
            <a:round/>
            <a:headEnd/>
            <a:tailEnd/>
          </a:ln>
        </p:spPr>
        <p:txBody>
          <a:bodyPr anchor="ctr"/>
          <a:lstStyle/>
          <a:p>
            <a:pPr algn="ctr" eaLnBrk="0" hangingPunct="0">
              <a:lnSpc>
                <a:spcPct val="100000"/>
              </a:lnSpc>
              <a:spcBef>
                <a:spcPct val="0"/>
              </a:spcBef>
              <a:spcAft>
                <a:spcPct val="0"/>
              </a:spcAft>
              <a:buFontTx/>
              <a:buNone/>
            </a:pPr>
            <a:r>
              <a:rPr lang="en-US" sz="1600">
                <a:solidFill>
                  <a:schemeClr val="tx1"/>
                </a:solidFill>
                <a:latin typeface="Tahoma" pitchFamily="34" charset="0"/>
              </a:rPr>
              <a:t>HTML Style Property Values</a:t>
            </a:r>
          </a:p>
          <a:p>
            <a:pPr algn="ctr" eaLnBrk="0" hangingPunct="0">
              <a:lnSpc>
                <a:spcPct val="100000"/>
              </a:lnSpc>
            </a:pPr>
            <a:r>
              <a:rPr lang="en-US" sz="1100"/>
              <a:t>(e.g., .pdiv a:hover {color: </a:t>
            </a:r>
            <a:r>
              <a:rPr lang="en-US" sz="1100">
                <a:solidFill>
                  <a:srgbClr val="FF0000"/>
                </a:solidFill>
              </a:rPr>
              <a:t>red; text-decoration: underline</a:t>
            </a:r>
            <a:r>
              <a:rPr lang="en-US" sz="1100"/>
              <a:t>} )</a:t>
            </a:r>
          </a:p>
        </p:txBody>
      </p:sp>
      <p:sp>
        <p:nvSpPr>
          <p:cNvPr id="34821" name="Rectangle 5"/>
          <p:cNvSpPr>
            <a:spLocks noChangeArrowheads="1"/>
          </p:cNvSpPr>
          <p:nvPr/>
        </p:nvSpPr>
        <p:spPr bwMode="auto">
          <a:xfrm>
            <a:off x="1228725" y="3179763"/>
            <a:ext cx="2903538" cy="490537"/>
          </a:xfrm>
          <a:prstGeom prst="rect">
            <a:avLst/>
          </a:prstGeom>
          <a:solidFill>
            <a:srgbClr val="FFC000"/>
          </a:solidFill>
          <a:ln w="9525" algn="ctr">
            <a:solidFill>
              <a:schemeClr val="tx1"/>
            </a:solidFill>
            <a:round/>
            <a:headEnd/>
            <a:tailEnd/>
          </a:ln>
        </p:spPr>
        <p:txBody>
          <a:bodyPr anchor="ctr"/>
          <a:lstStyle/>
          <a:p>
            <a:pPr algn="ctr" eaLnBrk="0" hangingPunct="0">
              <a:lnSpc>
                <a:spcPct val="100000"/>
              </a:lnSpc>
            </a:pPr>
            <a:r>
              <a:rPr lang="en-US" sz="1600">
                <a:solidFill>
                  <a:schemeClr val="tx1"/>
                </a:solidFill>
                <a:latin typeface="Tahoma" pitchFamily="34" charset="0"/>
              </a:rPr>
              <a:t>JavaScript Data</a:t>
            </a:r>
          </a:p>
          <a:p>
            <a:pPr algn="ctr" eaLnBrk="0" hangingPunct="0">
              <a:lnSpc>
                <a:spcPct val="100000"/>
              </a:lnSpc>
            </a:pPr>
            <a:r>
              <a:rPr lang="en-US" sz="1100"/>
              <a:t>(e.g., &lt;script&gt; </a:t>
            </a:r>
            <a:r>
              <a:rPr lang="en-US" sz="1100">
                <a:solidFill>
                  <a:srgbClr val="FF0000"/>
                </a:solidFill>
              </a:rPr>
              <a:t>some javascript </a:t>
            </a:r>
            <a:r>
              <a:rPr lang="en-US" sz="1100"/>
              <a:t>&lt;/script&gt; )</a:t>
            </a:r>
          </a:p>
        </p:txBody>
      </p:sp>
      <p:sp>
        <p:nvSpPr>
          <p:cNvPr id="34822" name="Rectangle 6"/>
          <p:cNvSpPr>
            <a:spLocks noChangeArrowheads="1"/>
          </p:cNvSpPr>
          <p:nvPr/>
        </p:nvSpPr>
        <p:spPr bwMode="auto">
          <a:xfrm>
            <a:off x="1600200" y="2298700"/>
            <a:ext cx="2908300" cy="609600"/>
          </a:xfrm>
          <a:prstGeom prst="rect">
            <a:avLst/>
          </a:prstGeom>
          <a:solidFill>
            <a:srgbClr val="FFC000"/>
          </a:solidFill>
          <a:ln w="9525" algn="ctr">
            <a:solidFill>
              <a:schemeClr val="tx1"/>
            </a:solidFill>
            <a:round/>
            <a:headEnd/>
            <a:tailEnd/>
          </a:ln>
        </p:spPr>
        <p:txBody>
          <a:bodyPr anchor="ctr"/>
          <a:lstStyle/>
          <a:p>
            <a:pPr algn="ctr" eaLnBrk="0" hangingPunct="0">
              <a:lnSpc>
                <a:spcPct val="100000"/>
              </a:lnSpc>
              <a:spcBef>
                <a:spcPct val="0"/>
              </a:spcBef>
              <a:spcAft>
                <a:spcPct val="0"/>
              </a:spcAft>
              <a:buFontTx/>
              <a:buNone/>
            </a:pPr>
            <a:r>
              <a:rPr lang="en-US" sz="1600">
                <a:solidFill>
                  <a:schemeClr val="tx1"/>
                </a:solidFill>
                <a:latin typeface="Tahoma" pitchFamily="34" charset="0"/>
              </a:rPr>
              <a:t>HTML Attribute Values</a:t>
            </a:r>
          </a:p>
          <a:p>
            <a:pPr algn="ctr" eaLnBrk="0" hangingPunct="0">
              <a:lnSpc>
                <a:spcPct val="100000"/>
              </a:lnSpc>
            </a:pPr>
            <a:r>
              <a:rPr lang="en-US" sz="1100"/>
              <a:t>(e.g., &lt;input name='</a:t>
            </a:r>
            <a:r>
              <a:rPr lang="en-US" sz="1100">
                <a:solidFill>
                  <a:srgbClr val="FF0000"/>
                </a:solidFill>
              </a:rPr>
              <a:t>person</a:t>
            </a:r>
            <a:r>
              <a:rPr lang="en-US" sz="1100"/>
              <a:t>' type='</a:t>
            </a:r>
            <a:r>
              <a:rPr lang="en-US" sz="1100">
                <a:solidFill>
                  <a:srgbClr val="FF0000"/>
                </a:solidFill>
              </a:rPr>
              <a:t>TEXT</a:t>
            </a:r>
            <a:r>
              <a:rPr lang="en-US" sz="1100"/>
              <a:t>' value='</a:t>
            </a:r>
            <a:r>
              <a:rPr lang="en-US" sz="1100">
                <a:solidFill>
                  <a:srgbClr val="FF0000"/>
                </a:solidFill>
              </a:rPr>
              <a:t>defaultValue</a:t>
            </a:r>
            <a:r>
              <a:rPr lang="en-US" sz="1100"/>
              <a:t>'&gt; )</a:t>
            </a:r>
            <a:endParaRPr lang="en-US">
              <a:solidFill>
                <a:schemeClr val="tx1"/>
              </a:solidFill>
              <a:latin typeface="Tahoma" pitchFamily="34" charset="0"/>
            </a:endParaRPr>
          </a:p>
        </p:txBody>
      </p:sp>
      <p:sp>
        <p:nvSpPr>
          <p:cNvPr id="34823" name="Rectangle 7"/>
          <p:cNvSpPr>
            <a:spLocks noChangeArrowheads="1"/>
          </p:cNvSpPr>
          <p:nvPr/>
        </p:nvSpPr>
        <p:spPr bwMode="auto">
          <a:xfrm>
            <a:off x="960438" y="1579563"/>
            <a:ext cx="2832100" cy="490537"/>
          </a:xfrm>
          <a:prstGeom prst="rect">
            <a:avLst/>
          </a:prstGeom>
          <a:solidFill>
            <a:srgbClr val="FFC000"/>
          </a:solidFill>
          <a:ln w="9525" algn="ctr">
            <a:solidFill>
              <a:schemeClr val="tx1"/>
            </a:solidFill>
            <a:round/>
            <a:headEnd/>
            <a:tailEnd/>
          </a:ln>
        </p:spPr>
        <p:txBody>
          <a:bodyPr anchor="ctr"/>
          <a:lstStyle/>
          <a:p>
            <a:pPr algn="ctr" eaLnBrk="0" hangingPunct="0">
              <a:lnSpc>
                <a:spcPct val="100000"/>
              </a:lnSpc>
              <a:spcBef>
                <a:spcPct val="0"/>
              </a:spcBef>
              <a:spcAft>
                <a:spcPct val="0"/>
              </a:spcAft>
              <a:buFontTx/>
              <a:buNone/>
            </a:pPr>
            <a:r>
              <a:rPr lang="en-US" sz="1600">
                <a:solidFill>
                  <a:schemeClr val="tx1"/>
                </a:solidFill>
                <a:latin typeface="Tahoma" pitchFamily="34" charset="0"/>
              </a:rPr>
              <a:t>HTML Element Content</a:t>
            </a:r>
          </a:p>
          <a:p>
            <a:pPr algn="ctr" eaLnBrk="0" hangingPunct="0">
              <a:lnSpc>
                <a:spcPct val="100000"/>
              </a:lnSpc>
            </a:pPr>
            <a:r>
              <a:rPr lang="en-US" sz="1100"/>
              <a:t>(e.g., &lt;div&gt; </a:t>
            </a:r>
            <a:r>
              <a:rPr lang="en-US" sz="1100">
                <a:solidFill>
                  <a:srgbClr val="FF0000"/>
                </a:solidFill>
              </a:rPr>
              <a:t>some text to display </a:t>
            </a:r>
            <a:r>
              <a:rPr lang="en-US" sz="1100"/>
              <a:t>&lt;/div&gt; )</a:t>
            </a:r>
            <a:endParaRPr lang="en-US" sz="1600"/>
          </a:p>
        </p:txBody>
      </p:sp>
      <p:sp>
        <p:nvSpPr>
          <p:cNvPr id="34824" name="Rectangle 9"/>
          <p:cNvSpPr>
            <a:spLocks noChangeArrowheads="1"/>
          </p:cNvSpPr>
          <p:nvPr/>
        </p:nvSpPr>
        <p:spPr bwMode="auto">
          <a:xfrm>
            <a:off x="782638" y="4737100"/>
            <a:ext cx="3103562" cy="492125"/>
          </a:xfrm>
          <a:prstGeom prst="rect">
            <a:avLst/>
          </a:prstGeom>
          <a:solidFill>
            <a:srgbClr val="FFC000"/>
          </a:solidFill>
          <a:ln w="9525" algn="ctr">
            <a:solidFill>
              <a:schemeClr val="tx1"/>
            </a:solidFill>
            <a:round/>
            <a:headEnd/>
            <a:tailEnd/>
          </a:ln>
        </p:spPr>
        <p:txBody>
          <a:bodyPr anchor="ctr"/>
          <a:lstStyle/>
          <a:p>
            <a:pPr algn="ctr" eaLnBrk="0" hangingPunct="0">
              <a:lnSpc>
                <a:spcPct val="100000"/>
              </a:lnSpc>
              <a:spcBef>
                <a:spcPct val="0"/>
              </a:spcBef>
              <a:spcAft>
                <a:spcPct val="0"/>
              </a:spcAft>
              <a:buFontTx/>
              <a:buNone/>
            </a:pPr>
            <a:r>
              <a:rPr lang="en-US" sz="1600">
                <a:solidFill>
                  <a:schemeClr val="tx1"/>
                </a:solidFill>
                <a:latin typeface="Tahoma" pitchFamily="34" charset="0"/>
              </a:rPr>
              <a:t>URI Attribute Values</a:t>
            </a:r>
          </a:p>
          <a:p>
            <a:pPr algn="ctr" eaLnBrk="0" hangingPunct="0">
              <a:lnSpc>
                <a:spcPct val="100000"/>
              </a:lnSpc>
            </a:pPr>
            <a:r>
              <a:rPr lang="en-US" sz="1100"/>
              <a:t>(e.g., &lt;a href="</a:t>
            </a:r>
            <a:r>
              <a:rPr lang="en-US" sz="1100">
                <a:solidFill>
                  <a:srgbClr val="FF0000"/>
                </a:solidFill>
              </a:rPr>
              <a:t>javascript:toggle('lesson')</a:t>
            </a:r>
            <a:r>
              <a:rPr lang="en-US" sz="1100"/>
              <a:t>" )</a:t>
            </a:r>
            <a:endParaRPr lang="en-US" sz="1600">
              <a:solidFill>
                <a:schemeClr val="tx1"/>
              </a:solidFill>
              <a:latin typeface="Tahoma" pitchFamily="34" charset="0"/>
            </a:endParaRPr>
          </a:p>
        </p:txBody>
      </p:sp>
      <p:sp>
        <p:nvSpPr>
          <p:cNvPr id="11" name="Line Callout 2 (Border and Accent Bar) 10"/>
          <p:cNvSpPr/>
          <p:nvPr/>
        </p:nvSpPr>
        <p:spPr bwMode="auto">
          <a:xfrm rot="10800000" flipV="1">
            <a:off x="5943600" y="3572397"/>
            <a:ext cx="3107934" cy="553861"/>
          </a:xfrm>
          <a:prstGeom prst="accentBorderCallout2">
            <a:avLst>
              <a:gd name="adj1" fmla="val 71083"/>
              <a:gd name="adj2" fmla="val 102270"/>
              <a:gd name="adj3" fmla="val 70916"/>
              <a:gd name="adj4" fmla="val 111885"/>
              <a:gd name="adj5" fmla="val 129790"/>
              <a:gd name="adj6" fmla="val 142890"/>
            </a:avLst>
          </a:prstGeom>
          <a:solidFill>
            <a:schemeClr val="accent1">
              <a:lumMod val="20000"/>
              <a:lumOff val="80000"/>
            </a:schemeClr>
          </a:solidFill>
          <a:ln>
            <a:headEnd type="none" w="med" len="med"/>
            <a:tailEnd type="none" w="med" len="med"/>
          </a:ln>
          <a:effectLst>
            <a:glow rad="139700">
              <a:schemeClr val="accent3">
                <a:satMod val="175000"/>
                <a:alpha val="40000"/>
              </a:schemeClr>
            </a:glow>
            <a:outerShdw blurRad="40000" dist="20000" dir="5400000" rotWithShape="0">
              <a:srgbClr val="000000">
                <a:alpha val="38000"/>
              </a:srgbClr>
            </a:outerShdw>
          </a:effectLst>
        </p:spPr>
        <p:style>
          <a:lnRef idx="1">
            <a:schemeClr val="accent5"/>
          </a:lnRef>
          <a:fillRef idx="2">
            <a:schemeClr val="accent5"/>
          </a:fillRef>
          <a:effectRef idx="1">
            <a:schemeClr val="accent5"/>
          </a:effectRef>
          <a:fontRef idx="minor">
            <a:schemeClr val="dk1"/>
          </a:fontRef>
        </p:style>
        <p:txBody>
          <a:bodyPr anchor="ctr"/>
          <a:lstStyle/>
          <a:p>
            <a:pPr algn="ctr" eaLnBrk="0" hangingPunct="0">
              <a:spcAft>
                <a:spcPts val="300"/>
              </a:spcAft>
              <a:buNone/>
              <a:defRPr/>
            </a:pPr>
            <a:r>
              <a:rPr lang="en-US" sz="1100" dirty="0">
                <a:solidFill>
                  <a:schemeClr val="tx1"/>
                </a:solidFill>
              </a:rPr>
              <a:t>#4: All non-alphanumeric &lt; 256 </a:t>
            </a:r>
            <a:r>
              <a:rPr lang="en-US" sz="1100" dirty="0">
                <a:solidFill>
                  <a:schemeClr val="tx1"/>
                </a:solidFill>
                <a:sym typeface="Wingdings" pitchFamily="2" charset="2"/>
              </a:rPr>
              <a:t> </a:t>
            </a:r>
            <a:r>
              <a:rPr lang="en-US" sz="1100" dirty="0">
                <a:solidFill>
                  <a:schemeClr val="tx1"/>
                </a:solidFill>
              </a:rPr>
              <a:t>\HH</a:t>
            </a:r>
          </a:p>
          <a:p>
            <a:pPr algn="ctr" eaLnBrk="0" hangingPunct="0">
              <a:buNone/>
              <a:defRPr/>
            </a:pPr>
            <a:r>
              <a:rPr lang="en-US" sz="1100" dirty="0">
                <a:solidFill>
                  <a:schemeClr val="tx1"/>
                </a:solidFill>
              </a:rPr>
              <a:t>ESAPI: </a:t>
            </a:r>
            <a:r>
              <a:rPr lang="en-US" sz="1100" dirty="0" err="1">
                <a:solidFill>
                  <a:schemeClr val="tx1"/>
                </a:solidFill>
              </a:rPr>
              <a:t>encodeForCSS</a:t>
            </a:r>
            <a:r>
              <a:rPr lang="en-US" sz="1100" dirty="0">
                <a:solidFill>
                  <a:schemeClr val="tx1"/>
                </a:solidFill>
              </a:rPr>
              <a:t>()</a:t>
            </a:r>
          </a:p>
        </p:txBody>
      </p:sp>
      <p:sp>
        <p:nvSpPr>
          <p:cNvPr id="12" name="Line Callout 2 (Border and Accent Bar) 11"/>
          <p:cNvSpPr/>
          <p:nvPr/>
        </p:nvSpPr>
        <p:spPr bwMode="auto">
          <a:xfrm rot="10800000" flipV="1">
            <a:off x="5572026" y="2650008"/>
            <a:ext cx="3114773" cy="496896"/>
          </a:xfrm>
          <a:prstGeom prst="accentBorderCallout2">
            <a:avLst>
              <a:gd name="adj1" fmla="val 71083"/>
              <a:gd name="adj2" fmla="val 102270"/>
              <a:gd name="adj3" fmla="val 70916"/>
              <a:gd name="adj4" fmla="val 111885"/>
              <a:gd name="adj5" fmla="val 135850"/>
              <a:gd name="adj6" fmla="val 150696"/>
            </a:avLst>
          </a:prstGeom>
          <a:solidFill>
            <a:schemeClr val="accent1">
              <a:lumMod val="20000"/>
              <a:lumOff val="80000"/>
            </a:schemeClr>
          </a:solidFill>
          <a:ln>
            <a:headEnd type="none" w="med" len="med"/>
            <a:tailEnd type="none" w="med" len="med"/>
          </a:ln>
          <a:effectLst>
            <a:glow rad="139700">
              <a:schemeClr val="accent3">
                <a:satMod val="175000"/>
                <a:alpha val="40000"/>
              </a:schemeClr>
            </a:glow>
            <a:outerShdw blurRad="40000" dist="20000" dir="5400000" rotWithShape="0">
              <a:srgbClr val="000000">
                <a:alpha val="38000"/>
              </a:srgbClr>
            </a:outerShdw>
          </a:effectLst>
        </p:spPr>
        <p:style>
          <a:lnRef idx="1">
            <a:schemeClr val="accent5"/>
          </a:lnRef>
          <a:fillRef idx="2">
            <a:schemeClr val="accent5"/>
          </a:fillRef>
          <a:effectRef idx="1">
            <a:schemeClr val="accent5"/>
          </a:effectRef>
          <a:fontRef idx="minor">
            <a:schemeClr val="dk1"/>
          </a:fontRef>
        </p:style>
        <p:txBody>
          <a:bodyPr anchor="ctr"/>
          <a:lstStyle/>
          <a:p>
            <a:pPr algn="ctr" eaLnBrk="0" hangingPunct="0">
              <a:spcAft>
                <a:spcPts val="300"/>
              </a:spcAft>
              <a:buNone/>
              <a:defRPr/>
            </a:pPr>
            <a:r>
              <a:rPr lang="en-US" sz="1100" dirty="0">
                <a:solidFill>
                  <a:schemeClr val="tx1"/>
                </a:solidFill>
              </a:rPr>
              <a:t>#3: All non-alphanumeric &lt; 256 </a:t>
            </a:r>
            <a:r>
              <a:rPr lang="en-US" sz="1100" dirty="0">
                <a:solidFill>
                  <a:schemeClr val="tx1"/>
                </a:solidFill>
                <a:sym typeface="Wingdings" pitchFamily="2" charset="2"/>
              </a:rPr>
              <a:t> </a:t>
            </a:r>
            <a:r>
              <a:rPr lang="en-US" sz="1100" dirty="0">
                <a:solidFill>
                  <a:schemeClr val="tx1"/>
                </a:solidFill>
              </a:rPr>
              <a:t>\</a:t>
            </a:r>
            <a:r>
              <a:rPr lang="en-US" sz="1100" dirty="0" err="1">
                <a:solidFill>
                  <a:schemeClr val="tx1"/>
                </a:solidFill>
              </a:rPr>
              <a:t>xHH</a:t>
            </a:r>
            <a:endParaRPr lang="en-US" sz="1100" dirty="0">
              <a:solidFill>
                <a:schemeClr val="tx1"/>
              </a:solidFill>
            </a:endParaRPr>
          </a:p>
          <a:p>
            <a:pPr algn="ctr" eaLnBrk="0" hangingPunct="0">
              <a:buNone/>
              <a:defRPr/>
            </a:pPr>
            <a:r>
              <a:rPr lang="en-US" sz="1100" dirty="0">
                <a:solidFill>
                  <a:schemeClr val="tx1"/>
                </a:solidFill>
              </a:rPr>
              <a:t>ESAPI: </a:t>
            </a:r>
            <a:r>
              <a:rPr lang="en-US" sz="1100" dirty="0" err="1">
                <a:solidFill>
                  <a:schemeClr val="tx1"/>
                </a:solidFill>
              </a:rPr>
              <a:t>encodeForJavaScript</a:t>
            </a:r>
            <a:r>
              <a:rPr lang="en-US" sz="1100" dirty="0">
                <a:solidFill>
                  <a:schemeClr val="tx1"/>
                </a:solidFill>
              </a:rPr>
              <a:t>()</a:t>
            </a:r>
          </a:p>
        </p:txBody>
      </p:sp>
      <p:sp>
        <p:nvSpPr>
          <p:cNvPr id="13" name="Line Callout 2 (Border and Accent Bar) 12"/>
          <p:cNvSpPr/>
          <p:nvPr/>
        </p:nvSpPr>
        <p:spPr bwMode="auto">
          <a:xfrm rot="10800000" flipV="1">
            <a:off x="5443481" y="1003721"/>
            <a:ext cx="3471918" cy="496896"/>
          </a:xfrm>
          <a:prstGeom prst="accentBorderCallout2">
            <a:avLst>
              <a:gd name="adj1" fmla="val 71083"/>
              <a:gd name="adj2" fmla="val 102270"/>
              <a:gd name="adj3" fmla="val 70916"/>
              <a:gd name="adj4" fmla="val 111885"/>
              <a:gd name="adj5" fmla="val 154750"/>
              <a:gd name="adj6" fmla="val 151981"/>
            </a:avLst>
          </a:prstGeom>
          <a:solidFill>
            <a:schemeClr val="accent1">
              <a:lumMod val="20000"/>
              <a:lumOff val="80000"/>
            </a:schemeClr>
          </a:solidFill>
          <a:ln>
            <a:headEnd type="none" w="med" len="med"/>
            <a:tailEnd type="none" w="med" len="med"/>
          </a:ln>
          <a:effectLst>
            <a:glow rad="139700">
              <a:schemeClr val="accent3">
                <a:satMod val="175000"/>
                <a:alpha val="40000"/>
              </a:schemeClr>
            </a:glow>
            <a:outerShdw blurRad="40000" dist="20000" dir="5400000" rotWithShape="0">
              <a:srgbClr val="000000">
                <a:alpha val="38000"/>
              </a:srgbClr>
            </a:outerShdw>
          </a:effectLst>
        </p:spPr>
        <p:style>
          <a:lnRef idx="1">
            <a:schemeClr val="accent5"/>
          </a:lnRef>
          <a:fillRef idx="2">
            <a:schemeClr val="accent5"/>
          </a:fillRef>
          <a:effectRef idx="1">
            <a:schemeClr val="accent5"/>
          </a:effectRef>
          <a:fontRef idx="minor">
            <a:schemeClr val="dk1"/>
          </a:fontRef>
        </p:style>
        <p:txBody>
          <a:bodyPr anchor="ctr"/>
          <a:lstStyle/>
          <a:p>
            <a:pPr algn="ctr" eaLnBrk="0" hangingPunct="0">
              <a:spcAft>
                <a:spcPts val="300"/>
              </a:spcAft>
              <a:buNone/>
              <a:defRPr/>
            </a:pPr>
            <a:r>
              <a:rPr lang="en-US" sz="1100" dirty="0">
                <a:solidFill>
                  <a:schemeClr val="tx1"/>
                </a:solidFill>
              </a:rPr>
              <a:t>#1:  ( &amp;, &lt;, &gt;, " ) </a:t>
            </a:r>
            <a:r>
              <a:rPr lang="en-US" sz="1100" dirty="0">
                <a:solidFill>
                  <a:schemeClr val="tx1"/>
                </a:solidFill>
                <a:sym typeface="Wingdings" pitchFamily="2" charset="2"/>
              </a:rPr>
              <a:t> </a:t>
            </a:r>
            <a:r>
              <a:rPr lang="en-US" sz="1100" dirty="0">
                <a:solidFill>
                  <a:schemeClr val="tx1"/>
                </a:solidFill>
              </a:rPr>
              <a:t>&amp;entity;   ( ', / ) </a:t>
            </a:r>
            <a:r>
              <a:rPr lang="en-US" sz="1100" dirty="0">
                <a:solidFill>
                  <a:schemeClr val="tx1"/>
                </a:solidFill>
                <a:sym typeface="Wingdings" pitchFamily="2" charset="2"/>
              </a:rPr>
              <a:t> </a:t>
            </a:r>
            <a:r>
              <a:rPr lang="en-US" sz="1100" dirty="0">
                <a:solidFill>
                  <a:schemeClr val="tx1"/>
                </a:solidFill>
              </a:rPr>
              <a:t>&amp;#</a:t>
            </a:r>
            <a:r>
              <a:rPr lang="en-US" sz="1100" dirty="0" err="1">
                <a:solidFill>
                  <a:schemeClr val="tx1"/>
                </a:solidFill>
              </a:rPr>
              <a:t>xHH</a:t>
            </a:r>
            <a:r>
              <a:rPr lang="en-US" sz="1100" dirty="0">
                <a:solidFill>
                  <a:schemeClr val="tx1"/>
                </a:solidFill>
              </a:rPr>
              <a:t>;</a:t>
            </a:r>
          </a:p>
          <a:p>
            <a:pPr algn="ctr" eaLnBrk="0" hangingPunct="0">
              <a:buNone/>
              <a:defRPr/>
            </a:pPr>
            <a:r>
              <a:rPr lang="en-US" sz="1100" dirty="0">
                <a:solidFill>
                  <a:schemeClr val="tx1"/>
                </a:solidFill>
              </a:rPr>
              <a:t>ESAPI: </a:t>
            </a:r>
            <a:r>
              <a:rPr lang="en-US" sz="1100" dirty="0" err="1">
                <a:solidFill>
                  <a:schemeClr val="tx1"/>
                </a:solidFill>
              </a:rPr>
              <a:t>encodeForHTML</a:t>
            </a:r>
            <a:r>
              <a:rPr lang="en-US" sz="1100" dirty="0">
                <a:solidFill>
                  <a:schemeClr val="tx1"/>
                </a:solidFill>
              </a:rPr>
              <a:t>()</a:t>
            </a:r>
          </a:p>
        </p:txBody>
      </p:sp>
      <p:sp>
        <p:nvSpPr>
          <p:cNvPr id="14" name="Line Callout 2 (Border and Accent Bar) 13"/>
          <p:cNvSpPr/>
          <p:nvPr/>
        </p:nvSpPr>
        <p:spPr bwMode="auto">
          <a:xfrm rot="10800000" flipV="1">
            <a:off x="5791200" y="1765721"/>
            <a:ext cx="3215198" cy="503958"/>
          </a:xfrm>
          <a:prstGeom prst="accentBorderCallout2">
            <a:avLst>
              <a:gd name="adj1" fmla="val 71083"/>
              <a:gd name="adj2" fmla="val 102270"/>
              <a:gd name="adj3" fmla="val 70916"/>
              <a:gd name="adj4" fmla="val 111885"/>
              <a:gd name="adj5" fmla="val 144792"/>
              <a:gd name="adj6" fmla="val 144087"/>
            </a:avLst>
          </a:prstGeom>
          <a:solidFill>
            <a:schemeClr val="accent1">
              <a:lumMod val="20000"/>
              <a:lumOff val="80000"/>
            </a:schemeClr>
          </a:solidFill>
          <a:ln>
            <a:headEnd type="none" w="med" len="med"/>
            <a:tailEnd type="none" w="med" len="med"/>
          </a:ln>
          <a:effectLst>
            <a:glow rad="139700">
              <a:schemeClr val="accent3">
                <a:satMod val="175000"/>
                <a:alpha val="40000"/>
              </a:schemeClr>
            </a:glow>
            <a:outerShdw blurRad="40000" dist="20000" dir="5400000" rotWithShape="0">
              <a:srgbClr val="000000">
                <a:alpha val="38000"/>
              </a:srgbClr>
            </a:outerShdw>
          </a:effectLst>
        </p:spPr>
        <p:style>
          <a:lnRef idx="1">
            <a:schemeClr val="accent5"/>
          </a:lnRef>
          <a:fillRef idx="2">
            <a:schemeClr val="accent5"/>
          </a:fillRef>
          <a:effectRef idx="1">
            <a:schemeClr val="accent5"/>
          </a:effectRef>
          <a:fontRef idx="minor">
            <a:schemeClr val="dk1"/>
          </a:fontRef>
        </p:style>
        <p:txBody>
          <a:bodyPr anchor="ctr"/>
          <a:lstStyle/>
          <a:p>
            <a:pPr algn="ctr" eaLnBrk="0" hangingPunct="0">
              <a:spcAft>
                <a:spcPts val="300"/>
              </a:spcAft>
              <a:buNone/>
              <a:defRPr/>
            </a:pPr>
            <a:r>
              <a:rPr lang="en-US" sz="1100" dirty="0">
                <a:solidFill>
                  <a:schemeClr val="tx1"/>
                </a:solidFill>
              </a:rPr>
              <a:t>#2: All non-alphanumeric &lt; 256 </a:t>
            </a:r>
            <a:r>
              <a:rPr lang="en-US" sz="1100" dirty="0">
                <a:solidFill>
                  <a:schemeClr val="tx1"/>
                </a:solidFill>
                <a:sym typeface="Wingdings" pitchFamily="2" charset="2"/>
              </a:rPr>
              <a:t> </a:t>
            </a:r>
            <a:r>
              <a:rPr lang="en-US" sz="1100" dirty="0">
                <a:solidFill>
                  <a:schemeClr val="tx1"/>
                </a:solidFill>
              </a:rPr>
              <a:t>&amp;#</a:t>
            </a:r>
            <a:r>
              <a:rPr lang="en-US" sz="1100" dirty="0" err="1">
                <a:solidFill>
                  <a:schemeClr val="tx1"/>
                </a:solidFill>
              </a:rPr>
              <a:t>xHH</a:t>
            </a:r>
            <a:endParaRPr lang="en-US" sz="1100" dirty="0">
              <a:solidFill>
                <a:schemeClr val="tx1"/>
              </a:solidFill>
            </a:endParaRPr>
          </a:p>
          <a:p>
            <a:pPr algn="ctr" eaLnBrk="0" hangingPunct="0">
              <a:buNone/>
              <a:defRPr/>
            </a:pPr>
            <a:r>
              <a:rPr lang="en-US" sz="1100" dirty="0">
                <a:solidFill>
                  <a:schemeClr val="tx1"/>
                </a:solidFill>
              </a:rPr>
              <a:t>ESAPI: </a:t>
            </a:r>
            <a:r>
              <a:rPr lang="en-US" sz="1100" dirty="0" err="1">
                <a:solidFill>
                  <a:schemeClr val="tx1"/>
                </a:solidFill>
              </a:rPr>
              <a:t>encodeForHTMLAttribute</a:t>
            </a:r>
            <a:r>
              <a:rPr lang="en-US" sz="1100" dirty="0">
                <a:solidFill>
                  <a:schemeClr val="tx1"/>
                </a:solidFill>
              </a:rPr>
              <a:t>()</a:t>
            </a:r>
          </a:p>
        </p:txBody>
      </p:sp>
      <p:sp>
        <p:nvSpPr>
          <p:cNvPr id="16" name="Line Callout 2 (Border and Accent Bar) 15"/>
          <p:cNvSpPr/>
          <p:nvPr/>
        </p:nvSpPr>
        <p:spPr bwMode="auto">
          <a:xfrm rot="10800000" flipV="1">
            <a:off x="5791200" y="4585120"/>
            <a:ext cx="3124200" cy="496896"/>
          </a:xfrm>
          <a:prstGeom prst="accentBorderCallout2">
            <a:avLst>
              <a:gd name="adj1" fmla="val 71083"/>
              <a:gd name="adj2" fmla="val 102270"/>
              <a:gd name="adj3" fmla="val 70916"/>
              <a:gd name="adj4" fmla="val 111885"/>
              <a:gd name="adj5" fmla="val 69299"/>
              <a:gd name="adj6" fmla="val 167271"/>
            </a:avLst>
          </a:prstGeom>
          <a:solidFill>
            <a:schemeClr val="accent1">
              <a:lumMod val="20000"/>
              <a:lumOff val="80000"/>
            </a:schemeClr>
          </a:solidFill>
          <a:ln>
            <a:headEnd type="none" w="med" len="med"/>
            <a:tailEnd type="none" w="med" len="med"/>
          </a:ln>
          <a:effectLst>
            <a:glow rad="139700">
              <a:schemeClr val="accent3">
                <a:satMod val="175000"/>
                <a:alpha val="40000"/>
              </a:schemeClr>
            </a:glow>
            <a:outerShdw blurRad="40000" dist="20000" dir="5400000" rotWithShape="0">
              <a:srgbClr val="000000">
                <a:alpha val="38000"/>
              </a:srgbClr>
            </a:outerShdw>
          </a:effectLst>
        </p:spPr>
        <p:style>
          <a:lnRef idx="1">
            <a:schemeClr val="accent5"/>
          </a:lnRef>
          <a:fillRef idx="2">
            <a:schemeClr val="accent5"/>
          </a:fillRef>
          <a:effectRef idx="1">
            <a:schemeClr val="accent5"/>
          </a:effectRef>
          <a:fontRef idx="minor">
            <a:schemeClr val="dk1"/>
          </a:fontRef>
        </p:style>
        <p:txBody>
          <a:bodyPr anchor="ctr"/>
          <a:lstStyle/>
          <a:p>
            <a:pPr algn="ctr" eaLnBrk="0" hangingPunct="0">
              <a:spcAft>
                <a:spcPts val="300"/>
              </a:spcAft>
              <a:buNone/>
              <a:defRPr/>
            </a:pPr>
            <a:r>
              <a:rPr lang="en-US" sz="1100" dirty="0">
                <a:solidFill>
                  <a:schemeClr val="tx1"/>
                </a:solidFill>
              </a:rPr>
              <a:t>#5: All non-alphanumeric &lt; 256 </a:t>
            </a:r>
            <a:r>
              <a:rPr lang="en-US" sz="1100" dirty="0">
                <a:solidFill>
                  <a:schemeClr val="tx1"/>
                </a:solidFill>
                <a:sym typeface="Wingdings" pitchFamily="2" charset="2"/>
              </a:rPr>
              <a:t> </a:t>
            </a:r>
            <a:r>
              <a:rPr lang="en-US" sz="1100" dirty="0">
                <a:solidFill>
                  <a:schemeClr val="tx1"/>
                </a:solidFill>
              </a:rPr>
              <a:t>%HH</a:t>
            </a:r>
          </a:p>
          <a:p>
            <a:pPr algn="ctr" eaLnBrk="0" hangingPunct="0">
              <a:buNone/>
              <a:defRPr/>
            </a:pPr>
            <a:r>
              <a:rPr lang="en-US" sz="1100" dirty="0">
                <a:solidFill>
                  <a:schemeClr val="tx1"/>
                </a:solidFill>
              </a:rPr>
              <a:t>ESAPI: </a:t>
            </a:r>
            <a:r>
              <a:rPr lang="en-US" sz="1100" dirty="0" err="1">
                <a:solidFill>
                  <a:schemeClr val="tx1"/>
                </a:solidFill>
              </a:rPr>
              <a:t>encodeForURL</a:t>
            </a:r>
            <a:r>
              <a:rPr lang="en-US" sz="1100" dirty="0">
                <a:solidFill>
                  <a:schemeClr val="tx1"/>
                </a:solidFill>
              </a:rPr>
              <a:t>()</a:t>
            </a:r>
          </a:p>
        </p:txBody>
      </p:sp>
      <p:sp>
        <p:nvSpPr>
          <p:cNvPr id="17" name="TextBox 16"/>
          <p:cNvSpPr txBox="1"/>
          <p:nvPr/>
        </p:nvSpPr>
        <p:spPr>
          <a:xfrm>
            <a:off x="152400" y="5645150"/>
            <a:ext cx="8915400" cy="623312"/>
          </a:xfrm>
          <a:prstGeom prst="rect">
            <a:avLst/>
          </a:prstGeom>
          <a:noFill/>
        </p:spPr>
        <p:txBody>
          <a:bodyPr>
            <a:spAutoFit/>
          </a:bodyPr>
          <a:lstStyle/>
          <a:p>
            <a:pPr>
              <a:buNone/>
              <a:defRPr/>
            </a:pPr>
            <a:r>
              <a:rPr lang="en-US" sz="1400" dirty="0" smtClean="0">
                <a:latin typeface="Arial" charset="0"/>
              </a:rPr>
              <a:t>Recommendation</a:t>
            </a:r>
            <a:r>
              <a:rPr lang="en-US" sz="1400" dirty="0">
                <a:latin typeface="Arial" charset="0"/>
              </a:rPr>
              <a:t>: Only allow #1 and #2 and disallow all </a:t>
            </a:r>
            <a:r>
              <a:rPr lang="en-US" sz="1400" dirty="0" err="1" smtClean="0">
                <a:latin typeface="Arial" charset="0"/>
              </a:rPr>
              <a:t>othersSee</a:t>
            </a:r>
            <a:r>
              <a:rPr lang="en-US" sz="1400" dirty="0">
                <a:latin typeface="Arial" charset="0"/>
              </a:rPr>
              <a:t>:  </a:t>
            </a:r>
            <a:r>
              <a:rPr lang="en-US" sz="1400" dirty="0">
                <a:latin typeface="Arial" charset="0"/>
                <a:hlinkClick r:id="rId5"/>
              </a:rPr>
              <a:t>www.owasp.org/index.php/XSS_(Cross_Site_Scripting)_Prevention_Cheat_Sheet</a:t>
            </a:r>
            <a:r>
              <a:rPr lang="en-US" sz="1400" dirty="0">
                <a:latin typeface="Arial" charset="0"/>
              </a:rPr>
              <a:t> for more details</a:t>
            </a:r>
          </a:p>
        </p:txBody>
      </p:sp>
    </p:spTree>
    <p:custDataLst>
      <p:tags r:id="rId1"/>
    </p:custDataLst>
    <p:extLst>
      <p:ext uri="{BB962C8B-B14F-4D97-AF65-F5344CB8AC3E}">
        <p14:creationId xmlns:p14="http://schemas.microsoft.com/office/powerpoint/2010/main" val="702828803"/>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3554" name="Title 1"/>
          <p:cNvSpPr>
            <a:spLocks noGrp="1"/>
          </p:cNvSpPr>
          <p:nvPr>
            <p:ph type="title"/>
          </p:nvPr>
        </p:nvSpPr>
        <p:spPr/>
        <p:txBody>
          <a:bodyPr/>
          <a:lstStyle/>
          <a:p>
            <a:r>
              <a:rPr lang="nl-BE" smtClean="0"/>
              <a:t>.NET specific</a:t>
            </a:r>
            <a:endParaRPr lang="en-GB" smtClean="0"/>
          </a:p>
        </p:txBody>
      </p:sp>
      <p:sp>
        <p:nvSpPr>
          <p:cNvPr id="23555" name="Content Placeholder 2"/>
          <p:cNvSpPr>
            <a:spLocks noGrp="1"/>
          </p:cNvSpPr>
          <p:nvPr>
            <p:ph idx="1"/>
          </p:nvPr>
        </p:nvSpPr>
        <p:spPr/>
        <p:txBody>
          <a:bodyPr/>
          <a:lstStyle/>
          <a:p>
            <a:pPr>
              <a:buFont typeface="Webdings" pitchFamily="18" charset="2"/>
              <a:buNone/>
            </a:pPr>
            <a:r>
              <a:rPr lang="en-GB" sz="2400" smtClean="0"/>
              <a:t>Step 1. Check that ASP.NET request validation is enabled.</a:t>
            </a:r>
          </a:p>
          <a:p>
            <a:pPr>
              <a:buFont typeface="Webdings" pitchFamily="18" charset="2"/>
              <a:buNone/>
            </a:pPr>
            <a:r>
              <a:rPr lang="en-GB" sz="2400" smtClean="0"/>
              <a:t>Step 2. Review ASP.NET code that generates HTML output.</a:t>
            </a:r>
          </a:p>
          <a:p>
            <a:pPr>
              <a:buFont typeface="Webdings" pitchFamily="18" charset="2"/>
              <a:buNone/>
            </a:pPr>
            <a:r>
              <a:rPr lang="en-GB" sz="2400" smtClean="0"/>
              <a:t>Step 3. Determine whether HTML output includes input parameters.</a:t>
            </a:r>
          </a:p>
          <a:p>
            <a:pPr>
              <a:buFont typeface="Webdings" pitchFamily="18" charset="2"/>
              <a:buNone/>
            </a:pPr>
            <a:r>
              <a:rPr lang="en-GB" sz="2400" smtClean="0"/>
              <a:t>Step 4. Review potentially dangerous HTML tags and attributes.</a:t>
            </a:r>
          </a:p>
          <a:p>
            <a:pPr>
              <a:buFont typeface="Webdings" pitchFamily="18" charset="2"/>
              <a:buNone/>
            </a:pPr>
            <a:r>
              <a:rPr lang="en-GB" sz="2400" smtClean="0"/>
              <a:t>Step 5. Evaluate countermeasures.</a:t>
            </a:r>
          </a:p>
        </p:txBody>
      </p:sp>
      <p:sp>
        <p:nvSpPr>
          <p:cNvPr id="4" name="Slide Number Placeholder 3"/>
          <p:cNvSpPr>
            <a:spLocks noGrp="1"/>
          </p:cNvSpPr>
          <p:nvPr>
            <p:ph type="sldNum" sz="quarter" idx="10"/>
          </p:nvPr>
        </p:nvSpPr>
        <p:spPr/>
        <p:txBody>
          <a:bodyPr/>
          <a:lstStyle/>
          <a:p>
            <a:pPr>
              <a:defRPr/>
            </a:pPr>
            <a:r>
              <a:rPr lang="en-US" smtClean="0"/>
              <a:t> page  </a:t>
            </a:r>
            <a:fld id="{EA286836-3D52-43C9-9A87-DA783961A5D5}" type="slidenum">
              <a:rPr lang="en-US" smtClean="0"/>
              <a:pPr>
                <a:defRPr/>
              </a:pPr>
              <a:t>33</a:t>
            </a:fld>
            <a:endParaRPr lang="en-US" sz="1600"/>
          </a:p>
        </p:txBody>
      </p:sp>
    </p:spTree>
    <p:extLst>
      <p:ext uri="{BB962C8B-B14F-4D97-AF65-F5344CB8AC3E}">
        <p14:creationId xmlns:p14="http://schemas.microsoft.com/office/powerpoint/2010/main" val="4016851392"/>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4578" name="Title 1"/>
          <p:cNvSpPr>
            <a:spLocks noGrp="1"/>
          </p:cNvSpPr>
          <p:nvPr>
            <p:ph type="title"/>
          </p:nvPr>
        </p:nvSpPr>
        <p:spPr/>
        <p:txBody>
          <a:bodyPr/>
          <a:lstStyle/>
          <a:p>
            <a:r>
              <a:rPr lang="en-GB" smtClean="0"/>
              <a:t>Machine.config</a:t>
            </a:r>
          </a:p>
        </p:txBody>
      </p:sp>
      <p:sp>
        <p:nvSpPr>
          <p:cNvPr id="24579" name="Content Placeholder 2"/>
          <p:cNvSpPr>
            <a:spLocks noGrp="1"/>
          </p:cNvSpPr>
          <p:nvPr>
            <p:ph idx="1"/>
          </p:nvPr>
        </p:nvSpPr>
        <p:spPr/>
        <p:txBody>
          <a:bodyPr/>
          <a:lstStyle/>
          <a:p>
            <a:pPr>
              <a:buFont typeface="Webdings" pitchFamily="18" charset="2"/>
              <a:buNone/>
            </a:pPr>
            <a:r>
              <a:rPr lang="en-GB" b="1" smtClean="0">
                <a:latin typeface="Courier New" pitchFamily="49" charset="0"/>
                <a:cs typeface="Courier New" pitchFamily="49" charset="0"/>
              </a:rPr>
              <a:t>&lt;system.web&gt; </a:t>
            </a:r>
          </a:p>
          <a:p>
            <a:pPr>
              <a:buFont typeface="Webdings" pitchFamily="18" charset="2"/>
              <a:buNone/>
            </a:pPr>
            <a:r>
              <a:rPr lang="en-GB" b="1" smtClean="0">
                <a:latin typeface="Courier New" pitchFamily="49" charset="0"/>
                <a:cs typeface="Courier New" pitchFamily="49" charset="0"/>
              </a:rPr>
              <a:t>&lt;pages buffer="true" validateRequest="true" /&gt; </a:t>
            </a:r>
          </a:p>
          <a:p>
            <a:pPr>
              <a:buFont typeface="Webdings" pitchFamily="18" charset="2"/>
              <a:buNone/>
            </a:pPr>
            <a:r>
              <a:rPr lang="en-GB" b="1" smtClean="0">
                <a:latin typeface="Courier New" pitchFamily="49" charset="0"/>
                <a:cs typeface="Courier New" pitchFamily="49" charset="0"/>
              </a:rPr>
              <a:t>&lt;/system.web&gt;</a:t>
            </a:r>
          </a:p>
        </p:txBody>
      </p:sp>
      <p:sp>
        <p:nvSpPr>
          <p:cNvPr id="4" name="Slide Number Placeholder 3"/>
          <p:cNvSpPr>
            <a:spLocks noGrp="1"/>
          </p:cNvSpPr>
          <p:nvPr>
            <p:ph type="sldNum" sz="quarter" idx="10"/>
          </p:nvPr>
        </p:nvSpPr>
        <p:spPr/>
        <p:txBody>
          <a:bodyPr/>
          <a:lstStyle/>
          <a:p>
            <a:pPr>
              <a:defRPr/>
            </a:pPr>
            <a:r>
              <a:rPr lang="en-US" smtClean="0"/>
              <a:t> page  </a:t>
            </a:r>
            <a:fld id="{37198220-9201-46E0-8CBF-00B79CCED5F5}" type="slidenum">
              <a:rPr lang="en-US" smtClean="0"/>
              <a:pPr>
                <a:defRPr/>
              </a:pPr>
              <a:t>34</a:t>
            </a:fld>
            <a:endParaRPr lang="en-US" sz="1600"/>
          </a:p>
        </p:txBody>
      </p:sp>
    </p:spTree>
    <p:extLst>
      <p:ext uri="{BB962C8B-B14F-4D97-AF65-F5344CB8AC3E}">
        <p14:creationId xmlns:p14="http://schemas.microsoft.com/office/powerpoint/2010/main" val="1646653127"/>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5602" name="Title 1"/>
          <p:cNvSpPr>
            <a:spLocks noGrp="1"/>
          </p:cNvSpPr>
          <p:nvPr>
            <p:ph type="title"/>
          </p:nvPr>
        </p:nvSpPr>
        <p:spPr/>
        <p:txBody>
          <a:bodyPr/>
          <a:lstStyle/>
          <a:p>
            <a:r>
              <a:rPr lang="en-GB" smtClean="0"/>
              <a:t>HTML Output Includes Input Parameters?</a:t>
            </a:r>
          </a:p>
        </p:txBody>
      </p:sp>
      <p:sp>
        <p:nvSpPr>
          <p:cNvPr id="25603" name="Content Placeholder 2"/>
          <p:cNvSpPr>
            <a:spLocks noGrp="1"/>
          </p:cNvSpPr>
          <p:nvPr>
            <p:ph idx="1"/>
          </p:nvPr>
        </p:nvSpPr>
        <p:spPr/>
        <p:txBody>
          <a:bodyPr/>
          <a:lstStyle/>
          <a:p>
            <a:pPr>
              <a:buFont typeface="Webdings" pitchFamily="18" charset="2"/>
              <a:buNone/>
            </a:pPr>
            <a:r>
              <a:rPr lang="en-GB" sz="2000" b="1" smtClean="0">
                <a:latin typeface="Courier New" pitchFamily="49" charset="0"/>
                <a:cs typeface="Courier New" pitchFamily="49" charset="0"/>
              </a:rPr>
              <a:t>Response.Write(name.Text);</a:t>
            </a:r>
          </a:p>
          <a:p>
            <a:pPr>
              <a:buFont typeface="Webdings" pitchFamily="18" charset="2"/>
              <a:buNone/>
            </a:pPr>
            <a:endParaRPr lang="en-GB" sz="2000" b="1" smtClean="0">
              <a:latin typeface="Courier New" pitchFamily="49" charset="0"/>
              <a:cs typeface="Courier New" pitchFamily="49" charset="0"/>
            </a:endParaRPr>
          </a:p>
          <a:p>
            <a:pPr>
              <a:buFont typeface="Webdings" pitchFamily="18" charset="2"/>
              <a:buNone/>
            </a:pPr>
            <a:r>
              <a:rPr lang="en-GB" sz="2000" b="1" smtClean="0">
                <a:latin typeface="Courier New" pitchFamily="49" charset="0"/>
                <a:cs typeface="Courier New" pitchFamily="49" charset="0"/>
              </a:rPr>
              <a:t>Response.Write(Request.QueryString["username"]);</a:t>
            </a:r>
          </a:p>
          <a:p>
            <a:pPr>
              <a:buFont typeface="Webdings" pitchFamily="18" charset="2"/>
              <a:buNone/>
            </a:pPr>
            <a:endParaRPr lang="en-GB" sz="2000" b="1" smtClean="0">
              <a:latin typeface="Courier New" pitchFamily="49" charset="0"/>
              <a:cs typeface="Courier New" pitchFamily="49" charset="0"/>
            </a:endParaRPr>
          </a:p>
          <a:p>
            <a:pPr>
              <a:buFont typeface="Webdings" pitchFamily="18" charset="2"/>
              <a:buNone/>
            </a:pPr>
            <a:r>
              <a:rPr lang="en-GB" sz="2000" b="1" smtClean="0">
                <a:latin typeface="Courier New" pitchFamily="49" charset="0"/>
                <a:cs typeface="Courier New" pitchFamily="49" charset="0"/>
              </a:rPr>
              <a:t>SqlDataReader reader = cmd.ExecuteReader(); Response.Write(reader.GetString(1));</a:t>
            </a:r>
          </a:p>
          <a:p>
            <a:pPr>
              <a:buFont typeface="Webdings" pitchFamily="18" charset="2"/>
              <a:buNone/>
            </a:pPr>
            <a:endParaRPr lang="en-GB" sz="2000" b="1" smtClean="0">
              <a:latin typeface="Courier New" pitchFamily="49" charset="0"/>
              <a:cs typeface="Courier New" pitchFamily="49" charset="0"/>
            </a:endParaRPr>
          </a:p>
          <a:p>
            <a:pPr>
              <a:buFont typeface="Webdings" pitchFamily="18" charset="2"/>
              <a:buNone/>
            </a:pPr>
            <a:r>
              <a:rPr lang="en-GB" sz="2000" b="1" smtClean="0">
                <a:latin typeface="Courier New" pitchFamily="49" charset="0"/>
                <a:cs typeface="Courier New" pitchFamily="49" charset="0"/>
              </a:rPr>
              <a:t>Response.Write( Request.Cookies["name"].Values["name"]);</a:t>
            </a:r>
          </a:p>
          <a:p>
            <a:pPr>
              <a:buFont typeface="Webdings" pitchFamily="18" charset="2"/>
              <a:buNone/>
            </a:pPr>
            <a:endParaRPr lang="en-GB" sz="2000" b="1" smtClean="0">
              <a:latin typeface="Courier New" pitchFamily="49" charset="0"/>
              <a:cs typeface="Courier New" pitchFamily="49" charset="0"/>
            </a:endParaRPr>
          </a:p>
          <a:p>
            <a:pPr>
              <a:buFont typeface="Webdings" pitchFamily="18" charset="2"/>
              <a:buNone/>
            </a:pPr>
            <a:r>
              <a:rPr lang="en-GB" sz="2000" b="1" smtClean="0">
                <a:latin typeface="Courier New" pitchFamily="49" charset="0"/>
                <a:cs typeface="Courier New" pitchFamily="49" charset="0"/>
              </a:rPr>
              <a:t>Response.Write(Session["name"]);</a:t>
            </a:r>
          </a:p>
        </p:txBody>
      </p:sp>
      <p:sp>
        <p:nvSpPr>
          <p:cNvPr id="4" name="Slide Number Placeholder 3"/>
          <p:cNvSpPr>
            <a:spLocks noGrp="1"/>
          </p:cNvSpPr>
          <p:nvPr>
            <p:ph type="sldNum" sz="quarter" idx="10"/>
          </p:nvPr>
        </p:nvSpPr>
        <p:spPr/>
        <p:txBody>
          <a:bodyPr/>
          <a:lstStyle/>
          <a:p>
            <a:pPr>
              <a:defRPr/>
            </a:pPr>
            <a:r>
              <a:rPr lang="en-US" smtClean="0"/>
              <a:t> page  </a:t>
            </a:r>
            <a:fld id="{A6689776-DF3C-4C15-A221-D1D5AC80A4DB}" type="slidenum">
              <a:rPr lang="en-US" smtClean="0"/>
              <a:pPr>
                <a:defRPr/>
              </a:pPr>
              <a:t>35</a:t>
            </a:fld>
            <a:endParaRPr lang="en-US" sz="1600"/>
          </a:p>
        </p:txBody>
      </p:sp>
    </p:spTree>
    <p:extLst>
      <p:ext uri="{BB962C8B-B14F-4D97-AF65-F5344CB8AC3E}">
        <p14:creationId xmlns:p14="http://schemas.microsoft.com/office/powerpoint/2010/main" val="3228044798"/>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6626" name="Title 1"/>
          <p:cNvSpPr>
            <a:spLocks noGrp="1"/>
          </p:cNvSpPr>
          <p:nvPr>
            <p:ph type="title"/>
          </p:nvPr>
        </p:nvSpPr>
        <p:spPr/>
        <p:txBody>
          <a:bodyPr/>
          <a:lstStyle/>
          <a:p>
            <a:r>
              <a:rPr lang="nl-BE" smtClean="0"/>
              <a:t>Anti-XSS Library</a:t>
            </a:r>
            <a:endParaRPr lang="en-GB" smtClean="0"/>
          </a:p>
        </p:txBody>
      </p:sp>
      <p:sp>
        <p:nvSpPr>
          <p:cNvPr id="26627" name="Content Placeholder 2"/>
          <p:cNvSpPr>
            <a:spLocks noGrp="1"/>
          </p:cNvSpPr>
          <p:nvPr>
            <p:ph idx="1"/>
          </p:nvPr>
        </p:nvSpPr>
        <p:spPr>
          <a:xfrm>
            <a:off x="381000" y="3581400"/>
            <a:ext cx="8229600" cy="3810000"/>
          </a:xfrm>
        </p:spPr>
        <p:txBody>
          <a:bodyPr/>
          <a:lstStyle/>
          <a:p>
            <a:pPr>
              <a:buFont typeface="Webdings" pitchFamily="18" charset="2"/>
              <a:buNone/>
            </a:pPr>
            <a:r>
              <a:rPr lang="en-GB" sz="1600" smtClean="0">
                <a:latin typeface="Courier New" pitchFamily="49" charset="0"/>
                <a:cs typeface="Courier New" pitchFamily="49" charset="0"/>
              </a:rPr>
              <a:t>String Name = Request.QueryString["Name"];</a:t>
            </a:r>
          </a:p>
          <a:p>
            <a:pPr>
              <a:buFont typeface="Webdings" pitchFamily="18" charset="2"/>
              <a:buNone/>
            </a:pPr>
            <a:endParaRPr lang="en-GB" sz="1600" smtClean="0">
              <a:latin typeface="Courier New" pitchFamily="49" charset="0"/>
              <a:cs typeface="Courier New" pitchFamily="49" charset="0"/>
            </a:endParaRPr>
          </a:p>
          <a:p>
            <a:pPr>
              <a:buFont typeface="Webdings" pitchFamily="18" charset="2"/>
              <a:buNone/>
            </a:pPr>
            <a:r>
              <a:rPr lang="en-GB" sz="1600" smtClean="0">
                <a:latin typeface="Courier New" pitchFamily="49" charset="0"/>
                <a:cs typeface="Courier New" pitchFamily="49" charset="0"/>
              </a:rPr>
              <a:t>=&gt;</a:t>
            </a:r>
          </a:p>
          <a:p>
            <a:pPr>
              <a:buFont typeface="Webdings" pitchFamily="18" charset="2"/>
              <a:buNone/>
            </a:pPr>
            <a:endParaRPr lang="en-GB" sz="1600" smtClean="0">
              <a:latin typeface="Courier New" pitchFamily="49" charset="0"/>
              <a:cs typeface="Courier New" pitchFamily="49" charset="0"/>
            </a:endParaRPr>
          </a:p>
          <a:p>
            <a:pPr>
              <a:buFont typeface="Webdings" pitchFamily="18" charset="2"/>
              <a:buNone/>
            </a:pPr>
            <a:r>
              <a:rPr lang="en-GB" sz="1600" smtClean="0">
                <a:latin typeface="Courier New" pitchFamily="49" charset="0"/>
                <a:cs typeface="Courier New" pitchFamily="49" charset="0"/>
              </a:rPr>
              <a:t>String Name = AntiXss.HtmlEncode(Request.QueryString["Name"]);</a:t>
            </a:r>
          </a:p>
        </p:txBody>
      </p:sp>
      <p:sp>
        <p:nvSpPr>
          <p:cNvPr id="4" name="Slide Number Placeholder 3"/>
          <p:cNvSpPr>
            <a:spLocks noGrp="1"/>
          </p:cNvSpPr>
          <p:nvPr>
            <p:ph type="sldNum" sz="quarter" idx="10"/>
          </p:nvPr>
        </p:nvSpPr>
        <p:spPr/>
        <p:txBody>
          <a:bodyPr/>
          <a:lstStyle/>
          <a:p>
            <a:pPr>
              <a:defRPr/>
            </a:pPr>
            <a:r>
              <a:rPr lang="en-US" smtClean="0"/>
              <a:t> page  </a:t>
            </a:r>
            <a:fld id="{7B491360-1826-4D7B-A205-24E4640093A4}" type="slidenum">
              <a:rPr lang="en-US" smtClean="0"/>
              <a:pPr>
                <a:defRPr/>
              </a:pPr>
              <a:t>36</a:t>
            </a:fld>
            <a:endParaRPr lang="en-US" sz="1600"/>
          </a:p>
        </p:txBody>
      </p:sp>
      <p:pic>
        <p:nvPicPr>
          <p:cNvPr id="26629" name="Picture 3"/>
          <p:cNvPicPr>
            <a:picLocks noChangeAspect="1" noChangeArrowheads="1"/>
          </p:cNvPicPr>
          <p:nvPr/>
        </p:nvPicPr>
        <p:blipFill>
          <a:blip r:embed="rId3" cstate="print"/>
          <a:srcRect/>
          <a:stretch>
            <a:fillRect/>
          </a:stretch>
        </p:blipFill>
        <p:spPr bwMode="auto">
          <a:xfrm>
            <a:off x="4572000" y="381000"/>
            <a:ext cx="3748088" cy="3065463"/>
          </a:xfrm>
          <a:prstGeom prst="rect">
            <a:avLst/>
          </a:prstGeom>
          <a:noFill/>
          <a:ln w="9525">
            <a:noFill/>
            <a:miter lim="800000"/>
            <a:headEnd/>
            <a:tailEnd/>
          </a:ln>
        </p:spPr>
      </p:pic>
    </p:spTree>
    <p:extLst>
      <p:ext uri="{BB962C8B-B14F-4D97-AF65-F5344CB8AC3E}">
        <p14:creationId xmlns:p14="http://schemas.microsoft.com/office/powerpoint/2010/main" val="2518322338"/>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7650" name="Title 1"/>
          <p:cNvSpPr>
            <a:spLocks noGrp="1"/>
          </p:cNvSpPr>
          <p:nvPr>
            <p:ph type="title"/>
          </p:nvPr>
        </p:nvSpPr>
        <p:spPr/>
        <p:txBody>
          <a:bodyPr/>
          <a:lstStyle/>
          <a:p>
            <a:r>
              <a:rPr lang="nl-BE" smtClean="0"/>
              <a:t>Evaluate Countermeasures</a:t>
            </a:r>
            <a:endParaRPr lang="en-GB" smtClean="0"/>
          </a:p>
        </p:txBody>
      </p:sp>
      <p:sp>
        <p:nvSpPr>
          <p:cNvPr id="27651" name="Content Placeholder 2"/>
          <p:cNvSpPr>
            <a:spLocks noGrp="1"/>
          </p:cNvSpPr>
          <p:nvPr>
            <p:ph idx="1"/>
          </p:nvPr>
        </p:nvSpPr>
        <p:spPr/>
        <p:txBody>
          <a:bodyPr/>
          <a:lstStyle/>
          <a:p>
            <a:r>
              <a:rPr lang="en-GB" smtClean="0"/>
              <a:t>Encode HTML output.</a:t>
            </a:r>
          </a:p>
          <a:p>
            <a:pPr lvl="1">
              <a:buFont typeface="Webdings" pitchFamily="18" charset="2"/>
              <a:buNone/>
            </a:pPr>
            <a:r>
              <a:rPr lang="en-GB" smtClean="0">
                <a:latin typeface="Courier New" pitchFamily="49" charset="0"/>
                <a:cs typeface="Courier New" pitchFamily="49" charset="0"/>
              </a:rPr>
              <a:t>Response.Write(HttpUtility.HtmlEncode(Request.Form["name"]));</a:t>
            </a:r>
          </a:p>
          <a:p>
            <a:pPr lvl="1"/>
            <a:endParaRPr lang="en-GB" smtClean="0"/>
          </a:p>
          <a:p>
            <a:r>
              <a:rPr lang="en-GB" smtClean="0"/>
              <a:t>Encode URL output.</a:t>
            </a:r>
          </a:p>
          <a:p>
            <a:pPr lvl="1">
              <a:buFont typeface="Webdings" pitchFamily="18" charset="2"/>
              <a:buNone/>
            </a:pPr>
            <a:r>
              <a:rPr lang="en-GB" smtClean="0">
                <a:latin typeface="Courier New" pitchFamily="49" charset="0"/>
                <a:cs typeface="Courier New" pitchFamily="49" charset="0"/>
              </a:rPr>
              <a:t>Response.Write(HttpUtility.UrlEncode(urlString));</a:t>
            </a:r>
          </a:p>
          <a:p>
            <a:pPr lvl="1"/>
            <a:endParaRPr lang="en-GB" smtClean="0"/>
          </a:p>
          <a:p>
            <a:r>
              <a:rPr lang="en-GB" smtClean="0"/>
              <a:t>Filter user input.</a:t>
            </a:r>
          </a:p>
          <a:p>
            <a:pPr lvl="1"/>
            <a:r>
              <a:rPr lang="en-GB" smtClean="0"/>
              <a:t>RegularExpressionValidator and RangeValidator</a:t>
            </a:r>
          </a:p>
        </p:txBody>
      </p:sp>
      <p:sp>
        <p:nvSpPr>
          <p:cNvPr id="4" name="Slide Number Placeholder 3"/>
          <p:cNvSpPr>
            <a:spLocks noGrp="1"/>
          </p:cNvSpPr>
          <p:nvPr>
            <p:ph type="sldNum" sz="quarter" idx="10"/>
          </p:nvPr>
        </p:nvSpPr>
        <p:spPr/>
        <p:txBody>
          <a:bodyPr/>
          <a:lstStyle/>
          <a:p>
            <a:pPr>
              <a:defRPr/>
            </a:pPr>
            <a:r>
              <a:rPr lang="en-US" smtClean="0"/>
              <a:t> page  </a:t>
            </a:r>
            <a:fld id="{56328D35-96D4-4E20-8CFC-FF0D7BA78F87}" type="slidenum">
              <a:rPr lang="en-US" smtClean="0"/>
              <a:pPr>
                <a:defRPr/>
              </a:pPr>
              <a:t>37</a:t>
            </a:fld>
            <a:endParaRPr lang="en-US" sz="1600"/>
          </a:p>
        </p:txBody>
      </p:sp>
    </p:spTree>
    <p:extLst>
      <p:ext uri="{BB962C8B-B14F-4D97-AF65-F5344CB8AC3E}">
        <p14:creationId xmlns:p14="http://schemas.microsoft.com/office/powerpoint/2010/main" val="429735776"/>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09570" name="Title 1"/>
          <p:cNvSpPr>
            <a:spLocks noGrp="1"/>
          </p:cNvSpPr>
          <p:nvPr>
            <p:ph type="title"/>
          </p:nvPr>
        </p:nvSpPr>
        <p:spPr/>
        <p:txBody>
          <a:bodyPr/>
          <a:lstStyle/>
          <a:p>
            <a:r>
              <a:rPr lang="nl-BE" smtClean="0"/>
              <a:t>DOM Based XSS</a:t>
            </a:r>
          </a:p>
        </p:txBody>
      </p:sp>
      <p:sp>
        <p:nvSpPr>
          <p:cNvPr id="109571" name="Content Placeholder 2"/>
          <p:cNvSpPr>
            <a:spLocks noGrp="1"/>
          </p:cNvSpPr>
          <p:nvPr>
            <p:ph idx="1"/>
          </p:nvPr>
        </p:nvSpPr>
        <p:spPr/>
        <p:txBody>
          <a:bodyPr/>
          <a:lstStyle/>
          <a:p>
            <a:r>
              <a:rPr lang="nl-BE" dirty="0" smtClean="0"/>
              <a:t>Root cause:</a:t>
            </a:r>
          </a:p>
          <a:p>
            <a:endParaRPr lang="nl-BE" dirty="0" smtClean="0"/>
          </a:p>
          <a:p>
            <a:pPr lvl="1"/>
            <a:r>
              <a:rPr lang="en-US" dirty="0" smtClean="0"/>
              <a:t>Insecure reference and use (in a client side code) of DOM objects that are not fully controlled by the server provided page</a:t>
            </a:r>
          </a:p>
          <a:p>
            <a:pPr lvl="1"/>
            <a:endParaRPr lang="nl-BE" dirty="0" smtClean="0"/>
          </a:p>
          <a:p>
            <a:pPr lvl="1"/>
            <a:r>
              <a:rPr lang="nl-BE" dirty="0" smtClean="0"/>
              <a:t>DOM = Document Object Model of browser</a:t>
            </a:r>
          </a:p>
          <a:p>
            <a:pPr lvl="2"/>
            <a:r>
              <a:rPr lang="en-US" sz="1400" dirty="0" smtClean="0"/>
              <a:t>represents most of the page’s properties, as experienced by the browser.</a:t>
            </a:r>
          </a:p>
          <a:p>
            <a:pPr lvl="2"/>
            <a:r>
              <a:rPr lang="en-US" sz="1400" dirty="0" smtClean="0"/>
              <a:t>contains many sub-objects, such as location, URL and referrer. These are populated by the browser according to the browser’s point of view.</a:t>
            </a:r>
          </a:p>
          <a:p>
            <a:pPr lvl="2"/>
            <a:r>
              <a:rPr lang="en-US" sz="1400" dirty="0" smtClean="0"/>
              <a:t>example: </a:t>
            </a:r>
            <a:r>
              <a:rPr lang="en-US" sz="1400" dirty="0" err="1" smtClean="0"/>
              <a:t>document.location</a:t>
            </a:r>
            <a:r>
              <a:rPr lang="en-US" sz="1400" dirty="0" smtClean="0"/>
              <a:t>, document.URL</a:t>
            </a:r>
          </a:p>
        </p:txBody>
      </p:sp>
    </p:spTree>
    <p:extLst>
      <p:ext uri="{BB962C8B-B14F-4D97-AF65-F5344CB8AC3E}">
        <p14:creationId xmlns:p14="http://schemas.microsoft.com/office/powerpoint/2010/main" val="2476971441"/>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10594" name="Title 1"/>
          <p:cNvSpPr>
            <a:spLocks noGrp="1"/>
          </p:cNvSpPr>
          <p:nvPr>
            <p:ph type="title"/>
          </p:nvPr>
        </p:nvSpPr>
        <p:spPr/>
        <p:txBody>
          <a:bodyPr/>
          <a:lstStyle/>
          <a:p>
            <a:r>
              <a:rPr lang="nl-BE" smtClean="0"/>
              <a:t>Example</a:t>
            </a:r>
          </a:p>
        </p:txBody>
      </p:sp>
      <p:sp>
        <p:nvSpPr>
          <p:cNvPr id="110595" name="Content Placeholder 2"/>
          <p:cNvSpPr>
            <a:spLocks noGrp="1"/>
          </p:cNvSpPr>
          <p:nvPr>
            <p:ph idx="1"/>
          </p:nvPr>
        </p:nvSpPr>
        <p:spPr/>
        <p:txBody>
          <a:bodyPr/>
          <a:lstStyle/>
          <a:p>
            <a:r>
              <a:rPr lang="nl-BE" dirty="0" smtClean="0">
                <a:hlinkClick r:id="rId3"/>
              </a:rPr>
              <a:t>http://www.example.com/welcome.html#name=&lt;script&gt;alert(document.cookie)&lt;script</a:t>
            </a:r>
            <a:r>
              <a:rPr lang="nl-BE" dirty="0" smtClean="0"/>
              <a:t>&gt;</a:t>
            </a:r>
          </a:p>
          <a:p>
            <a:endParaRPr lang="nl-BE" dirty="0" smtClean="0"/>
          </a:p>
          <a:p>
            <a:r>
              <a:rPr lang="nl-BE" dirty="0" smtClean="0"/>
              <a:t> everything after ‘#’ is called a fragment, and is not send to the server!</a:t>
            </a:r>
          </a:p>
          <a:p>
            <a:endParaRPr lang="nl-BE" dirty="0" smtClean="0"/>
          </a:p>
          <a:p>
            <a:r>
              <a:rPr lang="nl-BE" dirty="0" smtClean="0"/>
              <a:t>client side script</a:t>
            </a:r>
          </a:p>
          <a:p>
            <a:pPr lvl="1"/>
            <a:r>
              <a:rPr lang="nl-BE" dirty="0" smtClean="0"/>
              <a:t>var pos=document.URL.indexOf("name=")+5;</a:t>
            </a:r>
          </a:p>
          <a:p>
            <a:pPr lvl="1"/>
            <a:r>
              <a:rPr lang="nl-BE" dirty="0" smtClean="0"/>
              <a:t>document.write(document.URL.substring(pos,document.URL.length));</a:t>
            </a:r>
            <a:br>
              <a:rPr lang="nl-BE" dirty="0" smtClean="0"/>
            </a:br>
            <a:r>
              <a:rPr lang="nl-BE" dirty="0" smtClean="0"/>
              <a:t/>
            </a:r>
            <a:br>
              <a:rPr lang="nl-BE" dirty="0" smtClean="0"/>
            </a:br>
            <a:endParaRPr lang="en-US" dirty="0" smtClean="0"/>
          </a:p>
        </p:txBody>
      </p:sp>
    </p:spTree>
    <p:extLst>
      <p:ext uri="{BB962C8B-B14F-4D97-AF65-F5344CB8AC3E}">
        <p14:creationId xmlns:p14="http://schemas.microsoft.com/office/powerpoint/2010/main" val="2599244386"/>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5602" name="Title 1"/>
          <p:cNvSpPr>
            <a:spLocks noGrp="1"/>
          </p:cNvSpPr>
          <p:nvPr>
            <p:ph type="title"/>
          </p:nvPr>
        </p:nvSpPr>
        <p:spPr/>
        <p:txBody>
          <a:bodyPr/>
          <a:lstStyle/>
          <a:p>
            <a:r>
              <a:rPr lang="en-US" smtClean="0"/>
              <a:t>Mapping from 2007 to 2010 Top 10</a:t>
            </a:r>
          </a:p>
        </p:txBody>
      </p:sp>
      <p:graphicFrame>
        <p:nvGraphicFramePr>
          <p:cNvPr id="3" name="Table 2"/>
          <p:cNvGraphicFramePr>
            <a:graphicFrameLocks noGrp="1"/>
          </p:cNvGraphicFramePr>
          <p:nvPr/>
        </p:nvGraphicFramePr>
        <p:xfrm>
          <a:off x="685800" y="914400"/>
          <a:ext cx="7848600" cy="5187699"/>
        </p:xfrm>
        <a:graphic>
          <a:graphicData uri="http://schemas.openxmlformats.org/drawingml/2006/table">
            <a:tbl>
              <a:tblPr>
                <a:tableStyleId>{D113A9D2-9D6B-4929-AA2D-F23B5EE8CBE7}</a:tableStyleId>
              </a:tblPr>
              <a:tblGrid>
                <a:gridCol w="3924300"/>
                <a:gridCol w="3924300"/>
              </a:tblGrid>
              <a:tr h="495219">
                <a:tc>
                  <a:txBody>
                    <a:bodyPr/>
                    <a:lstStyle/>
                    <a:p>
                      <a:pPr algn="ctr"/>
                      <a:r>
                        <a:rPr lang="en-US" sz="1600" b="1" dirty="0" smtClean="0">
                          <a:latin typeface="+mj-lt"/>
                        </a:rPr>
                        <a:t>OWASP Top 10 – 2007 (Previous)</a:t>
                      </a:r>
                      <a:endParaRPr lang="en-US" sz="1600" b="1" dirty="0">
                        <a:latin typeface="+mj-lt"/>
                      </a:endParaRPr>
                    </a:p>
                  </a:txBody>
                  <a:tcPr anchor="ctr">
                    <a:lnL w="19050" cap="flat" cmpd="sng" algn="ctr">
                      <a:solidFill>
                        <a:schemeClr val="tx2"/>
                      </a:solidFill>
                      <a:prstDash val="solid"/>
                      <a:round/>
                      <a:headEnd type="none" w="med" len="med"/>
                      <a:tailEnd type="none" w="med" len="med"/>
                    </a:lnL>
                    <a:lnR w="12700" cap="flat" cmpd="sng" algn="ctr">
                      <a:noFill/>
                      <a:prstDash val="solid"/>
                      <a:round/>
                      <a:headEnd type="none" w="med" len="med"/>
                      <a:tailEnd type="none" w="med" len="med"/>
                    </a:lnR>
                    <a:lnT w="19050" cap="flat" cmpd="sng" algn="ctr">
                      <a:solidFill>
                        <a:schemeClr val="tx2"/>
                      </a:solidFill>
                      <a:prstDash val="solid"/>
                      <a:round/>
                      <a:headEnd type="none" w="med" len="med"/>
                      <a:tailEnd type="none" w="med" len="med"/>
                    </a:lnT>
                    <a:lnB w="1905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accent2">
                        <a:alpha val="0"/>
                      </a:schemeClr>
                    </a:solidFill>
                  </a:tcPr>
                </a:tc>
                <a:tc>
                  <a:txBody>
                    <a:bodyPr/>
                    <a:lstStyle/>
                    <a:p>
                      <a:pPr algn="ctr"/>
                      <a:r>
                        <a:rPr lang="en-US" sz="1600" b="1" dirty="0" smtClean="0">
                          <a:latin typeface="+mj-lt"/>
                        </a:rPr>
                        <a:t>OWASP Top 10 – 2010 </a:t>
                      </a:r>
                      <a:r>
                        <a:rPr lang="en-US" sz="1600" b="1" baseline="0" dirty="0" smtClean="0">
                          <a:latin typeface="+mj-lt"/>
                        </a:rPr>
                        <a:t>(New)</a:t>
                      </a:r>
                      <a:endParaRPr lang="en-US" sz="1600" b="1" dirty="0">
                        <a:latin typeface="+mj-lt"/>
                      </a:endParaRPr>
                    </a:p>
                  </a:txBody>
                  <a:tcPr anchor="ctr">
                    <a:lnL w="12700" cap="flat" cmpd="sng" algn="ctr">
                      <a:noFill/>
                      <a:prstDash val="solid"/>
                      <a:round/>
                      <a:headEnd type="none" w="med" len="med"/>
                      <a:tailEnd type="none" w="med" len="med"/>
                    </a:lnL>
                    <a:lnR w="19050" cap="flat" cmpd="sng" algn="ctr">
                      <a:solidFill>
                        <a:schemeClr val="tx2"/>
                      </a:solidFill>
                      <a:prstDash val="solid"/>
                      <a:round/>
                      <a:headEnd type="none" w="med" len="med"/>
                      <a:tailEnd type="none" w="med" len="med"/>
                    </a:lnR>
                    <a:lnT w="19050" cap="flat" cmpd="sng" algn="ctr">
                      <a:solidFill>
                        <a:schemeClr val="tx2"/>
                      </a:solidFill>
                      <a:prstDash val="solid"/>
                      <a:round/>
                      <a:headEnd type="none" w="med" len="med"/>
                      <a:tailEnd type="none" w="med" len="med"/>
                    </a:lnT>
                    <a:lnB w="1905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accent2">
                        <a:alpha val="0"/>
                      </a:schemeClr>
                    </a:solidFill>
                  </a:tcPr>
                </a:tc>
              </a:tr>
              <a:tr h="38995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000" b="1" dirty="0" smtClean="0">
                          <a:solidFill>
                            <a:schemeClr val="tx1"/>
                          </a:solidFill>
                        </a:rPr>
                        <a:t>A2 – Injection Flaws</a:t>
                      </a:r>
                    </a:p>
                  </a:txBody>
                  <a:tcPr anchor="ctr">
                    <a:lnL w="19050" cap="flat" cmpd="sng" algn="ctr">
                      <a:solidFill>
                        <a:schemeClr val="tx2"/>
                      </a:solidFill>
                      <a:prstDash val="solid"/>
                      <a:round/>
                      <a:headEnd type="none" w="med" len="med"/>
                      <a:tailEnd type="none" w="med" len="med"/>
                    </a:lnL>
                    <a:lnR w="12700" cap="flat" cmpd="sng" algn="ctr">
                      <a:noFill/>
                      <a:prstDash val="solid"/>
                      <a:round/>
                      <a:headEnd type="none" w="med" len="med"/>
                      <a:tailEnd type="none" w="med" len="med"/>
                    </a:lnR>
                    <a:lnT w="19050" cap="flat" cmpd="sng" algn="ctr">
                      <a:solidFill>
                        <a:schemeClr val="tx2"/>
                      </a:solidFill>
                      <a:prstDash val="solid"/>
                      <a:round/>
                      <a:headEnd type="none" w="med" len="med"/>
                      <a:tailEnd type="none" w="med" len="med"/>
                    </a:lnT>
                    <a:lnB w="12700" cap="flat" cmpd="sng" algn="ctr">
                      <a:solidFill>
                        <a:srgbClr val="4F598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000" b="1" dirty="0" smtClean="0">
                          <a:solidFill>
                            <a:schemeClr val="tx1"/>
                          </a:solidFill>
                        </a:rPr>
                        <a:t>A1 – Injection</a:t>
                      </a:r>
                    </a:p>
                  </a:txBody>
                  <a:tcPr anchor="ctr">
                    <a:lnL w="12700" cap="flat" cmpd="sng" algn="ctr">
                      <a:noFill/>
                      <a:prstDash val="solid"/>
                      <a:round/>
                      <a:headEnd type="none" w="med" len="med"/>
                      <a:tailEnd type="none" w="med" len="med"/>
                    </a:lnL>
                    <a:lnR w="19050" cap="flat" cmpd="sng" algn="ctr">
                      <a:solidFill>
                        <a:schemeClr val="tx2"/>
                      </a:solidFill>
                      <a:prstDash val="solid"/>
                      <a:round/>
                      <a:headEnd type="none" w="med" len="med"/>
                      <a:tailEnd type="none" w="med" len="med"/>
                    </a:lnR>
                    <a:lnT w="19050" cap="flat" cmpd="sng" algn="ctr">
                      <a:solidFill>
                        <a:schemeClr val="tx2"/>
                      </a:solidFill>
                      <a:prstDash val="solid"/>
                      <a:round/>
                      <a:headEnd type="none" w="med" len="med"/>
                      <a:tailEnd type="none" w="med" len="med"/>
                    </a:lnT>
                    <a:lnB w="12700" cap="flat" cmpd="sng" algn="ctr">
                      <a:solidFill>
                        <a:srgbClr val="4F598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r h="389950">
                <a:tc>
                  <a:txBody>
                    <a:bodyPr/>
                    <a:lstStyle/>
                    <a:p>
                      <a:r>
                        <a:rPr lang="en-US" sz="1000" b="1" kern="1200" dirty="0" smtClean="0">
                          <a:solidFill>
                            <a:schemeClr val="tx1"/>
                          </a:solidFill>
                          <a:latin typeface="+mj-lt"/>
                          <a:ea typeface="+mn-ea"/>
                          <a:cs typeface="+mn-cs"/>
                        </a:rPr>
                        <a:t>A1 – Cross</a:t>
                      </a:r>
                      <a:r>
                        <a:rPr lang="en-US" sz="1000" b="1" kern="1200" baseline="0" dirty="0" smtClean="0">
                          <a:solidFill>
                            <a:schemeClr val="tx1"/>
                          </a:solidFill>
                          <a:latin typeface="+mj-lt"/>
                          <a:ea typeface="+mn-ea"/>
                          <a:cs typeface="+mn-cs"/>
                        </a:rPr>
                        <a:t> Site Scripting (XSS)</a:t>
                      </a:r>
                      <a:endParaRPr lang="en-US" sz="1000" b="1" kern="1200" dirty="0">
                        <a:solidFill>
                          <a:schemeClr val="tx1"/>
                        </a:solidFill>
                        <a:latin typeface="+mj-lt"/>
                        <a:ea typeface="+mn-ea"/>
                        <a:cs typeface="+mn-cs"/>
                      </a:endParaRPr>
                    </a:p>
                  </a:txBody>
                  <a:tcPr anchor="ctr">
                    <a:lnL w="19050" cap="flat" cmpd="sng" algn="ctr">
                      <a:solidFill>
                        <a:schemeClr val="tx2"/>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4F5981"/>
                      </a:solidFill>
                      <a:prstDash val="solid"/>
                      <a:round/>
                      <a:headEnd type="none" w="med" len="med"/>
                      <a:tailEnd type="none" w="med" len="med"/>
                    </a:lnT>
                    <a:lnB w="12700" cap="flat" cmpd="sng" algn="ctr">
                      <a:solidFill>
                        <a:srgbClr val="4F598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US" sz="1000" b="1" kern="1200" dirty="0" smtClean="0">
                          <a:solidFill>
                            <a:schemeClr val="tx1"/>
                          </a:solidFill>
                          <a:latin typeface="+mj-lt"/>
                          <a:ea typeface="+mn-ea"/>
                          <a:cs typeface="+mn-cs"/>
                        </a:rPr>
                        <a:t>A2 – Cross Site Scripting (XSS)</a:t>
                      </a:r>
                      <a:endParaRPr lang="en-US" sz="1000" b="1" kern="1200" dirty="0">
                        <a:solidFill>
                          <a:schemeClr val="tx1"/>
                        </a:solidFill>
                        <a:latin typeface="+mj-lt"/>
                        <a:ea typeface="+mn-ea"/>
                        <a:cs typeface="+mn-cs"/>
                      </a:endParaRPr>
                    </a:p>
                  </a:txBody>
                  <a:tcPr anchor="ctr">
                    <a:lnL w="12700" cap="flat" cmpd="sng" algn="ctr">
                      <a:noFill/>
                      <a:prstDash val="solid"/>
                      <a:round/>
                      <a:headEnd type="none" w="med" len="med"/>
                      <a:tailEnd type="none" w="med" len="med"/>
                    </a:lnL>
                    <a:lnR w="19050" cap="flat" cmpd="sng" algn="ctr">
                      <a:solidFill>
                        <a:schemeClr val="tx2"/>
                      </a:solidFill>
                      <a:prstDash val="solid"/>
                      <a:round/>
                      <a:headEnd type="none" w="med" len="med"/>
                      <a:tailEnd type="none" w="med" len="med"/>
                    </a:lnR>
                    <a:lnT w="12700" cap="flat" cmpd="sng" algn="ctr">
                      <a:solidFill>
                        <a:srgbClr val="4F5981"/>
                      </a:solidFill>
                      <a:prstDash val="solid"/>
                      <a:round/>
                      <a:headEnd type="none" w="med" len="med"/>
                      <a:tailEnd type="none" w="med" len="med"/>
                    </a:lnT>
                    <a:lnB w="12700" cap="flat" cmpd="sng" algn="ctr">
                      <a:solidFill>
                        <a:srgbClr val="4F598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r h="396364">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000" b="1" kern="1200" dirty="0" smtClean="0">
                          <a:solidFill>
                            <a:schemeClr val="tx1"/>
                          </a:solidFill>
                          <a:latin typeface="+mn-lt"/>
                          <a:ea typeface="+mn-ea"/>
                          <a:cs typeface="+mn-cs"/>
                        </a:rPr>
                        <a:t>A7 – Broken Authentication and Session Management</a:t>
                      </a:r>
                      <a:endParaRPr lang="en-US" sz="1000" b="1" kern="1200" dirty="0">
                        <a:solidFill>
                          <a:schemeClr val="tx1"/>
                        </a:solidFill>
                        <a:latin typeface="+mn-lt"/>
                        <a:ea typeface="+mn-ea"/>
                        <a:cs typeface="+mn-cs"/>
                      </a:endParaRPr>
                    </a:p>
                  </a:txBody>
                  <a:tcPr anchor="ctr">
                    <a:lnL w="19050" cap="flat" cmpd="sng" algn="ctr">
                      <a:solidFill>
                        <a:schemeClr val="tx2"/>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4F5981"/>
                      </a:solidFill>
                      <a:prstDash val="solid"/>
                      <a:round/>
                      <a:headEnd type="none" w="med" len="med"/>
                      <a:tailEnd type="none" w="med" len="med"/>
                    </a:lnT>
                    <a:lnB w="12700" cap="flat" cmpd="sng" algn="ctr">
                      <a:solidFill>
                        <a:srgbClr val="4F598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000" b="1" kern="1200" dirty="0" smtClean="0">
                          <a:solidFill>
                            <a:schemeClr val="tx1"/>
                          </a:solidFill>
                          <a:latin typeface="+mn-lt"/>
                          <a:ea typeface="+mn-ea"/>
                          <a:cs typeface="+mn-cs"/>
                        </a:rPr>
                        <a:t>A3 – Broken Authentication and Session Management</a:t>
                      </a:r>
                      <a:endParaRPr lang="en-US" sz="1000" b="1" kern="1200" dirty="0">
                        <a:solidFill>
                          <a:schemeClr val="tx1"/>
                        </a:solidFill>
                        <a:latin typeface="+mn-lt"/>
                        <a:ea typeface="+mn-ea"/>
                        <a:cs typeface="+mn-cs"/>
                      </a:endParaRPr>
                    </a:p>
                  </a:txBody>
                  <a:tcPr anchor="ctr">
                    <a:lnL w="12700" cap="flat" cmpd="sng" algn="ctr">
                      <a:noFill/>
                      <a:prstDash val="solid"/>
                      <a:round/>
                      <a:headEnd type="none" w="med" len="med"/>
                      <a:tailEnd type="none" w="med" len="med"/>
                    </a:lnL>
                    <a:lnR w="19050" cap="flat" cmpd="sng" algn="ctr">
                      <a:solidFill>
                        <a:schemeClr val="tx2"/>
                      </a:solidFill>
                      <a:prstDash val="solid"/>
                      <a:round/>
                      <a:headEnd type="none" w="med" len="med"/>
                      <a:tailEnd type="none" w="med" len="med"/>
                    </a:lnR>
                    <a:lnT w="12700" cap="flat" cmpd="sng" algn="ctr">
                      <a:solidFill>
                        <a:srgbClr val="4F5981"/>
                      </a:solidFill>
                      <a:prstDash val="solid"/>
                      <a:round/>
                      <a:headEnd type="none" w="med" len="med"/>
                      <a:tailEnd type="none" w="med" len="med"/>
                    </a:lnT>
                    <a:lnB w="12700" cap="flat" cmpd="sng" algn="ctr">
                      <a:solidFill>
                        <a:srgbClr val="4F598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r h="38995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000" b="1" kern="1200" dirty="0" smtClean="0">
                          <a:solidFill>
                            <a:schemeClr val="tx1"/>
                          </a:solidFill>
                          <a:latin typeface="+mn-lt"/>
                          <a:ea typeface="+mn-ea"/>
                          <a:cs typeface="+mn-cs"/>
                        </a:rPr>
                        <a:t>A4 – Insecure Direct Object Reference</a:t>
                      </a:r>
                    </a:p>
                  </a:txBody>
                  <a:tcPr anchor="ctr">
                    <a:lnL w="19050" cap="flat" cmpd="sng" algn="ctr">
                      <a:solidFill>
                        <a:schemeClr val="tx2"/>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4F5981"/>
                      </a:solidFill>
                      <a:prstDash val="solid"/>
                      <a:round/>
                      <a:headEnd type="none" w="med" len="med"/>
                      <a:tailEnd type="none" w="med" len="med"/>
                    </a:lnT>
                    <a:lnB w="12700" cap="flat" cmpd="sng" algn="ctr">
                      <a:solidFill>
                        <a:srgbClr val="4F598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000" b="1" kern="1200" dirty="0" smtClean="0">
                          <a:solidFill>
                            <a:schemeClr val="tx1"/>
                          </a:solidFill>
                          <a:latin typeface="+mn-lt"/>
                          <a:ea typeface="+mn-ea"/>
                          <a:cs typeface="+mn-cs"/>
                        </a:rPr>
                        <a:t>A4 – Insecure Direct Object References</a:t>
                      </a:r>
                      <a:endParaRPr lang="en-US" sz="1000" b="1" kern="1200" dirty="0">
                        <a:solidFill>
                          <a:schemeClr val="tx1"/>
                        </a:solidFill>
                        <a:latin typeface="+mn-lt"/>
                        <a:ea typeface="+mn-ea"/>
                        <a:cs typeface="+mn-cs"/>
                      </a:endParaRPr>
                    </a:p>
                  </a:txBody>
                  <a:tcPr anchor="ctr">
                    <a:lnL w="12700" cap="flat" cmpd="sng" algn="ctr">
                      <a:noFill/>
                      <a:prstDash val="solid"/>
                      <a:round/>
                      <a:headEnd type="none" w="med" len="med"/>
                      <a:tailEnd type="none" w="med" len="med"/>
                    </a:lnL>
                    <a:lnR w="19050" cap="flat" cmpd="sng" algn="ctr">
                      <a:solidFill>
                        <a:schemeClr val="tx2"/>
                      </a:solidFill>
                      <a:prstDash val="solid"/>
                      <a:round/>
                      <a:headEnd type="none" w="med" len="med"/>
                      <a:tailEnd type="none" w="med" len="med"/>
                    </a:lnR>
                    <a:lnT w="12700" cap="flat" cmpd="sng" algn="ctr">
                      <a:solidFill>
                        <a:srgbClr val="4F5981"/>
                      </a:solidFill>
                      <a:prstDash val="solid"/>
                      <a:round/>
                      <a:headEnd type="none" w="med" len="med"/>
                      <a:tailEnd type="none" w="med" len="med"/>
                    </a:lnT>
                    <a:lnB w="12700" cap="flat" cmpd="sng" algn="ctr">
                      <a:solidFill>
                        <a:srgbClr val="4F598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r h="38995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000" b="1" kern="1200" dirty="0" smtClean="0">
                          <a:solidFill>
                            <a:schemeClr val="tx1"/>
                          </a:solidFill>
                          <a:latin typeface="+mn-lt"/>
                          <a:ea typeface="+mn-ea"/>
                          <a:cs typeface="+mn-cs"/>
                        </a:rPr>
                        <a:t>A5 – Cross Site Request Forgery (CSRF)</a:t>
                      </a:r>
                    </a:p>
                  </a:txBody>
                  <a:tcPr anchor="ctr">
                    <a:lnL w="19050" cap="flat" cmpd="sng" algn="ctr">
                      <a:solidFill>
                        <a:schemeClr val="tx2"/>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4F5981"/>
                      </a:solidFill>
                      <a:prstDash val="solid"/>
                      <a:round/>
                      <a:headEnd type="none" w="med" len="med"/>
                      <a:tailEnd type="none" w="med" len="med"/>
                    </a:lnT>
                    <a:lnB w="12700" cap="flat" cmpd="sng" algn="ctr">
                      <a:solidFill>
                        <a:srgbClr val="4F598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000" b="1" kern="1200" dirty="0" smtClean="0">
                          <a:solidFill>
                            <a:schemeClr val="tx1"/>
                          </a:solidFill>
                          <a:latin typeface="+mn-lt"/>
                          <a:ea typeface="+mn-ea"/>
                          <a:cs typeface="+mn-cs"/>
                        </a:rPr>
                        <a:t>A5 – Cross Site Request Forgery (CSRF)</a:t>
                      </a:r>
                      <a:endParaRPr lang="en-US" sz="1000" b="1" kern="1200" dirty="0">
                        <a:solidFill>
                          <a:schemeClr val="tx1"/>
                        </a:solidFill>
                        <a:latin typeface="+mn-lt"/>
                        <a:ea typeface="+mn-ea"/>
                        <a:cs typeface="+mn-cs"/>
                      </a:endParaRPr>
                    </a:p>
                  </a:txBody>
                  <a:tcPr anchor="ctr">
                    <a:lnL w="12700" cap="flat" cmpd="sng" algn="ctr">
                      <a:noFill/>
                      <a:prstDash val="solid"/>
                      <a:round/>
                      <a:headEnd type="none" w="med" len="med"/>
                      <a:tailEnd type="none" w="med" len="med"/>
                    </a:lnL>
                    <a:lnR w="19050" cap="flat" cmpd="sng" algn="ctr">
                      <a:solidFill>
                        <a:schemeClr val="tx2"/>
                      </a:solidFill>
                      <a:prstDash val="solid"/>
                      <a:round/>
                      <a:headEnd type="none" w="med" len="med"/>
                      <a:tailEnd type="none" w="med" len="med"/>
                    </a:lnR>
                    <a:lnT w="12700" cap="flat" cmpd="sng" algn="ctr">
                      <a:solidFill>
                        <a:srgbClr val="4F5981"/>
                      </a:solidFill>
                      <a:prstDash val="solid"/>
                      <a:round/>
                      <a:headEnd type="none" w="med" len="med"/>
                      <a:tailEnd type="none" w="med" len="med"/>
                    </a:lnT>
                    <a:lnB w="12700" cap="flat" cmpd="sng" algn="ctr">
                      <a:solidFill>
                        <a:srgbClr val="4F598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r h="390138">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000" b="1" kern="1200" baseline="0" dirty="0" smtClean="0">
                          <a:solidFill>
                            <a:schemeClr val="tx1"/>
                          </a:solidFill>
                          <a:latin typeface="+mn-lt"/>
                          <a:ea typeface="+mn-ea"/>
                          <a:cs typeface="+mn-cs"/>
                        </a:rPr>
                        <a:t>&lt;was T10 2004 A10 – Insecure Configuration Management&gt;</a:t>
                      </a:r>
                      <a:endParaRPr lang="en-US" sz="1000" b="1" kern="1200" dirty="0">
                        <a:solidFill>
                          <a:schemeClr val="tx1"/>
                        </a:solidFill>
                        <a:latin typeface="+mn-lt"/>
                        <a:ea typeface="+mn-ea"/>
                        <a:cs typeface="+mn-cs"/>
                      </a:endParaRPr>
                    </a:p>
                  </a:txBody>
                  <a:tcPr anchor="ctr">
                    <a:lnL w="19050" cap="flat" cmpd="sng" algn="ctr">
                      <a:solidFill>
                        <a:schemeClr val="tx2"/>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4F5981"/>
                      </a:solidFill>
                      <a:prstDash val="solid"/>
                      <a:round/>
                      <a:headEnd type="none" w="med" len="med"/>
                      <a:tailEnd type="none" w="med" len="med"/>
                    </a:lnT>
                    <a:lnB w="12700" cap="flat" cmpd="sng" algn="ctr">
                      <a:solidFill>
                        <a:srgbClr val="4F5981"/>
                      </a:solidFill>
                      <a:prstDash val="solid"/>
                      <a:round/>
                      <a:headEnd type="none" w="med" len="med"/>
                      <a:tailEnd type="none" w="med" len="med"/>
                    </a:lnB>
                    <a:lnTlToBr w="12700" cmpd="sng">
                      <a:noFill/>
                      <a:prstDash val="solid"/>
                    </a:lnTlToBr>
                    <a:lnBlToTr w="12700" cmpd="sng">
                      <a:noFill/>
                      <a:prstDash val="solid"/>
                    </a:lnBlToTr>
                    <a:solidFill>
                      <a:srgbClr val="D7E4BD"/>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000" b="1" kern="1200" dirty="0" smtClean="0">
                          <a:solidFill>
                            <a:schemeClr val="tx1"/>
                          </a:solidFill>
                          <a:latin typeface="+mn-lt"/>
                          <a:ea typeface="+mn-ea"/>
                          <a:cs typeface="+mn-cs"/>
                        </a:rPr>
                        <a:t>A6 – Security </a:t>
                      </a:r>
                      <a:r>
                        <a:rPr lang="en-US" sz="1000" b="1" kern="1200" dirty="0" err="1" smtClean="0">
                          <a:solidFill>
                            <a:schemeClr val="tx1"/>
                          </a:solidFill>
                          <a:latin typeface="+mn-lt"/>
                          <a:ea typeface="+mn-ea"/>
                          <a:cs typeface="+mn-cs"/>
                        </a:rPr>
                        <a:t>Misconfiguration</a:t>
                      </a:r>
                      <a:r>
                        <a:rPr lang="en-US" sz="1000" b="1" kern="1200" dirty="0" smtClean="0">
                          <a:solidFill>
                            <a:schemeClr val="tx1"/>
                          </a:solidFill>
                          <a:latin typeface="+mn-lt"/>
                          <a:ea typeface="+mn-ea"/>
                          <a:cs typeface="+mn-cs"/>
                        </a:rPr>
                        <a:t> (NEW)</a:t>
                      </a:r>
                      <a:endParaRPr lang="en-US" sz="1000" b="1" kern="1200" dirty="0">
                        <a:solidFill>
                          <a:schemeClr val="tx1"/>
                        </a:solidFill>
                        <a:latin typeface="+mn-lt"/>
                        <a:ea typeface="+mn-ea"/>
                        <a:cs typeface="+mn-cs"/>
                      </a:endParaRPr>
                    </a:p>
                  </a:txBody>
                  <a:tcPr anchor="ctr">
                    <a:lnL w="12700" cap="flat" cmpd="sng" algn="ctr">
                      <a:noFill/>
                      <a:prstDash val="solid"/>
                      <a:round/>
                      <a:headEnd type="none" w="med" len="med"/>
                      <a:tailEnd type="none" w="med" len="med"/>
                    </a:lnL>
                    <a:lnR w="19050" cap="flat" cmpd="sng" algn="ctr">
                      <a:solidFill>
                        <a:schemeClr val="tx2"/>
                      </a:solidFill>
                      <a:prstDash val="solid"/>
                      <a:round/>
                      <a:headEnd type="none" w="med" len="med"/>
                      <a:tailEnd type="none" w="med" len="med"/>
                    </a:lnR>
                    <a:lnT w="12700" cap="flat" cmpd="sng" algn="ctr">
                      <a:solidFill>
                        <a:srgbClr val="4F5981"/>
                      </a:solidFill>
                      <a:prstDash val="solid"/>
                      <a:round/>
                      <a:headEnd type="none" w="med" len="med"/>
                      <a:tailEnd type="none" w="med" len="med"/>
                    </a:lnT>
                    <a:lnB w="12700" cap="flat" cmpd="sng" algn="ctr">
                      <a:solidFill>
                        <a:srgbClr val="4F5981"/>
                      </a:solidFill>
                      <a:prstDash val="solid"/>
                      <a:round/>
                      <a:headEnd type="none" w="med" len="med"/>
                      <a:tailEnd type="none" w="med" len="med"/>
                    </a:lnB>
                    <a:lnTlToBr w="12700" cmpd="sng">
                      <a:noFill/>
                      <a:prstDash val="solid"/>
                    </a:lnTlToBr>
                    <a:lnBlToTr w="12700" cmpd="sng">
                      <a:noFill/>
                      <a:prstDash val="solid"/>
                    </a:lnBlToTr>
                    <a:solidFill>
                      <a:srgbClr val="D7E4BD"/>
                    </a:solidFill>
                  </a:tcPr>
                </a:tc>
              </a:tr>
              <a:tr h="38995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000" b="1" kern="1200" dirty="0" smtClean="0">
                          <a:solidFill>
                            <a:schemeClr val="tx1"/>
                          </a:solidFill>
                          <a:latin typeface="+mn-lt"/>
                          <a:ea typeface="+mn-ea"/>
                          <a:cs typeface="+mn-cs"/>
                        </a:rPr>
                        <a:t>A10 – Failure to Restrict URL Access</a:t>
                      </a:r>
                    </a:p>
                  </a:txBody>
                  <a:tcPr anchor="ctr">
                    <a:lnL w="19050" cap="flat" cmpd="sng" algn="ctr">
                      <a:solidFill>
                        <a:schemeClr val="tx2"/>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4F5981"/>
                      </a:solidFill>
                      <a:prstDash val="solid"/>
                      <a:round/>
                      <a:headEnd type="none" w="med" len="med"/>
                      <a:tailEnd type="none" w="med" len="med"/>
                    </a:lnT>
                    <a:lnB w="12700" cap="flat" cmpd="sng" algn="ctr">
                      <a:solidFill>
                        <a:srgbClr val="4F598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000" b="1" kern="1200" dirty="0" smtClean="0">
                          <a:solidFill>
                            <a:schemeClr val="tx1"/>
                          </a:solidFill>
                          <a:latin typeface="+mn-lt"/>
                          <a:ea typeface="+mn-ea"/>
                          <a:cs typeface="+mn-cs"/>
                        </a:rPr>
                        <a:t>A7 – Failure to Restrict URL Access</a:t>
                      </a:r>
                    </a:p>
                  </a:txBody>
                  <a:tcPr anchor="ctr">
                    <a:lnL w="12700" cap="flat" cmpd="sng" algn="ctr">
                      <a:noFill/>
                      <a:prstDash val="solid"/>
                      <a:round/>
                      <a:headEnd type="none" w="med" len="med"/>
                      <a:tailEnd type="none" w="med" len="med"/>
                    </a:lnL>
                    <a:lnR w="19050" cap="flat" cmpd="sng" algn="ctr">
                      <a:solidFill>
                        <a:schemeClr val="tx2"/>
                      </a:solidFill>
                      <a:prstDash val="solid"/>
                      <a:round/>
                      <a:headEnd type="none" w="med" len="med"/>
                      <a:tailEnd type="none" w="med" len="med"/>
                    </a:lnR>
                    <a:lnT w="12700" cap="flat" cmpd="sng" algn="ctr">
                      <a:solidFill>
                        <a:srgbClr val="4F5981"/>
                      </a:solidFill>
                      <a:prstDash val="solid"/>
                      <a:round/>
                      <a:headEnd type="none" w="med" len="med"/>
                      <a:tailEnd type="none" w="med" len="med"/>
                    </a:lnT>
                    <a:lnB w="12700" cap="flat" cmpd="sng" algn="ctr">
                      <a:solidFill>
                        <a:srgbClr val="4F598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r h="38995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000" b="1" kern="1200" dirty="0" smtClean="0">
                          <a:solidFill>
                            <a:schemeClr val="tx1"/>
                          </a:solidFill>
                          <a:latin typeface="+mn-lt"/>
                          <a:ea typeface="+mn-ea"/>
                          <a:cs typeface="+mn-cs"/>
                        </a:rPr>
                        <a:t>&lt;not</a:t>
                      </a:r>
                      <a:r>
                        <a:rPr lang="en-US" sz="1000" b="1" kern="1200" baseline="0" dirty="0" smtClean="0">
                          <a:solidFill>
                            <a:schemeClr val="tx1"/>
                          </a:solidFill>
                          <a:latin typeface="+mn-lt"/>
                          <a:ea typeface="+mn-ea"/>
                          <a:cs typeface="+mn-cs"/>
                        </a:rPr>
                        <a:t> in T10 2007&gt;</a:t>
                      </a:r>
                      <a:endParaRPr lang="en-US" sz="1000" b="1" kern="1200" dirty="0" smtClean="0">
                        <a:solidFill>
                          <a:schemeClr val="tx1"/>
                        </a:solidFill>
                        <a:latin typeface="+mn-lt"/>
                        <a:ea typeface="+mn-ea"/>
                        <a:cs typeface="+mn-cs"/>
                      </a:endParaRPr>
                    </a:p>
                  </a:txBody>
                  <a:tcPr anchor="ctr">
                    <a:lnL w="19050" cap="flat" cmpd="sng" algn="ctr">
                      <a:solidFill>
                        <a:schemeClr val="tx2"/>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4F5981"/>
                      </a:solidFill>
                      <a:prstDash val="solid"/>
                      <a:round/>
                      <a:headEnd type="none" w="med" len="med"/>
                      <a:tailEnd type="none" w="med" len="med"/>
                    </a:lnT>
                    <a:lnB w="12700" cap="flat" cmpd="sng" algn="ctr">
                      <a:solidFill>
                        <a:srgbClr val="4F5981"/>
                      </a:solidFill>
                      <a:prstDash val="solid"/>
                      <a:round/>
                      <a:headEnd type="none" w="med" len="med"/>
                      <a:tailEnd type="none" w="med" len="med"/>
                    </a:lnB>
                    <a:lnTlToBr w="12700" cmpd="sng">
                      <a:noFill/>
                      <a:prstDash val="solid"/>
                    </a:lnTlToBr>
                    <a:lnBlToTr w="12700" cmpd="sng">
                      <a:noFill/>
                      <a:prstDash val="solid"/>
                    </a:lnBlToTr>
                    <a:solidFill>
                      <a:srgbClr val="D7E4BD"/>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000" b="1" kern="1200" dirty="0" smtClean="0">
                          <a:solidFill>
                            <a:schemeClr val="tx1"/>
                          </a:solidFill>
                          <a:latin typeface="+mn-lt"/>
                          <a:ea typeface="+mn-ea"/>
                          <a:cs typeface="+mn-cs"/>
                        </a:rPr>
                        <a:t>A8 – </a:t>
                      </a:r>
                      <a:r>
                        <a:rPr lang="en-US" sz="1000" b="1" kern="1200" dirty="0" err="1" smtClean="0">
                          <a:solidFill>
                            <a:schemeClr val="tx1"/>
                          </a:solidFill>
                          <a:latin typeface="+mn-lt"/>
                          <a:ea typeface="+mn-ea"/>
                          <a:cs typeface="+mn-cs"/>
                        </a:rPr>
                        <a:t>Unvalidated</a:t>
                      </a:r>
                      <a:r>
                        <a:rPr lang="en-US" sz="1000" b="1" kern="1200" dirty="0" smtClean="0">
                          <a:solidFill>
                            <a:schemeClr val="tx1"/>
                          </a:solidFill>
                          <a:latin typeface="+mn-lt"/>
                          <a:ea typeface="+mn-ea"/>
                          <a:cs typeface="+mn-cs"/>
                        </a:rPr>
                        <a:t> Redirects and Forwards (NEW)</a:t>
                      </a:r>
                    </a:p>
                  </a:txBody>
                  <a:tcPr anchor="ctr">
                    <a:lnL w="12700" cap="flat" cmpd="sng" algn="ctr">
                      <a:noFill/>
                      <a:prstDash val="solid"/>
                      <a:round/>
                      <a:headEnd type="none" w="med" len="med"/>
                      <a:tailEnd type="none" w="med" len="med"/>
                    </a:lnL>
                    <a:lnR w="19050" cap="flat" cmpd="sng" algn="ctr">
                      <a:solidFill>
                        <a:schemeClr val="tx2"/>
                      </a:solidFill>
                      <a:prstDash val="solid"/>
                      <a:round/>
                      <a:headEnd type="none" w="med" len="med"/>
                      <a:tailEnd type="none" w="med" len="med"/>
                    </a:lnR>
                    <a:lnT w="12700" cap="flat" cmpd="sng" algn="ctr">
                      <a:solidFill>
                        <a:srgbClr val="4F5981"/>
                      </a:solidFill>
                      <a:prstDash val="solid"/>
                      <a:round/>
                      <a:headEnd type="none" w="med" len="med"/>
                      <a:tailEnd type="none" w="med" len="med"/>
                    </a:lnT>
                    <a:lnB w="12700" cap="flat" cmpd="sng" algn="ctr">
                      <a:solidFill>
                        <a:srgbClr val="4F5981"/>
                      </a:solidFill>
                      <a:prstDash val="solid"/>
                      <a:round/>
                      <a:headEnd type="none" w="med" len="med"/>
                      <a:tailEnd type="none" w="med" len="med"/>
                    </a:lnB>
                    <a:lnTlToBr w="12700" cmpd="sng">
                      <a:noFill/>
                      <a:prstDash val="solid"/>
                    </a:lnTlToBr>
                    <a:lnBlToTr w="12700" cmpd="sng">
                      <a:noFill/>
                      <a:prstDash val="solid"/>
                    </a:lnBlToTr>
                    <a:solidFill>
                      <a:srgbClr val="D7E4BD"/>
                    </a:solidFill>
                  </a:tcPr>
                </a:tc>
              </a:tr>
              <a:tr h="38995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000" b="1" kern="1200" dirty="0" smtClean="0">
                          <a:solidFill>
                            <a:schemeClr val="tx1"/>
                          </a:solidFill>
                          <a:latin typeface="+mn-lt"/>
                          <a:ea typeface="+mn-ea"/>
                          <a:cs typeface="+mn-cs"/>
                        </a:rPr>
                        <a:t>A8 – Insecure Cryptographic Storage</a:t>
                      </a:r>
                    </a:p>
                  </a:txBody>
                  <a:tcPr anchor="ctr">
                    <a:lnL w="19050" cap="flat" cmpd="sng" algn="ctr">
                      <a:solidFill>
                        <a:schemeClr val="tx2"/>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4F5981"/>
                      </a:solidFill>
                      <a:prstDash val="solid"/>
                      <a:round/>
                      <a:headEnd type="none" w="med" len="med"/>
                      <a:tailEnd type="none" w="med" len="med"/>
                    </a:lnT>
                    <a:lnB w="12700" cap="flat" cmpd="sng" algn="ctr">
                      <a:solidFill>
                        <a:srgbClr val="4F598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000" b="1" kern="1200" dirty="0" smtClean="0">
                          <a:solidFill>
                            <a:schemeClr val="tx1"/>
                          </a:solidFill>
                          <a:latin typeface="+mn-lt"/>
                          <a:ea typeface="+mn-ea"/>
                          <a:cs typeface="+mn-cs"/>
                        </a:rPr>
                        <a:t>A9 – Insecure Cryptographic Storage</a:t>
                      </a:r>
                    </a:p>
                  </a:txBody>
                  <a:tcPr anchor="ctr">
                    <a:lnL w="12700" cap="flat" cmpd="sng" algn="ctr">
                      <a:noFill/>
                      <a:prstDash val="solid"/>
                      <a:round/>
                      <a:headEnd type="none" w="med" len="med"/>
                      <a:tailEnd type="none" w="med" len="med"/>
                    </a:lnL>
                    <a:lnR w="19050" cap="flat" cmpd="sng" algn="ctr">
                      <a:solidFill>
                        <a:schemeClr val="tx2"/>
                      </a:solidFill>
                      <a:prstDash val="solid"/>
                      <a:round/>
                      <a:headEnd type="none" w="med" len="med"/>
                      <a:tailEnd type="none" w="med" len="med"/>
                    </a:lnR>
                    <a:lnT w="12700" cap="flat" cmpd="sng" algn="ctr">
                      <a:solidFill>
                        <a:srgbClr val="4F5981"/>
                      </a:solidFill>
                      <a:prstDash val="solid"/>
                      <a:round/>
                      <a:headEnd type="none" w="med" len="med"/>
                      <a:tailEnd type="none" w="med" len="med"/>
                    </a:lnT>
                    <a:lnB w="12700" cap="flat" cmpd="sng" algn="ctr">
                      <a:solidFill>
                        <a:srgbClr val="4F598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r h="38995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000" b="1" kern="1200" dirty="0" smtClean="0">
                          <a:solidFill>
                            <a:schemeClr val="tx1"/>
                          </a:solidFill>
                          <a:latin typeface="+mn-lt"/>
                          <a:ea typeface="+mn-ea"/>
                          <a:cs typeface="+mn-cs"/>
                        </a:rPr>
                        <a:t>A9 – Insecure</a:t>
                      </a:r>
                      <a:r>
                        <a:rPr lang="en-US" sz="1000" b="1" kern="1200" baseline="0" dirty="0" smtClean="0">
                          <a:solidFill>
                            <a:schemeClr val="tx1"/>
                          </a:solidFill>
                          <a:latin typeface="+mn-lt"/>
                          <a:ea typeface="+mn-ea"/>
                          <a:cs typeface="+mn-cs"/>
                        </a:rPr>
                        <a:t> Communications</a:t>
                      </a:r>
                      <a:endParaRPr lang="en-US" sz="1000" b="1" kern="1200" dirty="0">
                        <a:solidFill>
                          <a:schemeClr val="tx1"/>
                        </a:solidFill>
                        <a:latin typeface="+mn-lt"/>
                        <a:ea typeface="+mn-ea"/>
                        <a:cs typeface="+mn-cs"/>
                      </a:endParaRPr>
                    </a:p>
                  </a:txBody>
                  <a:tcPr anchor="ctr">
                    <a:lnL w="19050" cap="flat" cmpd="sng" algn="ctr">
                      <a:solidFill>
                        <a:schemeClr val="tx2"/>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4F5981"/>
                      </a:solidFill>
                      <a:prstDash val="solid"/>
                      <a:round/>
                      <a:headEnd type="none" w="med" len="med"/>
                      <a:tailEnd type="none" w="med" len="med"/>
                    </a:lnT>
                    <a:lnB w="12700" cap="flat" cmpd="sng" algn="ctr">
                      <a:solidFill>
                        <a:srgbClr val="4F598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000" b="1" kern="1200" dirty="0" smtClean="0">
                          <a:solidFill>
                            <a:schemeClr val="tx1"/>
                          </a:solidFill>
                          <a:latin typeface="+mn-lt"/>
                          <a:ea typeface="+mn-ea"/>
                          <a:cs typeface="+mn-cs"/>
                        </a:rPr>
                        <a:t>A10 – Insufficient Transport Layer Protection</a:t>
                      </a:r>
                      <a:endParaRPr lang="en-US" sz="1000" b="1" kern="1200" dirty="0">
                        <a:solidFill>
                          <a:schemeClr val="tx1"/>
                        </a:solidFill>
                        <a:latin typeface="+mn-lt"/>
                        <a:ea typeface="+mn-ea"/>
                        <a:cs typeface="+mn-cs"/>
                      </a:endParaRPr>
                    </a:p>
                  </a:txBody>
                  <a:tcPr anchor="ctr">
                    <a:lnL w="12700" cap="flat" cmpd="sng" algn="ctr">
                      <a:noFill/>
                      <a:prstDash val="solid"/>
                      <a:round/>
                      <a:headEnd type="none" w="med" len="med"/>
                      <a:tailEnd type="none" w="med" len="med"/>
                    </a:lnL>
                    <a:lnR w="19050" cap="flat" cmpd="sng" algn="ctr">
                      <a:solidFill>
                        <a:schemeClr val="tx2"/>
                      </a:solidFill>
                      <a:prstDash val="solid"/>
                      <a:round/>
                      <a:headEnd type="none" w="med" len="med"/>
                      <a:tailEnd type="none" w="med" len="med"/>
                    </a:lnR>
                    <a:lnT w="12700" cap="flat" cmpd="sng" algn="ctr">
                      <a:solidFill>
                        <a:srgbClr val="4F5981"/>
                      </a:solidFill>
                      <a:prstDash val="solid"/>
                      <a:round/>
                      <a:headEnd type="none" w="med" len="med"/>
                      <a:tailEnd type="none" w="med" len="med"/>
                    </a:lnT>
                    <a:lnB w="12700" cap="flat" cmpd="sng" algn="ctr">
                      <a:solidFill>
                        <a:srgbClr val="4F598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r h="36240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000" b="1" kern="1200" dirty="0" smtClean="0">
                          <a:solidFill>
                            <a:schemeClr val="tx1"/>
                          </a:solidFill>
                          <a:latin typeface="+mn-lt"/>
                          <a:ea typeface="+mn-ea"/>
                          <a:cs typeface="+mn-cs"/>
                        </a:rPr>
                        <a:t>A3</a:t>
                      </a:r>
                      <a:r>
                        <a:rPr lang="en-US" sz="1000" b="1" kern="1200" baseline="0" dirty="0" smtClean="0">
                          <a:solidFill>
                            <a:schemeClr val="tx1"/>
                          </a:solidFill>
                          <a:latin typeface="+mn-lt"/>
                          <a:ea typeface="+mn-ea"/>
                          <a:cs typeface="+mn-cs"/>
                        </a:rPr>
                        <a:t> – Malicious File Execution</a:t>
                      </a:r>
                      <a:endParaRPr lang="en-US" sz="1000" b="1" kern="1200" dirty="0">
                        <a:solidFill>
                          <a:schemeClr val="tx1"/>
                        </a:solidFill>
                        <a:latin typeface="+mn-lt"/>
                        <a:ea typeface="+mn-ea"/>
                        <a:cs typeface="+mn-cs"/>
                      </a:endParaRPr>
                    </a:p>
                  </a:txBody>
                  <a:tcPr anchor="ctr">
                    <a:lnL w="19050" cap="flat" cmpd="sng" algn="ctr">
                      <a:solidFill>
                        <a:schemeClr val="tx2"/>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4F5981"/>
                      </a:solidFill>
                      <a:prstDash val="solid"/>
                      <a:round/>
                      <a:headEnd type="none" w="med" len="med"/>
                      <a:tailEnd type="none" w="med" len="med"/>
                    </a:lnT>
                    <a:lnB w="12700" cap="flat" cmpd="sng" algn="ctr">
                      <a:solidFill>
                        <a:srgbClr val="4F5981"/>
                      </a:solidFill>
                      <a:prstDash val="solid"/>
                      <a:round/>
                      <a:headEnd type="none" w="med" len="med"/>
                      <a:tailEnd type="none" w="med" len="med"/>
                    </a:lnB>
                    <a:lnTlToBr w="12700" cmpd="sng">
                      <a:noFill/>
                      <a:prstDash val="solid"/>
                    </a:lnTlToBr>
                    <a:lnBlToTr w="12700" cmpd="sng">
                      <a:noFill/>
                      <a:prstDash val="solid"/>
                    </a:lnBlToTr>
                    <a:solidFill>
                      <a:srgbClr val="E6B9B8"/>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000" b="1" kern="1200" dirty="0" smtClean="0">
                          <a:solidFill>
                            <a:schemeClr val="tx1"/>
                          </a:solidFill>
                          <a:latin typeface="+mn-lt"/>
                          <a:ea typeface="+mn-ea"/>
                          <a:cs typeface="+mn-cs"/>
                        </a:rPr>
                        <a:t>&lt;dropped from</a:t>
                      </a:r>
                      <a:r>
                        <a:rPr lang="en-US" sz="1000" b="1" kern="1200" baseline="0" dirty="0" smtClean="0">
                          <a:solidFill>
                            <a:schemeClr val="tx1"/>
                          </a:solidFill>
                          <a:latin typeface="+mn-lt"/>
                          <a:ea typeface="+mn-ea"/>
                          <a:cs typeface="+mn-cs"/>
                        </a:rPr>
                        <a:t> T10</a:t>
                      </a:r>
                      <a:r>
                        <a:rPr lang="en-US" sz="1000" b="1" kern="1200" dirty="0" smtClean="0">
                          <a:solidFill>
                            <a:schemeClr val="tx1"/>
                          </a:solidFill>
                          <a:latin typeface="+mn-lt"/>
                          <a:ea typeface="+mn-ea"/>
                          <a:cs typeface="+mn-cs"/>
                        </a:rPr>
                        <a:t> 2010&gt;</a:t>
                      </a:r>
                      <a:endParaRPr lang="en-US" sz="1000" b="1" kern="1200" dirty="0">
                        <a:solidFill>
                          <a:schemeClr val="tx1"/>
                        </a:solidFill>
                        <a:latin typeface="+mn-lt"/>
                        <a:ea typeface="+mn-ea"/>
                        <a:cs typeface="+mn-cs"/>
                      </a:endParaRPr>
                    </a:p>
                  </a:txBody>
                  <a:tcPr anchor="ctr">
                    <a:lnL w="12700" cap="flat" cmpd="sng" algn="ctr">
                      <a:noFill/>
                      <a:prstDash val="solid"/>
                      <a:round/>
                      <a:headEnd type="none" w="med" len="med"/>
                      <a:tailEnd type="none" w="med" len="med"/>
                    </a:lnL>
                    <a:lnR w="19050" cap="flat" cmpd="sng" algn="ctr">
                      <a:solidFill>
                        <a:schemeClr val="tx2"/>
                      </a:solidFill>
                      <a:prstDash val="solid"/>
                      <a:round/>
                      <a:headEnd type="none" w="med" len="med"/>
                      <a:tailEnd type="none" w="med" len="med"/>
                    </a:lnR>
                    <a:lnT w="12700" cap="flat" cmpd="sng" algn="ctr">
                      <a:solidFill>
                        <a:srgbClr val="4F5981"/>
                      </a:solidFill>
                      <a:prstDash val="solid"/>
                      <a:round/>
                      <a:headEnd type="none" w="med" len="med"/>
                      <a:tailEnd type="none" w="med" len="med"/>
                    </a:lnT>
                    <a:lnB w="12700" cap="flat" cmpd="sng" algn="ctr">
                      <a:solidFill>
                        <a:srgbClr val="4F5981"/>
                      </a:solidFill>
                      <a:prstDash val="solid"/>
                      <a:round/>
                      <a:headEnd type="none" w="med" len="med"/>
                      <a:tailEnd type="none" w="med" len="med"/>
                    </a:lnB>
                    <a:lnTlToBr w="12700" cmpd="sng">
                      <a:noFill/>
                      <a:prstDash val="solid"/>
                    </a:lnTlToBr>
                    <a:lnBlToTr w="12700" cmpd="sng">
                      <a:noFill/>
                      <a:prstDash val="solid"/>
                    </a:lnBlToTr>
                    <a:solidFill>
                      <a:srgbClr val="E6B9B8"/>
                    </a:solidFill>
                  </a:tcPr>
                </a:tc>
              </a:tr>
              <a:tr h="417871">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000" b="1" kern="1200" dirty="0" smtClean="0">
                          <a:solidFill>
                            <a:schemeClr val="tx1"/>
                          </a:solidFill>
                          <a:latin typeface="+mn-lt"/>
                          <a:ea typeface="+mn-ea"/>
                          <a:cs typeface="+mn-cs"/>
                        </a:rPr>
                        <a:t>A6 – Information Leakage and Improper Error Handling</a:t>
                      </a:r>
                      <a:endParaRPr lang="en-US" sz="1000" b="1" kern="1200" dirty="0">
                        <a:solidFill>
                          <a:schemeClr val="tx1"/>
                        </a:solidFill>
                        <a:latin typeface="+mn-lt"/>
                        <a:ea typeface="+mn-ea"/>
                        <a:cs typeface="+mn-cs"/>
                      </a:endParaRPr>
                    </a:p>
                  </a:txBody>
                  <a:tcPr anchor="ctr">
                    <a:lnL w="19050" cap="flat" cmpd="sng" algn="ctr">
                      <a:solidFill>
                        <a:schemeClr val="tx2"/>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4F5981"/>
                      </a:solidFill>
                      <a:prstDash val="solid"/>
                      <a:round/>
                      <a:headEnd type="none" w="med" len="med"/>
                      <a:tailEnd type="none" w="med" len="med"/>
                    </a:lnT>
                    <a:lnB w="12700" cap="flat" cmpd="sng" algn="ctr">
                      <a:solidFill>
                        <a:srgbClr val="4F5981"/>
                      </a:solidFill>
                      <a:prstDash val="solid"/>
                      <a:round/>
                      <a:headEnd type="none" w="med" len="med"/>
                      <a:tailEnd type="none" w="med" len="med"/>
                    </a:lnB>
                    <a:lnTlToBr w="12700" cmpd="sng">
                      <a:noFill/>
                      <a:prstDash val="solid"/>
                    </a:lnTlToBr>
                    <a:lnBlToTr w="12700" cmpd="sng">
                      <a:noFill/>
                      <a:prstDash val="solid"/>
                    </a:lnBlToTr>
                    <a:solidFill>
                      <a:srgbClr val="E6B9B8"/>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000" b="1" kern="1200" dirty="0" smtClean="0">
                          <a:solidFill>
                            <a:schemeClr val="tx1"/>
                          </a:solidFill>
                          <a:latin typeface="+mn-lt"/>
                          <a:ea typeface="+mn-ea"/>
                          <a:cs typeface="+mn-cs"/>
                        </a:rPr>
                        <a:t>&lt;dropped</a:t>
                      </a:r>
                      <a:r>
                        <a:rPr lang="en-US" sz="1000" b="1" kern="1200" baseline="0" dirty="0" smtClean="0">
                          <a:solidFill>
                            <a:schemeClr val="tx1"/>
                          </a:solidFill>
                          <a:latin typeface="+mn-lt"/>
                          <a:ea typeface="+mn-ea"/>
                          <a:cs typeface="+mn-cs"/>
                        </a:rPr>
                        <a:t> from T10</a:t>
                      </a:r>
                      <a:r>
                        <a:rPr lang="en-US" sz="1000" b="1" kern="1200" dirty="0" smtClean="0">
                          <a:solidFill>
                            <a:schemeClr val="tx1"/>
                          </a:solidFill>
                          <a:latin typeface="+mn-lt"/>
                          <a:ea typeface="+mn-ea"/>
                          <a:cs typeface="+mn-cs"/>
                        </a:rPr>
                        <a:t> 2010&gt;</a:t>
                      </a:r>
                      <a:endParaRPr lang="en-US" sz="1000" b="1" kern="1200" dirty="0">
                        <a:solidFill>
                          <a:schemeClr val="tx1"/>
                        </a:solidFill>
                        <a:latin typeface="+mn-lt"/>
                        <a:ea typeface="+mn-ea"/>
                        <a:cs typeface="+mn-cs"/>
                      </a:endParaRPr>
                    </a:p>
                  </a:txBody>
                  <a:tcPr anchor="ctr">
                    <a:lnL w="12700" cap="flat" cmpd="sng" algn="ctr">
                      <a:noFill/>
                      <a:prstDash val="solid"/>
                      <a:round/>
                      <a:headEnd type="none" w="med" len="med"/>
                      <a:tailEnd type="none" w="med" len="med"/>
                    </a:lnL>
                    <a:lnR w="19050" cap="flat" cmpd="sng" algn="ctr">
                      <a:solidFill>
                        <a:schemeClr val="tx2"/>
                      </a:solidFill>
                      <a:prstDash val="solid"/>
                      <a:round/>
                      <a:headEnd type="none" w="med" len="med"/>
                      <a:tailEnd type="none" w="med" len="med"/>
                    </a:lnR>
                    <a:lnT w="12700" cap="flat" cmpd="sng" algn="ctr">
                      <a:solidFill>
                        <a:srgbClr val="4F5981"/>
                      </a:solidFill>
                      <a:prstDash val="solid"/>
                      <a:round/>
                      <a:headEnd type="none" w="med" len="med"/>
                      <a:tailEnd type="none" w="med" len="med"/>
                    </a:lnT>
                    <a:lnB w="12700" cap="flat" cmpd="sng" algn="ctr">
                      <a:solidFill>
                        <a:srgbClr val="4F5981"/>
                      </a:solidFill>
                      <a:prstDash val="solid"/>
                      <a:round/>
                      <a:headEnd type="none" w="med" len="med"/>
                      <a:tailEnd type="none" w="med" len="med"/>
                    </a:lnB>
                    <a:lnTlToBr w="12700" cmpd="sng">
                      <a:noFill/>
                      <a:prstDash val="solid"/>
                    </a:lnTlToBr>
                    <a:lnBlToTr w="12700" cmpd="sng">
                      <a:noFill/>
                      <a:prstDash val="solid"/>
                    </a:lnBlToTr>
                    <a:solidFill>
                      <a:srgbClr val="E6B9B8"/>
                    </a:solidFill>
                  </a:tcPr>
                </a:tc>
              </a:tr>
            </a:tbl>
          </a:graphicData>
        </a:graphic>
      </p:graphicFrame>
      <p:sp>
        <p:nvSpPr>
          <p:cNvPr id="25604" name="TextBox 3"/>
          <p:cNvSpPr txBox="1">
            <a:spLocks noChangeArrowheads="1"/>
          </p:cNvSpPr>
          <p:nvPr/>
        </p:nvSpPr>
        <p:spPr bwMode="auto">
          <a:xfrm>
            <a:off x="4419600" y="3392488"/>
            <a:ext cx="304800" cy="341312"/>
          </a:xfrm>
          <a:prstGeom prst="rect">
            <a:avLst/>
          </a:prstGeom>
          <a:noFill/>
          <a:ln w="9525">
            <a:noFill/>
            <a:miter lim="800000"/>
            <a:headEnd/>
            <a:tailEnd/>
          </a:ln>
        </p:spPr>
        <p:txBody>
          <a:bodyPr>
            <a:spAutoFit/>
          </a:bodyPr>
          <a:lstStyle/>
          <a:p>
            <a:r>
              <a:rPr lang="en-US">
                <a:solidFill>
                  <a:srgbClr val="FF0000"/>
                </a:solidFill>
              </a:rPr>
              <a:t>+</a:t>
            </a:r>
          </a:p>
        </p:txBody>
      </p:sp>
      <p:sp>
        <p:nvSpPr>
          <p:cNvPr id="25605" name="TextBox 4"/>
          <p:cNvSpPr txBox="1">
            <a:spLocks noChangeArrowheads="1"/>
          </p:cNvSpPr>
          <p:nvPr/>
        </p:nvSpPr>
        <p:spPr bwMode="auto">
          <a:xfrm>
            <a:off x="4422775" y="4171950"/>
            <a:ext cx="304800" cy="341313"/>
          </a:xfrm>
          <a:prstGeom prst="rect">
            <a:avLst/>
          </a:prstGeom>
          <a:noFill/>
          <a:ln w="9525">
            <a:noFill/>
            <a:miter lim="800000"/>
            <a:headEnd/>
            <a:tailEnd/>
          </a:ln>
        </p:spPr>
        <p:txBody>
          <a:bodyPr>
            <a:spAutoFit/>
          </a:bodyPr>
          <a:lstStyle/>
          <a:p>
            <a:r>
              <a:rPr lang="en-US">
                <a:solidFill>
                  <a:srgbClr val="FF0000"/>
                </a:solidFill>
              </a:rPr>
              <a:t>+</a:t>
            </a:r>
          </a:p>
        </p:txBody>
      </p:sp>
      <p:sp>
        <p:nvSpPr>
          <p:cNvPr id="25606" name="TextBox 5"/>
          <p:cNvSpPr txBox="1">
            <a:spLocks noChangeArrowheads="1"/>
          </p:cNvSpPr>
          <p:nvPr/>
        </p:nvSpPr>
        <p:spPr bwMode="auto">
          <a:xfrm>
            <a:off x="4422775" y="5248275"/>
            <a:ext cx="304800" cy="479425"/>
          </a:xfrm>
          <a:prstGeom prst="rect">
            <a:avLst/>
          </a:prstGeom>
          <a:noFill/>
          <a:ln w="9525">
            <a:noFill/>
            <a:miter lim="800000"/>
            <a:headEnd/>
            <a:tailEnd/>
          </a:ln>
        </p:spPr>
        <p:txBody>
          <a:bodyPr>
            <a:spAutoFit/>
          </a:bodyPr>
          <a:lstStyle/>
          <a:p>
            <a:r>
              <a:rPr lang="en-US" sz="2800">
                <a:solidFill>
                  <a:srgbClr val="FF0000"/>
                </a:solidFill>
              </a:rPr>
              <a:t>-</a:t>
            </a:r>
          </a:p>
        </p:txBody>
      </p:sp>
      <p:sp>
        <p:nvSpPr>
          <p:cNvPr id="25607" name="TextBox 6"/>
          <p:cNvSpPr txBox="1">
            <a:spLocks noChangeArrowheads="1"/>
          </p:cNvSpPr>
          <p:nvPr/>
        </p:nvSpPr>
        <p:spPr bwMode="auto">
          <a:xfrm>
            <a:off x="4419600" y="5626100"/>
            <a:ext cx="304800" cy="479425"/>
          </a:xfrm>
          <a:prstGeom prst="rect">
            <a:avLst/>
          </a:prstGeom>
          <a:noFill/>
          <a:ln w="9525">
            <a:noFill/>
            <a:miter lim="800000"/>
            <a:headEnd/>
            <a:tailEnd/>
          </a:ln>
        </p:spPr>
        <p:txBody>
          <a:bodyPr>
            <a:spAutoFit/>
          </a:bodyPr>
          <a:lstStyle/>
          <a:p>
            <a:r>
              <a:rPr lang="en-US" sz="2800">
                <a:solidFill>
                  <a:srgbClr val="FF0000"/>
                </a:solidFill>
              </a:rPr>
              <a:t>-</a:t>
            </a:r>
          </a:p>
        </p:txBody>
      </p:sp>
      <p:cxnSp>
        <p:nvCxnSpPr>
          <p:cNvPr id="25608" name="Straight Arrow Connector 9"/>
          <p:cNvCxnSpPr>
            <a:cxnSpLocks noChangeShapeType="1"/>
          </p:cNvCxnSpPr>
          <p:nvPr/>
        </p:nvCxnSpPr>
        <p:spPr bwMode="auto">
          <a:xfrm rot="5400000" flipH="1" flipV="1">
            <a:off x="4420394" y="1618456"/>
            <a:ext cx="304800" cy="1588"/>
          </a:xfrm>
          <a:prstGeom prst="straightConnector1">
            <a:avLst/>
          </a:prstGeom>
          <a:noFill/>
          <a:ln w="28575" algn="ctr">
            <a:solidFill>
              <a:srgbClr val="FF0000"/>
            </a:solidFill>
            <a:round/>
            <a:headEnd/>
            <a:tailEnd type="arrow" w="med" len="med"/>
          </a:ln>
        </p:spPr>
      </p:cxnSp>
      <p:cxnSp>
        <p:nvCxnSpPr>
          <p:cNvPr id="25609" name="Straight Arrow Connector 11"/>
          <p:cNvCxnSpPr>
            <a:cxnSpLocks noChangeShapeType="1"/>
          </p:cNvCxnSpPr>
          <p:nvPr/>
        </p:nvCxnSpPr>
        <p:spPr bwMode="auto">
          <a:xfrm rot="5400000" flipH="1" flipV="1">
            <a:off x="4420394" y="2380456"/>
            <a:ext cx="304800" cy="1588"/>
          </a:xfrm>
          <a:prstGeom prst="straightConnector1">
            <a:avLst/>
          </a:prstGeom>
          <a:noFill/>
          <a:ln w="28575" algn="ctr">
            <a:solidFill>
              <a:srgbClr val="FF0000"/>
            </a:solidFill>
            <a:round/>
            <a:headEnd/>
            <a:tailEnd type="arrow" w="med" len="med"/>
          </a:ln>
        </p:spPr>
      </p:cxnSp>
      <p:cxnSp>
        <p:nvCxnSpPr>
          <p:cNvPr id="25610" name="Straight Arrow Connector 12"/>
          <p:cNvCxnSpPr>
            <a:cxnSpLocks noChangeShapeType="1"/>
          </p:cNvCxnSpPr>
          <p:nvPr/>
        </p:nvCxnSpPr>
        <p:spPr bwMode="auto">
          <a:xfrm rot="5400000" flipH="1" flipV="1">
            <a:off x="4421188" y="3962400"/>
            <a:ext cx="303212" cy="1588"/>
          </a:xfrm>
          <a:prstGeom prst="straightConnector1">
            <a:avLst/>
          </a:prstGeom>
          <a:noFill/>
          <a:ln w="28575" algn="ctr">
            <a:solidFill>
              <a:srgbClr val="FF0000"/>
            </a:solidFill>
            <a:round/>
            <a:headEnd/>
            <a:tailEnd type="arrow" w="med" len="med"/>
          </a:ln>
        </p:spPr>
      </p:cxnSp>
      <p:cxnSp>
        <p:nvCxnSpPr>
          <p:cNvPr id="25611" name="Straight Arrow Connector 13"/>
          <p:cNvCxnSpPr>
            <a:cxnSpLocks noChangeShapeType="1"/>
          </p:cNvCxnSpPr>
          <p:nvPr/>
        </p:nvCxnSpPr>
        <p:spPr bwMode="auto">
          <a:xfrm rot="5400000" flipH="1" flipV="1">
            <a:off x="4421188" y="1981200"/>
            <a:ext cx="303212" cy="1588"/>
          </a:xfrm>
          <a:prstGeom prst="straightConnector1">
            <a:avLst/>
          </a:prstGeom>
          <a:noFill/>
          <a:ln w="28575" algn="ctr">
            <a:solidFill>
              <a:srgbClr val="FF0000"/>
            </a:solidFill>
            <a:round/>
            <a:headEnd type="arrow" w="med" len="med"/>
            <a:tailEnd/>
          </a:ln>
        </p:spPr>
      </p:cxnSp>
      <p:cxnSp>
        <p:nvCxnSpPr>
          <p:cNvPr id="25612" name="Straight Arrow Connector 14"/>
          <p:cNvCxnSpPr>
            <a:cxnSpLocks noChangeShapeType="1"/>
          </p:cNvCxnSpPr>
          <p:nvPr/>
        </p:nvCxnSpPr>
        <p:spPr bwMode="auto">
          <a:xfrm rot="5400000" flipH="1" flipV="1">
            <a:off x="4421188" y="4724400"/>
            <a:ext cx="303212" cy="1588"/>
          </a:xfrm>
          <a:prstGeom prst="straightConnector1">
            <a:avLst/>
          </a:prstGeom>
          <a:noFill/>
          <a:ln w="28575" algn="ctr">
            <a:solidFill>
              <a:srgbClr val="FF0000"/>
            </a:solidFill>
            <a:round/>
            <a:headEnd type="arrow" w="med" len="med"/>
            <a:tailEnd/>
          </a:ln>
        </p:spPr>
      </p:cxnSp>
      <p:cxnSp>
        <p:nvCxnSpPr>
          <p:cNvPr id="25613" name="Straight Arrow Connector 15"/>
          <p:cNvCxnSpPr>
            <a:cxnSpLocks noChangeShapeType="1"/>
          </p:cNvCxnSpPr>
          <p:nvPr/>
        </p:nvCxnSpPr>
        <p:spPr bwMode="auto">
          <a:xfrm rot="5400000" flipH="1" flipV="1">
            <a:off x="4420394" y="5114131"/>
            <a:ext cx="304800" cy="1588"/>
          </a:xfrm>
          <a:prstGeom prst="straightConnector1">
            <a:avLst/>
          </a:prstGeom>
          <a:noFill/>
          <a:ln w="28575" algn="ctr">
            <a:solidFill>
              <a:srgbClr val="FF0000"/>
            </a:solidFill>
            <a:round/>
            <a:headEnd type="arrow" w="med" len="med"/>
            <a:tailEnd/>
          </a:ln>
        </p:spPr>
      </p:cxnSp>
      <p:sp>
        <p:nvSpPr>
          <p:cNvPr id="25614" name="TextBox 16"/>
          <p:cNvSpPr txBox="1">
            <a:spLocks noChangeArrowheads="1"/>
          </p:cNvSpPr>
          <p:nvPr/>
        </p:nvSpPr>
        <p:spPr bwMode="auto">
          <a:xfrm>
            <a:off x="4419600" y="2630488"/>
            <a:ext cx="304800" cy="341312"/>
          </a:xfrm>
          <a:prstGeom prst="rect">
            <a:avLst/>
          </a:prstGeom>
          <a:noFill/>
          <a:ln w="9525">
            <a:noFill/>
            <a:miter lim="800000"/>
            <a:headEnd/>
            <a:tailEnd/>
          </a:ln>
        </p:spPr>
        <p:txBody>
          <a:bodyPr>
            <a:spAutoFit/>
          </a:bodyPr>
          <a:lstStyle/>
          <a:p>
            <a:r>
              <a:rPr lang="en-US">
                <a:solidFill>
                  <a:srgbClr val="FF0000"/>
                </a:solidFill>
              </a:rPr>
              <a:t>=</a:t>
            </a:r>
          </a:p>
        </p:txBody>
      </p:sp>
      <p:sp>
        <p:nvSpPr>
          <p:cNvPr id="25615" name="TextBox 17"/>
          <p:cNvSpPr txBox="1">
            <a:spLocks noChangeArrowheads="1"/>
          </p:cNvSpPr>
          <p:nvPr/>
        </p:nvSpPr>
        <p:spPr bwMode="auto">
          <a:xfrm>
            <a:off x="4419600" y="3011488"/>
            <a:ext cx="304800" cy="341312"/>
          </a:xfrm>
          <a:prstGeom prst="rect">
            <a:avLst/>
          </a:prstGeom>
          <a:noFill/>
          <a:ln w="9525">
            <a:noFill/>
            <a:miter lim="800000"/>
            <a:headEnd/>
            <a:tailEnd/>
          </a:ln>
        </p:spPr>
        <p:txBody>
          <a:bodyPr>
            <a:spAutoFit/>
          </a:bodyPr>
          <a:lstStyle/>
          <a:p>
            <a:r>
              <a:rPr lang="en-US">
                <a:solidFill>
                  <a:srgbClr val="FF0000"/>
                </a:solidFill>
              </a:rPr>
              <a:t>=</a:t>
            </a:r>
          </a:p>
        </p:txBody>
      </p:sp>
    </p:spTree>
    <p:custDataLst>
      <p:tags r:id="rId1"/>
    </p:custDataLst>
    <p:extLst>
      <p:ext uri="{BB962C8B-B14F-4D97-AF65-F5344CB8AC3E}">
        <p14:creationId xmlns:p14="http://schemas.microsoft.com/office/powerpoint/2010/main" val="777717897"/>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11618" name="Title 1"/>
          <p:cNvSpPr>
            <a:spLocks noGrp="1"/>
          </p:cNvSpPr>
          <p:nvPr>
            <p:ph type="title"/>
          </p:nvPr>
        </p:nvSpPr>
        <p:spPr/>
        <p:txBody>
          <a:bodyPr/>
          <a:lstStyle/>
          <a:p>
            <a:r>
              <a:rPr lang="nl-BE" smtClean="0"/>
              <a:t>DOM Based XSS</a:t>
            </a:r>
          </a:p>
        </p:txBody>
      </p:sp>
      <p:sp>
        <p:nvSpPr>
          <p:cNvPr id="111619" name="Content Placeholder 2"/>
          <p:cNvSpPr>
            <a:spLocks noGrp="1"/>
          </p:cNvSpPr>
          <p:nvPr>
            <p:ph idx="1"/>
          </p:nvPr>
        </p:nvSpPr>
        <p:spPr/>
        <p:txBody>
          <a:bodyPr/>
          <a:lstStyle/>
          <a:p>
            <a:r>
              <a:rPr lang="en-US" sz="2400" dirty="0" smtClean="0"/>
              <a:t>Avoid client side document rewriting, redirection, or other sensitive actions, using client side data. </a:t>
            </a:r>
          </a:p>
          <a:p>
            <a:endParaRPr lang="en-US" sz="2400" dirty="0" smtClean="0"/>
          </a:p>
          <a:p>
            <a:pPr lvl="1"/>
            <a:r>
              <a:rPr lang="en-US" sz="2000" dirty="0" smtClean="0"/>
              <a:t>Most of these effects can be achieved by using dynamic pages (server side).</a:t>
            </a:r>
          </a:p>
          <a:p>
            <a:endParaRPr lang="en-US" sz="2400" dirty="0" smtClean="0"/>
          </a:p>
          <a:p>
            <a:r>
              <a:rPr lang="en-US" sz="2400" dirty="0" smtClean="0"/>
              <a:t>Be careful with </a:t>
            </a:r>
          </a:p>
          <a:p>
            <a:pPr lvl="1"/>
            <a:r>
              <a:rPr lang="en-US" sz="2000" dirty="0" smtClean="0"/>
              <a:t>document.URL, </a:t>
            </a:r>
            <a:r>
              <a:rPr lang="en-US" sz="2000" dirty="0" err="1" smtClean="0"/>
              <a:t>document.location</a:t>
            </a:r>
            <a:r>
              <a:rPr lang="en-US" sz="2000" dirty="0" smtClean="0"/>
              <a:t> (and many of its properties), </a:t>
            </a:r>
            <a:r>
              <a:rPr lang="en-US" sz="2000" dirty="0" err="1" smtClean="0"/>
              <a:t>document.referrer,window.location</a:t>
            </a:r>
            <a:r>
              <a:rPr lang="en-US" sz="2000" dirty="0" smtClean="0"/>
              <a:t> (and many of its properties)</a:t>
            </a:r>
          </a:p>
          <a:p>
            <a:pPr lvl="1"/>
            <a:r>
              <a:rPr lang="nl-BE" sz="2000" dirty="0" smtClean="0"/>
              <a:t>document.write(…), document.writeln(…),document.body.innerHtml=…</a:t>
            </a:r>
          </a:p>
          <a:p>
            <a:pPr lvl="1"/>
            <a:r>
              <a:rPr lang="nl-BE" sz="2000" dirty="0" smtClean="0"/>
              <a:t>document.execCommand(…), eval(), window.execScript(…)</a:t>
            </a:r>
          </a:p>
          <a:p>
            <a:pPr lvl="1"/>
            <a:r>
              <a:rPr lang="nl-BE" sz="2000" dirty="0" smtClean="0"/>
              <a:t>window.setInterval(…), window.setTimeout(…)</a:t>
            </a:r>
          </a:p>
          <a:p>
            <a:pPr lvl="1"/>
            <a:r>
              <a:rPr lang="nl-BE" sz="2000" dirty="0" smtClean="0"/>
              <a:t>...</a:t>
            </a:r>
          </a:p>
          <a:p>
            <a:pPr lvl="1"/>
            <a:endParaRPr lang="en-US" sz="2000" dirty="0" smtClean="0"/>
          </a:p>
          <a:p>
            <a:endParaRPr lang="en-US" sz="2400" dirty="0" smtClean="0"/>
          </a:p>
          <a:p>
            <a:endParaRPr lang="nl-BE" sz="2400" dirty="0" smtClean="0"/>
          </a:p>
        </p:txBody>
      </p:sp>
    </p:spTree>
    <p:extLst>
      <p:ext uri="{BB962C8B-B14F-4D97-AF65-F5344CB8AC3E}">
        <p14:creationId xmlns:p14="http://schemas.microsoft.com/office/powerpoint/2010/main" val="3132669496"/>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BE" dirty="0" smtClean="0"/>
              <a:t>Example: </a:t>
            </a:r>
            <a:r>
              <a:rPr lang="en-US" b="0" dirty="0" err="1" smtClean="0"/>
              <a:t>BeEF</a:t>
            </a:r>
            <a:r>
              <a:rPr lang="en-US" b="0" dirty="0" smtClean="0"/>
              <a:t> Browser </a:t>
            </a:r>
            <a:r>
              <a:rPr lang="en-US" b="0" dirty="0"/>
              <a:t>Exploitation Framework</a:t>
            </a:r>
            <a:endParaRPr lang="nl-BE" dirty="0"/>
          </a:p>
        </p:txBody>
      </p:sp>
      <p:pic>
        <p:nvPicPr>
          <p:cNvPr id="20173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8200" y="1041400"/>
            <a:ext cx="7543800" cy="4997768"/>
          </a:xfrm>
          <a:prstGeom prst="rect">
            <a:avLst/>
          </a:prstGeom>
          <a:noFill/>
          <a:ln w="9525">
            <a:solidFill>
              <a:schemeClr val="tx1"/>
            </a:solidFill>
            <a:miter lim="800000"/>
            <a:headEnd/>
            <a:tailEnd/>
          </a:ln>
          <a:effectLst>
            <a:outerShdw blurRad="63500" sx="102000" sy="102000" algn="ctr" rotWithShape="0">
              <a:prstClr val="black">
                <a:alpha val="40000"/>
              </a:prstClr>
            </a:outerShdw>
          </a:effectLst>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2075521567"/>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Title 1"/>
          <p:cNvSpPr>
            <a:spLocks noGrp="1"/>
          </p:cNvSpPr>
          <p:nvPr>
            <p:ph type="title"/>
          </p:nvPr>
        </p:nvSpPr>
        <p:spPr/>
        <p:txBody>
          <a:bodyPr/>
          <a:lstStyle/>
          <a:p>
            <a:r>
              <a:rPr lang="nl-BE" smtClean="0"/>
              <a:t>A2 </a:t>
            </a:r>
            <a:r>
              <a:rPr lang="en-US" smtClean="0"/>
              <a:t>–</a:t>
            </a:r>
            <a:r>
              <a:rPr lang="nl-BE" smtClean="0"/>
              <a:t> Conclusion</a:t>
            </a:r>
          </a:p>
        </p:txBody>
      </p:sp>
      <p:sp>
        <p:nvSpPr>
          <p:cNvPr id="112643" name="Content Placeholder 2"/>
          <p:cNvSpPr>
            <a:spLocks noGrp="1"/>
          </p:cNvSpPr>
          <p:nvPr>
            <p:ph idx="1"/>
          </p:nvPr>
        </p:nvSpPr>
        <p:spPr/>
        <p:txBody>
          <a:bodyPr/>
          <a:lstStyle/>
          <a:p>
            <a:r>
              <a:rPr lang="nl-BE" sz="2000" dirty="0" smtClean="0"/>
              <a:t>Cross-Site-Scripting occurs any time</a:t>
            </a:r>
            <a:endParaRPr lang="nl-BE" sz="1800" dirty="0" smtClean="0"/>
          </a:p>
          <a:p>
            <a:pPr lvl="1"/>
            <a:r>
              <a:rPr lang="nl-BE" sz="1800" dirty="0" smtClean="0"/>
              <a:t>Raw data from an attacker is sent to an innocent user’s browser</a:t>
            </a:r>
          </a:p>
          <a:p>
            <a:pPr lvl="1"/>
            <a:endParaRPr lang="nl-BE" sz="1800" dirty="0" smtClean="0"/>
          </a:p>
          <a:p>
            <a:r>
              <a:rPr lang="nl-BE" sz="2000" dirty="0" smtClean="0"/>
              <a:t>Raw data</a:t>
            </a:r>
          </a:p>
          <a:p>
            <a:pPr lvl="1"/>
            <a:r>
              <a:rPr lang="nl-BE" sz="1800" dirty="0" smtClean="0"/>
              <a:t>Stored in database</a:t>
            </a:r>
          </a:p>
          <a:p>
            <a:pPr lvl="1"/>
            <a:r>
              <a:rPr lang="nl-BE" sz="1800" dirty="0" smtClean="0"/>
              <a:t>Reflected from web input</a:t>
            </a:r>
          </a:p>
          <a:p>
            <a:pPr lvl="1"/>
            <a:endParaRPr lang="nl-BE" sz="1800" dirty="0" smtClean="0"/>
          </a:p>
          <a:p>
            <a:r>
              <a:rPr lang="nl-BE" sz="2000" dirty="0" smtClean="0"/>
              <a:t>Typical Impact</a:t>
            </a:r>
          </a:p>
          <a:p>
            <a:pPr lvl="1"/>
            <a:r>
              <a:rPr lang="en-US" sz="1800" dirty="0" smtClean="0"/>
              <a:t>Steal user’s session, steal sensitive data, rewrite web page, redirect user to phishing or malware site</a:t>
            </a:r>
          </a:p>
          <a:p>
            <a:pPr lvl="1"/>
            <a:r>
              <a:rPr lang="en-US" sz="1800" dirty="0" smtClean="0"/>
              <a:t>Install XSS proxy which allows attacker to observe and direct all user’s behavior on vulnerable site and force user to other sites</a:t>
            </a:r>
          </a:p>
          <a:p>
            <a:pPr lvl="1"/>
            <a:r>
              <a:rPr lang="en-US" sz="1800" dirty="0" smtClean="0"/>
              <a:t>Execute commands as the victim (without needing authentication or access to the session cookie)</a:t>
            </a:r>
          </a:p>
          <a:p>
            <a:endParaRPr lang="nl-BE" sz="2000" dirty="0" smtClean="0"/>
          </a:p>
          <a:p>
            <a:pPr lvl="1"/>
            <a:endParaRPr lang="nl-BE" sz="1800" dirty="0" smtClean="0"/>
          </a:p>
          <a:p>
            <a:pPr lvl="1"/>
            <a:endParaRPr lang="nl-BE" sz="1800" dirty="0" smtClean="0"/>
          </a:p>
          <a:p>
            <a:pPr lvl="1"/>
            <a:endParaRPr lang="nl-BE" sz="1800" dirty="0" smtClean="0"/>
          </a:p>
        </p:txBody>
      </p:sp>
    </p:spTree>
    <p:extLst>
      <p:ext uri="{BB962C8B-B14F-4D97-AF65-F5344CB8AC3E}">
        <p14:creationId xmlns:p14="http://schemas.microsoft.com/office/powerpoint/2010/main" val="2640019745"/>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type="title"/>
          </p:nvPr>
        </p:nvSpPr>
        <p:spPr/>
        <p:txBody>
          <a:bodyPr/>
          <a:lstStyle/>
          <a:p>
            <a:pPr eaLnBrk="1" hangingPunct="1"/>
            <a:r>
              <a:rPr lang="en-US" sz="2400" dirty="0" smtClean="0"/>
              <a:t>A3 – Broken Authentication and Session Management</a:t>
            </a:r>
          </a:p>
        </p:txBody>
      </p:sp>
      <p:sp>
        <p:nvSpPr>
          <p:cNvPr id="5" name="Content Placeholder 4"/>
          <p:cNvSpPr>
            <a:spLocks noGrp="1"/>
          </p:cNvSpPr>
          <p:nvPr>
            <p:ph idx="1"/>
          </p:nvPr>
        </p:nvSpPr>
        <p:spPr/>
        <p:txBody>
          <a:bodyPr/>
          <a:lstStyle/>
          <a:p>
            <a:endParaRPr lang="nl-BE"/>
          </a:p>
        </p:txBody>
      </p:sp>
      <p:graphicFrame>
        <p:nvGraphicFramePr>
          <p:cNvPr id="4" name="Diagram 3"/>
          <p:cNvGraphicFramePr/>
          <p:nvPr/>
        </p:nvGraphicFramePr>
        <p:xfrm>
          <a:off x="381000" y="990600"/>
          <a:ext cx="8305800" cy="51816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custDataLst>
      <p:tags r:id="rId1"/>
    </p:custDataLst>
    <p:extLst>
      <p:ext uri="{BB962C8B-B14F-4D97-AF65-F5344CB8AC3E}">
        <p14:creationId xmlns:p14="http://schemas.microsoft.com/office/powerpoint/2010/main" val="2534825111"/>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866" name="Picture 40"/>
          <p:cNvPicPr>
            <a:picLocks noChangeAspect="1" noChangeArrowheads="1"/>
          </p:cNvPicPr>
          <p:nvPr/>
        </p:nvPicPr>
        <p:blipFill>
          <a:blip r:embed="rId4" cstate="print"/>
          <a:srcRect/>
          <a:stretch>
            <a:fillRect/>
          </a:stretch>
        </p:blipFill>
        <p:spPr bwMode="auto">
          <a:xfrm>
            <a:off x="1476375" y="1416050"/>
            <a:ext cx="2016125" cy="2733675"/>
          </a:xfrm>
          <a:prstGeom prst="rect">
            <a:avLst/>
          </a:prstGeom>
          <a:noFill/>
          <a:ln w="9525" algn="ctr">
            <a:noFill/>
            <a:miter lim="800000"/>
            <a:headEnd/>
            <a:tailEnd/>
          </a:ln>
        </p:spPr>
      </p:pic>
      <p:sp>
        <p:nvSpPr>
          <p:cNvPr id="36867" name="Rectangle 2"/>
          <p:cNvSpPr>
            <a:spLocks noGrp="1" noChangeArrowheads="1"/>
          </p:cNvSpPr>
          <p:nvPr>
            <p:ph type="title"/>
          </p:nvPr>
        </p:nvSpPr>
        <p:spPr/>
        <p:txBody>
          <a:bodyPr/>
          <a:lstStyle/>
          <a:p>
            <a:pPr eaLnBrk="1" hangingPunct="1"/>
            <a:r>
              <a:rPr lang="en-US" smtClean="0"/>
              <a:t>Broken Authentication Illustrated</a:t>
            </a:r>
          </a:p>
        </p:txBody>
      </p:sp>
      <p:sp>
        <p:nvSpPr>
          <p:cNvPr id="36868" name="Content Placeholder 2"/>
          <p:cNvSpPr>
            <a:spLocks noGrp="1"/>
          </p:cNvSpPr>
          <p:nvPr>
            <p:ph idx="1"/>
          </p:nvPr>
        </p:nvSpPr>
        <p:spPr/>
        <p:txBody>
          <a:bodyPr/>
          <a:lstStyle/>
          <a:p>
            <a:pPr eaLnBrk="1" hangingPunct="1"/>
            <a:endParaRPr lang="nl-BE" smtClean="0"/>
          </a:p>
        </p:txBody>
      </p:sp>
      <p:sp>
        <p:nvSpPr>
          <p:cNvPr id="36869" name="Freeform 13"/>
          <p:cNvSpPr>
            <a:spLocks/>
          </p:cNvSpPr>
          <p:nvPr/>
        </p:nvSpPr>
        <p:spPr bwMode="auto">
          <a:xfrm>
            <a:off x="3505200" y="1306513"/>
            <a:ext cx="3508375" cy="338137"/>
          </a:xfrm>
          <a:custGeom>
            <a:avLst/>
            <a:gdLst>
              <a:gd name="T0" fmla="*/ 0 w 2210"/>
              <a:gd name="T1" fmla="*/ 2147483647 h 131"/>
              <a:gd name="T2" fmla="*/ 2147483647 w 2210"/>
              <a:gd name="T3" fmla="*/ 2147483647 h 131"/>
              <a:gd name="T4" fmla="*/ 2147483647 w 2210"/>
              <a:gd name="T5" fmla="*/ 2147483647 h 131"/>
              <a:gd name="T6" fmla="*/ 0 60000 65536"/>
              <a:gd name="T7" fmla="*/ 0 60000 65536"/>
              <a:gd name="T8" fmla="*/ 0 60000 65536"/>
              <a:gd name="T9" fmla="*/ 0 w 2210"/>
              <a:gd name="T10" fmla="*/ 0 h 131"/>
              <a:gd name="T11" fmla="*/ 2210 w 2210"/>
              <a:gd name="T12" fmla="*/ 131 h 131"/>
            </a:gdLst>
            <a:ahLst/>
            <a:cxnLst>
              <a:cxn ang="T6">
                <a:pos x="T0" y="T1"/>
              </a:cxn>
              <a:cxn ang="T7">
                <a:pos x="T2" y="T3"/>
              </a:cxn>
              <a:cxn ang="T8">
                <a:pos x="T4" y="T5"/>
              </a:cxn>
            </a:cxnLst>
            <a:rect l="T9" t="T10" r="T11" b="T12"/>
            <a:pathLst>
              <a:path w="2210" h="131">
                <a:moveTo>
                  <a:pt x="0" y="131"/>
                </a:moveTo>
                <a:cubicBezTo>
                  <a:pt x="174" y="110"/>
                  <a:pt x="678" y="6"/>
                  <a:pt x="1046" y="3"/>
                </a:cubicBezTo>
                <a:cubicBezTo>
                  <a:pt x="1414" y="0"/>
                  <a:pt x="1968" y="91"/>
                  <a:pt x="2210" y="114"/>
                </a:cubicBezTo>
              </a:path>
            </a:pathLst>
          </a:custGeom>
          <a:noFill/>
          <a:ln w="57150">
            <a:solidFill>
              <a:srgbClr val="FF0000"/>
            </a:solidFill>
            <a:round/>
            <a:headEnd/>
            <a:tailEnd type="triangle" w="med" len="med"/>
          </a:ln>
        </p:spPr>
        <p:txBody>
          <a:bodyPr>
            <a:spAutoFit/>
          </a:bodyPr>
          <a:lstStyle/>
          <a:p>
            <a:endParaRPr lang="nl-BE"/>
          </a:p>
        </p:txBody>
      </p:sp>
      <p:pic>
        <p:nvPicPr>
          <p:cNvPr id="36870" name="Picture 14" descr="TN_hacker"/>
          <p:cNvPicPr>
            <a:picLocks noChangeAspect="1" noChangeArrowheads="1"/>
          </p:cNvPicPr>
          <p:nvPr/>
        </p:nvPicPr>
        <p:blipFill>
          <a:blip r:embed="rId5" cstate="print">
            <a:lum bright="24000" contrast="42000"/>
          </a:blip>
          <a:srcRect/>
          <a:stretch>
            <a:fillRect/>
          </a:stretch>
        </p:blipFill>
        <p:spPr bwMode="auto">
          <a:xfrm>
            <a:off x="7848600" y="4800600"/>
            <a:ext cx="1093788" cy="1268413"/>
          </a:xfrm>
          <a:prstGeom prst="rect">
            <a:avLst/>
          </a:prstGeom>
          <a:noFill/>
          <a:ln w="9525">
            <a:noFill/>
            <a:miter lim="800000"/>
            <a:headEnd/>
            <a:tailEnd/>
          </a:ln>
          <a:effectLst>
            <a:outerShdw dist="107763" dir="2700000" algn="ctr" rotWithShape="0">
              <a:srgbClr val="808080">
                <a:alpha val="50000"/>
              </a:srgbClr>
            </a:outerShdw>
          </a:effectLst>
        </p:spPr>
      </p:pic>
      <p:grpSp>
        <p:nvGrpSpPr>
          <p:cNvPr id="36871" name="Group 15"/>
          <p:cNvGrpSpPr>
            <a:grpSpLocks/>
          </p:cNvGrpSpPr>
          <p:nvPr/>
        </p:nvGrpSpPr>
        <p:grpSpPr bwMode="auto">
          <a:xfrm>
            <a:off x="7086600" y="990600"/>
            <a:ext cx="1455738" cy="1412875"/>
            <a:chOff x="4336" y="1870"/>
            <a:chExt cx="917" cy="890"/>
          </a:xfrm>
        </p:grpSpPr>
        <p:sp>
          <p:nvSpPr>
            <p:cNvPr id="36887" name="Rectangle 16"/>
            <p:cNvSpPr>
              <a:spLocks noChangeArrowheads="1"/>
            </p:cNvSpPr>
            <p:nvPr/>
          </p:nvSpPr>
          <p:spPr bwMode="ltGray">
            <a:xfrm>
              <a:off x="4336" y="2616"/>
              <a:ext cx="917" cy="144"/>
            </a:xfrm>
            <a:prstGeom prst="rect">
              <a:avLst/>
            </a:prstGeom>
            <a:solidFill>
              <a:srgbClr val="008000"/>
            </a:solidFill>
            <a:ln w="9525">
              <a:miter lim="800000"/>
              <a:headEnd/>
              <a:tailEnd/>
            </a:ln>
            <a:scene3d>
              <a:camera prst="legacyPerspectiveTopRight">
                <a:rot lat="420000" lon="0" rev="0"/>
              </a:camera>
              <a:lightRig rig="legacyFlat3" dir="b"/>
            </a:scene3d>
            <a:sp3d extrusionH="1801800" prstMaterial="legacyPlastic">
              <a:bevelT w="13500" h="13500" prst="angle"/>
              <a:bevelB w="13500" h="13500" prst="angle"/>
              <a:extrusionClr>
                <a:srgbClr val="008000"/>
              </a:extrusionClr>
            </a:sp3d>
          </p:spPr>
          <p:txBody>
            <a:bodyPr anchor="ctr">
              <a:flatTx/>
            </a:bodyPr>
            <a:lstStyle/>
            <a:p>
              <a:pPr algn="ctr"/>
              <a:r>
                <a:rPr lang="en-US" sz="1000">
                  <a:solidFill>
                    <a:schemeClr val="bg1"/>
                  </a:solidFill>
                </a:rPr>
                <a:t>Custom Code</a:t>
              </a:r>
            </a:p>
          </p:txBody>
        </p:sp>
        <p:sp>
          <p:nvSpPr>
            <p:cNvPr id="36888" name="Rectangle 17"/>
            <p:cNvSpPr>
              <a:spLocks noChangeArrowheads="1"/>
            </p:cNvSpPr>
            <p:nvPr/>
          </p:nvSpPr>
          <p:spPr bwMode="ltGray">
            <a:xfrm rot="-5400000">
              <a:off x="4023" y="2194"/>
              <a:ext cx="726" cy="78"/>
            </a:xfrm>
            <a:prstGeom prst="rect">
              <a:avLst/>
            </a:prstGeom>
            <a:solidFill>
              <a:srgbClr val="008000"/>
            </a:solidFill>
            <a:ln w="9525">
              <a:miter lim="800000"/>
              <a:headEnd/>
              <a:tailEnd/>
            </a:ln>
            <a:scene3d>
              <a:camera prst="legacyPerspectiveTopRight"/>
              <a:lightRig rig="legacyFlat3" dir="b"/>
            </a:scene3d>
            <a:sp3d extrusionH="1801800" prstMaterial="legacyPlastic">
              <a:bevelT w="13500" h="13500" prst="angle"/>
              <a:bevelB w="13500" h="13500" prst="angle"/>
              <a:extrusionClr>
                <a:srgbClr val="008000"/>
              </a:extrusionClr>
            </a:sp3d>
          </p:spPr>
          <p:txBody>
            <a:bodyPr anchor="ctr">
              <a:flatTx/>
            </a:bodyPr>
            <a:lstStyle/>
            <a:p>
              <a:pPr algn="ctr"/>
              <a:r>
                <a:rPr lang="en-US" sz="1000">
                  <a:solidFill>
                    <a:schemeClr val="bg1"/>
                  </a:solidFill>
                </a:rPr>
                <a:t>Accounts</a:t>
              </a:r>
            </a:p>
          </p:txBody>
        </p:sp>
        <p:sp>
          <p:nvSpPr>
            <p:cNvPr id="36889" name="Rectangle 18"/>
            <p:cNvSpPr>
              <a:spLocks noChangeArrowheads="1"/>
            </p:cNvSpPr>
            <p:nvPr/>
          </p:nvSpPr>
          <p:spPr bwMode="ltGray">
            <a:xfrm rot="-5400000">
              <a:off x="4139" y="2193"/>
              <a:ext cx="726" cy="79"/>
            </a:xfrm>
            <a:prstGeom prst="rect">
              <a:avLst/>
            </a:prstGeom>
            <a:solidFill>
              <a:srgbClr val="008000"/>
            </a:solidFill>
            <a:ln w="9525">
              <a:miter lim="800000"/>
              <a:headEnd/>
              <a:tailEnd/>
            </a:ln>
            <a:scene3d>
              <a:camera prst="legacyPerspectiveTopRight"/>
              <a:lightRig rig="legacyFlat3" dir="b"/>
            </a:scene3d>
            <a:sp3d extrusionH="1801800" prstMaterial="legacyPlastic">
              <a:bevelT w="13500" h="13500" prst="angle"/>
              <a:bevelB w="13500" h="13500" prst="angle"/>
              <a:extrusionClr>
                <a:srgbClr val="008000"/>
              </a:extrusionClr>
            </a:sp3d>
          </p:spPr>
          <p:txBody>
            <a:bodyPr anchor="ctr">
              <a:flatTx/>
            </a:bodyPr>
            <a:lstStyle/>
            <a:p>
              <a:pPr algn="ctr"/>
              <a:r>
                <a:rPr lang="en-US" sz="1000">
                  <a:solidFill>
                    <a:schemeClr val="bg1"/>
                  </a:solidFill>
                </a:rPr>
                <a:t>Finance</a:t>
              </a:r>
            </a:p>
          </p:txBody>
        </p:sp>
        <p:sp>
          <p:nvSpPr>
            <p:cNvPr id="36890" name="Rectangle 19"/>
            <p:cNvSpPr>
              <a:spLocks noChangeArrowheads="1"/>
            </p:cNvSpPr>
            <p:nvPr/>
          </p:nvSpPr>
          <p:spPr bwMode="ltGray">
            <a:xfrm rot="-5400000">
              <a:off x="4262" y="2194"/>
              <a:ext cx="726" cy="78"/>
            </a:xfrm>
            <a:prstGeom prst="rect">
              <a:avLst/>
            </a:prstGeom>
            <a:solidFill>
              <a:srgbClr val="008000"/>
            </a:solidFill>
            <a:ln w="9525">
              <a:miter lim="800000"/>
              <a:headEnd/>
              <a:tailEnd/>
            </a:ln>
            <a:scene3d>
              <a:camera prst="legacyPerspectiveTopRight"/>
              <a:lightRig rig="legacyFlat3" dir="b"/>
            </a:scene3d>
            <a:sp3d extrusionH="1801800" prstMaterial="legacyPlastic">
              <a:bevelT w="13500" h="13500" prst="angle"/>
              <a:bevelB w="13500" h="13500" prst="angle"/>
              <a:extrusionClr>
                <a:srgbClr val="008000"/>
              </a:extrusionClr>
            </a:sp3d>
          </p:spPr>
          <p:txBody>
            <a:bodyPr anchor="ctr">
              <a:flatTx/>
            </a:bodyPr>
            <a:lstStyle/>
            <a:p>
              <a:pPr algn="ctr"/>
              <a:r>
                <a:rPr lang="en-US" sz="1000">
                  <a:solidFill>
                    <a:schemeClr val="bg1"/>
                  </a:solidFill>
                </a:rPr>
                <a:t>Administration</a:t>
              </a:r>
            </a:p>
          </p:txBody>
        </p:sp>
        <p:sp>
          <p:nvSpPr>
            <p:cNvPr id="36891" name="Rectangle 20"/>
            <p:cNvSpPr>
              <a:spLocks noChangeArrowheads="1"/>
            </p:cNvSpPr>
            <p:nvPr/>
          </p:nvSpPr>
          <p:spPr bwMode="ltGray">
            <a:xfrm rot="-5400000">
              <a:off x="4375" y="2193"/>
              <a:ext cx="726" cy="79"/>
            </a:xfrm>
            <a:prstGeom prst="rect">
              <a:avLst/>
            </a:prstGeom>
            <a:solidFill>
              <a:srgbClr val="008000"/>
            </a:solidFill>
            <a:ln w="9525">
              <a:miter lim="800000"/>
              <a:headEnd/>
              <a:tailEnd/>
            </a:ln>
            <a:scene3d>
              <a:camera prst="legacyPerspectiveTopRight"/>
              <a:lightRig rig="legacyFlat3" dir="b"/>
            </a:scene3d>
            <a:sp3d extrusionH="1801800" prstMaterial="legacyPlastic">
              <a:bevelT w="13500" h="13500" prst="angle"/>
              <a:bevelB w="13500" h="13500" prst="angle"/>
              <a:extrusionClr>
                <a:srgbClr val="008000"/>
              </a:extrusionClr>
            </a:sp3d>
          </p:spPr>
          <p:txBody>
            <a:bodyPr anchor="ctr">
              <a:flatTx/>
            </a:bodyPr>
            <a:lstStyle/>
            <a:p>
              <a:pPr algn="ctr"/>
              <a:r>
                <a:rPr lang="en-US" sz="1000">
                  <a:solidFill>
                    <a:schemeClr val="bg1"/>
                  </a:solidFill>
                </a:rPr>
                <a:t>Transactions</a:t>
              </a:r>
            </a:p>
          </p:txBody>
        </p:sp>
        <p:sp>
          <p:nvSpPr>
            <p:cNvPr id="36892" name="Rectangle 21"/>
            <p:cNvSpPr>
              <a:spLocks noChangeArrowheads="1"/>
            </p:cNvSpPr>
            <p:nvPr/>
          </p:nvSpPr>
          <p:spPr bwMode="ltGray">
            <a:xfrm rot="-5400000">
              <a:off x="4498" y="2194"/>
              <a:ext cx="726" cy="78"/>
            </a:xfrm>
            <a:prstGeom prst="rect">
              <a:avLst/>
            </a:prstGeom>
            <a:solidFill>
              <a:srgbClr val="008000"/>
            </a:solidFill>
            <a:ln w="9525">
              <a:miter lim="800000"/>
              <a:headEnd/>
              <a:tailEnd/>
            </a:ln>
            <a:scene3d>
              <a:camera prst="legacyPerspectiveTopRight"/>
              <a:lightRig rig="legacyFlat3" dir="b"/>
            </a:scene3d>
            <a:sp3d extrusionH="1801800" prstMaterial="legacyPlastic">
              <a:bevelT w="13500" h="13500" prst="angle"/>
              <a:bevelB w="13500" h="13500" prst="angle"/>
              <a:extrusionClr>
                <a:srgbClr val="008000"/>
              </a:extrusionClr>
            </a:sp3d>
          </p:spPr>
          <p:txBody>
            <a:bodyPr anchor="ctr">
              <a:flatTx/>
            </a:bodyPr>
            <a:lstStyle/>
            <a:p>
              <a:pPr algn="ctr"/>
              <a:r>
                <a:rPr lang="en-US" sz="1000">
                  <a:solidFill>
                    <a:schemeClr val="bg1"/>
                  </a:solidFill>
                </a:rPr>
                <a:t>Communication</a:t>
              </a:r>
            </a:p>
          </p:txBody>
        </p:sp>
        <p:sp>
          <p:nvSpPr>
            <p:cNvPr id="36893" name="Rectangle 22"/>
            <p:cNvSpPr>
              <a:spLocks noChangeArrowheads="1"/>
            </p:cNvSpPr>
            <p:nvPr/>
          </p:nvSpPr>
          <p:spPr bwMode="ltGray">
            <a:xfrm rot="-5400000">
              <a:off x="4609" y="2194"/>
              <a:ext cx="726" cy="78"/>
            </a:xfrm>
            <a:prstGeom prst="rect">
              <a:avLst/>
            </a:prstGeom>
            <a:solidFill>
              <a:srgbClr val="008000"/>
            </a:solidFill>
            <a:ln w="9525">
              <a:miter lim="800000"/>
              <a:headEnd/>
              <a:tailEnd/>
            </a:ln>
            <a:scene3d>
              <a:camera prst="legacyPerspectiveTopRight"/>
              <a:lightRig rig="legacyFlat3" dir="b"/>
            </a:scene3d>
            <a:sp3d extrusionH="1801800" prstMaterial="legacyPlastic">
              <a:bevelT w="13500" h="13500" prst="angle"/>
              <a:bevelB w="13500" h="13500" prst="angle"/>
              <a:extrusionClr>
                <a:srgbClr val="008000"/>
              </a:extrusionClr>
            </a:sp3d>
          </p:spPr>
          <p:txBody>
            <a:bodyPr anchor="ctr">
              <a:flatTx/>
            </a:bodyPr>
            <a:lstStyle/>
            <a:p>
              <a:pPr algn="ctr"/>
              <a:r>
                <a:rPr lang="en-US" sz="1000">
                  <a:solidFill>
                    <a:schemeClr val="bg1"/>
                  </a:solidFill>
                </a:rPr>
                <a:t>Knowledge Mgmt</a:t>
              </a:r>
            </a:p>
          </p:txBody>
        </p:sp>
        <p:sp>
          <p:nvSpPr>
            <p:cNvPr id="36894" name="Rectangle 23"/>
            <p:cNvSpPr>
              <a:spLocks noChangeArrowheads="1"/>
            </p:cNvSpPr>
            <p:nvPr/>
          </p:nvSpPr>
          <p:spPr bwMode="ltGray">
            <a:xfrm rot="-5400000">
              <a:off x="4725" y="2194"/>
              <a:ext cx="726" cy="78"/>
            </a:xfrm>
            <a:prstGeom prst="rect">
              <a:avLst/>
            </a:prstGeom>
            <a:solidFill>
              <a:srgbClr val="008000"/>
            </a:solidFill>
            <a:ln w="9525">
              <a:miter lim="800000"/>
              <a:headEnd/>
              <a:tailEnd/>
            </a:ln>
            <a:scene3d>
              <a:camera prst="legacyPerspectiveTopRight"/>
              <a:lightRig rig="legacyFlat3" dir="b"/>
            </a:scene3d>
            <a:sp3d extrusionH="1801800" prstMaterial="legacyPlastic">
              <a:bevelT w="13500" h="13500" prst="angle"/>
              <a:bevelB w="13500" h="13500" prst="angle"/>
              <a:extrusionClr>
                <a:srgbClr val="008000"/>
              </a:extrusionClr>
            </a:sp3d>
          </p:spPr>
          <p:txBody>
            <a:bodyPr anchor="ctr">
              <a:flatTx/>
            </a:bodyPr>
            <a:lstStyle/>
            <a:p>
              <a:pPr algn="ctr"/>
              <a:r>
                <a:rPr lang="en-US" sz="1000">
                  <a:solidFill>
                    <a:schemeClr val="bg1"/>
                  </a:solidFill>
                </a:rPr>
                <a:t>E-Commerce</a:t>
              </a:r>
            </a:p>
          </p:txBody>
        </p:sp>
        <p:sp>
          <p:nvSpPr>
            <p:cNvPr id="36895" name="Rectangle 24"/>
            <p:cNvSpPr>
              <a:spLocks noChangeArrowheads="1"/>
            </p:cNvSpPr>
            <p:nvPr/>
          </p:nvSpPr>
          <p:spPr bwMode="ltGray">
            <a:xfrm rot="-5400000">
              <a:off x="4842" y="2194"/>
              <a:ext cx="726" cy="78"/>
            </a:xfrm>
            <a:prstGeom prst="rect">
              <a:avLst/>
            </a:prstGeom>
            <a:solidFill>
              <a:srgbClr val="008000"/>
            </a:solidFill>
            <a:ln w="9525">
              <a:miter lim="800000"/>
              <a:headEnd/>
              <a:tailEnd/>
            </a:ln>
            <a:scene3d>
              <a:camera prst="legacyPerspectiveTopRight"/>
              <a:lightRig rig="legacyFlat3" dir="b"/>
            </a:scene3d>
            <a:sp3d extrusionH="1801800" prstMaterial="legacyPlastic">
              <a:bevelT w="13500" h="13500" prst="angle"/>
              <a:bevelB w="13500" h="13500" prst="angle"/>
              <a:extrusionClr>
                <a:srgbClr val="008000"/>
              </a:extrusionClr>
            </a:sp3d>
          </p:spPr>
          <p:txBody>
            <a:bodyPr anchor="ctr">
              <a:flatTx/>
            </a:bodyPr>
            <a:lstStyle/>
            <a:p>
              <a:pPr algn="ctr"/>
              <a:r>
                <a:rPr lang="en-US" sz="1000">
                  <a:solidFill>
                    <a:schemeClr val="bg1"/>
                  </a:solidFill>
                </a:rPr>
                <a:t>Bus. Functions</a:t>
              </a:r>
            </a:p>
          </p:txBody>
        </p:sp>
      </p:grpSp>
      <p:pic>
        <p:nvPicPr>
          <p:cNvPr id="36872" name="Picture 25" descr="businesswoman"/>
          <p:cNvPicPr>
            <a:picLocks noChangeAspect="1" noChangeArrowheads="1"/>
          </p:cNvPicPr>
          <p:nvPr/>
        </p:nvPicPr>
        <p:blipFill>
          <a:blip r:embed="rId6" cstate="print"/>
          <a:srcRect/>
          <a:stretch>
            <a:fillRect/>
          </a:stretch>
        </p:blipFill>
        <p:spPr bwMode="auto">
          <a:xfrm>
            <a:off x="228600" y="2438400"/>
            <a:ext cx="1050925" cy="1255713"/>
          </a:xfrm>
          <a:prstGeom prst="rect">
            <a:avLst/>
          </a:prstGeom>
          <a:noFill/>
          <a:ln w="9525">
            <a:noFill/>
            <a:miter lim="800000"/>
            <a:headEnd/>
            <a:tailEnd/>
          </a:ln>
          <a:effectLst>
            <a:outerShdw dist="107763" dir="2700000" algn="ctr" rotWithShape="0">
              <a:srgbClr val="808080">
                <a:alpha val="50000"/>
              </a:srgbClr>
            </a:outerShdw>
          </a:effectLst>
        </p:spPr>
      </p:pic>
      <p:sp>
        <p:nvSpPr>
          <p:cNvPr id="36873" name="Oval 26"/>
          <p:cNvSpPr>
            <a:spLocks noChangeArrowheads="1"/>
          </p:cNvSpPr>
          <p:nvPr/>
        </p:nvSpPr>
        <p:spPr bwMode="auto">
          <a:xfrm>
            <a:off x="3886200" y="863600"/>
            <a:ext cx="471488" cy="474663"/>
          </a:xfrm>
          <a:prstGeom prst="ellipse">
            <a:avLst/>
          </a:prstGeom>
          <a:solidFill>
            <a:srgbClr val="66FF66"/>
          </a:solidFill>
          <a:ln w="9525" algn="ctr">
            <a:solidFill>
              <a:schemeClr val="tx1"/>
            </a:solidFill>
            <a:round/>
            <a:headEnd/>
            <a:tailEnd/>
          </a:ln>
        </p:spPr>
        <p:txBody>
          <a:bodyPr anchor="ctr">
            <a:spAutoFit/>
          </a:bodyPr>
          <a:lstStyle/>
          <a:p>
            <a:r>
              <a:rPr lang="en-US" sz="1600"/>
              <a:t>1</a:t>
            </a:r>
          </a:p>
        </p:txBody>
      </p:sp>
      <p:sp>
        <p:nvSpPr>
          <p:cNvPr id="36874" name="Rectangle 27"/>
          <p:cNvSpPr>
            <a:spLocks noChangeArrowheads="1"/>
          </p:cNvSpPr>
          <p:nvPr/>
        </p:nvSpPr>
        <p:spPr bwMode="gray">
          <a:xfrm>
            <a:off x="4419600" y="914400"/>
            <a:ext cx="2514600" cy="381000"/>
          </a:xfrm>
          <a:prstGeom prst="rect">
            <a:avLst/>
          </a:prstGeom>
          <a:noFill/>
          <a:ln w="9525">
            <a:noFill/>
            <a:miter lim="800000"/>
            <a:headEnd/>
            <a:tailEnd/>
          </a:ln>
        </p:spPr>
        <p:txBody>
          <a:bodyPr lIns="92075" tIns="46038" rIns="92075" bIns="46038"/>
          <a:lstStyle/>
          <a:p>
            <a:pPr>
              <a:spcBef>
                <a:spcPct val="20000"/>
              </a:spcBef>
              <a:buFont typeface="Webdings" pitchFamily="18" charset="2"/>
              <a:buNone/>
            </a:pPr>
            <a:r>
              <a:rPr lang="en-US" sz="1600"/>
              <a:t>User sends credentials</a:t>
            </a:r>
          </a:p>
        </p:txBody>
      </p:sp>
      <p:sp>
        <p:nvSpPr>
          <p:cNvPr id="36875" name="Oval 28"/>
          <p:cNvSpPr>
            <a:spLocks noChangeArrowheads="1"/>
          </p:cNvSpPr>
          <p:nvPr/>
        </p:nvSpPr>
        <p:spPr bwMode="auto">
          <a:xfrm>
            <a:off x="6462713" y="2006600"/>
            <a:ext cx="471487" cy="474663"/>
          </a:xfrm>
          <a:prstGeom prst="ellipse">
            <a:avLst/>
          </a:prstGeom>
          <a:solidFill>
            <a:srgbClr val="66FF66"/>
          </a:solidFill>
          <a:ln w="9525" algn="ctr">
            <a:solidFill>
              <a:schemeClr val="tx1"/>
            </a:solidFill>
            <a:round/>
            <a:headEnd/>
            <a:tailEnd/>
          </a:ln>
        </p:spPr>
        <p:txBody>
          <a:bodyPr anchor="ctr">
            <a:spAutoFit/>
          </a:bodyPr>
          <a:lstStyle/>
          <a:p>
            <a:r>
              <a:rPr lang="en-US" sz="1600"/>
              <a:t>2</a:t>
            </a:r>
          </a:p>
        </p:txBody>
      </p:sp>
      <p:sp>
        <p:nvSpPr>
          <p:cNvPr id="36876" name="Rectangle 29"/>
          <p:cNvSpPr>
            <a:spLocks noChangeArrowheads="1"/>
          </p:cNvSpPr>
          <p:nvPr/>
        </p:nvSpPr>
        <p:spPr bwMode="gray">
          <a:xfrm>
            <a:off x="3886200" y="1981200"/>
            <a:ext cx="2819400" cy="381000"/>
          </a:xfrm>
          <a:prstGeom prst="rect">
            <a:avLst/>
          </a:prstGeom>
          <a:noFill/>
          <a:ln w="9525">
            <a:noFill/>
            <a:miter lim="800000"/>
            <a:headEnd/>
            <a:tailEnd/>
          </a:ln>
        </p:spPr>
        <p:txBody>
          <a:bodyPr lIns="92075" tIns="46038" rIns="92075" bIns="46038"/>
          <a:lstStyle/>
          <a:p>
            <a:pPr>
              <a:spcBef>
                <a:spcPct val="20000"/>
              </a:spcBef>
              <a:buFont typeface="Webdings" pitchFamily="18" charset="2"/>
              <a:buNone/>
            </a:pPr>
            <a:r>
              <a:rPr lang="en-US" sz="1600"/>
              <a:t>Site uses URL rewriting</a:t>
            </a:r>
          </a:p>
          <a:p>
            <a:pPr>
              <a:spcBef>
                <a:spcPct val="20000"/>
              </a:spcBef>
              <a:buFont typeface="Webdings" pitchFamily="18" charset="2"/>
              <a:buNone/>
            </a:pPr>
            <a:r>
              <a:rPr lang="en-US" sz="1600"/>
              <a:t>(i.e., put session in URL)</a:t>
            </a:r>
          </a:p>
        </p:txBody>
      </p:sp>
      <p:sp>
        <p:nvSpPr>
          <p:cNvPr id="36877" name="Freeform 30"/>
          <p:cNvSpPr>
            <a:spLocks/>
          </p:cNvSpPr>
          <p:nvPr/>
        </p:nvSpPr>
        <p:spPr bwMode="auto">
          <a:xfrm>
            <a:off x="3506788" y="2487613"/>
            <a:ext cx="3579812" cy="338137"/>
          </a:xfrm>
          <a:custGeom>
            <a:avLst/>
            <a:gdLst>
              <a:gd name="T0" fmla="*/ 2147483647 w 2255"/>
              <a:gd name="T1" fmla="*/ 0 h 230"/>
              <a:gd name="T2" fmla="*/ 2147483647 w 2255"/>
              <a:gd name="T3" fmla="*/ 2147483647 h 230"/>
              <a:gd name="T4" fmla="*/ 0 w 2255"/>
              <a:gd name="T5" fmla="*/ 2147483647 h 230"/>
              <a:gd name="T6" fmla="*/ 0 60000 65536"/>
              <a:gd name="T7" fmla="*/ 0 60000 65536"/>
              <a:gd name="T8" fmla="*/ 0 60000 65536"/>
              <a:gd name="T9" fmla="*/ 0 w 2255"/>
              <a:gd name="T10" fmla="*/ 0 h 230"/>
              <a:gd name="T11" fmla="*/ 2255 w 2255"/>
              <a:gd name="T12" fmla="*/ 230 h 230"/>
            </a:gdLst>
            <a:ahLst/>
            <a:cxnLst>
              <a:cxn ang="T6">
                <a:pos x="T0" y="T1"/>
              </a:cxn>
              <a:cxn ang="T7">
                <a:pos x="T2" y="T3"/>
              </a:cxn>
              <a:cxn ang="T8">
                <a:pos x="T4" y="T5"/>
              </a:cxn>
            </a:cxnLst>
            <a:rect l="T9" t="T10" r="T11" b="T12"/>
            <a:pathLst>
              <a:path w="2255" h="230">
                <a:moveTo>
                  <a:pt x="2255" y="0"/>
                </a:moveTo>
                <a:cubicBezTo>
                  <a:pt x="2083" y="38"/>
                  <a:pt x="1598" y="224"/>
                  <a:pt x="1222" y="227"/>
                </a:cubicBezTo>
                <a:cubicBezTo>
                  <a:pt x="846" y="230"/>
                  <a:pt x="255" y="62"/>
                  <a:pt x="0" y="19"/>
                </a:cubicBezTo>
              </a:path>
            </a:pathLst>
          </a:custGeom>
          <a:noFill/>
          <a:ln w="57150">
            <a:solidFill>
              <a:srgbClr val="FF0000"/>
            </a:solidFill>
            <a:round/>
            <a:headEnd/>
            <a:tailEnd type="triangle" w="med" len="med"/>
          </a:ln>
        </p:spPr>
        <p:txBody>
          <a:bodyPr>
            <a:spAutoFit/>
          </a:bodyPr>
          <a:lstStyle/>
          <a:p>
            <a:endParaRPr lang="nl-BE"/>
          </a:p>
        </p:txBody>
      </p:sp>
      <p:sp>
        <p:nvSpPr>
          <p:cNvPr id="36878" name="Oval 31"/>
          <p:cNvSpPr>
            <a:spLocks noChangeArrowheads="1"/>
          </p:cNvSpPr>
          <p:nvPr/>
        </p:nvSpPr>
        <p:spPr bwMode="auto">
          <a:xfrm>
            <a:off x="3733800" y="3835400"/>
            <a:ext cx="471488" cy="474663"/>
          </a:xfrm>
          <a:prstGeom prst="ellipse">
            <a:avLst/>
          </a:prstGeom>
          <a:solidFill>
            <a:srgbClr val="66FF66"/>
          </a:solidFill>
          <a:ln w="9525" algn="ctr">
            <a:solidFill>
              <a:schemeClr val="tx1"/>
            </a:solidFill>
            <a:round/>
            <a:headEnd/>
            <a:tailEnd/>
          </a:ln>
        </p:spPr>
        <p:txBody>
          <a:bodyPr anchor="ctr">
            <a:spAutoFit/>
          </a:bodyPr>
          <a:lstStyle/>
          <a:p>
            <a:r>
              <a:rPr lang="en-US" sz="1600"/>
              <a:t>3</a:t>
            </a:r>
          </a:p>
        </p:txBody>
      </p:sp>
      <p:sp>
        <p:nvSpPr>
          <p:cNvPr id="36879" name="Rectangle 32"/>
          <p:cNvSpPr>
            <a:spLocks noChangeArrowheads="1"/>
          </p:cNvSpPr>
          <p:nvPr/>
        </p:nvSpPr>
        <p:spPr bwMode="gray">
          <a:xfrm>
            <a:off x="4267200" y="3886200"/>
            <a:ext cx="4419600" cy="381000"/>
          </a:xfrm>
          <a:prstGeom prst="rect">
            <a:avLst/>
          </a:prstGeom>
          <a:noFill/>
          <a:ln w="9525">
            <a:noFill/>
            <a:miter lim="800000"/>
            <a:headEnd/>
            <a:tailEnd/>
          </a:ln>
        </p:spPr>
        <p:txBody>
          <a:bodyPr lIns="92075" tIns="46038" rIns="92075" bIns="46038"/>
          <a:lstStyle/>
          <a:p>
            <a:pPr>
              <a:spcBef>
                <a:spcPct val="20000"/>
              </a:spcBef>
              <a:buFont typeface="Webdings" pitchFamily="18" charset="2"/>
              <a:buNone/>
            </a:pPr>
            <a:r>
              <a:rPr lang="en-US" sz="1600"/>
              <a:t>User clicks on a link to </a:t>
            </a:r>
            <a:r>
              <a:rPr lang="en-US" sz="1600">
                <a:hlinkClick r:id="rId7"/>
              </a:rPr>
              <a:t>http://www.hacker.com</a:t>
            </a:r>
            <a:r>
              <a:rPr lang="en-US" sz="1600"/>
              <a:t> in a forum</a:t>
            </a:r>
          </a:p>
        </p:txBody>
      </p:sp>
      <p:sp>
        <p:nvSpPr>
          <p:cNvPr id="36880" name="Rectangle 33"/>
          <p:cNvSpPr>
            <a:spLocks noChangeArrowheads="1"/>
          </p:cNvSpPr>
          <p:nvPr/>
        </p:nvSpPr>
        <p:spPr bwMode="gray">
          <a:xfrm>
            <a:off x="685800" y="1600200"/>
            <a:ext cx="4876800" cy="381000"/>
          </a:xfrm>
          <a:prstGeom prst="rect">
            <a:avLst/>
          </a:prstGeom>
          <a:solidFill>
            <a:schemeClr val="bg1"/>
          </a:solidFill>
          <a:ln w="9525">
            <a:solidFill>
              <a:schemeClr val="tx1"/>
            </a:solidFill>
            <a:miter lim="800000"/>
            <a:headEnd/>
            <a:tailEnd/>
          </a:ln>
        </p:spPr>
        <p:txBody>
          <a:bodyPr lIns="92075" tIns="46038" rIns="92075" bIns="46038"/>
          <a:lstStyle/>
          <a:p>
            <a:pPr>
              <a:spcBef>
                <a:spcPct val="20000"/>
              </a:spcBef>
              <a:buFont typeface="Webdings" pitchFamily="18" charset="2"/>
              <a:buNone/>
            </a:pPr>
            <a:r>
              <a:rPr lang="en-US" sz="1600"/>
              <a:t>www.boi.com?JSESSIONID=9FA1DB9EA...</a:t>
            </a:r>
          </a:p>
        </p:txBody>
      </p:sp>
      <p:sp>
        <p:nvSpPr>
          <p:cNvPr id="36881" name="Oval 34"/>
          <p:cNvSpPr>
            <a:spLocks noChangeArrowheads="1"/>
          </p:cNvSpPr>
          <p:nvPr/>
        </p:nvSpPr>
        <p:spPr bwMode="auto">
          <a:xfrm>
            <a:off x="7086600" y="4902200"/>
            <a:ext cx="471488" cy="474663"/>
          </a:xfrm>
          <a:prstGeom prst="ellipse">
            <a:avLst/>
          </a:prstGeom>
          <a:solidFill>
            <a:srgbClr val="66FF66"/>
          </a:solidFill>
          <a:ln w="9525" algn="ctr">
            <a:solidFill>
              <a:schemeClr val="tx1"/>
            </a:solidFill>
            <a:round/>
            <a:headEnd/>
            <a:tailEnd/>
          </a:ln>
        </p:spPr>
        <p:txBody>
          <a:bodyPr anchor="ctr">
            <a:spAutoFit/>
          </a:bodyPr>
          <a:lstStyle/>
          <a:p>
            <a:r>
              <a:rPr lang="en-US" sz="1600"/>
              <a:t>4</a:t>
            </a:r>
          </a:p>
        </p:txBody>
      </p:sp>
      <p:sp>
        <p:nvSpPr>
          <p:cNvPr id="36882" name="Rectangle 35"/>
          <p:cNvSpPr>
            <a:spLocks noChangeArrowheads="1"/>
          </p:cNvSpPr>
          <p:nvPr/>
        </p:nvSpPr>
        <p:spPr bwMode="gray">
          <a:xfrm>
            <a:off x="2590800" y="4648200"/>
            <a:ext cx="4419600" cy="381000"/>
          </a:xfrm>
          <a:prstGeom prst="rect">
            <a:avLst/>
          </a:prstGeom>
          <a:noFill/>
          <a:ln w="9525">
            <a:noFill/>
            <a:miter lim="800000"/>
            <a:headEnd/>
            <a:tailEnd/>
          </a:ln>
        </p:spPr>
        <p:txBody>
          <a:bodyPr lIns="92075" tIns="46038" rIns="92075" bIns="46038"/>
          <a:lstStyle/>
          <a:p>
            <a:pPr algn="r">
              <a:spcBef>
                <a:spcPct val="20000"/>
              </a:spcBef>
              <a:buFont typeface="Webdings" pitchFamily="18" charset="2"/>
              <a:buNone/>
            </a:pPr>
            <a:r>
              <a:rPr lang="en-US" sz="1600"/>
              <a:t>Hacker checks referer logs on </a:t>
            </a:r>
            <a:r>
              <a:rPr lang="en-US" sz="1600">
                <a:hlinkClick r:id="rId8"/>
              </a:rPr>
              <a:t>www.hacker.com</a:t>
            </a:r>
            <a:endParaRPr lang="en-US" sz="1600"/>
          </a:p>
          <a:p>
            <a:pPr algn="r">
              <a:spcBef>
                <a:spcPct val="20000"/>
              </a:spcBef>
              <a:buFont typeface="Webdings" pitchFamily="18" charset="2"/>
              <a:buNone/>
            </a:pPr>
            <a:r>
              <a:rPr lang="en-US" sz="1600"/>
              <a:t>and finds user’s JSESSIONID</a:t>
            </a:r>
          </a:p>
        </p:txBody>
      </p:sp>
      <p:sp>
        <p:nvSpPr>
          <p:cNvPr id="36883" name="Freeform 36"/>
          <p:cNvSpPr>
            <a:spLocks/>
          </p:cNvSpPr>
          <p:nvPr/>
        </p:nvSpPr>
        <p:spPr bwMode="auto">
          <a:xfrm>
            <a:off x="3505200" y="3600450"/>
            <a:ext cx="5157788" cy="338138"/>
          </a:xfrm>
          <a:custGeom>
            <a:avLst/>
            <a:gdLst>
              <a:gd name="T0" fmla="*/ 0 w 3249"/>
              <a:gd name="T1" fmla="*/ 2147483647 h 715"/>
              <a:gd name="T2" fmla="*/ 2147483647 w 3249"/>
              <a:gd name="T3" fmla="*/ 2147483647 h 715"/>
              <a:gd name="T4" fmla="*/ 2147483647 w 3249"/>
              <a:gd name="T5" fmla="*/ 2147483647 h 715"/>
              <a:gd name="T6" fmla="*/ 2147483647 w 3249"/>
              <a:gd name="T7" fmla="*/ 2147483647 h 715"/>
              <a:gd name="T8" fmla="*/ 0 60000 65536"/>
              <a:gd name="T9" fmla="*/ 0 60000 65536"/>
              <a:gd name="T10" fmla="*/ 0 60000 65536"/>
              <a:gd name="T11" fmla="*/ 0 60000 65536"/>
              <a:gd name="T12" fmla="*/ 0 w 3249"/>
              <a:gd name="T13" fmla="*/ 0 h 715"/>
              <a:gd name="T14" fmla="*/ 3249 w 3249"/>
              <a:gd name="T15" fmla="*/ 715 h 715"/>
            </a:gdLst>
            <a:ahLst/>
            <a:cxnLst>
              <a:cxn ang="T8">
                <a:pos x="T0" y="T1"/>
              </a:cxn>
              <a:cxn ang="T9">
                <a:pos x="T2" y="T3"/>
              </a:cxn>
              <a:cxn ang="T10">
                <a:pos x="T4" y="T5"/>
              </a:cxn>
              <a:cxn ang="T11">
                <a:pos x="T6" y="T7"/>
              </a:cxn>
            </a:cxnLst>
            <a:rect l="T12" t="T13" r="T14" b="T15"/>
            <a:pathLst>
              <a:path w="3249" h="715">
                <a:moveTo>
                  <a:pt x="0" y="141"/>
                </a:moveTo>
                <a:cubicBezTo>
                  <a:pt x="135" y="118"/>
                  <a:pt x="338" y="0"/>
                  <a:pt x="813" y="4"/>
                </a:cubicBezTo>
                <a:cubicBezTo>
                  <a:pt x="1288" y="8"/>
                  <a:pt x="2457" y="46"/>
                  <a:pt x="2853" y="165"/>
                </a:cubicBezTo>
                <a:cubicBezTo>
                  <a:pt x="3249" y="284"/>
                  <a:pt x="3120" y="601"/>
                  <a:pt x="3190" y="715"/>
                </a:cubicBezTo>
              </a:path>
            </a:pathLst>
          </a:custGeom>
          <a:noFill/>
          <a:ln w="57150">
            <a:solidFill>
              <a:srgbClr val="FF0000"/>
            </a:solidFill>
            <a:round/>
            <a:headEnd/>
            <a:tailEnd type="triangle" w="med" len="med"/>
          </a:ln>
        </p:spPr>
        <p:txBody>
          <a:bodyPr>
            <a:spAutoFit/>
          </a:bodyPr>
          <a:lstStyle/>
          <a:p>
            <a:endParaRPr lang="nl-BE"/>
          </a:p>
        </p:txBody>
      </p:sp>
      <p:sp>
        <p:nvSpPr>
          <p:cNvPr id="36884" name="Oval 37"/>
          <p:cNvSpPr>
            <a:spLocks noChangeArrowheads="1"/>
          </p:cNvSpPr>
          <p:nvPr/>
        </p:nvSpPr>
        <p:spPr bwMode="auto">
          <a:xfrm>
            <a:off x="76200" y="5283200"/>
            <a:ext cx="471488" cy="474663"/>
          </a:xfrm>
          <a:prstGeom prst="ellipse">
            <a:avLst/>
          </a:prstGeom>
          <a:solidFill>
            <a:srgbClr val="66FF66"/>
          </a:solidFill>
          <a:ln w="9525" algn="ctr">
            <a:solidFill>
              <a:schemeClr val="tx1"/>
            </a:solidFill>
            <a:round/>
            <a:headEnd/>
            <a:tailEnd/>
          </a:ln>
        </p:spPr>
        <p:txBody>
          <a:bodyPr anchor="ctr">
            <a:spAutoFit/>
          </a:bodyPr>
          <a:lstStyle/>
          <a:p>
            <a:r>
              <a:rPr lang="en-US" sz="1600"/>
              <a:t>5</a:t>
            </a:r>
          </a:p>
        </p:txBody>
      </p:sp>
      <p:sp>
        <p:nvSpPr>
          <p:cNvPr id="36885" name="Rectangle 38"/>
          <p:cNvSpPr>
            <a:spLocks noChangeArrowheads="1"/>
          </p:cNvSpPr>
          <p:nvPr/>
        </p:nvSpPr>
        <p:spPr bwMode="gray">
          <a:xfrm>
            <a:off x="609600" y="5334000"/>
            <a:ext cx="2667000" cy="685800"/>
          </a:xfrm>
          <a:prstGeom prst="rect">
            <a:avLst/>
          </a:prstGeom>
          <a:noFill/>
          <a:ln w="9525">
            <a:noFill/>
            <a:miter lim="800000"/>
            <a:headEnd/>
            <a:tailEnd/>
          </a:ln>
        </p:spPr>
        <p:txBody>
          <a:bodyPr lIns="92075" tIns="46038" rIns="92075" bIns="46038"/>
          <a:lstStyle/>
          <a:p>
            <a:pPr>
              <a:spcBef>
                <a:spcPct val="20000"/>
              </a:spcBef>
              <a:buFont typeface="Webdings" pitchFamily="18" charset="2"/>
              <a:buNone/>
            </a:pPr>
            <a:r>
              <a:rPr lang="en-US" sz="1600"/>
              <a:t>Hacker uses JSESSIONID and takes over victim’s account</a:t>
            </a:r>
          </a:p>
        </p:txBody>
      </p:sp>
      <p:sp>
        <p:nvSpPr>
          <p:cNvPr id="36886" name="Freeform 39"/>
          <p:cNvSpPr>
            <a:spLocks/>
          </p:cNvSpPr>
          <p:nvPr/>
        </p:nvSpPr>
        <p:spPr bwMode="auto">
          <a:xfrm rot="10800000">
            <a:off x="2362200" y="4935538"/>
            <a:ext cx="5538788" cy="339725"/>
          </a:xfrm>
          <a:custGeom>
            <a:avLst/>
            <a:gdLst>
              <a:gd name="T0" fmla="*/ 0 w 3249"/>
              <a:gd name="T1" fmla="*/ 2147483647 h 715"/>
              <a:gd name="T2" fmla="*/ 2147483647 w 3249"/>
              <a:gd name="T3" fmla="*/ 2147483647 h 715"/>
              <a:gd name="T4" fmla="*/ 2147483647 w 3249"/>
              <a:gd name="T5" fmla="*/ 2147483647 h 715"/>
              <a:gd name="T6" fmla="*/ 2147483647 w 3249"/>
              <a:gd name="T7" fmla="*/ 2147483647 h 715"/>
              <a:gd name="T8" fmla="*/ 0 60000 65536"/>
              <a:gd name="T9" fmla="*/ 0 60000 65536"/>
              <a:gd name="T10" fmla="*/ 0 60000 65536"/>
              <a:gd name="T11" fmla="*/ 0 60000 65536"/>
              <a:gd name="T12" fmla="*/ 0 w 3249"/>
              <a:gd name="T13" fmla="*/ 0 h 715"/>
              <a:gd name="T14" fmla="*/ 3249 w 3249"/>
              <a:gd name="T15" fmla="*/ 715 h 715"/>
            </a:gdLst>
            <a:ahLst/>
            <a:cxnLst>
              <a:cxn ang="T8">
                <a:pos x="T0" y="T1"/>
              </a:cxn>
              <a:cxn ang="T9">
                <a:pos x="T2" y="T3"/>
              </a:cxn>
              <a:cxn ang="T10">
                <a:pos x="T4" y="T5"/>
              </a:cxn>
              <a:cxn ang="T11">
                <a:pos x="T6" y="T7"/>
              </a:cxn>
            </a:cxnLst>
            <a:rect l="T12" t="T13" r="T14" b="T15"/>
            <a:pathLst>
              <a:path w="3249" h="715">
                <a:moveTo>
                  <a:pt x="0" y="141"/>
                </a:moveTo>
                <a:cubicBezTo>
                  <a:pt x="135" y="118"/>
                  <a:pt x="338" y="0"/>
                  <a:pt x="813" y="4"/>
                </a:cubicBezTo>
                <a:cubicBezTo>
                  <a:pt x="1288" y="8"/>
                  <a:pt x="2457" y="46"/>
                  <a:pt x="2853" y="165"/>
                </a:cubicBezTo>
                <a:cubicBezTo>
                  <a:pt x="3249" y="284"/>
                  <a:pt x="3120" y="601"/>
                  <a:pt x="3190" y="715"/>
                </a:cubicBezTo>
              </a:path>
            </a:pathLst>
          </a:custGeom>
          <a:noFill/>
          <a:ln w="57150">
            <a:solidFill>
              <a:srgbClr val="FF0000"/>
            </a:solidFill>
            <a:round/>
            <a:headEnd/>
            <a:tailEnd type="triangle" w="med" len="med"/>
          </a:ln>
        </p:spPr>
        <p:txBody>
          <a:bodyPr>
            <a:spAutoFit/>
          </a:bodyPr>
          <a:lstStyle/>
          <a:p>
            <a:endParaRPr lang="nl-BE"/>
          </a:p>
        </p:txBody>
      </p:sp>
    </p:spTree>
    <p:custDataLst>
      <p:tags r:id="rId1"/>
    </p:custDataLst>
    <p:extLst>
      <p:ext uri="{BB962C8B-B14F-4D97-AF65-F5344CB8AC3E}">
        <p14:creationId xmlns:p14="http://schemas.microsoft.com/office/powerpoint/2010/main" val="3608136201"/>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p:txBody>
          <a:bodyPr/>
          <a:lstStyle/>
          <a:p>
            <a:r>
              <a:rPr lang="en-US" sz="2400" dirty="0" smtClean="0"/>
              <a:t>A3 – Avoiding Broken Authentication and Session Management</a:t>
            </a:r>
          </a:p>
        </p:txBody>
      </p:sp>
      <p:sp>
        <p:nvSpPr>
          <p:cNvPr id="37891" name="Rectangle 3"/>
          <p:cNvSpPr>
            <a:spLocks noGrp="1" noChangeArrowheads="1"/>
          </p:cNvSpPr>
          <p:nvPr>
            <p:ph idx="1"/>
          </p:nvPr>
        </p:nvSpPr>
        <p:spPr/>
        <p:txBody>
          <a:bodyPr/>
          <a:lstStyle/>
          <a:p>
            <a:r>
              <a:rPr lang="en-US" sz="2400" dirty="0" smtClean="0"/>
              <a:t>Verify your architecture</a:t>
            </a:r>
          </a:p>
          <a:p>
            <a:pPr lvl="1"/>
            <a:r>
              <a:rPr lang="en-US" sz="2000" dirty="0" smtClean="0"/>
              <a:t>Authentication should be simple, centralized, and standardized</a:t>
            </a:r>
          </a:p>
          <a:p>
            <a:pPr lvl="1"/>
            <a:r>
              <a:rPr lang="en-US" sz="2000" dirty="0" smtClean="0"/>
              <a:t>Use the standard session id provided by your container</a:t>
            </a:r>
          </a:p>
          <a:p>
            <a:pPr lvl="1"/>
            <a:r>
              <a:rPr lang="en-US" sz="2000" dirty="0" smtClean="0"/>
              <a:t>Be sure SSL protects both credentials and session id at all times</a:t>
            </a:r>
          </a:p>
          <a:p>
            <a:endParaRPr lang="en-US" sz="2400" dirty="0" smtClean="0"/>
          </a:p>
          <a:p>
            <a:r>
              <a:rPr lang="en-US" sz="2400" dirty="0" smtClean="0"/>
              <a:t>Verify the implementation</a:t>
            </a:r>
          </a:p>
          <a:p>
            <a:pPr lvl="1"/>
            <a:r>
              <a:rPr lang="en-US" sz="2000" dirty="0" smtClean="0"/>
              <a:t>Check your SSL certificate</a:t>
            </a:r>
          </a:p>
          <a:p>
            <a:pPr lvl="1"/>
            <a:r>
              <a:rPr lang="en-US" sz="2000" dirty="0" smtClean="0"/>
              <a:t>Examine all the authentication-related functions</a:t>
            </a:r>
          </a:p>
          <a:p>
            <a:pPr lvl="1"/>
            <a:r>
              <a:rPr lang="en-US" sz="2000" dirty="0" smtClean="0"/>
              <a:t>Verify that logoff actually destroys the session</a:t>
            </a:r>
          </a:p>
          <a:p>
            <a:pPr lvl="1"/>
            <a:r>
              <a:rPr lang="en-US" sz="2000" dirty="0" smtClean="0"/>
              <a:t>Use OWASP’s </a:t>
            </a:r>
            <a:r>
              <a:rPr lang="en-US" sz="2000" dirty="0" err="1" smtClean="0"/>
              <a:t>WebScarab</a:t>
            </a:r>
            <a:r>
              <a:rPr lang="en-US" sz="2000" dirty="0" smtClean="0"/>
              <a:t> to test the implementation</a:t>
            </a:r>
          </a:p>
        </p:txBody>
      </p:sp>
    </p:spTree>
    <p:custDataLst>
      <p:tags r:id="rId1"/>
    </p:custDataLst>
    <p:extLst>
      <p:ext uri="{BB962C8B-B14F-4D97-AF65-F5344CB8AC3E}">
        <p14:creationId xmlns:p14="http://schemas.microsoft.com/office/powerpoint/2010/main" val="3891503776"/>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ChangeArrowheads="1"/>
          </p:cNvSpPr>
          <p:nvPr>
            <p:ph type="title"/>
          </p:nvPr>
        </p:nvSpPr>
        <p:spPr/>
        <p:txBody>
          <a:bodyPr/>
          <a:lstStyle/>
          <a:p>
            <a:pPr eaLnBrk="1" hangingPunct="1"/>
            <a:r>
              <a:rPr lang="en-US" sz="2800" dirty="0" smtClean="0"/>
              <a:t>A4 – Insecure Direct Object References</a:t>
            </a:r>
          </a:p>
        </p:txBody>
      </p:sp>
      <p:sp>
        <p:nvSpPr>
          <p:cNvPr id="38915" name="Content Placeholder 1"/>
          <p:cNvSpPr>
            <a:spLocks noGrp="1"/>
          </p:cNvSpPr>
          <p:nvPr>
            <p:ph idx="1"/>
          </p:nvPr>
        </p:nvSpPr>
        <p:spPr/>
        <p:txBody>
          <a:bodyPr/>
          <a:lstStyle/>
          <a:p>
            <a:pPr eaLnBrk="1" hangingPunct="1"/>
            <a:endParaRPr lang="nl-BE" smtClean="0"/>
          </a:p>
        </p:txBody>
      </p:sp>
      <p:graphicFrame>
        <p:nvGraphicFramePr>
          <p:cNvPr id="4" name="Diagram 3"/>
          <p:cNvGraphicFramePr/>
          <p:nvPr/>
        </p:nvGraphicFramePr>
        <p:xfrm>
          <a:off x="304800" y="914400"/>
          <a:ext cx="8458200" cy="52578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custDataLst>
      <p:tags r:id="rId1"/>
    </p:custDataLst>
    <p:extLst>
      <p:ext uri="{BB962C8B-B14F-4D97-AF65-F5344CB8AC3E}">
        <p14:creationId xmlns:p14="http://schemas.microsoft.com/office/powerpoint/2010/main" val="4131409620"/>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ChangeArrowheads="1"/>
          </p:cNvSpPr>
          <p:nvPr>
            <p:ph type="title"/>
          </p:nvPr>
        </p:nvSpPr>
        <p:spPr>
          <a:xfrm>
            <a:off x="182563" y="196850"/>
            <a:ext cx="9294812" cy="739775"/>
          </a:xfrm>
        </p:spPr>
        <p:txBody>
          <a:bodyPr/>
          <a:lstStyle/>
          <a:p>
            <a:pPr eaLnBrk="1" hangingPunct="1"/>
            <a:r>
              <a:rPr lang="en-US" sz="2800" dirty="0" smtClean="0"/>
              <a:t>Insecure Direct Object References Illustrated</a:t>
            </a:r>
          </a:p>
        </p:txBody>
      </p:sp>
      <p:sp>
        <p:nvSpPr>
          <p:cNvPr id="39939" name="Rectangle 3"/>
          <p:cNvSpPr>
            <a:spLocks noGrp="1" noChangeArrowheads="1"/>
          </p:cNvSpPr>
          <p:nvPr>
            <p:ph idx="1"/>
          </p:nvPr>
        </p:nvSpPr>
        <p:spPr>
          <a:xfrm>
            <a:off x="5256213" y="1268413"/>
            <a:ext cx="3887787" cy="4495800"/>
          </a:xfrm>
        </p:spPr>
        <p:txBody>
          <a:bodyPr/>
          <a:lstStyle/>
          <a:p>
            <a:pPr eaLnBrk="1" hangingPunct="1"/>
            <a:r>
              <a:rPr lang="en-US" sz="2400" dirty="0" smtClean="0"/>
              <a:t>Attacker notices his acct parameter is 6065</a:t>
            </a:r>
          </a:p>
          <a:p>
            <a:pPr eaLnBrk="1" hangingPunct="1">
              <a:buFont typeface="Webdings" pitchFamily="18" charset="2"/>
              <a:buNone/>
            </a:pPr>
            <a:r>
              <a:rPr lang="en-US" sz="2400" dirty="0" smtClean="0"/>
              <a:t>    ?acct=6065</a:t>
            </a:r>
          </a:p>
          <a:p>
            <a:pPr eaLnBrk="1" hangingPunct="1"/>
            <a:endParaRPr lang="en-US" sz="2400" dirty="0" smtClean="0"/>
          </a:p>
          <a:p>
            <a:pPr eaLnBrk="1" hangingPunct="1"/>
            <a:r>
              <a:rPr lang="en-US" sz="2400" dirty="0" smtClean="0"/>
              <a:t>He modifies it to a nearby number</a:t>
            </a:r>
          </a:p>
          <a:p>
            <a:pPr eaLnBrk="1" hangingPunct="1">
              <a:buFont typeface="Webdings" pitchFamily="18" charset="2"/>
              <a:buNone/>
            </a:pPr>
            <a:r>
              <a:rPr lang="en-US" sz="2400" dirty="0" smtClean="0"/>
              <a:t>    ?acct=6066</a:t>
            </a:r>
          </a:p>
          <a:p>
            <a:pPr eaLnBrk="1" hangingPunct="1">
              <a:buFont typeface="Webdings" pitchFamily="18" charset="2"/>
              <a:buNone/>
            </a:pPr>
            <a:endParaRPr lang="en-US" sz="2400" dirty="0" smtClean="0"/>
          </a:p>
          <a:p>
            <a:pPr eaLnBrk="1" hangingPunct="1"/>
            <a:r>
              <a:rPr lang="en-US" sz="2400" dirty="0" smtClean="0"/>
              <a:t>Attacker views the victim’s account information</a:t>
            </a:r>
          </a:p>
        </p:txBody>
      </p:sp>
      <p:pic>
        <p:nvPicPr>
          <p:cNvPr id="39940" name="Picture 4"/>
          <p:cNvPicPr>
            <a:picLocks noChangeAspect="1" noChangeArrowheads="1"/>
          </p:cNvPicPr>
          <p:nvPr/>
        </p:nvPicPr>
        <p:blipFill>
          <a:blip r:embed="rId4" cstate="print"/>
          <a:srcRect/>
          <a:stretch>
            <a:fillRect/>
          </a:stretch>
        </p:blipFill>
        <p:spPr bwMode="auto">
          <a:xfrm>
            <a:off x="228600" y="1219200"/>
            <a:ext cx="5029200" cy="4716463"/>
          </a:xfrm>
          <a:prstGeom prst="rect">
            <a:avLst/>
          </a:prstGeom>
          <a:noFill/>
          <a:ln w="9525" algn="ctr">
            <a:noFill/>
            <a:miter lim="800000"/>
            <a:headEnd/>
            <a:tailEnd/>
          </a:ln>
        </p:spPr>
      </p:pic>
      <p:pic>
        <p:nvPicPr>
          <p:cNvPr id="39941" name="Picture 5" descr="Online Banking"/>
          <p:cNvPicPr>
            <a:picLocks noChangeAspect="1" noChangeArrowheads="1"/>
          </p:cNvPicPr>
          <p:nvPr/>
        </p:nvPicPr>
        <p:blipFill>
          <a:blip r:embed="rId5" cstate="print"/>
          <a:srcRect/>
          <a:stretch>
            <a:fillRect/>
          </a:stretch>
        </p:blipFill>
        <p:spPr bwMode="auto">
          <a:xfrm>
            <a:off x="257175" y="1847850"/>
            <a:ext cx="4876800" cy="3943350"/>
          </a:xfrm>
          <a:prstGeom prst="rect">
            <a:avLst/>
          </a:prstGeom>
          <a:noFill/>
          <a:ln w="9525">
            <a:noFill/>
            <a:miter lim="800000"/>
            <a:headEnd/>
            <a:tailEnd/>
          </a:ln>
        </p:spPr>
      </p:pic>
      <p:sp>
        <p:nvSpPr>
          <p:cNvPr id="39942" name="Text Box 6"/>
          <p:cNvSpPr txBox="1">
            <a:spLocks noChangeArrowheads="1"/>
          </p:cNvSpPr>
          <p:nvPr/>
        </p:nvSpPr>
        <p:spPr bwMode="auto">
          <a:xfrm>
            <a:off x="457200" y="1676400"/>
            <a:ext cx="4648200" cy="369888"/>
          </a:xfrm>
          <a:prstGeom prst="rect">
            <a:avLst/>
          </a:prstGeom>
          <a:solidFill>
            <a:schemeClr val="bg1"/>
          </a:solidFill>
          <a:ln w="9525" algn="ctr">
            <a:solidFill>
              <a:schemeClr val="tx1"/>
            </a:solidFill>
            <a:miter lim="800000"/>
            <a:headEnd/>
            <a:tailEnd/>
          </a:ln>
        </p:spPr>
        <p:txBody>
          <a:bodyPr>
            <a:spAutoFit/>
          </a:bodyPr>
          <a:lstStyle/>
          <a:p>
            <a:r>
              <a:rPr lang="en-US"/>
              <a:t>https://www.onlinebank.com/user?acct=6065</a:t>
            </a:r>
          </a:p>
        </p:txBody>
      </p:sp>
      <p:sp>
        <p:nvSpPr>
          <p:cNvPr id="39943" name="Text Box 7"/>
          <p:cNvSpPr txBox="1">
            <a:spLocks noChangeArrowheads="1"/>
          </p:cNvSpPr>
          <p:nvPr/>
        </p:nvSpPr>
        <p:spPr bwMode="auto">
          <a:xfrm>
            <a:off x="371475" y="1257300"/>
            <a:ext cx="676275" cy="133350"/>
          </a:xfrm>
          <a:prstGeom prst="rect">
            <a:avLst/>
          </a:prstGeom>
          <a:solidFill>
            <a:srgbClr val="0066FF"/>
          </a:solidFill>
          <a:ln w="9525" algn="ctr">
            <a:noFill/>
            <a:miter lim="800000"/>
            <a:headEnd/>
            <a:tailEnd/>
          </a:ln>
        </p:spPr>
        <p:txBody>
          <a:bodyPr>
            <a:spAutoFit/>
          </a:bodyPr>
          <a:lstStyle/>
          <a:p>
            <a:endParaRPr lang="nl-BE" sz="300"/>
          </a:p>
        </p:txBody>
      </p:sp>
    </p:spTree>
    <p:custDataLst>
      <p:tags r:id="rId1"/>
    </p:custDataLst>
    <p:extLst>
      <p:ext uri="{BB962C8B-B14F-4D97-AF65-F5344CB8AC3E}">
        <p14:creationId xmlns:p14="http://schemas.microsoft.com/office/powerpoint/2010/main" val="2674848986"/>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Title 1"/>
          <p:cNvSpPr>
            <a:spLocks noGrp="1"/>
          </p:cNvSpPr>
          <p:nvPr>
            <p:ph type="title"/>
          </p:nvPr>
        </p:nvSpPr>
        <p:spPr>
          <a:xfrm>
            <a:off x="312738" y="293688"/>
            <a:ext cx="9302750" cy="739775"/>
          </a:xfrm>
        </p:spPr>
        <p:txBody>
          <a:bodyPr/>
          <a:lstStyle/>
          <a:p>
            <a:r>
              <a:rPr lang="en-US" sz="2400" dirty="0" smtClean="0"/>
              <a:t>A4 – Avoiding Insecure Direct Object References</a:t>
            </a:r>
          </a:p>
        </p:txBody>
      </p:sp>
      <p:sp>
        <p:nvSpPr>
          <p:cNvPr id="3" name="Content Placeholder 2"/>
          <p:cNvSpPr>
            <a:spLocks noGrp="1"/>
          </p:cNvSpPr>
          <p:nvPr>
            <p:ph idx="1"/>
          </p:nvPr>
        </p:nvSpPr>
        <p:spPr>
          <a:xfrm>
            <a:off x="747713" y="1552575"/>
            <a:ext cx="8229600" cy="4548188"/>
          </a:xfrm>
        </p:spPr>
        <p:txBody>
          <a:bodyPr/>
          <a:lstStyle/>
          <a:p>
            <a:pPr eaLnBrk="1" hangingPunct="1">
              <a:lnSpc>
                <a:spcPct val="90000"/>
              </a:lnSpc>
              <a:defRPr/>
            </a:pPr>
            <a:r>
              <a:rPr lang="en-US" sz="2400" dirty="0" smtClean="0"/>
              <a:t>Eliminate the direct object reference</a:t>
            </a:r>
          </a:p>
          <a:p>
            <a:pPr lvl="1" eaLnBrk="1" hangingPunct="1">
              <a:lnSpc>
                <a:spcPct val="90000"/>
              </a:lnSpc>
              <a:defRPr/>
            </a:pPr>
            <a:r>
              <a:rPr lang="en-US" sz="2000" dirty="0" smtClean="0"/>
              <a:t>Replace them with a temporary mapping value (e.g. 1, 2, 3)</a:t>
            </a:r>
          </a:p>
          <a:p>
            <a:pPr lvl="1" eaLnBrk="1" hangingPunct="1">
              <a:lnSpc>
                <a:spcPct val="90000"/>
              </a:lnSpc>
              <a:defRPr/>
            </a:pPr>
            <a:r>
              <a:rPr lang="en-US" sz="2000" dirty="0" smtClean="0"/>
              <a:t>ESAPI provides support for numeric &amp; random mappings</a:t>
            </a:r>
          </a:p>
          <a:p>
            <a:pPr lvl="2" eaLnBrk="1" hangingPunct="1">
              <a:lnSpc>
                <a:spcPct val="90000"/>
              </a:lnSpc>
              <a:defRPr/>
            </a:pPr>
            <a:r>
              <a:rPr lang="en-US" sz="1100" dirty="0" err="1" smtClean="0">
                <a:solidFill>
                  <a:srgbClr val="FF0000"/>
                </a:solidFill>
              </a:rPr>
              <a:t>IntegerAccessReferenceMap</a:t>
            </a:r>
            <a:r>
              <a:rPr lang="en-US" sz="1100" dirty="0" smtClean="0">
                <a:solidFill>
                  <a:srgbClr val="FF0000"/>
                </a:solidFill>
              </a:rPr>
              <a:t> </a:t>
            </a:r>
            <a:r>
              <a:rPr lang="en-US" sz="1100" dirty="0" smtClean="0"/>
              <a:t>&amp; </a:t>
            </a:r>
            <a:r>
              <a:rPr lang="en-US" sz="1100" dirty="0" err="1" smtClean="0">
                <a:solidFill>
                  <a:srgbClr val="FF0000"/>
                </a:solidFill>
              </a:rPr>
              <a:t>RandomAccessReferenceMap</a:t>
            </a:r>
            <a:endParaRPr lang="en-US" sz="1100" dirty="0" smtClean="0"/>
          </a:p>
          <a:p>
            <a:pPr lvl="2" eaLnBrk="1" hangingPunct="1">
              <a:lnSpc>
                <a:spcPct val="90000"/>
              </a:lnSpc>
              <a:defRPr/>
            </a:pPr>
            <a:endParaRPr lang="en-US" sz="1100" dirty="0" smtClean="0"/>
          </a:p>
          <a:p>
            <a:pPr lvl="1" eaLnBrk="1" hangingPunct="1">
              <a:lnSpc>
                <a:spcPct val="90000"/>
              </a:lnSpc>
              <a:defRPr/>
            </a:pPr>
            <a:endParaRPr lang="en-US" sz="2000" dirty="0" smtClean="0"/>
          </a:p>
          <a:p>
            <a:pPr lvl="1" eaLnBrk="1" hangingPunct="1">
              <a:lnSpc>
                <a:spcPct val="90000"/>
              </a:lnSpc>
              <a:defRPr/>
            </a:pPr>
            <a:endParaRPr lang="en-US" sz="2000" dirty="0" smtClean="0"/>
          </a:p>
          <a:p>
            <a:pPr lvl="1" eaLnBrk="1" hangingPunct="1">
              <a:lnSpc>
                <a:spcPct val="90000"/>
              </a:lnSpc>
              <a:defRPr/>
            </a:pPr>
            <a:endParaRPr lang="en-US" sz="2000" dirty="0"/>
          </a:p>
          <a:p>
            <a:pPr lvl="1" eaLnBrk="1" hangingPunct="1">
              <a:lnSpc>
                <a:spcPct val="90000"/>
              </a:lnSpc>
              <a:defRPr/>
            </a:pPr>
            <a:endParaRPr lang="en-US" sz="2000" dirty="0" smtClean="0"/>
          </a:p>
          <a:p>
            <a:pPr lvl="1" eaLnBrk="1" hangingPunct="1">
              <a:lnSpc>
                <a:spcPct val="90000"/>
              </a:lnSpc>
              <a:defRPr/>
            </a:pPr>
            <a:endParaRPr lang="en-US" sz="2000" dirty="0" smtClean="0"/>
          </a:p>
          <a:p>
            <a:pPr lvl="1" eaLnBrk="1" hangingPunct="1">
              <a:lnSpc>
                <a:spcPct val="90000"/>
              </a:lnSpc>
              <a:defRPr/>
            </a:pPr>
            <a:endParaRPr lang="en-US" sz="2000" dirty="0" smtClean="0"/>
          </a:p>
          <a:p>
            <a:pPr eaLnBrk="1" hangingPunct="1">
              <a:lnSpc>
                <a:spcPct val="90000"/>
              </a:lnSpc>
              <a:defRPr/>
            </a:pPr>
            <a:r>
              <a:rPr lang="en-US" sz="2400" dirty="0" smtClean="0"/>
              <a:t>Validate the direct object reference</a:t>
            </a:r>
          </a:p>
          <a:p>
            <a:pPr lvl="1" eaLnBrk="1" hangingPunct="1">
              <a:lnSpc>
                <a:spcPct val="90000"/>
              </a:lnSpc>
              <a:defRPr/>
            </a:pPr>
            <a:r>
              <a:rPr lang="en-US" sz="1400" dirty="0" smtClean="0"/>
              <a:t>Verify the parameter value is properly formatted</a:t>
            </a:r>
          </a:p>
          <a:p>
            <a:pPr lvl="1" eaLnBrk="1" hangingPunct="1">
              <a:lnSpc>
                <a:spcPct val="90000"/>
              </a:lnSpc>
              <a:defRPr/>
            </a:pPr>
            <a:r>
              <a:rPr lang="en-US" sz="1400" dirty="0" smtClean="0"/>
              <a:t>Verify the user is allowed to access the target object</a:t>
            </a:r>
          </a:p>
          <a:p>
            <a:pPr lvl="2" eaLnBrk="1" hangingPunct="1">
              <a:lnSpc>
                <a:spcPct val="90000"/>
              </a:lnSpc>
              <a:defRPr/>
            </a:pPr>
            <a:r>
              <a:rPr lang="en-US" sz="1200" dirty="0" smtClean="0"/>
              <a:t>Query constraints work great!</a:t>
            </a:r>
            <a:endParaRPr lang="en-US" sz="1000" dirty="0" smtClean="0"/>
          </a:p>
          <a:p>
            <a:pPr lvl="1" eaLnBrk="1" hangingPunct="1">
              <a:lnSpc>
                <a:spcPct val="90000"/>
              </a:lnSpc>
              <a:defRPr/>
            </a:pPr>
            <a:r>
              <a:rPr lang="en-US" sz="1400" dirty="0" smtClean="0"/>
              <a:t>Verify the requested mode of access is allowed to the target object (e.g., read, write, delete)</a:t>
            </a:r>
          </a:p>
          <a:p>
            <a:pPr eaLnBrk="1" hangingPunct="1">
              <a:defRPr/>
            </a:pPr>
            <a:endParaRPr lang="en-US" sz="2400" dirty="0"/>
          </a:p>
        </p:txBody>
      </p:sp>
      <p:sp>
        <p:nvSpPr>
          <p:cNvPr id="4" name="Rectangle 57"/>
          <p:cNvSpPr>
            <a:spLocks noChangeArrowheads="1"/>
          </p:cNvSpPr>
          <p:nvPr/>
        </p:nvSpPr>
        <p:spPr bwMode="auto">
          <a:xfrm>
            <a:off x="301625" y="3286125"/>
            <a:ext cx="2022475" cy="400050"/>
          </a:xfrm>
          <a:prstGeom prst="rect">
            <a:avLst/>
          </a:prstGeom>
          <a:noFill/>
          <a:ln w="9525">
            <a:noFill/>
            <a:miter lim="800000"/>
            <a:headEnd/>
            <a:tailEnd/>
          </a:ln>
        </p:spPr>
        <p:txBody>
          <a:bodyPr wrap="none">
            <a:spAutoFit/>
          </a:bodyPr>
          <a:lstStyle/>
          <a:p>
            <a:pPr eaLnBrk="0" hangingPunct="0"/>
            <a:r>
              <a:rPr lang="en-US" sz="2000">
                <a:solidFill>
                  <a:schemeClr val="accent2"/>
                </a:solidFill>
                <a:hlinkClick r:id="rId4"/>
              </a:rPr>
              <a:t>http://</a:t>
            </a:r>
            <a:r>
              <a:rPr lang="en-US" sz="2000">
                <a:solidFill>
                  <a:schemeClr val="accent2"/>
                </a:solidFill>
                <a:hlinkClick r:id="rId5"/>
              </a:rPr>
              <a:t>app?file=1</a:t>
            </a:r>
            <a:endParaRPr lang="en-US" sz="2000">
              <a:solidFill>
                <a:schemeClr val="accent2"/>
              </a:solidFill>
            </a:endParaRPr>
          </a:p>
        </p:txBody>
      </p:sp>
      <p:sp>
        <p:nvSpPr>
          <p:cNvPr id="40965" name="Rectangle 58"/>
          <p:cNvSpPr>
            <a:spLocks noChangeArrowheads="1"/>
          </p:cNvSpPr>
          <p:nvPr/>
        </p:nvSpPr>
        <p:spPr bwMode="auto">
          <a:xfrm>
            <a:off x="6789738" y="2992437"/>
            <a:ext cx="1993900" cy="514350"/>
          </a:xfrm>
          <a:prstGeom prst="rect">
            <a:avLst/>
          </a:prstGeom>
          <a:noFill/>
          <a:ln w="9525">
            <a:noFill/>
            <a:miter lim="800000"/>
            <a:headEnd/>
            <a:tailEnd/>
          </a:ln>
        </p:spPr>
        <p:txBody>
          <a:bodyPr wrap="none">
            <a:spAutoFit/>
          </a:bodyPr>
          <a:lstStyle/>
          <a:p>
            <a:pPr eaLnBrk="0" hangingPunct="0"/>
            <a:r>
              <a:rPr lang="en-US" sz="2000"/>
              <a:t>Report123.xls</a:t>
            </a:r>
          </a:p>
        </p:txBody>
      </p:sp>
      <p:sp>
        <p:nvSpPr>
          <p:cNvPr id="6" name="Rectangle 64"/>
          <p:cNvSpPr>
            <a:spLocks noChangeArrowheads="1"/>
          </p:cNvSpPr>
          <p:nvPr/>
        </p:nvSpPr>
        <p:spPr bwMode="auto">
          <a:xfrm>
            <a:off x="312738" y="4019550"/>
            <a:ext cx="2551112" cy="400050"/>
          </a:xfrm>
          <a:prstGeom prst="rect">
            <a:avLst/>
          </a:prstGeom>
          <a:noFill/>
          <a:ln w="9525">
            <a:noFill/>
            <a:miter lim="800000"/>
            <a:headEnd/>
            <a:tailEnd/>
          </a:ln>
        </p:spPr>
        <p:txBody>
          <a:bodyPr wrap="none">
            <a:spAutoFit/>
          </a:bodyPr>
          <a:lstStyle/>
          <a:p>
            <a:pPr eaLnBrk="0" hangingPunct="0"/>
            <a:r>
              <a:rPr lang="en-US" sz="2000">
                <a:solidFill>
                  <a:schemeClr val="accent2"/>
                </a:solidFill>
                <a:hlinkClick r:id="rId6"/>
              </a:rPr>
              <a:t>http://app?id=7d3J93</a:t>
            </a:r>
            <a:endParaRPr lang="en-US" sz="2000">
              <a:solidFill>
                <a:schemeClr val="accent2"/>
              </a:solidFill>
            </a:endParaRPr>
          </a:p>
        </p:txBody>
      </p:sp>
      <p:sp>
        <p:nvSpPr>
          <p:cNvPr id="7" name="Rectangle 65"/>
          <p:cNvSpPr>
            <a:spLocks noChangeArrowheads="1"/>
          </p:cNvSpPr>
          <p:nvPr/>
        </p:nvSpPr>
        <p:spPr bwMode="auto">
          <a:xfrm>
            <a:off x="6819900" y="3797300"/>
            <a:ext cx="1973263" cy="400050"/>
          </a:xfrm>
          <a:prstGeom prst="rect">
            <a:avLst/>
          </a:prstGeom>
          <a:noFill/>
          <a:ln w="9525">
            <a:noFill/>
            <a:miter lim="800000"/>
            <a:headEnd/>
            <a:tailEnd/>
          </a:ln>
        </p:spPr>
        <p:txBody>
          <a:bodyPr wrap="none">
            <a:spAutoFit/>
          </a:bodyPr>
          <a:lstStyle/>
          <a:p>
            <a:pPr eaLnBrk="0" hangingPunct="0"/>
            <a:r>
              <a:rPr lang="en-US" sz="2000"/>
              <a:t>Acct:9182374</a:t>
            </a:r>
          </a:p>
        </p:txBody>
      </p:sp>
      <p:sp>
        <p:nvSpPr>
          <p:cNvPr id="8" name="Rectangle 7"/>
          <p:cNvSpPr>
            <a:spLocks noChangeArrowheads="1"/>
          </p:cNvSpPr>
          <p:nvPr/>
        </p:nvSpPr>
        <p:spPr bwMode="auto">
          <a:xfrm>
            <a:off x="311150" y="3735387"/>
            <a:ext cx="3402013" cy="400050"/>
          </a:xfrm>
          <a:prstGeom prst="rect">
            <a:avLst/>
          </a:prstGeom>
          <a:noFill/>
          <a:ln w="9525">
            <a:noFill/>
            <a:miter lim="800000"/>
            <a:headEnd/>
            <a:tailEnd/>
          </a:ln>
        </p:spPr>
        <p:txBody>
          <a:bodyPr wrap="none">
            <a:spAutoFit/>
          </a:bodyPr>
          <a:lstStyle/>
          <a:p>
            <a:pPr eaLnBrk="0" hangingPunct="0"/>
            <a:r>
              <a:rPr lang="en-US" sz="2000" u="sng">
                <a:solidFill>
                  <a:srgbClr val="FF0000"/>
                </a:solidFill>
              </a:rPr>
              <a:t>http://app?id=9182374</a:t>
            </a:r>
            <a:r>
              <a:rPr lang="en-US" sz="2000"/>
              <a:t> </a:t>
            </a:r>
          </a:p>
        </p:txBody>
      </p:sp>
      <p:sp>
        <p:nvSpPr>
          <p:cNvPr id="9" name="Rectangle 57"/>
          <p:cNvSpPr>
            <a:spLocks noChangeArrowheads="1"/>
          </p:cNvSpPr>
          <p:nvPr/>
        </p:nvSpPr>
        <p:spPr bwMode="auto">
          <a:xfrm>
            <a:off x="301625" y="2995612"/>
            <a:ext cx="4306888" cy="400050"/>
          </a:xfrm>
          <a:prstGeom prst="rect">
            <a:avLst/>
          </a:prstGeom>
          <a:noFill/>
          <a:ln w="9525">
            <a:noFill/>
            <a:miter lim="800000"/>
            <a:headEnd/>
            <a:tailEnd/>
          </a:ln>
        </p:spPr>
        <p:txBody>
          <a:bodyPr wrap="none">
            <a:spAutoFit/>
          </a:bodyPr>
          <a:lstStyle/>
          <a:p>
            <a:pPr eaLnBrk="0" hangingPunct="0"/>
            <a:r>
              <a:rPr lang="en-US" sz="2000" u="sng">
                <a:solidFill>
                  <a:srgbClr val="FF0000"/>
                </a:solidFill>
              </a:rPr>
              <a:t>http://app?file=Report123.xls</a:t>
            </a:r>
          </a:p>
        </p:txBody>
      </p:sp>
      <p:grpSp>
        <p:nvGrpSpPr>
          <p:cNvPr id="10" name="Group 71"/>
          <p:cNvGrpSpPr/>
          <p:nvPr/>
        </p:nvGrpSpPr>
        <p:grpSpPr>
          <a:xfrm>
            <a:off x="4830763" y="2992862"/>
            <a:ext cx="1357322" cy="1371600"/>
            <a:chOff x="2066" y="433514"/>
            <a:chExt cx="8135406" cy="813483"/>
          </a:xfrm>
          <a:scene3d>
            <a:camera prst="orthographicFront"/>
            <a:lightRig rig="chilly" dir="t"/>
          </a:scene3d>
        </p:grpSpPr>
        <p:sp>
          <p:nvSpPr>
            <p:cNvPr id="11" name="Rounded Rectangle 10"/>
            <p:cNvSpPr/>
            <p:nvPr/>
          </p:nvSpPr>
          <p:spPr>
            <a:xfrm>
              <a:off x="2066" y="433514"/>
              <a:ext cx="8135406" cy="813483"/>
            </a:xfrm>
            <a:prstGeom prst="roundRect">
              <a:avLst>
                <a:gd name="adj" fmla="val 10000"/>
              </a:avLst>
            </a:prstGeom>
            <a:solidFill>
              <a:srgbClr val="FFC000"/>
            </a:solidFill>
            <a:ln>
              <a:noFill/>
            </a:ln>
            <a:effectLst/>
            <a:sp3d prstMaterial="translucentPowder">
              <a:bevelT w="127000" h="25400" prst="softRound"/>
            </a:sp3d>
          </p:spPr>
        </p:sp>
        <p:sp>
          <p:nvSpPr>
            <p:cNvPr id="12" name="Rounded Rectangle 4"/>
            <p:cNvSpPr/>
            <p:nvPr/>
          </p:nvSpPr>
          <p:spPr>
            <a:xfrm>
              <a:off x="25892" y="457340"/>
              <a:ext cx="8087754" cy="765831"/>
            </a:xfrm>
            <a:prstGeom prst="rect">
              <a:avLst/>
            </a:prstGeom>
            <a:noFill/>
            <a:ln>
              <a:noFill/>
            </a:ln>
            <a:effectLst/>
            <a:sp3d/>
          </p:spPr>
          <p:txBody>
            <a:bodyPr tIns="91440" bIns="91440" spcCol="1270" anchor="ctr"/>
            <a:lstStyle/>
            <a:p>
              <a:pPr algn="ctr" defTabSz="1066800" fontAlgn="auto">
                <a:lnSpc>
                  <a:spcPct val="90000"/>
                </a:lnSpc>
                <a:spcAft>
                  <a:spcPct val="35000"/>
                </a:spcAft>
                <a:defRPr/>
              </a:pPr>
              <a:r>
                <a:rPr lang="en-US" sz="1400" dirty="0">
                  <a:latin typeface="Tahoma"/>
                </a:rPr>
                <a:t>Access</a:t>
              </a:r>
            </a:p>
            <a:p>
              <a:pPr algn="ctr" defTabSz="1066800" fontAlgn="auto">
                <a:lnSpc>
                  <a:spcPct val="90000"/>
                </a:lnSpc>
                <a:spcAft>
                  <a:spcPct val="35000"/>
                </a:spcAft>
                <a:defRPr/>
              </a:pPr>
              <a:r>
                <a:rPr lang="en-US" sz="1400" dirty="0">
                  <a:latin typeface="Tahoma"/>
                </a:rPr>
                <a:t>Reference</a:t>
              </a:r>
            </a:p>
            <a:p>
              <a:pPr algn="ctr" defTabSz="1066800" fontAlgn="auto">
                <a:lnSpc>
                  <a:spcPct val="90000"/>
                </a:lnSpc>
                <a:spcAft>
                  <a:spcPct val="35000"/>
                </a:spcAft>
                <a:defRPr/>
              </a:pPr>
              <a:r>
                <a:rPr lang="en-US" sz="1400" dirty="0">
                  <a:latin typeface="Tahoma"/>
                </a:rPr>
                <a:t>Map</a:t>
              </a:r>
            </a:p>
          </p:txBody>
        </p:sp>
      </p:grpSp>
    </p:spTree>
    <p:custDataLst>
      <p:tags r:id="rId1"/>
    </p:custDataLst>
    <p:extLst>
      <p:ext uri="{BB962C8B-B14F-4D97-AF65-F5344CB8AC3E}">
        <p14:creationId xmlns:p14="http://schemas.microsoft.com/office/powerpoint/2010/main" val="2247889524"/>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mph" presetSubtype="0" grpId="0" nodeType="clickEffect">
                                  <p:stCondLst>
                                    <p:cond delay="0"/>
                                  </p:stCondLst>
                                  <p:childTnLst>
                                    <p:set>
                                      <p:cBhvr rctx="PPT">
                                        <p:cTn id="6" dur="indefinite"/>
                                        <p:tgtEl>
                                          <p:spTgt spid="9"/>
                                        </p:tgtEl>
                                        <p:attrNameLst>
                                          <p:attrName>style.opacity</p:attrName>
                                        </p:attrNameLst>
                                      </p:cBhvr>
                                      <p:to>
                                        <p:strVal val="0.25"/>
                                      </p:to>
                                    </p:set>
                                    <p:animEffect filter="image" prLst="opacity: 0.25">
                                      <p:cBhvr rctx="IE">
                                        <p:cTn id="7" dur="indefinite"/>
                                        <p:tgtEl>
                                          <p:spTgt spid="9"/>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1000"/>
                                        <p:tgtEl>
                                          <p:spTgt spid="4"/>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1" nodeType="click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fade">
                                      <p:cBhvr>
                                        <p:cTn id="15" dur="500"/>
                                        <p:tgtEl>
                                          <p:spTgt spid="8"/>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fade">
                                      <p:cBhvr>
                                        <p:cTn id="18" dur="1000"/>
                                        <p:tgtEl>
                                          <p:spTgt spid="7"/>
                                        </p:tgtEl>
                                      </p:cBhvr>
                                    </p:animEffect>
                                  </p:childTnLst>
                                </p:cTn>
                              </p:par>
                            </p:childTnLst>
                          </p:cTn>
                        </p:par>
                      </p:childTnLst>
                    </p:cTn>
                  </p:par>
                  <p:par>
                    <p:cTn id="19" fill="hold">
                      <p:stCondLst>
                        <p:cond delay="indefinite"/>
                      </p:stCondLst>
                      <p:childTnLst>
                        <p:par>
                          <p:cTn id="20" fill="hold">
                            <p:stCondLst>
                              <p:cond delay="0"/>
                            </p:stCondLst>
                            <p:childTnLst>
                              <p:par>
                                <p:cTn id="21" presetID="9" presetClass="emph" presetSubtype="0" grpId="0" nodeType="clickEffect">
                                  <p:stCondLst>
                                    <p:cond delay="0"/>
                                  </p:stCondLst>
                                  <p:childTnLst>
                                    <p:set>
                                      <p:cBhvr rctx="PPT">
                                        <p:cTn id="22" dur="indefinite"/>
                                        <p:tgtEl>
                                          <p:spTgt spid="8"/>
                                        </p:tgtEl>
                                        <p:attrNameLst>
                                          <p:attrName>style.opacity</p:attrName>
                                        </p:attrNameLst>
                                      </p:cBhvr>
                                      <p:to>
                                        <p:strVal val="0.25"/>
                                      </p:to>
                                    </p:set>
                                    <p:animEffect filter="image" prLst="opacity: 0.25">
                                      <p:cBhvr rctx="IE">
                                        <p:cTn id="23" dur="indefinite"/>
                                        <p:tgtEl>
                                          <p:spTgt spid="8"/>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6"/>
                                        </p:tgtEl>
                                        <p:attrNameLst>
                                          <p:attrName>style.visibility</p:attrName>
                                        </p:attrNameLst>
                                      </p:cBhvr>
                                      <p:to>
                                        <p:strVal val="visible"/>
                                      </p:to>
                                    </p:set>
                                    <p:animEffect transition="in" filter="fade">
                                      <p:cBhvr>
                                        <p:cTn id="26"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P spid="7" grpId="0"/>
      <p:bldP spid="8" grpId="0"/>
      <p:bldP spid="8" grpId="1"/>
      <p:bldP spid="9" grpId="0"/>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ChangeArrowheads="1"/>
          </p:cNvSpPr>
          <p:nvPr>
            <p:ph type="title"/>
          </p:nvPr>
        </p:nvSpPr>
        <p:spPr>
          <a:xfrm>
            <a:off x="355600" y="149225"/>
            <a:ext cx="9253538" cy="739775"/>
          </a:xfrm>
        </p:spPr>
        <p:txBody>
          <a:bodyPr/>
          <a:lstStyle/>
          <a:p>
            <a:pPr eaLnBrk="1" hangingPunct="1"/>
            <a:r>
              <a:rPr lang="en-US" sz="2800" dirty="0" smtClean="0"/>
              <a:t>A5 – Cross Site Request Forgery (CSRF)</a:t>
            </a:r>
          </a:p>
        </p:txBody>
      </p:sp>
      <p:graphicFrame>
        <p:nvGraphicFramePr>
          <p:cNvPr id="5" name="Diagram 4"/>
          <p:cNvGraphicFramePr/>
          <p:nvPr/>
        </p:nvGraphicFramePr>
        <p:xfrm>
          <a:off x="304800" y="914400"/>
          <a:ext cx="8534400" cy="52578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custDataLst>
      <p:tags r:id="rId1"/>
    </p:custDataLst>
    <p:extLst>
      <p:ext uri="{BB962C8B-B14F-4D97-AF65-F5344CB8AC3E}">
        <p14:creationId xmlns:p14="http://schemas.microsoft.com/office/powerpoint/2010/main" val="4263343615"/>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1"/>
          <p:cNvSpPr>
            <a:spLocks noGrp="1"/>
          </p:cNvSpPr>
          <p:nvPr>
            <p:ph type="title"/>
          </p:nvPr>
        </p:nvSpPr>
        <p:spPr>
          <a:xfrm>
            <a:off x="312738" y="257175"/>
            <a:ext cx="9296400" cy="739775"/>
          </a:xfrm>
        </p:spPr>
        <p:txBody>
          <a:bodyPr/>
          <a:lstStyle/>
          <a:p>
            <a:r>
              <a:rPr lang="en-US" sz="2800" dirty="0" smtClean="0"/>
              <a:t>OWASP Top 10 Risk Rating Methodology</a:t>
            </a:r>
          </a:p>
        </p:txBody>
      </p:sp>
      <p:graphicFrame>
        <p:nvGraphicFramePr>
          <p:cNvPr id="116" name="Table 115"/>
          <p:cNvGraphicFramePr>
            <a:graphicFrameLocks noGrp="1"/>
          </p:cNvGraphicFramePr>
          <p:nvPr/>
        </p:nvGraphicFramePr>
        <p:xfrm>
          <a:off x="790575" y="3825875"/>
          <a:ext cx="6705600" cy="2148840"/>
        </p:xfrm>
        <a:graphic>
          <a:graphicData uri="http://schemas.openxmlformats.org/drawingml/2006/table">
            <a:tbl>
              <a:tblPr firstRow="1">
                <a:tableStyleId>{B301B821-A1FF-4177-AEE7-76D212191A09}</a:tableStyleId>
              </a:tblPr>
              <a:tblGrid>
                <a:gridCol w="993423"/>
                <a:gridCol w="1179689"/>
                <a:gridCol w="1179689"/>
                <a:gridCol w="1179689"/>
                <a:gridCol w="1179689"/>
                <a:gridCol w="993421"/>
              </a:tblGrid>
              <a:tr h="152400">
                <a:tc>
                  <a:txBody>
                    <a:bodyPr/>
                    <a:lstStyle/>
                    <a:p>
                      <a:pPr algn="ctr"/>
                      <a:r>
                        <a:rPr lang="en-US" sz="900" b="1" dirty="0" smtClean="0"/>
                        <a:t>Threat</a:t>
                      </a:r>
                    </a:p>
                    <a:p>
                      <a:pPr algn="ctr"/>
                      <a:r>
                        <a:rPr lang="en-US" sz="900" b="1" dirty="0" smtClean="0"/>
                        <a:t>Agent</a:t>
                      </a:r>
                      <a:endParaRPr lang="en-US" sz="900" b="1" dirty="0"/>
                    </a:p>
                  </a:txBody>
                  <a:tcPr marL="45720" marR="45720" anchor="ctr">
                    <a:lnR w="12700" cap="flat" cmpd="sng" algn="ctr">
                      <a:solidFill>
                        <a:schemeClr val="bg1"/>
                      </a:solidFill>
                      <a:prstDash val="solid"/>
                      <a:round/>
                      <a:headEnd type="none" w="med" len="med"/>
                      <a:tailEnd type="none" w="med" len="med"/>
                    </a:lnR>
                    <a:lnB w="12700" cap="flat" cmpd="sng" algn="ctr">
                      <a:solidFill>
                        <a:schemeClr val="bg1"/>
                      </a:solidFill>
                      <a:prstDash val="solid"/>
                      <a:round/>
                      <a:headEnd type="none" w="med" len="med"/>
                      <a:tailEnd type="none" w="med" len="med"/>
                    </a:lnB>
                    <a:solidFill>
                      <a:schemeClr val="accent2"/>
                    </a:solidFill>
                  </a:tcPr>
                </a:tc>
                <a:tc>
                  <a:txBody>
                    <a:bodyPr/>
                    <a:lstStyle/>
                    <a:p>
                      <a:pPr algn="ctr"/>
                      <a:r>
                        <a:rPr lang="en-US" sz="900" b="1" dirty="0" smtClean="0"/>
                        <a:t>Attack</a:t>
                      </a:r>
                    </a:p>
                    <a:p>
                      <a:pPr algn="ctr"/>
                      <a:r>
                        <a:rPr lang="en-US" sz="900" b="1" dirty="0" smtClean="0"/>
                        <a:t>Vector</a:t>
                      </a:r>
                      <a:endParaRPr lang="en-US" sz="900" b="1" dirty="0"/>
                    </a:p>
                  </a:txBody>
                  <a:tcPr marL="45720" marR="4572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B w="12700" cap="flat" cmpd="sng" algn="ctr">
                      <a:solidFill>
                        <a:schemeClr val="bg1"/>
                      </a:solidFill>
                      <a:prstDash val="solid"/>
                      <a:round/>
                      <a:headEnd type="none" w="med" len="med"/>
                      <a:tailEnd type="none" w="med" len="med"/>
                    </a:lnB>
                    <a:solidFill>
                      <a:schemeClr val="accent2"/>
                    </a:solidFill>
                  </a:tcPr>
                </a:tc>
                <a:tc>
                  <a:txBody>
                    <a:bodyPr/>
                    <a:lstStyle/>
                    <a:p>
                      <a:pPr algn="ctr"/>
                      <a:r>
                        <a:rPr lang="en-US" sz="900" b="1" dirty="0" smtClean="0"/>
                        <a:t>Weakness Prevalence</a:t>
                      </a:r>
                      <a:endParaRPr lang="en-US" sz="900" b="1" dirty="0"/>
                    </a:p>
                  </a:txBody>
                  <a:tcPr marL="45720" marR="4572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B w="28575" cap="flat" cmpd="sng" algn="ctr">
                      <a:solidFill>
                        <a:schemeClr val="tx1"/>
                      </a:solidFill>
                      <a:prstDash val="solid"/>
                      <a:round/>
                      <a:headEnd type="none" w="med" len="med"/>
                      <a:tailEnd type="none" w="med" len="med"/>
                    </a:lnB>
                    <a:solidFill>
                      <a:schemeClr val="accent2"/>
                    </a:solidFill>
                  </a:tcPr>
                </a:tc>
                <a:tc>
                  <a:txBody>
                    <a:bodyPr/>
                    <a:lstStyle/>
                    <a:p>
                      <a:pPr algn="ctr"/>
                      <a:r>
                        <a:rPr lang="en-US" sz="900" b="1" dirty="0" smtClean="0"/>
                        <a:t>Weakness </a:t>
                      </a:r>
                      <a:r>
                        <a:rPr lang="en-US" sz="900" b="1" dirty="0" err="1" smtClean="0"/>
                        <a:t>Detectability</a:t>
                      </a:r>
                      <a:endParaRPr lang="en-US" sz="900" b="1" dirty="0"/>
                    </a:p>
                  </a:txBody>
                  <a:tcPr marL="45720" marR="4572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B w="28575" cap="flat" cmpd="sng" algn="ctr">
                      <a:solidFill>
                        <a:schemeClr val="tx1"/>
                      </a:solidFill>
                      <a:prstDash val="solid"/>
                      <a:round/>
                      <a:headEnd type="none" w="med" len="med"/>
                      <a:tailEnd type="none" w="med" len="med"/>
                    </a:lnB>
                    <a:solidFill>
                      <a:schemeClr val="accent2"/>
                    </a:solidFill>
                  </a:tcPr>
                </a:tc>
                <a:tc>
                  <a:txBody>
                    <a:bodyPr/>
                    <a:lstStyle/>
                    <a:p>
                      <a:pPr algn="ctr"/>
                      <a:r>
                        <a:rPr lang="en-US" sz="900" b="1" dirty="0" smtClean="0"/>
                        <a:t>Technical Impact</a:t>
                      </a:r>
                      <a:endParaRPr lang="en-US" sz="900" b="1" dirty="0"/>
                    </a:p>
                  </a:txBody>
                  <a:tcPr marL="45720" marR="4572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B w="12700" cap="flat" cmpd="sng" algn="ctr">
                      <a:solidFill>
                        <a:schemeClr val="bg1"/>
                      </a:solidFill>
                      <a:prstDash val="solid"/>
                      <a:round/>
                      <a:headEnd type="none" w="med" len="med"/>
                      <a:tailEnd type="none" w="med" len="med"/>
                    </a:lnB>
                    <a:solidFill>
                      <a:schemeClr val="accent2"/>
                    </a:solidFill>
                  </a:tcPr>
                </a:tc>
                <a:tc>
                  <a:txBody>
                    <a:bodyPr/>
                    <a:lstStyle/>
                    <a:p>
                      <a:pPr algn="ctr"/>
                      <a:r>
                        <a:rPr lang="en-US" sz="900" b="1" dirty="0" smtClean="0"/>
                        <a:t>Business Impact</a:t>
                      </a:r>
                      <a:endParaRPr lang="en-US" sz="900" b="1" dirty="0"/>
                    </a:p>
                  </a:txBody>
                  <a:tcPr marL="45720" marR="45720" anchor="ctr">
                    <a:lnL w="12700" cap="flat" cmpd="sng" algn="ctr">
                      <a:solidFill>
                        <a:schemeClr val="bg1"/>
                      </a:solidFill>
                      <a:prstDash val="solid"/>
                      <a:round/>
                      <a:headEnd type="none" w="med" len="med"/>
                      <a:tailEnd type="none" w="med" len="med"/>
                    </a:lnL>
                    <a:lnB w="12700" cap="flat" cmpd="sng" algn="ctr">
                      <a:solidFill>
                        <a:schemeClr val="bg1"/>
                      </a:solidFill>
                      <a:prstDash val="solid"/>
                      <a:round/>
                      <a:headEnd type="none" w="med" len="med"/>
                      <a:tailEnd type="none" w="med" len="med"/>
                    </a:lnB>
                    <a:solidFill>
                      <a:schemeClr val="accent2"/>
                    </a:solidFill>
                  </a:tcPr>
                </a:tc>
              </a:tr>
              <a:tr h="152400">
                <a:tc rowSpan="3">
                  <a:txBody>
                    <a:bodyPr/>
                    <a:lstStyle/>
                    <a:p>
                      <a:pPr algn="ctr"/>
                      <a:r>
                        <a:rPr lang="en-US" sz="2000" b="1" dirty="0" smtClean="0">
                          <a:solidFill>
                            <a:srgbClr val="0070C0"/>
                          </a:solidFill>
                        </a:rPr>
                        <a:t>?</a:t>
                      </a:r>
                      <a:endParaRPr lang="en-US" sz="2000" b="1" dirty="0">
                        <a:solidFill>
                          <a:srgbClr val="0070C0"/>
                        </a:solidFill>
                      </a:endParaRPr>
                    </a:p>
                  </a:txBody>
                  <a:tcPr anchor="ctr">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a:r>
                        <a:rPr lang="en-US" sz="900" b="1" dirty="0" smtClean="0"/>
                        <a:t>Easy</a:t>
                      </a:r>
                    </a:p>
                  </a:txBody>
                  <a:tcPr marL="45720" marR="45720" anchor="ctr">
                    <a:lnL w="12700" cap="flat" cmpd="sng" algn="ctr">
                      <a:solidFill>
                        <a:schemeClr val="bg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bg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FF0000"/>
                    </a:solidFill>
                  </a:tcPr>
                </a:tc>
                <a:tc>
                  <a:txBody>
                    <a:bodyPr/>
                    <a:lstStyle/>
                    <a:p>
                      <a:pPr algn="ctr"/>
                      <a:r>
                        <a:rPr lang="en-US" sz="900" b="1" dirty="0" smtClean="0"/>
                        <a:t>Widespread</a:t>
                      </a:r>
                    </a:p>
                  </a:txBody>
                  <a:tcPr marL="45720" marR="4572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FF0000"/>
                    </a:solidFill>
                  </a:tcPr>
                </a:tc>
                <a:tc>
                  <a:txBody>
                    <a:bodyPr/>
                    <a:lstStyle/>
                    <a:p>
                      <a:pPr algn="ctr"/>
                      <a:r>
                        <a:rPr lang="en-US" sz="900" b="1" dirty="0" smtClean="0"/>
                        <a:t>Easy</a:t>
                      </a:r>
                    </a:p>
                  </a:txBody>
                  <a:tcPr marL="45720" marR="4572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FF0000"/>
                    </a:solidFill>
                  </a:tcPr>
                </a:tc>
                <a:tc>
                  <a:txBody>
                    <a:bodyPr/>
                    <a:lstStyle/>
                    <a:p>
                      <a:pPr algn="ctr"/>
                      <a:r>
                        <a:rPr lang="en-US" sz="900" b="1" dirty="0" smtClean="0"/>
                        <a:t>Severe</a:t>
                      </a:r>
                    </a:p>
                  </a:txBody>
                  <a:tcPr marL="45720" marR="45720" anchor="ctr">
                    <a:lnL w="28575" cap="flat" cmpd="sng" algn="ctr">
                      <a:solidFill>
                        <a:schemeClr val="tx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FF0000"/>
                    </a:solidFill>
                  </a:tcPr>
                </a:tc>
                <a:tc rowSpan="3">
                  <a:txBody>
                    <a:bodyPr/>
                    <a:lstStyle/>
                    <a:p>
                      <a:pPr algn="ctr"/>
                      <a:r>
                        <a:rPr lang="en-US" sz="2000" b="1" dirty="0" smtClean="0">
                          <a:solidFill>
                            <a:srgbClr val="0070C0"/>
                          </a:solidFill>
                        </a:rPr>
                        <a:t>?</a:t>
                      </a:r>
                      <a:endParaRPr lang="en-US" sz="2000" b="1" dirty="0">
                        <a:solidFill>
                          <a:srgbClr val="0070C0"/>
                        </a:solidFill>
                      </a:endParaRPr>
                    </a:p>
                  </a:txBody>
                  <a:tcPr anchor="ctr">
                    <a:lnL w="12700" cap="flat" cmpd="sng" algn="ctr">
                      <a:solidFill>
                        <a:schemeClr val="bg1"/>
                      </a:solidFill>
                      <a:prstDash val="solid"/>
                      <a:round/>
                      <a:headEnd type="none" w="med" len="med"/>
                      <a:tailEnd type="none" w="med" len="med"/>
                    </a:lnL>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r>
              <a:tr h="152400">
                <a:tc vMerge="1">
                  <a:txBody>
                    <a:bodyPr/>
                    <a:lstStyle/>
                    <a:p>
                      <a:endParaRPr lang="en-US" sz="900" dirty="0"/>
                    </a:p>
                  </a:txBody>
                  <a:tcPr/>
                </a:tc>
                <a:tc>
                  <a:txBody>
                    <a:bodyPr/>
                    <a:lstStyle/>
                    <a:p>
                      <a:pPr algn="ctr"/>
                      <a:r>
                        <a:rPr lang="en-US" sz="900" b="1" dirty="0" smtClean="0"/>
                        <a:t>Average</a:t>
                      </a:r>
                      <a:endParaRPr lang="en-US" sz="900" b="1" dirty="0"/>
                    </a:p>
                  </a:txBody>
                  <a:tcPr marL="45720" marR="4572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FFB200"/>
                    </a:solidFill>
                  </a:tcPr>
                </a:tc>
                <a:tc>
                  <a:txBody>
                    <a:bodyPr/>
                    <a:lstStyle/>
                    <a:p>
                      <a:pPr algn="ctr"/>
                      <a:r>
                        <a:rPr lang="en-US" sz="900" b="1" dirty="0" smtClean="0"/>
                        <a:t>Common</a:t>
                      </a:r>
                      <a:endParaRPr lang="en-US" sz="900" b="1" dirty="0"/>
                    </a:p>
                  </a:txBody>
                  <a:tcPr marL="45720" marR="45720" anchor="ctr">
                    <a:lnL w="28575" cap="flat" cmpd="sng" algn="ctr">
                      <a:solidFill>
                        <a:schemeClr val="tx1"/>
                      </a:solidFill>
                      <a:prstDash val="solid"/>
                      <a:round/>
                      <a:headEnd type="none" w="med" len="med"/>
                      <a:tailEnd type="none" w="med" len="med"/>
                    </a:lnL>
                    <a:lnR w="12700" cap="flat" cmpd="sng" algn="ctr">
                      <a:solidFill>
                        <a:schemeClr val="bg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B200"/>
                    </a:solidFill>
                  </a:tcPr>
                </a:tc>
                <a:tc>
                  <a:txBody>
                    <a:bodyPr/>
                    <a:lstStyle/>
                    <a:p>
                      <a:pPr algn="ctr"/>
                      <a:r>
                        <a:rPr lang="en-US" sz="900" b="1" dirty="0" smtClean="0"/>
                        <a:t>Average</a:t>
                      </a:r>
                      <a:endParaRPr lang="en-US" sz="900" b="1" dirty="0"/>
                    </a:p>
                  </a:txBody>
                  <a:tcPr marL="45720" marR="45720" anchor="ctr">
                    <a:lnL w="12700" cap="flat" cmpd="sng" algn="ctr">
                      <a:solidFill>
                        <a:schemeClr val="bg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B200"/>
                    </a:solidFill>
                  </a:tcPr>
                </a:tc>
                <a:tc>
                  <a:txBody>
                    <a:bodyPr/>
                    <a:lstStyle/>
                    <a:p>
                      <a:pPr algn="ctr"/>
                      <a:r>
                        <a:rPr lang="en-US" sz="900" b="1" dirty="0" smtClean="0"/>
                        <a:t>Moderate</a:t>
                      </a:r>
                      <a:endParaRPr lang="en-US" sz="900" b="1" dirty="0"/>
                    </a:p>
                  </a:txBody>
                  <a:tcPr marL="45720" marR="4572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FFB200"/>
                    </a:solidFill>
                  </a:tcPr>
                </a:tc>
                <a:tc vMerge="1">
                  <a:txBody>
                    <a:bodyPr/>
                    <a:lstStyle/>
                    <a:p>
                      <a:endParaRPr lang="en-US" sz="900" dirty="0"/>
                    </a:p>
                  </a:txBody>
                  <a:tcPr/>
                </a:tc>
              </a:tr>
              <a:tr h="152400">
                <a:tc vMerge="1">
                  <a:txBody>
                    <a:bodyPr/>
                    <a:lstStyle/>
                    <a:p>
                      <a:endParaRPr lang="en-US" sz="900" dirty="0"/>
                    </a:p>
                  </a:txBody>
                  <a:tcPr/>
                </a:tc>
                <a:tc>
                  <a:txBody>
                    <a:bodyPr/>
                    <a:lstStyle/>
                    <a:p>
                      <a:pPr algn="ctr"/>
                      <a:r>
                        <a:rPr lang="en-US" sz="900" b="1" dirty="0" smtClean="0"/>
                        <a:t>Difficult</a:t>
                      </a:r>
                      <a:endParaRPr lang="en-US" sz="900" b="1" dirty="0"/>
                    </a:p>
                  </a:txBody>
                  <a:tcPr marL="45720" marR="4572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FF00"/>
                    </a:solidFill>
                  </a:tcPr>
                </a:tc>
                <a:tc>
                  <a:txBody>
                    <a:bodyPr/>
                    <a:lstStyle/>
                    <a:p>
                      <a:pPr algn="ctr"/>
                      <a:r>
                        <a:rPr lang="en-US" sz="900" b="1" dirty="0" smtClean="0"/>
                        <a:t>Uncommon</a:t>
                      </a:r>
                      <a:endParaRPr lang="en-US" sz="900" b="1" dirty="0"/>
                    </a:p>
                  </a:txBody>
                  <a:tcPr marL="45720" marR="4572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FF00"/>
                    </a:solidFill>
                  </a:tcPr>
                </a:tc>
                <a:tc>
                  <a:txBody>
                    <a:bodyPr/>
                    <a:lstStyle/>
                    <a:p>
                      <a:pPr algn="ctr"/>
                      <a:r>
                        <a:rPr lang="en-US" sz="900" b="1" dirty="0" smtClean="0"/>
                        <a:t>Difficult</a:t>
                      </a:r>
                      <a:endParaRPr lang="en-US" sz="900" b="1" dirty="0"/>
                    </a:p>
                  </a:txBody>
                  <a:tcPr marL="45720" marR="4572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FF00"/>
                    </a:solidFill>
                  </a:tcPr>
                </a:tc>
                <a:tc>
                  <a:txBody>
                    <a:bodyPr/>
                    <a:lstStyle/>
                    <a:p>
                      <a:pPr algn="ctr"/>
                      <a:r>
                        <a:rPr lang="en-US" sz="900" b="1" dirty="0" smtClean="0"/>
                        <a:t>Minor</a:t>
                      </a:r>
                      <a:endParaRPr lang="en-US" sz="900" b="1" dirty="0"/>
                    </a:p>
                  </a:txBody>
                  <a:tcPr marL="45720" marR="4572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FF00"/>
                    </a:solidFill>
                  </a:tcPr>
                </a:tc>
                <a:tc vMerge="1">
                  <a:txBody>
                    <a:bodyPr/>
                    <a:lstStyle/>
                    <a:p>
                      <a:endParaRPr lang="en-US" sz="900" dirty="0"/>
                    </a:p>
                  </a:txBody>
                  <a:tcPr/>
                </a:tc>
              </a:tr>
              <a:tr h="152400">
                <a:tc>
                  <a:txBody>
                    <a:bodyPr/>
                    <a:lstStyle/>
                    <a:p>
                      <a:pPr algn="ctr"/>
                      <a:endParaRPr lang="en-US" sz="2000" b="1" dirty="0">
                        <a:solidFill>
                          <a:srgbClr val="0070C0"/>
                        </a:solidFill>
                      </a:endParaRPr>
                    </a:p>
                  </a:txBody>
                  <a:tcPr anchor="ctr">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a:r>
                        <a:rPr lang="en-US" sz="1800" b="1" dirty="0" smtClean="0"/>
                        <a:t>2</a:t>
                      </a:r>
                      <a:endParaRPr lang="en-US" sz="1800" b="1" dirty="0"/>
                    </a:p>
                  </a:txBody>
                  <a:tcPr marL="45720" marR="4572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pPr algn="ctr"/>
                      <a:r>
                        <a:rPr lang="en-US" sz="1800" b="1" dirty="0" smtClean="0"/>
                        <a:t>1</a:t>
                      </a:r>
                      <a:endParaRPr lang="en-US" sz="1800" b="1" dirty="0"/>
                    </a:p>
                  </a:txBody>
                  <a:tcPr marL="45720" marR="4572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pPr algn="ctr"/>
                      <a:r>
                        <a:rPr lang="en-US" sz="1800" b="1" dirty="0" smtClean="0"/>
                        <a:t>1</a:t>
                      </a:r>
                      <a:endParaRPr lang="en-US" sz="1800" b="1" dirty="0"/>
                    </a:p>
                  </a:txBody>
                  <a:tcPr marL="45720" marR="4572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pPr algn="ctr"/>
                      <a:r>
                        <a:rPr lang="en-US" sz="1800" b="1" dirty="0" smtClean="0"/>
                        <a:t>2</a:t>
                      </a:r>
                      <a:endParaRPr lang="en-US" sz="1800" b="1" dirty="0"/>
                    </a:p>
                  </a:txBody>
                  <a:tcPr marL="45720" marR="4572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pPr algn="ctr"/>
                      <a:endParaRPr lang="en-US" sz="2000" b="1" dirty="0">
                        <a:solidFill>
                          <a:srgbClr val="0070C0"/>
                        </a:solidFill>
                      </a:endParaRPr>
                    </a:p>
                  </a:txBody>
                  <a:tcPr anchor="ctr">
                    <a:lnL w="12700" cap="flat" cmpd="sng" algn="ctr">
                      <a:solidFill>
                        <a:schemeClr val="bg1"/>
                      </a:solidFill>
                      <a:prstDash val="solid"/>
                      <a:round/>
                      <a:headEnd type="none" w="med" len="med"/>
                      <a:tailEnd type="none" w="med" len="med"/>
                    </a:lnL>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r>
              <a:tr h="304800">
                <a:tc>
                  <a:txBody>
                    <a:bodyPr/>
                    <a:lstStyle/>
                    <a:p>
                      <a:pPr algn="ctr"/>
                      <a:endParaRPr lang="en-US" sz="1000" b="1" dirty="0">
                        <a:solidFill>
                          <a:srgbClr val="0070C0"/>
                        </a:solidFill>
                      </a:endParaRPr>
                    </a:p>
                  </a:txBody>
                  <a:tcPr anchor="ctr">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a:endParaRPr lang="en-US" sz="1000" b="1" dirty="0"/>
                    </a:p>
                  </a:txBody>
                  <a:tcPr marL="45720" marR="4572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endParaRPr lang="en-US" sz="1000" dirty="0"/>
                    </a:p>
                  </a:txBody>
                  <a:tcPr marL="45720" marR="4572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endParaRPr lang="en-US" sz="1000" dirty="0"/>
                    </a:p>
                  </a:txBody>
                  <a:tcPr marL="45720" marR="4572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endParaRPr lang="en-US" sz="1000" dirty="0"/>
                    </a:p>
                  </a:txBody>
                  <a:tcPr marL="45720" marR="4572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pPr algn="ctr"/>
                      <a:endParaRPr lang="en-US" sz="1000" b="1" dirty="0">
                        <a:solidFill>
                          <a:srgbClr val="0070C0"/>
                        </a:solidFill>
                      </a:endParaRPr>
                    </a:p>
                  </a:txBody>
                  <a:tcPr anchor="ctr">
                    <a:lnL w="12700" cap="flat" cmpd="sng" algn="ctr">
                      <a:solidFill>
                        <a:schemeClr val="bg1"/>
                      </a:solidFill>
                      <a:prstDash val="solid"/>
                      <a:round/>
                      <a:headEnd type="none" w="med" len="med"/>
                      <a:tailEnd type="none" w="med" len="med"/>
                    </a:lnL>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r>
              <a:tr h="152400">
                <a:tc>
                  <a:txBody>
                    <a:bodyPr/>
                    <a:lstStyle/>
                    <a:p>
                      <a:pPr algn="ctr"/>
                      <a:endParaRPr lang="en-US" sz="2000" b="1" dirty="0">
                        <a:solidFill>
                          <a:srgbClr val="0070C0"/>
                        </a:solidFill>
                      </a:endParaRPr>
                    </a:p>
                  </a:txBody>
                  <a:tcPr anchor="ctr">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tcPr>
                </a:tc>
                <a:tc>
                  <a:txBody>
                    <a:bodyPr/>
                    <a:lstStyle/>
                    <a:p>
                      <a:pPr algn="ctr"/>
                      <a:endParaRPr lang="en-US" sz="1800" b="1" dirty="0"/>
                    </a:p>
                  </a:txBody>
                  <a:tcPr marL="45720" marR="4572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noFill/>
                  </a:tcPr>
                </a:tc>
                <a:tc>
                  <a:txBody>
                    <a:bodyPr/>
                    <a:lstStyle/>
                    <a:p>
                      <a:pPr algn="ctr"/>
                      <a:r>
                        <a:rPr lang="en-US" sz="1800" b="1" dirty="0" smtClean="0"/>
                        <a:t>1.3</a:t>
                      </a:r>
                      <a:endParaRPr lang="en-US" sz="1800" b="1" dirty="0"/>
                    </a:p>
                  </a:txBody>
                  <a:tcPr marL="45720" marR="4572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noFill/>
                  </a:tcPr>
                </a:tc>
                <a:tc>
                  <a:txBody>
                    <a:bodyPr/>
                    <a:lstStyle/>
                    <a:p>
                      <a:pPr algn="ctr"/>
                      <a:r>
                        <a:rPr lang="en-US" sz="1800" b="1" dirty="0" smtClean="0"/>
                        <a:t>*</a:t>
                      </a:r>
                      <a:endParaRPr lang="en-US" sz="1800" b="1" dirty="0"/>
                    </a:p>
                  </a:txBody>
                  <a:tcPr marL="45720" marR="4572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noFill/>
                  </a:tcPr>
                </a:tc>
                <a:tc>
                  <a:txBody>
                    <a:bodyPr/>
                    <a:lstStyle/>
                    <a:p>
                      <a:pPr algn="ctr"/>
                      <a:r>
                        <a:rPr lang="en-US" sz="1800" b="1" dirty="0" smtClean="0"/>
                        <a:t>2</a:t>
                      </a:r>
                      <a:endParaRPr lang="en-US" sz="1800" b="1" dirty="0"/>
                    </a:p>
                  </a:txBody>
                  <a:tcPr marL="45720" marR="4572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noFill/>
                  </a:tcPr>
                </a:tc>
                <a:tc>
                  <a:txBody>
                    <a:bodyPr/>
                    <a:lstStyle/>
                    <a:p>
                      <a:pPr algn="ctr"/>
                      <a:endParaRPr lang="en-US" sz="2000" b="1" dirty="0">
                        <a:solidFill>
                          <a:srgbClr val="0070C0"/>
                        </a:solidFill>
                      </a:endParaRPr>
                    </a:p>
                  </a:txBody>
                  <a:tcPr anchor="ctr">
                    <a:lnL w="12700" cap="flat" cmpd="sng" algn="ctr">
                      <a:solidFill>
                        <a:schemeClr val="bg1"/>
                      </a:solidFill>
                      <a:prstDash val="solid"/>
                      <a:round/>
                      <a:headEnd type="none" w="med" len="med"/>
                      <a:tailEnd type="none" w="med" len="med"/>
                    </a:lnL>
                    <a:lnT w="12700" cap="flat" cmpd="sng" algn="ctr">
                      <a:solidFill>
                        <a:schemeClr val="bg1"/>
                      </a:solidFill>
                      <a:prstDash val="solid"/>
                      <a:round/>
                      <a:headEnd type="none" w="med" len="med"/>
                      <a:tailEnd type="none" w="med" len="med"/>
                    </a:lnT>
                  </a:tcPr>
                </a:tc>
              </a:tr>
            </a:tbl>
          </a:graphicData>
        </a:graphic>
      </p:graphicFrame>
      <p:pic>
        <p:nvPicPr>
          <p:cNvPr id="26695" name="Picture 2"/>
          <p:cNvPicPr>
            <a:picLocks noChangeAspect="1" noChangeArrowheads="1"/>
          </p:cNvPicPr>
          <p:nvPr/>
        </p:nvPicPr>
        <p:blipFill>
          <a:blip r:embed="rId4" cstate="print">
            <a:clrChange>
              <a:clrFrom>
                <a:srgbClr val="FFFFFF"/>
              </a:clrFrom>
              <a:clrTo>
                <a:srgbClr val="FFFFFF">
                  <a:alpha val="0"/>
                </a:srgbClr>
              </a:clrTo>
            </a:clrChange>
          </a:blip>
          <a:srcRect t="34128" r="22830" b="30544"/>
          <a:stretch>
            <a:fillRect/>
          </a:stretch>
        </p:blipFill>
        <p:spPr bwMode="auto">
          <a:xfrm>
            <a:off x="2390775" y="5121275"/>
            <a:ext cx="2322513" cy="609600"/>
          </a:xfrm>
          <a:prstGeom prst="rect">
            <a:avLst/>
          </a:prstGeom>
          <a:noFill/>
          <a:ln w="9525">
            <a:noFill/>
            <a:miter lim="800000"/>
            <a:headEnd/>
            <a:tailEnd/>
          </a:ln>
        </p:spPr>
      </p:pic>
      <p:pic>
        <p:nvPicPr>
          <p:cNvPr id="26696" name="Picture 2"/>
          <p:cNvPicPr>
            <a:picLocks noChangeAspect="1" noChangeArrowheads="1"/>
          </p:cNvPicPr>
          <p:nvPr/>
        </p:nvPicPr>
        <p:blipFill>
          <a:blip r:embed="rId4" cstate="print">
            <a:clrChange>
              <a:clrFrom>
                <a:srgbClr val="FFFFFF"/>
              </a:clrFrom>
              <a:clrTo>
                <a:srgbClr val="FFFFFF">
                  <a:alpha val="0"/>
                </a:srgbClr>
              </a:clrTo>
            </a:clrChange>
          </a:blip>
          <a:srcRect t="34128" r="22830" b="30544"/>
          <a:stretch>
            <a:fillRect/>
          </a:stretch>
        </p:blipFill>
        <p:spPr bwMode="auto">
          <a:xfrm>
            <a:off x="3570288" y="5630863"/>
            <a:ext cx="2322512" cy="609600"/>
          </a:xfrm>
          <a:prstGeom prst="rect">
            <a:avLst/>
          </a:prstGeom>
          <a:noFill/>
          <a:ln w="9525">
            <a:noFill/>
            <a:miter lim="800000"/>
            <a:headEnd/>
            <a:tailEnd/>
          </a:ln>
        </p:spPr>
      </p:pic>
      <p:sp>
        <p:nvSpPr>
          <p:cNvPr id="138" name="Rectangle 137"/>
          <p:cNvSpPr/>
          <p:nvPr/>
        </p:nvSpPr>
        <p:spPr>
          <a:xfrm>
            <a:off x="4443413" y="6097588"/>
            <a:ext cx="2633662" cy="461962"/>
          </a:xfrm>
          <a:prstGeom prst="rect">
            <a:avLst/>
          </a:prstGeom>
        </p:spPr>
        <p:txBody>
          <a:bodyPr wrap="none">
            <a:spAutoFit/>
          </a:bodyPr>
          <a:lstStyle/>
          <a:p>
            <a:pPr>
              <a:defRPr/>
            </a:pPr>
            <a:r>
              <a:rPr lang="en-US" sz="2400" kern="0" dirty="0">
                <a:solidFill>
                  <a:srgbClr val="1F497D"/>
                </a:solidFill>
                <a:latin typeface="Arial" charset="0"/>
              </a:rPr>
              <a:t>2.6 </a:t>
            </a:r>
            <a:r>
              <a:rPr lang="en-US" kern="0" dirty="0">
                <a:solidFill>
                  <a:srgbClr val="1F497D"/>
                </a:solidFill>
                <a:latin typeface="Arial" charset="0"/>
              </a:rPr>
              <a:t>weighted risk rating</a:t>
            </a:r>
            <a:endParaRPr lang="en-US" dirty="0">
              <a:latin typeface="Arial" charset="0"/>
            </a:endParaRPr>
          </a:p>
        </p:txBody>
      </p:sp>
      <p:sp>
        <p:nvSpPr>
          <p:cNvPr id="139" name="Rectangle 138"/>
          <p:cNvSpPr/>
          <p:nvPr/>
        </p:nvSpPr>
        <p:spPr>
          <a:xfrm>
            <a:off x="7553325" y="5553075"/>
            <a:ext cx="1494320" cy="379078"/>
          </a:xfrm>
          <a:prstGeom prst="rect">
            <a:avLst/>
          </a:prstGeom>
        </p:spPr>
        <p:txBody>
          <a:bodyPr wrap="none">
            <a:spAutoFit/>
          </a:bodyPr>
          <a:lstStyle/>
          <a:p>
            <a:pPr>
              <a:buNone/>
              <a:defRPr/>
            </a:pPr>
            <a:r>
              <a:rPr lang="en-US" sz="1600" kern="0" dirty="0">
                <a:solidFill>
                  <a:srgbClr val="1F497D"/>
                </a:solidFill>
                <a:latin typeface="Arial" charset="0"/>
              </a:rPr>
              <a:t>XSS Example</a:t>
            </a:r>
            <a:endParaRPr lang="en-US" sz="1200" dirty="0">
              <a:latin typeface="Arial" charset="0"/>
            </a:endParaRPr>
          </a:p>
        </p:txBody>
      </p:sp>
      <p:sp>
        <p:nvSpPr>
          <p:cNvPr id="140" name="Rectangle 139"/>
          <p:cNvSpPr/>
          <p:nvPr/>
        </p:nvSpPr>
        <p:spPr>
          <a:xfrm>
            <a:off x="1741488" y="4130675"/>
            <a:ext cx="312737" cy="839788"/>
          </a:xfrm>
          <a:prstGeom prst="rect">
            <a:avLst/>
          </a:prstGeom>
        </p:spPr>
        <p:txBody>
          <a:bodyPr wrap="none">
            <a:spAutoFit/>
          </a:bodyPr>
          <a:lstStyle/>
          <a:p>
            <a:pPr>
              <a:defRPr/>
            </a:pPr>
            <a:r>
              <a:rPr lang="en-US" kern="0" dirty="0">
                <a:latin typeface="Arial" charset="0"/>
              </a:rPr>
              <a:t>1</a:t>
            </a:r>
          </a:p>
          <a:p>
            <a:pPr>
              <a:defRPr/>
            </a:pPr>
            <a:r>
              <a:rPr lang="en-US" kern="0" dirty="0">
                <a:latin typeface="Arial" charset="0"/>
              </a:rPr>
              <a:t>2</a:t>
            </a:r>
          </a:p>
          <a:p>
            <a:pPr>
              <a:defRPr/>
            </a:pPr>
            <a:r>
              <a:rPr lang="en-US" kern="0" dirty="0">
                <a:latin typeface="Arial" charset="0"/>
              </a:rPr>
              <a:t>3</a:t>
            </a:r>
            <a:endParaRPr lang="en-US" sz="1100" dirty="0">
              <a:latin typeface="Arial" charset="0"/>
            </a:endParaRPr>
          </a:p>
        </p:txBody>
      </p:sp>
      <p:pic>
        <p:nvPicPr>
          <p:cNvPr id="26700" name="Picture 3"/>
          <p:cNvPicPr>
            <a:picLocks noChangeAspect="1" noChangeArrowheads="1"/>
          </p:cNvPicPr>
          <p:nvPr/>
        </p:nvPicPr>
        <p:blipFill>
          <a:blip r:embed="rId5" cstate="print"/>
          <a:srcRect/>
          <a:stretch>
            <a:fillRect/>
          </a:stretch>
        </p:blipFill>
        <p:spPr bwMode="auto">
          <a:xfrm>
            <a:off x="714375" y="1006475"/>
            <a:ext cx="6867525" cy="2740025"/>
          </a:xfrm>
          <a:prstGeom prst="rect">
            <a:avLst/>
          </a:prstGeom>
          <a:noFill/>
          <a:ln w="9525">
            <a:noFill/>
            <a:miter lim="800000"/>
            <a:headEnd/>
            <a:tailEnd/>
          </a:ln>
        </p:spPr>
      </p:pic>
    </p:spTree>
    <p:custDataLst>
      <p:tags r:id="rId1"/>
    </p:custDataLst>
    <p:extLst>
      <p:ext uri="{BB962C8B-B14F-4D97-AF65-F5344CB8AC3E}">
        <p14:creationId xmlns:p14="http://schemas.microsoft.com/office/powerpoint/2010/main" val="4253560873"/>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Title 1"/>
          <p:cNvSpPr>
            <a:spLocks noGrp="1"/>
          </p:cNvSpPr>
          <p:nvPr>
            <p:ph type="title"/>
          </p:nvPr>
        </p:nvSpPr>
        <p:spPr>
          <a:xfrm>
            <a:off x="2703513" y="363538"/>
            <a:ext cx="6913562" cy="739775"/>
          </a:xfrm>
        </p:spPr>
        <p:txBody>
          <a:bodyPr/>
          <a:lstStyle/>
          <a:p>
            <a:pPr eaLnBrk="1" hangingPunct="1"/>
            <a:r>
              <a:rPr lang="nl-BE" smtClean="0"/>
              <a:t>CSRF Illustrated</a:t>
            </a:r>
            <a:endParaRPr lang="en-GB" smtClean="0"/>
          </a:p>
        </p:txBody>
      </p:sp>
      <p:sp>
        <p:nvSpPr>
          <p:cNvPr id="43011" name="Slide Number Placeholder 3"/>
          <p:cNvSpPr>
            <a:spLocks noGrp="1"/>
          </p:cNvSpPr>
          <p:nvPr>
            <p:ph type="sldNum" sz="quarter" idx="10"/>
          </p:nvPr>
        </p:nvSpPr>
        <p:spPr>
          <a:xfrm>
            <a:off x="4754563" y="6448425"/>
            <a:ext cx="2895600" cy="309563"/>
          </a:xfrm>
          <a:noFill/>
          <a:ln>
            <a:miter lim="800000"/>
            <a:headEnd/>
            <a:tailEnd/>
          </a:ln>
        </p:spPr>
        <p:txBody>
          <a:bodyPr/>
          <a:lstStyle/>
          <a:p>
            <a:r>
              <a:rPr lang="en-US" sz="1000">
                <a:solidFill>
                  <a:srgbClr val="FBD9AB"/>
                </a:solidFill>
                <a:latin typeface="Verdana" pitchFamily="34" charset="0"/>
              </a:rPr>
              <a:t> page  </a:t>
            </a:r>
            <a:fld id="{A78385F0-1E28-4454-8D38-93CDD16288C1}" type="slidenum">
              <a:rPr lang="en-US" sz="1000">
                <a:solidFill>
                  <a:srgbClr val="FBD9AB"/>
                </a:solidFill>
                <a:latin typeface="Verdana" pitchFamily="34" charset="0"/>
              </a:rPr>
              <a:pPr/>
              <a:t>50</a:t>
            </a:fld>
            <a:endParaRPr lang="en-US" sz="1600">
              <a:solidFill>
                <a:srgbClr val="FBD9AB"/>
              </a:solidFill>
              <a:latin typeface="Verdana" pitchFamily="34" charset="0"/>
            </a:endParaRPr>
          </a:p>
        </p:txBody>
      </p:sp>
      <p:pic>
        <p:nvPicPr>
          <p:cNvPr id="43012" name="Picture 2"/>
          <p:cNvPicPr>
            <a:picLocks noChangeAspect="1" noChangeArrowheads="1"/>
          </p:cNvPicPr>
          <p:nvPr/>
        </p:nvPicPr>
        <p:blipFill>
          <a:blip r:embed="rId3" cstate="print"/>
          <a:srcRect/>
          <a:stretch>
            <a:fillRect/>
          </a:stretch>
        </p:blipFill>
        <p:spPr bwMode="auto">
          <a:xfrm>
            <a:off x="228600" y="1963738"/>
            <a:ext cx="8782050" cy="3141662"/>
          </a:xfrm>
          <a:prstGeom prst="rect">
            <a:avLst/>
          </a:prstGeom>
          <a:noFill/>
          <a:ln w="9525">
            <a:noFill/>
            <a:miter lim="800000"/>
            <a:headEnd/>
            <a:tailEnd/>
          </a:ln>
        </p:spPr>
      </p:pic>
      <p:pic>
        <p:nvPicPr>
          <p:cNvPr id="265219" name="Picture 3"/>
          <p:cNvPicPr>
            <a:picLocks noChangeAspect="1" noChangeArrowheads="1"/>
          </p:cNvPicPr>
          <p:nvPr/>
        </p:nvPicPr>
        <p:blipFill>
          <a:blip r:embed="rId4" cstate="print"/>
          <a:srcRect/>
          <a:stretch>
            <a:fillRect/>
          </a:stretch>
        </p:blipFill>
        <p:spPr bwMode="auto">
          <a:xfrm>
            <a:off x="304800" y="2041525"/>
            <a:ext cx="8610600" cy="2987675"/>
          </a:xfrm>
          <a:prstGeom prst="rect">
            <a:avLst/>
          </a:prstGeom>
          <a:noFill/>
          <a:ln w="9525">
            <a:noFill/>
            <a:miter lim="800000"/>
            <a:headEnd/>
            <a:tailEnd/>
          </a:ln>
        </p:spPr>
      </p:pic>
      <p:pic>
        <p:nvPicPr>
          <p:cNvPr id="265220" name="Picture 4"/>
          <p:cNvPicPr>
            <a:picLocks noChangeAspect="1" noChangeArrowheads="1"/>
          </p:cNvPicPr>
          <p:nvPr/>
        </p:nvPicPr>
        <p:blipFill>
          <a:blip r:embed="rId5" cstate="print"/>
          <a:srcRect/>
          <a:stretch>
            <a:fillRect/>
          </a:stretch>
        </p:blipFill>
        <p:spPr bwMode="auto">
          <a:xfrm>
            <a:off x="304800" y="1371600"/>
            <a:ext cx="8629650" cy="4392613"/>
          </a:xfrm>
          <a:prstGeom prst="rect">
            <a:avLst/>
          </a:prstGeom>
          <a:noFill/>
          <a:ln w="9525">
            <a:noFill/>
            <a:miter lim="800000"/>
            <a:headEnd/>
            <a:tailEnd/>
          </a:ln>
        </p:spPr>
      </p:pic>
    </p:spTree>
    <p:extLst>
      <p:ext uri="{BB962C8B-B14F-4D97-AF65-F5344CB8AC3E}">
        <p14:creationId xmlns:p14="http://schemas.microsoft.com/office/powerpoint/2010/main" val="1660120122"/>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65219"/>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2652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3"/>
          <p:cNvSpPr>
            <a:spLocks noGrp="1" noChangeArrowheads="1"/>
          </p:cNvSpPr>
          <p:nvPr>
            <p:ph type="title"/>
          </p:nvPr>
        </p:nvSpPr>
        <p:spPr/>
        <p:txBody>
          <a:bodyPr/>
          <a:lstStyle/>
          <a:p>
            <a:r>
              <a:rPr lang="en-US" smtClean="0"/>
              <a:t>CSRF Vulnerability Pattern</a:t>
            </a:r>
            <a:endParaRPr lang="en-US" dirty="0" smtClean="0"/>
          </a:p>
        </p:txBody>
      </p:sp>
      <p:sp>
        <p:nvSpPr>
          <p:cNvPr id="44035" name="Rectangle 4"/>
          <p:cNvSpPr>
            <a:spLocks noGrp="1" noChangeArrowheads="1"/>
          </p:cNvSpPr>
          <p:nvPr>
            <p:ph idx="1"/>
          </p:nvPr>
        </p:nvSpPr>
        <p:spPr/>
        <p:txBody>
          <a:bodyPr/>
          <a:lstStyle/>
          <a:p>
            <a:r>
              <a:rPr lang="en-US" sz="2000" dirty="0" smtClean="0"/>
              <a:t>The Problem</a:t>
            </a:r>
          </a:p>
          <a:p>
            <a:pPr lvl="1"/>
            <a:r>
              <a:rPr lang="en-US" sz="1800" dirty="0" smtClean="0"/>
              <a:t>Web browsers automatically include most credentials with each request</a:t>
            </a:r>
          </a:p>
          <a:p>
            <a:pPr lvl="1"/>
            <a:r>
              <a:rPr lang="en-US" sz="1800" dirty="0" smtClean="0"/>
              <a:t>Even for requests caused by a form, script, or image on another site</a:t>
            </a:r>
            <a:br>
              <a:rPr lang="en-US" sz="1800" dirty="0" smtClean="0"/>
            </a:br>
            <a:endParaRPr lang="en-US" sz="1800" dirty="0" smtClean="0"/>
          </a:p>
          <a:p>
            <a:r>
              <a:rPr lang="en-US" sz="2000" dirty="0" smtClean="0"/>
              <a:t>All sites relying solely on automatic </a:t>
            </a:r>
            <a:br>
              <a:rPr lang="en-US" sz="2000" dirty="0" smtClean="0"/>
            </a:br>
            <a:r>
              <a:rPr lang="en-US" sz="2000" dirty="0" smtClean="0"/>
              <a:t>credentials are vulnerable!</a:t>
            </a:r>
          </a:p>
          <a:p>
            <a:pPr lvl="1"/>
            <a:r>
              <a:rPr lang="en-US" sz="1800" dirty="0" smtClean="0"/>
              <a:t>(almost all sites are this way)</a:t>
            </a:r>
            <a:br>
              <a:rPr lang="en-US" sz="1800" dirty="0" smtClean="0"/>
            </a:br>
            <a:endParaRPr lang="en-US" sz="1800" dirty="0" smtClean="0"/>
          </a:p>
          <a:p>
            <a:r>
              <a:rPr lang="en-US" sz="2000" dirty="0" smtClean="0"/>
              <a:t>Automatically Provided Credentials</a:t>
            </a:r>
          </a:p>
          <a:p>
            <a:pPr lvl="1"/>
            <a:r>
              <a:rPr lang="en-US" sz="1800" dirty="0" smtClean="0"/>
              <a:t>Session cookie</a:t>
            </a:r>
          </a:p>
          <a:p>
            <a:pPr lvl="1"/>
            <a:r>
              <a:rPr lang="en-US" sz="1800" dirty="0" smtClean="0"/>
              <a:t>Basic authentication header</a:t>
            </a:r>
          </a:p>
          <a:p>
            <a:pPr lvl="1"/>
            <a:r>
              <a:rPr lang="en-US" sz="1800" dirty="0" smtClean="0"/>
              <a:t>IP address</a:t>
            </a:r>
          </a:p>
          <a:p>
            <a:pPr lvl="1"/>
            <a:r>
              <a:rPr lang="en-US" sz="1800" dirty="0" smtClean="0"/>
              <a:t>Client side SSL certificates</a:t>
            </a:r>
          </a:p>
          <a:p>
            <a:pPr lvl="1"/>
            <a:r>
              <a:rPr lang="en-US" sz="1800" dirty="0" smtClean="0"/>
              <a:t>Windows domain authentication</a:t>
            </a:r>
          </a:p>
          <a:p>
            <a:pPr lvl="1"/>
            <a:endParaRPr lang="en-US" sz="1800" dirty="0" smtClean="0"/>
          </a:p>
        </p:txBody>
      </p:sp>
    </p:spTree>
    <p:custDataLst>
      <p:tags r:id="rId1"/>
    </p:custDataLst>
    <p:extLst>
      <p:ext uri="{BB962C8B-B14F-4D97-AF65-F5344CB8AC3E}">
        <p14:creationId xmlns:p14="http://schemas.microsoft.com/office/powerpoint/2010/main" val="1428540286"/>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noChangeArrowheads="1"/>
          </p:cNvSpPr>
          <p:nvPr>
            <p:ph type="title"/>
          </p:nvPr>
        </p:nvSpPr>
        <p:spPr/>
        <p:txBody>
          <a:bodyPr/>
          <a:lstStyle/>
          <a:p>
            <a:pPr eaLnBrk="1" hangingPunct="1"/>
            <a:r>
              <a:rPr lang="en-US" dirty="0" smtClean="0"/>
              <a:t>CSRF Illustrated</a:t>
            </a:r>
          </a:p>
        </p:txBody>
      </p:sp>
      <p:pic>
        <p:nvPicPr>
          <p:cNvPr id="45059" name="Picture 3"/>
          <p:cNvPicPr>
            <a:picLocks noChangeAspect="1" noChangeArrowheads="1"/>
          </p:cNvPicPr>
          <p:nvPr/>
        </p:nvPicPr>
        <p:blipFill>
          <a:blip r:embed="rId4" cstate="print"/>
          <a:srcRect/>
          <a:stretch>
            <a:fillRect/>
          </a:stretch>
        </p:blipFill>
        <p:spPr bwMode="gray">
          <a:xfrm>
            <a:off x="2438400" y="4322763"/>
            <a:ext cx="3505200" cy="1773237"/>
          </a:xfrm>
          <a:prstGeom prst="rect">
            <a:avLst/>
          </a:prstGeom>
          <a:noFill/>
          <a:ln w="9525">
            <a:noFill/>
            <a:miter lim="800000"/>
            <a:headEnd/>
            <a:tailEnd/>
          </a:ln>
        </p:spPr>
      </p:pic>
      <p:pic>
        <p:nvPicPr>
          <p:cNvPr id="45060" name="Picture 4" descr="TN_hacker"/>
          <p:cNvPicPr>
            <a:picLocks noChangeAspect="1" noChangeArrowheads="1"/>
          </p:cNvPicPr>
          <p:nvPr/>
        </p:nvPicPr>
        <p:blipFill>
          <a:blip r:embed="rId5" cstate="print">
            <a:lum bright="24000" contrast="42000"/>
          </a:blip>
          <a:srcRect/>
          <a:stretch>
            <a:fillRect/>
          </a:stretch>
        </p:blipFill>
        <p:spPr bwMode="auto">
          <a:xfrm>
            <a:off x="1168400" y="1698625"/>
            <a:ext cx="1093788" cy="1268413"/>
          </a:xfrm>
          <a:prstGeom prst="rect">
            <a:avLst/>
          </a:prstGeom>
          <a:noFill/>
          <a:ln w="9525">
            <a:noFill/>
            <a:miter lim="800000"/>
            <a:headEnd/>
            <a:tailEnd/>
          </a:ln>
          <a:effectLst>
            <a:outerShdw dist="107763" dir="2700000" algn="ctr" rotWithShape="0">
              <a:srgbClr val="808080">
                <a:alpha val="50000"/>
              </a:srgbClr>
            </a:outerShdw>
          </a:effectLst>
        </p:spPr>
      </p:pic>
      <p:sp>
        <p:nvSpPr>
          <p:cNvPr id="45061" name="Oval 5"/>
          <p:cNvSpPr>
            <a:spLocks noChangeArrowheads="1"/>
          </p:cNvSpPr>
          <p:nvPr/>
        </p:nvSpPr>
        <p:spPr bwMode="auto">
          <a:xfrm>
            <a:off x="6858000" y="4435475"/>
            <a:ext cx="471488" cy="474663"/>
          </a:xfrm>
          <a:prstGeom prst="ellipse">
            <a:avLst/>
          </a:prstGeom>
          <a:solidFill>
            <a:srgbClr val="66FF66"/>
          </a:solidFill>
          <a:ln w="9525" algn="ctr">
            <a:solidFill>
              <a:schemeClr val="tx1"/>
            </a:solidFill>
            <a:round/>
            <a:headEnd/>
            <a:tailEnd/>
          </a:ln>
        </p:spPr>
        <p:txBody>
          <a:bodyPr anchor="ctr">
            <a:spAutoFit/>
          </a:bodyPr>
          <a:lstStyle/>
          <a:p>
            <a:r>
              <a:rPr lang="en-US" sz="1600"/>
              <a:t>3</a:t>
            </a:r>
          </a:p>
        </p:txBody>
      </p:sp>
      <p:sp>
        <p:nvSpPr>
          <p:cNvPr id="45062" name="Oval 6"/>
          <p:cNvSpPr>
            <a:spLocks noChangeArrowheads="1"/>
          </p:cNvSpPr>
          <p:nvPr/>
        </p:nvSpPr>
        <p:spPr bwMode="auto">
          <a:xfrm>
            <a:off x="1828800" y="3749675"/>
            <a:ext cx="471488" cy="474663"/>
          </a:xfrm>
          <a:prstGeom prst="ellipse">
            <a:avLst/>
          </a:prstGeom>
          <a:solidFill>
            <a:srgbClr val="66FF66"/>
          </a:solidFill>
          <a:ln w="9525" algn="ctr">
            <a:solidFill>
              <a:schemeClr val="tx1"/>
            </a:solidFill>
            <a:round/>
            <a:headEnd/>
            <a:tailEnd/>
          </a:ln>
        </p:spPr>
        <p:txBody>
          <a:bodyPr anchor="ctr">
            <a:spAutoFit/>
          </a:bodyPr>
          <a:lstStyle/>
          <a:p>
            <a:r>
              <a:rPr lang="en-US" sz="1600"/>
              <a:t>2</a:t>
            </a:r>
          </a:p>
        </p:txBody>
      </p:sp>
      <p:sp>
        <p:nvSpPr>
          <p:cNvPr id="45063" name="Rectangle 7"/>
          <p:cNvSpPr>
            <a:spLocks noChangeArrowheads="1"/>
          </p:cNvSpPr>
          <p:nvPr/>
        </p:nvSpPr>
        <p:spPr bwMode="gray">
          <a:xfrm>
            <a:off x="2311400" y="836613"/>
            <a:ext cx="6148388" cy="266700"/>
          </a:xfrm>
          <a:prstGeom prst="rect">
            <a:avLst/>
          </a:prstGeom>
          <a:noFill/>
          <a:ln w="9525">
            <a:noFill/>
            <a:miter lim="800000"/>
            <a:headEnd/>
            <a:tailEnd/>
          </a:ln>
        </p:spPr>
        <p:txBody>
          <a:bodyPr lIns="92075" tIns="46038" rIns="92075" bIns="46038"/>
          <a:lstStyle/>
          <a:p>
            <a:pPr marL="342900" indent="-342900">
              <a:spcBef>
                <a:spcPct val="20000"/>
              </a:spcBef>
              <a:buFont typeface="Webdings" pitchFamily="18" charset="2"/>
              <a:buNone/>
            </a:pPr>
            <a:r>
              <a:rPr lang="en-US" sz="1600"/>
              <a:t>Attacker sets the trap on some website on the internet</a:t>
            </a:r>
            <a:br>
              <a:rPr lang="en-US" sz="1600"/>
            </a:br>
            <a:r>
              <a:rPr lang="en-US" sz="1600"/>
              <a:t>(or simply via an e-mail)</a:t>
            </a:r>
          </a:p>
        </p:txBody>
      </p:sp>
      <p:pic>
        <p:nvPicPr>
          <p:cNvPr id="45064" name="Picture 8"/>
          <p:cNvPicPr>
            <a:picLocks noChangeAspect="1" noChangeArrowheads="1"/>
          </p:cNvPicPr>
          <p:nvPr/>
        </p:nvPicPr>
        <p:blipFill>
          <a:blip r:embed="rId4" cstate="print"/>
          <a:srcRect/>
          <a:stretch>
            <a:fillRect/>
          </a:stretch>
        </p:blipFill>
        <p:spPr bwMode="gray">
          <a:xfrm>
            <a:off x="2463800" y="1484313"/>
            <a:ext cx="3505200" cy="1773237"/>
          </a:xfrm>
          <a:prstGeom prst="rect">
            <a:avLst/>
          </a:prstGeom>
          <a:noFill/>
          <a:ln w="9525">
            <a:noFill/>
            <a:miter lim="800000"/>
            <a:headEnd/>
            <a:tailEnd/>
          </a:ln>
        </p:spPr>
      </p:pic>
      <p:sp>
        <p:nvSpPr>
          <p:cNvPr id="45065" name="Oval 9"/>
          <p:cNvSpPr>
            <a:spLocks noChangeArrowheads="1"/>
          </p:cNvSpPr>
          <p:nvPr/>
        </p:nvSpPr>
        <p:spPr bwMode="auto">
          <a:xfrm>
            <a:off x="1854200" y="1047750"/>
            <a:ext cx="471488" cy="474663"/>
          </a:xfrm>
          <a:prstGeom prst="ellipse">
            <a:avLst/>
          </a:prstGeom>
          <a:solidFill>
            <a:srgbClr val="66FF66"/>
          </a:solidFill>
          <a:ln w="9525" algn="ctr">
            <a:solidFill>
              <a:schemeClr val="tx1"/>
            </a:solidFill>
            <a:round/>
            <a:headEnd/>
            <a:tailEnd/>
          </a:ln>
        </p:spPr>
        <p:txBody>
          <a:bodyPr anchor="ctr">
            <a:spAutoFit/>
          </a:bodyPr>
          <a:lstStyle/>
          <a:p>
            <a:r>
              <a:rPr lang="en-US" sz="1600"/>
              <a:t>1</a:t>
            </a:r>
          </a:p>
        </p:txBody>
      </p:sp>
      <p:sp>
        <p:nvSpPr>
          <p:cNvPr id="45066" name="Rectangle 10"/>
          <p:cNvSpPr>
            <a:spLocks noChangeArrowheads="1"/>
          </p:cNvSpPr>
          <p:nvPr/>
        </p:nvSpPr>
        <p:spPr bwMode="gray">
          <a:xfrm>
            <a:off x="2278063" y="3667125"/>
            <a:ext cx="5181600" cy="266700"/>
          </a:xfrm>
          <a:prstGeom prst="rect">
            <a:avLst/>
          </a:prstGeom>
          <a:noFill/>
          <a:ln w="9525">
            <a:noFill/>
            <a:miter lim="800000"/>
            <a:headEnd/>
            <a:tailEnd/>
          </a:ln>
        </p:spPr>
        <p:txBody>
          <a:bodyPr lIns="92075" tIns="46038" rIns="92075" bIns="46038"/>
          <a:lstStyle/>
          <a:p>
            <a:pPr marL="342900" indent="-342900">
              <a:spcBef>
                <a:spcPct val="20000"/>
              </a:spcBef>
              <a:buFont typeface="Webdings" pitchFamily="18" charset="2"/>
              <a:buNone/>
            </a:pPr>
            <a:r>
              <a:rPr lang="en-US" sz="1600"/>
              <a:t>While logged into vulnerable site,</a:t>
            </a:r>
            <a:br>
              <a:rPr lang="en-US" sz="1600"/>
            </a:br>
            <a:r>
              <a:rPr lang="en-US" sz="1600"/>
              <a:t>victim views attacker site</a:t>
            </a:r>
          </a:p>
        </p:txBody>
      </p:sp>
      <p:sp>
        <p:nvSpPr>
          <p:cNvPr id="45067" name="Rectangle 11"/>
          <p:cNvSpPr>
            <a:spLocks noChangeArrowheads="1"/>
          </p:cNvSpPr>
          <p:nvPr/>
        </p:nvSpPr>
        <p:spPr bwMode="gray">
          <a:xfrm>
            <a:off x="6732588" y="4835525"/>
            <a:ext cx="2335212" cy="1228725"/>
          </a:xfrm>
          <a:prstGeom prst="rect">
            <a:avLst/>
          </a:prstGeom>
          <a:noFill/>
          <a:ln w="9525">
            <a:noFill/>
            <a:miter lim="800000"/>
            <a:headEnd/>
            <a:tailEnd/>
          </a:ln>
        </p:spPr>
        <p:txBody>
          <a:bodyPr lIns="92075" tIns="46038" rIns="92075" bIns="46038"/>
          <a:lstStyle/>
          <a:p>
            <a:pPr>
              <a:spcBef>
                <a:spcPct val="20000"/>
              </a:spcBef>
              <a:buFont typeface="Webdings" pitchFamily="18" charset="2"/>
              <a:buNone/>
            </a:pPr>
            <a:r>
              <a:rPr lang="en-US" sz="1600"/>
              <a:t>Vulnerable site sees legitimate request from victim and performs the action requested</a:t>
            </a:r>
          </a:p>
        </p:txBody>
      </p:sp>
      <p:sp>
        <p:nvSpPr>
          <p:cNvPr id="45068" name="Rectangle 12"/>
          <p:cNvSpPr>
            <a:spLocks noChangeArrowheads="1"/>
          </p:cNvSpPr>
          <p:nvPr/>
        </p:nvSpPr>
        <p:spPr bwMode="auto">
          <a:xfrm>
            <a:off x="3352800" y="5029200"/>
            <a:ext cx="2489200" cy="1659429"/>
          </a:xfrm>
          <a:prstGeom prst="rect">
            <a:avLst/>
          </a:prstGeom>
          <a:solidFill>
            <a:srgbClr val="FFFFCC"/>
          </a:solidFill>
          <a:ln w="9525" algn="ctr">
            <a:noFill/>
            <a:miter lim="800000"/>
            <a:headEnd/>
            <a:tailEnd/>
          </a:ln>
        </p:spPr>
        <p:txBody>
          <a:bodyPr>
            <a:spAutoFit/>
          </a:bodyPr>
          <a:lstStyle/>
          <a:p>
            <a:pPr>
              <a:spcBef>
                <a:spcPct val="50000"/>
              </a:spcBef>
              <a:buClr>
                <a:schemeClr val="tx1"/>
              </a:buClr>
              <a:buSzPct val="90000"/>
              <a:buNone/>
            </a:pPr>
            <a:r>
              <a:rPr lang="en-US" sz="1600" dirty="0"/>
              <a:t>&lt;</a:t>
            </a:r>
            <a:r>
              <a:rPr lang="en-US" sz="1600" dirty="0" err="1"/>
              <a:t>img</a:t>
            </a:r>
            <a:r>
              <a:rPr lang="en-US" sz="1600" dirty="0"/>
              <a:t>&gt; tag loaded by browser – sends GET request (including credentials) to vulnerable site</a:t>
            </a:r>
          </a:p>
        </p:txBody>
      </p:sp>
      <p:grpSp>
        <p:nvGrpSpPr>
          <p:cNvPr id="45069" name="Group 13"/>
          <p:cNvGrpSpPr>
            <a:grpSpLocks/>
          </p:cNvGrpSpPr>
          <p:nvPr/>
        </p:nvGrpSpPr>
        <p:grpSpPr bwMode="auto">
          <a:xfrm>
            <a:off x="6781800" y="2997200"/>
            <a:ext cx="1455738" cy="1412875"/>
            <a:chOff x="4336" y="1870"/>
            <a:chExt cx="917" cy="890"/>
          </a:xfrm>
        </p:grpSpPr>
        <p:sp>
          <p:nvSpPr>
            <p:cNvPr id="45077" name="Rectangle 14"/>
            <p:cNvSpPr>
              <a:spLocks noChangeArrowheads="1"/>
            </p:cNvSpPr>
            <p:nvPr/>
          </p:nvSpPr>
          <p:spPr bwMode="ltGray">
            <a:xfrm>
              <a:off x="4336" y="2616"/>
              <a:ext cx="917" cy="144"/>
            </a:xfrm>
            <a:prstGeom prst="rect">
              <a:avLst/>
            </a:prstGeom>
            <a:solidFill>
              <a:srgbClr val="008000"/>
            </a:solidFill>
            <a:ln w="9525">
              <a:miter lim="800000"/>
              <a:headEnd/>
              <a:tailEnd/>
            </a:ln>
            <a:scene3d>
              <a:camera prst="legacyPerspectiveTopRight">
                <a:rot lat="420000" lon="0" rev="0"/>
              </a:camera>
              <a:lightRig rig="legacyFlat3" dir="b"/>
            </a:scene3d>
            <a:sp3d extrusionH="1801800" prstMaterial="legacyPlastic">
              <a:bevelT w="13500" h="13500" prst="angle"/>
              <a:bevelB w="13500" h="13500" prst="angle"/>
              <a:extrusionClr>
                <a:srgbClr val="008000"/>
              </a:extrusionClr>
            </a:sp3d>
          </p:spPr>
          <p:txBody>
            <a:bodyPr anchor="ctr">
              <a:flatTx/>
            </a:bodyPr>
            <a:lstStyle/>
            <a:p>
              <a:r>
                <a:rPr lang="en-US" sz="1000">
                  <a:solidFill>
                    <a:schemeClr val="bg1"/>
                  </a:solidFill>
                </a:rPr>
                <a:t>Custom Code</a:t>
              </a:r>
            </a:p>
          </p:txBody>
        </p:sp>
        <p:sp>
          <p:nvSpPr>
            <p:cNvPr id="45078" name="Rectangle 15"/>
            <p:cNvSpPr>
              <a:spLocks noChangeArrowheads="1"/>
            </p:cNvSpPr>
            <p:nvPr/>
          </p:nvSpPr>
          <p:spPr bwMode="ltGray">
            <a:xfrm rot="-5400000">
              <a:off x="4023" y="2194"/>
              <a:ext cx="726" cy="78"/>
            </a:xfrm>
            <a:prstGeom prst="rect">
              <a:avLst/>
            </a:prstGeom>
            <a:solidFill>
              <a:srgbClr val="008000"/>
            </a:solidFill>
            <a:ln w="9525">
              <a:miter lim="800000"/>
              <a:headEnd/>
              <a:tailEnd/>
            </a:ln>
            <a:scene3d>
              <a:camera prst="legacyPerspectiveTopRight"/>
              <a:lightRig rig="legacyFlat3" dir="b"/>
            </a:scene3d>
            <a:sp3d extrusionH="1801800" prstMaterial="legacyPlastic">
              <a:bevelT w="13500" h="13500" prst="angle"/>
              <a:bevelB w="13500" h="13500" prst="angle"/>
              <a:extrusionClr>
                <a:srgbClr val="008000"/>
              </a:extrusionClr>
            </a:sp3d>
          </p:spPr>
          <p:txBody>
            <a:bodyPr anchor="ctr">
              <a:flatTx/>
            </a:bodyPr>
            <a:lstStyle/>
            <a:p>
              <a:r>
                <a:rPr lang="en-US" sz="1000">
                  <a:solidFill>
                    <a:schemeClr val="bg1"/>
                  </a:solidFill>
                </a:rPr>
                <a:t>Accounts</a:t>
              </a:r>
            </a:p>
          </p:txBody>
        </p:sp>
        <p:sp>
          <p:nvSpPr>
            <p:cNvPr id="45079" name="Rectangle 16"/>
            <p:cNvSpPr>
              <a:spLocks noChangeArrowheads="1"/>
            </p:cNvSpPr>
            <p:nvPr/>
          </p:nvSpPr>
          <p:spPr bwMode="ltGray">
            <a:xfrm rot="-5400000">
              <a:off x="4139" y="2193"/>
              <a:ext cx="726" cy="79"/>
            </a:xfrm>
            <a:prstGeom prst="rect">
              <a:avLst/>
            </a:prstGeom>
            <a:solidFill>
              <a:srgbClr val="008000"/>
            </a:solidFill>
            <a:ln w="9525">
              <a:miter lim="800000"/>
              <a:headEnd/>
              <a:tailEnd/>
            </a:ln>
            <a:scene3d>
              <a:camera prst="legacyPerspectiveTopRight"/>
              <a:lightRig rig="legacyFlat3" dir="b"/>
            </a:scene3d>
            <a:sp3d extrusionH="1801800" prstMaterial="legacyPlastic">
              <a:bevelT w="13500" h="13500" prst="angle"/>
              <a:bevelB w="13500" h="13500" prst="angle"/>
              <a:extrusionClr>
                <a:srgbClr val="008000"/>
              </a:extrusionClr>
            </a:sp3d>
          </p:spPr>
          <p:txBody>
            <a:bodyPr anchor="ctr">
              <a:flatTx/>
            </a:bodyPr>
            <a:lstStyle/>
            <a:p>
              <a:r>
                <a:rPr lang="en-US" sz="1000">
                  <a:solidFill>
                    <a:schemeClr val="bg1"/>
                  </a:solidFill>
                </a:rPr>
                <a:t>Finance</a:t>
              </a:r>
            </a:p>
          </p:txBody>
        </p:sp>
        <p:sp>
          <p:nvSpPr>
            <p:cNvPr id="45080" name="Rectangle 17"/>
            <p:cNvSpPr>
              <a:spLocks noChangeArrowheads="1"/>
            </p:cNvSpPr>
            <p:nvPr/>
          </p:nvSpPr>
          <p:spPr bwMode="ltGray">
            <a:xfrm rot="-5400000">
              <a:off x="4262" y="2194"/>
              <a:ext cx="726" cy="78"/>
            </a:xfrm>
            <a:prstGeom prst="rect">
              <a:avLst/>
            </a:prstGeom>
            <a:solidFill>
              <a:srgbClr val="008000"/>
            </a:solidFill>
            <a:ln w="9525">
              <a:miter lim="800000"/>
              <a:headEnd/>
              <a:tailEnd/>
            </a:ln>
            <a:scene3d>
              <a:camera prst="legacyPerspectiveTopRight"/>
              <a:lightRig rig="legacyFlat3" dir="b"/>
            </a:scene3d>
            <a:sp3d extrusionH="1801800" prstMaterial="legacyPlastic">
              <a:bevelT w="13500" h="13500" prst="angle"/>
              <a:bevelB w="13500" h="13500" prst="angle"/>
              <a:extrusionClr>
                <a:srgbClr val="008000"/>
              </a:extrusionClr>
            </a:sp3d>
          </p:spPr>
          <p:txBody>
            <a:bodyPr anchor="ctr">
              <a:flatTx/>
            </a:bodyPr>
            <a:lstStyle/>
            <a:p>
              <a:r>
                <a:rPr lang="en-US" sz="1000">
                  <a:solidFill>
                    <a:schemeClr val="bg1"/>
                  </a:solidFill>
                </a:rPr>
                <a:t>Administration</a:t>
              </a:r>
            </a:p>
          </p:txBody>
        </p:sp>
        <p:sp>
          <p:nvSpPr>
            <p:cNvPr id="45081" name="Rectangle 18"/>
            <p:cNvSpPr>
              <a:spLocks noChangeArrowheads="1"/>
            </p:cNvSpPr>
            <p:nvPr/>
          </p:nvSpPr>
          <p:spPr bwMode="ltGray">
            <a:xfrm rot="-5400000">
              <a:off x="4375" y="2193"/>
              <a:ext cx="726" cy="79"/>
            </a:xfrm>
            <a:prstGeom prst="rect">
              <a:avLst/>
            </a:prstGeom>
            <a:solidFill>
              <a:srgbClr val="008000"/>
            </a:solidFill>
            <a:ln w="9525">
              <a:miter lim="800000"/>
              <a:headEnd/>
              <a:tailEnd/>
            </a:ln>
            <a:scene3d>
              <a:camera prst="legacyPerspectiveTopRight"/>
              <a:lightRig rig="legacyFlat3" dir="b"/>
            </a:scene3d>
            <a:sp3d extrusionH="1801800" prstMaterial="legacyPlastic">
              <a:bevelT w="13500" h="13500" prst="angle"/>
              <a:bevelB w="13500" h="13500" prst="angle"/>
              <a:extrusionClr>
                <a:srgbClr val="008000"/>
              </a:extrusionClr>
            </a:sp3d>
          </p:spPr>
          <p:txBody>
            <a:bodyPr anchor="ctr">
              <a:flatTx/>
            </a:bodyPr>
            <a:lstStyle/>
            <a:p>
              <a:r>
                <a:rPr lang="en-US" sz="1000">
                  <a:solidFill>
                    <a:schemeClr val="bg1"/>
                  </a:solidFill>
                </a:rPr>
                <a:t>Transactions</a:t>
              </a:r>
            </a:p>
          </p:txBody>
        </p:sp>
        <p:sp>
          <p:nvSpPr>
            <p:cNvPr id="45082" name="Rectangle 19"/>
            <p:cNvSpPr>
              <a:spLocks noChangeArrowheads="1"/>
            </p:cNvSpPr>
            <p:nvPr/>
          </p:nvSpPr>
          <p:spPr bwMode="ltGray">
            <a:xfrm rot="-5400000">
              <a:off x="4498" y="2194"/>
              <a:ext cx="726" cy="78"/>
            </a:xfrm>
            <a:prstGeom prst="rect">
              <a:avLst/>
            </a:prstGeom>
            <a:solidFill>
              <a:srgbClr val="008000"/>
            </a:solidFill>
            <a:ln w="9525">
              <a:miter lim="800000"/>
              <a:headEnd/>
              <a:tailEnd/>
            </a:ln>
            <a:scene3d>
              <a:camera prst="legacyPerspectiveTopRight"/>
              <a:lightRig rig="legacyFlat3" dir="b"/>
            </a:scene3d>
            <a:sp3d extrusionH="1801800" prstMaterial="legacyPlastic">
              <a:bevelT w="13500" h="13500" prst="angle"/>
              <a:bevelB w="13500" h="13500" prst="angle"/>
              <a:extrusionClr>
                <a:srgbClr val="008000"/>
              </a:extrusionClr>
            </a:sp3d>
          </p:spPr>
          <p:txBody>
            <a:bodyPr anchor="ctr">
              <a:flatTx/>
            </a:bodyPr>
            <a:lstStyle/>
            <a:p>
              <a:r>
                <a:rPr lang="en-US" sz="1000">
                  <a:solidFill>
                    <a:schemeClr val="bg1"/>
                  </a:solidFill>
                </a:rPr>
                <a:t>Communication</a:t>
              </a:r>
            </a:p>
          </p:txBody>
        </p:sp>
        <p:sp>
          <p:nvSpPr>
            <p:cNvPr id="45083" name="Rectangle 20"/>
            <p:cNvSpPr>
              <a:spLocks noChangeArrowheads="1"/>
            </p:cNvSpPr>
            <p:nvPr/>
          </p:nvSpPr>
          <p:spPr bwMode="ltGray">
            <a:xfrm rot="-5400000">
              <a:off x="4609" y="2194"/>
              <a:ext cx="726" cy="78"/>
            </a:xfrm>
            <a:prstGeom prst="rect">
              <a:avLst/>
            </a:prstGeom>
            <a:solidFill>
              <a:srgbClr val="008000"/>
            </a:solidFill>
            <a:ln w="9525">
              <a:miter lim="800000"/>
              <a:headEnd/>
              <a:tailEnd/>
            </a:ln>
            <a:scene3d>
              <a:camera prst="legacyPerspectiveTopRight"/>
              <a:lightRig rig="legacyFlat3" dir="b"/>
            </a:scene3d>
            <a:sp3d extrusionH="1801800" prstMaterial="legacyPlastic">
              <a:bevelT w="13500" h="13500" prst="angle"/>
              <a:bevelB w="13500" h="13500" prst="angle"/>
              <a:extrusionClr>
                <a:srgbClr val="008000"/>
              </a:extrusionClr>
            </a:sp3d>
          </p:spPr>
          <p:txBody>
            <a:bodyPr anchor="ctr">
              <a:flatTx/>
            </a:bodyPr>
            <a:lstStyle/>
            <a:p>
              <a:r>
                <a:rPr lang="en-US" sz="1000">
                  <a:solidFill>
                    <a:schemeClr val="bg1"/>
                  </a:solidFill>
                </a:rPr>
                <a:t>Knowledge Mgmt</a:t>
              </a:r>
            </a:p>
          </p:txBody>
        </p:sp>
        <p:sp>
          <p:nvSpPr>
            <p:cNvPr id="45084" name="Rectangle 21"/>
            <p:cNvSpPr>
              <a:spLocks noChangeArrowheads="1"/>
            </p:cNvSpPr>
            <p:nvPr/>
          </p:nvSpPr>
          <p:spPr bwMode="ltGray">
            <a:xfrm rot="-5400000">
              <a:off x="4725" y="2194"/>
              <a:ext cx="726" cy="78"/>
            </a:xfrm>
            <a:prstGeom prst="rect">
              <a:avLst/>
            </a:prstGeom>
            <a:solidFill>
              <a:srgbClr val="008000"/>
            </a:solidFill>
            <a:ln w="9525">
              <a:miter lim="800000"/>
              <a:headEnd/>
              <a:tailEnd/>
            </a:ln>
            <a:scene3d>
              <a:camera prst="legacyPerspectiveTopRight"/>
              <a:lightRig rig="legacyFlat3" dir="b"/>
            </a:scene3d>
            <a:sp3d extrusionH="1801800" prstMaterial="legacyPlastic">
              <a:bevelT w="13500" h="13500" prst="angle"/>
              <a:bevelB w="13500" h="13500" prst="angle"/>
              <a:extrusionClr>
                <a:srgbClr val="008000"/>
              </a:extrusionClr>
            </a:sp3d>
          </p:spPr>
          <p:txBody>
            <a:bodyPr anchor="ctr">
              <a:flatTx/>
            </a:bodyPr>
            <a:lstStyle/>
            <a:p>
              <a:r>
                <a:rPr lang="en-US" sz="1000">
                  <a:solidFill>
                    <a:schemeClr val="bg1"/>
                  </a:solidFill>
                </a:rPr>
                <a:t>E-Commerce</a:t>
              </a:r>
            </a:p>
          </p:txBody>
        </p:sp>
        <p:sp>
          <p:nvSpPr>
            <p:cNvPr id="45085" name="Rectangle 22"/>
            <p:cNvSpPr>
              <a:spLocks noChangeArrowheads="1"/>
            </p:cNvSpPr>
            <p:nvPr/>
          </p:nvSpPr>
          <p:spPr bwMode="ltGray">
            <a:xfrm rot="-5400000">
              <a:off x="4842" y="2194"/>
              <a:ext cx="726" cy="78"/>
            </a:xfrm>
            <a:prstGeom prst="rect">
              <a:avLst/>
            </a:prstGeom>
            <a:solidFill>
              <a:srgbClr val="008000"/>
            </a:solidFill>
            <a:ln w="9525">
              <a:miter lim="800000"/>
              <a:headEnd/>
              <a:tailEnd/>
            </a:ln>
            <a:scene3d>
              <a:camera prst="legacyPerspectiveTopRight"/>
              <a:lightRig rig="legacyFlat3" dir="b"/>
            </a:scene3d>
            <a:sp3d extrusionH="1801800" prstMaterial="legacyPlastic">
              <a:bevelT w="13500" h="13500" prst="angle"/>
              <a:bevelB w="13500" h="13500" prst="angle"/>
              <a:extrusionClr>
                <a:srgbClr val="008000"/>
              </a:extrusionClr>
            </a:sp3d>
          </p:spPr>
          <p:txBody>
            <a:bodyPr anchor="ctr">
              <a:flatTx/>
            </a:bodyPr>
            <a:lstStyle/>
            <a:p>
              <a:r>
                <a:rPr lang="en-US" sz="1000">
                  <a:solidFill>
                    <a:schemeClr val="bg1"/>
                  </a:solidFill>
                </a:rPr>
                <a:t>Bus. Functions</a:t>
              </a:r>
            </a:p>
          </p:txBody>
        </p:sp>
      </p:grpSp>
      <p:pic>
        <p:nvPicPr>
          <p:cNvPr id="45070" name="Picture 23" descr="businesswoman"/>
          <p:cNvPicPr>
            <a:picLocks noChangeAspect="1" noChangeArrowheads="1"/>
          </p:cNvPicPr>
          <p:nvPr/>
        </p:nvPicPr>
        <p:blipFill>
          <a:blip r:embed="rId6" cstate="print"/>
          <a:srcRect/>
          <a:stretch>
            <a:fillRect/>
          </a:stretch>
        </p:blipFill>
        <p:spPr bwMode="auto">
          <a:xfrm>
            <a:off x="1143000" y="4594225"/>
            <a:ext cx="1050925" cy="1255713"/>
          </a:xfrm>
          <a:prstGeom prst="rect">
            <a:avLst/>
          </a:prstGeom>
          <a:noFill/>
          <a:ln w="9525">
            <a:noFill/>
            <a:miter lim="800000"/>
            <a:headEnd/>
            <a:tailEnd/>
          </a:ln>
          <a:effectLst>
            <a:outerShdw dist="107763" dir="2700000" algn="ctr" rotWithShape="0">
              <a:srgbClr val="808080">
                <a:alpha val="50000"/>
              </a:srgbClr>
            </a:outerShdw>
          </a:effectLst>
        </p:spPr>
      </p:pic>
      <p:sp>
        <p:nvSpPr>
          <p:cNvPr id="45071" name="Line 25"/>
          <p:cNvSpPr>
            <a:spLocks noChangeShapeType="1"/>
          </p:cNvSpPr>
          <p:nvPr/>
        </p:nvSpPr>
        <p:spPr bwMode="auto">
          <a:xfrm flipV="1">
            <a:off x="2209800" y="2743200"/>
            <a:ext cx="838200" cy="990600"/>
          </a:xfrm>
          <a:prstGeom prst="line">
            <a:avLst/>
          </a:prstGeom>
          <a:noFill/>
          <a:ln w="57150">
            <a:solidFill>
              <a:srgbClr val="FF3300"/>
            </a:solidFill>
            <a:round/>
            <a:headEnd/>
            <a:tailEnd type="triangle" w="med" len="med"/>
          </a:ln>
        </p:spPr>
        <p:txBody>
          <a:bodyPr>
            <a:spAutoFit/>
          </a:bodyPr>
          <a:lstStyle/>
          <a:p>
            <a:endParaRPr lang="nl-BE"/>
          </a:p>
        </p:txBody>
      </p:sp>
      <p:sp>
        <p:nvSpPr>
          <p:cNvPr id="45072" name="Line 26"/>
          <p:cNvSpPr>
            <a:spLocks noChangeShapeType="1"/>
          </p:cNvSpPr>
          <p:nvPr/>
        </p:nvSpPr>
        <p:spPr bwMode="auto">
          <a:xfrm flipH="1">
            <a:off x="5740400" y="4440238"/>
            <a:ext cx="965200" cy="1046162"/>
          </a:xfrm>
          <a:prstGeom prst="line">
            <a:avLst/>
          </a:prstGeom>
          <a:noFill/>
          <a:ln w="57150">
            <a:solidFill>
              <a:srgbClr val="FF3300"/>
            </a:solidFill>
            <a:round/>
            <a:headEnd type="triangle" w="med" len="med"/>
            <a:tailEnd/>
          </a:ln>
        </p:spPr>
        <p:txBody>
          <a:bodyPr>
            <a:spAutoFit/>
          </a:bodyPr>
          <a:lstStyle/>
          <a:p>
            <a:endParaRPr lang="nl-BE"/>
          </a:p>
        </p:txBody>
      </p:sp>
      <p:pic>
        <p:nvPicPr>
          <p:cNvPr id="45073" name="Picture 30"/>
          <p:cNvPicPr>
            <a:picLocks noChangeAspect="1" noChangeArrowheads="1"/>
          </p:cNvPicPr>
          <p:nvPr/>
        </p:nvPicPr>
        <p:blipFill>
          <a:blip r:embed="rId7" cstate="print"/>
          <a:srcRect l="-526" t="15096" r="-526" b="52792"/>
          <a:stretch>
            <a:fillRect/>
          </a:stretch>
        </p:blipFill>
        <p:spPr bwMode="auto">
          <a:xfrm>
            <a:off x="2454275" y="1697038"/>
            <a:ext cx="3535363" cy="1412875"/>
          </a:xfrm>
          <a:prstGeom prst="rect">
            <a:avLst/>
          </a:prstGeom>
          <a:noFill/>
          <a:ln w="9525" algn="ctr">
            <a:noFill/>
            <a:miter lim="800000"/>
            <a:headEnd/>
            <a:tailEnd/>
          </a:ln>
        </p:spPr>
      </p:pic>
      <p:sp>
        <p:nvSpPr>
          <p:cNvPr id="45074" name="Rectangle 27"/>
          <p:cNvSpPr>
            <a:spLocks noChangeArrowheads="1"/>
          </p:cNvSpPr>
          <p:nvPr/>
        </p:nvSpPr>
        <p:spPr bwMode="auto">
          <a:xfrm>
            <a:off x="3627438" y="2424113"/>
            <a:ext cx="2255837" cy="1339341"/>
          </a:xfrm>
          <a:prstGeom prst="rect">
            <a:avLst/>
          </a:prstGeom>
          <a:solidFill>
            <a:srgbClr val="FFFFCC"/>
          </a:solidFill>
          <a:ln w="9525" algn="ctr">
            <a:noFill/>
            <a:miter lim="800000"/>
            <a:headEnd/>
            <a:tailEnd/>
          </a:ln>
        </p:spPr>
        <p:txBody>
          <a:bodyPr>
            <a:spAutoFit/>
          </a:bodyPr>
          <a:lstStyle/>
          <a:p>
            <a:pPr>
              <a:spcBef>
                <a:spcPct val="50000"/>
              </a:spcBef>
              <a:buClr>
                <a:schemeClr val="tx1"/>
              </a:buClr>
              <a:buSzPct val="90000"/>
              <a:buNone/>
            </a:pPr>
            <a:r>
              <a:rPr lang="en-US" sz="1600" dirty="0"/>
              <a:t>Hidden &lt;</a:t>
            </a:r>
            <a:r>
              <a:rPr lang="en-US" sz="1600" dirty="0" err="1"/>
              <a:t>img</a:t>
            </a:r>
            <a:r>
              <a:rPr lang="en-US" sz="1600" dirty="0"/>
              <a:t>&gt; tag contains attack against vulnerable site</a:t>
            </a:r>
          </a:p>
        </p:txBody>
      </p:sp>
      <p:sp>
        <p:nvSpPr>
          <p:cNvPr id="45075" name="Rectangle 28"/>
          <p:cNvSpPr>
            <a:spLocks noChangeArrowheads="1"/>
          </p:cNvSpPr>
          <p:nvPr/>
        </p:nvSpPr>
        <p:spPr bwMode="gray">
          <a:xfrm>
            <a:off x="6553200" y="2133600"/>
            <a:ext cx="2362200" cy="457200"/>
          </a:xfrm>
          <a:prstGeom prst="rect">
            <a:avLst/>
          </a:prstGeom>
          <a:noFill/>
          <a:ln w="9525">
            <a:noFill/>
            <a:miter lim="800000"/>
            <a:headEnd/>
            <a:tailEnd/>
          </a:ln>
        </p:spPr>
        <p:txBody>
          <a:bodyPr lIns="92075" tIns="46038" rIns="92075" bIns="46038"/>
          <a:lstStyle/>
          <a:p>
            <a:pPr>
              <a:spcBef>
                <a:spcPct val="20000"/>
              </a:spcBef>
              <a:buFont typeface="Webdings" pitchFamily="18" charset="2"/>
              <a:buNone/>
            </a:pPr>
            <a:r>
              <a:rPr lang="en-US" sz="1600"/>
              <a:t>Application with CSRF vulnerability</a:t>
            </a:r>
          </a:p>
        </p:txBody>
      </p:sp>
      <p:sp>
        <p:nvSpPr>
          <p:cNvPr id="45076" name="Freeform 29"/>
          <p:cNvSpPr>
            <a:spLocks/>
          </p:cNvSpPr>
          <p:nvPr/>
        </p:nvSpPr>
        <p:spPr bwMode="auto">
          <a:xfrm>
            <a:off x="5043488" y="2895600"/>
            <a:ext cx="671512" cy="338138"/>
          </a:xfrm>
          <a:custGeom>
            <a:avLst/>
            <a:gdLst>
              <a:gd name="T0" fmla="*/ 2147483647 w 333"/>
              <a:gd name="T1" fmla="*/ 0 h 1309"/>
              <a:gd name="T2" fmla="*/ 2147483647 w 333"/>
              <a:gd name="T3" fmla="*/ 2147483647 h 1309"/>
              <a:gd name="T4" fmla="*/ 2147483647 w 333"/>
              <a:gd name="T5" fmla="*/ 2147483647 h 1309"/>
              <a:gd name="T6" fmla="*/ 2147483647 w 333"/>
              <a:gd name="T7" fmla="*/ 2147483647 h 1309"/>
              <a:gd name="T8" fmla="*/ 0 60000 65536"/>
              <a:gd name="T9" fmla="*/ 0 60000 65536"/>
              <a:gd name="T10" fmla="*/ 0 60000 65536"/>
              <a:gd name="T11" fmla="*/ 0 60000 65536"/>
              <a:gd name="T12" fmla="*/ 0 w 333"/>
              <a:gd name="T13" fmla="*/ 0 h 1309"/>
              <a:gd name="T14" fmla="*/ 333 w 333"/>
              <a:gd name="T15" fmla="*/ 1309 h 1309"/>
            </a:gdLst>
            <a:ahLst/>
            <a:cxnLst>
              <a:cxn ang="T8">
                <a:pos x="T0" y="T1"/>
              </a:cxn>
              <a:cxn ang="T9">
                <a:pos x="T2" y="T3"/>
              </a:cxn>
              <a:cxn ang="T10">
                <a:pos x="T4" y="T5"/>
              </a:cxn>
              <a:cxn ang="T11">
                <a:pos x="T6" y="T7"/>
              </a:cxn>
            </a:cxnLst>
            <a:rect l="T12" t="T13" r="T14" b="T15"/>
            <a:pathLst>
              <a:path w="333" h="1309">
                <a:moveTo>
                  <a:pt x="218" y="0"/>
                </a:moveTo>
                <a:cubicBezTo>
                  <a:pt x="231" y="86"/>
                  <a:pt x="333" y="363"/>
                  <a:pt x="299" y="516"/>
                </a:cubicBezTo>
                <a:cubicBezTo>
                  <a:pt x="265" y="669"/>
                  <a:pt x="32" y="788"/>
                  <a:pt x="16" y="920"/>
                </a:cubicBezTo>
                <a:cubicBezTo>
                  <a:pt x="0" y="1052"/>
                  <a:pt x="163" y="1228"/>
                  <a:pt x="201" y="1309"/>
                </a:cubicBezTo>
              </a:path>
            </a:pathLst>
          </a:custGeom>
          <a:noFill/>
          <a:ln w="57150">
            <a:solidFill>
              <a:srgbClr val="FF0000"/>
            </a:solidFill>
            <a:round/>
            <a:headEnd/>
            <a:tailEnd type="triangle" w="med" len="med"/>
          </a:ln>
        </p:spPr>
        <p:txBody>
          <a:bodyPr>
            <a:spAutoFit/>
          </a:bodyPr>
          <a:lstStyle/>
          <a:p>
            <a:endParaRPr lang="nl-BE"/>
          </a:p>
        </p:txBody>
      </p:sp>
    </p:spTree>
    <p:custDataLst>
      <p:tags r:id="rId1"/>
    </p:custDataLst>
    <p:extLst>
      <p:ext uri="{BB962C8B-B14F-4D97-AF65-F5344CB8AC3E}">
        <p14:creationId xmlns:p14="http://schemas.microsoft.com/office/powerpoint/2010/main" val="4096730502"/>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ChangeArrowheads="1"/>
          </p:cNvSpPr>
          <p:nvPr>
            <p:ph type="title"/>
          </p:nvPr>
        </p:nvSpPr>
        <p:spPr/>
        <p:txBody>
          <a:bodyPr/>
          <a:lstStyle/>
          <a:p>
            <a:r>
              <a:rPr lang="en-US" smtClean="0"/>
              <a:t>A5 – Avoiding CSRF Flaws</a:t>
            </a:r>
            <a:endParaRPr lang="en-US" dirty="0" smtClean="0"/>
          </a:p>
        </p:txBody>
      </p:sp>
      <p:sp>
        <p:nvSpPr>
          <p:cNvPr id="46083" name="Rectangle 3"/>
          <p:cNvSpPr>
            <a:spLocks noGrp="1" noChangeArrowheads="1"/>
          </p:cNvSpPr>
          <p:nvPr>
            <p:ph idx="1"/>
          </p:nvPr>
        </p:nvSpPr>
        <p:spPr/>
        <p:txBody>
          <a:bodyPr/>
          <a:lstStyle/>
          <a:p>
            <a:r>
              <a:rPr lang="en-US" sz="1800" dirty="0" smtClean="0"/>
              <a:t>Add a secret, not automatically submitted, token to ALL sensitive requests</a:t>
            </a:r>
          </a:p>
          <a:p>
            <a:pPr lvl="1"/>
            <a:r>
              <a:rPr lang="en-US" sz="1600" dirty="0" smtClean="0"/>
              <a:t>This makes it impossible for the attacker to spoof the request</a:t>
            </a:r>
          </a:p>
          <a:p>
            <a:pPr lvl="2"/>
            <a:r>
              <a:rPr lang="en-US" sz="1400" dirty="0" smtClean="0"/>
              <a:t>(unless there’s an XSS hole in your application)</a:t>
            </a:r>
          </a:p>
          <a:p>
            <a:pPr lvl="1"/>
            <a:r>
              <a:rPr lang="en-US" sz="1600" dirty="0" smtClean="0"/>
              <a:t>Tokens should be cryptographically strong or random</a:t>
            </a:r>
          </a:p>
          <a:p>
            <a:pPr lvl="1"/>
            <a:endParaRPr lang="en-US" sz="1600" dirty="0" smtClean="0"/>
          </a:p>
          <a:p>
            <a:r>
              <a:rPr lang="en-US" sz="1800" dirty="0" smtClean="0"/>
              <a:t>Options</a:t>
            </a:r>
          </a:p>
          <a:p>
            <a:pPr lvl="1"/>
            <a:r>
              <a:rPr lang="en-US" sz="1600" dirty="0" smtClean="0"/>
              <a:t>Store a single token in the session and add it to all forms and links</a:t>
            </a:r>
          </a:p>
          <a:p>
            <a:pPr lvl="2"/>
            <a:r>
              <a:rPr lang="en-US" sz="1400" dirty="0" smtClean="0"/>
              <a:t>Hidden Field: &lt;input name="token" value="687965fdfaew87agrde" type="hidden"/&gt;</a:t>
            </a:r>
          </a:p>
          <a:p>
            <a:pPr lvl="2"/>
            <a:r>
              <a:rPr lang="en-US" sz="1400" dirty="0" smtClean="0"/>
              <a:t>Single use URL: /accounts/687965fdfaew87agrde</a:t>
            </a:r>
          </a:p>
          <a:p>
            <a:pPr lvl="2"/>
            <a:r>
              <a:rPr lang="en-US" sz="1400" dirty="0" smtClean="0"/>
              <a:t>Form Token: /</a:t>
            </a:r>
            <a:r>
              <a:rPr lang="en-US" sz="1400" dirty="0" err="1" smtClean="0"/>
              <a:t>accounts?auth</a:t>
            </a:r>
            <a:r>
              <a:rPr lang="en-US" sz="1400" dirty="0" smtClean="0"/>
              <a:t>=687965fdfaew87agrde …</a:t>
            </a:r>
          </a:p>
          <a:p>
            <a:pPr lvl="1"/>
            <a:r>
              <a:rPr lang="en-US" sz="1600" dirty="0" smtClean="0"/>
              <a:t>Beware exposing the token in a </a:t>
            </a:r>
            <a:r>
              <a:rPr lang="en-US" sz="1600" dirty="0" err="1" smtClean="0"/>
              <a:t>referer</a:t>
            </a:r>
            <a:r>
              <a:rPr lang="en-US" sz="1600" dirty="0" smtClean="0"/>
              <a:t> header</a:t>
            </a:r>
          </a:p>
          <a:p>
            <a:pPr lvl="2"/>
            <a:r>
              <a:rPr lang="en-US" sz="1400" dirty="0" smtClean="0"/>
              <a:t>Hidden fields are recommended</a:t>
            </a:r>
          </a:p>
          <a:p>
            <a:pPr lvl="1"/>
            <a:r>
              <a:rPr lang="en-US" sz="1600" dirty="0" smtClean="0"/>
              <a:t>Can have a unique token for each function</a:t>
            </a:r>
          </a:p>
          <a:p>
            <a:pPr lvl="2"/>
            <a:r>
              <a:rPr lang="en-US" sz="1400" dirty="0" smtClean="0"/>
              <a:t>Use a hash of function name, session id, and a secret</a:t>
            </a:r>
          </a:p>
          <a:p>
            <a:pPr lvl="1"/>
            <a:r>
              <a:rPr lang="en-US" sz="1600" dirty="0" smtClean="0"/>
              <a:t>Can require secondary authentication for sensitive functions (e.g., </a:t>
            </a:r>
            <a:r>
              <a:rPr lang="en-US" sz="1600" dirty="0" err="1" smtClean="0"/>
              <a:t>eTrade</a:t>
            </a:r>
            <a:r>
              <a:rPr lang="en-US" sz="1600" dirty="0" smtClean="0"/>
              <a:t>)</a:t>
            </a:r>
          </a:p>
          <a:p>
            <a:pPr lvl="3">
              <a:buNone/>
            </a:pPr>
            <a:endParaRPr lang="en-US" sz="1400" dirty="0" smtClean="0"/>
          </a:p>
          <a:p>
            <a:r>
              <a:rPr lang="en-US" sz="1800" dirty="0" smtClean="0"/>
              <a:t>See the new:  </a:t>
            </a:r>
            <a:r>
              <a:rPr lang="en-US" sz="1800" dirty="0" smtClean="0">
                <a:hlinkClick r:id="rId4"/>
              </a:rPr>
              <a:t>www.owasp.org/index.php/CSRF_Prevention_Cheat_Sheet</a:t>
            </a:r>
            <a:r>
              <a:rPr lang="en-US" sz="1800" dirty="0" smtClean="0"/>
              <a:t> </a:t>
            </a:r>
            <a:br>
              <a:rPr lang="en-US" sz="1800" dirty="0" smtClean="0"/>
            </a:br>
            <a:r>
              <a:rPr lang="en-US" sz="1800" dirty="0" smtClean="0"/>
              <a:t>for more details</a:t>
            </a:r>
          </a:p>
        </p:txBody>
      </p:sp>
      <p:pic>
        <p:nvPicPr>
          <p:cNvPr id="46084" name="Picture 4" descr="fortress"/>
          <p:cNvPicPr>
            <a:picLocks noChangeAspect="1" noChangeArrowheads="1"/>
          </p:cNvPicPr>
          <p:nvPr/>
        </p:nvPicPr>
        <p:blipFill>
          <a:blip r:embed="rId5" cstate="print"/>
          <a:srcRect/>
          <a:stretch>
            <a:fillRect/>
          </a:stretch>
        </p:blipFill>
        <p:spPr bwMode="auto">
          <a:xfrm>
            <a:off x="7048500" y="4191000"/>
            <a:ext cx="2019300" cy="1712913"/>
          </a:xfrm>
          <a:prstGeom prst="rect">
            <a:avLst/>
          </a:prstGeom>
          <a:noFill/>
          <a:ln w="9525">
            <a:noFill/>
            <a:miter lim="800000"/>
            <a:headEnd/>
            <a:tailEnd/>
          </a:ln>
        </p:spPr>
      </p:pic>
    </p:spTree>
    <p:custDataLst>
      <p:tags r:id="rId1"/>
    </p:custDataLst>
    <p:extLst>
      <p:ext uri="{BB962C8B-B14F-4D97-AF65-F5344CB8AC3E}">
        <p14:creationId xmlns:p14="http://schemas.microsoft.com/office/powerpoint/2010/main" val="3299720413"/>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9394" name="Title 1"/>
          <p:cNvSpPr>
            <a:spLocks noGrp="1"/>
          </p:cNvSpPr>
          <p:nvPr>
            <p:ph type="title"/>
          </p:nvPr>
        </p:nvSpPr>
        <p:spPr/>
        <p:txBody>
          <a:bodyPr/>
          <a:lstStyle/>
          <a:p>
            <a:r>
              <a:rPr lang="en-US" smtClean="0"/>
              <a:t>ViewStateUserKey</a:t>
            </a:r>
            <a:endParaRPr lang="en-GB" smtClean="0"/>
          </a:p>
        </p:txBody>
      </p:sp>
      <p:sp>
        <p:nvSpPr>
          <p:cNvPr id="4" name="Slide Number Placeholder 3"/>
          <p:cNvSpPr>
            <a:spLocks noGrp="1"/>
          </p:cNvSpPr>
          <p:nvPr>
            <p:ph type="sldNum" sz="quarter" idx="10"/>
          </p:nvPr>
        </p:nvSpPr>
        <p:spPr/>
        <p:txBody>
          <a:bodyPr/>
          <a:lstStyle/>
          <a:p>
            <a:pPr>
              <a:defRPr/>
            </a:pPr>
            <a:r>
              <a:rPr lang="en-US" smtClean="0"/>
              <a:t> page  </a:t>
            </a:r>
            <a:fld id="{4533E2D8-00A1-43CD-B327-13646753FF49}" type="slidenum">
              <a:rPr lang="en-US" smtClean="0"/>
              <a:pPr>
                <a:defRPr/>
              </a:pPr>
              <a:t>54</a:t>
            </a:fld>
            <a:endParaRPr lang="en-US" sz="1600"/>
          </a:p>
        </p:txBody>
      </p:sp>
      <p:pic>
        <p:nvPicPr>
          <p:cNvPr id="59396" name="Picture 2"/>
          <p:cNvPicPr>
            <a:picLocks noChangeAspect="1" noChangeArrowheads="1"/>
          </p:cNvPicPr>
          <p:nvPr/>
        </p:nvPicPr>
        <p:blipFill>
          <a:blip r:embed="rId3" cstate="print"/>
          <a:srcRect/>
          <a:stretch>
            <a:fillRect/>
          </a:stretch>
        </p:blipFill>
        <p:spPr bwMode="auto">
          <a:xfrm>
            <a:off x="2266950" y="1038225"/>
            <a:ext cx="4286250" cy="3228975"/>
          </a:xfrm>
          <a:prstGeom prst="rect">
            <a:avLst/>
          </a:prstGeom>
          <a:noFill/>
          <a:ln w="9525">
            <a:noFill/>
            <a:miter lim="800000"/>
            <a:headEnd/>
            <a:tailEnd/>
          </a:ln>
        </p:spPr>
      </p:pic>
      <p:sp>
        <p:nvSpPr>
          <p:cNvPr id="59397" name="TextBox 5"/>
          <p:cNvSpPr txBox="1">
            <a:spLocks noChangeArrowheads="1"/>
          </p:cNvSpPr>
          <p:nvPr/>
        </p:nvSpPr>
        <p:spPr bwMode="auto">
          <a:xfrm>
            <a:off x="990600" y="4495800"/>
            <a:ext cx="5964238" cy="1920875"/>
          </a:xfrm>
          <a:prstGeom prst="rect">
            <a:avLst/>
          </a:prstGeom>
          <a:noFill/>
          <a:ln w="9525">
            <a:noFill/>
            <a:miter lim="800000"/>
            <a:headEnd/>
            <a:tailEnd/>
          </a:ln>
        </p:spPr>
        <p:txBody>
          <a:bodyPr wrap="none">
            <a:spAutoFit/>
          </a:bodyPr>
          <a:lstStyle/>
          <a:p>
            <a:r>
              <a:rPr lang="en-GB">
                <a:latin typeface="Courier New" pitchFamily="49" charset="0"/>
                <a:cs typeface="Courier New" pitchFamily="49" charset="0"/>
              </a:rPr>
              <a:t>void Page_Init(object sender, EventArgs e)</a:t>
            </a:r>
          </a:p>
          <a:p>
            <a:r>
              <a:rPr lang="en-GB">
                <a:latin typeface="Courier New" pitchFamily="49" charset="0"/>
                <a:cs typeface="Courier New" pitchFamily="49" charset="0"/>
              </a:rPr>
              <a:t>{</a:t>
            </a:r>
          </a:p>
          <a:p>
            <a:r>
              <a:rPr lang="en-GB">
                <a:latin typeface="Courier New" pitchFamily="49" charset="0"/>
                <a:cs typeface="Courier New" pitchFamily="49" charset="0"/>
              </a:rPr>
              <a:t>    ViewStateUserKey = Session.SessionID;</a:t>
            </a:r>
          </a:p>
          <a:p>
            <a:r>
              <a:rPr lang="en-GB">
                <a:latin typeface="Courier New" pitchFamily="49" charset="0"/>
                <a:cs typeface="Courier New" pitchFamily="49" charset="0"/>
              </a:rPr>
              <a:t>}</a:t>
            </a:r>
          </a:p>
          <a:p>
            <a:endParaRPr lang="en-GB"/>
          </a:p>
        </p:txBody>
      </p:sp>
    </p:spTree>
    <p:extLst>
      <p:ext uri="{BB962C8B-B14F-4D97-AF65-F5344CB8AC3E}">
        <p14:creationId xmlns:p14="http://schemas.microsoft.com/office/powerpoint/2010/main" val="2120811582"/>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6082" name="Rectangle 2"/>
          <p:cNvSpPr>
            <a:spLocks noGrp="1" noChangeArrowheads="1"/>
          </p:cNvSpPr>
          <p:nvPr>
            <p:ph type="title"/>
          </p:nvPr>
        </p:nvSpPr>
        <p:spPr/>
        <p:txBody>
          <a:bodyPr/>
          <a:lstStyle/>
          <a:p>
            <a:r>
              <a:rPr lang="en-US" smtClean="0"/>
              <a:t>A5 – Make it harder</a:t>
            </a:r>
            <a:endParaRPr lang="en-US" dirty="0" smtClean="0"/>
          </a:p>
        </p:txBody>
      </p:sp>
      <p:sp>
        <p:nvSpPr>
          <p:cNvPr id="46083" name="Rectangle 3"/>
          <p:cNvSpPr>
            <a:spLocks noGrp="1" noChangeArrowheads="1"/>
          </p:cNvSpPr>
          <p:nvPr>
            <p:ph idx="1"/>
          </p:nvPr>
        </p:nvSpPr>
        <p:spPr/>
        <p:txBody>
          <a:bodyPr/>
          <a:lstStyle/>
          <a:p>
            <a:r>
              <a:rPr lang="en-GB" sz="1800" dirty="0" smtClean="0"/>
              <a:t>Break out of frames</a:t>
            </a:r>
          </a:p>
          <a:p>
            <a:pPr lvl="1"/>
            <a:r>
              <a:rPr lang="en-GB" sz="1600" dirty="0" smtClean="0"/>
              <a:t>A frame is a subdivision of a Web browser window and can act like a smaller window.</a:t>
            </a:r>
            <a:endParaRPr lang="nl-BE" sz="1600" dirty="0" smtClean="0"/>
          </a:p>
          <a:p>
            <a:pPr lvl="1"/>
            <a:r>
              <a:rPr lang="en-GB" sz="1600" dirty="0" smtClean="0"/>
              <a:t>Attackers often try to use HTML frames to make a user believe he is directly connected to an application, while every inch of the way he is monitored.</a:t>
            </a:r>
            <a:endParaRPr lang="nl-BE" sz="1600" dirty="0" smtClean="0"/>
          </a:p>
          <a:p>
            <a:endParaRPr lang="en-GB" sz="1800" dirty="0" smtClean="0"/>
          </a:p>
          <a:p>
            <a:r>
              <a:rPr lang="en-GB" sz="1800" dirty="0" smtClean="0"/>
              <a:t>Break out of frames with JavaScript (note: if the user disabled JavaScript, this will not work):</a:t>
            </a:r>
          </a:p>
          <a:p>
            <a:endParaRPr lang="nl-BE" sz="1800" dirty="0" smtClean="0"/>
          </a:p>
          <a:p>
            <a:pPr lvl="1"/>
            <a:r>
              <a:rPr lang="en-GB" sz="1600" dirty="0" smtClean="0"/>
              <a:t>&lt;script type="text/</a:t>
            </a:r>
            <a:r>
              <a:rPr lang="en-GB" sz="1600" dirty="0" err="1" smtClean="0"/>
              <a:t>javascript</a:t>
            </a:r>
            <a:r>
              <a:rPr lang="en-GB" sz="1600" dirty="0" smtClean="0"/>
              <a:t>"&gt;if (top != self) </a:t>
            </a:r>
            <a:r>
              <a:rPr lang="en-GB" sz="1600" dirty="0" err="1" smtClean="0"/>
              <a:t>top.location.replace</a:t>
            </a:r>
            <a:r>
              <a:rPr lang="en-GB" sz="1600" dirty="0" smtClean="0"/>
              <a:t>(</a:t>
            </a:r>
            <a:r>
              <a:rPr lang="en-GB" sz="1600" dirty="0" err="1" smtClean="0"/>
              <a:t>self.location.href</a:t>
            </a:r>
            <a:r>
              <a:rPr lang="en-GB" sz="1600" dirty="0" smtClean="0"/>
              <a:t>);&lt;/script&gt;</a:t>
            </a:r>
          </a:p>
          <a:p>
            <a:pPr lvl="1"/>
            <a:r>
              <a:rPr lang="en-GB" sz="1600" dirty="0" smtClean="0"/>
              <a:t>note: this is not a full protection</a:t>
            </a:r>
            <a:endParaRPr lang="nl-BE" sz="1600" dirty="0" smtClean="0"/>
          </a:p>
          <a:p>
            <a:endParaRPr lang="nl-BE" sz="1800" dirty="0" smtClean="0"/>
          </a:p>
          <a:p>
            <a:r>
              <a:rPr lang="en-GB" sz="1800" dirty="0" smtClean="0"/>
              <a:t>Include the HTTP header X-FRAME-OPTIONS with value DENY (Internet Explorer specific).</a:t>
            </a:r>
            <a:endParaRPr lang="en-US" sz="1800" dirty="0" smtClean="0"/>
          </a:p>
          <a:p>
            <a:pPr lvl="1"/>
            <a:r>
              <a:rPr lang="en-US" sz="1600" dirty="0" smtClean="0"/>
              <a:t>Prevents your web-site form being framed</a:t>
            </a:r>
            <a:endParaRPr lang="nl-BE" sz="1600" dirty="0" smtClean="0"/>
          </a:p>
        </p:txBody>
      </p:sp>
    </p:spTree>
    <p:custDataLst>
      <p:tags r:id="rId1"/>
    </p:custDataLst>
    <p:extLst>
      <p:ext uri="{BB962C8B-B14F-4D97-AF65-F5344CB8AC3E}">
        <p14:creationId xmlns:p14="http://schemas.microsoft.com/office/powerpoint/2010/main" val="3574898602"/>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BE" dirty="0" smtClean="0"/>
              <a:t>Example: SAMY XSS Worm</a:t>
            </a:r>
            <a:endParaRPr lang="nl-BE" dirty="0"/>
          </a:p>
        </p:txBody>
      </p:sp>
      <p:pic>
        <p:nvPicPr>
          <p:cNvPr id="78852" name="Picture 4" descr="919f"/>
          <p:cNvPicPr>
            <a:picLocks noGrp="1" noChangeAspect="1" noChangeArrowheads="1"/>
          </p:cNvPicPr>
          <p:nvPr>
            <p:ph idx="1"/>
          </p:nvPr>
        </p:nvPicPr>
        <p:blipFill>
          <a:blip r:embed="rId3">
            <a:extLst>
              <a:ext uri="{28A0092B-C50C-407E-A947-70E740481C1C}">
                <a14:useLocalDpi xmlns:a14="http://schemas.microsoft.com/office/drawing/2010/main" val="0"/>
              </a:ext>
            </a:extLst>
          </a:blip>
          <a:stretch>
            <a:fillRect/>
          </a:stretch>
        </p:blipFill>
        <p:spPr>
          <a:xfrm>
            <a:off x="1707677" y="1295400"/>
            <a:ext cx="5728646" cy="4830763"/>
          </a:xfrm>
        </p:spPr>
      </p:pic>
    </p:spTree>
    <p:extLst>
      <p:ext uri="{BB962C8B-B14F-4D97-AF65-F5344CB8AC3E}">
        <p14:creationId xmlns:p14="http://schemas.microsoft.com/office/powerpoint/2010/main" val="2729721510"/>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noChangeArrowheads="1"/>
          </p:cNvSpPr>
          <p:nvPr>
            <p:ph type="title"/>
          </p:nvPr>
        </p:nvSpPr>
        <p:spPr>
          <a:xfrm>
            <a:off x="279400" y="149225"/>
            <a:ext cx="9221788" cy="739775"/>
          </a:xfrm>
        </p:spPr>
        <p:txBody>
          <a:bodyPr/>
          <a:lstStyle/>
          <a:p>
            <a:r>
              <a:rPr lang="en-US" smtClean="0"/>
              <a:t>A6 – Security Misconfiguration</a:t>
            </a:r>
          </a:p>
        </p:txBody>
      </p:sp>
      <p:graphicFrame>
        <p:nvGraphicFramePr>
          <p:cNvPr id="4" name="Diagram 3"/>
          <p:cNvGraphicFramePr/>
          <p:nvPr/>
        </p:nvGraphicFramePr>
        <p:xfrm>
          <a:off x="381000" y="914400"/>
          <a:ext cx="8305800" cy="52578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custDataLst>
      <p:tags r:id="rId1"/>
    </p:custDataLst>
    <p:extLst>
      <p:ext uri="{BB962C8B-B14F-4D97-AF65-F5344CB8AC3E}">
        <p14:creationId xmlns:p14="http://schemas.microsoft.com/office/powerpoint/2010/main" val="3243315815"/>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Line 36"/>
          <p:cNvSpPr>
            <a:spLocks noChangeShapeType="1"/>
          </p:cNvSpPr>
          <p:nvPr/>
        </p:nvSpPr>
        <p:spPr bwMode="auto">
          <a:xfrm flipH="1">
            <a:off x="4529138" y="5029200"/>
            <a:ext cx="0" cy="990600"/>
          </a:xfrm>
          <a:prstGeom prst="line">
            <a:avLst/>
          </a:prstGeom>
          <a:noFill/>
          <a:ln w="127000">
            <a:solidFill>
              <a:schemeClr val="tx1"/>
            </a:solidFill>
            <a:round/>
            <a:headEnd/>
            <a:tailEnd/>
          </a:ln>
        </p:spPr>
        <p:txBody>
          <a:bodyPr anchor="ctr"/>
          <a:lstStyle/>
          <a:p>
            <a:endParaRPr lang="nl-BE"/>
          </a:p>
        </p:txBody>
      </p:sp>
      <p:sp>
        <p:nvSpPr>
          <p:cNvPr id="48131" name="AutoShape 37"/>
          <p:cNvSpPr>
            <a:spLocks noChangeArrowheads="1"/>
          </p:cNvSpPr>
          <p:nvPr/>
        </p:nvSpPr>
        <p:spPr bwMode="auto">
          <a:xfrm>
            <a:off x="4351338" y="4978400"/>
            <a:ext cx="388937" cy="515938"/>
          </a:xfrm>
          <a:prstGeom prst="can">
            <a:avLst>
              <a:gd name="adj" fmla="val 33163"/>
            </a:avLst>
          </a:prstGeom>
          <a:solidFill>
            <a:srgbClr val="FFFF00"/>
          </a:solidFill>
          <a:ln w="12700">
            <a:solidFill>
              <a:schemeClr val="tx1"/>
            </a:solidFill>
            <a:round/>
            <a:headEnd/>
            <a:tailEnd/>
          </a:ln>
        </p:spPr>
        <p:txBody>
          <a:bodyPr wrap="none" anchor="ctr"/>
          <a:lstStyle/>
          <a:p>
            <a:endParaRPr lang="nl-BE"/>
          </a:p>
        </p:txBody>
      </p:sp>
      <p:sp>
        <p:nvSpPr>
          <p:cNvPr id="48132" name="Rectangle 38"/>
          <p:cNvSpPr>
            <a:spLocks noChangeArrowheads="1"/>
          </p:cNvSpPr>
          <p:nvPr/>
        </p:nvSpPr>
        <p:spPr bwMode="ltGray">
          <a:xfrm>
            <a:off x="3917950" y="5111750"/>
            <a:ext cx="1227138" cy="268288"/>
          </a:xfrm>
          <a:prstGeom prst="rect">
            <a:avLst/>
          </a:prstGeom>
          <a:solidFill>
            <a:srgbClr val="CC3300"/>
          </a:solidFill>
          <a:ln w="9525">
            <a:miter lim="800000"/>
            <a:headEnd/>
            <a:tailEnd/>
          </a:ln>
          <a:scene3d>
            <a:camera prst="legacyPerspectiveTopRight"/>
            <a:lightRig rig="legacyFlat3" dir="b"/>
          </a:scene3d>
          <a:sp3d extrusionH="1801800" prstMaterial="legacyPlastic">
            <a:bevelT w="13500" h="13500" prst="angle"/>
            <a:bevelB w="13500" h="13500" prst="angle"/>
            <a:extrusionClr>
              <a:srgbClr val="CC3300"/>
            </a:extrusionClr>
          </a:sp3d>
        </p:spPr>
        <p:txBody>
          <a:bodyPr anchor="ctr">
            <a:flatTx/>
          </a:bodyPr>
          <a:lstStyle/>
          <a:p>
            <a:pPr algn="ctr">
              <a:lnSpc>
                <a:spcPct val="100000"/>
              </a:lnSpc>
            </a:pPr>
            <a:r>
              <a:rPr lang="en-US" sz="1000">
                <a:solidFill>
                  <a:schemeClr val="bg1"/>
                </a:solidFill>
              </a:rPr>
              <a:t>Hardened OS</a:t>
            </a:r>
          </a:p>
        </p:txBody>
      </p:sp>
      <p:sp>
        <p:nvSpPr>
          <p:cNvPr id="48133" name="Rectangle 39"/>
          <p:cNvSpPr>
            <a:spLocks noChangeArrowheads="1"/>
          </p:cNvSpPr>
          <p:nvPr/>
        </p:nvSpPr>
        <p:spPr bwMode="ltGray">
          <a:xfrm>
            <a:off x="3903663" y="4778375"/>
            <a:ext cx="1228725" cy="268288"/>
          </a:xfrm>
          <a:prstGeom prst="rect">
            <a:avLst/>
          </a:prstGeom>
          <a:solidFill>
            <a:srgbClr val="CC3300"/>
          </a:solidFill>
          <a:ln w="9525">
            <a:miter lim="800000"/>
            <a:headEnd/>
            <a:tailEnd/>
          </a:ln>
          <a:scene3d>
            <a:camera prst="legacyPerspectiveTopRight"/>
            <a:lightRig rig="legacyFlat3" dir="b"/>
          </a:scene3d>
          <a:sp3d extrusionH="1801800" prstMaterial="legacyPlastic">
            <a:bevelT w="13500" h="13500" prst="angle"/>
            <a:bevelB w="13500" h="13500" prst="angle"/>
            <a:extrusionClr>
              <a:srgbClr val="CC3300"/>
            </a:extrusionClr>
          </a:sp3d>
        </p:spPr>
        <p:txBody>
          <a:bodyPr anchor="ctr">
            <a:flatTx/>
          </a:bodyPr>
          <a:lstStyle/>
          <a:p>
            <a:pPr algn="ctr">
              <a:lnSpc>
                <a:spcPct val="100000"/>
              </a:lnSpc>
            </a:pPr>
            <a:r>
              <a:rPr lang="en-US" sz="1000">
                <a:solidFill>
                  <a:schemeClr val="bg1"/>
                </a:solidFill>
              </a:rPr>
              <a:t>Web Server</a:t>
            </a:r>
          </a:p>
        </p:txBody>
      </p:sp>
      <p:sp>
        <p:nvSpPr>
          <p:cNvPr id="48134" name="Rectangle 40"/>
          <p:cNvSpPr>
            <a:spLocks noChangeArrowheads="1"/>
          </p:cNvSpPr>
          <p:nvPr/>
        </p:nvSpPr>
        <p:spPr bwMode="ltGray">
          <a:xfrm>
            <a:off x="3903663" y="4435475"/>
            <a:ext cx="1228725" cy="268288"/>
          </a:xfrm>
          <a:prstGeom prst="rect">
            <a:avLst/>
          </a:prstGeom>
          <a:solidFill>
            <a:srgbClr val="CC3300"/>
          </a:solidFill>
          <a:ln w="9525">
            <a:miter lim="800000"/>
            <a:headEnd/>
            <a:tailEnd/>
          </a:ln>
          <a:scene3d>
            <a:camera prst="legacyPerspectiveTopRight"/>
            <a:lightRig rig="legacyFlat3" dir="b"/>
          </a:scene3d>
          <a:sp3d extrusionH="1801800" prstMaterial="legacyPlastic">
            <a:bevelT w="13500" h="13500" prst="angle"/>
            <a:bevelB w="13500" h="13500" prst="angle"/>
            <a:extrusionClr>
              <a:srgbClr val="CC3300"/>
            </a:extrusionClr>
          </a:sp3d>
        </p:spPr>
        <p:txBody>
          <a:bodyPr anchor="ctr">
            <a:flatTx/>
          </a:bodyPr>
          <a:lstStyle/>
          <a:p>
            <a:pPr algn="ctr">
              <a:lnSpc>
                <a:spcPct val="100000"/>
              </a:lnSpc>
            </a:pPr>
            <a:r>
              <a:rPr lang="en-US" sz="1000">
                <a:solidFill>
                  <a:schemeClr val="bg1"/>
                </a:solidFill>
              </a:rPr>
              <a:t>App Server</a:t>
            </a:r>
          </a:p>
        </p:txBody>
      </p:sp>
      <p:sp>
        <p:nvSpPr>
          <p:cNvPr id="48135" name="Rectangle 52"/>
          <p:cNvSpPr>
            <a:spLocks noChangeArrowheads="1"/>
          </p:cNvSpPr>
          <p:nvPr/>
        </p:nvSpPr>
        <p:spPr bwMode="ltGray">
          <a:xfrm>
            <a:off x="3900488" y="4114800"/>
            <a:ext cx="1228725" cy="268288"/>
          </a:xfrm>
          <a:prstGeom prst="rect">
            <a:avLst/>
          </a:prstGeom>
          <a:solidFill>
            <a:srgbClr val="CC3300"/>
          </a:solidFill>
          <a:ln w="9525">
            <a:miter lim="800000"/>
            <a:headEnd/>
            <a:tailEnd/>
          </a:ln>
          <a:scene3d>
            <a:camera prst="legacyPerspectiveTopRight"/>
            <a:lightRig rig="legacyFlat3" dir="b"/>
          </a:scene3d>
          <a:sp3d extrusionH="1801800" prstMaterial="legacyPlastic">
            <a:bevelT w="13500" h="13500" prst="angle"/>
            <a:bevelB w="13500" h="13500" prst="angle"/>
            <a:extrusionClr>
              <a:srgbClr val="CC3300"/>
            </a:extrusionClr>
          </a:sp3d>
        </p:spPr>
        <p:txBody>
          <a:bodyPr anchor="ctr">
            <a:flatTx/>
          </a:bodyPr>
          <a:lstStyle/>
          <a:p>
            <a:pPr algn="ctr">
              <a:lnSpc>
                <a:spcPct val="100000"/>
              </a:lnSpc>
            </a:pPr>
            <a:r>
              <a:rPr lang="en-US" sz="1000">
                <a:solidFill>
                  <a:schemeClr val="bg1"/>
                </a:solidFill>
              </a:rPr>
              <a:t>Framework</a:t>
            </a:r>
          </a:p>
        </p:txBody>
      </p:sp>
      <p:sp>
        <p:nvSpPr>
          <p:cNvPr id="48136" name="AutoShape 41"/>
          <p:cNvSpPr>
            <a:spLocks noChangeArrowheads="1"/>
          </p:cNvSpPr>
          <p:nvPr/>
        </p:nvSpPr>
        <p:spPr bwMode="auto">
          <a:xfrm>
            <a:off x="4351338" y="3867150"/>
            <a:ext cx="385762" cy="171450"/>
          </a:xfrm>
          <a:prstGeom prst="can">
            <a:avLst>
              <a:gd name="adj" fmla="val 36056"/>
            </a:avLst>
          </a:prstGeom>
          <a:solidFill>
            <a:srgbClr val="FFFF00"/>
          </a:solidFill>
          <a:ln w="12700">
            <a:solidFill>
              <a:schemeClr val="tx1"/>
            </a:solidFill>
            <a:round/>
            <a:headEnd/>
            <a:tailEnd/>
          </a:ln>
        </p:spPr>
        <p:txBody>
          <a:bodyPr wrap="none" anchor="ctr"/>
          <a:lstStyle/>
          <a:p>
            <a:endParaRPr lang="nl-BE"/>
          </a:p>
        </p:txBody>
      </p:sp>
      <p:sp>
        <p:nvSpPr>
          <p:cNvPr id="48137" name="Line 42"/>
          <p:cNvSpPr>
            <a:spLocks noChangeShapeType="1"/>
          </p:cNvSpPr>
          <p:nvPr/>
        </p:nvSpPr>
        <p:spPr bwMode="auto">
          <a:xfrm flipH="1">
            <a:off x="4545013" y="3452813"/>
            <a:ext cx="1587" cy="482600"/>
          </a:xfrm>
          <a:prstGeom prst="line">
            <a:avLst/>
          </a:prstGeom>
          <a:noFill/>
          <a:ln w="127000">
            <a:solidFill>
              <a:schemeClr val="tx1"/>
            </a:solidFill>
            <a:round/>
            <a:headEnd/>
            <a:tailEnd/>
          </a:ln>
        </p:spPr>
        <p:txBody>
          <a:bodyPr anchor="ctr"/>
          <a:lstStyle/>
          <a:p>
            <a:endParaRPr lang="nl-BE"/>
          </a:p>
        </p:txBody>
      </p:sp>
      <p:sp>
        <p:nvSpPr>
          <p:cNvPr id="48138" name="Rectangle 2"/>
          <p:cNvSpPr>
            <a:spLocks noGrp="1" noChangeArrowheads="1"/>
          </p:cNvSpPr>
          <p:nvPr>
            <p:ph type="title"/>
          </p:nvPr>
        </p:nvSpPr>
        <p:spPr/>
        <p:txBody>
          <a:bodyPr/>
          <a:lstStyle/>
          <a:p>
            <a:r>
              <a:rPr lang="en-US" sz="2800" dirty="0" smtClean="0"/>
              <a:t>Security </a:t>
            </a:r>
            <a:r>
              <a:rPr lang="en-US" sz="2800" dirty="0" err="1" smtClean="0"/>
              <a:t>Misconfiguration</a:t>
            </a:r>
            <a:r>
              <a:rPr lang="en-US" sz="2800" dirty="0" smtClean="0"/>
              <a:t> Illustrated</a:t>
            </a:r>
          </a:p>
        </p:txBody>
      </p:sp>
      <p:sp>
        <p:nvSpPr>
          <p:cNvPr id="48139" name="Rectangle 54"/>
          <p:cNvSpPr>
            <a:spLocks noChangeArrowheads="1"/>
          </p:cNvSpPr>
          <p:nvPr/>
        </p:nvSpPr>
        <p:spPr bwMode="ltGray">
          <a:xfrm>
            <a:off x="3797300" y="3282950"/>
            <a:ext cx="1455738" cy="260350"/>
          </a:xfrm>
          <a:prstGeom prst="rect">
            <a:avLst/>
          </a:prstGeom>
          <a:solidFill>
            <a:srgbClr val="008000"/>
          </a:solidFill>
          <a:ln w="9525">
            <a:miter lim="800000"/>
            <a:headEnd/>
            <a:tailEnd/>
          </a:ln>
          <a:scene3d>
            <a:camera prst="legacyPerspectiveTopRight">
              <a:rot lat="420000" lon="0" rev="0"/>
            </a:camera>
            <a:lightRig rig="legacyFlat3" dir="b"/>
          </a:scene3d>
          <a:sp3d extrusionH="1801800" prstMaterial="legacyPlastic">
            <a:bevelT w="13500" h="13500" prst="angle"/>
            <a:bevelB w="13500" h="13500" prst="angle"/>
            <a:extrusionClr>
              <a:srgbClr val="008000"/>
            </a:extrusionClr>
          </a:sp3d>
        </p:spPr>
        <p:txBody>
          <a:bodyPr anchor="ctr">
            <a:flatTx/>
          </a:bodyPr>
          <a:lstStyle/>
          <a:p>
            <a:pPr algn="ctr">
              <a:lnSpc>
                <a:spcPct val="100000"/>
              </a:lnSpc>
            </a:pPr>
            <a:r>
              <a:rPr lang="en-US" sz="1000">
                <a:solidFill>
                  <a:schemeClr val="bg1"/>
                </a:solidFill>
              </a:rPr>
              <a:t>App Configuration</a:t>
            </a:r>
          </a:p>
        </p:txBody>
      </p:sp>
      <p:sp>
        <p:nvSpPr>
          <p:cNvPr id="48140" name="Rectangle 43"/>
          <p:cNvSpPr>
            <a:spLocks noChangeArrowheads="1"/>
          </p:cNvSpPr>
          <p:nvPr/>
        </p:nvSpPr>
        <p:spPr bwMode="ltGray">
          <a:xfrm>
            <a:off x="3802063" y="2952750"/>
            <a:ext cx="1455737" cy="260350"/>
          </a:xfrm>
          <a:prstGeom prst="rect">
            <a:avLst/>
          </a:prstGeom>
          <a:solidFill>
            <a:srgbClr val="008000"/>
          </a:solidFill>
          <a:ln w="9525">
            <a:miter lim="800000"/>
            <a:headEnd/>
            <a:tailEnd/>
          </a:ln>
          <a:scene3d>
            <a:camera prst="legacyPerspectiveTopRight">
              <a:rot lat="420000" lon="0" rev="0"/>
            </a:camera>
            <a:lightRig rig="legacyFlat3" dir="b"/>
          </a:scene3d>
          <a:sp3d extrusionH="1801800" prstMaterial="legacyPlastic">
            <a:bevelT w="13500" h="13500" prst="angle"/>
            <a:bevelB w="13500" h="13500" prst="angle"/>
            <a:extrusionClr>
              <a:srgbClr val="008000"/>
            </a:extrusionClr>
          </a:sp3d>
        </p:spPr>
        <p:txBody>
          <a:bodyPr anchor="ctr">
            <a:flatTx/>
          </a:bodyPr>
          <a:lstStyle/>
          <a:p>
            <a:pPr algn="ctr">
              <a:lnSpc>
                <a:spcPct val="100000"/>
              </a:lnSpc>
            </a:pPr>
            <a:r>
              <a:rPr lang="en-US" sz="1000">
                <a:solidFill>
                  <a:schemeClr val="bg1"/>
                </a:solidFill>
              </a:rPr>
              <a:t>Custom Code</a:t>
            </a:r>
          </a:p>
        </p:txBody>
      </p:sp>
      <p:sp>
        <p:nvSpPr>
          <p:cNvPr id="48141" name="Rectangle 44"/>
          <p:cNvSpPr>
            <a:spLocks noChangeArrowheads="1"/>
          </p:cNvSpPr>
          <p:nvPr/>
        </p:nvSpPr>
        <p:spPr bwMode="ltGray">
          <a:xfrm rot="-5400000">
            <a:off x="3223419" y="2196306"/>
            <a:ext cx="1316038" cy="123825"/>
          </a:xfrm>
          <a:prstGeom prst="rect">
            <a:avLst/>
          </a:prstGeom>
          <a:solidFill>
            <a:srgbClr val="008000"/>
          </a:solidFill>
          <a:ln w="9525">
            <a:miter lim="800000"/>
            <a:headEnd/>
            <a:tailEnd/>
          </a:ln>
          <a:scene3d>
            <a:camera prst="legacyPerspectiveTopRight"/>
            <a:lightRig rig="legacyFlat3" dir="b"/>
          </a:scene3d>
          <a:sp3d extrusionH="1801800" prstMaterial="legacyPlastic">
            <a:bevelT w="13500" h="13500" prst="angle"/>
            <a:bevelB w="13500" h="13500" prst="angle"/>
            <a:extrusionClr>
              <a:srgbClr val="008000"/>
            </a:extrusionClr>
          </a:sp3d>
        </p:spPr>
        <p:txBody>
          <a:bodyPr anchor="ctr">
            <a:flatTx/>
          </a:bodyPr>
          <a:lstStyle/>
          <a:p>
            <a:pPr algn="ctr">
              <a:lnSpc>
                <a:spcPct val="100000"/>
              </a:lnSpc>
            </a:pPr>
            <a:r>
              <a:rPr lang="en-US" sz="1000">
                <a:solidFill>
                  <a:schemeClr val="bg1"/>
                </a:solidFill>
              </a:rPr>
              <a:t>Accounts</a:t>
            </a:r>
          </a:p>
        </p:txBody>
      </p:sp>
      <p:sp>
        <p:nvSpPr>
          <p:cNvPr id="48142" name="Rectangle 45"/>
          <p:cNvSpPr>
            <a:spLocks noChangeArrowheads="1"/>
          </p:cNvSpPr>
          <p:nvPr/>
        </p:nvSpPr>
        <p:spPr bwMode="ltGray">
          <a:xfrm rot="-5400000">
            <a:off x="3406775" y="2195513"/>
            <a:ext cx="1316038" cy="125412"/>
          </a:xfrm>
          <a:prstGeom prst="rect">
            <a:avLst/>
          </a:prstGeom>
          <a:solidFill>
            <a:srgbClr val="008000"/>
          </a:solidFill>
          <a:ln w="9525">
            <a:miter lim="800000"/>
            <a:headEnd/>
            <a:tailEnd/>
          </a:ln>
          <a:scene3d>
            <a:camera prst="legacyPerspectiveTopRight"/>
            <a:lightRig rig="legacyFlat3" dir="b"/>
          </a:scene3d>
          <a:sp3d extrusionH="1801800" prstMaterial="legacyPlastic">
            <a:bevelT w="13500" h="13500" prst="angle"/>
            <a:bevelB w="13500" h="13500" prst="angle"/>
            <a:extrusionClr>
              <a:srgbClr val="008000"/>
            </a:extrusionClr>
          </a:sp3d>
        </p:spPr>
        <p:txBody>
          <a:bodyPr anchor="ctr">
            <a:flatTx/>
          </a:bodyPr>
          <a:lstStyle/>
          <a:p>
            <a:pPr algn="ctr">
              <a:lnSpc>
                <a:spcPct val="100000"/>
              </a:lnSpc>
            </a:pPr>
            <a:r>
              <a:rPr lang="en-US" sz="1000">
                <a:solidFill>
                  <a:schemeClr val="bg1"/>
                </a:solidFill>
              </a:rPr>
              <a:t>Finance</a:t>
            </a:r>
          </a:p>
        </p:txBody>
      </p:sp>
      <p:sp>
        <p:nvSpPr>
          <p:cNvPr id="48143" name="Rectangle 46"/>
          <p:cNvSpPr>
            <a:spLocks noChangeArrowheads="1"/>
          </p:cNvSpPr>
          <p:nvPr/>
        </p:nvSpPr>
        <p:spPr bwMode="ltGray">
          <a:xfrm rot="-5400000">
            <a:off x="3602832" y="2196306"/>
            <a:ext cx="1316038" cy="123825"/>
          </a:xfrm>
          <a:prstGeom prst="rect">
            <a:avLst/>
          </a:prstGeom>
          <a:solidFill>
            <a:srgbClr val="008000"/>
          </a:solidFill>
          <a:ln w="9525">
            <a:miter lim="800000"/>
            <a:headEnd/>
            <a:tailEnd/>
          </a:ln>
          <a:scene3d>
            <a:camera prst="legacyPerspectiveTopRight"/>
            <a:lightRig rig="legacyFlat3" dir="b"/>
          </a:scene3d>
          <a:sp3d extrusionH="1801800" prstMaterial="legacyPlastic">
            <a:bevelT w="13500" h="13500" prst="angle"/>
            <a:bevelB w="13500" h="13500" prst="angle"/>
            <a:extrusionClr>
              <a:srgbClr val="008000"/>
            </a:extrusionClr>
          </a:sp3d>
        </p:spPr>
        <p:txBody>
          <a:bodyPr anchor="ctr">
            <a:flatTx/>
          </a:bodyPr>
          <a:lstStyle/>
          <a:p>
            <a:pPr algn="ctr">
              <a:lnSpc>
                <a:spcPct val="100000"/>
              </a:lnSpc>
            </a:pPr>
            <a:r>
              <a:rPr lang="en-US" sz="1000">
                <a:solidFill>
                  <a:schemeClr val="bg1"/>
                </a:solidFill>
              </a:rPr>
              <a:t>Administration</a:t>
            </a:r>
          </a:p>
        </p:txBody>
      </p:sp>
      <p:sp>
        <p:nvSpPr>
          <p:cNvPr id="48144" name="Rectangle 47"/>
          <p:cNvSpPr>
            <a:spLocks noChangeArrowheads="1"/>
          </p:cNvSpPr>
          <p:nvPr/>
        </p:nvSpPr>
        <p:spPr bwMode="ltGray">
          <a:xfrm rot="-5400000">
            <a:off x="3781425" y="2195513"/>
            <a:ext cx="1316038" cy="125412"/>
          </a:xfrm>
          <a:prstGeom prst="rect">
            <a:avLst/>
          </a:prstGeom>
          <a:solidFill>
            <a:srgbClr val="008000"/>
          </a:solidFill>
          <a:ln w="9525">
            <a:miter lim="800000"/>
            <a:headEnd/>
            <a:tailEnd/>
          </a:ln>
          <a:scene3d>
            <a:camera prst="legacyPerspectiveTopRight"/>
            <a:lightRig rig="legacyFlat3" dir="b"/>
          </a:scene3d>
          <a:sp3d extrusionH="1801800" prstMaterial="legacyPlastic">
            <a:bevelT w="13500" h="13500" prst="angle"/>
            <a:bevelB w="13500" h="13500" prst="angle"/>
            <a:extrusionClr>
              <a:srgbClr val="008000"/>
            </a:extrusionClr>
          </a:sp3d>
        </p:spPr>
        <p:txBody>
          <a:bodyPr anchor="ctr">
            <a:flatTx/>
          </a:bodyPr>
          <a:lstStyle/>
          <a:p>
            <a:pPr algn="ctr">
              <a:lnSpc>
                <a:spcPct val="100000"/>
              </a:lnSpc>
            </a:pPr>
            <a:r>
              <a:rPr lang="en-US" sz="1000">
                <a:solidFill>
                  <a:schemeClr val="bg1"/>
                </a:solidFill>
              </a:rPr>
              <a:t>Transactions</a:t>
            </a:r>
          </a:p>
        </p:txBody>
      </p:sp>
      <p:sp>
        <p:nvSpPr>
          <p:cNvPr id="48145" name="Rectangle 48"/>
          <p:cNvSpPr>
            <a:spLocks noChangeArrowheads="1"/>
          </p:cNvSpPr>
          <p:nvPr/>
        </p:nvSpPr>
        <p:spPr bwMode="ltGray">
          <a:xfrm rot="-5400000">
            <a:off x="3977482" y="2196306"/>
            <a:ext cx="1316038" cy="123825"/>
          </a:xfrm>
          <a:prstGeom prst="rect">
            <a:avLst/>
          </a:prstGeom>
          <a:solidFill>
            <a:srgbClr val="008000"/>
          </a:solidFill>
          <a:ln w="9525">
            <a:miter lim="800000"/>
            <a:headEnd/>
            <a:tailEnd/>
          </a:ln>
          <a:scene3d>
            <a:camera prst="legacyPerspectiveTopRight"/>
            <a:lightRig rig="legacyFlat3" dir="b"/>
          </a:scene3d>
          <a:sp3d extrusionH="1801800" prstMaterial="legacyPlastic">
            <a:bevelT w="13500" h="13500" prst="angle"/>
            <a:bevelB w="13500" h="13500" prst="angle"/>
            <a:extrusionClr>
              <a:srgbClr val="008000"/>
            </a:extrusionClr>
          </a:sp3d>
        </p:spPr>
        <p:txBody>
          <a:bodyPr anchor="ctr">
            <a:flatTx/>
          </a:bodyPr>
          <a:lstStyle/>
          <a:p>
            <a:pPr algn="ctr">
              <a:lnSpc>
                <a:spcPct val="100000"/>
              </a:lnSpc>
            </a:pPr>
            <a:r>
              <a:rPr lang="en-US" sz="1000">
                <a:solidFill>
                  <a:schemeClr val="bg1"/>
                </a:solidFill>
              </a:rPr>
              <a:t>Communication</a:t>
            </a:r>
          </a:p>
        </p:txBody>
      </p:sp>
      <p:sp>
        <p:nvSpPr>
          <p:cNvPr id="48146" name="Rectangle 49"/>
          <p:cNvSpPr>
            <a:spLocks noChangeArrowheads="1"/>
          </p:cNvSpPr>
          <p:nvPr/>
        </p:nvSpPr>
        <p:spPr bwMode="ltGray">
          <a:xfrm rot="-5400000">
            <a:off x="4153694" y="2196306"/>
            <a:ext cx="1316038" cy="123825"/>
          </a:xfrm>
          <a:prstGeom prst="rect">
            <a:avLst/>
          </a:prstGeom>
          <a:solidFill>
            <a:srgbClr val="008000"/>
          </a:solidFill>
          <a:ln w="9525">
            <a:miter lim="800000"/>
            <a:headEnd/>
            <a:tailEnd/>
          </a:ln>
          <a:scene3d>
            <a:camera prst="legacyPerspectiveTopRight"/>
            <a:lightRig rig="legacyFlat3" dir="b"/>
          </a:scene3d>
          <a:sp3d extrusionH="1801800" prstMaterial="legacyPlastic">
            <a:bevelT w="13500" h="13500" prst="angle"/>
            <a:bevelB w="13500" h="13500" prst="angle"/>
            <a:extrusionClr>
              <a:srgbClr val="008000"/>
            </a:extrusionClr>
          </a:sp3d>
        </p:spPr>
        <p:txBody>
          <a:bodyPr anchor="ctr">
            <a:flatTx/>
          </a:bodyPr>
          <a:lstStyle/>
          <a:p>
            <a:pPr algn="ctr">
              <a:lnSpc>
                <a:spcPct val="100000"/>
              </a:lnSpc>
            </a:pPr>
            <a:r>
              <a:rPr lang="en-US" sz="1000">
                <a:solidFill>
                  <a:schemeClr val="bg1"/>
                </a:solidFill>
              </a:rPr>
              <a:t>Knowledge Mgmt</a:t>
            </a:r>
          </a:p>
        </p:txBody>
      </p:sp>
      <p:sp>
        <p:nvSpPr>
          <p:cNvPr id="48147" name="Rectangle 50"/>
          <p:cNvSpPr>
            <a:spLocks noChangeArrowheads="1"/>
          </p:cNvSpPr>
          <p:nvPr/>
        </p:nvSpPr>
        <p:spPr bwMode="ltGray">
          <a:xfrm rot="-5400000">
            <a:off x="4337844" y="2196306"/>
            <a:ext cx="1316038" cy="123825"/>
          </a:xfrm>
          <a:prstGeom prst="rect">
            <a:avLst/>
          </a:prstGeom>
          <a:solidFill>
            <a:srgbClr val="008000"/>
          </a:solidFill>
          <a:ln w="9525">
            <a:miter lim="800000"/>
            <a:headEnd/>
            <a:tailEnd/>
          </a:ln>
          <a:scene3d>
            <a:camera prst="legacyPerspectiveTopRight"/>
            <a:lightRig rig="legacyFlat3" dir="b"/>
          </a:scene3d>
          <a:sp3d extrusionH="1801800" prstMaterial="legacyPlastic">
            <a:bevelT w="13500" h="13500" prst="angle"/>
            <a:bevelB w="13500" h="13500" prst="angle"/>
            <a:extrusionClr>
              <a:srgbClr val="008000"/>
            </a:extrusionClr>
          </a:sp3d>
        </p:spPr>
        <p:txBody>
          <a:bodyPr anchor="ctr">
            <a:flatTx/>
          </a:bodyPr>
          <a:lstStyle/>
          <a:p>
            <a:pPr algn="ctr">
              <a:lnSpc>
                <a:spcPct val="100000"/>
              </a:lnSpc>
            </a:pPr>
            <a:r>
              <a:rPr lang="en-US" sz="1000">
                <a:solidFill>
                  <a:schemeClr val="bg1"/>
                </a:solidFill>
              </a:rPr>
              <a:t>E-Commerce</a:t>
            </a:r>
          </a:p>
        </p:txBody>
      </p:sp>
      <p:sp>
        <p:nvSpPr>
          <p:cNvPr id="48148" name="Rectangle 51"/>
          <p:cNvSpPr>
            <a:spLocks noChangeArrowheads="1"/>
          </p:cNvSpPr>
          <p:nvPr/>
        </p:nvSpPr>
        <p:spPr bwMode="ltGray">
          <a:xfrm rot="-5400000">
            <a:off x="4523582" y="2196306"/>
            <a:ext cx="1316038" cy="123825"/>
          </a:xfrm>
          <a:prstGeom prst="rect">
            <a:avLst/>
          </a:prstGeom>
          <a:solidFill>
            <a:srgbClr val="008000"/>
          </a:solidFill>
          <a:ln w="9525">
            <a:miter lim="800000"/>
            <a:headEnd/>
            <a:tailEnd/>
          </a:ln>
          <a:scene3d>
            <a:camera prst="legacyPerspectiveTopRight"/>
            <a:lightRig rig="legacyFlat3" dir="b"/>
          </a:scene3d>
          <a:sp3d extrusionH="1801800" prstMaterial="legacyPlastic">
            <a:bevelT w="13500" h="13500" prst="angle"/>
            <a:bevelB w="13500" h="13500" prst="angle"/>
            <a:extrusionClr>
              <a:srgbClr val="008000"/>
            </a:extrusionClr>
          </a:sp3d>
        </p:spPr>
        <p:txBody>
          <a:bodyPr anchor="ctr">
            <a:flatTx/>
          </a:bodyPr>
          <a:lstStyle/>
          <a:p>
            <a:pPr algn="ctr">
              <a:lnSpc>
                <a:spcPct val="100000"/>
              </a:lnSpc>
            </a:pPr>
            <a:r>
              <a:rPr lang="en-US" sz="1000">
                <a:solidFill>
                  <a:schemeClr val="bg1"/>
                </a:solidFill>
              </a:rPr>
              <a:t>Bus. Functions</a:t>
            </a:r>
          </a:p>
        </p:txBody>
      </p:sp>
      <p:pic>
        <p:nvPicPr>
          <p:cNvPr id="48149" name="Picture 55" descr="TN_hacker"/>
          <p:cNvPicPr>
            <a:picLocks noChangeAspect="1" noChangeArrowheads="1"/>
          </p:cNvPicPr>
          <p:nvPr/>
        </p:nvPicPr>
        <p:blipFill>
          <a:blip r:embed="rId3" cstate="print">
            <a:lum bright="24000" contrast="42000"/>
          </a:blip>
          <a:srcRect/>
          <a:stretch>
            <a:fillRect/>
          </a:stretch>
        </p:blipFill>
        <p:spPr bwMode="auto">
          <a:xfrm>
            <a:off x="1066800" y="3886200"/>
            <a:ext cx="1093788" cy="1268413"/>
          </a:xfrm>
          <a:prstGeom prst="rect">
            <a:avLst/>
          </a:prstGeom>
          <a:noFill/>
          <a:ln w="9525">
            <a:noFill/>
            <a:miter lim="800000"/>
            <a:headEnd/>
            <a:tailEnd/>
          </a:ln>
          <a:effectLst>
            <a:outerShdw dist="107763" dir="2700000" algn="ctr" rotWithShape="0">
              <a:srgbClr val="808080">
                <a:alpha val="50000"/>
              </a:srgbClr>
            </a:outerShdw>
          </a:effectLst>
        </p:spPr>
      </p:pic>
      <p:sp>
        <p:nvSpPr>
          <p:cNvPr id="48150" name="Line 60"/>
          <p:cNvSpPr>
            <a:spLocks noChangeShapeType="1"/>
          </p:cNvSpPr>
          <p:nvPr/>
        </p:nvSpPr>
        <p:spPr bwMode="auto">
          <a:xfrm flipH="1">
            <a:off x="6781800" y="3857625"/>
            <a:ext cx="0" cy="2133600"/>
          </a:xfrm>
          <a:prstGeom prst="line">
            <a:avLst/>
          </a:prstGeom>
          <a:noFill/>
          <a:ln w="127000">
            <a:solidFill>
              <a:schemeClr val="tx1"/>
            </a:solidFill>
            <a:round/>
            <a:headEnd/>
            <a:tailEnd/>
          </a:ln>
        </p:spPr>
        <p:txBody>
          <a:bodyPr anchor="ctr"/>
          <a:lstStyle/>
          <a:p>
            <a:endParaRPr lang="nl-BE"/>
          </a:p>
        </p:txBody>
      </p:sp>
      <p:sp>
        <p:nvSpPr>
          <p:cNvPr id="48151" name="Line 61"/>
          <p:cNvSpPr>
            <a:spLocks noChangeShapeType="1"/>
          </p:cNvSpPr>
          <p:nvPr/>
        </p:nvSpPr>
        <p:spPr bwMode="auto">
          <a:xfrm flipH="1">
            <a:off x="3886200" y="5962650"/>
            <a:ext cx="3505200" cy="0"/>
          </a:xfrm>
          <a:prstGeom prst="line">
            <a:avLst/>
          </a:prstGeom>
          <a:noFill/>
          <a:ln w="127000">
            <a:solidFill>
              <a:schemeClr val="tx1"/>
            </a:solidFill>
            <a:round/>
            <a:headEnd/>
            <a:tailEnd/>
          </a:ln>
        </p:spPr>
        <p:txBody>
          <a:bodyPr anchor="ctr"/>
          <a:lstStyle/>
          <a:p>
            <a:endParaRPr lang="nl-BE"/>
          </a:p>
        </p:txBody>
      </p:sp>
      <p:sp>
        <p:nvSpPr>
          <p:cNvPr id="48152" name="Line 63"/>
          <p:cNvSpPr>
            <a:spLocks noChangeShapeType="1"/>
          </p:cNvSpPr>
          <p:nvPr/>
        </p:nvSpPr>
        <p:spPr bwMode="auto">
          <a:xfrm flipH="1">
            <a:off x="6781800" y="5391150"/>
            <a:ext cx="609600" cy="0"/>
          </a:xfrm>
          <a:prstGeom prst="line">
            <a:avLst/>
          </a:prstGeom>
          <a:noFill/>
          <a:ln w="127000">
            <a:solidFill>
              <a:schemeClr val="tx1"/>
            </a:solidFill>
            <a:round/>
            <a:headEnd/>
            <a:tailEnd/>
          </a:ln>
        </p:spPr>
        <p:txBody>
          <a:bodyPr anchor="ctr"/>
          <a:lstStyle/>
          <a:p>
            <a:endParaRPr lang="nl-BE"/>
          </a:p>
        </p:txBody>
      </p:sp>
      <p:sp>
        <p:nvSpPr>
          <p:cNvPr id="48153" name="Line 64"/>
          <p:cNvSpPr>
            <a:spLocks noChangeShapeType="1"/>
          </p:cNvSpPr>
          <p:nvPr/>
        </p:nvSpPr>
        <p:spPr bwMode="auto">
          <a:xfrm flipH="1">
            <a:off x="6781800" y="4781550"/>
            <a:ext cx="609600" cy="0"/>
          </a:xfrm>
          <a:prstGeom prst="line">
            <a:avLst/>
          </a:prstGeom>
          <a:noFill/>
          <a:ln w="127000">
            <a:solidFill>
              <a:schemeClr val="tx1"/>
            </a:solidFill>
            <a:round/>
            <a:headEnd/>
            <a:tailEnd/>
          </a:ln>
        </p:spPr>
        <p:txBody>
          <a:bodyPr anchor="ctr"/>
          <a:lstStyle/>
          <a:p>
            <a:endParaRPr lang="nl-BE"/>
          </a:p>
        </p:txBody>
      </p:sp>
      <p:sp>
        <p:nvSpPr>
          <p:cNvPr id="48154" name="Line 65"/>
          <p:cNvSpPr>
            <a:spLocks noChangeShapeType="1"/>
          </p:cNvSpPr>
          <p:nvPr/>
        </p:nvSpPr>
        <p:spPr bwMode="auto">
          <a:xfrm flipH="1">
            <a:off x="6781800" y="4171950"/>
            <a:ext cx="609600" cy="0"/>
          </a:xfrm>
          <a:prstGeom prst="line">
            <a:avLst/>
          </a:prstGeom>
          <a:noFill/>
          <a:ln w="127000">
            <a:solidFill>
              <a:schemeClr val="tx1"/>
            </a:solidFill>
            <a:round/>
            <a:headEnd/>
            <a:tailEnd/>
          </a:ln>
        </p:spPr>
        <p:txBody>
          <a:bodyPr anchor="ctr"/>
          <a:lstStyle/>
          <a:p>
            <a:endParaRPr lang="nl-BE"/>
          </a:p>
        </p:txBody>
      </p:sp>
      <p:sp>
        <p:nvSpPr>
          <p:cNvPr id="48155" name="Rectangle 56"/>
          <p:cNvSpPr>
            <a:spLocks noChangeArrowheads="1"/>
          </p:cNvSpPr>
          <p:nvPr/>
        </p:nvSpPr>
        <p:spPr bwMode="ltGray">
          <a:xfrm>
            <a:off x="7315200" y="5256213"/>
            <a:ext cx="1227138" cy="268287"/>
          </a:xfrm>
          <a:prstGeom prst="rect">
            <a:avLst/>
          </a:prstGeom>
          <a:solidFill>
            <a:srgbClr val="CC3300"/>
          </a:solidFill>
          <a:ln w="9525">
            <a:miter lim="800000"/>
            <a:headEnd/>
            <a:tailEnd/>
          </a:ln>
          <a:scene3d>
            <a:camera prst="legacyPerspectiveTopRight"/>
            <a:lightRig rig="legacyFlat3" dir="b"/>
          </a:scene3d>
          <a:sp3d extrusionH="1801800" prstMaterial="legacyPlastic">
            <a:bevelT w="13500" h="13500" prst="angle"/>
            <a:bevelB w="13500" h="13500" prst="angle"/>
            <a:extrusionClr>
              <a:srgbClr val="CC3300"/>
            </a:extrusionClr>
          </a:sp3d>
        </p:spPr>
        <p:txBody>
          <a:bodyPr anchor="ctr">
            <a:flatTx/>
          </a:bodyPr>
          <a:lstStyle/>
          <a:p>
            <a:pPr algn="ctr">
              <a:lnSpc>
                <a:spcPct val="100000"/>
              </a:lnSpc>
            </a:pPr>
            <a:r>
              <a:rPr lang="en-US" sz="1000">
                <a:solidFill>
                  <a:schemeClr val="bg1"/>
                </a:solidFill>
              </a:rPr>
              <a:t>Test Servers</a:t>
            </a:r>
          </a:p>
        </p:txBody>
      </p:sp>
      <p:sp>
        <p:nvSpPr>
          <p:cNvPr id="48156" name="Rectangle 57"/>
          <p:cNvSpPr>
            <a:spLocks noChangeArrowheads="1"/>
          </p:cNvSpPr>
          <p:nvPr/>
        </p:nvSpPr>
        <p:spPr bwMode="ltGray">
          <a:xfrm>
            <a:off x="7315200" y="4646613"/>
            <a:ext cx="1227138" cy="268287"/>
          </a:xfrm>
          <a:prstGeom prst="rect">
            <a:avLst/>
          </a:prstGeom>
          <a:solidFill>
            <a:srgbClr val="CC3300"/>
          </a:solidFill>
          <a:ln w="9525">
            <a:miter lim="800000"/>
            <a:headEnd/>
            <a:tailEnd/>
          </a:ln>
          <a:scene3d>
            <a:camera prst="legacyPerspectiveTopRight"/>
            <a:lightRig rig="legacyFlat3" dir="b"/>
          </a:scene3d>
          <a:sp3d extrusionH="1801800" prstMaterial="legacyPlastic">
            <a:bevelT w="13500" h="13500" prst="angle"/>
            <a:bevelB w="13500" h="13500" prst="angle"/>
            <a:extrusionClr>
              <a:srgbClr val="CC3300"/>
            </a:extrusionClr>
          </a:sp3d>
        </p:spPr>
        <p:txBody>
          <a:bodyPr anchor="ctr">
            <a:flatTx/>
          </a:bodyPr>
          <a:lstStyle/>
          <a:p>
            <a:pPr algn="ctr">
              <a:lnSpc>
                <a:spcPct val="100000"/>
              </a:lnSpc>
            </a:pPr>
            <a:r>
              <a:rPr lang="en-US" sz="1000">
                <a:solidFill>
                  <a:schemeClr val="bg1"/>
                </a:solidFill>
              </a:rPr>
              <a:t>QA Servers</a:t>
            </a:r>
          </a:p>
        </p:txBody>
      </p:sp>
      <p:sp>
        <p:nvSpPr>
          <p:cNvPr id="48157" name="Rectangle 58"/>
          <p:cNvSpPr>
            <a:spLocks noChangeArrowheads="1"/>
          </p:cNvSpPr>
          <p:nvPr/>
        </p:nvSpPr>
        <p:spPr bwMode="ltGray">
          <a:xfrm>
            <a:off x="7315200" y="5827713"/>
            <a:ext cx="1227138" cy="268287"/>
          </a:xfrm>
          <a:prstGeom prst="rect">
            <a:avLst/>
          </a:prstGeom>
          <a:solidFill>
            <a:srgbClr val="CC3300"/>
          </a:solidFill>
          <a:ln w="9525">
            <a:miter lim="800000"/>
            <a:headEnd/>
            <a:tailEnd/>
          </a:ln>
          <a:scene3d>
            <a:camera prst="legacyPerspectiveTopRight"/>
            <a:lightRig rig="legacyFlat3" dir="b"/>
          </a:scene3d>
          <a:sp3d extrusionH="1801800" prstMaterial="legacyPlastic">
            <a:bevelT w="13500" h="13500" prst="angle"/>
            <a:bevelB w="13500" h="13500" prst="angle"/>
            <a:extrusionClr>
              <a:srgbClr val="CC3300"/>
            </a:extrusionClr>
          </a:sp3d>
        </p:spPr>
        <p:txBody>
          <a:bodyPr anchor="ctr">
            <a:flatTx/>
          </a:bodyPr>
          <a:lstStyle/>
          <a:p>
            <a:pPr algn="ctr">
              <a:lnSpc>
                <a:spcPct val="100000"/>
              </a:lnSpc>
            </a:pPr>
            <a:r>
              <a:rPr lang="en-US" sz="1000">
                <a:solidFill>
                  <a:schemeClr val="bg1"/>
                </a:solidFill>
              </a:rPr>
              <a:t>Source Control</a:t>
            </a:r>
          </a:p>
        </p:txBody>
      </p:sp>
      <p:sp>
        <p:nvSpPr>
          <p:cNvPr id="48158" name="Rectangle 59"/>
          <p:cNvSpPr>
            <a:spLocks noChangeArrowheads="1"/>
          </p:cNvSpPr>
          <p:nvPr/>
        </p:nvSpPr>
        <p:spPr bwMode="ltGray">
          <a:xfrm>
            <a:off x="7315200" y="4037013"/>
            <a:ext cx="1227138" cy="268287"/>
          </a:xfrm>
          <a:prstGeom prst="rect">
            <a:avLst/>
          </a:prstGeom>
          <a:solidFill>
            <a:srgbClr val="CC3300"/>
          </a:solidFill>
          <a:ln w="9525">
            <a:miter lim="800000"/>
            <a:headEnd/>
            <a:tailEnd/>
          </a:ln>
          <a:scene3d>
            <a:camera prst="legacyPerspectiveTopRight"/>
            <a:lightRig rig="legacyFlat3" dir="b"/>
          </a:scene3d>
          <a:sp3d extrusionH="1801800" prstMaterial="legacyPlastic">
            <a:bevelT w="13500" h="13500" prst="angle"/>
            <a:bevelB w="13500" h="13500" prst="angle"/>
            <a:extrusionClr>
              <a:srgbClr val="CC3300"/>
            </a:extrusionClr>
          </a:sp3d>
        </p:spPr>
        <p:txBody>
          <a:bodyPr anchor="ctr">
            <a:flatTx/>
          </a:bodyPr>
          <a:lstStyle/>
          <a:p>
            <a:pPr algn="ctr">
              <a:lnSpc>
                <a:spcPct val="100000"/>
              </a:lnSpc>
            </a:pPr>
            <a:r>
              <a:rPr lang="en-US" sz="1000">
                <a:solidFill>
                  <a:schemeClr val="bg1"/>
                </a:solidFill>
              </a:rPr>
              <a:t>Development</a:t>
            </a:r>
          </a:p>
        </p:txBody>
      </p:sp>
      <p:sp>
        <p:nvSpPr>
          <p:cNvPr id="48159" name="AutoShape 66"/>
          <p:cNvSpPr>
            <a:spLocks noChangeArrowheads="1"/>
          </p:cNvSpPr>
          <p:nvPr/>
        </p:nvSpPr>
        <p:spPr bwMode="auto">
          <a:xfrm>
            <a:off x="5943600" y="2133600"/>
            <a:ext cx="1368425" cy="409575"/>
          </a:xfrm>
          <a:prstGeom prst="can">
            <a:avLst>
              <a:gd name="adj" fmla="val 25000"/>
            </a:avLst>
          </a:prstGeom>
          <a:solidFill>
            <a:srgbClr val="33CC33"/>
          </a:solidFill>
          <a:ln w="9525">
            <a:solidFill>
              <a:schemeClr val="tx1"/>
            </a:solidFill>
            <a:round/>
            <a:headEnd/>
            <a:tailEnd/>
          </a:ln>
        </p:spPr>
        <p:txBody>
          <a:bodyPr anchor="ctr">
            <a:spAutoFit/>
          </a:bodyPr>
          <a:lstStyle/>
          <a:p>
            <a:pPr algn="ctr"/>
            <a:r>
              <a:rPr lang="en-US"/>
              <a:t>Database</a:t>
            </a:r>
          </a:p>
        </p:txBody>
      </p:sp>
      <p:sp>
        <p:nvSpPr>
          <p:cNvPr id="48160" name="Line 67"/>
          <p:cNvSpPr>
            <a:spLocks noChangeShapeType="1"/>
          </p:cNvSpPr>
          <p:nvPr/>
        </p:nvSpPr>
        <p:spPr bwMode="auto">
          <a:xfrm flipH="1">
            <a:off x="5334000" y="2362200"/>
            <a:ext cx="609600" cy="0"/>
          </a:xfrm>
          <a:prstGeom prst="line">
            <a:avLst/>
          </a:prstGeom>
          <a:noFill/>
          <a:ln w="127000">
            <a:solidFill>
              <a:schemeClr val="tx1"/>
            </a:solidFill>
            <a:round/>
            <a:headEnd/>
            <a:tailEnd/>
          </a:ln>
        </p:spPr>
        <p:txBody>
          <a:bodyPr anchor="ctr"/>
          <a:lstStyle/>
          <a:p>
            <a:endParaRPr lang="nl-BE"/>
          </a:p>
        </p:txBody>
      </p:sp>
      <p:sp>
        <p:nvSpPr>
          <p:cNvPr id="48161" name="Freeform 68"/>
          <p:cNvSpPr>
            <a:spLocks/>
          </p:cNvSpPr>
          <p:nvPr/>
        </p:nvSpPr>
        <p:spPr bwMode="gray">
          <a:xfrm>
            <a:off x="2057400" y="4559300"/>
            <a:ext cx="1816100" cy="53975"/>
          </a:xfrm>
          <a:custGeom>
            <a:avLst/>
            <a:gdLst>
              <a:gd name="T0" fmla="*/ 1816100 w 1144"/>
              <a:gd name="T1" fmla="*/ 0 h 34"/>
              <a:gd name="T2" fmla="*/ 0 w 1144"/>
              <a:gd name="T3" fmla="*/ 53975 h 34"/>
              <a:gd name="T4" fmla="*/ 0 60000 65536"/>
              <a:gd name="T5" fmla="*/ 0 60000 65536"/>
              <a:gd name="T6" fmla="*/ 0 w 1144"/>
              <a:gd name="T7" fmla="*/ 0 h 34"/>
              <a:gd name="T8" fmla="*/ 1144 w 1144"/>
              <a:gd name="T9" fmla="*/ 34 h 34"/>
            </a:gdLst>
            <a:ahLst/>
            <a:cxnLst>
              <a:cxn ang="T4">
                <a:pos x="T0" y="T1"/>
              </a:cxn>
              <a:cxn ang="T5">
                <a:pos x="T2" y="T3"/>
              </a:cxn>
            </a:cxnLst>
            <a:rect l="T6" t="T7" r="T8" b="T9"/>
            <a:pathLst>
              <a:path w="1144" h="34">
                <a:moveTo>
                  <a:pt x="1144" y="0"/>
                </a:moveTo>
                <a:cubicBezTo>
                  <a:pt x="955" y="6"/>
                  <a:pt x="238" y="27"/>
                  <a:pt x="0" y="34"/>
                </a:cubicBezTo>
              </a:path>
            </a:pathLst>
          </a:custGeom>
          <a:noFill/>
          <a:ln w="101600" cap="flat" cmpd="sng">
            <a:solidFill>
              <a:srgbClr val="FF0000">
                <a:alpha val="59999"/>
              </a:srgbClr>
            </a:solidFill>
            <a:prstDash val="solid"/>
            <a:round/>
            <a:headEnd type="triangle" w="med" len="med"/>
            <a:tailEnd type="none" w="med" len="med"/>
          </a:ln>
        </p:spPr>
        <p:txBody>
          <a:bodyPr anchor="ctr"/>
          <a:lstStyle/>
          <a:p>
            <a:endParaRPr lang="nl-BE"/>
          </a:p>
        </p:txBody>
      </p:sp>
      <p:sp>
        <p:nvSpPr>
          <p:cNvPr id="48162" name="Freeform 69"/>
          <p:cNvSpPr>
            <a:spLocks/>
          </p:cNvSpPr>
          <p:nvPr/>
        </p:nvSpPr>
        <p:spPr bwMode="gray">
          <a:xfrm>
            <a:off x="2057400" y="5149850"/>
            <a:ext cx="5486400" cy="1022350"/>
          </a:xfrm>
          <a:custGeom>
            <a:avLst/>
            <a:gdLst>
              <a:gd name="T0" fmla="*/ 5486400 w 3719"/>
              <a:gd name="T1" fmla="*/ 888548 h 787"/>
              <a:gd name="T2" fmla="*/ 1587353 w 3719"/>
              <a:gd name="T3" fmla="*/ 874259 h 787"/>
              <a:gd name="T4" fmla="*/ 0 w 3719"/>
              <a:gd name="T5" fmla="*/ 0 h 787"/>
              <a:gd name="T6" fmla="*/ 0 60000 65536"/>
              <a:gd name="T7" fmla="*/ 0 60000 65536"/>
              <a:gd name="T8" fmla="*/ 0 60000 65536"/>
              <a:gd name="T9" fmla="*/ 0 w 3719"/>
              <a:gd name="T10" fmla="*/ 0 h 787"/>
              <a:gd name="T11" fmla="*/ 3719 w 3719"/>
              <a:gd name="T12" fmla="*/ 787 h 787"/>
            </a:gdLst>
            <a:ahLst/>
            <a:cxnLst>
              <a:cxn ang="T6">
                <a:pos x="T0" y="T1"/>
              </a:cxn>
              <a:cxn ang="T7">
                <a:pos x="T2" y="T3"/>
              </a:cxn>
              <a:cxn ang="T8">
                <a:pos x="T4" y="T5"/>
              </a:cxn>
            </a:cxnLst>
            <a:rect l="T9" t="T10" r="T11" b="T12"/>
            <a:pathLst>
              <a:path w="3719" h="787">
                <a:moveTo>
                  <a:pt x="3719" y="684"/>
                </a:moveTo>
                <a:cubicBezTo>
                  <a:pt x="3279" y="682"/>
                  <a:pt x="1696" y="787"/>
                  <a:pt x="1076" y="673"/>
                </a:cubicBezTo>
                <a:cubicBezTo>
                  <a:pt x="456" y="559"/>
                  <a:pt x="224" y="140"/>
                  <a:pt x="0" y="0"/>
                </a:cubicBezTo>
              </a:path>
            </a:pathLst>
          </a:custGeom>
          <a:noFill/>
          <a:ln w="101600" cap="flat" cmpd="sng">
            <a:solidFill>
              <a:srgbClr val="FF0000">
                <a:alpha val="59999"/>
              </a:srgbClr>
            </a:solidFill>
            <a:prstDash val="solid"/>
            <a:round/>
            <a:headEnd type="triangle" w="med" len="med"/>
            <a:tailEnd type="none" w="med" len="med"/>
          </a:ln>
        </p:spPr>
        <p:txBody>
          <a:bodyPr anchor="ctr"/>
          <a:lstStyle/>
          <a:p>
            <a:endParaRPr lang="nl-BE"/>
          </a:p>
        </p:txBody>
      </p:sp>
      <p:sp>
        <p:nvSpPr>
          <p:cNvPr id="48163" name="Freeform 70"/>
          <p:cNvSpPr>
            <a:spLocks/>
          </p:cNvSpPr>
          <p:nvPr/>
        </p:nvSpPr>
        <p:spPr bwMode="gray">
          <a:xfrm>
            <a:off x="6019800" y="4321175"/>
            <a:ext cx="1276350" cy="1774825"/>
          </a:xfrm>
          <a:custGeom>
            <a:avLst/>
            <a:gdLst>
              <a:gd name="T0" fmla="*/ 1276350 w 804"/>
              <a:gd name="T1" fmla="*/ 0 h 1118"/>
              <a:gd name="T2" fmla="*/ 779463 w 804"/>
              <a:gd name="T3" fmla="*/ 1196975 h 1118"/>
              <a:gd name="T4" fmla="*/ 0 w 804"/>
              <a:gd name="T5" fmla="*/ 1774825 h 1118"/>
              <a:gd name="T6" fmla="*/ 0 60000 65536"/>
              <a:gd name="T7" fmla="*/ 0 60000 65536"/>
              <a:gd name="T8" fmla="*/ 0 60000 65536"/>
              <a:gd name="T9" fmla="*/ 0 w 804"/>
              <a:gd name="T10" fmla="*/ 0 h 1118"/>
              <a:gd name="T11" fmla="*/ 804 w 804"/>
              <a:gd name="T12" fmla="*/ 1118 h 1118"/>
            </a:gdLst>
            <a:ahLst/>
            <a:cxnLst>
              <a:cxn ang="T6">
                <a:pos x="T0" y="T1"/>
              </a:cxn>
              <a:cxn ang="T7">
                <a:pos x="T2" y="T3"/>
              </a:cxn>
              <a:cxn ang="T8">
                <a:pos x="T4" y="T5"/>
              </a:cxn>
            </a:cxnLst>
            <a:rect l="T9" t="T10" r="T11" b="T12"/>
            <a:pathLst>
              <a:path w="804" h="1118">
                <a:moveTo>
                  <a:pt x="804" y="0"/>
                </a:moveTo>
                <a:cubicBezTo>
                  <a:pt x="753" y="126"/>
                  <a:pt x="625" y="568"/>
                  <a:pt x="491" y="754"/>
                </a:cubicBezTo>
                <a:cubicBezTo>
                  <a:pt x="357" y="940"/>
                  <a:pt x="102" y="1042"/>
                  <a:pt x="0" y="1118"/>
                </a:cubicBezTo>
              </a:path>
            </a:pathLst>
          </a:custGeom>
          <a:noFill/>
          <a:ln w="101600" cap="flat" cmpd="sng">
            <a:solidFill>
              <a:srgbClr val="FF0000">
                <a:alpha val="59999"/>
              </a:srgbClr>
            </a:solidFill>
            <a:prstDash val="solid"/>
            <a:round/>
            <a:headEnd type="triangle" w="med" len="med"/>
            <a:tailEnd type="none" w="med" len="med"/>
          </a:ln>
        </p:spPr>
        <p:txBody>
          <a:bodyPr anchor="ctr"/>
          <a:lstStyle/>
          <a:p>
            <a:endParaRPr lang="nl-BE"/>
          </a:p>
        </p:txBody>
      </p:sp>
      <p:sp>
        <p:nvSpPr>
          <p:cNvPr id="48164" name="Freeform 71"/>
          <p:cNvSpPr>
            <a:spLocks/>
          </p:cNvSpPr>
          <p:nvPr/>
        </p:nvSpPr>
        <p:spPr bwMode="gray">
          <a:xfrm>
            <a:off x="6096000" y="4899025"/>
            <a:ext cx="1358900" cy="1196975"/>
          </a:xfrm>
          <a:custGeom>
            <a:avLst/>
            <a:gdLst>
              <a:gd name="T0" fmla="*/ 1358900 w 856"/>
              <a:gd name="T1" fmla="*/ 0 h 754"/>
              <a:gd name="T2" fmla="*/ 766763 w 856"/>
              <a:gd name="T3" fmla="*/ 673100 h 754"/>
              <a:gd name="T4" fmla="*/ 0 w 856"/>
              <a:gd name="T5" fmla="*/ 1196975 h 754"/>
              <a:gd name="T6" fmla="*/ 0 60000 65536"/>
              <a:gd name="T7" fmla="*/ 0 60000 65536"/>
              <a:gd name="T8" fmla="*/ 0 60000 65536"/>
              <a:gd name="T9" fmla="*/ 0 w 856"/>
              <a:gd name="T10" fmla="*/ 0 h 754"/>
              <a:gd name="T11" fmla="*/ 856 w 856"/>
              <a:gd name="T12" fmla="*/ 754 h 754"/>
            </a:gdLst>
            <a:ahLst/>
            <a:cxnLst>
              <a:cxn ang="T6">
                <a:pos x="T0" y="T1"/>
              </a:cxn>
              <a:cxn ang="T7">
                <a:pos x="T2" y="T3"/>
              </a:cxn>
              <a:cxn ang="T8">
                <a:pos x="T4" y="T5"/>
              </a:cxn>
            </a:cxnLst>
            <a:rect l="T9" t="T10" r="T11" b="T12"/>
            <a:pathLst>
              <a:path w="856" h="754">
                <a:moveTo>
                  <a:pt x="856" y="0"/>
                </a:moveTo>
                <a:cubicBezTo>
                  <a:pt x="794" y="71"/>
                  <a:pt x="626" y="298"/>
                  <a:pt x="483" y="424"/>
                </a:cubicBezTo>
                <a:cubicBezTo>
                  <a:pt x="340" y="550"/>
                  <a:pt x="101" y="685"/>
                  <a:pt x="0" y="754"/>
                </a:cubicBezTo>
              </a:path>
            </a:pathLst>
          </a:custGeom>
          <a:noFill/>
          <a:ln w="101600" cap="flat" cmpd="sng">
            <a:solidFill>
              <a:srgbClr val="FF0000">
                <a:alpha val="59999"/>
              </a:srgbClr>
            </a:solidFill>
            <a:prstDash val="solid"/>
            <a:round/>
            <a:headEnd type="triangle" w="med" len="med"/>
            <a:tailEnd type="none" w="med" len="med"/>
          </a:ln>
        </p:spPr>
        <p:txBody>
          <a:bodyPr anchor="ctr"/>
          <a:lstStyle/>
          <a:p>
            <a:endParaRPr lang="nl-BE"/>
          </a:p>
        </p:txBody>
      </p:sp>
      <p:sp>
        <p:nvSpPr>
          <p:cNvPr id="48165" name="Freeform 72"/>
          <p:cNvSpPr>
            <a:spLocks/>
          </p:cNvSpPr>
          <p:nvPr/>
        </p:nvSpPr>
        <p:spPr bwMode="gray">
          <a:xfrm>
            <a:off x="5943600" y="5410200"/>
            <a:ext cx="1411288" cy="682625"/>
          </a:xfrm>
          <a:custGeom>
            <a:avLst/>
            <a:gdLst>
              <a:gd name="T0" fmla="*/ 1411288 w 889"/>
              <a:gd name="T1" fmla="*/ 0 h 430"/>
              <a:gd name="T2" fmla="*/ 846138 w 889"/>
              <a:gd name="T3" fmla="*/ 403225 h 430"/>
              <a:gd name="T4" fmla="*/ 0 w 889"/>
              <a:gd name="T5" fmla="*/ 682625 h 430"/>
              <a:gd name="T6" fmla="*/ 0 60000 65536"/>
              <a:gd name="T7" fmla="*/ 0 60000 65536"/>
              <a:gd name="T8" fmla="*/ 0 60000 65536"/>
              <a:gd name="T9" fmla="*/ 0 w 889"/>
              <a:gd name="T10" fmla="*/ 0 h 430"/>
              <a:gd name="T11" fmla="*/ 889 w 889"/>
              <a:gd name="T12" fmla="*/ 430 h 430"/>
            </a:gdLst>
            <a:ahLst/>
            <a:cxnLst>
              <a:cxn ang="T6">
                <a:pos x="T0" y="T1"/>
              </a:cxn>
              <a:cxn ang="T7">
                <a:pos x="T2" y="T3"/>
              </a:cxn>
              <a:cxn ang="T8">
                <a:pos x="T4" y="T5"/>
              </a:cxn>
            </a:cxnLst>
            <a:rect l="T9" t="T10" r="T11" b="T12"/>
            <a:pathLst>
              <a:path w="889" h="430">
                <a:moveTo>
                  <a:pt x="889" y="0"/>
                </a:moveTo>
                <a:cubicBezTo>
                  <a:pt x="830" y="42"/>
                  <a:pt x="681" y="182"/>
                  <a:pt x="533" y="254"/>
                </a:cubicBezTo>
                <a:cubicBezTo>
                  <a:pt x="385" y="326"/>
                  <a:pt x="111" y="393"/>
                  <a:pt x="0" y="430"/>
                </a:cubicBezTo>
              </a:path>
            </a:pathLst>
          </a:custGeom>
          <a:noFill/>
          <a:ln w="101600" cap="flat" cmpd="sng">
            <a:solidFill>
              <a:srgbClr val="FF0000">
                <a:alpha val="59999"/>
              </a:srgbClr>
            </a:solidFill>
            <a:prstDash val="solid"/>
            <a:round/>
            <a:headEnd type="triangle" w="med" len="med"/>
            <a:tailEnd type="none" w="med" len="med"/>
          </a:ln>
        </p:spPr>
        <p:txBody>
          <a:bodyPr anchor="ctr"/>
          <a:lstStyle/>
          <a:p>
            <a:endParaRPr lang="nl-BE"/>
          </a:p>
        </p:txBody>
      </p:sp>
      <p:sp>
        <p:nvSpPr>
          <p:cNvPr id="48166" name="Freeform 73"/>
          <p:cNvSpPr>
            <a:spLocks/>
          </p:cNvSpPr>
          <p:nvPr/>
        </p:nvSpPr>
        <p:spPr bwMode="gray">
          <a:xfrm>
            <a:off x="2057400" y="3576638"/>
            <a:ext cx="2724150" cy="2300287"/>
          </a:xfrm>
          <a:custGeom>
            <a:avLst/>
            <a:gdLst>
              <a:gd name="T0" fmla="*/ 2703513 w 1716"/>
              <a:gd name="T1" fmla="*/ 0 h 1449"/>
              <a:gd name="T2" fmla="*/ 2273300 w 1716"/>
              <a:gd name="T3" fmla="*/ 2057400 h 1449"/>
              <a:gd name="T4" fmla="*/ 0 w 1716"/>
              <a:gd name="T5" fmla="*/ 1452562 h 1449"/>
              <a:gd name="T6" fmla="*/ 0 60000 65536"/>
              <a:gd name="T7" fmla="*/ 0 60000 65536"/>
              <a:gd name="T8" fmla="*/ 0 60000 65536"/>
              <a:gd name="T9" fmla="*/ 0 w 1716"/>
              <a:gd name="T10" fmla="*/ 0 h 1449"/>
              <a:gd name="T11" fmla="*/ 1716 w 1716"/>
              <a:gd name="T12" fmla="*/ 1449 h 1449"/>
            </a:gdLst>
            <a:ahLst/>
            <a:cxnLst>
              <a:cxn ang="T6">
                <a:pos x="T0" y="T1"/>
              </a:cxn>
              <a:cxn ang="T7">
                <a:pos x="T2" y="T3"/>
              </a:cxn>
              <a:cxn ang="T8">
                <a:pos x="T4" y="T5"/>
              </a:cxn>
            </a:cxnLst>
            <a:rect l="T9" t="T10" r="T11" b="T12"/>
            <a:pathLst>
              <a:path w="1716" h="1449">
                <a:moveTo>
                  <a:pt x="1703" y="0"/>
                </a:moveTo>
                <a:cubicBezTo>
                  <a:pt x="1658" y="215"/>
                  <a:pt x="1716" y="1143"/>
                  <a:pt x="1432" y="1296"/>
                </a:cubicBezTo>
                <a:cubicBezTo>
                  <a:pt x="1148" y="1449"/>
                  <a:pt x="298" y="994"/>
                  <a:pt x="0" y="915"/>
                </a:cubicBezTo>
              </a:path>
            </a:pathLst>
          </a:custGeom>
          <a:noFill/>
          <a:ln w="101600" cap="flat" cmpd="sng">
            <a:solidFill>
              <a:srgbClr val="FF0000">
                <a:alpha val="59999"/>
              </a:srgbClr>
            </a:solidFill>
            <a:prstDash val="solid"/>
            <a:round/>
            <a:headEnd type="triangle" w="med" len="med"/>
            <a:tailEnd type="none" w="med" len="med"/>
          </a:ln>
        </p:spPr>
        <p:txBody>
          <a:bodyPr anchor="ctr"/>
          <a:lstStyle/>
          <a:p>
            <a:endParaRPr lang="nl-BE"/>
          </a:p>
        </p:txBody>
      </p:sp>
      <p:sp>
        <p:nvSpPr>
          <p:cNvPr id="48167" name="Freeform 74"/>
          <p:cNvSpPr>
            <a:spLocks/>
          </p:cNvSpPr>
          <p:nvPr/>
        </p:nvSpPr>
        <p:spPr bwMode="gray">
          <a:xfrm>
            <a:off x="2057400" y="4249738"/>
            <a:ext cx="1828800" cy="223837"/>
          </a:xfrm>
          <a:custGeom>
            <a:avLst/>
            <a:gdLst>
              <a:gd name="T0" fmla="*/ 1828800 w 1152"/>
              <a:gd name="T1" fmla="*/ 0 h 141"/>
              <a:gd name="T2" fmla="*/ 0 w 1152"/>
              <a:gd name="T3" fmla="*/ 223837 h 141"/>
              <a:gd name="T4" fmla="*/ 0 60000 65536"/>
              <a:gd name="T5" fmla="*/ 0 60000 65536"/>
              <a:gd name="T6" fmla="*/ 0 w 1152"/>
              <a:gd name="T7" fmla="*/ 0 h 141"/>
              <a:gd name="T8" fmla="*/ 1152 w 1152"/>
              <a:gd name="T9" fmla="*/ 141 h 141"/>
            </a:gdLst>
            <a:ahLst/>
            <a:cxnLst>
              <a:cxn ang="T4">
                <a:pos x="T0" y="T1"/>
              </a:cxn>
              <a:cxn ang="T5">
                <a:pos x="T2" y="T3"/>
              </a:cxn>
            </a:cxnLst>
            <a:rect l="T6" t="T7" r="T8" b="T9"/>
            <a:pathLst>
              <a:path w="1152" h="141">
                <a:moveTo>
                  <a:pt x="1152" y="0"/>
                </a:moveTo>
                <a:cubicBezTo>
                  <a:pt x="960" y="22"/>
                  <a:pt x="240" y="112"/>
                  <a:pt x="0" y="141"/>
                </a:cubicBezTo>
              </a:path>
            </a:pathLst>
          </a:custGeom>
          <a:noFill/>
          <a:ln w="101600" cap="flat" cmpd="sng">
            <a:solidFill>
              <a:srgbClr val="FF0000">
                <a:alpha val="59999"/>
              </a:srgbClr>
            </a:solidFill>
            <a:prstDash val="solid"/>
            <a:round/>
            <a:headEnd type="triangle" w="med" len="med"/>
            <a:tailEnd type="none" w="med" len="med"/>
          </a:ln>
        </p:spPr>
        <p:txBody>
          <a:bodyPr anchor="ctr"/>
          <a:lstStyle/>
          <a:p>
            <a:endParaRPr lang="nl-BE"/>
          </a:p>
        </p:txBody>
      </p:sp>
      <p:sp>
        <p:nvSpPr>
          <p:cNvPr id="48168" name="Freeform 75"/>
          <p:cNvSpPr>
            <a:spLocks/>
          </p:cNvSpPr>
          <p:nvPr/>
        </p:nvSpPr>
        <p:spPr bwMode="gray">
          <a:xfrm>
            <a:off x="2057400" y="4765675"/>
            <a:ext cx="1816100" cy="142875"/>
          </a:xfrm>
          <a:custGeom>
            <a:avLst/>
            <a:gdLst>
              <a:gd name="T0" fmla="*/ 1816100 w 1144"/>
              <a:gd name="T1" fmla="*/ 142875 h 90"/>
              <a:gd name="T2" fmla="*/ 0 w 1144"/>
              <a:gd name="T3" fmla="*/ 0 h 90"/>
              <a:gd name="T4" fmla="*/ 0 60000 65536"/>
              <a:gd name="T5" fmla="*/ 0 60000 65536"/>
              <a:gd name="T6" fmla="*/ 0 w 1144"/>
              <a:gd name="T7" fmla="*/ 0 h 90"/>
              <a:gd name="T8" fmla="*/ 1144 w 1144"/>
              <a:gd name="T9" fmla="*/ 90 h 90"/>
            </a:gdLst>
            <a:ahLst/>
            <a:cxnLst>
              <a:cxn ang="T4">
                <a:pos x="T0" y="T1"/>
              </a:cxn>
              <a:cxn ang="T5">
                <a:pos x="T2" y="T3"/>
              </a:cxn>
            </a:cxnLst>
            <a:rect l="T6" t="T7" r="T8" b="T9"/>
            <a:pathLst>
              <a:path w="1144" h="90">
                <a:moveTo>
                  <a:pt x="1144" y="90"/>
                </a:moveTo>
                <a:cubicBezTo>
                  <a:pt x="953" y="75"/>
                  <a:pt x="238" y="19"/>
                  <a:pt x="0" y="0"/>
                </a:cubicBezTo>
              </a:path>
            </a:pathLst>
          </a:custGeom>
          <a:noFill/>
          <a:ln w="101600" cap="flat" cmpd="sng">
            <a:solidFill>
              <a:srgbClr val="FF0000">
                <a:alpha val="59999"/>
              </a:srgbClr>
            </a:solidFill>
            <a:prstDash val="solid"/>
            <a:round/>
            <a:headEnd type="triangle" w="med" len="med"/>
            <a:tailEnd type="none" w="med" len="med"/>
          </a:ln>
        </p:spPr>
        <p:txBody>
          <a:bodyPr anchor="ctr"/>
          <a:lstStyle/>
          <a:p>
            <a:endParaRPr lang="nl-BE"/>
          </a:p>
        </p:txBody>
      </p:sp>
      <p:sp>
        <p:nvSpPr>
          <p:cNvPr id="48169" name="Freeform 76"/>
          <p:cNvSpPr>
            <a:spLocks/>
          </p:cNvSpPr>
          <p:nvPr/>
        </p:nvSpPr>
        <p:spPr bwMode="gray">
          <a:xfrm>
            <a:off x="2057400" y="4918075"/>
            <a:ext cx="1801813" cy="285750"/>
          </a:xfrm>
          <a:custGeom>
            <a:avLst/>
            <a:gdLst>
              <a:gd name="T0" fmla="*/ 1801813 w 1135"/>
              <a:gd name="T1" fmla="*/ 285750 h 180"/>
              <a:gd name="T2" fmla="*/ 0 w 1135"/>
              <a:gd name="T3" fmla="*/ 0 h 180"/>
              <a:gd name="T4" fmla="*/ 0 60000 65536"/>
              <a:gd name="T5" fmla="*/ 0 60000 65536"/>
              <a:gd name="T6" fmla="*/ 0 w 1135"/>
              <a:gd name="T7" fmla="*/ 0 h 180"/>
              <a:gd name="T8" fmla="*/ 1135 w 1135"/>
              <a:gd name="T9" fmla="*/ 180 h 180"/>
            </a:gdLst>
            <a:ahLst/>
            <a:cxnLst>
              <a:cxn ang="T4">
                <a:pos x="T0" y="T1"/>
              </a:cxn>
              <a:cxn ang="T5">
                <a:pos x="T2" y="T3"/>
              </a:cxn>
            </a:cxnLst>
            <a:rect l="T6" t="T7" r="T8" b="T9"/>
            <a:pathLst>
              <a:path w="1135" h="180">
                <a:moveTo>
                  <a:pt x="1135" y="180"/>
                </a:moveTo>
                <a:cubicBezTo>
                  <a:pt x="946" y="149"/>
                  <a:pt x="236" y="38"/>
                  <a:pt x="0" y="0"/>
                </a:cubicBezTo>
              </a:path>
            </a:pathLst>
          </a:custGeom>
          <a:noFill/>
          <a:ln w="101600" cap="flat" cmpd="sng">
            <a:solidFill>
              <a:srgbClr val="FF0000">
                <a:alpha val="59999"/>
              </a:srgbClr>
            </a:solidFill>
            <a:prstDash val="solid"/>
            <a:round/>
            <a:headEnd type="triangle" w="med" len="med"/>
            <a:tailEnd type="none" w="med" len="med"/>
          </a:ln>
        </p:spPr>
        <p:txBody>
          <a:bodyPr anchor="ctr"/>
          <a:lstStyle/>
          <a:p>
            <a:endParaRPr lang="nl-BE"/>
          </a:p>
        </p:txBody>
      </p:sp>
      <p:sp>
        <p:nvSpPr>
          <p:cNvPr id="48170" name="Freeform 77"/>
          <p:cNvSpPr>
            <a:spLocks/>
          </p:cNvSpPr>
          <p:nvPr/>
        </p:nvSpPr>
        <p:spPr bwMode="gray">
          <a:xfrm>
            <a:off x="5118100" y="2541588"/>
            <a:ext cx="1484313" cy="2043112"/>
          </a:xfrm>
          <a:custGeom>
            <a:avLst/>
            <a:gdLst>
              <a:gd name="T0" fmla="*/ 1484313 w 935"/>
              <a:gd name="T1" fmla="*/ 0 h 1287"/>
              <a:gd name="T2" fmla="*/ 987425 w 935"/>
              <a:gd name="T3" fmla="*/ 1708150 h 1287"/>
              <a:gd name="T4" fmla="*/ 0 w 935"/>
              <a:gd name="T5" fmla="*/ 2008187 h 1287"/>
              <a:gd name="T6" fmla="*/ 0 60000 65536"/>
              <a:gd name="T7" fmla="*/ 0 60000 65536"/>
              <a:gd name="T8" fmla="*/ 0 60000 65536"/>
              <a:gd name="T9" fmla="*/ 0 w 935"/>
              <a:gd name="T10" fmla="*/ 0 h 1287"/>
              <a:gd name="T11" fmla="*/ 935 w 935"/>
              <a:gd name="T12" fmla="*/ 1287 h 1287"/>
            </a:gdLst>
            <a:ahLst/>
            <a:cxnLst>
              <a:cxn ang="T6">
                <a:pos x="T0" y="T1"/>
              </a:cxn>
              <a:cxn ang="T7">
                <a:pos x="T2" y="T3"/>
              </a:cxn>
              <a:cxn ang="T8">
                <a:pos x="T4" y="T5"/>
              </a:cxn>
            </a:cxnLst>
            <a:rect l="T9" t="T10" r="T11" b="T12"/>
            <a:pathLst>
              <a:path w="935" h="1287">
                <a:moveTo>
                  <a:pt x="935" y="0"/>
                </a:moveTo>
                <a:cubicBezTo>
                  <a:pt x="883" y="179"/>
                  <a:pt x="778" y="865"/>
                  <a:pt x="622" y="1076"/>
                </a:cubicBezTo>
                <a:cubicBezTo>
                  <a:pt x="466" y="1287"/>
                  <a:pt x="130" y="1226"/>
                  <a:pt x="0" y="1265"/>
                </a:cubicBezTo>
              </a:path>
            </a:pathLst>
          </a:custGeom>
          <a:noFill/>
          <a:ln w="101600" cap="flat" cmpd="sng">
            <a:solidFill>
              <a:srgbClr val="FF0000">
                <a:alpha val="59999"/>
              </a:srgbClr>
            </a:solidFill>
            <a:prstDash val="solid"/>
            <a:round/>
            <a:headEnd type="triangle" w="med" len="med"/>
            <a:tailEnd type="none" w="med" len="med"/>
          </a:ln>
        </p:spPr>
        <p:txBody>
          <a:bodyPr anchor="ctr"/>
          <a:lstStyle/>
          <a:p>
            <a:endParaRPr lang="nl-BE"/>
          </a:p>
        </p:txBody>
      </p:sp>
      <p:sp>
        <p:nvSpPr>
          <p:cNvPr id="48171" name="Freeform 78"/>
          <p:cNvSpPr>
            <a:spLocks/>
          </p:cNvSpPr>
          <p:nvPr/>
        </p:nvSpPr>
        <p:spPr bwMode="gray">
          <a:xfrm>
            <a:off x="6132513" y="2809875"/>
            <a:ext cx="1330325" cy="1371600"/>
          </a:xfrm>
          <a:custGeom>
            <a:avLst/>
            <a:gdLst>
              <a:gd name="T0" fmla="*/ 1330325 w 838"/>
              <a:gd name="T1" fmla="*/ 0 h 864"/>
              <a:gd name="T2" fmla="*/ 430213 w 838"/>
              <a:gd name="T3" fmla="*/ 700088 h 864"/>
              <a:gd name="T4" fmla="*/ 0 w 838"/>
              <a:gd name="T5" fmla="*/ 1371600 h 864"/>
              <a:gd name="T6" fmla="*/ 0 60000 65536"/>
              <a:gd name="T7" fmla="*/ 0 60000 65536"/>
              <a:gd name="T8" fmla="*/ 0 60000 65536"/>
              <a:gd name="T9" fmla="*/ 0 w 838"/>
              <a:gd name="T10" fmla="*/ 0 h 864"/>
              <a:gd name="T11" fmla="*/ 838 w 838"/>
              <a:gd name="T12" fmla="*/ 864 h 864"/>
            </a:gdLst>
            <a:ahLst/>
            <a:cxnLst>
              <a:cxn ang="T6">
                <a:pos x="T0" y="T1"/>
              </a:cxn>
              <a:cxn ang="T7">
                <a:pos x="T2" y="T3"/>
              </a:cxn>
              <a:cxn ang="T8">
                <a:pos x="T4" y="T5"/>
              </a:cxn>
            </a:cxnLst>
            <a:rect l="T9" t="T10" r="T11" b="T12"/>
            <a:pathLst>
              <a:path w="838" h="864">
                <a:moveTo>
                  <a:pt x="838" y="0"/>
                </a:moveTo>
                <a:cubicBezTo>
                  <a:pt x="743" y="74"/>
                  <a:pt x="411" y="297"/>
                  <a:pt x="271" y="441"/>
                </a:cubicBezTo>
                <a:cubicBezTo>
                  <a:pt x="131" y="585"/>
                  <a:pt x="57" y="776"/>
                  <a:pt x="0" y="864"/>
                </a:cubicBezTo>
              </a:path>
            </a:pathLst>
          </a:custGeom>
          <a:noFill/>
          <a:ln w="101600" cap="flat" cmpd="sng">
            <a:solidFill>
              <a:srgbClr val="FF0000">
                <a:alpha val="59999"/>
              </a:srgbClr>
            </a:solidFill>
            <a:prstDash val="solid"/>
            <a:round/>
            <a:headEnd type="triangle" w="med" len="med"/>
            <a:tailEnd type="none" w="med" len="med"/>
          </a:ln>
        </p:spPr>
        <p:txBody>
          <a:bodyPr anchor="ctr"/>
          <a:lstStyle/>
          <a:p>
            <a:endParaRPr lang="nl-BE"/>
          </a:p>
        </p:txBody>
      </p:sp>
      <p:sp>
        <p:nvSpPr>
          <p:cNvPr id="48172" name="Rectangle 79"/>
          <p:cNvSpPr>
            <a:spLocks noChangeArrowheads="1"/>
          </p:cNvSpPr>
          <p:nvPr/>
        </p:nvSpPr>
        <p:spPr bwMode="auto">
          <a:xfrm>
            <a:off x="1238250" y="5202238"/>
            <a:ext cx="765175" cy="284162"/>
          </a:xfrm>
          <a:prstGeom prst="rect">
            <a:avLst/>
          </a:prstGeom>
          <a:noFill/>
          <a:ln w="9525" algn="ctr">
            <a:noFill/>
            <a:miter lim="800000"/>
            <a:headEnd/>
            <a:tailEnd/>
          </a:ln>
        </p:spPr>
        <p:txBody>
          <a:bodyPr wrap="none">
            <a:spAutoFit/>
          </a:bodyPr>
          <a:lstStyle/>
          <a:p>
            <a:r>
              <a:rPr lang="en-US"/>
              <a:t>Insider</a:t>
            </a:r>
          </a:p>
        </p:txBody>
      </p:sp>
    </p:spTree>
    <p:extLst>
      <p:ext uri="{BB962C8B-B14F-4D97-AF65-F5344CB8AC3E}">
        <p14:creationId xmlns:p14="http://schemas.microsoft.com/office/powerpoint/2010/main" val="4096538228"/>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Grp="1" noChangeArrowheads="1"/>
          </p:cNvSpPr>
          <p:nvPr>
            <p:ph type="title"/>
          </p:nvPr>
        </p:nvSpPr>
        <p:spPr/>
        <p:txBody>
          <a:bodyPr/>
          <a:lstStyle/>
          <a:p>
            <a:r>
              <a:rPr lang="en-US" sz="2800" dirty="0" smtClean="0"/>
              <a:t>A6 – Avoiding Security </a:t>
            </a:r>
            <a:r>
              <a:rPr lang="en-US" sz="2800" dirty="0" err="1" smtClean="0"/>
              <a:t>Misconfiguration</a:t>
            </a:r>
            <a:endParaRPr lang="en-US" sz="2800" dirty="0" smtClean="0"/>
          </a:p>
        </p:txBody>
      </p:sp>
      <p:sp>
        <p:nvSpPr>
          <p:cNvPr id="49155" name="Rectangle 3"/>
          <p:cNvSpPr>
            <a:spLocks noGrp="1" noChangeArrowheads="1"/>
          </p:cNvSpPr>
          <p:nvPr>
            <p:ph idx="1"/>
          </p:nvPr>
        </p:nvSpPr>
        <p:spPr/>
        <p:txBody>
          <a:bodyPr/>
          <a:lstStyle/>
          <a:p>
            <a:pPr eaLnBrk="1" hangingPunct="1"/>
            <a:r>
              <a:rPr lang="en-US" dirty="0" smtClean="0"/>
              <a:t>Verify your system’s configuration management</a:t>
            </a:r>
          </a:p>
          <a:p>
            <a:pPr lvl="1" eaLnBrk="1" hangingPunct="1"/>
            <a:r>
              <a:rPr lang="en-US" sz="1600" dirty="0" smtClean="0"/>
              <a:t>Secure configuration “hardening” guideline</a:t>
            </a:r>
          </a:p>
          <a:p>
            <a:pPr lvl="2" eaLnBrk="1" hangingPunct="1"/>
            <a:r>
              <a:rPr lang="en-US" sz="1400" dirty="0" smtClean="0"/>
              <a:t>Automation is REALLY USEFUL here</a:t>
            </a:r>
          </a:p>
          <a:p>
            <a:pPr lvl="1" eaLnBrk="1" hangingPunct="1"/>
            <a:r>
              <a:rPr lang="en-US" sz="1600" dirty="0" smtClean="0"/>
              <a:t>Must cover entire platform and application</a:t>
            </a:r>
          </a:p>
          <a:p>
            <a:pPr lvl="1" eaLnBrk="1" hangingPunct="1"/>
            <a:r>
              <a:rPr lang="en-US" sz="1600" u="sng" dirty="0" smtClean="0"/>
              <a:t>Keep up with patches</a:t>
            </a:r>
            <a:r>
              <a:rPr lang="en-US" sz="1600" dirty="0" smtClean="0"/>
              <a:t> for ALL components</a:t>
            </a:r>
          </a:p>
          <a:p>
            <a:pPr lvl="2" eaLnBrk="1" hangingPunct="1"/>
            <a:r>
              <a:rPr lang="en-US" sz="1400" dirty="0" smtClean="0"/>
              <a:t>This includes software libraries, not just OS and Server applications</a:t>
            </a:r>
          </a:p>
          <a:p>
            <a:pPr lvl="1" eaLnBrk="1" hangingPunct="1"/>
            <a:r>
              <a:rPr lang="en-US" sz="1600" dirty="0" smtClean="0"/>
              <a:t>Analyze security effects of changes</a:t>
            </a:r>
          </a:p>
          <a:p>
            <a:pPr lvl="1" eaLnBrk="1" hangingPunct="1"/>
            <a:endParaRPr lang="en-US" sz="1600" dirty="0" smtClean="0"/>
          </a:p>
          <a:p>
            <a:pPr eaLnBrk="1" hangingPunct="1"/>
            <a:r>
              <a:rPr lang="en-US" dirty="0" smtClean="0"/>
              <a:t>Can you “dump” the application configuration</a:t>
            </a:r>
          </a:p>
          <a:p>
            <a:pPr lvl="1" eaLnBrk="1" hangingPunct="1"/>
            <a:r>
              <a:rPr lang="en-US" sz="1600" dirty="0" smtClean="0"/>
              <a:t>Build reporting into your process</a:t>
            </a:r>
          </a:p>
          <a:p>
            <a:pPr lvl="1" eaLnBrk="1" hangingPunct="1"/>
            <a:r>
              <a:rPr lang="en-US" sz="1600" dirty="0" smtClean="0"/>
              <a:t>If you can’t verify it, it isn’t secure</a:t>
            </a:r>
          </a:p>
          <a:p>
            <a:pPr lvl="1" eaLnBrk="1" hangingPunct="1"/>
            <a:endParaRPr lang="en-US" sz="1600" dirty="0" smtClean="0"/>
          </a:p>
          <a:p>
            <a:pPr eaLnBrk="1" hangingPunct="1"/>
            <a:r>
              <a:rPr lang="en-US" dirty="0" smtClean="0"/>
              <a:t>Verify the implementation</a:t>
            </a:r>
          </a:p>
          <a:p>
            <a:pPr lvl="1" eaLnBrk="1" hangingPunct="1"/>
            <a:r>
              <a:rPr lang="en-US" sz="1600" dirty="0" smtClean="0"/>
              <a:t>Scanning finds generic configuration and missing patch problems</a:t>
            </a:r>
          </a:p>
        </p:txBody>
      </p:sp>
    </p:spTree>
    <p:extLst>
      <p:ext uri="{BB962C8B-B14F-4D97-AF65-F5344CB8AC3E}">
        <p14:creationId xmlns:p14="http://schemas.microsoft.com/office/powerpoint/2010/main" val="489656003"/>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Rectangle 1026"/>
          <p:cNvSpPr>
            <a:spLocks noGrp="1" noChangeArrowheads="1"/>
          </p:cNvSpPr>
          <p:nvPr>
            <p:ph type="title"/>
          </p:nvPr>
        </p:nvSpPr>
        <p:spPr/>
        <p:txBody>
          <a:bodyPr/>
          <a:lstStyle/>
          <a:p>
            <a:pPr eaLnBrk="1" hangingPunct="1"/>
            <a:r>
              <a:rPr lang="en-US" dirty="0" smtClean="0"/>
              <a:t>OWASP Top Ten (2010 Edition)</a:t>
            </a:r>
          </a:p>
        </p:txBody>
      </p:sp>
      <p:graphicFrame>
        <p:nvGraphicFramePr>
          <p:cNvPr id="10" name="Content Placeholder 3"/>
          <p:cNvGraphicFramePr>
            <a:graphicFrameLocks/>
          </p:cNvGraphicFramePr>
          <p:nvPr/>
        </p:nvGraphicFramePr>
        <p:xfrm>
          <a:off x="228600" y="480614"/>
          <a:ext cx="8915400" cy="4938712"/>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pic>
        <p:nvPicPr>
          <p:cNvPr id="11" name="Picture 10" descr="owasp-logo"/>
          <p:cNvPicPr>
            <a:picLocks noChangeAspect="1" noChangeArrowheads="1"/>
          </p:cNvPicPr>
          <p:nvPr/>
        </p:nvPicPr>
        <p:blipFill>
          <a:blip r:embed="rId9" cstate="print"/>
          <a:srcRect/>
          <a:stretch>
            <a:fillRect/>
          </a:stretch>
        </p:blipFill>
        <p:spPr bwMode="auto">
          <a:xfrm>
            <a:off x="142844" y="4905768"/>
            <a:ext cx="4767262" cy="114617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12" name="Rectangle 12"/>
          <p:cNvSpPr>
            <a:spLocks noChangeArrowheads="1"/>
          </p:cNvSpPr>
          <p:nvPr/>
        </p:nvSpPr>
        <p:spPr bwMode="auto">
          <a:xfrm>
            <a:off x="3822700" y="5146675"/>
            <a:ext cx="5207000" cy="369888"/>
          </a:xfrm>
          <a:prstGeom prst="rect">
            <a:avLst/>
          </a:prstGeom>
          <a:solidFill>
            <a:schemeClr val="bg1"/>
          </a:solidFill>
          <a:ln w="38100" algn="ctr">
            <a:noFill/>
            <a:miter lim="800000"/>
            <a:headEnd/>
            <a:tailEnd/>
          </a:ln>
        </p:spPr>
        <p:txBody>
          <a:bodyPr wrap="none" anchor="ctr">
            <a:spAutoFit/>
          </a:bodyPr>
          <a:lstStyle/>
          <a:p>
            <a:r>
              <a:rPr lang="en-US" b="1">
                <a:hlinkClick r:id="rId10"/>
              </a:rPr>
              <a:t>http://www.owasp.org/index.php/Top_10</a:t>
            </a:r>
            <a:endParaRPr lang="en-US" b="1"/>
          </a:p>
        </p:txBody>
      </p:sp>
    </p:spTree>
    <p:custDataLst>
      <p:tags r:id="rId1"/>
    </p:custDataLst>
    <p:extLst>
      <p:ext uri="{BB962C8B-B14F-4D97-AF65-F5344CB8AC3E}">
        <p14:creationId xmlns:p14="http://schemas.microsoft.com/office/powerpoint/2010/main" val="3726298214"/>
      </p:ext>
    </p:extLst>
  </p:cSld>
  <p:clrMapOvr>
    <a:masterClrMapping/>
  </p:clrMapOvr>
  <p:transition/>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p:cNvSpPr>
            <a:spLocks noGrp="1" noChangeArrowheads="1"/>
          </p:cNvSpPr>
          <p:nvPr>
            <p:ph type="title"/>
          </p:nvPr>
        </p:nvSpPr>
        <p:spPr>
          <a:xfrm>
            <a:off x="301625" y="196850"/>
            <a:ext cx="9210675" cy="739775"/>
          </a:xfrm>
        </p:spPr>
        <p:txBody>
          <a:bodyPr/>
          <a:lstStyle/>
          <a:p>
            <a:pPr eaLnBrk="1" hangingPunct="1"/>
            <a:r>
              <a:rPr lang="en-US" dirty="0" smtClean="0"/>
              <a:t>A7 – Failure to Restrict URL Access</a:t>
            </a:r>
          </a:p>
        </p:txBody>
      </p:sp>
      <p:graphicFrame>
        <p:nvGraphicFramePr>
          <p:cNvPr id="4" name="Diagram 3"/>
          <p:cNvGraphicFramePr/>
          <p:nvPr/>
        </p:nvGraphicFramePr>
        <p:xfrm>
          <a:off x="381000" y="914400"/>
          <a:ext cx="8305800" cy="52578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custDataLst>
      <p:tags r:id="rId1"/>
    </p:custDataLst>
    <p:extLst>
      <p:ext uri="{BB962C8B-B14F-4D97-AF65-F5344CB8AC3E}">
        <p14:creationId xmlns:p14="http://schemas.microsoft.com/office/powerpoint/2010/main" val="4091191338"/>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Grp="1" noChangeArrowheads="1"/>
          </p:cNvSpPr>
          <p:nvPr>
            <p:ph type="title"/>
          </p:nvPr>
        </p:nvSpPr>
        <p:spPr>
          <a:xfrm>
            <a:off x="301625" y="246063"/>
            <a:ext cx="9175750" cy="739775"/>
          </a:xfrm>
        </p:spPr>
        <p:txBody>
          <a:bodyPr/>
          <a:lstStyle/>
          <a:p>
            <a:pPr eaLnBrk="1" hangingPunct="1"/>
            <a:r>
              <a:rPr lang="en-US" sz="2800" dirty="0" smtClean="0"/>
              <a:t>Failure to Restrict URL Access Illustrated</a:t>
            </a:r>
          </a:p>
        </p:txBody>
      </p:sp>
      <p:sp>
        <p:nvSpPr>
          <p:cNvPr id="51203" name="Rectangle 3"/>
          <p:cNvSpPr>
            <a:spLocks noGrp="1" noChangeArrowheads="1"/>
          </p:cNvSpPr>
          <p:nvPr>
            <p:ph idx="1"/>
          </p:nvPr>
        </p:nvSpPr>
        <p:spPr>
          <a:xfrm>
            <a:off x="5211763" y="1295400"/>
            <a:ext cx="4040187" cy="4830763"/>
          </a:xfrm>
        </p:spPr>
        <p:txBody>
          <a:bodyPr/>
          <a:lstStyle/>
          <a:p>
            <a:pPr eaLnBrk="1" hangingPunct="1"/>
            <a:r>
              <a:rPr lang="en-US" sz="2400" dirty="0" smtClean="0"/>
              <a:t>Attacker notices the URL indicates his role</a:t>
            </a:r>
          </a:p>
          <a:p>
            <a:pPr eaLnBrk="1" hangingPunct="1">
              <a:buFont typeface="Webdings" pitchFamily="18" charset="2"/>
              <a:buNone/>
            </a:pPr>
            <a:r>
              <a:rPr lang="en-US" sz="2400" dirty="0" smtClean="0"/>
              <a:t>    /</a:t>
            </a:r>
            <a:r>
              <a:rPr lang="en-US" sz="2400" dirty="0" smtClean="0">
                <a:solidFill>
                  <a:srgbClr val="FF0000"/>
                </a:solidFill>
              </a:rPr>
              <a:t>user</a:t>
            </a:r>
            <a:r>
              <a:rPr lang="en-US" sz="2400" dirty="0" smtClean="0"/>
              <a:t>/</a:t>
            </a:r>
            <a:r>
              <a:rPr lang="en-US" sz="2400" dirty="0" err="1" smtClean="0"/>
              <a:t>getAccounts</a:t>
            </a:r>
            <a:endParaRPr lang="en-US" sz="2400" dirty="0" smtClean="0"/>
          </a:p>
          <a:p>
            <a:pPr eaLnBrk="1" hangingPunct="1"/>
            <a:endParaRPr lang="en-US" sz="2400" dirty="0" smtClean="0"/>
          </a:p>
          <a:p>
            <a:pPr eaLnBrk="1" hangingPunct="1"/>
            <a:r>
              <a:rPr lang="en-US" sz="2400" dirty="0" smtClean="0"/>
              <a:t>He modifies it to another directory (role)</a:t>
            </a:r>
          </a:p>
          <a:p>
            <a:pPr eaLnBrk="1" hangingPunct="1">
              <a:buFont typeface="Webdings" pitchFamily="18" charset="2"/>
              <a:buNone/>
            </a:pPr>
            <a:r>
              <a:rPr lang="en-US" sz="2400" dirty="0" smtClean="0"/>
              <a:t>    /</a:t>
            </a:r>
            <a:r>
              <a:rPr lang="en-US" sz="2400" dirty="0" smtClean="0">
                <a:solidFill>
                  <a:srgbClr val="FF0000"/>
                </a:solidFill>
              </a:rPr>
              <a:t>admin</a:t>
            </a:r>
            <a:r>
              <a:rPr lang="en-US" sz="2400" dirty="0" smtClean="0"/>
              <a:t>/</a:t>
            </a:r>
            <a:r>
              <a:rPr lang="en-US" sz="2400" dirty="0" err="1" smtClean="0"/>
              <a:t>getAccounts</a:t>
            </a:r>
            <a:r>
              <a:rPr lang="en-US" sz="2400" dirty="0" smtClean="0"/>
              <a:t>, or</a:t>
            </a:r>
          </a:p>
          <a:p>
            <a:pPr eaLnBrk="1" hangingPunct="1">
              <a:buFont typeface="Webdings" pitchFamily="18" charset="2"/>
              <a:buNone/>
            </a:pPr>
            <a:r>
              <a:rPr lang="en-US" sz="2400" dirty="0" smtClean="0"/>
              <a:t>    /</a:t>
            </a:r>
            <a:r>
              <a:rPr lang="en-US" sz="2400" dirty="0" smtClean="0">
                <a:solidFill>
                  <a:srgbClr val="FF0000"/>
                </a:solidFill>
              </a:rPr>
              <a:t>manager</a:t>
            </a:r>
            <a:r>
              <a:rPr lang="en-US" sz="2400" dirty="0" smtClean="0"/>
              <a:t>/</a:t>
            </a:r>
            <a:r>
              <a:rPr lang="en-US" sz="2400" dirty="0" err="1" smtClean="0"/>
              <a:t>getAccounts</a:t>
            </a:r>
            <a:endParaRPr lang="en-US" sz="2400" dirty="0" smtClean="0"/>
          </a:p>
          <a:p>
            <a:pPr eaLnBrk="1" hangingPunct="1">
              <a:buFont typeface="Webdings" pitchFamily="18" charset="2"/>
              <a:buNone/>
            </a:pPr>
            <a:endParaRPr lang="en-US" sz="2400" dirty="0" smtClean="0"/>
          </a:p>
          <a:p>
            <a:pPr eaLnBrk="1" hangingPunct="1"/>
            <a:r>
              <a:rPr lang="en-US" sz="2400" dirty="0" smtClean="0"/>
              <a:t>Attacker views more accounts than just their own</a:t>
            </a:r>
          </a:p>
          <a:p>
            <a:pPr eaLnBrk="1" hangingPunct="1"/>
            <a:endParaRPr lang="en-US" sz="2400" dirty="0" smtClean="0"/>
          </a:p>
        </p:txBody>
      </p:sp>
      <p:pic>
        <p:nvPicPr>
          <p:cNvPr id="51204" name="Picture 4"/>
          <p:cNvPicPr>
            <a:picLocks noChangeAspect="1" noChangeArrowheads="1"/>
          </p:cNvPicPr>
          <p:nvPr/>
        </p:nvPicPr>
        <p:blipFill>
          <a:blip r:embed="rId4" cstate="print"/>
          <a:srcRect/>
          <a:stretch>
            <a:fillRect/>
          </a:stretch>
        </p:blipFill>
        <p:spPr bwMode="auto">
          <a:xfrm>
            <a:off x="179388" y="1143000"/>
            <a:ext cx="5041900" cy="4729163"/>
          </a:xfrm>
          <a:prstGeom prst="rect">
            <a:avLst/>
          </a:prstGeom>
          <a:noFill/>
          <a:ln w="9525" algn="ctr">
            <a:noFill/>
            <a:miter lim="800000"/>
            <a:headEnd/>
            <a:tailEnd/>
          </a:ln>
        </p:spPr>
      </p:pic>
    </p:spTree>
    <p:custDataLst>
      <p:tags r:id="rId1"/>
    </p:custDataLst>
    <p:extLst>
      <p:ext uri="{BB962C8B-B14F-4D97-AF65-F5344CB8AC3E}">
        <p14:creationId xmlns:p14="http://schemas.microsoft.com/office/powerpoint/2010/main" val="1704655714"/>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p:cNvSpPr>
            <a:spLocks noGrp="1" noChangeArrowheads="1"/>
          </p:cNvSpPr>
          <p:nvPr>
            <p:ph type="title"/>
          </p:nvPr>
        </p:nvSpPr>
        <p:spPr/>
        <p:txBody>
          <a:bodyPr/>
          <a:lstStyle/>
          <a:p>
            <a:r>
              <a:rPr lang="en-US" sz="2800" dirty="0" smtClean="0"/>
              <a:t>A7 – Avoiding URL Access Control Flaws</a:t>
            </a:r>
          </a:p>
        </p:txBody>
      </p:sp>
      <p:sp>
        <p:nvSpPr>
          <p:cNvPr id="52227" name="Rectangle 3"/>
          <p:cNvSpPr>
            <a:spLocks noGrp="1" noChangeArrowheads="1"/>
          </p:cNvSpPr>
          <p:nvPr>
            <p:ph idx="1"/>
          </p:nvPr>
        </p:nvSpPr>
        <p:spPr/>
        <p:txBody>
          <a:bodyPr/>
          <a:lstStyle/>
          <a:p>
            <a:pPr eaLnBrk="1" hangingPunct="1">
              <a:lnSpc>
                <a:spcPct val="90000"/>
              </a:lnSpc>
            </a:pPr>
            <a:r>
              <a:rPr lang="en-US" sz="1800" dirty="0" smtClean="0"/>
              <a:t>For each URL, a site needs to do 3 things</a:t>
            </a:r>
          </a:p>
          <a:p>
            <a:pPr lvl="1" eaLnBrk="1" hangingPunct="1">
              <a:lnSpc>
                <a:spcPct val="90000"/>
              </a:lnSpc>
            </a:pPr>
            <a:r>
              <a:rPr lang="en-US" sz="2000" dirty="0" smtClean="0"/>
              <a:t>Restrict access to authenticated users (if not public)</a:t>
            </a:r>
          </a:p>
          <a:p>
            <a:pPr lvl="1" eaLnBrk="1" hangingPunct="1">
              <a:lnSpc>
                <a:spcPct val="90000"/>
              </a:lnSpc>
            </a:pPr>
            <a:r>
              <a:rPr lang="en-US" sz="2000" dirty="0" smtClean="0"/>
              <a:t>Enforce any user or role based permissions (if private)</a:t>
            </a:r>
          </a:p>
          <a:p>
            <a:pPr lvl="1" eaLnBrk="1" hangingPunct="1">
              <a:lnSpc>
                <a:spcPct val="90000"/>
              </a:lnSpc>
            </a:pPr>
            <a:r>
              <a:rPr lang="en-US" sz="2000" dirty="0" smtClean="0"/>
              <a:t>Completely disallow requests to unauthorized page types (e.g., </a:t>
            </a:r>
            <a:r>
              <a:rPr lang="en-US" sz="2000" dirty="0" err="1" smtClean="0"/>
              <a:t>config</a:t>
            </a:r>
            <a:r>
              <a:rPr lang="en-US" sz="2000" dirty="0" smtClean="0"/>
              <a:t> files, log files, source files, etc.)</a:t>
            </a:r>
          </a:p>
          <a:p>
            <a:pPr lvl="2" eaLnBrk="1" hangingPunct="1">
              <a:lnSpc>
                <a:spcPct val="90000"/>
              </a:lnSpc>
            </a:pPr>
            <a:endParaRPr lang="en-US" sz="1100" dirty="0" smtClean="0"/>
          </a:p>
          <a:p>
            <a:pPr eaLnBrk="1" hangingPunct="1">
              <a:lnSpc>
                <a:spcPct val="90000"/>
              </a:lnSpc>
            </a:pPr>
            <a:r>
              <a:rPr lang="en-US" sz="1800" dirty="0" smtClean="0"/>
              <a:t>Verify your architecture</a:t>
            </a:r>
          </a:p>
          <a:p>
            <a:pPr lvl="1" eaLnBrk="1" hangingPunct="1"/>
            <a:r>
              <a:rPr lang="en-US" sz="2000" dirty="0" smtClean="0"/>
              <a:t>Use a simple, positive model at </a:t>
            </a:r>
            <a:r>
              <a:rPr lang="en-US" sz="2000" u="sng" dirty="0" smtClean="0"/>
              <a:t>every</a:t>
            </a:r>
            <a:r>
              <a:rPr lang="en-US" sz="2000" dirty="0" smtClean="0"/>
              <a:t> layer</a:t>
            </a:r>
          </a:p>
          <a:p>
            <a:pPr lvl="1" eaLnBrk="1" hangingPunct="1"/>
            <a:r>
              <a:rPr lang="en-US" sz="2000" dirty="0" smtClean="0"/>
              <a:t>Be sure you actually have a mechanism at every layer</a:t>
            </a:r>
          </a:p>
          <a:p>
            <a:pPr lvl="2" eaLnBrk="1" hangingPunct="1"/>
            <a:endParaRPr lang="en-US" sz="1100" dirty="0" smtClean="0"/>
          </a:p>
          <a:p>
            <a:pPr eaLnBrk="1" hangingPunct="1"/>
            <a:r>
              <a:rPr lang="en-US" sz="1800" dirty="0" smtClean="0"/>
              <a:t>Verify the implementation</a:t>
            </a:r>
          </a:p>
          <a:p>
            <a:pPr lvl="1" eaLnBrk="1" hangingPunct="1"/>
            <a:r>
              <a:rPr lang="en-US" sz="2000" dirty="0" smtClean="0"/>
              <a:t>Verify that each URL in your application is protected by either</a:t>
            </a:r>
          </a:p>
          <a:p>
            <a:pPr lvl="2" eaLnBrk="1" hangingPunct="1"/>
            <a:r>
              <a:rPr lang="en-US" sz="1100" dirty="0" smtClean="0"/>
              <a:t>An external filter, like Java EE web.xml or a commercial product</a:t>
            </a:r>
          </a:p>
          <a:p>
            <a:pPr lvl="2" eaLnBrk="1" hangingPunct="1"/>
            <a:r>
              <a:rPr lang="en-US" sz="1100" dirty="0" smtClean="0"/>
              <a:t>Or internal checks in YOUR code – Use ESAPI’s </a:t>
            </a:r>
            <a:r>
              <a:rPr lang="en-US" sz="1100" dirty="0" err="1" smtClean="0"/>
              <a:t>isAuthorizedForURL</a:t>
            </a:r>
            <a:r>
              <a:rPr lang="en-US" sz="1100" dirty="0" smtClean="0"/>
              <a:t>() method</a:t>
            </a:r>
          </a:p>
          <a:p>
            <a:pPr lvl="1" eaLnBrk="1" hangingPunct="1"/>
            <a:r>
              <a:rPr lang="en-US" sz="2000" dirty="0" smtClean="0"/>
              <a:t>Verify the server configuration disallows requests to unauthorized file types</a:t>
            </a:r>
          </a:p>
          <a:p>
            <a:pPr lvl="1" eaLnBrk="1" hangingPunct="1"/>
            <a:r>
              <a:rPr lang="en-US" sz="2000" dirty="0" smtClean="0"/>
              <a:t>Use </a:t>
            </a:r>
            <a:r>
              <a:rPr lang="en-US" sz="2000" dirty="0" err="1" smtClean="0"/>
              <a:t>WebScarab</a:t>
            </a:r>
            <a:r>
              <a:rPr lang="en-US" sz="2000" dirty="0" smtClean="0"/>
              <a:t> or your browser to forge unauthorized requests</a:t>
            </a:r>
          </a:p>
          <a:p>
            <a:pPr lvl="2" eaLnBrk="1" hangingPunct="1"/>
            <a:endParaRPr lang="en-US" sz="1100" dirty="0" smtClean="0"/>
          </a:p>
          <a:p>
            <a:pPr eaLnBrk="1" hangingPunct="1">
              <a:lnSpc>
                <a:spcPct val="90000"/>
              </a:lnSpc>
            </a:pPr>
            <a:endParaRPr lang="en-US" sz="1200" dirty="0" smtClean="0"/>
          </a:p>
          <a:p>
            <a:pPr lvl="1" eaLnBrk="1" hangingPunct="1"/>
            <a:endParaRPr lang="en-US" sz="2000" dirty="0" smtClean="0"/>
          </a:p>
        </p:txBody>
      </p:sp>
    </p:spTree>
    <p:extLst>
      <p:ext uri="{BB962C8B-B14F-4D97-AF65-F5344CB8AC3E}">
        <p14:creationId xmlns:p14="http://schemas.microsoft.com/office/powerpoint/2010/main" val="3959473834"/>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p:cNvSpPr>
            <a:spLocks noGrp="1" noChangeArrowheads="1"/>
          </p:cNvSpPr>
          <p:nvPr>
            <p:ph type="title"/>
          </p:nvPr>
        </p:nvSpPr>
        <p:spPr>
          <a:xfrm>
            <a:off x="279400" y="138113"/>
            <a:ext cx="9209088" cy="739775"/>
          </a:xfrm>
        </p:spPr>
        <p:txBody>
          <a:bodyPr/>
          <a:lstStyle/>
          <a:p>
            <a:pPr eaLnBrk="1" hangingPunct="1"/>
            <a:r>
              <a:rPr lang="en-US" sz="3200" dirty="0" smtClean="0"/>
              <a:t>A8 </a:t>
            </a:r>
            <a:r>
              <a:rPr lang="en-US" sz="3200" dirty="0" smtClean="0"/>
              <a:t>– Insecure Cryptographic Storage</a:t>
            </a:r>
          </a:p>
        </p:txBody>
      </p:sp>
      <p:graphicFrame>
        <p:nvGraphicFramePr>
          <p:cNvPr id="4" name="Diagram 3"/>
          <p:cNvGraphicFramePr/>
          <p:nvPr/>
        </p:nvGraphicFramePr>
        <p:xfrm>
          <a:off x="381000" y="990600"/>
          <a:ext cx="8305800" cy="51816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custDataLst>
      <p:tags r:id="rId1"/>
    </p:custDataLst>
    <p:extLst>
      <p:ext uri="{BB962C8B-B14F-4D97-AF65-F5344CB8AC3E}">
        <p14:creationId xmlns:p14="http://schemas.microsoft.com/office/powerpoint/2010/main" val="261297414"/>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p:cNvSpPr>
            <a:spLocks noGrp="1" noChangeArrowheads="1"/>
          </p:cNvSpPr>
          <p:nvPr>
            <p:ph type="title"/>
          </p:nvPr>
        </p:nvSpPr>
        <p:spPr>
          <a:xfrm>
            <a:off x="258763" y="257175"/>
            <a:ext cx="9040812" cy="739775"/>
          </a:xfrm>
        </p:spPr>
        <p:txBody>
          <a:bodyPr/>
          <a:lstStyle/>
          <a:p>
            <a:pPr eaLnBrk="1" hangingPunct="1"/>
            <a:r>
              <a:rPr lang="en-US" sz="2800" dirty="0" smtClean="0"/>
              <a:t>Insecure Cryptographic Storage Illustrated</a:t>
            </a:r>
          </a:p>
        </p:txBody>
      </p:sp>
      <p:pic>
        <p:nvPicPr>
          <p:cNvPr id="57347" name="Picture 3" descr="TN_hacker"/>
          <p:cNvPicPr>
            <a:picLocks noChangeAspect="1" noChangeArrowheads="1"/>
          </p:cNvPicPr>
          <p:nvPr/>
        </p:nvPicPr>
        <p:blipFill>
          <a:blip r:embed="rId3" cstate="print">
            <a:lum bright="24000" contrast="42000"/>
          </a:blip>
          <a:srcRect/>
          <a:stretch>
            <a:fillRect/>
          </a:stretch>
        </p:blipFill>
        <p:spPr bwMode="auto">
          <a:xfrm>
            <a:off x="685800" y="3836988"/>
            <a:ext cx="1093788" cy="1268412"/>
          </a:xfrm>
          <a:prstGeom prst="rect">
            <a:avLst/>
          </a:prstGeom>
          <a:noFill/>
          <a:ln w="9525">
            <a:noFill/>
            <a:miter lim="800000"/>
            <a:headEnd/>
            <a:tailEnd/>
          </a:ln>
          <a:effectLst>
            <a:outerShdw dist="107763" dir="2700000" algn="ctr" rotWithShape="0">
              <a:srgbClr val="808080">
                <a:alpha val="50000"/>
              </a:srgbClr>
            </a:outerShdw>
          </a:effectLst>
        </p:spPr>
      </p:pic>
      <p:grpSp>
        <p:nvGrpSpPr>
          <p:cNvPr id="57348" name="Group 4"/>
          <p:cNvGrpSpPr>
            <a:grpSpLocks/>
          </p:cNvGrpSpPr>
          <p:nvPr/>
        </p:nvGrpSpPr>
        <p:grpSpPr bwMode="auto">
          <a:xfrm>
            <a:off x="6172200" y="2209800"/>
            <a:ext cx="1455738" cy="1412875"/>
            <a:chOff x="4336" y="1870"/>
            <a:chExt cx="917" cy="890"/>
          </a:xfrm>
        </p:grpSpPr>
        <p:sp>
          <p:nvSpPr>
            <p:cNvPr id="25619" name="Rectangle 5"/>
            <p:cNvSpPr>
              <a:spLocks noChangeArrowheads="1"/>
            </p:cNvSpPr>
            <p:nvPr/>
          </p:nvSpPr>
          <p:spPr bwMode="ltGray">
            <a:xfrm>
              <a:off x="4336" y="2616"/>
              <a:ext cx="917" cy="144"/>
            </a:xfrm>
            <a:prstGeom prst="rect">
              <a:avLst/>
            </a:prstGeom>
            <a:solidFill>
              <a:srgbClr val="008000"/>
            </a:solidFill>
            <a:ln w="9525">
              <a:miter lim="800000"/>
              <a:headEnd/>
              <a:tailEnd/>
            </a:ln>
            <a:scene3d>
              <a:camera prst="legacyPerspectiveTopRight">
                <a:rot lat="420000" lon="0" rev="0"/>
              </a:camera>
              <a:lightRig rig="legacyFlat3" dir="b"/>
            </a:scene3d>
            <a:sp3d extrusionH="1801800" prstMaterial="legacyPlastic">
              <a:bevelT w="13500" h="13500" prst="angle"/>
              <a:bevelB w="13500" h="13500" prst="angle"/>
              <a:extrusionClr>
                <a:srgbClr val="008000"/>
              </a:extrusionClr>
            </a:sp3d>
          </p:spPr>
          <p:txBody>
            <a:bodyPr anchor="ctr">
              <a:flatTx/>
            </a:bodyPr>
            <a:lstStyle/>
            <a:p>
              <a:pPr algn="ctr">
                <a:defRPr/>
              </a:pPr>
              <a:r>
                <a:rPr lang="en-US" sz="1050">
                  <a:solidFill>
                    <a:schemeClr val="bg1"/>
                  </a:solidFill>
                  <a:latin typeface="Arial" charset="0"/>
                </a:rPr>
                <a:t>Custom Code</a:t>
              </a:r>
            </a:p>
          </p:txBody>
        </p:sp>
        <p:sp>
          <p:nvSpPr>
            <p:cNvPr id="25620" name="Rectangle 6"/>
            <p:cNvSpPr>
              <a:spLocks noChangeArrowheads="1"/>
            </p:cNvSpPr>
            <p:nvPr/>
          </p:nvSpPr>
          <p:spPr bwMode="ltGray">
            <a:xfrm rot="-5400000">
              <a:off x="4023" y="2194"/>
              <a:ext cx="726" cy="78"/>
            </a:xfrm>
            <a:prstGeom prst="rect">
              <a:avLst/>
            </a:prstGeom>
            <a:solidFill>
              <a:srgbClr val="008000"/>
            </a:solidFill>
            <a:ln w="9525">
              <a:miter lim="800000"/>
              <a:headEnd/>
              <a:tailEnd/>
            </a:ln>
            <a:scene3d>
              <a:camera prst="legacyPerspectiveTopRight"/>
              <a:lightRig rig="legacyFlat3" dir="b"/>
            </a:scene3d>
            <a:sp3d extrusionH="1801800" prstMaterial="legacyPlastic">
              <a:bevelT w="13500" h="13500" prst="angle"/>
              <a:bevelB w="13500" h="13500" prst="angle"/>
              <a:extrusionClr>
                <a:srgbClr val="008000"/>
              </a:extrusionClr>
            </a:sp3d>
          </p:spPr>
          <p:txBody>
            <a:bodyPr anchor="ctr">
              <a:flatTx/>
            </a:bodyPr>
            <a:lstStyle/>
            <a:p>
              <a:pPr algn="ctr">
                <a:defRPr/>
              </a:pPr>
              <a:r>
                <a:rPr lang="en-US" sz="1050">
                  <a:solidFill>
                    <a:schemeClr val="bg1"/>
                  </a:solidFill>
                  <a:latin typeface="Arial" charset="0"/>
                </a:rPr>
                <a:t>Accounts</a:t>
              </a:r>
            </a:p>
          </p:txBody>
        </p:sp>
        <p:sp>
          <p:nvSpPr>
            <p:cNvPr id="25621" name="Rectangle 7"/>
            <p:cNvSpPr>
              <a:spLocks noChangeArrowheads="1"/>
            </p:cNvSpPr>
            <p:nvPr/>
          </p:nvSpPr>
          <p:spPr bwMode="ltGray">
            <a:xfrm rot="-5400000">
              <a:off x="4139" y="2193"/>
              <a:ext cx="726" cy="79"/>
            </a:xfrm>
            <a:prstGeom prst="rect">
              <a:avLst/>
            </a:prstGeom>
            <a:solidFill>
              <a:srgbClr val="008000"/>
            </a:solidFill>
            <a:ln w="9525">
              <a:miter lim="800000"/>
              <a:headEnd/>
              <a:tailEnd/>
            </a:ln>
            <a:scene3d>
              <a:camera prst="legacyPerspectiveTopRight"/>
              <a:lightRig rig="legacyFlat3" dir="b"/>
            </a:scene3d>
            <a:sp3d extrusionH="1801800" prstMaterial="legacyPlastic">
              <a:bevelT w="13500" h="13500" prst="angle"/>
              <a:bevelB w="13500" h="13500" prst="angle"/>
              <a:extrusionClr>
                <a:srgbClr val="008000"/>
              </a:extrusionClr>
            </a:sp3d>
          </p:spPr>
          <p:txBody>
            <a:bodyPr anchor="ctr">
              <a:flatTx/>
            </a:bodyPr>
            <a:lstStyle/>
            <a:p>
              <a:pPr algn="ctr">
                <a:defRPr/>
              </a:pPr>
              <a:r>
                <a:rPr lang="en-US" sz="1050">
                  <a:solidFill>
                    <a:schemeClr val="bg1"/>
                  </a:solidFill>
                  <a:latin typeface="Arial" charset="0"/>
                </a:rPr>
                <a:t>Finance</a:t>
              </a:r>
            </a:p>
          </p:txBody>
        </p:sp>
        <p:sp>
          <p:nvSpPr>
            <p:cNvPr id="25622" name="Rectangle 8"/>
            <p:cNvSpPr>
              <a:spLocks noChangeArrowheads="1"/>
            </p:cNvSpPr>
            <p:nvPr/>
          </p:nvSpPr>
          <p:spPr bwMode="ltGray">
            <a:xfrm rot="-5400000">
              <a:off x="4262" y="2194"/>
              <a:ext cx="726" cy="78"/>
            </a:xfrm>
            <a:prstGeom prst="rect">
              <a:avLst/>
            </a:prstGeom>
            <a:solidFill>
              <a:srgbClr val="008000"/>
            </a:solidFill>
            <a:ln w="9525">
              <a:miter lim="800000"/>
              <a:headEnd/>
              <a:tailEnd/>
            </a:ln>
            <a:scene3d>
              <a:camera prst="legacyPerspectiveTopRight"/>
              <a:lightRig rig="legacyFlat3" dir="b"/>
            </a:scene3d>
            <a:sp3d extrusionH="1801800" prstMaterial="legacyPlastic">
              <a:bevelT w="13500" h="13500" prst="angle"/>
              <a:bevelB w="13500" h="13500" prst="angle"/>
              <a:extrusionClr>
                <a:srgbClr val="008000"/>
              </a:extrusionClr>
            </a:sp3d>
          </p:spPr>
          <p:txBody>
            <a:bodyPr anchor="ctr">
              <a:flatTx/>
            </a:bodyPr>
            <a:lstStyle/>
            <a:p>
              <a:pPr algn="ctr">
                <a:defRPr/>
              </a:pPr>
              <a:r>
                <a:rPr lang="en-US" sz="1050">
                  <a:solidFill>
                    <a:schemeClr val="bg1"/>
                  </a:solidFill>
                  <a:latin typeface="Arial" charset="0"/>
                </a:rPr>
                <a:t>Administration</a:t>
              </a:r>
            </a:p>
          </p:txBody>
        </p:sp>
        <p:sp>
          <p:nvSpPr>
            <p:cNvPr id="25623" name="Rectangle 9"/>
            <p:cNvSpPr>
              <a:spLocks noChangeArrowheads="1"/>
            </p:cNvSpPr>
            <p:nvPr/>
          </p:nvSpPr>
          <p:spPr bwMode="ltGray">
            <a:xfrm rot="-5400000">
              <a:off x="4375" y="2193"/>
              <a:ext cx="726" cy="79"/>
            </a:xfrm>
            <a:prstGeom prst="rect">
              <a:avLst/>
            </a:prstGeom>
            <a:solidFill>
              <a:srgbClr val="008000"/>
            </a:solidFill>
            <a:ln w="9525">
              <a:miter lim="800000"/>
              <a:headEnd/>
              <a:tailEnd/>
            </a:ln>
            <a:scene3d>
              <a:camera prst="legacyPerspectiveTopRight"/>
              <a:lightRig rig="legacyFlat3" dir="b"/>
            </a:scene3d>
            <a:sp3d extrusionH="1801800" prstMaterial="legacyPlastic">
              <a:bevelT w="13500" h="13500" prst="angle"/>
              <a:bevelB w="13500" h="13500" prst="angle"/>
              <a:extrusionClr>
                <a:srgbClr val="008000"/>
              </a:extrusionClr>
            </a:sp3d>
          </p:spPr>
          <p:txBody>
            <a:bodyPr anchor="ctr">
              <a:flatTx/>
            </a:bodyPr>
            <a:lstStyle/>
            <a:p>
              <a:pPr algn="ctr">
                <a:defRPr/>
              </a:pPr>
              <a:r>
                <a:rPr lang="en-US" sz="1050">
                  <a:solidFill>
                    <a:schemeClr val="bg1"/>
                  </a:solidFill>
                  <a:latin typeface="Arial" charset="0"/>
                </a:rPr>
                <a:t>Transactions</a:t>
              </a:r>
            </a:p>
          </p:txBody>
        </p:sp>
        <p:sp>
          <p:nvSpPr>
            <p:cNvPr id="25624" name="Rectangle 10"/>
            <p:cNvSpPr>
              <a:spLocks noChangeArrowheads="1"/>
            </p:cNvSpPr>
            <p:nvPr/>
          </p:nvSpPr>
          <p:spPr bwMode="ltGray">
            <a:xfrm rot="-5400000">
              <a:off x="4498" y="2194"/>
              <a:ext cx="726" cy="78"/>
            </a:xfrm>
            <a:prstGeom prst="rect">
              <a:avLst/>
            </a:prstGeom>
            <a:solidFill>
              <a:srgbClr val="008000"/>
            </a:solidFill>
            <a:ln w="9525">
              <a:miter lim="800000"/>
              <a:headEnd/>
              <a:tailEnd/>
            </a:ln>
            <a:scene3d>
              <a:camera prst="legacyPerspectiveTopRight"/>
              <a:lightRig rig="legacyFlat3" dir="b"/>
            </a:scene3d>
            <a:sp3d extrusionH="1801800" prstMaterial="legacyPlastic">
              <a:bevelT w="13500" h="13500" prst="angle"/>
              <a:bevelB w="13500" h="13500" prst="angle"/>
              <a:extrusionClr>
                <a:srgbClr val="008000"/>
              </a:extrusionClr>
            </a:sp3d>
          </p:spPr>
          <p:txBody>
            <a:bodyPr anchor="ctr">
              <a:flatTx/>
            </a:bodyPr>
            <a:lstStyle/>
            <a:p>
              <a:pPr algn="ctr">
                <a:defRPr/>
              </a:pPr>
              <a:r>
                <a:rPr lang="en-US" sz="1050">
                  <a:solidFill>
                    <a:schemeClr val="bg1"/>
                  </a:solidFill>
                  <a:latin typeface="Arial" charset="0"/>
                </a:rPr>
                <a:t>Communication</a:t>
              </a:r>
            </a:p>
          </p:txBody>
        </p:sp>
        <p:sp>
          <p:nvSpPr>
            <p:cNvPr id="25625" name="Rectangle 11"/>
            <p:cNvSpPr>
              <a:spLocks noChangeArrowheads="1"/>
            </p:cNvSpPr>
            <p:nvPr/>
          </p:nvSpPr>
          <p:spPr bwMode="ltGray">
            <a:xfrm rot="-5400000">
              <a:off x="4609" y="2194"/>
              <a:ext cx="726" cy="78"/>
            </a:xfrm>
            <a:prstGeom prst="rect">
              <a:avLst/>
            </a:prstGeom>
            <a:solidFill>
              <a:srgbClr val="008000"/>
            </a:solidFill>
            <a:ln w="9525">
              <a:miter lim="800000"/>
              <a:headEnd/>
              <a:tailEnd/>
            </a:ln>
            <a:scene3d>
              <a:camera prst="legacyPerspectiveTopRight"/>
              <a:lightRig rig="legacyFlat3" dir="b"/>
            </a:scene3d>
            <a:sp3d extrusionH="1801800" prstMaterial="legacyPlastic">
              <a:bevelT w="13500" h="13500" prst="angle"/>
              <a:bevelB w="13500" h="13500" prst="angle"/>
              <a:extrusionClr>
                <a:srgbClr val="008000"/>
              </a:extrusionClr>
            </a:sp3d>
          </p:spPr>
          <p:txBody>
            <a:bodyPr anchor="ctr">
              <a:flatTx/>
            </a:bodyPr>
            <a:lstStyle/>
            <a:p>
              <a:pPr algn="ctr">
                <a:defRPr/>
              </a:pPr>
              <a:r>
                <a:rPr lang="en-US" sz="1050">
                  <a:solidFill>
                    <a:schemeClr val="bg1"/>
                  </a:solidFill>
                  <a:latin typeface="Arial" charset="0"/>
                </a:rPr>
                <a:t>Knowledge Mgmt</a:t>
              </a:r>
            </a:p>
          </p:txBody>
        </p:sp>
        <p:sp>
          <p:nvSpPr>
            <p:cNvPr id="25626" name="Rectangle 12"/>
            <p:cNvSpPr>
              <a:spLocks noChangeArrowheads="1"/>
            </p:cNvSpPr>
            <p:nvPr/>
          </p:nvSpPr>
          <p:spPr bwMode="ltGray">
            <a:xfrm rot="-5400000">
              <a:off x="4725" y="2194"/>
              <a:ext cx="726" cy="78"/>
            </a:xfrm>
            <a:prstGeom prst="rect">
              <a:avLst/>
            </a:prstGeom>
            <a:solidFill>
              <a:srgbClr val="008000"/>
            </a:solidFill>
            <a:ln w="9525">
              <a:miter lim="800000"/>
              <a:headEnd/>
              <a:tailEnd/>
            </a:ln>
            <a:scene3d>
              <a:camera prst="legacyPerspectiveTopRight"/>
              <a:lightRig rig="legacyFlat3" dir="b"/>
            </a:scene3d>
            <a:sp3d extrusionH="1801800" prstMaterial="legacyPlastic">
              <a:bevelT w="13500" h="13500" prst="angle"/>
              <a:bevelB w="13500" h="13500" prst="angle"/>
              <a:extrusionClr>
                <a:srgbClr val="008000"/>
              </a:extrusionClr>
            </a:sp3d>
          </p:spPr>
          <p:txBody>
            <a:bodyPr anchor="ctr">
              <a:flatTx/>
            </a:bodyPr>
            <a:lstStyle/>
            <a:p>
              <a:pPr algn="ctr">
                <a:defRPr/>
              </a:pPr>
              <a:r>
                <a:rPr lang="en-US" sz="1050">
                  <a:solidFill>
                    <a:schemeClr val="bg1"/>
                  </a:solidFill>
                  <a:latin typeface="Arial" charset="0"/>
                </a:rPr>
                <a:t>E-Commerce</a:t>
              </a:r>
            </a:p>
          </p:txBody>
        </p:sp>
        <p:sp>
          <p:nvSpPr>
            <p:cNvPr id="25627" name="Rectangle 13"/>
            <p:cNvSpPr>
              <a:spLocks noChangeArrowheads="1"/>
            </p:cNvSpPr>
            <p:nvPr/>
          </p:nvSpPr>
          <p:spPr bwMode="ltGray">
            <a:xfrm rot="-5400000">
              <a:off x="4842" y="2194"/>
              <a:ext cx="726" cy="78"/>
            </a:xfrm>
            <a:prstGeom prst="rect">
              <a:avLst/>
            </a:prstGeom>
            <a:solidFill>
              <a:srgbClr val="008000"/>
            </a:solidFill>
            <a:ln w="9525">
              <a:miter lim="800000"/>
              <a:headEnd/>
              <a:tailEnd/>
            </a:ln>
            <a:scene3d>
              <a:camera prst="legacyPerspectiveTopRight"/>
              <a:lightRig rig="legacyFlat3" dir="b"/>
            </a:scene3d>
            <a:sp3d extrusionH="1801800" prstMaterial="legacyPlastic">
              <a:bevelT w="13500" h="13500" prst="angle"/>
              <a:bevelB w="13500" h="13500" prst="angle"/>
              <a:extrusionClr>
                <a:srgbClr val="008000"/>
              </a:extrusionClr>
            </a:sp3d>
          </p:spPr>
          <p:txBody>
            <a:bodyPr anchor="ctr">
              <a:flatTx/>
            </a:bodyPr>
            <a:lstStyle/>
            <a:p>
              <a:pPr algn="ctr">
                <a:defRPr/>
              </a:pPr>
              <a:r>
                <a:rPr lang="en-US" sz="1050">
                  <a:solidFill>
                    <a:schemeClr val="bg1"/>
                  </a:solidFill>
                  <a:latin typeface="Arial" charset="0"/>
                </a:rPr>
                <a:t>Bus. Functions</a:t>
              </a:r>
            </a:p>
          </p:txBody>
        </p:sp>
      </p:grpSp>
      <p:pic>
        <p:nvPicPr>
          <p:cNvPr id="57349" name="Picture 14" descr="businesswoman"/>
          <p:cNvPicPr>
            <a:picLocks noChangeAspect="1" noChangeArrowheads="1"/>
          </p:cNvPicPr>
          <p:nvPr/>
        </p:nvPicPr>
        <p:blipFill>
          <a:blip r:embed="rId4" cstate="print"/>
          <a:srcRect/>
          <a:stretch>
            <a:fillRect/>
          </a:stretch>
        </p:blipFill>
        <p:spPr bwMode="auto">
          <a:xfrm>
            <a:off x="1447800" y="1600200"/>
            <a:ext cx="1050925" cy="1255713"/>
          </a:xfrm>
          <a:prstGeom prst="rect">
            <a:avLst/>
          </a:prstGeom>
          <a:noFill/>
          <a:ln w="9525">
            <a:noFill/>
            <a:miter lim="800000"/>
            <a:headEnd/>
            <a:tailEnd/>
          </a:ln>
          <a:effectLst>
            <a:outerShdw dist="107763" dir="2700000" algn="ctr" rotWithShape="0">
              <a:srgbClr val="808080">
                <a:alpha val="50000"/>
              </a:srgbClr>
            </a:outerShdw>
          </a:effectLst>
        </p:spPr>
      </p:pic>
      <p:sp>
        <p:nvSpPr>
          <p:cNvPr id="57350" name="Oval 15"/>
          <p:cNvSpPr>
            <a:spLocks noChangeArrowheads="1"/>
          </p:cNvSpPr>
          <p:nvPr/>
        </p:nvSpPr>
        <p:spPr bwMode="auto">
          <a:xfrm>
            <a:off x="2743200" y="1984375"/>
            <a:ext cx="471488" cy="519113"/>
          </a:xfrm>
          <a:prstGeom prst="ellipse">
            <a:avLst/>
          </a:prstGeom>
          <a:solidFill>
            <a:srgbClr val="66FF66"/>
          </a:solidFill>
          <a:ln w="9525" algn="ctr">
            <a:solidFill>
              <a:schemeClr val="tx1"/>
            </a:solidFill>
            <a:round/>
            <a:headEnd/>
            <a:tailEnd/>
          </a:ln>
        </p:spPr>
        <p:txBody>
          <a:bodyPr anchor="ctr">
            <a:spAutoFit/>
          </a:bodyPr>
          <a:lstStyle/>
          <a:p>
            <a:r>
              <a:rPr lang="en-US"/>
              <a:t>1</a:t>
            </a:r>
          </a:p>
        </p:txBody>
      </p:sp>
      <p:sp>
        <p:nvSpPr>
          <p:cNvPr id="57351" name="Rectangle 16"/>
          <p:cNvSpPr>
            <a:spLocks noChangeArrowheads="1"/>
          </p:cNvSpPr>
          <p:nvPr/>
        </p:nvSpPr>
        <p:spPr bwMode="gray">
          <a:xfrm>
            <a:off x="3276600" y="1828800"/>
            <a:ext cx="2514600" cy="381000"/>
          </a:xfrm>
          <a:prstGeom prst="rect">
            <a:avLst/>
          </a:prstGeom>
          <a:noFill/>
          <a:ln w="9525">
            <a:noFill/>
            <a:miter lim="800000"/>
            <a:headEnd/>
            <a:tailEnd/>
          </a:ln>
        </p:spPr>
        <p:txBody>
          <a:bodyPr lIns="92075" tIns="46038" rIns="92075" bIns="46038"/>
          <a:lstStyle/>
          <a:p>
            <a:pPr>
              <a:spcBef>
                <a:spcPct val="20000"/>
              </a:spcBef>
              <a:buFont typeface="Webdings" pitchFamily="18" charset="2"/>
              <a:buNone/>
            </a:pPr>
            <a:r>
              <a:rPr lang="en-US"/>
              <a:t>Victim enters credit card number in form</a:t>
            </a:r>
          </a:p>
        </p:txBody>
      </p:sp>
      <p:sp>
        <p:nvSpPr>
          <p:cNvPr id="57352" name="Oval 17"/>
          <p:cNvSpPr>
            <a:spLocks noChangeArrowheads="1"/>
          </p:cNvSpPr>
          <p:nvPr/>
        </p:nvSpPr>
        <p:spPr bwMode="auto">
          <a:xfrm>
            <a:off x="8382000" y="4270375"/>
            <a:ext cx="471488" cy="519113"/>
          </a:xfrm>
          <a:prstGeom prst="ellipse">
            <a:avLst/>
          </a:prstGeom>
          <a:solidFill>
            <a:srgbClr val="66FF66"/>
          </a:solidFill>
          <a:ln w="9525" algn="ctr">
            <a:solidFill>
              <a:schemeClr val="tx1"/>
            </a:solidFill>
            <a:round/>
            <a:headEnd/>
            <a:tailEnd/>
          </a:ln>
        </p:spPr>
        <p:txBody>
          <a:bodyPr anchor="ctr">
            <a:spAutoFit/>
          </a:bodyPr>
          <a:lstStyle/>
          <a:p>
            <a:r>
              <a:rPr lang="en-US"/>
              <a:t>2</a:t>
            </a:r>
          </a:p>
        </p:txBody>
      </p:sp>
      <p:sp>
        <p:nvSpPr>
          <p:cNvPr id="57353" name="Rectangle 18"/>
          <p:cNvSpPr>
            <a:spLocks noChangeArrowheads="1"/>
          </p:cNvSpPr>
          <p:nvPr/>
        </p:nvSpPr>
        <p:spPr bwMode="gray">
          <a:xfrm>
            <a:off x="5562600" y="4343400"/>
            <a:ext cx="2819400" cy="381000"/>
          </a:xfrm>
          <a:prstGeom prst="rect">
            <a:avLst/>
          </a:prstGeom>
          <a:noFill/>
          <a:ln w="9525">
            <a:noFill/>
            <a:miter lim="800000"/>
            <a:headEnd/>
            <a:tailEnd/>
          </a:ln>
        </p:spPr>
        <p:txBody>
          <a:bodyPr lIns="92075" tIns="46038" rIns="92075" bIns="46038"/>
          <a:lstStyle/>
          <a:p>
            <a:pPr algn="r">
              <a:spcBef>
                <a:spcPct val="20000"/>
              </a:spcBef>
              <a:buFont typeface="Webdings" pitchFamily="18" charset="2"/>
              <a:buNone/>
            </a:pPr>
            <a:r>
              <a:rPr lang="en-US"/>
              <a:t>Error handler logs CC details because merchant gateway is unavailable</a:t>
            </a:r>
          </a:p>
        </p:txBody>
      </p:sp>
      <p:sp>
        <p:nvSpPr>
          <p:cNvPr id="57354" name="Oval 19"/>
          <p:cNvSpPr>
            <a:spLocks noChangeArrowheads="1"/>
          </p:cNvSpPr>
          <p:nvPr/>
        </p:nvSpPr>
        <p:spPr bwMode="auto">
          <a:xfrm>
            <a:off x="1981200" y="3965575"/>
            <a:ext cx="471488" cy="519113"/>
          </a:xfrm>
          <a:prstGeom prst="ellipse">
            <a:avLst/>
          </a:prstGeom>
          <a:solidFill>
            <a:srgbClr val="66FF66"/>
          </a:solidFill>
          <a:ln w="9525" algn="ctr">
            <a:solidFill>
              <a:schemeClr val="tx1"/>
            </a:solidFill>
            <a:round/>
            <a:headEnd/>
            <a:tailEnd/>
          </a:ln>
        </p:spPr>
        <p:txBody>
          <a:bodyPr anchor="ctr">
            <a:spAutoFit/>
          </a:bodyPr>
          <a:lstStyle/>
          <a:p>
            <a:r>
              <a:rPr lang="en-US"/>
              <a:t>4</a:t>
            </a:r>
          </a:p>
        </p:txBody>
      </p:sp>
      <p:sp>
        <p:nvSpPr>
          <p:cNvPr id="57355" name="Rectangle 20"/>
          <p:cNvSpPr>
            <a:spLocks noChangeArrowheads="1"/>
          </p:cNvSpPr>
          <p:nvPr/>
        </p:nvSpPr>
        <p:spPr bwMode="gray">
          <a:xfrm>
            <a:off x="2438400" y="3962400"/>
            <a:ext cx="2286000" cy="685800"/>
          </a:xfrm>
          <a:prstGeom prst="rect">
            <a:avLst/>
          </a:prstGeom>
          <a:noFill/>
          <a:ln w="9525">
            <a:noFill/>
            <a:miter lim="800000"/>
            <a:headEnd/>
            <a:tailEnd/>
          </a:ln>
        </p:spPr>
        <p:txBody>
          <a:bodyPr lIns="92075" tIns="46038" rIns="92075" bIns="46038"/>
          <a:lstStyle/>
          <a:p>
            <a:pPr>
              <a:spcBef>
                <a:spcPct val="20000"/>
              </a:spcBef>
              <a:buFont typeface="Webdings" pitchFamily="18" charset="2"/>
              <a:buNone/>
            </a:pPr>
            <a:r>
              <a:rPr lang="en-US"/>
              <a:t>Malicious insider steals 4 million credit card numbers</a:t>
            </a:r>
          </a:p>
        </p:txBody>
      </p:sp>
      <p:sp>
        <p:nvSpPr>
          <p:cNvPr id="57356" name="Freeform 21"/>
          <p:cNvSpPr>
            <a:spLocks/>
          </p:cNvSpPr>
          <p:nvPr/>
        </p:nvSpPr>
        <p:spPr bwMode="auto">
          <a:xfrm rot="-263347">
            <a:off x="2590800" y="2468563"/>
            <a:ext cx="3508375" cy="369887"/>
          </a:xfrm>
          <a:custGeom>
            <a:avLst/>
            <a:gdLst>
              <a:gd name="T0" fmla="*/ 0 w 2210"/>
              <a:gd name="T1" fmla="*/ 2147483647 h 131"/>
              <a:gd name="T2" fmla="*/ 2147483647 w 2210"/>
              <a:gd name="T3" fmla="*/ 2147483647 h 131"/>
              <a:gd name="T4" fmla="*/ 2147483647 w 2210"/>
              <a:gd name="T5" fmla="*/ 2147483647 h 131"/>
              <a:gd name="T6" fmla="*/ 0 60000 65536"/>
              <a:gd name="T7" fmla="*/ 0 60000 65536"/>
              <a:gd name="T8" fmla="*/ 0 60000 65536"/>
              <a:gd name="T9" fmla="*/ 0 w 2210"/>
              <a:gd name="T10" fmla="*/ 0 h 131"/>
              <a:gd name="T11" fmla="*/ 2210 w 2210"/>
              <a:gd name="T12" fmla="*/ 131 h 131"/>
            </a:gdLst>
            <a:ahLst/>
            <a:cxnLst>
              <a:cxn ang="T6">
                <a:pos x="T0" y="T1"/>
              </a:cxn>
              <a:cxn ang="T7">
                <a:pos x="T2" y="T3"/>
              </a:cxn>
              <a:cxn ang="T8">
                <a:pos x="T4" y="T5"/>
              </a:cxn>
            </a:cxnLst>
            <a:rect l="T9" t="T10" r="T11" b="T12"/>
            <a:pathLst>
              <a:path w="2210" h="131">
                <a:moveTo>
                  <a:pt x="0" y="131"/>
                </a:moveTo>
                <a:cubicBezTo>
                  <a:pt x="174" y="110"/>
                  <a:pt x="678" y="6"/>
                  <a:pt x="1046" y="3"/>
                </a:cubicBezTo>
                <a:cubicBezTo>
                  <a:pt x="1414" y="0"/>
                  <a:pt x="1968" y="91"/>
                  <a:pt x="2210" y="114"/>
                </a:cubicBezTo>
              </a:path>
            </a:pathLst>
          </a:custGeom>
          <a:noFill/>
          <a:ln w="57150">
            <a:solidFill>
              <a:srgbClr val="33CC33"/>
            </a:solidFill>
            <a:round/>
            <a:headEnd/>
            <a:tailEnd type="triangle" w="med" len="med"/>
          </a:ln>
        </p:spPr>
        <p:txBody>
          <a:bodyPr>
            <a:spAutoFit/>
          </a:bodyPr>
          <a:lstStyle/>
          <a:p>
            <a:endParaRPr lang="nl-BE"/>
          </a:p>
        </p:txBody>
      </p:sp>
      <p:sp>
        <p:nvSpPr>
          <p:cNvPr id="57357" name="AutoShape 22"/>
          <p:cNvSpPr>
            <a:spLocks noChangeArrowheads="1"/>
          </p:cNvSpPr>
          <p:nvPr/>
        </p:nvSpPr>
        <p:spPr bwMode="auto">
          <a:xfrm>
            <a:off x="6629400" y="3802063"/>
            <a:ext cx="1558925" cy="463550"/>
          </a:xfrm>
          <a:prstGeom prst="flowChartMultidocument">
            <a:avLst/>
          </a:prstGeom>
          <a:solidFill>
            <a:srgbClr val="33CC33"/>
          </a:solidFill>
          <a:ln w="9525">
            <a:solidFill>
              <a:schemeClr val="tx1"/>
            </a:solidFill>
            <a:miter lim="800000"/>
            <a:headEnd/>
            <a:tailEnd/>
          </a:ln>
        </p:spPr>
        <p:txBody>
          <a:bodyPr anchor="ctr">
            <a:spAutoFit/>
          </a:bodyPr>
          <a:lstStyle/>
          <a:p>
            <a:r>
              <a:rPr lang="en-US"/>
              <a:t>Log files</a:t>
            </a:r>
          </a:p>
        </p:txBody>
      </p:sp>
      <p:sp>
        <p:nvSpPr>
          <p:cNvPr id="25614" name="Line 23"/>
          <p:cNvSpPr>
            <a:spLocks noChangeShapeType="1"/>
          </p:cNvSpPr>
          <p:nvPr/>
        </p:nvSpPr>
        <p:spPr bwMode="auto">
          <a:xfrm>
            <a:off x="7391400" y="3581400"/>
            <a:ext cx="0" cy="276225"/>
          </a:xfrm>
          <a:prstGeom prst="line">
            <a:avLst/>
          </a:prstGeom>
          <a:noFill/>
          <a:ln w="57150">
            <a:solidFill>
              <a:srgbClr val="FF0000"/>
            </a:solidFill>
            <a:round/>
            <a:headEnd/>
            <a:tailEnd type="triangle" w="med" len="med"/>
          </a:ln>
        </p:spPr>
        <p:txBody>
          <a:bodyPr>
            <a:spAutoFit/>
          </a:bodyPr>
          <a:lstStyle/>
          <a:p>
            <a:pPr algn="ctr">
              <a:defRPr/>
            </a:pPr>
            <a:endParaRPr lang="en-US" sz="1050">
              <a:latin typeface="Arial" charset="0"/>
            </a:endParaRPr>
          </a:p>
        </p:txBody>
      </p:sp>
      <p:sp>
        <p:nvSpPr>
          <p:cNvPr id="57359" name="Oval 24"/>
          <p:cNvSpPr>
            <a:spLocks noChangeArrowheads="1"/>
          </p:cNvSpPr>
          <p:nvPr/>
        </p:nvSpPr>
        <p:spPr bwMode="auto">
          <a:xfrm>
            <a:off x="5181600" y="5337175"/>
            <a:ext cx="471488" cy="519113"/>
          </a:xfrm>
          <a:prstGeom prst="ellipse">
            <a:avLst/>
          </a:prstGeom>
          <a:solidFill>
            <a:srgbClr val="66FF66"/>
          </a:solidFill>
          <a:ln w="9525" algn="ctr">
            <a:solidFill>
              <a:schemeClr val="tx1"/>
            </a:solidFill>
            <a:round/>
            <a:headEnd/>
            <a:tailEnd/>
          </a:ln>
        </p:spPr>
        <p:txBody>
          <a:bodyPr anchor="ctr">
            <a:spAutoFit/>
          </a:bodyPr>
          <a:lstStyle/>
          <a:p>
            <a:r>
              <a:rPr lang="en-US"/>
              <a:t>3</a:t>
            </a:r>
          </a:p>
        </p:txBody>
      </p:sp>
      <p:sp>
        <p:nvSpPr>
          <p:cNvPr id="57360" name="Rectangle 25"/>
          <p:cNvSpPr>
            <a:spLocks noChangeArrowheads="1"/>
          </p:cNvSpPr>
          <p:nvPr/>
        </p:nvSpPr>
        <p:spPr bwMode="gray">
          <a:xfrm>
            <a:off x="2362200" y="5410200"/>
            <a:ext cx="2819400" cy="381000"/>
          </a:xfrm>
          <a:prstGeom prst="rect">
            <a:avLst/>
          </a:prstGeom>
          <a:noFill/>
          <a:ln w="9525">
            <a:noFill/>
            <a:miter lim="800000"/>
            <a:headEnd/>
            <a:tailEnd/>
          </a:ln>
        </p:spPr>
        <p:txBody>
          <a:bodyPr lIns="92075" tIns="46038" rIns="92075" bIns="46038"/>
          <a:lstStyle/>
          <a:p>
            <a:pPr algn="r">
              <a:spcBef>
                <a:spcPct val="20000"/>
              </a:spcBef>
              <a:buFont typeface="Webdings" pitchFamily="18" charset="2"/>
              <a:buNone/>
            </a:pPr>
            <a:r>
              <a:rPr lang="en-US"/>
              <a:t>Logs are accessible to all members of IT staff for debugging purposes</a:t>
            </a:r>
          </a:p>
        </p:txBody>
      </p:sp>
      <p:sp>
        <p:nvSpPr>
          <p:cNvPr id="57361" name="Freeform 26"/>
          <p:cNvSpPr>
            <a:spLocks/>
          </p:cNvSpPr>
          <p:nvPr/>
        </p:nvSpPr>
        <p:spPr bwMode="auto">
          <a:xfrm>
            <a:off x="5795963" y="5181600"/>
            <a:ext cx="1531937" cy="369888"/>
          </a:xfrm>
          <a:custGeom>
            <a:avLst/>
            <a:gdLst>
              <a:gd name="T0" fmla="*/ 2147483647 w 965"/>
              <a:gd name="T1" fmla="*/ 0 h 552"/>
              <a:gd name="T2" fmla="*/ 2147483647 w 965"/>
              <a:gd name="T3" fmla="*/ 2147483647 h 552"/>
              <a:gd name="T4" fmla="*/ 0 w 965"/>
              <a:gd name="T5" fmla="*/ 2147483647 h 552"/>
              <a:gd name="T6" fmla="*/ 0 60000 65536"/>
              <a:gd name="T7" fmla="*/ 0 60000 65536"/>
              <a:gd name="T8" fmla="*/ 0 60000 65536"/>
              <a:gd name="T9" fmla="*/ 0 w 965"/>
              <a:gd name="T10" fmla="*/ 0 h 552"/>
              <a:gd name="T11" fmla="*/ 965 w 965"/>
              <a:gd name="T12" fmla="*/ 552 h 552"/>
            </a:gdLst>
            <a:ahLst/>
            <a:cxnLst>
              <a:cxn ang="T6">
                <a:pos x="T0" y="T1"/>
              </a:cxn>
              <a:cxn ang="T7">
                <a:pos x="T2" y="T3"/>
              </a:cxn>
              <a:cxn ang="T8">
                <a:pos x="T4" y="T5"/>
              </a:cxn>
            </a:cxnLst>
            <a:rect l="T9" t="T10" r="T11" b="T12"/>
            <a:pathLst>
              <a:path w="965" h="552">
                <a:moveTo>
                  <a:pt x="957" y="0"/>
                </a:moveTo>
                <a:cubicBezTo>
                  <a:pt x="932" y="77"/>
                  <a:pt x="965" y="374"/>
                  <a:pt x="805" y="463"/>
                </a:cubicBezTo>
                <a:cubicBezTo>
                  <a:pt x="645" y="552"/>
                  <a:pt x="168" y="517"/>
                  <a:pt x="0" y="531"/>
                </a:cubicBezTo>
              </a:path>
            </a:pathLst>
          </a:custGeom>
          <a:noFill/>
          <a:ln w="57150">
            <a:solidFill>
              <a:srgbClr val="FF0000"/>
            </a:solidFill>
            <a:round/>
            <a:headEnd/>
            <a:tailEnd type="triangle" w="med" len="med"/>
          </a:ln>
        </p:spPr>
        <p:txBody>
          <a:bodyPr>
            <a:spAutoFit/>
          </a:bodyPr>
          <a:lstStyle/>
          <a:p>
            <a:endParaRPr lang="nl-BE"/>
          </a:p>
        </p:txBody>
      </p:sp>
      <p:sp>
        <p:nvSpPr>
          <p:cNvPr id="57362" name="Freeform 27"/>
          <p:cNvSpPr>
            <a:spLocks/>
          </p:cNvSpPr>
          <p:nvPr/>
        </p:nvSpPr>
        <p:spPr bwMode="auto">
          <a:xfrm rot="5400000">
            <a:off x="1948657" y="5301456"/>
            <a:ext cx="609600" cy="369887"/>
          </a:xfrm>
          <a:custGeom>
            <a:avLst/>
            <a:gdLst>
              <a:gd name="T0" fmla="*/ 2147483647 w 965"/>
              <a:gd name="T1" fmla="*/ 0 h 552"/>
              <a:gd name="T2" fmla="*/ 2147483647 w 965"/>
              <a:gd name="T3" fmla="*/ 2147483647 h 552"/>
              <a:gd name="T4" fmla="*/ 0 w 965"/>
              <a:gd name="T5" fmla="*/ 2147483647 h 552"/>
              <a:gd name="T6" fmla="*/ 0 60000 65536"/>
              <a:gd name="T7" fmla="*/ 0 60000 65536"/>
              <a:gd name="T8" fmla="*/ 0 60000 65536"/>
              <a:gd name="T9" fmla="*/ 0 w 965"/>
              <a:gd name="T10" fmla="*/ 0 h 552"/>
              <a:gd name="T11" fmla="*/ 965 w 965"/>
              <a:gd name="T12" fmla="*/ 552 h 552"/>
            </a:gdLst>
            <a:ahLst/>
            <a:cxnLst>
              <a:cxn ang="T6">
                <a:pos x="T0" y="T1"/>
              </a:cxn>
              <a:cxn ang="T7">
                <a:pos x="T2" y="T3"/>
              </a:cxn>
              <a:cxn ang="T8">
                <a:pos x="T4" y="T5"/>
              </a:cxn>
            </a:cxnLst>
            <a:rect l="T9" t="T10" r="T11" b="T12"/>
            <a:pathLst>
              <a:path w="965" h="552">
                <a:moveTo>
                  <a:pt x="957" y="0"/>
                </a:moveTo>
                <a:cubicBezTo>
                  <a:pt x="932" y="77"/>
                  <a:pt x="965" y="374"/>
                  <a:pt x="805" y="463"/>
                </a:cubicBezTo>
                <a:cubicBezTo>
                  <a:pt x="645" y="552"/>
                  <a:pt x="168" y="517"/>
                  <a:pt x="0" y="531"/>
                </a:cubicBezTo>
              </a:path>
            </a:pathLst>
          </a:custGeom>
          <a:noFill/>
          <a:ln w="57150">
            <a:solidFill>
              <a:srgbClr val="FF0000"/>
            </a:solidFill>
            <a:round/>
            <a:headEnd/>
            <a:tailEnd type="triangle" w="med" len="med"/>
          </a:ln>
        </p:spPr>
        <p:txBody>
          <a:bodyPr>
            <a:spAutoFit/>
          </a:bodyPr>
          <a:lstStyle/>
          <a:p>
            <a:endParaRPr lang="nl-BE"/>
          </a:p>
        </p:txBody>
      </p:sp>
    </p:spTree>
    <p:extLst>
      <p:ext uri="{BB962C8B-B14F-4D97-AF65-F5344CB8AC3E}">
        <p14:creationId xmlns:p14="http://schemas.microsoft.com/office/powerpoint/2010/main" val="3203724083"/>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p:cNvSpPr>
            <a:spLocks noGrp="1" noChangeArrowheads="1"/>
          </p:cNvSpPr>
          <p:nvPr>
            <p:ph type="title"/>
          </p:nvPr>
        </p:nvSpPr>
        <p:spPr>
          <a:xfrm>
            <a:off x="254000" y="227013"/>
            <a:ext cx="8761413" cy="739775"/>
          </a:xfrm>
        </p:spPr>
        <p:txBody>
          <a:bodyPr/>
          <a:lstStyle/>
          <a:p>
            <a:r>
              <a:rPr lang="en-US" sz="2400" dirty="0" smtClean="0"/>
              <a:t>A8 </a:t>
            </a:r>
            <a:r>
              <a:rPr lang="en-US" sz="2400" dirty="0" smtClean="0"/>
              <a:t>– Avoiding Insecure Cryptographic Storage</a:t>
            </a:r>
          </a:p>
        </p:txBody>
      </p:sp>
      <p:sp>
        <p:nvSpPr>
          <p:cNvPr id="32771" name="Rectangle 3"/>
          <p:cNvSpPr>
            <a:spLocks noGrp="1" noChangeArrowheads="1"/>
          </p:cNvSpPr>
          <p:nvPr>
            <p:ph idx="1"/>
          </p:nvPr>
        </p:nvSpPr>
        <p:spPr/>
        <p:txBody>
          <a:bodyPr/>
          <a:lstStyle/>
          <a:p>
            <a:pPr eaLnBrk="1" hangingPunct="1">
              <a:defRPr/>
            </a:pPr>
            <a:r>
              <a:rPr lang="en-US" sz="1400" dirty="0" smtClean="0"/>
              <a:t>Verify your architecture</a:t>
            </a:r>
          </a:p>
          <a:p>
            <a:pPr lvl="1" eaLnBrk="1" hangingPunct="1">
              <a:defRPr/>
            </a:pPr>
            <a:r>
              <a:rPr lang="en-US" sz="1200" dirty="0" smtClean="0"/>
              <a:t>Identify all sensitive data</a:t>
            </a:r>
          </a:p>
          <a:p>
            <a:pPr lvl="1" eaLnBrk="1" hangingPunct="1">
              <a:defRPr/>
            </a:pPr>
            <a:r>
              <a:rPr lang="en-US" sz="1200" dirty="0" smtClean="0"/>
              <a:t>Identify all the places that data is stored</a:t>
            </a:r>
          </a:p>
          <a:p>
            <a:pPr lvl="1" eaLnBrk="1" hangingPunct="1">
              <a:defRPr/>
            </a:pPr>
            <a:r>
              <a:rPr lang="en-US" sz="1200" dirty="0" smtClean="0"/>
              <a:t>Ensure threat model accounts for possible attacks</a:t>
            </a:r>
          </a:p>
          <a:p>
            <a:pPr lvl="1" eaLnBrk="1" hangingPunct="1">
              <a:defRPr/>
            </a:pPr>
            <a:r>
              <a:rPr lang="en-US" sz="1200" dirty="0" smtClean="0"/>
              <a:t>Use encryption to counter the threats, don’t just ‘encrypt’ the data</a:t>
            </a:r>
          </a:p>
          <a:p>
            <a:pPr lvl="3" eaLnBrk="1" hangingPunct="1">
              <a:defRPr/>
            </a:pPr>
            <a:endParaRPr lang="en-US" sz="1050" dirty="0" smtClean="0"/>
          </a:p>
          <a:p>
            <a:pPr eaLnBrk="1" hangingPunct="1">
              <a:defRPr/>
            </a:pPr>
            <a:r>
              <a:rPr lang="en-US" sz="1400" dirty="0" smtClean="0"/>
              <a:t>Protect with appropriate mechanisms</a:t>
            </a:r>
          </a:p>
          <a:p>
            <a:pPr lvl="1" eaLnBrk="1" hangingPunct="1">
              <a:defRPr/>
            </a:pPr>
            <a:r>
              <a:rPr lang="en-US" sz="1200" dirty="0" smtClean="0"/>
              <a:t>File encryption, database encryption, data element encryption</a:t>
            </a:r>
          </a:p>
          <a:p>
            <a:pPr lvl="3" eaLnBrk="1" hangingPunct="1">
              <a:defRPr/>
            </a:pPr>
            <a:endParaRPr lang="en-US" sz="1050" dirty="0" smtClean="0"/>
          </a:p>
          <a:p>
            <a:pPr eaLnBrk="1" hangingPunct="1">
              <a:defRPr/>
            </a:pPr>
            <a:r>
              <a:rPr lang="en-US" sz="1400" dirty="0" smtClean="0"/>
              <a:t>Use the mechanisms correctly</a:t>
            </a:r>
          </a:p>
          <a:p>
            <a:pPr lvl="1" eaLnBrk="1" hangingPunct="1">
              <a:defRPr/>
            </a:pPr>
            <a:r>
              <a:rPr lang="en-US" sz="1200" dirty="0" smtClean="0"/>
              <a:t>Use standard strong algorithms</a:t>
            </a:r>
          </a:p>
          <a:p>
            <a:pPr lvl="1" eaLnBrk="1" hangingPunct="1">
              <a:defRPr/>
            </a:pPr>
            <a:r>
              <a:rPr lang="en-US" sz="1200" dirty="0" smtClean="0"/>
              <a:t>Generate, distribute, and protect keys properly</a:t>
            </a:r>
          </a:p>
          <a:p>
            <a:pPr lvl="1" eaLnBrk="1" hangingPunct="1">
              <a:defRPr/>
            </a:pPr>
            <a:r>
              <a:rPr lang="en-US" sz="1200" dirty="0" smtClean="0"/>
              <a:t>Be prepared for key change</a:t>
            </a:r>
          </a:p>
          <a:p>
            <a:pPr lvl="3" eaLnBrk="1" hangingPunct="1">
              <a:defRPr/>
            </a:pPr>
            <a:endParaRPr lang="en-US" sz="1050" dirty="0" smtClean="0"/>
          </a:p>
          <a:p>
            <a:pPr eaLnBrk="1" hangingPunct="1">
              <a:defRPr/>
            </a:pPr>
            <a:r>
              <a:rPr lang="en-US" sz="1400" dirty="0" smtClean="0"/>
              <a:t>Verify the implementation</a:t>
            </a:r>
          </a:p>
          <a:p>
            <a:pPr lvl="1" eaLnBrk="1" hangingPunct="1">
              <a:defRPr/>
            </a:pPr>
            <a:r>
              <a:rPr lang="en-US" sz="1200" dirty="0" smtClean="0"/>
              <a:t>A standard strong algorithm is used, and it’s the proper algorithm for this situation</a:t>
            </a:r>
          </a:p>
          <a:p>
            <a:pPr lvl="1" eaLnBrk="1" hangingPunct="1">
              <a:defRPr/>
            </a:pPr>
            <a:r>
              <a:rPr lang="en-US" sz="1200" dirty="0" smtClean="0"/>
              <a:t>All keys, certificates, and passwords are properly stored and protected</a:t>
            </a:r>
          </a:p>
          <a:p>
            <a:pPr lvl="1" eaLnBrk="1" hangingPunct="1">
              <a:defRPr/>
            </a:pPr>
            <a:r>
              <a:rPr lang="en-US" sz="1200" dirty="0" smtClean="0"/>
              <a:t>Safe key distribution and an effective plan for key change are in place </a:t>
            </a:r>
          </a:p>
          <a:p>
            <a:pPr lvl="1" eaLnBrk="1" hangingPunct="1">
              <a:defRPr/>
            </a:pPr>
            <a:r>
              <a:rPr lang="en-US" sz="1200" dirty="0" smtClean="0"/>
              <a:t>Analyze encryption code for common flaws</a:t>
            </a:r>
          </a:p>
        </p:txBody>
      </p:sp>
    </p:spTree>
    <p:extLst>
      <p:ext uri="{BB962C8B-B14F-4D97-AF65-F5344CB8AC3E}">
        <p14:creationId xmlns:p14="http://schemas.microsoft.com/office/powerpoint/2010/main" val="3130350773"/>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2"/>
          <p:cNvSpPr>
            <a:spLocks noGrp="1" noChangeArrowheads="1"/>
          </p:cNvSpPr>
          <p:nvPr>
            <p:ph type="title"/>
          </p:nvPr>
        </p:nvSpPr>
        <p:spPr/>
        <p:txBody>
          <a:bodyPr/>
          <a:lstStyle/>
          <a:p>
            <a:pPr eaLnBrk="1" hangingPunct="1"/>
            <a:r>
              <a:rPr lang="en-US" sz="2400" dirty="0" smtClean="0"/>
              <a:t>A09 </a:t>
            </a:r>
            <a:r>
              <a:rPr lang="en-US" sz="2400" dirty="0" smtClean="0"/>
              <a:t>– Insufficient Transport Layer Protection</a:t>
            </a:r>
          </a:p>
        </p:txBody>
      </p:sp>
      <p:sp>
        <p:nvSpPr>
          <p:cNvPr id="59395" name="Content Placeholder 1"/>
          <p:cNvSpPr>
            <a:spLocks noGrp="1"/>
          </p:cNvSpPr>
          <p:nvPr>
            <p:ph idx="1"/>
          </p:nvPr>
        </p:nvSpPr>
        <p:spPr/>
        <p:txBody>
          <a:bodyPr/>
          <a:lstStyle/>
          <a:p>
            <a:pPr eaLnBrk="1" hangingPunct="1"/>
            <a:endParaRPr lang="nl-BE" smtClean="0"/>
          </a:p>
        </p:txBody>
      </p:sp>
      <p:graphicFrame>
        <p:nvGraphicFramePr>
          <p:cNvPr id="4" name="Diagram 3"/>
          <p:cNvGraphicFramePr/>
          <p:nvPr/>
        </p:nvGraphicFramePr>
        <p:xfrm>
          <a:off x="457200" y="914400"/>
          <a:ext cx="8458200" cy="52578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custDataLst>
      <p:tags r:id="rId1"/>
    </p:custDataLst>
    <p:extLst>
      <p:ext uri="{BB962C8B-B14F-4D97-AF65-F5344CB8AC3E}">
        <p14:creationId xmlns:p14="http://schemas.microsoft.com/office/powerpoint/2010/main" val="1893989578"/>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Line 15"/>
          <p:cNvSpPr>
            <a:spLocks noChangeShapeType="1"/>
          </p:cNvSpPr>
          <p:nvPr/>
        </p:nvSpPr>
        <p:spPr bwMode="auto">
          <a:xfrm flipV="1">
            <a:off x="971550" y="3933825"/>
            <a:ext cx="6121400" cy="4763"/>
          </a:xfrm>
          <a:prstGeom prst="line">
            <a:avLst/>
          </a:prstGeom>
          <a:noFill/>
          <a:ln w="127000">
            <a:solidFill>
              <a:schemeClr val="tx1"/>
            </a:solidFill>
            <a:round/>
            <a:headEnd/>
            <a:tailEnd/>
          </a:ln>
        </p:spPr>
        <p:txBody>
          <a:bodyPr anchor="ctr"/>
          <a:lstStyle/>
          <a:p>
            <a:endParaRPr lang="nl-BE"/>
          </a:p>
        </p:txBody>
      </p:sp>
      <p:sp>
        <p:nvSpPr>
          <p:cNvPr id="60419" name="Line 56"/>
          <p:cNvSpPr>
            <a:spLocks noChangeShapeType="1"/>
          </p:cNvSpPr>
          <p:nvPr/>
        </p:nvSpPr>
        <p:spPr bwMode="auto">
          <a:xfrm flipH="1">
            <a:off x="6588125" y="2276475"/>
            <a:ext cx="0" cy="1619250"/>
          </a:xfrm>
          <a:prstGeom prst="line">
            <a:avLst/>
          </a:prstGeom>
          <a:noFill/>
          <a:ln w="127000">
            <a:solidFill>
              <a:schemeClr val="tx1"/>
            </a:solidFill>
            <a:round/>
            <a:headEnd/>
            <a:tailEnd/>
          </a:ln>
        </p:spPr>
        <p:txBody>
          <a:bodyPr anchor="ctr"/>
          <a:lstStyle/>
          <a:p>
            <a:endParaRPr lang="nl-BE"/>
          </a:p>
        </p:txBody>
      </p:sp>
      <p:sp>
        <p:nvSpPr>
          <p:cNvPr id="60420" name="Rectangle 2"/>
          <p:cNvSpPr>
            <a:spLocks noGrp="1" noChangeArrowheads="1"/>
          </p:cNvSpPr>
          <p:nvPr>
            <p:ph type="title"/>
          </p:nvPr>
        </p:nvSpPr>
        <p:spPr/>
        <p:txBody>
          <a:bodyPr/>
          <a:lstStyle/>
          <a:p>
            <a:pPr eaLnBrk="1" hangingPunct="1"/>
            <a:r>
              <a:rPr lang="en-US" sz="2400" dirty="0" smtClean="0"/>
              <a:t>Insufficient Transport Layer Protection Illustrated</a:t>
            </a:r>
          </a:p>
        </p:txBody>
      </p:sp>
      <p:sp>
        <p:nvSpPr>
          <p:cNvPr id="60422" name="Freeform 9"/>
          <p:cNvSpPr>
            <a:spLocks/>
          </p:cNvSpPr>
          <p:nvPr/>
        </p:nvSpPr>
        <p:spPr bwMode="gray">
          <a:xfrm>
            <a:off x="1050925" y="3108325"/>
            <a:ext cx="1876425" cy="782638"/>
          </a:xfrm>
          <a:custGeom>
            <a:avLst/>
            <a:gdLst>
              <a:gd name="T0" fmla="*/ 2147483647 w 1182"/>
              <a:gd name="T1" fmla="*/ 2147483647 h 493"/>
              <a:gd name="T2" fmla="*/ 2147483647 w 1182"/>
              <a:gd name="T3" fmla="*/ 2147483647 h 493"/>
              <a:gd name="T4" fmla="*/ 2147483647 w 1182"/>
              <a:gd name="T5" fmla="*/ 2147483647 h 493"/>
              <a:gd name="T6" fmla="*/ 2147483647 w 1182"/>
              <a:gd name="T7" fmla="*/ 0 h 493"/>
              <a:gd name="T8" fmla="*/ 0 60000 65536"/>
              <a:gd name="T9" fmla="*/ 0 60000 65536"/>
              <a:gd name="T10" fmla="*/ 0 60000 65536"/>
              <a:gd name="T11" fmla="*/ 0 60000 65536"/>
              <a:gd name="T12" fmla="*/ 0 w 1182"/>
              <a:gd name="T13" fmla="*/ 0 h 493"/>
              <a:gd name="T14" fmla="*/ 1182 w 1182"/>
              <a:gd name="T15" fmla="*/ 493 h 493"/>
            </a:gdLst>
            <a:ahLst/>
            <a:cxnLst>
              <a:cxn ang="T8">
                <a:pos x="T0" y="T1"/>
              </a:cxn>
              <a:cxn ang="T9">
                <a:pos x="T2" y="T3"/>
              </a:cxn>
              <a:cxn ang="T10">
                <a:pos x="T4" y="T5"/>
              </a:cxn>
              <a:cxn ang="T11">
                <a:pos x="T6" y="T7"/>
              </a:cxn>
            </a:cxnLst>
            <a:rect l="T12" t="T13" r="T14" b="T15"/>
            <a:pathLst>
              <a:path w="1182" h="493">
                <a:moveTo>
                  <a:pt x="1076" y="64"/>
                </a:moveTo>
                <a:cubicBezTo>
                  <a:pt x="1068" y="126"/>
                  <a:pt x="1182" y="381"/>
                  <a:pt x="1030" y="437"/>
                </a:cubicBezTo>
                <a:cubicBezTo>
                  <a:pt x="878" y="493"/>
                  <a:pt x="326" y="474"/>
                  <a:pt x="163" y="401"/>
                </a:cubicBezTo>
                <a:cubicBezTo>
                  <a:pt x="0" y="328"/>
                  <a:pt x="76" y="84"/>
                  <a:pt x="53" y="0"/>
                </a:cubicBezTo>
              </a:path>
            </a:pathLst>
          </a:custGeom>
          <a:noFill/>
          <a:ln w="101600">
            <a:solidFill>
              <a:srgbClr val="FF0000">
                <a:alpha val="59999"/>
              </a:srgbClr>
            </a:solidFill>
            <a:round/>
            <a:headEnd type="triangle" w="med" len="med"/>
            <a:tailEnd/>
          </a:ln>
        </p:spPr>
        <p:txBody>
          <a:bodyPr anchor="ctr"/>
          <a:lstStyle/>
          <a:p>
            <a:endParaRPr lang="nl-BE"/>
          </a:p>
        </p:txBody>
      </p:sp>
      <p:sp>
        <p:nvSpPr>
          <p:cNvPr id="60423" name="Line 10"/>
          <p:cNvSpPr>
            <a:spLocks noChangeShapeType="1"/>
          </p:cNvSpPr>
          <p:nvPr/>
        </p:nvSpPr>
        <p:spPr bwMode="auto">
          <a:xfrm>
            <a:off x="1009650" y="3135313"/>
            <a:ext cx="1588" cy="855662"/>
          </a:xfrm>
          <a:prstGeom prst="line">
            <a:avLst/>
          </a:prstGeom>
          <a:noFill/>
          <a:ln w="127000">
            <a:solidFill>
              <a:schemeClr val="tx1"/>
            </a:solidFill>
            <a:round/>
            <a:headEnd/>
            <a:tailEnd/>
          </a:ln>
        </p:spPr>
        <p:txBody>
          <a:bodyPr anchor="ctr"/>
          <a:lstStyle/>
          <a:p>
            <a:endParaRPr lang="nl-BE"/>
          </a:p>
        </p:txBody>
      </p:sp>
      <p:sp>
        <p:nvSpPr>
          <p:cNvPr id="60424" name="Line 17"/>
          <p:cNvSpPr>
            <a:spLocks noChangeShapeType="1"/>
          </p:cNvSpPr>
          <p:nvPr/>
        </p:nvSpPr>
        <p:spPr bwMode="auto">
          <a:xfrm>
            <a:off x="2987675" y="3284538"/>
            <a:ext cx="0" cy="649287"/>
          </a:xfrm>
          <a:prstGeom prst="line">
            <a:avLst/>
          </a:prstGeom>
          <a:noFill/>
          <a:ln w="127000">
            <a:solidFill>
              <a:schemeClr val="tx1"/>
            </a:solidFill>
            <a:round/>
            <a:headEnd/>
            <a:tailEnd/>
          </a:ln>
        </p:spPr>
        <p:txBody>
          <a:bodyPr anchor="ctr"/>
          <a:lstStyle/>
          <a:p>
            <a:endParaRPr lang="nl-BE"/>
          </a:p>
        </p:txBody>
      </p:sp>
      <p:sp>
        <p:nvSpPr>
          <p:cNvPr id="60425" name="Line 33"/>
          <p:cNvSpPr>
            <a:spLocks noChangeShapeType="1"/>
          </p:cNvSpPr>
          <p:nvPr/>
        </p:nvSpPr>
        <p:spPr bwMode="auto">
          <a:xfrm flipH="1">
            <a:off x="5099050" y="3105150"/>
            <a:ext cx="6350" cy="869950"/>
          </a:xfrm>
          <a:prstGeom prst="line">
            <a:avLst/>
          </a:prstGeom>
          <a:noFill/>
          <a:ln w="127000">
            <a:solidFill>
              <a:schemeClr val="tx1"/>
            </a:solidFill>
            <a:round/>
            <a:headEnd/>
            <a:tailEnd/>
          </a:ln>
        </p:spPr>
        <p:txBody>
          <a:bodyPr anchor="ctr"/>
          <a:lstStyle/>
          <a:p>
            <a:endParaRPr lang="nl-BE"/>
          </a:p>
        </p:txBody>
      </p:sp>
      <p:sp>
        <p:nvSpPr>
          <p:cNvPr id="60426" name="Rectangle 34"/>
          <p:cNvSpPr>
            <a:spLocks noChangeArrowheads="1"/>
          </p:cNvSpPr>
          <p:nvPr/>
        </p:nvSpPr>
        <p:spPr bwMode="ltGray">
          <a:xfrm>
            <a:off x="2252663" y="2933700"/>
            <a:ext cx="1455737" cy="260350"/>
          </a:xfrm>
          <a:prstGeom prst="rect">
            <a:avLst/>
          </a:prstGeom>
          <a:solidFill>
            <a:srgbClr val="008000"/>
          </a:solidFill>
          <a:ln w="9525">
            <a:miter lim="800000"/>
            <a:headEnd/>
            <a:tailEnd/>
          </a:ln>
          <a:scene3d>
            <a:camera prst="legacyPerspectiveTopRight">
              <a:rot lat="420000" lon="0" rev="0"/>
            </a:camera>
            <a:lightRig rig="legacyFlat3" dir="b"/>
          </a:scene3d>
          <a:sp3d extrusionH="1801800" prstMaterial="legacyPlastic">
            <a:bevelT w="13500" h="13500" prst="angle"/>
            <a:bevelB w="13500" h="13500" prst="angle"/>
            <a:extrusionClr>
              <a:srgbClr val="008000"/>
            </a:extrusionClr>
          </a:sp3d>
        </p:spPr>
        <p:txBody>
          <a:bodyPr anchor="ctr">
            <a:flatTx/>
          </a:bodyPr>
          <a:lstStyle/>
          <a:p>
            <a:r>
              <a:rPr lang="en-US" sz="1100">
                <a:solidFill>
                  <a:schemeClr val="bg1"/>
                </a:solidFill>
              </a:rPr>
              <a:t>Custom Code</a:t>
            </a:r>
          </a:p>
        </p:txBody>
      </p:sp>
      <p:sp>
        <p:nvSpPr>
          <p:cNvPr id="60427" name="Freeform 48"/>
          <p:cNvSpPr>
            <a:spLocks/>
          </p:cNvSpPr>
          <p:nvPr/>
        </p:nvSpPr>
        <p:spPr bwMode="gray">
          <a:xfrm>
            <a:off x="3028950" y="3213100"/>
            <a:ext cx="1995488" cy="660400"/>
          </a:xfrm>
          <a:custGeom>
            <a:avLst/>
            <a:gdLst>
              <a:gd name="T0" fmla="*/ 2147483647 w 1257"/>
              <a:gd name="T1" fmla="*/ 0 h 416"/>
              <a:gd name="T2" fmla="*/ 2147483647 w 1257"/>
              <a:gd name="T3" fmla="*/ 2147483647 h 416"/>
              <a:gd name="T4" fmla="*/ 2147483647 w 1257"/>
              <a:gd name="T5" fmla="*/ 2147483647 h 416"/>
              <a:gd name="T6" fmla="*/ 2147483647 w 1257"/>
              <a:gd name="T7" fmla="*/ 2147483647 h 416"/>
              <a:gd name="T8" fmla="*/ 0 60000 65536"/>
              <a:gd name="T9" fmla="*/ 0 60000 65536"/>
              <a:gd name="T10" fmla="*/ 0 60000 65536"/>
              <a:gd name="T11" fmla="*/ 0 60000 65536"/>
              <a:gd name="T12" fmla="*/ 0 w 1257"/>
              <a:gd name="T13" fmla="*/ 0 h 416"/>
              <a:gd name="T14" fmla="*/ 1257 w 1257"/>
              <a:gd name="T15" fmla="*/ 416 h 416"/>
            </a:gdLst>
            <a:ahLst/>
            <a:cxnLst>
              <a:cxn ang="T8">
                <a:pos x="T0" y="T1"/>
              </a:cxn>
              <a:cxn ang="T9">
                <a:pos x="T2" y="T3"/>
              </a:cxn>
              <a:cxn ang="T10">
                <a:pos x="T4" y="T5"/>
              </a:cxn>
              <a:cxn ang="T11">
                <a:pos x="T6" y="T7"/>
              </a:cxn>
            </a:cxnLst>
            <a:rect l="T12" t="T13" r="T14" b="T15"/>
            <a:pathLst>
              <a:path w="1257" h="416">
                <a:moveTo>
                  <a:pt x="1194" y="0"/>
                </a:moveTo>
                <a:cubicBezTo>
                  <a:pt x="1176" y="60"/>
                  <a:pt x="1257" y="302"/>
                  <a:pt x="1087" y="359"/>
                </a:cubicBezTo>
                <a:cubicBezTo>
                  <a:pt x="917" y="416"/>
                  <a:pt x="344" y="395"/>
                  <a:pt x="172" y="341"/>
                </a:cubicBezTo>
                <a:cubicBezTo>
                  <a:pt x="0" y="287"/>
                  <a:pt x="80" y="100"/>
                  <a:pt x="56" y="37"/>
                </a:cubicBezTo>
              </a:path>
            </a:pathLst>
          </a:custGeom>
          <a:noFill/>
          <a:ln w="101600">
            <a:solidFill>
              <a:srgbClr val="FF9900">
                <a:alpha val="59999"/>
              </a:srgbClr>
            </a:solidFill>
            <a:round/>
            <a:headEnd type="triangle" w="med" len="med"/>
            <a:tailEnd/>
          </a:ln>
        </p:spPr>
        <p:txBody>
          <a:bodyPr anchor="ctr"/>
          <a:lstStyle/>
          <a:p>
            <a:endParaRPr lang="nl-BE"/>
          </a:p>
        </p:txBody>
      </p:sp>
      <p:sp>
        <p:nvSpPr>
          <p:cNvPr id="60428" name="Freeform 50"/>
          <p:cNvSpPr>
            <a:spLocks/>
          </p:cNvSpPr>
          <p:nvPr/>
        </p:nvSpPr>
        <p:spPr bwMode="gray">
          <a:xfrm>
            <a:off x="4572000" y="3763963"/>
            <a:ext cx="2560638" cy="47625"/>
          </a:xfrm>
          <a:custGeom>
            <a:avLst/>
            <a:gdLst>
              <a:gd name="T0" fmla="*/ 2147483647 w 1613"/>
              <a:gd name="T1" fmla="*/ 0 h 30"/>
              <a:gd name="T2" fmla="*/ 0 w 1613"/>
              <a:gd name="T3" fmla="*/ 2147483647 h 30"/>
              <a:gd name="T4" fmla="*/ 0 60000 65536"/>
              <a:gd name="T5" fmla="*/ 0 60000 65536"/>
              <a:gd name="T6" fmla="*/ 0 w 1613"/>
              <a:gd name="T7" fmla="*/ 0 h 30"/>
              <a:gd name="T8" fmla="*/ 1613 w 1613"/>
              <a:gd name="T9" fmla="*/ 30 h 30"/>
            </a:gdLst>
            <a:ahLst/>
            <a:cxnLst>
              <a:cxn ang="T4">
                <a:pos x="T0" y="T1"/>
              </a:cxn>
              <a:cxn ang="T5">
                <a:pos x="T2" y="T3"/>
              </a:cxn>
            </a:cxnLst>
            <a:rect l="T6" t="T7" r="T8" b="T9"/>
            <a:pathLst>
              <a:path w="1613" h="30">
                <a:moveTo>
                  <a:pt x="1613" y="0"/>
                </a:moveTo>
                <a:cubicBezTo>
                  <a:pt x="1344" y="6"/>
                  <a:pt x="336" y="24"/>
                  <a:pt x="0" y="30"/>
                </a:cubicBezTo>
              </a:path>
            </a:pathLst>
          </a:custGeom>
          <a:noFill/>
          <a:ln w="101600">
            <a:solidFill>
              <a:srgbClr val="FF9900">
                <a:alpha val="59999"/>
              </a:srgbClr>
            </a:solidFill>
            <a:round/>
            <a:headEnd type="triangle" w="med" len="med"/>
            <a:tailEnd/>
          </a:ln>
        </p:spPr>
        <p:txBody>
          <a:bodyPr anchor="ctr"/>
          <a:lstStyle/>
          <a:p>
            <a:endParaRPr lang="nl-BE"/>
          </a:p>
        </p:txBody>
      </p:sp>
      <p:pic>
        <p:nvPicPr>
          <p:cNvPr id="60429" name="Picture 52" descr="computeruser">
            <a:hlinkClick r:id="rId3"/>
          </p:cNvPr>
          <p:cNvPicPr>
            <a:picLocks noChangeAspect="1" noChangeArrowheads="1"/>
          </p:cNvPicPr>
          <p:nvPr/>
        </p:nvPicPr>
        <p:blipFill>
          <a:blip r:embed="rId4" cstate="print"/>
          <a:srcRect/>
          <a:stretch>
            <a:fillRect/>
          </a:stretch>
        </p:blipFill>
        <p:spPr bwMode="gray">
          <a:xfrm>
            <a:off x="7267575" y="3286125"/>
            <a:ext cx="838200" cy="868363"/>
          </a:xfrm>
          <a:prstGeom prst="rect">
            <a:avLst/>
          </a:prstGeom>
          <a:solidFill>
            <a:schemeClr val="tx2"/>
          </a:solidFill>
          <a:ln w="9525">
            <a:noFill/>
            <a:miter lim="800000"/>
            <a:headEnd/>
            <a:tailEnd/>
          </a:ln>
          <a:effectLst>
            <a:outerShdw dist="107763" dir="2700000" algn="ctr" rotWithShape="0">
              <a:srgbClr val="808080">
                <a:alpha val="50000"/>
              </a:srgbClr>
            </a:outerShdw>
          </a:effectLst>
        </p:spPr>
      </p:pic>
      <p:sp>
        <p:nvSpPr>
          <p:cNvPr id="60430" name="Rectangle 53"/>
          <p:cNvSpPr>
            <a:spLocks noChangeArrowheads="1"/>
          </p:cNvSpPr>
          <p:nvPr/>
        </p:nvSpPr>
        <p:spPr bwMode="gray">
          <a:xfrm>
            <a:off x="7196138" y="4297363"/>
            <a:ext cx="1249362" cy="369887"/>
          </a:xfrm>
          <a:prstGeom prst="rect">
            <a:avLst/>
          </a:prstGeom>
          <a:noFill/>
          <a:ln w="9525" algn="ctr">
            <a:noFill/>
            <a:miter lim="800000"/>
            <a:headEnd/>
            <a:tailEnd/>
          </a:ln>
        </p:spPr>
        <p:txBody>
          <a:bodyPr wrap="none">
            <a:spAutoFit/>
          </a:bodyPr>
          <a:lstStyle/>
          <a:p>
            <a:r>
              <a:rPr lang="en-US">
                <a:solidFill>
                  <a:srgbClr val="4D4D4D"/>
                </a:solidFill>
              </a:rPr>
              <a:t>Employees</a:t>
            </a:r>
          </a:p>
        </p:txBody>
      </p:sp>
      <p:sp>
        <p:nvSpPr>
          <p:cNvPr id="60431" name="Line 55"/>
          <p:cNvSpPr>
            <a:spLocks noChangeShapeType="1"/>
          </p:cNvSpPr>
          <p:nvPr/>
        </p:nvSpPr>
        <p:spPr bwMode="auto">
          <a:xfrm flipH="1">
            <a:off x="6588125" y="2349500"/>
            <a:ext cx="566738" cy="0"/>
          </a:xfrm>
          <a:prstGeom prst="line">
            <a:avLst/>
          </a:prstGeom>
          <a:noFill/>
          <a:ln w="127000">
            <a:solidFill>
              <a:schemeClr val="tx1"/>
            </a:solidFill>
            <a:round/>
            <a:headEnd/>
            <a:tailEnd/>
          </a:ln>
        </p:spPr>
        <p:txBody>
          <a:bodyPr anchor="ctr"/>
          <a:lstStyle/>
          <a:p>
            <a:endParaRPr lang="nl-BE"/>
          </a:p>
        </p:txBody>
      </p:sp>
      <p:sp>
        <p:nvSpPr>
          <p:cNvPr id="60432" name="Freeform 57"/>
          <p:cNvSpPr>
            <a:spLocks/>
          </p:cNvSpPr>
          <p:nvPr/>
        </p:nvSpPr>
        <p:spPr bwMode="gray">
          <a:xfrm>
            <a:off x="4643438" y="1987550"/>
            <a:ext cx="2449512" cy="1887538"/>
          </a:xfrm>
          <a:custGeom>
            <a:avLst/>
            <a:gdLst>
              <a:gd name="T0" fmla="*/ 2147483647 w 1543"/>
              <a:gd name="T1" fmla="*/ 2147483647 h 1189"/>
              <a:gd name="T2" fmla="*/ 2147483647 w 1543"/>
              <a:gd name="T3" fmla="*/ 2147483647 h 1189"/>
              <a:gd name="T4" fmla="*/ 2147483647 w 1543"/>
              <a:gd name="T5" fmla="*/ 2147483647 h 1189"/>
              <a:gd name="T6" fmla="*/ 0 w 1543"/>
              <a:gd name="T7" fmla="*/ 2147483647 h 1189"/>
              <a:gd name="T8" fmla="*/ 0 60000 65536"/>
              <a:gd name="T9" fmla="*/ 0 60000 65536"/>
              <a:gd name="T10" fmla="*/ 0 60000 65536"/>
              <a:gd name="T11" fmla="*/ 0 60000 65536"/>
              <a:gd name="T12" fmla="*/ 0 w 1543"/>
              <a:gd name="T13" fmla="*/ 0 h 1189"/>
              <a:gd name="T14" fmla="*/ 1543 w 1543"/>
              <a:gd name="T15" fmla="*/ 1189 h 1189"/>
            </a:gdLst>
            <a:ahLst/>
            <a:cxnLst>
              <a:cxn ang="T8">
                <a:pos x="T0" y="T1"/>
              </a:cxn>
              <a:cxn ang="T9">
                <a:pos x="T2" y="T3"/>
              </a:cxn>
              <a:cxn ang="T10">
                <a:pos x="T4" y="T5"/>
              </a:cxn>
              <a:cxn ang="T11">
                <a:pos x="T6" y="T7"/>
              </a:cxn>
            </a:cxnLst>
            <a:rect l="T12" t="T13" r="T14" b="T15"/>
            <a:pathLst>
              <a:path w="1543" h="1189">
                <a:moveTo>
                  <a:pt x="1543" y="24"/>
                </a:moveTo>
                <a:cubicBezTo>
                  <a:pt x="1476" y="47"/>
                  <a:pt x="1230" y="0"/>
                  <a:pt x="1140" y="166"/>
                </a:cubicBezTo>
                <a:cubicBezTo>
                  <a:pt x="1050" y="332"/>
                  <a:pt x="1194" y="855"/>
                  <a:pt x="1004" y="1022"/>
                </a:cubicBezTo>
                <a:cubicBezTo>
                  <a:pt x="814" y="1189"/>
                  <a:pt x="209" y="1139"/>
                  <a:pt x="0" y="1170"/>
                </a:cubicBezTo>
              </a:path>
            </a:pathLst>
          </a:custGeom>
          <a:noFill/>
          <a:ln w="101600">
            <a:solidFill>
              <a:srgbClr val="FF9900">
                <a:alpha val="59999"/>
              </a:srgbClr>
            </a:solidFill>
            <a:round/>
            <a:headEnd type="triangle" w="med" len="med"/>
            <a:tailEnd/>
          </a:ln>
        </p:spPr>
        <p:txBody>
          <a:bodyPr anchor="ctr"/>
          <a:lstStyle/>
          <a:p>
            <a:endParaRPr lang="nl-BE"/>
          </a:p>
        </p:txBody>
      </p:sp>
      <p:sp>
        <p:nvSpPr>
          <p:cNvPr id="60433" name="Rectangle 61"/>
          <p:cNvSpPr>
            <a:spLocks noChangeArrowheads="1"/>
          </p:cNvSpPr>
          <p:nvPr/>
        </p:nvSpPr>
        <p:spPr bwMode="auto">
          <a:xfrm>
            <a:off x="7019925" y="2492375"/>
            <a:ext cx="1947863" cy="369888"/>
          </a:xfrm>
          <a:prstGeom prst="rect">
            <a:avLst/>
          </a:prstGeom>
          <a:noFill/>
          <a:ln w="9525" algn="ctr">
            <a:noFill/>
            <a:miter lim="800000"/>
            <a:headEnd/>
            <a:tailEnd/>
          </a:ln>
        </p:spPr>
        <p:txBody>
          <a:bodyPr wrap="none">
            <a:spAutoFit/>
          </a:bodyPr>
          <a:lstStyle/>
          <a:p>
            <a:r>
              <a:rPr lang="en-US">
                <a:solidFill>
                  <a:srgbClr val="4D4D4D"/>
                </a:solidFill>
              </a:rPr>
              <a:t>Business Partners</a:t>
            </a:r>
          </a:p>
        </p:txBody>
      </p:sp>
      <p:sp>
        <p:nvSpPr>
          <p:cNvPr id="60434" name="Line 62"/>
          <p:cNvSpPr>
            <a:spLocks noChangeShapeType="1"/>
          </p:cNvSpPr>
          <p:nvPr/>
        </p:nvSpPr>
        <p:spPr bwMode="auto">
          <a:xfrm flipV="1">
            <a:off x="1403350" y="4076700"/>
            <a:ext cx="215900" cy="574675"/>
          </a:xfrm>
          <a:prstGeom prst="line">
            <a:avLst/>
          </a:prstGeom>
          <a:noFill/>
          <a:ln w="38100">
            <a:solidFill>
              <a:srgbClr val="FF0000"/>
            </a:solidFill>
            <a:round/>
            <a:headEnd/>
            <a:tailEnd type="triangle" w="med" len="med"/>
          </a:ln>
        </p:spPr>
        <p:txBody>
          <a:bodyPr/>
          <a:lstStyle/>
          <a:p>
            <a:endParaRPr lang="nl-BE"/>
          </a:p>
        </p:txBody>
      </p:sp>
      <p:pic>
        <p:nvPicPr>
          <p:cNvPr id="60435" name="Picture 69" descr="businesswoman"/>
          <p:cNvPicPr>
            <a:picLocks noChangeAspect="1" noChangeArrowheads="1"/>
          </p:cNvPicPr>
          <p:nvPr/>
        </p:nvPicPr>
        <p:blipFill>
          <a:blip r:embed="rId5" cstate="print"/>
          <a:srcRect/>
          <a:stretch>
            <a:fillRect/>
          </a:stretch>
        </p:blipFill>
        <p:spPr bwMode="auto">
          <a:xfrm>
            <a:off x="525463" y="1671638"/>
            <a:ext cx="749300" cy="895350"/>
          </a:xfrm>
          <a:prstGeom prst="rect">
            <a:avLst/>
          </a:prstGeom>
          <a:noFill/>
          <a:ln w="9525">
            <a:noFill/>
            <a:miter lim="800000"/>
            <a:headEnd/>
            <a:tailEnd/>
          </a:ln>
          <a:effectLst>
            <a:outerShdw dist="107763" dir="2700000" algn="ctr" rotWithShape="0">
              <a:srgbClr val="808080">
                <a:alpha val="50000"/>
              </a:srgbClr>
            </a:outerShdw>
          </a:effectLst>
        </p:spPr>
      </p:pic>
      <p:sp>
        <p:nvSpPr>
          <p:cNvPr id="60436" name="Rectangle 70"/>
          <p:cNvSpPr>
            <a:spLocks noChangeArrowheads="1"/>
          </p:cNvSpPr>
          <p:nvPr/>
        </p:nvSpPr>
        <p:spPr bwMode="auto">
          <a:xfrm>
            <a:off x="323850" y="2679700"/>
            <a:ext cx="1755775" cy="369888"/>
          </a:xfrm>
          <a:prstGeom prst="rect">
            <a:avLst/>
          </a:prstGeom>
          <a:noFill/>
          <a:ln w="9525" algn="ctr">
            <a:noFill/>
            <a:miter lim="800000"/>
            <a:headEnd/>
            <a:tailEnd/>
          </a:ln>
        </p:spPr>
        <p:txBody>
          <a:bodyPr wrap="none">
            <a:spAutoFit/>
          </a:bodyPr>
          <a:lstStyle/>
          <a:p>
            <a:r>
              <a:rPr lang="en-US">
                <a:solidFill>
                  <a:srgbClr val="4D4D4D"/>
                </a:solidFill>
              </a:rPr>
              <a:t>External Victim</a:t>
            </a:r>
          </a:p>
        </p:txBody>
      </p:sp>
      <p:sp>
        <p:nvSpPr>
          <p:cNvPr id="60437" name="Rectangle 71"/>
          <p:cNvSpPr>
            <a:spLocks noChangeArrowheads="1"/>
          </p:cNvSpPr>
          <p:nvPr/>
        </p:nvSpPr>
        <p:spPr bwMode="ltGray">
          <a:xfrm>
            <a:off x="4195763" y="2924175"/>
            <a:ext cx="1455737" cy="260350"/>
          </a:xfrm>
          <a:prstGeom prst="rect">
            <a:avLst/>
          </a:prstGeom>
          <a:solidFill>
            <a:srgbClr val="3333CC"/>
          </a:solidFill>
          <a:ln w="9525">
            <a:miter lim="800000"/>
            <a:headEnd/>
            <a:tailEnd/>
          </a:ln>
          <a:scene3d>
            <a:camera prst="legacyPerspectiveTopRight">
              <a:rot lat="420000" lon="0" rev="0"/>
            </a:camera>
            <a:lightRig rig="legacyFlat3" dir="b"/>
          </a:scene3d>
          <a:sp3d extrusionH="1801800" prstMaterial="legacyPlastic">
            <a:bevelT w="13500" h="13500" prst="angle"/>
            <a:bevelB w="13500" h="13500" prst="angle"/>
            <a:extrusionClr>
              <a:srgbClr val="3333CC"/>
            </a:extrusionClr>
          </a:sp3d>
        </p:spPr>
        <p:txBody>
          <a:bodyPr anchor="ctr">
            <a:flatTx/>
          </a:bodyPr>
          <a:lstStyle/>
          <a:p>
            <a:r>
              <a:rPr lang="en-US" sz="1100">
                <a:solidFill>
                  <a:schemeClr val="bg1"/>
                </a:solidFill>
              </a:rPr>
              <a:t>Backend Systems</a:t>
            </a:r>
          </a:p>
        </p:txBody>
      </p:sp>
      <p:pic>
        <p:nvPicPr>
          <p:cNvPr id="60438" name="Picture 72" descr="TN_hacker"/>
          <p:cNvPicPr>
            <a:picLocks noChangeAspect="1" noChangeArrowheads="1"/>
          </p:cNvPicPr>
          <p:nvPr/>
        </p:nvPicPr>
        <p:blipFill>
          <a:blip r:embed="rId6" cstate="print">
            <a:lum bright="24000" contrast="42000"/>
          </a:blip>
          <a:srcRect/>
          <a:stretch>
            <a:fillRect/>
          </a:stretch>
        </p:blipFill>
        <p:spPr bwMode="auto">
          <a:xfrm>
            <a:off x="469900" y="4652963"/>
            <a:ext cx="1093788" cy="1268412"/>
          </a:xfrm>
          <a:prstGeom prst="rect">
            <a:avLst/>
          </a:prstGeom>
          <a:noFill/>
          <a:ln w="9525">
            <a:noFill/>
            <a:miter lim="800000"/>
            <a:headEnd/>
            <a:tailEnd/>
          </a:ln>
          <a:effectLst>
            <a:outerShdw dist="107763" dir="2700000" algn="ctr" rotWithShape="0">
              <a:srgbClr val="808080">
                <a:alpha val="50000"/>
              </a:srgbClr>
            </a:outerShdw>
          </a:effectLst>
        </p:spPr>
      </p:pic>
      <p:sp>
        <p:nvSpPr>
          <p:cNvPr id="60439" name="Rectangle 73"/>
          <p:cNvSpPr>
            <a:spLocks noChangeArrowheads="1"/>
          </p:cNvSpPr>
          <p:nvPr/>
        </p:nvSpPr>
        <p:spPr bwMode="auto">
          <a:xfrm>
            <a:off x="395288" y="5992813"/>
            <a:ext cx="1960562" cy="369887"/>
          </a:xfrm>
          <a:prstGeom prst="rect">
            <a:avLst/>
          </a:prstGeom>
          <a:noFill/>
          <a:ln w="9525" algn="ctr">
            <a:noFill/>
            <a:miter lim="800000"/>
            <a:headEnd/>
            <a:tailEnd/>
          </a:ln>
        </p:spPr>
        <p:txBody>
          <a:bodyPr wrap="none">
            <a:spAutoFit/>
          </a:bodyPr>
          <a:lstStyle/>
          <a:p>
            <a:r>
              <a:rPr lang="en-US">
                <a:solidFill>
                  <a:srgbClr val="4D4D4D"/>
                </a:solidFill>
              </a:rPr>
              <a:t>External Attacker</a:t>
            </a:r>
          </a:p>
        </p:txBody>
      </p:sp>
      <p:sp>
        <p:nvSpPr>
          <p:cNvPr id="60440" name="Oval 74"/>
          <p:cNvSpPr>
            <a:spLocks noChangeArrowheads="1"/>
          </p:cNvSpPr>
          <p:nvPr/>
        </p:nvSpPr>
        <p:spPr bwMode="auto">
          <a:xfrm>
            <a:off x="2382838" y="4303713"/>
            <a:ext cx="471487" cy="520700"/>
          </a:xfrm>
          <a:prstGeom prst="ellipse">
            <a:avLst/>
          </a:prstGeom>
          <a:solidFill>
            <a:srgbClr val="66FF66"/>
          </a:solidFill>
          <a:ln w="9525" algn="ctr">
            <a:solidFill>
              <a:schemeClr val="tx1"/>
            </a:solidFill>
            <a:round/>
            <a:headEnd/>
            <a:tailEnd/>
          </a:ln>
        </p:spPr>
        <p:txBody>
          <a:bodyPr anchor="ctr">
            <a:spAutoFit/>
          </a:bodyPr>
          <a:lstStyle/>
          <a:p>
            <a:r>
              <a:rPr lang="en-US"/>
              <a:t>1</a:t>
            </a:r>
          </a:p>
        </p:txBody>
      </p:sp>
      <p:sp>
        <p:nvSpPr>
          <p:cNvPr id="60441" name="Rectangle 75"/>
          <p:cNvSpPr>
            <a:spLocks noChangeArrowheads="1"/>
          </p:cNvSpPr>
          <p:nvPr/>
        </p:nvSpPr>
        <p:spPr bwMode="gray">
          <a:xfrm>
            <a:off x="2268538" y="4737100"/>
            <a:ext cx="1944687" cy="1152525"/>
          </a:xfrm>
          <a:prstGeom prst="rect">
            <a:avLst/>
          </a:prstGeom>
          <a:noFill/>
          <a:ln w="9525">
            <a:noFill/>
            <a:miter lim="800000"/>
            <a:headEnd/>
            <a:tailEnd/>
          </a:ln>
        </p:spPr>
        <p:txBody>
          <a:bodyPr lIns="92075" tIns="46038" rIns="92075" bIns="46038"/>
          <a:lstStyle/>
          <a:p>
            <a:pPr>
              <a:spcBef>
                <a:spcPct val="20000"/>
              </a:spcBef>
              <a:buFont typeface="Webdings" pitchFamily="18" charset="2"/>
              <a:buNone/>
            </a:pPr>
            <a:r>
              <a:rPr lang="en-US"/>
              <a:t>External attacker steals credentials and data off network</a:t>
            </a:r>
          </a:p>
        </p:txBody>
      </p:sp>
      <p:sp>
        <p:nvSpPr>
          <p:cNvPr id="60442" name="Line 76"/>
          <p:cNvSpPr>
            <a:spLocks noChangeShapeType="1"/>
          </p:cNvSpPr>
          <p:nvPr/>
        </p:nvSpPr>
        <p:spPr bwMode="auto">
          <a:xfrm flipH="1" flipV="1">
            <a:off x="4716463" y="4076700"/>
            <a:ext cx="215900" cy="720725"/>
          </a:xfrm>
          <a:prstGeom prst="line">
            <a:avLst/>
          </a:prstGeom>
          <a:noFill/>
          <a:ln w="38100">
            <a:solidFill>
              <a:srgbClr val="FF0000"/>
            </a:solidFill>
            <a:round/>
            <a:headEnd/>
            <a:tailEnd type="triangle" w="med" len="med"/>
          </a:ln>
        </p:spPr>
        <p:txBody>
          <a:bodyPr/>
          <a:lstStyle/>
          <a:p>
            <a:endParaRPr lang="nl-BE"/>
          </a:p>
        </p:txBody>
      </p:sp>
      <p:pic>
        <p:nvPicPr>
          <p:cNvPr id="60443" name="Picture 77" descr="TN_hacker"/>
          <p:cNvPicPr>
            <a:picLocks noChangeAspect="1" noChangeArrowheads="1"/>
          </p:cNvPicPr>
          <p:nvPr/>
        </p:nvPicPr>
        <p:blipFill>
          <a:blip r:embed="rId6" cstate="print">
            <a:lum bright="24000" contrast="42000"/>
          </a:blip>
          <a:srcRect/>
          <a:stretch>
            <a:fillRect/>
          </a:stretch>
        </p:blipFill>
        <p:spPr bwMode="auto">
          <a:xfrm>
            <a:off x="4787900" y="4724400"/>
            <a:ext cx="1093788" cy="1268413"/>
          </a:xfrm>
          <a:prstGeom prst="rect">
            <a:avLst/>
          </a:prstGeom>
          <a:noFill/>
          <a:ln w="9525">
            <a:noFill/>
            <a:miter lim="800000"/>
            <a:headEnd/>
            <a:tailEnd/>
          </a:ln>
          <a:effectLst>
            <a:outerShdw dist="107763" dir="2700000" algn="ctr" rotWithShape="0">
              <a:srgbClr val="808080">
                <a:alpha val="50000"/>
              </a:srgbClr>
            </a:outerShdw>
          </a:effectLst>
        </p:spPr>
      </p:pic>
      <p:sp>
        <p:nvSpPr>
          <p:cNvPr id="60444" name="Oval 78"/>
          <p:cNvSpPr>
            <a:spLocks noChangeArrowheads="1"/>
          </p:cNvSpPr>
          <p:nvPr/>
        </p:nvSpPr>
        <p:spPr bwMode="auto">
          <a:xfrm>
            <a:off x="6011863" y="4435475"/>
            <a:ext cx="471487" cy="519113"/>
          </a:xfrm>
          <a:prstGeom prst="ellipse">
            <a:avLst/>
          </a:prstGeom>
          <a:solidFill>
            <a:srgbClr val="66FF66"/>
          </a:solidFill>
          <a:ln w="9525" algn="ctr">
            <a:solidFill>
              <a:schemeClr val="tx1"/>
            </a:solidFill>
            <a:round/>
            <a:headEnd/>
            <a:tailEnd/>
          </a:ln>
        </p:spPr>
        <p:txBody>
          <a:bodyPr anchor="ctr">
            <a:spAutoFit/>
          </a:bodyPr>
          <a:lstStyle/>
          <a:p>
            <a:r>
              <a:rPr lang="en-US"/>
              <a:t>2</a:t>
            </a:r>
          </a:p>
        </p:txBody>
      </p:sp>
      <p:sp>
        <p:nvSpPr>
          <p:cNvPr id="60445" name="Rectangle 79"/>
          <p:cNvSpPr>
            <a:spLocks noChangeArrowheads="1"/>
          </p:cNvSpPr>
          <p:nvPr/>
        </p:nvSpPr>
        <p:spPr bwMode="gray">
          <a:xfrm>
            <a:off x="6156325" y="5014913"/>
            <a:ext cx="2232025" cy="1366837"/>
          </a:xfrm>
          <a:prstGeom prst="rect">
            <a:avLst/>
          </a:prstGeom>
          <a:noFill/>
          <a:ln w="9525">
            <a:noFill/>
            <a:miter lim="800000"/>
            <a:headEnd/>
            <a:tailEnd/>
          </a:ln>
        </p:spPr>
        <p:txBody>
          <a:bodyPr lIns="92075" tIns="46038" rIns="92075" bIns="46038"/>
          <a:lstStyle/>
          <a:p>
            <a:pPr>
              <a:spcBef>
                <a:spcPct val="20000"/>
              </a:spcBef>
              <a:buFont typeface="Webdings" pitchFamily="18" charset="2"/>
              <a:buNone/>
            </a:pPr>
            <a:r>
              <a:rPr lang="en-US"/>
              <a:t>Internal attacker steals credentials and data from internal network</a:t>
            </a:r>
          </a:p>
        </p:txBody>
      </p:sp>
      <p:pic>
        <p:nvPicPr>
          <p:cNvPr id="60446" name="Picture 80" descr="computeruser">
            <a:hlinkClick r:id="rId3"/>
          </p:cNvPr>
          <p:cNvPicPr>
            <a:picLocks noChangeAspect="1" noChangeArrowheads="1"/>
          </p:cNvPicPr>
          <p:nvPr/>
        </p:nvPicPr>
        <p:blipFill>
          <a:blip r:embed="rId4" cstate="print"/>
          <a:srcRect/>
          <a:stretch>
            <a:fillRect/>
          </a:stretch>
        </p:blipFill>
        <p:spPr bwMode="gray">
          <a:xfrm>
            <a:off x="7262813" y="1557338"/>
            <a:ext cx="838200" cy="868362"/>
          </a:xfrm>
          <a:prstGeom prst="rect">
            <a:avLst/>
          </a:prstGeom>
          <a:solidFill>
            <a:schemeClr val="tx2"/>
          </a:solidFill>
          <a:ln w="9525">
            <a:noFill/>
            <a:miter lim="800000"/>
            <a:headEnd/>
            <a:tailEnd/>
          </a:ln>
          <a:effectLst>
            <a:outerShdw dist="107763" dir="2700000" algn="ctr" rotWithShape="0">
              <a:srgbClr val="808080">
                <a:alpha val="50000"/>
              </a:srgbClr>
            </a:outerShdw>
          </a:effectLst>
        </p:spPr>
      </p:pic>
      <p:sp>
        <p:nvSpPr>
          <p:cNvPr id="60447" name="Rectangle 73"/>
          <p:cNvSpPr>
            <a:spLocks noChangeArrowheads="1"/>
          </p:cNvSpPr>
          <p:nvPr/>
        </p:nvSpPr>
        <p:spPr bwMode="auto">
          <a:xfrm>
            <a:off x="4724400" y="6043613"/>
            <a:ext cx="1909763" cy="368300"/>
          </a:xfrm>
          <a:prstGeom prst="rect">
            <a:avLst/>
          </a:prstGeom>
          <a:noFill/>
          <a:ln w="9525" algn="ctr">
            <a:noFill/>
            <a:miter lim="800000"/>
            <a:headEnd/>
            <a:tailEnd/>
          </a:ln>
        </p:spPr>
        <p:txBody>
          <a:bodyPr wrap="none">
            <a:spAutoFit/>
          </a:bodyPr>
          <a:lstStyle/>
          <a:p>
            <a:r>
              <a:rPr lang="en-US">
                <a:solidFill>
                  <a:srgbClr val="4D4D4D"/>
                </a:solidFill>
              </a:rPr>
              <a:t>Internal Attacker</a:t>
            </a:r>
          </a:p>
        </p:txBody>
      </p:sp>
    </p:spTree>
    <p:extLst>
      <p:ext uri="{BB962C8B-B14F-4D97-AF65-F5344CB8AC3E}">
        <p14:creationId xmlns:p14="http://schemas.microsoft.com/office/powerpoint/2010/main" val="1824156499"/>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Title 1"/>
          <p:cNvSpPr>
            <a:spLocks noGrp="1"/>
          </p:cNvSpPr>
          <p:nvPr>
            <p:ph type="title"/>
          </p:nvPr>
        </p:nvSpPr>
        <p:spPr/>
        <p:txBody>
          <a:bodyPr/>
          <a:lstStyle/>
          <a:p>
            <a:r>
              <a:rPr lang="en-US" sz="2000" dirty="0" smtClean="0"/>
              <a:t>A09 </a:t>
            </a:r>
            <a:r>
              <a:rPr lang="en-US" sz="2000" dirty="0" smtClean="0"/>
              <a:t>– Avoiding Insufficient Transport Layer Protection</a:t>
            </a:r>
          </a:p>
        </p:txBody>
      </p:sp>
      <p:sp>
        <p:nvSpPr>
          <p:cNvPr id="61443" name="Content Placeholder 2"/>
          <p:cNvSpPr>
            <a:spLocks noGrp="1"/>
          </p:cNvSpPr>
          <p:nvPr>
            <p:ph idx="1"/>
          </p:nvPr>
        </p:nvSpPr>
        <p:spPr/>
        <p:txBody>
          <a:bodyPr/>
          <a:lstStyle/>
          <a:p>
            <a:r>
              <a:rPr lang="en-US" sz="2000" dirty="0" smtClean="0"/>
              <a:t>Protect with appropriate mechanisms</a:t>
            </a:r>
          </a:p>
          <a:p>
            <a:pPr lvl="1"/>
            <a:r>
              <a:rPr lang="en-US" sz="1800" dirty="0" smtClean="0"/>
              <a:t>Use TLS on all connections with sensitive data</a:t>
            </a:r>
          </a:p>
          <a:p>
            <a:pPr lvl="1"/>
            <a:r>
              <a:rPr lang="en-US" sz="1800" dirty="0" smtClean="0"/>
              <a:t>Individually encrypt messages before transmission</a:t>
            </a:r>
          </a:p>
          <a:p>
            <a:pPr lvl="2"/>
            <a:r>
              <a:rPr lang="en-US" sz="1600" dirty="0" smtClean="0"/>
              <a:t>E.g., XML-Encryption</a:t>
            </a:r>
          </a:p>
          <a:p>
            <a:pPr lvl="1"/>
            <a:r>
              <a:rPr lang="en-US" sz="1800" dirty="0" smtClean="0"/>
              <a:t>Sign messages before transmission</a:t>
            </a:r>
          </a:p>
          <a:p>
            <a:pPr lvl="2"/>
            <a:r>
              <a:rPr lang="en-US" sz="1600" dirty="0" smtClean="0"/>
              <a:t>E.g., XML-Signature</a:t>
            </a:r>
          </a:p>
          <a:p>
            <a:pPr lvl="3"/>
            <a:endParaRPr lang="en-US" sz="1600" dirty="0" smtClean="0"/>
          </a:p>
          <a:p>
            <a:r>
              <a:rPr lang="en-US" sz="2000" dirty="0" smtClean="0"/>
              <a:t>Use the mechanisms correctly</a:t>
            </a:r>
          </a:p>
          <a:p>
            <a:pPr lvl="1"/>
            <a:r>
              <a:rPr lang="en-US" sz="1800" dirty="0" smtClean="0"/>
              <a:t>Use standard strong algorithms (disable old SSL algorithms)</a:t>
            </a:r>
          </a:p>
          <a:p>
            <a:pPr lvl="1"/>
            <a:r>
              <a:rPr lang="en-US" sz="1800" dirty="0" smtClean="0"/>
              <a:t>Manage keys/certificates properly</a:t>
            </a:r>
          </a:p>
          <a:p>
            <a:pPr lvl="1"/>
            <a:r>
              <a:rPr lang="en-US" sz="1800" dirty="0" smtClean="0"/>
              <a:t>Verify SSL certificates before using them</a:t>
            </a:r>
          </a:p>
          <a:p>
            <a:pPr lvl="1"/>
            <a:r>
              <a:rPr lang="en-US" sz="1800" dirty="0" smtClean="0"/>
              <a:t>Use proven mechanisms when sufficient</a:t>
            </a:r>
          </a:p>
          <a:p>
            <a:pPr lvl="2"/>
            <a:r>
              <a:rPr lang="en-US" sz="1600" dirty="0" smtClean="0"/>
              <a:t>E.g., SSL vs. XML-Encryption</a:t>
            </a:r>
          </a:p>
          <a:p>
            <a:r>
              <a:rPr lang="en-US" sz="2000" dirty="0" smtClean="0"/>
              <a:t>See: </a:t>
            </a:r>
            <a:r>
              <a:rPr lang="en-US" sz="2000" dirty="0" smtClean="0">
                <a:hlinkClick r:id="rId3"/>
              </a:rPr>
              <a:t>http://www.owasp.org/index.php/Transport_Layer_Protection_Cheat_Sheet</a:t>
            </a:r>
            <a:r>
              <a:rPr lang="en-US" sz="2000" dirty="0" smtClean="0"/>
              <a:t>  for more details</a:t>
            </a:r>
          </a:p>
        </p:txBody>
      </p:sp>
    </p:spTree>
    <p:extLst>
      <p:ext uri="{BB962C8B-B14F-4D97-AF65-F5344CB8AC3E}">
        <p14:creationId xmlns:p14="http://schemas.microsoft.com/office/powerpoint/2010/main" val="2173274150"/>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Title 1"/>
          <p:cNvSpPr>
            <a:spLocks noGrp="1"/>
          </p:cNvSpPr>
          <p:nvPr>
            <p:ph type="title"/>
          </p:nvPr>
        </p:nvSpPr>
        <p:spPr>
          <a:xfrm>
            <a:off x="279400" y="233363"/>
            <a:ext cx="9221788" cy="739775"/>
          </a:xfrm>
        </p:spPr>
        <p:txBody>
          <a:bodyPr/>
          <a:lstStyle/>
          <a:p>
            <a:r>
              <a:rPr lang="en-US" sz="2800" dirty="0" smtClean="0"/>
              <a:t>A10 </a:t>
            </a:r>
            <a:r>
              <a:rPr lang="en-US" sz="2800" dirty="0" smtClean="0"/>
              <a:t>– </a:t>
            </a:r>
            <a:r>
              <a:rPr lang="en-US" sz="2800" dirty="0" err="1" smtClean="0"/>
              <a:t>Unvalidated</a:t>
            </a:r>
            <a:r>
              <a:rPr lang="en-US" sz="2800" dirty="0" smtClean="0"/>
              <a:t> Redirects and Forwards</a:t>
            </a:r>
          </a:p>
        </p:txBody>
      </p:sp>
      <p:graphicFrame>
        <p:nvGraphicFramePr>
          <p:cNvPr id="4" name="Diagram 3"/>
          <p:cNvGraphicFramePr/>
          <p:nvPr/>
        </p:nvGraphicFramePr>
        <p:xfrm>
          <a:off x="228600" y="838200"/>
          <a:ext cx="8763000" cy="56388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custDataLst>
      <p:tags r:id="rId1"/>
    </p:custDataLst>
    <p:extLst>
      <p:ext uri="{BB962C8B-B14F-4D97-AF65-F5344CB8AC3E}">
        <p14:creationId xmlns:p14="http://schemas.microsoft.com/office/powerpoint/2010/main" val="2585061035"/>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a:xfrm>
            <a:off x="2732088" y="185738"/>
            <a:ext cx="6913562" cy="739775"/>
          </a:xfrm>
        </p:spPr>
        <p:txBody>
          <a:bodyPr/>
          <a:lstStyle/>
          <a:p>
            <a:pPr eaLnBrk="1" hangingPunct="1"/>
            <a:r>
              <a:rPr lang="en-US" smtClean="0"/>
              <a:t>A1 – Injection</a:t>
            </a:r>
          </a:p>
        </p:txBody>
      </p:sp>
      <p:graphicFrame>
        <p:nvGraphicFramePr>
          <p:cNvPr id="4" name="Diagram 3"/>
          <p:cNvGraphicFramePr/>
          <p:nvPr/>
        </p:nvGraphicFramePr>
        <p:xfrm>
          <a:off x="609600" y="914400"/>
          <a:ext cx="8077200" cy="53340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custDataLst>
      <p:tags r:id="rId1"/>
    </p:custDataLst>
    <p:extLst>
      <p:ext uri="{BB962C8B-B14F-4D97-AF65-F5344CB8AC3E}">
        <p14:creationId xmlns:p14="http://schemas.microsoft.com/office/powerpoint/2010/main" val="1967153841"/>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p:cNvSpPr>
            <a:spLocks noGrp="1" noChangeArrowheads="1"/>
          </p:cNvSpPr>
          <p:nvPr>
            <p:ph type="title"/>
          </p:nvPr>
        </p:nvSpPr>
        <p:spPr>
          <a:xfrm>
            <a:off x="228600" y="249238"/>
            <a:ext cx="9266238" cy="685800"/>
          </a:xfrm>
        </p:spPr>
        <p:txBody>
          <a:bodyPr/>
          <a:lstStyle/>
          <a:p>
            <a:pPr eaLnBrk="1" hangingPunct="1"/>
            <a:r>
              <a:rPr lang="en-US" sz="3200" dirty="0" err="1" smtClean="0"/>
              <a:t>Unvalidated</a:t>
            </a:r>
            <a:r>
              <a:rPr lang="en-US" sz="3200" dirty="0" smtClean="0"/>
              <a:t> Redirect Illustrated</a:t>
            </a:r>
          </a:p>
        </p:txBody>
      </p:sp>
      <p:pic>
        <p:nvPicPr>
          <p:cNvPr id="54275" name="Picture 3"/>
          <p:cNvPicPr>
            <a:picLocks noChangeAspect="1" noChangeArrowheads="1"/>
          </p:cNvPicPr>
          <p:nvPr/>
        </p:nvPicPr>
        <p:blipFill>
          <a:blip r:embed="rId4" cstate="print"/>
          <a:srcRect/>
          <a:stretch>
            <a:fillRect/>
          </a:stretch>
        </p:blipFill>
        <p:spPr bwMode="gray">
          <a:xfrm>
            <a:off x="2311400" y="3765550"/>
            <a:ext cx="3505200" cy="1773238"/>
          </a:xfrm>
          <a:prstGeom prst="rect">
            <a:avLst/>
          </a:prstGeom>
          <a:noFill/>
          <a:ln w="9525">
            <a:noFill/>
            <a:miter lim="800000"/>
            <a:headEnd/>
            <a:tailEnd/>
          </a:ln>
        </p:spPr>
      </p:pic>
      <p:pic>
        <p:nvPicPr>
          <p:cNvPr id="54276" name="Picture 4" descr="TN_hacker"/>
          <p:cNvPicPr>
            <a:picLocks noChangeAspect="1" noChangeArrowheads="1"/>
          </p:cNvPicPr>
          <p:nvPr/>
        </p:nvPicPr>
        <p:blipFill>
          <a:blip r:embed="rId5" cstate="print">
            <a:lum bright="24000" contrast="42000"/>
          </a:blip>
          <a:srcRect/>
          <a:stretch>
            <a:fillRect/>
          </a:stretch>
        </p:blipFill>
        <p:spPr bwMode="auto">
          <a:xfrm>
            <a:off x="1016000" y="1622425"/>
            <a:ext cx="1093788" cy="1268413"/>
          </a:xfrm>
          <a:prstGeom prst="rect">
            <a:avLst/>
          </a:prstGeom>
          <a:noFill/>
          <a:ln w="9525">
            <a:noFill/>
            <a:miter lim="800000"/>
            <a:headEnd/>
            <a:tailEnd/>
          </a:ln>
          <a:effectLst>
            <a:outerShdw dist="107763" dir="2700000" algn="ctr" rotWithShape="0">
              <a:srgbClr val="808080">
                <a:alpha val="50000"/>
              </a:srgbClr>
            </a:outerShdw>
          </a:effectLst>
        </p:spPr>
      </p:pic>
      <p:sp>
        <p:nvSpPr>
          <p:cNvPr id="54277" name="Oval 5"/>
          <p:cNvSpPr>
            <a:spLocks noChangeArrowheads="1"/>
          </p:cNvSpPr>
          <p:nvPr/>
        </p:nvSpPr>
        <p:spPr bwMode="auto">
          <a:xfrm>
            <a:off x="6400800" y="2005979"/>
            <a:ext cx="471488" cy="533056"/>
          </a:xfrm>
          <a:prstGeom prst="ellipse">
            <a:avLst/>
          </a:prstGeom>
          <a:solidFill>
            <a:srgbClr val="66FF66"/>
          </a:solidFill>
          <a:ln w="9525" algn="ctr">
            <a:solidFill>
              <a:schemeClr val="tx1"/>
            </a:solidFill>
            <a:round/>
            <a:headEnd/>
            <a:tailEnd/>
          </a:ln>
        </p:spPr>
        <p:txBody>
          <a:bodyPr anchor="ctr">
            <a:spAutoFit/>
          </a:bodyPr>
          <a:lstStyle/>
          <a:p>
            <a:pPr algn="ctr" eaLnBrk="0" hangingPunct="0">
              <a:buNone/>
            </a:pPr>
            <a:r>
              <a:rPr lang="en-US" sz="1600" dirty="0"/>
              <a:t>3</a:t>
            </a:r>
          </a:p>
        </p:txBody>
      </p:sp>
      <p:sp>
        <p:nvSpPr>
          <p:cNvPr id="54278" name="Oval 6"/>
          <p:cNvSpPr>
            <a:spLocks noChangeArrowheads="1"/>
          </p:cNvSpPr>
          <p:nvPr/>
        </p:nvSpPr>
        <p:spPr bwMode="auto">
          <a:xfrm>
            <a:off x="1701800" y="3360116"/>
            <a:ext cx="471488" cy="533056"/>
          </a:xfrm>
          <a:prstGeom prst="ellipse">
            <a:avLst/>
          </a:prstGeom>
          <a:solidFill>
            <a:srgbClr val="66FF66"/>
          </a:solidFill>
          <a:ln w="9525" algn="ctr">
            <a:solidFill>
              <a:schemeClr val="tx1"/>
            </a:solidFill>
            <a:round/>
            <a:headEnd/>
            <a:tailEnd/>
          </a:ln>
        </p:spPr>
        <p:txBody>
          <a:bodyPr anchor="ctr">
            <a:spAutoFit/>
          </a:bodyPr>
          <a:lstStyle/>
          <a:p>
            <a:pPr algn="ctr" eaLnBrk="0" hangingPunct="0">
              <a:buNone/>
            </a:pPr>
            <a:r>
              <a:rPr lang="en-US" sz="1600" dirty="0"/>
              <a:t>2</a:t>
            </a:r>
          </a:p>
        </p:txBody>
      </p:sp>
      <p:sp>
        <p:nvSpPr>
          <p:cNvPr id="54279" name="Line 7"/>
          <p:cNvSpPr>
            <a:spLocks noChangeShapeType="1"/>
          </p:cNvSpPr>
          <p:nvPr/>
        </p:nvSpPr>
        <p:spPr bwMode="auto">
          <a:xfrm flipH="1">
            <a:off x="5791200" y="4191000"/>
            <a:ext cx="1066800" cy="801688"/>
          </a:xfrm>
          <a:prstGeom prst="line">
            <a:avLst/>
          </a:prstGeom>
          <a:noFill/>
          <a:ln w="57150">
            <a:solidFill>
              <a:srgbClr val="FF3300"/>
            </a:solidFill>
            <a:round/>
            <a:headEnd/>
            <a:tailEnd type="triangle" w="med" len="med"/>
          </a:ln>
        </p:spPr>
        <p:txBody>
          <a:bodyPr>
            <a:spAutoFit/>
          </a:bodyPr>
          <a:lstStyle/>
          <a:p>
            <a:endParaRPr lang="nl-BE"/>
          </a:p>
        </p:txBody>
      </p:sp>
      <p:sp>
        <p:nvSpPr>
          <p:cNvPr id="54280" name="Rectangle 8"/>
          <p:cNvSpPr>
            <a:spLocks noChangeArrowheads="1"/>
          </p:cNvSpPr>
          <p:nvPr/>
        </p:nvSpPr>
        <p:spPr bwMode="gray">
          <a:xfrm>
            <a:off x="2159000" y="1096963"/>
            <a:ext cx="5181600" cy="266700"/>
          </a:xfrm>
          <a:prstGeom prst="rect">
            <a:avLst/>
          </a:prstGeom>
          <a:noFill/>
          <a:ln w="9525">
            <a:noFill/>
            <a:miter lim="800000"/>
            <a:headEnd/>
            <a:tailEnd/>
          </a:ln>
        </p:spPr>
        <p:txBody>
          <a:bodyPr lIns="92075" tIns="46038" rIns="92075" bIns="46038"/>
          <a:lstStyle/>
          <a:p>
            <a:pPr marL="228600" indent="-228600">
              <a:lnSpc>
                <a:spcPct val="85000"/>
              </a:lnSpc>
              <a:spcBef>
                <a:spcPct val="50000"/>
              </a:spcBef>
              <a:buClr>
                <a:schemeClr val="tx1"/>
              </a:buClr>
              <a:buSzPct val="90000"/>
              <a:buNone/>
            </a:pPr>
            <a:r>
              <a:rPr lang="en-US" sz="1600" dirty="0"/>
              <a:t>Attacker sends attack to victim via email or webpage</a:t>
            </a:r>
          </a:p>
        </p:txBody>
      </p:sp>
      <p:sp>
        <p:nvSpPr>
          <p:cNvPr id="54281" name="Rectangle 9"/>
          <p:cNvSpPr>
            <a:spLocks noChangeArrowheads="1"/>
          </p:cNvSpPr>
          <p:nvPr/>
        </p:nvSpPr>
        <p:spPr bwMode="auto">
          <a:xfrm>
            <a:off x="2362200" y="1649413"/>
            <a:ext cx="3098800" cy="1267719"/>
          </a:xfrm>
          <a:prstGeom prst="rect">
            <a:avLst/>
          </a:prstGeom>
          <a:solidFill>
            <a:srgbClr val="FFFFCC"/>
          </a:solidFill>
          <a:ln w="9525" algn="ctr">
            <a:noFill/>
            <a:miter lim="800000"/>
            <a:headEnd/>
            <a:tailEnd/>
          </a:ln>
        </p:spPr>
        <p:txBody>
          <a:bodyPr>
            <a:spAutoFit/>
          </a:bodyPr>
          <a:lstStyle/>
          <a:p>
            <a:pPr eaLnBrk="0" hangingPunct="0">
              <a:spcBef>
                <a:spcPct val="50000"/>
              </a:spcBef>
              <a:buClr>
                <a:schemeClr val="tx1"/>
              </a:buClr>
              <a:buSzPct val="90000"/>
              <a:buNone/>
            </a:pPr>
            <a:r>
              <a:rPr lang="en-US" sz="1200" dirty="0"/>
              <a:t>From: Internal Revenue Service</a:t>
            </a:r>
            <a:br>
              <a:rPr lang="en-US" sz="1200" dirty="0"/>
            </a:br>
            <a:r>
              <a:rPr lang="en-US" sz="1200" dirty="0"/>
              <a:t>Subject: Your Unclaimed Tax Refund</a:t>
            </a:r>
            <a:br>
              <a:rPr lang="en-US" sz="1200" dirty="0"/>
            </a:br>
            <a:r>
              <a:rPr lang="en-US" sz="1200" dirty="0"/>
              <a:t>Our records show you have an unclaimed federal tax refund. Please click </a:t>
            </a:r>
            <a:r>
              <a:rPr lang="en-US" sz="1200" u="sng" dirty="0"/>
              <a:t>here</a:t>
            </a:r>
            <a:r>
              <a:rPr lang="en-US" sz="1200" dirty="0"/>
              <a:t> to initiate your claim.</a:t>
            </a:r>
          </a:p>
        </p:txBody>
      </p:sp>
      <p:sp>
        <p:nvSpPr>
          <p:cNvPr id="54282" name="Oval 10"/>
          <p:cNvSpPr>
            <a:spLocks noChangeArrowheads="1"/>
          </p:cNvSpPr>
          <p:nvPr/>
        </p:nvSpPr>
        <p:spPr bwMode="auto">
          <a:xfrm>
            <a:off x="1701800" y="942354"/>
            <a:ext cx="471488" cy="533056"/>
          </a:xfrm>
          <a:prstGeom prst="ellipse">
            <a:avLst/>
          </a:prstGeom>
          <a:solidFill>
            <a:srgbClr val="66FF66"/>
          </a:solidFill>
          <a:ln w="9525" algn="ctr">
            <a:solidFill>
              <a:schemeClr val="tx1"/>
            </a:solidFill>
            <a:round/>
            <a:headEnd/>
            <a:tailEnd/>
          </a:ln>
        </p:spPr>
        <p:txBody>
          <a:bodyPr anchor="ctr">
            <a:spAutoFit/>
          </a:bodyPr>
          <a:lstStyle/>
          <a:p>
            <a:pPr algn="ctr" eaLnBrk="0" hangingPunct="0">
              <a:buNone/>
            </a:pPr>
            <a:r>
              <a:rPr lang="en-US" sz="1600" dirty="0"/>
              <a:t>1</a:t>
            </a:r>
          </a:p>
        </p:txBody>
      </p:sp>
      <p:sp>
        <p:nvSpPr>
          <p:cNvPr id="54283" name="Rectangle 11"/>
          <p:cNvSpPr>
            <a:spLocks noChangeArrowheads="1"/>
          </p:cNvSpPr>
          <p:nvPr/>
        </p:nvSpPr>
        <p:spPr bwMode="gray">
          <a:xfrm>
            <a:off x="6858000" y="2133600"/>
            <a:ext cx="2286000" cy="762000"/>
          </a:xfrm>
          <a:prstGeom prst="rect">
            <a:avLst/>
          </a:prstGeom>
          <a:noFill/>
          <a:ln w="9525">
            <a:noFill/>
            <a:miter lim="800000"/>
            <a:headEnd/>
            <a:tailEnd/>
          </a:ln>
        </p:spPr>
        <p:txBody>
          <a:bodyPr lIns="92075" tIns="46038" rIns="92075" bIns="46038"/>
          <a:lstStyle/>
          <a:p>
            <a:pPr>
              <a:lnSpc>
                <a:spcPct val="85000"/>
              </a:lnSpc>
              <a:spcBef>
                <a:spcPct val="50000"/>
              </a:spcBef>
              <a:buClr>
                <a:schemeClr val="tx1"/>
              </a:buClr>
              <a:buSzPct val="90000"/>
              <a:buNone/>
            </a:pPr>
            <a:r>
              <a:rPr lang="en-US" sz="1600" dirty="0"/>
              <a:t>Application redirects victim to attacker’s site</a:t>
            </a:r>
          </a:p>
        </p:txBody>
      </p:sp>
      <p:sp>
        <p:nvSpPr>
          <p:cNvPr id="54284" name="Rectangle 12"/>
          <p:cNvSpPr>
            <a:spLocks noChangeArrowheads="1"/>
          </p:cNvSpPr>
          <p:nvPr/>
        </p:nvSpPr>
        <p:spPr bwMode="auto">
          <a:xfrm>
            <a:off x="3225800" y="4422775"/>
            <a:ext cx="2438400" cy="1267719"/>
          </a:xfrm>
          <a:prstGeom prst="rect">
            <a:avLst/>
          </a:prstGeom>
          <a:solidFill>
            <a:srgbClr val="FFFFCC"/>
          </a:solidFill>
          <a:ln w="9525" algn="ctr">
            <a:noFill/>
            <a:miter lim="800000"/>
            <a:headEnd/>
            <a:tailEnd/>
          </a:ln>
        </p:spPr>
        <p:txBody>
          <a:bodyPr>
            <a:spAutoFit/>
          </a:bodyPr>
          <a:lstStyle/>
          <a:p>
            <a:pPr eaLnBrk="0" hangingPunct="0">
              <a:spcBef>
                <a:spcPct val="50000"/>
              </a:spcBef>
              <a:buClr>
                <a:schemeClr val="tx1"/>
              </a:buClr>
              <a:buSzPct val="90000"/>
              <a:buNone/>
            </a:pPr>
            <a:r>
              <a:rPr lang="en-US" sz="1200" dirty="0"/>
              <a:t>Request sent to vulnerable site, including attacker’s destination site as parameter. Redirect sends victim to attacker site</a:t>
            </a:r>
          </a:p>
        </p:txBody>
      </p:sp>
      <p:grpSp>
        <p:nvGrpSpPr>
          <p:cNvPr id="54285" name="Group 13"/>
          <p:cNvGrpSpPr>
            <a:grpSpLocks/>
          </p:cNvGrpSpPr>
          <p:nvPr/>
        </p:nvGrpSpPr>
        <p:grpSpPr bwMode="auto">
          <a:xfrm>
            <a:off x="6883400" y="2968625"/>
            <a:ext cx="1455738" cy="1412875"/>
            <a:chOff x="4336" y="1870"/>
            <a:chExt cx="917" cy="890"/>
          </a:xfrm>
        </p:grpSpPr>
        <p:sp>
          <p:nvSpPr>
            <p:cNvPr id="54297" name="Rectangle 14"/>
            <p:cNvSpPr>
              <a:spLocks noChangeArrowheads="1"/>
            </p:cNvSpPr>
            <p:nvPr/>
          </p:nvSpPr>
          <p:spPr bwMode="ltGray">
            <a:xfrm>
              <a:off x="4336" y="2616"/>
              <a:ext cx="917" cy="144"/>
            </a:xfrm>
            <a:prstGeom prst="rect">
              <a:avLst/>
            </a:prstGeom>
            <a:solidFill>
              <a:srgbClr val="008000"/>
            </a:solidFill>
            <a:ln w="9525">
              <a:miter lim="800000"/>
              <a:headEnd/>
              <a:tailEnd/>
            </a:ln>
            <a:scene3d>
              <a:camera prst="legacyPerspectiveTopRight">
                <a:rot lat="420000" lon="0" rev="0"/>
              </a:camera>
              <a:lightRig rig="legacyFlat3" dir="b"/>
            </a:scene3d>
            <a:sp3d extrusionH="1801800" prstMaterial="legacyPlastic">
              <a:bevelT w="13500" h="13500" prst="angle"/>
              <a:bevelB w="13500" h="13500" prst="angle"/>
              <a:extrusionClr>
                <a:srgbClr val="008000"/>
              </a:extrusionClr>
            </a:sp3d>
          </p:spPr>
          <p:txBody>
            <a:bodyPr anchor="ctr">
              <a:flatTx/>
            </a:bodyPr>
            <a:lstStyle/>
            <a:p>
              <a:pPr algn="ctr">
                <a:lnSpc>
                  <a:spcPct val="100000"/>
                </a:lnSpc>
              </a:pPr>
              <a:r>
                <a:rPr lang="en-US" sz="800">
                  <a:solidFill>
                    <a:schemeClr val="bg1"/>
                  </a:solidFill>
                </a:rPr>
                <a:t>Custom Code</a:t>
              </a:r>
            </a:p>
          </p:txBody>
        </p:sp>
        <p:sp>
          <p:nvSpPr>
            <p:cNvPr id="54298" name="Rectangle 15"/>
            <p:cNvSpPr>
              <a:spLocks noChangeArrowheads="1"/>
            </p:cNvSpPr>
            <p:nvPr/>
          </p:nvSpPr>
          <p:spPr bwMode="ltGray">
            <a:xfrm rot="-5400000">
              <a:off x="4023" y="2194"/>
              <a:ext cx="726" cy="78"/>
            </a:xfrm>
            <a:prstGeom prst="rect">
              <a:avLst/>
            </a:prstGeom>
            <a:solidFill>
              <a:srgbClr val="008000"/>
            </a:solidFill>
            <a:ln w="9525">
              <a:miter lim="800000"/>
              <a:headEnd/>
              <a:tailEnd/>
            </a:ln>
            <a:scene3d>
              <a:camera prst="legacyPerspectiveTopRight"/>
              <a:lightRig rig="legacyFlat3" dir="b"/>
            </a:scene3d>
            <a:sp3d extrusionH="1801800" prstMaterial="legacyPlastic">
              <a:bevelT w="13500" h="13500" prst="angle"/>
              <a:bevelB w="13500" h="13500" prst="angle"/>
              <a:extrusionClr>
                <a:srgbClr val="008000"/>
              </a:extrusionClr>
            </a:sp3d>
          </p:spPr>
          <p:txBody>
            <a:bodyPr anchor="ctr">
              <a:flatTx/>
            </a:bodyPr>
            <a:lstStyle/>
            <a:p>
              <a:pPr algn="ctr">
                <a:lnSpc>
                  <a:spcPct val="100000"/>
                </a:lnSpc>
              </a:pPr>
              <a:r>
                <a:rPr lang="en-US" sz="800">
                  <a:solidFill>
                    <a:schemeClr val="bg1"/>
                  </a:solidFill>
                </a:rPr>
                <a:t>Accounts</a:t>
              </a:r>
            </a:p>
          </p:txBody>
        </p:sp>
        <p:sp>
          <p:nvSpPr>
            <p:cNvPr id="54299" name="Rectangle 16"/>
            <p:cNvSpPr>
              <a:spLocks noChangeArrowheads="1"/>
            </p:cNvSpPr>
            <p:nvPr/>
          </p:nvSpPr>
          <p:spPr bwMode="ltGray">
            <a:xfrm rot="-5400000">
              <a:off x="4139" y="2193"/>
              <a:ext cx="726" cy="79"/>
            </a:xfrm>
            <a:prstGeom prst="rect">
              <a:avLst/>
            </a:prstGeom>
            <a:solidFill>
              <a:srgbClr val="008000"/>
            </a:solidFill>
            <a:ln w="9525">
              <a:miter lim="800000"/>
              <a:headEnd/>
              <a:tailEnd/>
            </a:ln>
            <a:scene3d>
              <a:camera prst="legacyPerspectiveTopRight"/>
              <a:lightRig rig="legacyFlat3" dir="b"/>
            </a:scene3d>
            <a:sp3d extrusionH="1801800" prstMaterial="legacyPlastic">
              <a:bevelT w="13500" h="13500" prst="angle"/>
              <a:bevelB w="13500" h="13500" prst="angle"/>
              <a:extrusionClr>
                <a:srgbClr val="008000"/>
              </a:extrusionClr>
            </a:sp3d>
          </p:spPr>
          <p:txBody>
            <a:bodyPr anchor="ctr">
              <a:flatTx/>
            </a:bodyPr>
            <a:lstStyle/>
            <a:p>
              <a:pPr algn="ctr">
                <a:lnSpc>
                  <a:spcPct val="100000"/>
                </a:lnSpc>
              </a:pPr>
              <a:r>
                <a:rPr lang="en-US" sz="800">
                  <a:solidFill>
                    <a:schemeClr val="bg1"/>
                  </a:solidFill>
                </a:rPr>
                <a:t>Finance</a:t>
              </a:r>
            </a:p>
          </p:txBody>
        </p:sp>
        <p:sp>
          <p:nvSpPr>
            <p:cNvPr id="54300" name="Rectangle 17"/>
            <p:cNvSpPr>
              <a:spLocks noChangeArrowheads="1"/>
            </p:cNvSpPr>
            <p:nvPr/>
          </p:nvSpPr>
          <p:spPr bwMode="ltGray">
            <a:xfrm rot="-5400000">
              <a:off x="4262" y="2194"/>
              <a:ext cx="726" cy="78"/>
            </a:xfrm>
            <a:prstGeom prst="rect">
              <a:avLst/>
            </a:prstGeom>
            <a:solidFill>
              <a:srgbClr val="008000"/>
            </a:solidFill>
            <a:ln w="9525">
              <a:miter lim="800000"/>
              <a:headEnd/>
              <a:tailEnd/>
            </a:ln>
            <a:scene3d>
              <a:camera prst="legacyPerspectiveTopRight"/>
              <a:lightRig rig="legacyFlat3" dir="b"/>
            </a:scene3d>
            <a:sp3d extrusionH="1801800" prstMaterial="legacyPlastic">
              <a:bevelT w="13500" h="13500" prst="angle"/>
              <a:bevelB w="13500" h="13500" prst="angle"/>
              <a:extrusionClr>
                <a:srgbClr val="008000"/>
              </a:extrusionClr>
            </a:sp3d>
          </p:spPr>
          <p:txBody>
            <a:bodyPr anchor="ctr">
              <a:flatTx/>
            </a:bodyPr>
            <a:lstStyle/>
            <a:p>
              <a:pPr algn="ctr">
                <a:lnSpc>
                  <a:spcPct val="100000"/>
                </a:lnSpc>
              </a:pPr>
              <a:r>
                <a:rPr lang="en-US" sz="800">
                  <a:solidFill>
                    <a:schemeClr val="bg1"/>
                  </a:solidFill>
                </a:rPr>
                <a:t>Administration</a:t>
              </a:r>
            </a:p>
          </p:txBody>
        </p:sp>
        <p:sp>
          <p:nvSpPr>
            <p:cNvPr id="54301" name="Rectangle 18"/>
            <p:cNvSpPr>
              <a:spLocks noChangeArrowheads="1"/>
            </p:cNvSpPr>
            <p:nvPr/>
          </p:nvSpPr>
          <p:spPr bwMode="ltGray">
            <a:xfrm rot="-5400000">
              <a:off x="4375" y="2193"/>
              <a:ext cx="726" cy="79"/>
            </a:xfrm>
            <a:prstGeom prst="rect">
              <a:avLst/>
            </a:prstGeom>
            <a:solidFill>
              <a:srgbClr val="008000"/>
            </a:solidFill>
            <a:ln w="9525">
              <a:miter lim="800000"/>
              <a:headEnd/>
              <a:tailEnd/>
            </a:ln>
            <a:scene3d>
              <a:camera prst="legacyPerspectiveTopRight"/>
              <a:lightRig rig="legacyFlat3" dir="b"/>
            </a:scene3d>
            <a:sp3d extrusionH="1801800" prstMaterial="legacyPlastic">
              <a:bevelT w="13500" h="13500" prst="angle"/>
              <a:bevelB w="13500" h="13500" prst="angle"/>
              <a:extrusionClr>
                <a:srgbClr val="008000"/>
              </a:extrusionClr>
            </a:sp3d>
          </p:spPr>
          <p:txBody>
            <a:bodyPr anchor="ctr">
              <a:flatTx/>
            </a:bodyPr>
            <a:lstStyle/>
            <a:p>
              <a:pPr algn="ctr">
                <a:lnSpc>
                  <a:spcPct val="100000"/>
                </a:lnSpc>
              </a:pPr>
              <a:r>
                <a:rPr lang="en-US" sz="800">
                  <a:solidFill>
                    <a:schemeClr val="bg1"/>
                  </a:solidFill>
                </a:rPr>
                <a:t>Transactions</a:t>
              </a:r>
            </a:p>
          </p:txBody>
        </p:sp>
        <p:sp>
          <p:nvSpPr>
            <p:cNvPr id="54302" name="Rectangle 19"/>
            <p:cNvSpPr>
              <a:spLocks noChangeArrowheads="1"/>
            </p:cNvSpPr>
            <p:nvPr/>
          </p:nvSpPr>
          <p:spPr bwMode="ltGray">
            <a:xfrm rot="-5400000">
              <a:off x="4498" y="2194"/>
              <a:ext cx="726" cy="78"/>
            </a:xfrm>
            <a:prstGeom prst="rect">
              <a:avLst/>
            </a:prstGeom>
            <a:solidFill>
              <a:srgbClr val="008000"/>
            </a:solidFill>
            <a:ln w="9525">
              <a:miter lim="800000"/>
              <a:headEnd/>
              <a:tailEnd/>
            </a:ln>
            <a:scene3d>
              <a:camera prst="legacyPerspectiveTopRight"/>
              <a:lightRig rig="legacyFlat3" dir="b"/>
            </a:scene3d>
            <a:sp3d extrusionH="1801800" prstMaterial="legacyPlastic">
              <a:bevelT w="13500" h="13500" prst="angle"/>
              <a:bevelB w="13500" h="13500" prst="angle"/>
              <a:extrusionClr>
                <a:srgbClr val="008000"/>
              </a:extrusionClr>
            </a:sp3d>
          </p:spPr>
          <p:txBody>
            <a:bodyPr anchor="ctr">
              <a:flatTx/>
            </a:bodyPr>
            <a:lstStyle/>
            <a:p>
              <a:pPr algn="ctr">
                <a:lnSpc>
                  <a:spcPct val="100000"/>
                </a:lnSpc>
              </a:pPr>
              <a:r>
                <a:rPr lang="en-US" sz="800">
                  <a:solidFill>
                    <a:schemeClr val="bg1"/>
                  </a:solidFill>
                </a:rPr>
                <a:t>Communication</a:t>
              </a:r>
            </a:p>
          </p:txBody>
        </p:sp>
        <p:sp>
          <p:nvSpPr>
            <p:cNvPr id="54303" name="Rectangle 20"/>
            <p:cNvSpPr>
              <a:spLocks noChangeArrowheads="1"/>
            </p:cNvSpPr>
            <p:nvPr/>
          </p:nvSpPr>
          <p:spPr bwMode="ltGray">
            <a:xfrm rot="-5400000">
              <a:off x="4609" y="2194"/>
              <a:ext cx="726" cy="78"/>
            </a:xfrm>
            <a:prstGeom prst="rect">
              <a:avLst/>
            </a:prstGeom>
            <a:solidFill>
              <a:srgbClr val="008000"/>
            </a:solidFill>
            <a:ln w="9525">
              <a:miter lim="800000"/>
              <a:headEnd/>
              <a:tailEnd/>
            </a:ln>
            <a:scene3d>
              <a:camera prst="legacyPerspectiveTopRight"/>
              <a:lightRig rig="legacyFlat3" dir="b"/>
            </a:scene3d>
            <a:sp3d extrusionH="1801800" prstMaterial="legacyPlastic">
              <a:bevelT w="13500" h="13500" prst="angle"/>
              <a:bevelB w="13500" h="13500" prst="angle"/>
              <a:extrusionClr>
                <a:srgbClr val="008000"/>
              </a:extrusionClr>
            </a:sp3d>
          </p:spPr>
          <p:txBody>
            <a:bodyPr anchor="ctr">
              <a:flatTx/>
            </a:bodyPr>
            <a:lstStyle/>
            <a:p>
              <a:pPr algn="ctr">
                <a:lnSpc>
                  <a:spcPct val="100000"/>
                </a:lnSpc>
              </a:pPr>
              <a:r>
                <a:rPr lang="en-US" sz="800">
                  <a:solidFill>
                    <a:schemeClr val="bg1"/>
                  </a:solidFill>
                </a:rPr>
                <a:t>Knowledge Mgmt</a:t>
              </a:r>
            </a:p>
          </p:txBody>
        </p:sp>
        <p:sp>
          <p:nvSpPr>
            <p:cNvPr id="54304" name="Rectangle 21"/>
            <p:cNvSpPr>
              <a:spLocks noChangeArrowheads="1"/>
            </p:cNvSpPr>
            <p:nvPr/>
          </p:nvSpPr>
          <p:spPr bwMode="ltGray">
            <a:xfrm rot="-5400000">
              <a:off x="4725" y="2194"/>
              <a:ext cx="726" cy="78"/>
            </a:xfrm>
            <a:prstGeom prst="rect">
              <a:avLst/>
            </a:prstGeom>
            <a:solidFill>
              <a:srgbClr val="008000"/>
            </a:solidFill>
            <a:ln w="9525">
              <a:miter lim="800000"/>
              <a:headEnd/>
              <a:tailEnd/>
            </a:ln>
            <a:scene3d>
              <a:camera prst="legacyPerspectiveTopRight"/>
              <a:lightRig rig="legacyFlat3" dir="b"/>
            </a:scene3d>
            <a:sp3d extrusionH="1801800" prstMaterial="legacyPlastic">
              <a:bevelT w="13500" h="13500" prst="angle"/>
              <a:bevelB w="13500" h="13500" prst="angle"/>
              <a:extrusionClr>
                <a:srgbClr val="008000"/>
              </a:extrusionClr>
            </a:sp3d>
          </p:spPr>
          <p:txBody>
            <a:bodyPr anchor="ctr">
              <a:flatTx/>
            </a:bodyPr>
            <a:lstStyle/>
            <a:p>
              <a:pPr algn="ctr">
                <a:lnSpc>
                  <a:spcPct val="100000"/>
                </a:lnSpc>
              </a:pPr>
              <a:r>
                <a:rPr lang="en-US" sz="800">
                  <a:solidFill>
                    <a:schemeClr val="bg1"/>
                  </a:solidFill>
                </a:rPr>
                <a:t>E-Commerce</a:t>
              </a:r>
            </a:p>
          </p:txBody>
        </p:sp>
        <p:sp>
          <p:nvSpPr>
            <p:cNvPr id="54305" name="Rectangle 22"/>
            <p:cNvSpPr>
              <a:spLocks noChangeArrowheads="1"/>
            </p:cNvSpPr>
            <p:nvPr/>
          </p:nvSpPr>
          <p:spPr bwMode="ltGray">
            <a:xfrm rot="-5400000">
              <a:off x="4842" y="2194"/>
              <a:ext cx="726" cy="78"/>
            </a:xfrm>
            <a:prstGeom prst="rect">
              <a:avLst/>
            </a:prstGeom>
            <a:solidFill>
              <a:srgbClr val="008000"/>
            </a:solidFill>
            <a:ln w="9525">
              <a:miter lim="800000"/>
              <a:headEnd/>
              <a:tailEnd/>
            </a:ln>
            <a:scene3d>
              <a:camera prst="legacyPerspectiveTopRight"/>
              <a:lightRig rig="legacyFlat3" dir="b"/>
            </a:scene3d>
            <a:sp3d extrusionH="1801800" prstMaterial="legacyPlastic">
              <a:bevelT w="13500" h="13500" prst="angle"/>
              <a:bevelB w="13500" h="13500" prst="angle"/>
              <a:extrusionClr>
                <a:srgbClr val="008000"/>
              </a:extrusionClr>
            </a:sp3d>
          </p:spPr>
          <p:txBody>
            <a:bodyPr anchor="ctr">
              <a:flatTx/>
            </a:bodyPr>
            <a:lstStyle/>
            <a:p>
              <a:pPr algn="ctr">
                <a:lnSpc>
                  <a:spcPct val="100000"/>
                </a:lnSpc>
              </a:pPr>
              <a:r>
                <a:rPr lang="en-US" sz="800">
                  <a:solidFill>
                    <a:schemeClr val="bg1"/>
                  </a:solidFill>
                </a:rPr>
                <a:t>Bus. Functions</a:t>
              </a:r>
            </a:p>
          </p:txBody>
        </p:sp>
      </p:grpSp>
      <p:pic>
        <p:nvPicPr>
          <p:cNvPr id="54286" name="Picture 23" descr="businesswoman"/>
          <p:cNvPicPr>
            <a:picLocks noChangeAspect="1" noChangeArrowheads="1"/>
          </p:cNvPicPr>
          <p:nvPr/>
        </p:nvPicPr>
        <p:blipFill>
          <a:blip r:embed="rId6" cstate="print"/>
          <a:srcRect/>
          <a:stretch>
            <a:fillRect/>
          </a:stretch>
        </p:blipFill>
        <p:spPr bwMode="auto">
          <a:xfrm>
            <a:off x="1016000" y="4037013"/>
            <a:ext cx="1050925" cy="1255712"/>
          </a:xfrm>
          <a:prstGeom prst="rect">
            <a:avLst/>
          </a:prstGeom>
          <a:noFill/>
          <a:ln w="9525">
            <a:noFill/>
            <a:miter lim="800000"/>
            <a:headEnd/>
            <a:tailEnd/>
          </a:ln>
          <a:effectLst>
            <a:outerShdw dist="107763" dir="2700000" algn="ctr" rotWithShape="0">
              <a:srgbClr val="808080">
                <a:alpha val="50000"/>
              </a:srgbClr>
            </a:outerShdw>
          </a:effectLst>
        </p:spPr>
      </p:pic>
      <p:sp>
        <p:nvSpPr>
          <p:cNvPr id="54287" name="Line 24"/>
          <p:cNvSpPr>
            <a:spLocks noChangeShapeType="1"/>
          </p:cNvSpPr>
          <p:nvPr/>
        </p:nvSpPr>
        <p:spPr bwMode="auto">
          <a:xfrm flipH="1">
            <a:off x="5791200" y="3541713"/>
            <a:ext cx="1066800" cy="801687"/>
          </a:xfrm>
          <a:prstGeom prst="line">
            <a:avLst/>
          </a:prstGeom>
          <a:noFill/>
          <a:ln w="57150">
            <a:solidFill>
              <a:srgbClr val="FF3300"/>
            </a:solidFill>
            <a:round/>
            <a:headEnd type="triangle" w="med" len="med"/>
            <a:tailEnd/>
          </a:ln>
        </p:spPr>
        <p:txBody>
          <a:bodyPr>
            <a:spAutoFit/>
          </a:bodyPr>
          <a:lstStyle/>
          <a:p>
            <a:endParaRPr lang="nl-BE"/>
          </a:p>
        </p:txBody>
      </p:sp>
      <p:sp>
        <p:nvSpPr>
          <p:cNvPr id="54288" name="Freeform 25"/>
          <p:cNvSpPr>
            <a:spLocks/>
          </p:cNvSpPr>
          <p:nvPr/>
        </p:nvSpPr>
        <p:spPr bwMode="auto">
          <a:xfrm>
            <a:off x="1143000" y="3048000"/>
            <a:ext cx="381000" cy="338138"/>
          </a:xfrm>
          <a:custGeom>
            <a:avLst/>
            <a:gdLst>
              <a:gd name="T0" fmla="*/ 2147483647 w 2792"/>
              <a:gd name="T1" fmla="*/ 0 h 768"/>
              <a:gd name="T2" fmla="*/ 2147483647 w 2792"/>
              <a:gd name="T3" fmla="*/ 2147483647 h 768"/>
              <a:gd name="T4" fmla="*/ 2147483647 w 2792"/>
              <a:gd name="T5" fmla="*/ 2147483647 h 768"/>
              <a:gd name="T6" fmla="*/ 2147483647 w 2792"/>
              <a:gd name="T7" fmla="*/ 2147483647 h 768"/>
              <a:gd name="T8" fmla="*/ 2147483647 w 2792"/>
              <a:gd name="T9" fmla="*/ 2147483647 h 768"/>
              <a:gd name="T10" fmla="*/ 0 60000 65536"/>
              <a:gd name="T11" fmla="*/ 0 60000 65536"/>
              <a:gd name="T12" fmla="*/ 0 60000 65536"/>
              <a:gd name="T13" fmla="*/ 0 60000 65536"/>
              <a:gd name="T14" fmla="*/ 0 60000 65536"/>
              <a:gd name="T15" fmla="*/ 0 w 2792"/>
              <a:gd name="T16" fmla="*/ 0 h 768"/>
              <a:gd name="T17" fmla="*/ 2792 w 2792"/>
              <a:gd name="T18" fmla="*/ 768 h 768"/>
            </a:gdLst>
            <a:ahLst/>
            <a:cxnLst>
              <a:cxn ang="T10">
                <a:pos x="T0" y="T1"/>
              </a:cxn>
              <a:cxn ang="T11">
                <a:pos x="T2" y="T3"/>
              </a:cxn>
              <a:cxn ang="T12">
                <a:pos x="T4" y="T5"/>
              </a:cxn>
              <a:cxn ang="T13">
                <a:pos x="T6" y="T7"/>
              </a:cxn>
              <a:cxn ang="T14">
                <a:pos x="T8" y="T9"/>
              </a:cxn>
            </a:cxnLst>
            <a:rect l="T15" t="T16" r="T17" b="T18"/>
            <a:pathLst>
              <a:path w="2792" h="768">
                <a:moveTo>
                  <a:pt x="2544" y="0"/>
                </a:moveTo>
                <a:cubicBezTo>
                  <a:pt x="2668" y="140"/>
                  <a:pt x="2792" y="280"/>
                  <a:pt x="2544" y="336"/>
                </a:cubicBezTo>
                <a:cubicBezTo>
                  <a:pt x="2296" y="392"/>
                  <a:pt x="1464" y="320"/>
                  <a:pt x="1056" y="336"/>
                </a:cubicBezTo>
                <a:cubicBezTo>
                  <a:pt x="648" y="352"/>
                  <a:pt x="192" y="360"/>
                  <a:pt x="96" y="432"/>
                </a:cubicBezTo>
                <a:cubicBezTo>
                  <a:pt x="0" y="504"/>
                  <a:pt x="416" y="712"/>
                  <a:pt x="480" y="768"/>
                </a:cubicBezTo>
              </a:path>
            </a:pathLst>
          </a:custGeom>
          <a:noFill/>
          <a:ln w="57150">
            <a:solidFill>
              <a:srgbClr val="FF3300"/>
            </a:solidFill>
            <a:round/>
            <a:headEnd/>
            <a:tailEnd type="triangle" w="med" len="med"/>
          </a:ln>
        </p:spPr>
        <p:txBody>
          <a:bodyPr>
            <a:spAutoFit/>
          </a:bodyPr>
          <a:lstStyle/>
          <a:p>
            <a:endParaRPr lang="nl-BE"/>
          </a:p>
        </p:txBody>
      </p:sp>
      <p:sp>
        <p:nvSpPr>
          <p:cNvPr id="54289" name="Oval 27"/>
          <p:cNvSpPr>
            <a:spLocks noChangeArrowheads="1"/>
          </p:cNvSpPr>
          <p:nvPr/>
        </p:nvSpPr>
        <p:spPr bwMode="auto">
          <a:xfrm>
            <a:off x="5867400" y="5642941"/>
            <a:ext cx="471488" cy="533056"/>
          </a:xfrm>
          <a:prstGeom prst="ellipse">
            <a:avLst/>
          </a:prstGeom>
          <a:solidFill>
            <a:srgbClr val="66FF66"/>
          </a:solidFill>
          <a:ln w="9525" algn="ctr">
            <a:solidFill>
              <a:schemeClr val="tx1"/>
            </a:solidFill>
            <a:round/>
            <a:headEnd/>
            <a:tailEnd/>
          </a:ln>
        </p:spPr>
        <p:txBody>
          <a:bodyPr anchor="ctr">
            <a:spAutoFit/>
          </a:bodyPr>
          <a:lstStyle/>
          <a:p>
            <a:pPr algn="ctr" eaLnBrk="0" hangingPunct="0">
              <a:buNone/>
            </a:pPr>
            <a:r>
              <a:rPr lang="en-US" sz="1600" dirty="0"/>
              <a:t>4</a:t>
            </a:r>
          </a:p>
        </p:txBody>
      </p:sp>
      <p:sp>
        <p:nvSpPr>
          <p:cNvPr id="54290" name="Rectangle 28"/>
          <p:cNvSpPr>
            <a:spLocks noChangeArrowheads="1"/>
          </p:cNvSpPr>
          <p:nvPr/>
        </p:nvSpPr>
        <p:spPr bwMode="gray">
          <a:xfrm>
            <a:off x="6324600" y="5694363"/>
            <a:ext cx="2819400" cy="381000"/>
          </a:xfrm>
          <a:prstGeom prst="rect">
            <a:avLst/>
          </a:prstGeom>
          <a:noFill/>
          <a:ln w="9525">
            <a:noFill/>
            <a:miter lim="800000"/>
            <a:headEnd/>
            <a:tailEnd/>
          </a:ln>
        </p:spPr>
        <p:txBody>
          <a:bodyPr lIns="92075" tIns="46038" rIns="92075" bIns="46038"/>
          <a:lstStyle/>
          <a:p>
            <a:pPr>
              <a:lnSpc>
                <a:spcPct val="85000"/>
              </a:lnSpc>
              <a:spcBef>
                <a:spcPct val="50000"/>
              </a:spcBef>
              <a:buClr>
                <a:schemeClr val="tx1"/>
              </a:buClr>
              <a:buSzPct val="90000"/>
              <a:buNone/>
            </a:pPr>
            <a:r>
              <a:rPr lang="en-US" sz="1600" dirty="0"/>
              <a:t>Evil site installs malware on victim, or </a:t>
            </a:r>
            <a:r>
              <a:rPr lang="en-US" sz="1600" dirty="0" err="1"/>
              <a:t>phish’s</a:t>
            </a:r>
            <a:r>
              <a:rPr lang="en-US" sz="1600" dirty="0"/>
              <a:t> for private information</a:t>
            </a:r>
          </a:p>
        </p:txBody>
      </p:sp>
      <p:sp>
        <p:nvSpPr>
          <p:cNvPr id="54291" name="Rectangle 29"/>
          <p:cNvSpPr>
            <a:spLocks noChangeArrowheads="1"/>
          </p:cNvSpPr>
          <p:nvPr/>
        </p:nvSpPr>
        <p:spPr bwMode="gray">
          <a:xfrm>
            <a:off x="2151063" y="3332163"/>
            <a:ext cx="4630737" cy="295275"/>
          </a:xfrm>
          <a:prstGeom prst="rect">
            <a:avLst/>
          </a:prstGeom>
          <a:noFill/>
          <a:ln w="9525">
            <a:noFill/>
            <a:miter lim="800000"/>
            <a:headEnd/>
            <a:tailEnd/>
          </a:ln>
        </p:spPr>
        <p:txBody>
          <a:bodyPr lIns="92075" tIns="46038" rIns="92075" bIns="46038"/>
          <a:lstStyle/>
          <a:p>
            <a:pPr marL="228600" indent="-228600">
              <a:lnSpc>
                <a:spcPct val="85000"/>
              </a:lnSpc>
              <a:spcBef>
                <a:spcPct val="50000"/>
              </a:spcBef>
              <a:buClr>
                <a:schemeClr val="tx1"/>
              </a:buClr>
              <a:buSzPct val="90000"/>
              <a:buNone/>
            </a:pPr>
            <a:r>
              <a:rPr lang="en-US" sz="1600" dirty="0"/>
              <a:t>Victim clicks link containing </a:t>
            </a:r>
            <a:r>
              <a:rPr lang="en-US" sz="1600" dirty="0" err="1"/>
              <a:t>unvalidated</a:t>
            </a:r>
            <a:r>
              <a:rPr lang="en-US" sz="1600" dirty="0"/>
              <a:t> parameter</a:t>
            </a:r>
          </a:p>
        </p:txBody>
      </p:sp>
      <p:sp>
        <p:nvSpPr>
          <p:cNvPr id="54292" name="Rectangle 59"/>
          <p:cNvSpPr>
            <a:spLocks noChangeArrowheads="1"/>
          </p:cNvSpPr>
          <p:nvPr/>
        </p:nvSpPr>
        <p:spPr bwMode="ltGray">
          <a:xfrm>
            <a:off x="7381875" y="5275263"/>
            <a:ext cx="1227138" cy="268287"/>
          </a:xfrm>
          <a:prstGeom prst="rect">
            <a:avLst/>
          </a:prstGeom>
          <a:solidFill>
            <a:srgbClr val="CC3300"/>
          </a:solidFill>
          <a:ln w="9525">
            <a:miter lim="800000"/>
            <a:headEnd/>
            <a:tailEnd/>
          </a:ln>
          <a:scene3d>
            <a:camera prst="legacyPerspectiveTopRight"/>
            <a:lightRig rig="legacyFlat3" dir="b"/>
          </a:scene3d>
          <a:sp3d extrusionH="1801800" prstMaterial="legacyPlastic">
            <a:bevelT w="13500" h="13500" prst="angle"/>
            <a:bevelB w="13500" h="13500" prst="angle"/>
            <a:extrusionClr>
              <a:srgbClr val="CC3300"/>
            </a:extrusionClr>
          </a:sp3d>
        </p:spPr>
        <p:txBody>
          <a:bodyPr anchor="ctr">
            <a:flatTx/>
          </a:bodyPr>
          <a:lstStyle/>
          <a:p>
            <a:pPr algn="ctr">
              <a:lnSpc>
                <a:spcPct val="100000"/>
              </a:lnSpc>
            </a:pPr>
            <a:r>
              <a:rPr lang="en-US" sz="900">
                <a:solidFill>
                  <a:schemeClr val="bg1"/>
                </a:solidFill>
              </a:rPr>
              <a:t>Evil Site</a:t>
            </a:r>
          </a:p>
        </p:txBody>
      </p:sp>
      <p:sp>
        <p:nvSpPr>
          <p:cNvPr id="54293" name="Line 24"/>
          <p:cNvSpPr>
            <a:spLocks noChangeShapeType="1"/>
          </p:cNvSpPr>
          <p:nvPr/>
        </p:nvSpPr>
        <p:spPr bwMode="auto">
          <a:xfrm flipH="1">
            <a:off x="5791200" y="5410200"/>
            <a:ext cx="1524000" cy="0"/>
          </a:xfrm>
          <a:prstGeom prst="line">
            <a:avLst/>
          </a:prstGeom>
          <a:noFill/>
          <a:ln w="57150">
            <a:solidFill>
              <a:srgbClr val="FF3300"/>
            </a:solidFill>
            <a:round/>
            <a:headEnd type="triangle" w="med" len="med"/>
            <a:tailEnd/>
          </a:ln>
        </p:spPr>
        <p:txBody>
          <a:bodyPr>
            <a:spAutoFit/>
          </a:bodyPr>
          <a:lstStyle/>
          <a:p>
            <a:endParaRPr lang="nl-BE"/>
          </a:p>
        </p:txBody>
      </p:sp>
      <p:sp>
        <p:nvSpPr>
          <p:cNvPr id="54294" name="Line 24"/>
          <p:cNvSpPr>
            <a:spLocks noChangeShapeType="1"/>
          </p:cNvSpPr>
          <p:nvPr/>
        </p:nvSpPr>
        <p:spPr bwMode="auto">
          <a:xfrm flipH="1">
            <a:off x="2209800" y="2895600"/>
            <a:ext cx="762000" cy="2971800"/>
          </a:xfrm>
          <a:prstGeom prst="line">
            <a:avLst/>
          </a:prstGeom>
          <a:noFill/>
          <a:ln w="28575">
            <a:solidFill>
              <a:schemeClr val="tx1"/>
            </a:solidFill>
            <a:round/>
            <a:headEnd type="stealth" w="lg" len="lg"/>
            <a:tailEnd/>
          </a:ln>
        </p:spPr>
        <p:txBody>
          <a:bodyPr>
            <a:spAutoFit/>
          </a:bodyPr>
          <a:lstStyle/>
          <a:p>
            <a:endParaRPr lang="nl-BE"/>
          </a:p>
        </p:txBody>
      </p:sp>
      <p:sp>
        <p:nvSpPr>
          <p:cNvPr id="54295" name="Rectangle 29"/>
          <p:cNvSpPr>
            <a:spLocks noChangeArrowheads="1"/>
          </p:cNvSpPr>
          <p:nvPr/>
        </p:nvSpPr>
        <p:spPr bwMode="gray">
          <a:xfrm>
            <a:off x="228600" y="5867400"/>
            <a:ext cx="4630738" cy="295275"/>
          </a:xfrm>
          <a:prstGeom prst="rect">
            <a:avLst/>
          </a:prstGeom>
          <a:noFill/>
          <a:ln w="9525">
            <a:noFill/>
            <a:miter lim="800000"/>
            <a:headEnd/>
            <a:tailEnd/>
          </a:ln>
        </p:spPr>
        <p:txBody>
          <a:bodyPr lIns="92075" tIns="46038" rIns="92075" bIns="46038"/>
          <a:lstStyle/>
          <a:p>
            <a:pPr marL="228600" indent="-228600">
              <a:lnSpc>
                <a:spcPct val="85000"/>
              </a:lnSpc>
              <a:spcBef>
                <a:spcPct val="50000"/>
              </a:spcBef>
              <a:buClr>
                <a:schemeClr val="tx1"/>
              </a:buClr>
              <a:buSzPct val="90000"/>
            </a:pPr>
            <a:r>
              <a:rPr lang="en-US" sz="1600">
                <a:hlinkClick r:id="rId7"/>
              </a:rPr>
              <a:t>http://www.irs.gov/taxrefund/claim.jsp?year=2006&amp;</a:t>
            </a:r>
            <a:r>
              <a:rPr lang="en-US" sz="1600"/>
              <a:t> </a:t>
            </a:r>
            <a:r>
              <a:rPr lang="en-US" sz="1600">
                <a:hlinkClick r:id="rId8"/>
              </a:rPr>
              <a:t>… &amp;dest=www.evilsite.com</a:t>
            </a:r>
          </a:p>
        </p:txBody>
      </p:sp>
      <p:pic>
        <p:nvPicPr>
          <p:cNvPr id="54296" name="Picture 2" descr="http://www.nerdgranny.com/wp-content/uploads/2008/11/finger-hand-icon-cursor.gif"/>
          <p:cNvPicPr>
            <a:picLocks noChangeAspect="1" noChangeArrowheads="1"/>
          </p:cNvPicPr>
          <p:nvPr/>
        </p:nvPicPr>
        <p:blipFill>
          <a:blip r:embed="rId9" cstate="print"/>
          <a:srcRect/>
          <a:stretch>
            <a:fillRect/>
          </a:stretch>
        </p:blipFill>
        <p:spPr bwMode="auto">
          <a:xfrm>
            <a:off x="3028950" y="2832100"/>
            <a:ext cx="184150" cy="215900"/>
          </a:xfrm>
          <a:prstGeom prst="rect">
            <a:avLst/>
          </a:prstGeom>
          <a:noFill/>
          <a:ln w="9525">
            <a:noFill/>
            <a:miter lim="800000"/>
            <a:headEnd/>
            <a:tailEnd/>
          </a:ln>
        </p:spPr>
      </p:pic>
    </p:spTree>
    <p:custDataLst>
      <p:tags r:id="rId1"/>
    </p:custDataLst>
    <p:extLst>
      <p:ext uri="{BB962C8B-B14F-4D97-AF65-F5344CB8AC3E}">
        <p14:creationId xmlns:p14="http://schemas.microsoft.com/office/powerpoint/2010/main" val="4189253384"/>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Title 1"/>
          <p:cNvSpPr>
            <a:spLocks noGrp="1"/>
          </p:cNvSpPr>
          <p:nvPr>
            <p:ph type="title"/>
          </p:nvPr>
        </p:nvSpPr>
        <p:spPr>
          <a:xfrm>
            <a:off x="268288" y="173038"/>
            <a:ext cx="9244012" cy="739775"/>
          </a:xfrm>
        </p:spPr>
        <p:txBody>
          <a:bodyPr/>
          <a:lstStyle/>
          <a:p>
            <a:r>
              <a:rPr lang="en-US" sz="2400" dirty="0" smtClean="0"/>
              <a:t>A10 </a:t>
            </a:r>
            <a:r>
              <a:rPr lang="en-US" sz="2400" dirty="0" smtClean="0"/>
              <a:t>– Avoiding </a:t>
            </a:r>
            <a:r>
              <a:rPr lang="en-US" sz="2400" dirty="0" err="1" smtClean="0"/>
              <a:t>Unvalidated</a:t>
            </a:r>
            <a:r>
              <a:rPr lang="en-US" sz="2400" dirty="0" smtClean="0"/>
              <a:t> Redirects and Forwards</a:t>
            </a:r>
          </a:p>
        </p:txBody>
      </p:sp>
      <p:sp>
        <p:nvSpPr>
          <p:cNvPr id="3" name="Content Placeholder 2"/>
          <p:cNvSpPr>
            <a:spLocks noGrp="1"/>
          </p:cNvSpPr>
          <p:nvPr>
            <p:ph idx="1"/>
          </p:nvPr>
        </p:nvSpPr>
        <p:spPr>
          <a:xfrm>
            <a:off x="457200" y="990600"/>
            <a:ext cx="8229600" cy="4830763"/>
          </a:xfrm>
        </p:spPr>
        <p:txBody>
          <a:bodyPr/>
          <a:lstStyle/>
          <a:p>
            <a:pPr eaLnBrk="1" hangingPunct="1">
              <a:defRPr/>
            </a:pPr>
            <a:r>
              <a:rPr lang="en-US" dirty="0" smtClean="0"/>
              <a:t>There are a number of options</a:t>
            </a:r>
          </a:p>
          <a:p>
            <a:pPr marL="688975" lvl="1" indent="-342900" eaLnBrk="1" hangingPunct="1">
              <a:buFont typeface="+mj-lt"/>
              <a:buAutoNum type="arabicPeriod"/>
              <a:defRPr/>
            </a:pPr>
            <a:r>
              <a:rPr lang="en-US" sz="1600" dirty="0" smtClean="0"/>
              <a:t>Avoid using redirects and forwards as much as you can</a:t>
            </a:r>
          </a:p>
          <a:p>
            <a:pPr marL="688975" lvl="1" indent="-342900" eaLnBrk="1" hangingPunct="1">
              <a:buFont typeface="+mj-lt"/>
              <a:buAutoNum type="arabicPeriod"/>
              <a:defRPr/>
            </a:pPr>
            <a:r>
              <a:rPr lang="en-US" sz="1600" dirty="0" smtClean="0"/>
              <a:t>If used, don’t involve user parameters in defining the target URL</a:t>
            </a:r>
          </a:p>
          <a:p>
            <a:pPr marL="688975" lvl="1" indent="-342900" eaLnBrk="1" hangingPunct="1">
              <a:buFont typeface="+mj-lt"/>
              <a:buAutoNum type="arabicPeriod"/>
              <a:defRPr/>
            </a:pPr>
            <a:r>
              <a:rPr lang="en-US" sz="1600" dirty="0" smtClean="0"/>
              <a:t>If you ‘must’ involve user parameters, then either</a:t>
            </a:r>
          </a:p>
          <a:p>
            <a:pPr marL="1035050" lvl="2" indent="-342900" eaLnBrk="1" hangingPunct="1">
              <a:buFont typeface="+mj-lt"/>
              <a:buAutoNum type="alphaLcParenR"/>
              <a:defRPr/>
            </a:pPr>
            <a:r>
              <a:rPr lang="en-US" sz="1400" dirty="0" smtClean="0"/>
              <a:t>Validate each parameter to ensure its </a:t>
            </a:r>
            <a:r>
              <a:rPr lang="en-US" sz="1400" u="sng" dirty="0" smtClean="0"/>
              <a:t>valid</a:t>
            </a:r>
            <a:r>
              <a:rPr lang="en-US" sz="1400" dirty="0" smtClean="0"/>
              <a:t> and </a:t>
            </a:r>
            <a:r>
              <a:rPr lang="en-US" sz="1400" u="sng" dirty="0" smtClean="0"/>
              <a:t>authorized</a:t>
            </a:r>
            <a:r>
              <a:rPr lang="en-US" sz="1400" dirty="0" smtClean="0"/>
              <a:t> for the current user, or</a:t>
            </a:r>
          </a:p>
          <a:p>
            <a:pPr marL="1035050" lvl="2" indent="-342900" eaLnBrk="1" hangingPunct="1">
              <a:buFont typeface="+mj-lt"/>
              <a:buAutoNum type="alphaLcParenR"/>
              <a:defRPr/>
            </a:pPr>
            <a:r>
              <a:rPr lang="en-US" sz="1400" dirty="0" smtClean="0"/>
              <a:t>(preferred) – Use server side mapping to translate choice provided to user with actual target page</a:t>
            </a:r>
          </a:p>
          <a:p>
            <a:pPr marL="688975" lvl="1" indent="-342900" eaLnBrk="1" hangingPunct="1">
              <a:defRPr/>
            </a:pPr>
            <a:r>
              <a:rPr lang="en-US" sz="1600" dirty="0" smtClean="0"/>
              <a:t>Defense in depth: For redirects, validate the target URL after it is calculated to make sure it goes to an authorized external site</a:t>
            </a:r>
          </a:p>
          <a:p>
            <a:pPr marL="688975" lvl="1" indent="-342900" eaLnBrk="1" hangingPunct="1">
              <a:defRPr/>
            </a:pPr>
            <a:r>
              <a:rPr lang="en-US" sz="1600" dirty="0" smtClean="0"/>
              <a:t>ESAPI can do this for you!!</a:t>
            </a:r>
          </a:p>
          <a:p>
            <a:pPr marL="1035050" lvl="2" indent="-342900" eaLnBrk="1" hangingPunct="1">
              <a:defRPr/>
            </a:pPr>
            <a:r>
              <a:rPr lang="en-US" sz="1400" dirty="0" smtClean="0"/>
              <a:t>See: </a:t>
            </a:r>
            <a:r>
              <a:rPr lang="en-US" sz="1400" dirty="0" err="1" smtClean="0"/>
              <a:t>SecurityWrapperResponse.sendRedirect</a:t>
            </a:r>
            <a:r>
              <a:rPr lang="en-US" sz="1400" dirty="0" smtClean="0"/>
              <a:t>( URL )</a:t>
            </a:r>
          </a:p>
          <a:p>
            <a:pPr marL="1035050" lvl="2" indent="-342900" eaLnBrk="1" hangingPunct="1">
              <a:defRPr/>
            </a:pPr>
            <a:r>
              <a:rPr lang="en-US" sz="1100" dirty="0" smtClean="0">
                <a:hlinkClick r:id="" action="ppaction://noaction"/>
              </a:rPr>
              <a:t>http://owasp-esapi-java.googlecode.com/svn/trunk_doc/org/owasp/esapi/filters/</a:t>
            </a:r>
            <a:br>
              <a:rPr lang="en-US" sz="1100" dirty="0" smtClean="0">
                <a:hlinkClick r:id="" action="ppaction://noaction"/>
              </a:rPr>
            </a:br>
            <a:r>
              <a:rPr lang="en-US" sz="1100" dirty="0" err="1" smtClean="0">
                <a:hlinkClick r:id="" action="ppaction://noaction"/>
              </a:rPr>
              <a:t>SecurityWrapperResponse.html#sendRedirect</a:t>
            </a:r>
            <a:r>
              <a:rPr lang="en-US" sz="1100" dirty="0" smtClean="0">
                <a:hlinkClick r:id="" action="ppaction://noaction"/>
              </a:rPr>
              <a:t>(</a:t>
            </a:r>
            <a:r>
              <a:rPr lang="en-US" sz="1100" dirty="0" err="1" smtClean="0">
                <a:hlinkClick r:id="" action="ppaction://noaction"/>
              </a:rPr>
              <a:t>java.lang.String</a:t>
            </a:r>
            <a:r>
              <a:rPr lang="en-US" sz="1100" dirty="0" smtClean="0">
                <a:hlinkClick r:id="" action="ppaction://noaction"/>
              </a:rPr>
              <a:t>)</a:t>
            </a:r>
            <a:r>
              <a:rPr lang="en-US" sz="1100" dirty="0" smtClean="0"/>
              <a:t> </a:t>
            </a:r>
            <a:endParaRPr lang="en-US" sz="2800" dirty="0" smtClean="0"/>
          </a:p>
          <a:p>
            <a:pPr lvl="2" eaLnBrk="1" hangingPunct="1">
              <a:defRPr/>
            </a:pPr>
            <a:endParaRPr lang="en-US" sz="1400" dirty="0" smtClean="0"/>
          </a:p>
          <a:p>
            <a:pPr eaLnBrk="1" hangingPunct="1">
              <a:defRPr/>
            </a:pPr>
            <a:r>
              <a:rPr lang="en-US" dirty="0" smtClean="0"/>
              <a:t>Some thoughts about protecting Forwards</a:t>
            </a:r>
          </a:p>
          <a:p>
            <a:pPr lvl="1" eaLnBrk="1" hangingPunct="1">
              <a:defRPr/>
            </a:pPr>
            <a:r>
              <a:rPr lang="en-US" sz="1600" dirty="0" smtClean="0"/>
              <a:t>Ideally, you’d call the access controller to make sure the user is authorized before you perform the forward </a:t>
            </a:r>
          </a:p>
          <a:p>
            <a:pPr lvl="1" eaLnBrk="1" hangingPunct="1">
              <a:defRPr/>
            </a:pPr>
            <a:r>
              <a:rPr lang="en-US" sz="1600" dirty="0" smtClean="0"/>
              <a:t>With an external filter, like </a:t>
            </a:r>
            <a:r>
              <a:rPr lang="en-US" sz="1600" dirty="0" err="1" smtClean="0"/>
              <a:t>Siteminder</a:t>
            </a:r>
            <a:r>
              <a:rPr lang="en-US" sz="1600" dirty="0" smtClean="0"/>
              <a:t>, this is not very practical</a:t>
            </a:r>
          </a:p>
          <a:p>
            <a:pPr lvl="1" eaLnBrk="1" hangingPunct="1">
              <a:defRPr/>
            </a:pPr>
            <a:r>
              <a:rPr lang="en-US" sz="1600" dirty="0" smtClean="0"/>
              <a:t>Next best is to make sure that users who can access the original page are ALL authorized to access the target page.</a:t>
            </a:r>
            <a:endParaRPr lang="en-US" sz="1600" dirty="0"/>
          </a:p>
        </p:txBody>
      </p:sp>
    </p:spTree>
    <p:extLst>
      <p:ext uri="{BB962C8B-B14F-4D97-AF65-F5344CB8AC3E}">
        <p14:creationId xmlns:p14="http://schemas.microsoft.com/office/powerpoint/2010/main" val="1259545739"/>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BE" dirty="0" smtClean="0"/>
              <a:t>The End</a:t>
            </a:r>
            <a:endParaRPr lang="nl-BE" dirty="0"/>
          </a:p>
        </p:txBody>
      </p:sp>
      <p:sp>
        <p:nvSpPr>
          <p:cNvPr id="3" name="Content Placeholder 2"/>
          <p:cNvSpPr>
            <a:spLocks noGrp="1"/>
          </p:cNvSpPr>
          <p:nvPr>
            <p:ph idx="1"/>
          </p:nvPr>
        </p:nvSpPr>
        <p:spPr/>
        <p:txBody>
          <a:bodyPr/>
          <a:lstStyle/>
          <a:p>
            <a:pPr marL="0" indent="0">
              <a:buNone/>
            </a:pPr>
            <a:endParaRPr lang="nl-BE" dirty="0" smtClean="0">
              <a:hlinkClick r:id="rId2"/>
            </a:endParaRPr>
          </a:p>
          <a:p>
            <a:pPr marL="0" indent="0">
              <a:buNone/>
            </a:pPr>
            <a:endParaRPr lang="nl-BE" dirty="0">
              <a:hlinkClick r:id="rId2"/>
            </a:endParaRPr>
          </a:p>
          <a:p>
            <a:pPr marL="0" indent="0">
              <a:buNone/>
            </a:pPr>
            <a:endParaRPr lang="nl-BE" sz="2000" dirty="0" smtClean="0">
              <a:hlinkClick r:id="rId2"/>
            </a:endParaRPr>
          </a:p>
          <a:p>
            <a:pPr marL="0" indent="0">
              <a:buNone/>
            </a:pPr>
            <a:endParaRPr lang="nl-BE" sz="2000" dirty="0">
              <a:hlinkClick r:id="rId2"/>
            </a:endParaRPr>
          </a:p>
          <a:p>
            <a:pPr marL="0" indent="0">
              <a:buNone/>
            </a:pPr>
            <a:endParaRPr lang="nl-BE" sz="2000" smtClean="0">
              <a:hlinkClick r:id="rId2"/>
            </a:endParaRPr>
          </a:p>
          <a:p>
            <a:pPr marL="0" indent="0">
              <a:buNone/>
            </a:pPr>
            <a:r>
              <a:rPr lang="nl-BE" sz="2000" smtClean="0">
                <a:hlinkClick r:id="rId2"/>
              </a:rPr>
              <a:t>http</a:t>
            </a:r>
            <a:r>
              <a:rPr lang="nl-BE" sz="2000" dirty="0">
                <a:hlinkClick r:id="rId2"/>
              </a:rPr>
              <a:t>://www.owasp.org/index.php/Category:OWASP_Top_Ten_Project</a:t>
            </a:r>
            <a:endParaRPr lang="nl-BE" sz="2000" dirty="0"/>
          </a:p>
        </p:txBody>
      </p:sp>
    </p:spTree>
    <p:extLst>
      <p:ext uri="{BB962C8B-B14F-4D97-AF65-F5344CB8AC3E}">
        <p14:creationId xmlns:p14="http://schemas.microsoft.com/office/powerpoint/2010/main" val="2352245377"/>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p:txBody>
          <a:bodyPr/>
          <a:lstStyle/>
          <a:p>
            <a:pPr eaLnBrk="1" hangingPunct="1"/>
            <a:r>
              <a:rPr lang="en-US" dirty="0" smtClean="0"/>
              <a:t>SQL Injection – Illustrated</a:t>
            </a:r>
          </a:p>
        </p:txBody>
      </p:sp>
      <p:sp>
        <p:nvSpPr>
          <p:cNvPr id="4" name="Content Placeholder 3"/>
          <p:cNvSpPr>
            <a:spLocks noGrp="1"/>
          </p:cNvSpPr>
          <p:nvPr>
            <p:ph idx="1"/>
          </p:nvPr>
        </p:nvSpPr>
        <p:spPr/>
        <p:txBody>
          <a:bodyPr/>
          <a:lstStyle/>
          <a:p>
            <a:endParaRPr lang="nl-BE"/>
          </a:p>
        </p:txBody>
      </p:sp>
      <p:sp>
        <p:nvSpPr>
          <p:cNvPr id="29699" name="Rectangle 3"/>
          <p:cNvSpPr>
            <a:spLocks noChangeArrowheads="1"/>
          </p:cNvSpPr>
          <p:nvPr/>
        </p:nvSpPr>
        <p:spPr bwMode="auto">
          <a:xfrm>
            <a:off x="228600" y="914400"/>
            <a:ext cx="5715000" cy="2579688"/>
          </a:xfrm>
          <a:prstGeom prst="rect">
            <a:avLst/>
          </a:prstGeom>
          <a:solidFill>
            <a:srgbClr val="DDDDDD"/>
          </a:solidFill>
          <a:ln w="9525">
            <a:noFill/>
            <a:miter lim="800000"/>
            <a:headEnd/>
            <a:tailEnd/>
          </a:ln>
        </p:spPr>
        <p:txBody>
          <a:bodyPr wrap="none" anchorCtr="1"/>
          <a:lstStyle/>
          <a:p>
            <a:pPr algn="ctr">
              <a:buNone/>
            </a:pPr>
            <a:endParaRPr lang="nl-BE" sz="900"/>
          </a:p>
        </p:txBody>
      </p:sp>
      <p:sp>
        <p:nvSpPr>
          <p:cNvPr id="29700" name="Line 4"/>
          <p:cNvSpPr>
            <a:spLocks noChangeShapeType="1"/>
          </p:cNvSpPr>
          <p:nvPr/>
        </p:nvSpPr>
        <p:spPr bwMode="auto">
          <a:xfrm flipH="1">
            <a:off x="4495800" y="2943225"/>
            <a:ext cx="1066800" cy="0"/>
          </a:xfrm>
          <a:prstGeom prst="line">
            <a:avLst/>
          </a:prstGeom>
          <a:noFill/>
          <a:ln w="127000">
            <a:solidFill>
              <a:schemeClr val="tx1"/>
            </a:solidFill>
            <a:round/>
            <a:headEnd/>
            <a:tailEnd/>
          </a:ln>
        </p:spPr>
        <p:txBody>
          <a:bodyPr anchor="ctr"/>
          <a:lstStyle/>
          <a:p>
            <a:pPr>
              <a:buNone/>
            </a:pPr>
            <a:endParaRPr lang="nl-BE"/>
          </a:p>
        </p:txBody>
      </p:sp>
      <p:sp>
        <p:nvSpPr>
          <p:cNvPr id="29701" name="Rectangle 5"/>
          <p:cNvSpPr>
            <a:spLocks noChangeArrowheads="1"/>
          </p:cNvSpPr>
          <p:nvPr/>
        </p:nvSpPr>
        <p:spPr bwMode="auto">
          <a:xfrm>
            <a:off x="228600" y="3668713"/>
            <a:ext cx="5715000" cy="2579687"/>
          </a:xfrm>
          <a:prstGeom prst="rect">
            <a:avLst/>
          </a:prstGeom>
          <a:solidFill>
            <a:srgbClr val="DDDDDD"/>
          </a:solidFill>
          <a:ln w="9525">
            <a:noFill/>
            <a:miter lim="800000"/>
            <a:headEnd/>
            <a:tailEnd/>
          </a:ln>
        </p:spPr>
        <p:txBody>
          <a:bodyPr wrap="none" anchorCtr="1"/>
          <a:lstStyle/>
          <a:p>
            <a:pPr algn="ctr"/>
            <a:endParaRPr lang="nl-BE" sz="1600"/>
          </a:p>
        </p:txBody>
      </p:sp>
      <p:sp>
        <p:nvSpPr>
          <p:cNvPr id="29702" name="Line 6"/>
          <p:cNvSpPr>
            <a:spLocks noChangeShapeType="1"/>
          </p:cNvSpPr>
          <p:nvPr/>
        </p:nvSpPr>
        <p:spPr bwMode="auto">
          <a:xfrm>
            <a:off x="765175" y="5057775"/>
            <a:ext cx="1090613" cy="0"/>
          </a:xfrm>
          <a:prstGeom prst="line">
            <a:avLst/>
          </a:prstGeom>
          <a:noFill/>
          <a:ln w="127000">
            <a:solidFill>
              <a:schemeClr val="tx1"/>
            </a:solidFill>
            <a:round/>
            <a:headEnd/>
            <a:tailEnd/>
          </a:ln>
        </p:spPr>
        <p:txBody>
          <a:bodyPr anchor="ctr"/>
          <a:lstStyle/>
          <a:p>
            <a:endParaRPr lang="nl-BE"/>
          </a:p>
        </p:txBody>
      </p:sp>
      <p:sp>
        <p:nvSpPr>
          <p:cNvPr id="29703" name="Line 7"/>
          <p:cNvSpPr>
            <a:spLocks noChangeShapeType="1"/>
          </p:cNvSpPr>
          <p:nvPr/>
        </p:nvSpPr>
        <p:spPr bwMode="auto">
          <a:xfrm>
            <a:off x="1009650" y="3001963"/>
            <a:ext cx="1588" cy="2055812"/>
          </a:xfrm>
          <a:prstGeom prst="line">
            <a:avLst/>
          </a:prstGeom>
          <a:noFill/>
          <a:ln w="127000">
            <a:solidFill>
              <a:schemeClr val="tx1"/>
            </a:solidFill>
            <a:round/>
            <a:headEnd/>
            <a:tailEnd/>
          </a:ln>
        </p:spPr>
        <p:txBody>
          <a:bodyPr anchor="ctr"/>
          <a:lstStyle/>
          <a:p>
            <a:endParaRPr lang="nl-BE"/>
          </a:p>
        </p:txBody>
      </p:sp>
      <p:sp>
        <p:nvSpPr>
          <p:cNvPr id="29704" name="AutoShape 8"/>
          <p:cNvSpPr>
            <a:spLocks noChangeArrowheads="1"/>
          </p:cNvSpPr>
          <p:nvPr/>
        </p:nvSpPr>
        <p:spPr bwMode="auto">
          <a:xfrm rot="-318816">
            <a:off x="1311275" y="4887913"/>
            <a:ext cx="139700" cy="342900"/>
          </a:xfrm>
          <a:prstGeom prst="parallelogram">
            <a:avLst>
              <a:gd name="adj" fmla="val 56324"/>
            </a:avLst>
          </a:prstGeom>
          <a:solidFill>
            <a:schemeClr val="bg1"/>
          </a:solidFill>
          <a:ln w="9525">
            <a:noFill/>
            <a:miter lim="800000"/>
            <a:headEnd/>
            <a:tailEnd/>
          </a:ln>
        </p:spPr>
        <p:txBody>
          <a:bodyPr wrap="none" anchor="ctr"/>
          <a:lstStyle/>
          <a:p>
            <a:endParaRPr lang="nl-BE"/>
          </a:p>
        </p:txBody>
      </p:sp>
      <p:sp>
        <p:nvSpPr>
          <p:cNvPr id="29705" name="Line 9"/>
          <p:cNvSpPr>
            <a:spLocks noChangeShapeType="1"/>
          </p:cNvSpPr>
          <p:nvPr/>
        </p:nvSpPr>
        <p:spPr bwMode="auto">
          <a:xfrm flipV="1">
            <a:off x="1330325" y="4946650"/>
            <a:ext cx="49213" cy="258763"/>
          </a:xfrm>
          <a:prstGeom prst="line">
            <a:avLst/>
          </a:prstGeom>
          <a:noFill/>
          <a:ln w="9525">
            <a:solidFill>
              <a:schemeClr val="tx1"/>
            </a:solidFill>
            <a:round/>
            <a:headEnd/>
            <a:tailEnd/>
          </a:ln>
        </p:spPr>
        <p:txBody>
          <a:bodyPr anchor="ctr"/>
          <a:lstStyle/>
          <a:p>
            <a:endParaRPr lang="nl-BE"/>
          </a:p>
        </p:txBody>
      </p:sp>
      <p:sp>
        <p:nvSpPr>
          <p:cNvPr id="29706" name="Line 10"/>
          <p:cNvSpPr>
            <a:spLocks noChangeShapeType="1"/>
          </p:cNvSpPr>
          <p:nvPr/>
        </p:nvSpPr>
        <p:spPr bwMode="auto">
          <a:xfrm flipV="1">
            <a:off x="1379538" y="4946650"/>
            <a:ext cx="50800" cy="258763"/>
          </a:xfrm>
          <a:prstGeom prst="line">
            <a:avLst/>
          </a:prstGeom>
          <a:noFill/>
          <a:ln w="9525">
            <a:solidFill>
              <a:schemeClr val="tx1"/>
            </a:solidFill>
            <a:round/>
            <a:headEnd/>
            <a:tailEnd/>
          </a:ln>
        </p:spPr>
        <p:txBody>
          <a:bodyPr anchor="ctr"/>
          <a:lstStyle/>
          <a:p>
            <a:endParaRPr lang="nl-BE"/>
          </a:p>
        </p:txBody>
      </p:sp>
      <p:sp>
        <p:nvSpPr>
          <p:cNvPr id="29707" name="Rectangle 11"/>
          <p:cNvSpPr>
            <a:spLocks noChangeArrowheads="1"/>
          </p:cNvSpPr>
          <p:nvPr/>
        </p:nvSpPr>
        <p:spPr bwMode="ltGray">
          <a:xfrm rot="16200000" flipH="1">
            <a:off x="889000" y="5230813"/>
            <a:ext cx="1631950" cy="228600"/>
          </a:xfrm>
          <a:prstGeom prst="rect">
            <a:avLst/>
          </a:prstGeom>
          <a:solidFill>
            <a:srgbClr val="CC3300"/>
          </a:solidFill>
          <a:ln w="9525">
            <a:miter lim="800000"/>
            <a:headEnd/>
            <a:tailEnd/>
          </a:ln>
          <a:scene3d>
            <a:camera prst="legacyPerspectiveTopRight"/>
            <a:lightRig rig="legacyFlat3" dir="b"/>
          </a:scene3d>
          <a:sp3d extrusionH="3630600" prstMaterial="legacyPlastic">
            <a:bevelT w="13500" h="13500" prst="angle"/>
            <a:bevelB w="13500" h="13500" prst="angle"/>
            <a:extrusionClr>
              <a:srgbClr val="CC3300"/>
            </a:extrusionClr>
          </a:sp3d>
        </p:spPr>
        <p:txBody>
          <a:bodyPr anchor="ctr">
            <a:flatTx/>
          </a:bodyPr>
          <a:lstStyle/>
          <a:p>
            <a:pPr algn="ctr">
              <a:lnSpc>
                <a:spcPct val="100000"/>
              </a:lnSpc>
            </a:pPr>
            <a:r>
              <a:rPr lang="en-US" sz="1000">
                <a:solidFill>
                  <a:schemeClr val="bg1"/>
                </a:solidFill>
              </a:rPr>
              <a:t>Firewall</a:t>
            </a:r>
          </a:p>
        </p:txBody>
      </p:sp>
      <p:sp>
        <p:nvSpPr>
          <p:cNvPr id="29708" name="AutoShape 12"/>
          <p:cNvSpPr>
            <a:spLocks noChangeArrowheads="1"/>
          </p:cNvSpPr>
          <p:nvPr/>
        </p:nvSpPr>
        <p:spPr bwMode="auto">
          <a:xfrm rot="5400000">
            <a:off x="1609725" y="4935538"/>
            <a:ext cx="668337" cy="153988"/>
          </a:xfrm>
          <a:prstGeom prst="can">
            <a:avLst>
              <a:gd name="adj" fmla="val 36056"/>
            </a:avLst>
          </a:prstGeom>
          <a:solidFill>
            <a:srgbClr val="FFFF00"/>
          </a:solidFill>
          <a:ln w="12700">
            <a:solidFill>
              <a:schemeClr val="tx1"/>
            </a:solidFill>
            <a:round/>
            <a:headEnd/>
            <a:tailEnd/>
          </a:ln>
        </p:spPr>
        <p:txBody>
          <a:bodyPr wrap="none" anchor="ctr"/>
          <a:lstStyle/>
          <a:p>
            <a:endParaRPr lang="nl-BE"/>
          </a:p>
        </p:txBody>
      </p:sp>
      <p:sp>
        <p:nvSpPr>
          <p:cNvPr id="29709" name="Line 13"/>
          <p:cNvSpPr>
            <a:spLocks noChangeShapeType="1"/>
          </p:cNvSpPr>
          <p:nvPr/>
        </p:nvSpPr>
        <p:spPr bwMode="auto">
          <a:xfrm>
            <a:off x="1968500" y="5043488"/>
            <a:ext cx="2063750" cy="14287"/>
          </a:xfrm>
          <a:prstGeom prst="line">
            <a:avLst/>
          </a:prstGeom>
          <a:noFill/>
          <a:ln w="127000">
            <a:solidFill>
              <a:schemeClr val="tx1"/>
            </a:solidFill>
            <a:round/>
            <a:headEnd/>
            <a:tailEnd/>
          </a:ln>
        </p:spPr>
        <p:txBody>
          <a:bodyPr anchor="ctr"/>
          <a:lstStyle/>
          <a:p>
            <a:endParaRPr lang="nl-BE"/>
          </a:p>
        </p:txBody>
      </p:sp>
      <p:sp>
        <p:nvSpPr>
          <p:cNvPr id="29710" name="Freeform 14"/>
          <p:cNvSpPr>
            <a:spLocks/>
          </p:cNvSpPr>
          <p:nvPr/>
        </p:nvSpPr>
        <p:spPr bwMode="gray">
          <a:xfrm>
            <a:off x="1073150" y="2979738"/>
            <a:ext cx="511175" cy="1927225"/>
          </a:xfrm>
          <a:custGeom>
            <a:avLst/>
            <a:gdLst>
              <a:gd name="T0" fmla="*/ 2147483647 w 479"/>
              <a:gd name="T1" fmla="*/ 0 h 980"/>
              <a:gd name="T2" fmla="*/ 2147483647 w 479"/>
              <a:gd name="T3" fmla="*/ 2147483647 h 980"/>
              <a:gd name="T4" fmla="*/ 2147483647 w 479"/>
              <a:gd name="T5" fmla="*/ 2147483647 h 980"/>
              <a:gd name="T6" fmla="*/ 0 60000 65536"/>
              <a:gd name="T7" fmla="*/ 0 60000 65536"/>
              <a:gd name="T8" fmla="*/ 0 60000 65536"/>
              <a:gd name="T9" fmla="*/ 0 w 479"/>
              <a:gd name="T10" fmla="*/ 0 h 980"/>
              <a:gd name="T11" fmla="*/ 479 w 479"/>
              <a:gd name="T12" fmla="*/ 980 h 980"/>
            </a:gdLst>
            <a:ahLst/>
            <a:cxnLst>
              <a:cxn ang="T6">
                <a:pos x="T0" y="T1"/>
              </a:cxn>
              <a:cxn ang="T7">
                <a:pos x="T2" y="T3"/>
              </a:cxn>
              <a:cxn ang="T8">
                <a:pos x="T4" y="T5"/>
              </a:cxn>
            </a:cxnLst>
            <a:rect l="T9" t="T10" r="T11" b="T12"/>
            <a:pathLst>
              <a:path w="479" h="980">
                <a:moveTo>
                  <a:pt x="68" y="0"/>
                </a:moveTo>
                <a:cubicBezTo>
                  <a:pt x="33" y="304"/>
                  <a:pt x="0" y="612"/>
                  <a:pt x="68" y="775"/>
                </a:cubicBezTo>
                <a:cubicBezTo>
                  <a:pt x="136" y="938"/>
                  <a:pt x="393" y="937"/>
                  <a:pt x="479" y="980"/>
                </a:cubicBezTo>
              </a:path>
            </a:pathLst>
          </a:custGeom>
          <a:noFill/>
          <a:ln w="101600">
            <a:solidFill>
              <a:srgbClr val="FF0000">
                <a:alpha val="59999"/>
              </a:srgbClr>
            </a:solidFill>
            <a:round/>
            <a:headEnd/>
            <a:tailEnd/>
          </a:ln>
        </p:spPr>
        <p:txBody>
          <a:bodyPr anchor="ctr"/>
          <a:lstStyle/>
          <a:p>
            <a:endParaRPr lang="nl-BE"/>
          </a:p>
        </p:txBody>
      </p:sp>
      <p:sp>
        <p:nvSpPr>
          <p:cNvPr id="29711" name="Line 15"/>
          <p:cNvSpPr>
            <a:spLocks noChangeShapeType="1"/>
          </p:cNvSpPr>
          <p:nvPr/>
        </p:nvSpPr>
        <p:spPr bwMode="auto">
          <a:xfrm>
            <a:off x="2989263" y="4414838"/>
            <a:ext cx="0" cy="601662"/>
          </a:xfrm>
          <a:prstGeom prst="line">
            <a:avLst/>
          </a:prstGeom>
          <a:noFill/>
          <a:ln w="127000">
            <a:solidFill>
              <a:schemeClr val="tx1"/>
            </a:solidFill>
            <a:round/>
            <a:headEnd/>
            <a:tailEnd/>
          </a:ln>
        </p:spPr>
        <p:txBody>
          <a:bodyPr anchor="ctr"/>
          <a:lstStyle/>
          <a:p>
            <a:endParaRPr lang="nl-BE"/>
          </a:p>
        </p:txBody>
      </p:sp>
      <p:sp>
        <p:nvSpPr>
          <p:cNvPr id="29712" name="AutoShape 16"/>
          <p:cNvSpPr>
            <a:spLocks noChangeArrowheads="1"/>
          </p:cNvSpPr>
          <p:nvPr/>
        </p:nvSpPr>
        <p:spPr bwMode="auto">
          <a:xfrm>
            <a:off x="2801938" y="4356100"/>
            <a:ext cx="388937" cy="515938"/>
          </a:xfrm>
          <a:prstGeom prst="can">
            <a:avLst>
              <a:gd name="adj" fmla="val 33163"/>
            </a:avLst>
          </a:prstGeom>
          <a:solidFill>
            <a:srgbClr val="FFFF00"/>
          </a:solidFill>
          <a:ln w="12700">
            <a:solidFill>
              <a:schemeClr val="tx1"/>
            </a:solidFill>
            <a:round/>
            <a:headEnd/>
            <a:tailEnd/>
          </a:ln>
        </p:spPr>
        <p:txBody>
          <a:bodyPr wrap="none" anchor="ctr"/>
          <a:lstStyle/>
          <a:p>
            <a:endParaRPr lang="nl-BE"/>
          </a:p>
        </p:txBody>
      </p:sp>
      <p:sp>
        <p:nvSpPr>
          <p:cNvPr id="29713" name="Rectangle 17"/>
          <p:cNvSpPr>
            <a:spLocks noChangeArrowheads="1"/>
          </p:cNvSpPr>
          <p:nvPr/>
        </p:nvSpPr>
        <p:spPr bwMode="ltGray">
          <a:xfrm>
            <a:off x="2368550" y="4489450"/>
            <a:ext cx="1227138" cy="268288"/>
          </a:xfrm>
          <a:prstGeom prst="rect">
            <a:avLst/>
          </a:prstGeom>
          <a:solidFill>
            <a:srgbClr val="CC3300"/>
          </a:solidFill>
          <a:ln w="9525">
            <a:miter lim="800000"/>
            <a:headEnd/>
            <a:tailEnd/>
          </a:ln>
          <a:scene3d>
            <a:camera prst="legacyPerspectiveTopRight"/>
            <a:lightRig rig="legacyFlat3" dir="b"/>
          </a:scene3d>
          <a:sp3d extrusionH="1801800" prstMaterial="legacyPlastic">
            <a:bevelT w="13500" h="13500" prst="angle"/>
            <a:bevelB w="13500" h="13500" prst="angle"/>
            <a:extrusionClr>
              <a:srgbClr val="CC3300"/>
            </a:extrusionClr>
          </a:sp3d>
        </p:spPr>
        <p:txBody>
          <a:bodyPr anchor="ctr">
            <a:flatTx/>
          </a:bodyPr>
          <a:lstStyle/>
          <a:p>
            <a:pPr algn="ctr">
              <a:lnSpc>
                <a:spcPct val="100000"/>
              </a:lnSpc>
            </a:pPr>
            <a:r>
              <a:rPr lang="en-US" sz="1000">
                <a:solidFill>
                  <a:schemeClr val="bg1"/>
                </a:solidFill>
              </a:rPr>
              <a:t>Hardened OS</a:t>
            </a:r>
          </a:p>
        </p:txBody>
      </p:sp>
      <p:sp>
        <p:nvSpPr>
          <p:cNvPr id="29714" name="Rectangle 18"/>
          <p:cNvSpPr>
            <a:spLocks noChangeArrowheads="1"/>
          </p:cNvSpPr>
          <p:nvPr/>
        </p:nvSpPr>
        <p:spPr bwMode="ltGray">
          <a:xfrm>
            <a:off x="2354263" y="4156075"/>
            <a:ext cx="1228725" cy="268288"/>
          </a:xfrm>
          <a:prstGeom prst="rect">
            <a:avLst/>
          </a:prstGeom>
          <a:solidFill>
            <a:srgbClr val="CC3300"/>
          </a:solidFill>
          <a:ln w="9525">
            <a:miter lim="800000"/>
            <a:headEnd/>
            <a:tailEnd/>
          </a:ln>
          <a:scene3d>
            <a:camera prst="legacyPerspectiveTopRight"/>
            <a:lightRig rig="legacyFlat3" dir="b"/>
          </a:scene3d>
          <a:sp3d extrusionH="1801800" prstMaterial="legacyPlastic">
            <a:bevelT w="13500" h="13500" prst="angle"/>
            <a:bevelB w="13500" h="13500" prst="angle"/>
            <a:extrusionClr>
              <a:srgbClr val="CC3300"/>
            </a:extrusionClr>
          </a:sp3d>
        </p:spPr>
        <p:txBody>
          <a:bodyPr anchor="ctr">
            <a:flatTx/>
          </a:bodyPr>
          <a:lstStyle/>
          <a:p>
            <a:pPr algn="ctr">
              <a:lnSpc>
                <a:spcPct val="100000"/>
              </a:lnSpc>
            </a:pPr>
            <a:r>
              <a:rPr lang="en-US" sz="1000">
                <a:solidFill>
                  <a:schemeClr val="bg1"/>
                </a:solidFill>
              </a:rPr>
              <a:t>Web Server</a:t>
            </a:r>
          </a:p>
        </p:txBody>
      </p:sp>
      <p:sp>
        <p:nvSpPr>
          <p:cNvPr id="29715" name="Rectangle 19"/>
          <p:cNvSpPr>
            <a:spLocks noChangeArrowheads="1"/>
          </p:cNvSpPr>
          <p:nvPr/>
        </p:nvSpPr>
        <p:spPr bwMode="ltGray">
          <a:xfrm>
            <a:off x="2354263" y="3813175"/>
            <a:ext cx="1228725" cy="268288"/>
          </a:xfrm>
          <a:prstGeom prst="rect">
            <a:avLst/>
          </a:prstGeom>
          <a:solidFill>
            <a:srgbClr val="CC3300"/>
          </a:solidFill>
          <a:ln w="9525">
            <a:miter lim="800000"/>
            <a:headEnd/>
            <a:tailEnd/>
          </a:ln>
          <a:scene3d>
            <a:camera prst="legacyPerspectiveTopRight"/>
            <a:lightRig rig="legacyFlat3" dir="b"/>
          </a:scene3d>
          <a:sp3d extrusionH="1801800" prstMaterial="legacyPlastic">
            <a:bevelT w="13500" h="13500" prst="angle"/>
            <a:bevelB w="13500" h="13500" prst="angle"/>
            <a:extrusionClr>
              <a:srgbClr val="CC3300"/>
            </a:extrusionClr>
          </a:sp3d>
        </p:spPr>
        <p:txBody>
          <a:bodyPr anchor="ctr">
            <a:flatTx/>
          </a:bodyPr>
          <a:lstStyle/>
          <a:p>
            <a:pPr algn="ctr">
              <a:lnSpc>
                <a:spcPct val="100000"/>
              </a:lnSpc>
            </a:pPr>
            <a:r>
              <a:rPr lang="en-US" sz="1000">
                <a:solidFill>
                  <a:schemeClr val="bg1"/>
                </a:solidFill>
              </a:rPr>
              <a:t>App Server</a:t>
            </a:r>
          </a:p>
        </p:txBody>
      </p:sp>
      <p:sp>
        <p:nvSpPr>
          <p:cNvPr id="29716" name="AutoShape 20"/>
          <p:cNvSpPr>
            <a:spLocks noChangeArrowheads="1"/>
          </p:cNvSpPr>
          <p:nvPr/>
        </p:nvSpPr>
        <p:spPr bwMode="auto">
          <a:xfrm>
            <a:off x="2801938" y="3554413"/>
            <a:ext cx="385762" cy="171450"/>
          </a:xfrm>
          <a:prstGeom prst="can">
            <a:avLst>
              <a:gd name="adj" fmla="val 36056"/>
            </a:avLst>
          </a:prstGeom>
          <a:solidFill>
            <a:srgbClr val="FFFF00"/>
          </a:solidFill>
          <a:ln w="12700">
            <a:solidFill>
              <a:schemeClr val="tx1"/>
            </a:solidFill>
            <a:round/>
            <a:headEnd/>
            <a:tailEnd/>
          </a:ln>
        </p:spPr>
        <p:txBody>
          <a:bodyPr wrap="none" anchor="ctr"/>
          <a:lstStyle/>
          <a:p>
            <a:endParaRPr lang="nl-BE"/>
          </a:p>
        </p:txBody>
      </p:sp>
      <p:sp>
        <p:nvSpPr>
          <p:cNvPr id="29717" name="Line 21"/>
          <p:cNvSpPr>
            <a:spLocks noChangeShapeType="1"/>
          </p:cNvSpPr>
          <p:nvPr/>
        </p:nvSpPr>
        <p:spPr bwMode="auto">
          <a:xfrm flipH="1">
            <a:off x="2995613" y="3233738"/>
            <a:ext cx="1587" cy="388937"/>
          </a:xfrm>
          <a:prstGeom prst="line">
            <a:avLst/>
          </a:prstGeom>
          <a:noFill/>
          <a:ln w="127000">
            <a:solidFill>
              <a:schemeClr val="tx1"/>
            </a:solidFill>
            <a:round/>
            <a:headEnd/>
            <a:tailEnd/>
          </a:ln>
        </p:spPr>
        <p:txBody>
          <a:bodyPr anchor="ctr"/>
          <a:lstStyle/>
          <a:p>
            <a:endParaRPr lang="nl-BE"/>
          </a:p>
        </p:txBody>
      </p:sp>
      <p:sp>
        <p:nvSpPr>
          <p:cNvPr id="29718" name="Rectangle 22"/>
          <p:cNvSpPr>
            <a:spLocks noChangeArrowheads="1"/>
          </p:cNvSpPr>
          <p:nvPr/>
        </p:nvSpPr>
        <p:spPr bwMode="ltGray">
          <a:xfrm rot="16200000" flipH="1">
            <a:off x="3292475" y="5203825"/>
            <a:ext cx="1631950" cy="228600"/>
          </a:xfrm>
          <a:prstGeom prst="rect">
            <a:avLst/>
          </a:prstGeom>
          <a:solidFill>
            <a:srgbClr val="CC3300"/>
          </a:solidFill>
          <a:ln w="9525">
            <a:miter lim="800000"/>
            <a:headEnd/>
            <a:tailEnd/>
          </a:ln>
          <a:scene3d>
            <a:camera prst="legacyPerspectiveTopRight"/>
            <a:lightRig rig="legacyFlat3" dir="b"/>
          </a:scene3d>
          <a:sp3d extrusionH="3630600" prstMaterial="legacyPlastic">
            <a:bevelT w="13500" h="13500" prst="angle"/>
            <a:bevelB w="13500" h="13500" prst="angle"/>
            <a:extrusionClr>
              <a:srgbClr val="CC3300"/>
            </a:extrusionClr>
          </a:sp3d>
        </p:spPr>
        <p:txBody>
          <a:bodyPr anchor="ctr">
            <a:flatTx/>
          </a:bodyPr>
          <a:lstStyle/>
          <a:p>
            <a:pPr algn="ctr">
              <a:lnSpc>
                <a:spcPct val="100000"/>
              </a:lnSpc>
            </a:pPr>
            <a:r>
              <a:rPr lang="en-US" sz="1000">
                <a:solidFill>
                  <a:schemeClr val="bg1"/>
                </a:solidFill>
              </a:rPr>
              <a:t>Firewall</a:t>
            </a:r>
          </a:p>
        </p:txBody>
      </p:sp>
      <p:sp>
        <p:nvSpPr>
          <p:cNvPr id="29719" name="AutoShape 23"/>
          <p:cNvSpPr>
            <a:spLocks noChangeArrowheads="1"/>
          </p:cNvSpPr>
          <p:nvPr/>
        </p:nvSpPr>
        <p:spPr bwMode="auto">
          <a:xfrm rot="5400000">
            <a:off x="4012407" y="4933156"/>
            <a:ext cx="666750" cy="150813"/>
          </a:xfrm>
          <a:prstGeom prst="can">
            <a:avLst>
              <a:gd name="adj" fmla="val 36056"/>
            </a:avLst>
          </a:prstGeom>
          <a:solidFill>
            <a:srgbClr val="FFFF00"/>
          </a:solidFill>
          <a:ln w="12700">
            <a:solidFill>
              <a:schemeClr val="tx1"/>
            </a:solidFill>
            <a:round/>
            <a:headEnd/>
            <a:tailEnd/>
          </a:ln>
        </p:spPr>
        <p:txBody>
          <a:bodyPr wrap="none" anchor="ctr"/>
          <a:lstStyle/>
          <a:p>
            <a:endParaRPr lang="nl-BE"/>
          </a:p>
        </p:txBody>
      </p:sp>
      <p:sp>
        <p:nvSpPr>
          <p:cNvPr id="29720" name="Line 24"/>
          <p:cNvSpPr>
            <a:spLocks noChangeShapeType="1"/>
          </p:cNvSpPr>
          <p:nvPr/>
        </p:nvSpPr>
        <p:spPr bwMode="auto">
          <a:xfrm flipV="1">
            <a:off x="4362450" y="5053013"/>
            <a:ext cx="1033463" cy="1587"/>
          </a:xfrm>
          <a:prstGeom prst="line">
            <a:avLst/>
          </a:prstGeom>
          <a:noFill/>
          <a:ln w="127000">
            <a:solidFill>
              <a:schemeClr val="tx1"/>
            </a:solidFill>
            <a:round/>
            <a:headEnd/>
            <a:tailEnd/>
          </a:ln>
        </p:spPr>
        <p:txBody>
          <a:bodyPr anchor="ctr"/>
          <a:lstStyle/>
          <a:p>
            <a:endParaRPr lang="nl-BE"/>
          </a:p>
        </p:txBody>
      </p:sp>
      <p:sp>
        <p:nvSpPr>
          <p:cNvPr id="29721" name="Rectangle 25"/>
          <p:cNvSpPr>
            <a:spLocks noChangeArrowheads="1"/>
          </p:cNvSpPr>
          <p:nvPr/>
        </p:nvSpPr>
        <p:spPr bwMode="ltGray">
          <a:xfrm rot="-5400000">
            <a:off x="3846513" y="2063750"/>
            <a:ext cx="1371600" cy="139700"/>
          </a:xfrm>
          <a:prstGeom prst="rect">
            <a:avLst/>
          </a:prstGeom>
          <a:solidFill>
            <a:srgbClr val="6699FF"/>
          </a:solidFill>
          <a:ln w="9525">
            <a:miter lim="800000"/>
            <a:headEnd/>
            <a:tailEnd/>
          </a:ln>
          <a:scene3d>
            <a:camera prst="legacyPerspectiveTopRight"/>
            <a:lightRig rig="legacyFlat3" dir="b"/>
          </a:scene3d>
          <a:sp3d extrusionH="1801800" prstMaterial="legacyPlastic">
            <a:bevelT w="13500" h="13500" prst="angle"/>
            <a:bevelB w="13500" h="13500" prst="angle"/>
            <a:extrusionClr>
              <a:srgbClr val="6699FF"/>
            </a:extrusionClr>
          </a:sp3d>
        </p:spPr>
        <p:txBody>
          <a:bodyPr anchor="ctr">
            <a:flatTx/>
          </a:bodyPr>
          <a:lstStyle/>
          <a:p>
            <a:pPr algn="ctr">
              <a:lnSpc>
                <a:spcPct val="100000"/>
              </a:lnSpc>
            </a:pPr>
            <a:r>
              <a:rPr lang="en-US" sz="1000">
                <a:solidFill>
                  <a:schemeClr val="bg1"/>
                </a:solidFill>
              </a:rPr>
              <a:t>Databases</a:t>
            </a:r>
          </a:p>
        </p:txBody>
      </p:sp>
      <p:sp>
        <p:nvSpPr>
          <p:cNvPr id="29722" name="Rectangle 26"/>
          <p:cNvSpPr>
            <a:spLocks noChangeArrowheads="1"/>
          </p:cNvSpPr>
          <p:nvPr/>
        </p:nvSpPr>
        <p:spPr bwMode="ltGray">
          <a:xfrm rot="-5400000">
            <a:off x="4044950" y="2063750"/>
            <a:ext cx="1371600" cy="139700"/>
          </a:xfrm>
          <a:prstGeom prst="rect">
            <a:avLst/>
          </a:prstGeom>
          <a:solidFill>
            <a:srgbClr val="6699FF"/>
          </a:solidFill>
          <a:ln w="9525">
            <a:miter lim="800000"/>
            <a:headEnd/>
            <a:tailEnd/>
          </a:ln>
          <a:scene3d>
            <a:camera prst="legacyPerspectiveTopRight"/>
            <a:lightRig rig="legacyFlat3" dir="b"/>
          </a:scene3d>
          <a:sp3d extrusionH="1801800" prstMaterial="legacyPlastic">
            <a:bevelT w="13500" h="13500" prst="angle"/>
            <a:bevelB w="13500" h="13500" prst="angle"/>
            <a:extrusionClr>
              <a:srgbClr val="6699FF"/>
            </a:extrusionClr>
          </a:sp3d>
        </p:spPr>
        <p:txBody>
          <a:bodyPr anchor="ctr">
            <a:flatTx/>
          </a:bodyPr>
          <a:lstStyle/>
          <a:p>
            <a:pPr algn="ctr">
              <a:lnSpc>
                <a:spcPct val="100000"/>
              </a:lnSpc>
            </a:pPr>
            <a:r>
              <a:rPr lang="en-US" sz="1000">
                <a:solidFill>
                  <a:schemeClr val="bg1"/>
                </a:solidFill>
              </a:rPr>
              <a:t>Legacy Systems</a:t>
            </a:r>
          </a:p>
        </p:txBody>
      </p:sp>
      <p:sp>
        <p:nvSpPr>
          <p:cNvPr id="29723" name="Rectangle 27"/>
          <p:cNvSpPr>
            <a:spLocks noChangeArrowheads="1"/>
          </p:cNvSpPr>
          <p:nvPr/>
        </p:nvSpPr>
        <p:spPr bwMode="ltGray">
          <a:xfrm rot="-5400000">
            <a:off x="4243388" y="2063750"/>
            <a:ext cx="1371600" cy="139700"/>
          </a:xfrm>
          <a:prstGeom prst="rect">
            <a:avLst/>
          </a:prstGeom>
          <a:solidFill>
            <a:srgbClr val="6699FF"/>
          </a:solidFill>
          <a:ln w="9525">
            <a:miter lim="800000"/>
            <a:headEnd/>
            <a:tailEnd/>
          </a:ln>
          <a:scene3d>
            <a:camera prst="legacyPerspectiveTopRight"/>
            <a:lightRig rig="legacyFlat3" dir="b"/>
          </a:scene3d>
          <a:sp3d extrusionH="1801800" prstMaterial="legacyPlastic">
            <a:bevelT w="13500" h="13500" prst="angle"/>
            <a:bevelB w="13500" h="13500" prst="angle"/>
            <a:extrusionClr>
              <a:srgbClr val="6699FF"/>
            </a:extrusionClr>
          </a:sp3d>
        </p:spPr>
        <p:txBody>
          <a:bodyPr anchor="ctr">
            <a:flatTx/>
          </a:bodyPr>
          <a:lstStyle/>
          <a:p>
            <a:pPr algn="ctr">
              <a:lnSpc>
                <a:spcPct val="100000"/>
              </a:lnSpc>
            </a:pPr>
            <a:r>
              <a:rPr lang="en-US" sz="1000">
                <a:solidFill>
                  <a:schemeClr val="bg1"/>
                </a:solidFill>
              </a:rPr>
              <a:t>Web Services</a:t>
            </a:r>
          </a:p>
        </p:txBody>
      </p:sp>
      <p:sp>
        <p:nvSpPr>
          <p:cNvPr id="29724" name="Rectangle 28"/>
          <p:cNvSpPr>
            <a:spLocks noChangeArrowheads="1"/>
          </p:cNvSpPr>
          <p:nvPr/>
        </p:nvSpPr>
        <p:spPr bwMode="ltGray">
          <a:xfrm rot="-5400000">
            <a:off x="4441825" y="2063750"/>
            <a:ext cx="1371600" cy="139700"/>
          </a:xfrm>
          <a:prstGeom prst="rect">
            <a:avLst/>
          </a:prstGeom>
          <a:solidFill>
            <a:srgbClr val="6699FF"/>
          </a:solidFill>
          <a:ln w="9525">
            <a:miter lim="800000"/>
            <a:headEnd/>
            <a:tailEnd/>
          </a:ln>
          <a:scene3d>
            <a:camera prst="legacyPerspectiveTopRight"/>
            <a:lightRig rig="legacyFlat3" dir="b"/>
          </a:scene3d>
          <a:sp3d extrusionH="1801800" prstMaterial="legacyPlastic">
            <a:bevelT w="13500" h="13500" prst="angle"/>
            <a:bevelB w="13500" h="13500" prst="angle"/>
            <a:extrusionClr>
              <a:srgbClr val="6699FF"/>
            </a:extrusionClr>
          </a:sp3d>
        </p:spPr>
        <p:txBody>
          <a:bodyPr anchor="ctr">
            <a:flatTx/>
          </a:bodyPr>
          <a:lstStyle/>
          <a:p>
            <a:pPr algn="ctr">
              <a:lnSpc>
                <a:spcPct val="100000"/>
              </a:lnSpc>
            </a:pPr>
            <a:r>
              <a:rPr lang="en-US" sz="1000">
                <a:solidFill>
                  <a:schemeClr val="bg1"/>
                </a:solidFill>
              </a:rPr>
              <a:t>Directories</a:t>
            </a:r>
          </a:p>
        </p:txBody>
      </p:sp>
      <p:sp>
        <p:nvSpPr>
          <p:cNvPr id="29725" name="Rectangle 29"/>
          <p:cNvSpPr>
            <a:spLocks noChangeArrowheads="1"/>
          </p:cNvSpPr>
          <p:nvPr/>
        </p:nvSpPr>
        <p:spPr bwMode="ltGray">
          <a:xfrm rot="-5400000">
            <a:off x="4641057" y="2064543"/>
            <a:ext cx="1371600" cy="138113"/>
          </a:xfrm>
          <a:prstGeom prst="rect">
            <a:avLst/>
          </a:prstGeom>
          <a:solidFill>
            <a:srgbClr val="6699FF"/>
          </a:solidFill>
          <a:ln w="9525">
            <a:miter lim="800000"/>
            <a:headEnd/>
            <a:tailEnd/>
          </a:ln>
          <a:scene3d>
            <a:camera prst="legacyPerspectiveTopRight"/>
            <a:lightRig rig="legacyFlat3" dir="b"/>
          </a:scene3d>
          <a:sp3d extrusionH="1801800" prstMaterial="legacyPlastic">
            <a:bevelT w="13500" h="13500" prst="angle"/>
            <a:bevelB w="13500" h="13500" prst="angle"/>
            <a:extrusionClr>
              <a:srgbClr val="6699FF"/>
            </a:extrusionClr>
          </a:sp3d>
        </p:spPr>
        <p:txBody>
          <a:bodyPr anchor="ctr">
            <a:flatTx/>
          </a:bodyPr>
          <a:lstStyle/>
          <a:p>
            <a:pPr algn="ctr">
              <a:lnSpc>
                <a:spcPct val="100000"/>
              </a:lnSpc>
            </a:pPr>
            <a:r>
              <a:rPr lang="en-US" sz="1000">
                <a:solidFill>
                  <a:schemeClr val="bg1"/>
                </a:solidFill>
              </a:rPr>
              <a:t>Human Resrcs</a:t>
            </a:r>
          </a:p>
        </p:txBody>
      </p:sp>
      <p:sp>
        <p:nvSpPr>
          <p:cNvPr id="29726" name="Rectangle 30"/>
          <p:cNvSpPr>
            <a:spLocks noChangeArrowheads="1"/>
          </p:cNvSpPr>
          <p:nvPr/>
        </p:nvSpPr>
        <p:spPr bwMode="ltGray">
          <a:xfrm rot="-5400000">
            <a:off x="4840288" y="2063750"/>
            <a:ext cx="1371600" cy="139700"/>
          </a:xfrm>
          <a:prstGeom prst="rect">
            <a:avLst/>
          </a:prstGeom>
          <a:solidFill>
            <a:srgbClr val="6699FF"/>
          </a:solidFill>
          <a:ln w="9525">
            <a:miter lim="800000"/>
            <a:headEnd/>
            <a:tailEnd/>
          </a:ln>
          <a:scene3d>
            <a:camera prst="legacyPerspectiveTopRight"/>
            <a:lightRig rig="legacyFlat3" dir="b"/>
          </a:scene3d>
          <a:sp3d extrusionH="1801800" prstMaterial="legacyPlastic">
            <a:bevelT w="13500" h="13500" prst="angle"/>
            <a:bevelB w="13500" h="13500" prst="angle"/>
            <a:extrusionClr>
              <a:srgbClr val="6699FF"/>
            </a:extrusionClr>
          </a:sp3d>
        </p:spPr>
        <p:txBody>
          <a:bodyPr anchor="ctr">
            <a:flatTx/>
          </a:bodyPr>
          <a:lstStyle/>
          <a:p>
            <a:pPr algn="ctr">
              <a:lnSpc>
                <a:spcPct val="100000"/>
              </a:lnSpc>
            </a:pPr>
            <a:r>
              <a:rPr lang="en-US" sz="1000">
                <a:solidFill>
                  <a:schemeClr val="bg1"/>
                </a:solidFill>
              </a:rPr>
              <a:t>Billing</a:t>
            </a:r>
          </a:p>
        </p:txBody>
      </p:sp>
      <p:sp>
        <p:nvSpPr>
          <p:cNvPr id="29727" name="Line 31"/>
          <p:cNvSpPr>
            <a:spLocks noChangeShapeType="1"/>
          </p:cNvSpPr>
          <p:nvPr/>
        </p:nvSpPr>
        <p:spPr bwMode="auto">
          <a:xfrm flipH="1">
            <a:off x="5099050" y="2971800"/>
            <a:ext cx="6350" cy="2090738"/>
          </a:xfrm>
          <a:prstGeom prst="line">
            <a:avLst/>
          </a:prstGeom>
          <a:noFill/>
          <a:ln w="127000">
            <a:solidFill>
              <a:schemeClr val="tx1"/>
            </a:solidFill>
            <a:round/>
            <a:headEnd/>
            <a:tailEnd/>
          </a:ln>
        </p:spPr>
        <p:txBody>
          <a:bodyPr anchor="ctr"/>
          <a:lstStyle/>
          <a:p>
            <a:endParaRPr lang="nl-BE"/>
          </a:p>
        </p:txBody>
      </p:sp>
      <p:sp>
        <p:nvSpPr>
          <p:cNvPr id="29728" name="Rectangle 32"/>
          <p:cNvSpPr>
            <a:spLocks noChangeArrowheads="1"/>
          </p:cNvSpPr>
          <p:nvPr/>
        </p:nvSpPr>
        <p:spPr bwMode="ltGray">
          <a:xfrm>
            <a:off x="2252663" y="2800350"/>
            <a:ext cx="1455737" cy="260350"/>
          </a:xfrm>
          <a:prstGeom prst="rect">
            <a:avLst/>
          </a:prstGeom>
          <a:solidFill>
            <a:srgbClr val="008000"/>
          </a:solidFill>
          <a:ln w="9525">
            <a:miter lim="800000"/>
            <a:headEnd/>
            <a:tailEnd/>
          </a:ln>
          <a:scene3d>
            <a:camera prst="legacyPerspectiveTopRight">
              <a:rot lat="420000" lon="0" rev="0"/>
            </a:camera>
            <a:lightRig rig="legacyFlat3" dir="b"/>
          </a:scene3d>
          <a:sp3d extrusionH="1801800" prstMaterial="legacyPlastic">
            <a:bevelT w="13500" h="13500" prst="angle"/>
            <a:bevelB w="13500" h="13500" prst="angle"/>
            <a:extrusionClr>
              <a:srgbClr val="008000"/>
            </a:extrusionClr>
          </a:sp3d>
        </p:spPr>
        <p:txBody>
          <a:bodyPr anchor="ctr">
            <a:flatTx/>
          </a:bodyPr>
          <a:lstStyle/>
          <a:p>
            <a:pPr algn="ctr">
              <a:lnSpc>
                <a:spcPct val="100000"/>
              </a:lnSpc>
            </a:pPr>
            <a:r>
              <a:rPr lang="en-US" sz="1000">
                <a:solidFill>
                  <a:schemeClr val="bg1"/>
                </a:solidFill>
              </a:rPr>
              <a:t>Custom Code</a:t>
            </a:r>
          </a:p>
        </p:txBody>
      </p:sp>
      <p:pic>
        <p:nvPicPr>
          <p:cNvPr id="29729" name="Picture 33" descr="TN_hacker"/>
          <p:cNvPicPr>
            <a:picLocks noChangeAspect="1" noChangeArrowheads="1"/>
          </p:cNvPicPr>
          <p:nvPr/>
        </p:nvPicPr>
        <p:blipFill>
          <a:blip r:embed="rId4" cstate="print">
            <a:lum bright="24000" contrast="42000"/>
          </a:blip>
          <a:srcRect/>
          <a:stretch>
            <a:fillRect/>
          </a:stretch>
        </p:blipFill>
        <p:spPr bwMode="auto">
          <a:xfrm>
            <a:off x="627063" y="1409700"/>
            <a:ext cx="1209675" cy="1462088"/>
          </a:xfrm>
          <a:prstGeom prst="rect">
            <a:avLst/>
          </a:prstGeom>
          <a:noFill/>
          <a:ln w="9525">
            <a:noFill/>
            <a:miter lim="800000"/>
            <a:headEnd/>
            <a:tailEnd/>
          </a:ln>
        </p:spPr>
      </p:pic>
      <p:sp>
        <p:nvSpPr>
          <p:cNvPr id="29730" name="Freeform 34"/>
          <p:cNvSpPr>
            <a:spLocks/>
          </p:cNvSpPr>
          <p:nvPr/>
        </p:nvSpPr>
        <p:spPr bwMode="gray">
          <a:xfrm>
            <a:off x="3049588" y="3001963"/>
            <a:ext cx="935037" cy="2041525"/>
          </a:xfrm>
          <a:custGeom>
            <a:avLst/>
            <a:gdLst>
              <a:gd name="T0" fmla="*/ 2147483647 w 876"/>
              <a:gd name="T1" fmla="*/ 0 h 1633"/>
              <a:gd name="T2" fmla="*/ 2147483647 w 876"/>
              <a:gd name="T3" fmla="*/ 2147483647 h 1633"/>
              <a:gd name="T4" fmla="*/ 2147483647 w 876"/>
              <a:gd name="T5" fmla="*/ 2147483647 h 1633"/>
              <a:gd name="T6" fmla="*/ 0 60000 65536"/>
              <a:gd name="T7" fmla="*/ 0 60000 65536"/>
              <a:gd name="T8" fmla="*/ 0 60000 65536"/>
              <a:gd name="T9" fmla="*/ 0 w 876"/>
              <a:gd name="T10" fmla="*/ 0 h 1633"/>
              <a:gd name="T11" fmla="*/ 876 w 876"/>
              <a:gd name="T12" fmla="*/ 1633 h 1633"/>
            </a:gdLst>
            <a:ahLst/>
            <a:cxnLst>
              <a:cxn ang="T6">
                <a:pos x="T0" y="T1"/>
              </a:cxn>
              <a:cxn ang="T7">
                <a:pos x="T2" y="T3"/>
              </a:cxn>
              <a:cxn ang="T8">
                <a:pos x="T4" y="T5"/>
              </a:cxn>
            </a:cxnLst>
            <a:rect l="T9" t="T10" r="T11" b="T12"/>
            <a:pathLst>
              <a:path w="876" h="1633">
                <a:moveTo>
                  <a:pt x="68" y="0"/>
                </a:moveTo>
                <a:cubicBezTo>
                  <a:pt x="78" y="229"/>
                  <a:pt x="0" y="1117"/>
                  <a:pt x="135" y="1375"/>
                </a:cubicBezTo>
                <a:cubicBezTo>
                  <a:pt x="270" y="1633"/>
                  <a:pt x="722" y="1514"/>
                  <a:pt x="876" y="1551"/>
                </a:cubicBezTo>
              </a:path>
            </a:pathLst>
          </a:custGeom>
          <a:noFill/>
          <a:ln w="101600">
            <a:solidFill>
              <a:srgbClr val="FF9900">
                <a:alpha val="59999"/>
              </a:srgbClr>
            </a:solidFill>
            <a:round/>
            <a:headEnd/>
            <a:tailEnd/>
          </a:ln>
        </p:spPr>
        <p:txBody>
          <a:bodyPr anchor="ctr"/>
          <a:lstStyle/>
          <a:p>
            <a:endParaRPr lang="nl-BE"/>
          </a:p>
        </p:txBody>
      </p:sp>
      <p:sp>
        <p:nvSpPr>
          <p:cNvPr id="29731" name="Freeform 35"/>
          <p:cNvSpPr>
            <a:spLocks/>
          </p:cNvSpPr>
          <p:nvPr/>
        </p:nvSpPr>
        <p:spPr bwMode="gray">
          <a:xfrm flipH="1">
            <a:off x="1968500" y="3001963"/>
            <a:ext cx="955675" cy="2041525"/>
          </a:xfrm>
          <a:custGeom>
            <a:avLst/>
            <a:gdLst>
              <a:gd name="T0" fmla="*/ 2147483647 w 876"/>
              <a:gd name="T1" fmla="*/ 0 h 1633"/>
              <a:gd name="T2" fmla="*/ 2147483647 w 876"/>
              <a:gd name="T3" fmla="*/ 2147483647 h 1633"/>
              <a:gd name="T4" fmla="*/ 2147483647 w 876"/>
              <a:gd name="T5" fmla="*/ 2147483647 h 1633"/>
              <a:gd name="T6" fmla="*/ 0 60000 65536"/>
              <a:gd name="T7" fmla="*/ 0 60000 65536"/>
              <a:gd name="T8" fmla="*/ 0 60000 65536"/>
              <a:gd name="T9" fmla="*/ 0 w 876"/>
              <a:gd name="T10" fmla="*/ 0 h 1633"/>
              <a:gd name="T11" fmla="*/ 876 w 876"/>
              <a:gd name="T12" fmla="*/ 1633 h 1633"/>
            </a:gdLst>
            <a:ahLst/>
            <a:cxnLst>
              <a:cxn ang="T6">
                <a:pos x="T0" y="T1"/>
              </a:cxn>
              <a:cxn ang="T7">
                <a:pos x="T2" y="T3"/>
              </a:cxn>
              <a:cxn ang="T8">
                <a:pos x="T4" y="T5"/>
              </a:cxn>
            </a:cxnLst>
            <a:rect l="T9" t="T10" r="T11" b="T12"/>
            <a:pathLst>
              <a:path w="876" h="1633">
                <a:moveTo>
                  <a:pt x="68" y="0"/>
                </a:moveTo>
                <a:cubicBezTo>
                  <a:pt x="78" y="229"/>
                  <a:pt x="0" y="1117"/>
                  <a:pt x="135" y="1375"/>
                </a:cubicBezTo>
                <a:cubicBezTo>
                  <a:pt x="270" y="1633"/>
                  <a:pt x="722" y="1514"/>
                  <a:pt x="876" y="1551"/>
                </a:cubicBezTo>
              </a:path>
            </a:pathLst>
          </a:custGeom>
          <a:noFill/>
          <a:ln w="101600">
            <a:solidFill>
              <a:srgbClr val="FF0000">
                <a:alpha val="59999"/>
              </a:srgbClr>
            </a:solidFill>
            <a:round/>
            <a:headEnd type="triangle" w="med" len="med"/>
            <a:tailEnd/>
          </a:ln>
        </p:spPr>
        <p:txBody>
          <a:bodyPr anchor="ctr"/>
          <a:lstStyle/>
          <a:p>
            <a:endParaRPr lang="nl-BE"/>
          </a:p>
        </p:txBody>
      </p:sp>
      <p:sp>
        <p:nvSpPr>
          <p:cNvPr id="29732" name="Freeform 36"/>
          <p:cNvSpPr>
            <a:spLocks/>
          </p:cNvSpPr>
          <p:nvPr/>
        </p:nvSpPr>
        <p:spPr bwMode="gray">
          <a:xfrm flipH="1">
            <a:off x="4375150" y="3048000"/>
            <a:ext cx="658813" cy="1968500"/>
          </a:xfrm>
          <a:custGeom>
            <a:avLst/>
            <a:gdLst>
              <a:gd name="T0" fmla="*/ 2147483647 w 876"/>
              <a:gd name="T1" fmla="*/ 0 h 1633"/>
              <a:gd name="T2" fmla="*/ 2147483647 w 876"/>
              <a:gd name="T3" fmla="*/ 2147483647 h 1633"/>
              <a:gd name="T4" fmla="*/ 2147483647 w 876"/>
              <a:gd name="T5" fmla="*/ 2147483647 h 1633"/>
              <a:gd name="T6" fmla="*/ 0 60000 65536"/>
              <a:gd name="T7" fmla="*/ 0 60000 65536"/>
              <a:gd name="T8" fmla="*/ 0 60000 65536"/>
              <a:gd name="T9" fmla="*/ 0 w 876"/>
              <a:gd name="T10" fmla="*/ 0 h 1633"/>
              <a:gd name="T11" fmla="*/ 876 w 876"/>
              <a:gd name="T12" fmla="*/ 1633 h 1633"/>
            </a:gdLst>
            <a:ahLst/>
            <a:cxnLst>
              <a:cxn ang="T6">
                <a:pos x="T0" y="T1"/>
              </a:cxn>
              <a:cxn ang="T7">
                <a:pos x="T2" y="T3"/>
              </a:cxn>
              <a:cxn ang="T8">
                <a:pos x="T4" y="T5"/>
              </a:cxn>
            </a:cxnLst>
            <a:rect l="T9" t="T10" r="T11" b="T12"/>
            <a:pathLst>
              <a:path w="876" h="1633">
                <a:moveTo>
                  <a:pt x="68" y="0"/>
                </a:moveTo>
                <a:cubicBezTo>
                  <a:pt x="78" y="229"/>
                  <a:pt x="0" y="1117"/>
                  <a:pt x="135" y="1375"/>
                </a:cubicBezTo>
                <a:cubicBezTo>
                  <a:pt x="270" y="1633"/>
                  <a:pt x="722" y="1514"/>
                  <a:pt x="876" y="1551"/>
                </a:cubicBezTo>
              </a:path>
            </a:pathLst>
          </a:custGeom>
          <a:noFill/>
          <a:ln w="101600">
            <a:solidFill>
              <a:srgbClr val="FF9900">
                <a:alpha val="59999"/>
              </a:srgbClr>
            </a:solidFill>
            <a:round/>
            <a:headEnd type="triangle" w="med" len="med"/>
            <a:tailEnd/>
          </a:ln>
        </p:spPr>
        <p:txBody>
          <a:bodyPr anchor="ctr"/>
          <a:lstStyle/>
          <a:p>
            <a:endParaRPr lang="nl-BE"/>
          </a:p>
        </p:txBody>
      </p:sp>
      <p:sp>
        <p:nvSpPr>
          <p:cNvPr id="29733" name="Text Box 37"/>
          <p:cNvSpPr txBox="1">
            <a:spLocks noChangeArrowheads="1"/>
          </p:cNvSpPr>
          <p:nvPr/>
        </p:nvSpPr>
        <p:spPr bwMode="white">
          <a:xfrm>
            <a:off x="576263" y="2355850"/>
            <a:ext cx="1260475" cy="365125"/>
          </a:xfrm>
          <a:prstGeom prst="rect">
            <a:avLst/>
          </a:prstGeom>
          <a:noFill/>
          <a:ln w="9525">
            <a:noFill/>
            <a:miter lim="800000"/>
            <a:headEnd/>
            <a:tailEnd/>
          </a:ln>
        </p:spPr>
        <p:txBody>
          <a:bodyPr>
            <a:spAutoFit/>
          </a:bodyPr>
          <a:lstStyle/>
          <a:p>
            <a:pPr algn="ctr"/>
            <a:r>
              <a:rPr lang="en-US" sz="1000">
                <a:solidFill>
                  <a:schemeClr val="bg1"/>
                </a:solidFill>
              </a:rPr>
              <a:t>APPLICATION</a:t>
            </a:r>
            <a:br>
              <a:rPr lang="en-US" sz="1000">
                <a:solidFill>
                  <a:schemeClr val="bg1"/>
                </a:solidFill>
              </a:rPr>
            </a:br>
            <a:r>
              <a:rPr lang="en-US" sz="1000">
                <a:solidFill>
                  <a:schemeClr val="bg1"/>
                </a:solidFill>
              </a:rPr>
              <a:t>ATTACK</a:t>
            </a:r>
          </a:p>
        </p:txBody>
      </p:sp>
      <p:sp>
        <p:nvSpPr>
          <p:cNvPr id="29734" name="Text Box 38"/>
          <p:cNvSpPr txBox="1">
            <a:spLocks noChangeArrowheads="1"/>
          </p:cNvSpPr>
          <p:nvPr/>
        </p:nvSpPr>
        <p:spPr bwMode="auto">
          <a:xfrm rot="-5400000">
            <a:off x="-129381" y="4866482"/>
            <a:ext cx="1055687" cy="228600"/>
          </a:xfrm>
          <a:prstGeom prst="rect">
            <a:avLst/>
          </a:prstGeom>
          <a:noFill/>
          <a:ln w="9525">
            <a:noFill/>
            <a:miter lim="800000"/>
            <a:headEnd/>
            <a:tailEnd/>
          </a:ln>
        </p:spPr>
        <p:txBody>
          <a:bodyPr wrap="none">
            <a:spAutoFit/>
          </a:bodyPr>
          <a:lstStyle/>
          <a:p>
            <a:pPr algn="ctr"/>
            <a:r>
              <a:rPr lang="en-US" sz="1000"/>
              <a:t>Network Layer</a:t>
            </a:r>
          </a:p>
        </p:txBody>
      </p:sp>
      <p:sp>
        <p:nvSpPr>
          <p:cNvPr id="29735" name="Text Box 39"/>
          <p:cNvSpPr txBox="1">
            <a:spLocks noChangeArrowheads="1"/>
          </p:cNvSpPr>
          <p:nvPr/>
        </p:nvSpPr>
        <p:spPr bwMode="auto">
          <a:xfrm rot="-5400000">
            <a:off x="-223044" y="2108994"/>
            <a:ext cx="1246188" cy="228600"/>
          </a:xfrm>
          <a:prstGeom prst="rect">
            <a:avLst/>
          </a:prstGeom>
          <a:noFill/>
          <a:ln w="9525">
            <a:noFill/>
            <a:miter lim="800000"/>
            <a:headEnd/>
            <a:tailEnd/>
          </a:ln>
        </p:spPr>
        <p:txBody>
          <a:bodyPr wrap="none">
            <a:spAutoFit/>
          </a:bodyPr>
          <a:lstStyle/>
          <a:p>
            <a:pPr algn="ctr"/>
            <a:r>
              <a:rPr lang="en-US" sz="1000"/>
              <a:t>Application Layer</a:t>
            </a:r>
          </a:p>
        </p:txBody>
      </p:sp>
      <p:sp>
        <p:nvSpPr>
          <p:cNvPr id="29736" name="Rectangle 40"/>
          <p:cNvSpPr>
            <a:spLocks noChangeArrowheads="1"/>
          </p:cNvSpPr>
          <p:nvPr/>
        </p:nvSpPr>
        <p:spPr bwMode="ltGray">
          <a:xfrm rot="-5400000">
            <a:off x="1674019" y="2043906"/>
            <a:ext cx="1316038" cy="123825"/>
          </a:xfrm>
          <a:prstGeom prst="rect">
            <a:avLst/>
          </a:prstGeom>
          <a:solidFill>
            <a:srgbClr val="008000"/>
          </a:solidFill>
          <a:ln w="9525">
            <a:miter lim="800000"/>
            <a:headEnd/>
            <a:tailEnd/>
          </a:ln>
          <a:scene3d>
            <a:camera prst="legacyPerspectiveTopRight"/>
            <a:lightRig rig="legacyFlat3" dir="b"/>
          </a:scene3d>
          <a:sp3d extrusionH="1801800" prstMaterial="legacyPlastic">
            <a:bevelT w="13500" h="13500" prst="angle"/>
            <a:bevelB w="13500" h="13500" prst="angle"/>
            <a:extrusionClr>
              <a:srgbClr val="008000"/>
            </a:extrusionClr>
          </a:sp3d>
        </p:spPr>
        <p:txBody>
          <a:bodyPr anchor="ctr">
            <a:flatTx/>
          </a:bodyPr>
          <a:lstStyle/>
          <a:p>
            <a:pPr algn="ctr">
              <a:lnSpc>
                <a:spcPct val="100000"/>
              </a:lnSpc>
            </a:pPr>
            <a:r>
              <a:rPr lang="en-US" sz="1000">
                <a:solidFill>
                  <a:schemeClr val="bg1"/>
                </a:solidFill>
              </a:rPr>
              <a:t>Accounts</a:t>
            </a:r>
          </a:p>
        </p:txBody>
      </p:sp>
      <p:sp>
        <p:nvSpPr>
          <p:cNvPr id="29737" name="Rectangle 41"/>
          <p:cNvSpPr>
            <a:spLocks noChangeArrowheads="1"/>
          </p:cNvSpPr>
          <p:nvPr/>
        </p:nvSpPr>
        <p:spPr bwMode="ltGray">
          <a:xfrm rot="-5400000">
            <a:off x="1857375" y="2043113"/>
            <a:ext cx="1316038" cy="125412"/>
          </a:xfrm>
          <a:prstGeom prst="rect">
            <a:avLst/>
          </a:prstGeom>
          <a:solidFill>
            <a:srgbClr val="008000"/>
          </a:solidFill>
          <a:ln w="9525">
            <a:miter lim="800000"/>
            <a:headEnd/>
            <a:tailEnd/>
          </a:ln>
          <a:scene3d>
            <a:camera prst="legacyPerspectiveTopRight"/>
            <a:lightRig rig="legacyFlat3" dir="b"/>
          </a:scene3d>
          <a:sp3d extrusionH="1801800" prstMaterial="legacyPlastic">
            <a:bevelT w="13500" h="13500" prst="angle"/>
            <a:bevelB w="13500" h="13500" prst="angle"/>
            <a:extrusionClr>
              <a:srgbClr val="008000"/>
            </a:extrusionClr>
          </a:sp3d>
        </p:spPr>
        <p:txBody>
          <a:bodyPr anchor="ctr">
            <a:flatTx/>
          </a:bodyPr>
          <a:lstStyle/>
          <a:p>
            <a:pPr algn="ctr">
              <a:lnSpc>
                <a:spcPct val="100000"/>
              </a:lnSpc>
            </a:pPr>
            <a:r>
              <a:rPr lang="en-US" sz="1000">
                <a:solidFill>
                  <a:schemeClr val="bg1"/>
                </a:solidFill>
              </a:rPr>
              <a:t>Finance</a:t>
            </a:r>
          </a:p>
        </p:txBody>
      </p:sp>
      <p:sp>
        <p:nvSpPr>
          <p:cNvPr id="29738" name="Rectangle 42"/>
          <p:cNvSpPr>
            <a:spLocks noChangeArrowheads="1"/>
          </p:cNvSpPr>
          <p:nvPr/>
        </p:nvSpPr>
        <p:spPr bwMode="ltGray">
          <a:xfrm rot="-5400000">
            <a:off x="2053432" y="2043906"/>
            <a:ext cx="1316038" cy="123825"/>
          </a:xfrm>
          <a:prstGeom prst="rect">
            <a:avLst/>
          </a:prstGeom>
          <a:solidFill>
            <a:srgbClr val="008000"/>
          </a:solidFill>
          <a:ln w="9525">
            <a:miter lim="800000"/>
            <a:headEnd/>
            <a:tailEnd/>
          </a:ln>
          <a:scene3d>
            <a:camera prst="legacyPerspectiveTopRight"/>
            <a:lightRig rig="legacyFlat3" dir="b"/>
          </a:scene3d>
          <a:sp3d extrusionH="1801800" prstMaterial="legacyPlastic">
            <a:bevelT w="13500" h="13500" prst="angle"/>
            <a:bevelB w="13500" h="13500" prst="angle"/>
            <a:extrusionClr>
              <a:srgbClr val="008000"/>
            </a:extrusionClr>
          </a:sp3d>
        </p:spPr>
        <p:txBody>
          <a:bodyPr anchor="ctr">
            <a:flatTx/>
          </a:bodyPr>
          <a:lstStyle/>
          <a:p>
            <a:pPr algn="ctr">
              <a:lnSpc>
                <a:spcPct val="100000"/>
              </a:lnSpc>
            </a:pPr>
            <a:r>
              <a:rPr lang="en-US" sz="1000">
                <a:solidFill>
                  <a:schemeClr val="bg1"/>
                </a:solidFill>
              </a:rPr>
              <a:t>Administration</a:t>
            </a:r>
          </a:p>
        </p:txBody>
      </p:sp>
      <p:sp>
        <p:nvSpPr>
          <p:cNvPr id="29739" name="Rectangle 43"/>
          <p:cNvSpPr>
            <a:spLocks noChangeArrowheads="1"/>
          </p:cNvSpPr>
          <p:nvPr/>
        </p:nvSpPr>
        <p:spPr bwMode="ltGray">
          <a:xfrm rot="-5400000">
            <a:off x="2232025" y="2043113"/>
            <a:ext cx="1316038" cy="125412"/>
          </a:xfrm>
          <a:prstGeom prst="rect">
            <a:avLst/>
          </a:prstGeom>
          <a:solidFill>
            <a:srgbClr val="008000"/>
          </a:solidFill>
          <a:ln w="9525">
            <a:miter lim="800000"/>
            <a:headEnd/>
            <a:tailEnd/>
          </a:ln>
          <a:scene3d>
            <a:camera prst="legacyPerspectiveTopRight"/>
            <a:lightRig rig="legacyFlat3" dir="b"/>
          </a:scene3d>
          <a:sp3d extrusionH="1801800" prstMaterial="legacyPlastic">
            <a:bevelT w="13500" h="13500" prst="angle"/>
            <a:bevelB w="13500" h="13500" prst="angle"/>
            <a:extrusionClr>
              <a:srgbClr val="008000"/>
            </a:extrusionClr>
          </a:sp3d>
        </p:spPr>
        <p:txBody>
          <a:bodyPr anchor="ctr">
            <a:flatTx/>
          </a:bodyPr>
          <a:lstStyle/>
          <a:p>
            <a:pPr algn="ctr">
              <a:lnSpc>
                <a:spcPct val="100000"/>
              </a:lnSpc>
            </a:pPr>
            <a:r>
              <a:rPr lang="en-US" sz="1000">
                <a:solidFill>
                  <a:schemeClr val="bg1"/>
                </a:solidFill>
              </a:rPr>
              <a:t>Transactions</a:t>
            </a:r>
          </a:p>
        </p:txBody>
      </p:sp>
      <p:sp>
        <p:nvSpPr>
          <p:cNvPr id="29740" name="Rectangle 44"/>
          <p:cNvSpPr>
            <a:spLocks noChangeArrowheads="1"/>
          </p:cNvSpPr>
          <p:nvPr/>
        </p:nvSpPr>
        <p:spPr bwMode="ltGray">
          <a:xfrm rot="-5400000">
            <a:off x="2428082" y="2043906"/>
            <a:ext cx="1316038" cy="123825"/>
          </a:xfrm>
          <a:prstGeom prst="rect">
            <a:avLst/>
          </a:prstGeom>
          <a:solidFill>
            <a:srgbClr val="008000"/>
          </a:solidFill>
          <a:ln w="9525">
            <a:miter lim="800000"/>
            <a:headEnd/>
            <a:tailEnd/>
          </a:ln>
          <a:scene3d>
            <a:camera prst="legacyPerspectiveTopRight"/>
            <a:lightRig rig="legacyFlat3" dir="b"/>
          </a:scene3d>
          <a:sp3d extrusionH="1801800" prstMaterial="legacyPlastic">
            <a:bevelT w="13500" h="13500" prst="angle"/>
            <a:bevelB w="13500" h="13500" prst="angle"/>
            <a:extrusionClr>
              <a:srgbClr val="008000"/>
            </a:extrusionClr>
          </a:sp3d>
        </p:spPr>
        <p:txBody>
          <a:bodyPr anchor="ctr">
            <a:flatTx/>
          </a:bodyPr>
          <a:lstStyle/>
          <a:p>
            <a:pPr algn="ctr">
              <a:lnSpc>
                <a:spcPct val="100000"/>
              </a:lnSpc>
            </a:pPr>
            <a:r>
              <a:rPr lang="en-US" sz="1000">
                <a:solidFill>
                  <a:schemeClr val="bg1"/>
                </a:solidFill>
              </a:rPr>
              <a:t>Communication</a:t>
            </a:r>
          </a:p>
        </p:txBody>
      </p:sp>
      <p:sp>
        <p:nvSpPr>
          <p:cNvPr id="29741" name="Rectangle 45"/>
          <p:cNvSpPr>
            <a:spLocks noChangeArrowheads="1"/>
          </p:cNvSpPr>
          <p:nvPr/>
        </p:nvSpPr>
        <p:spPr bwMode="ltGray">
          <a:xfrm rot="-5400000">
            <a:off x="2604294" y="2043906"/>
            <a:ext cx="1316038" cy="123825"/>
          </a:xfrm>
          <a:prstGeom prst="rect">
            <a:avLst/>
          </a:prstGeom>
          <a:solidFill>
            <a:srgbClr val="008000"/>
          </a:solidFill>
          <a:ln w="9525">
            <a:miter lim="800000"/>
            <a:headEnd/>
            <a:tailEnd/>
          </a:ln>
          <a:scene3d>
            <a:camera prst="legacyPerspectiveTopRight"/>
            <a:lightRig rig="legacyFlat3" dir="b"/>
          </a:scene3d>
          <a:sp3d extrusionH="1801800" prstMaterial="legacyPlastic">
            <a:bevelT w="13500" h="13500" prst="angle"/>
            <a:bevelB w="13500" h="13500" prst="angle"/>
            <a:extrusionClr>
              <a:srgbClr val="008000"/>
            </a:extrusionClr>
          </a:sp3d>
        </p:spPr>
        <p:txBody>
          <a:bodyPr anchor="ctr">
            <a:flatTx/>
          </a:bodyPr>
          <a:lstStyle/>
          <a:p>
            <a:pPr algn="ctr">
              <a:lnSpc>
                <a:spcPct val="100000"/>
              </a:lnSpc>
            </a:pPr>
            <a:r>
              <a:rPr lang="en-US" sz="1000">
                <a:solidFill>
                  <a:schemeClr val="bg1"/>
                </a:solidFill>
              </a:rPr>
              <a:t>Knowledge Mgmt</a:t>
            </a:r>
          </a:p>
        </p:txBody>
      </p:sp>
      <p:sp>
        <p:nvSpPr>
          <p:cNvPr id="29742" name="Rectangle 46"/>
          <p:cNvSpPr>
            <a:spLocks noChangeArrowheads="1"/>
          </p:cNvSpPr>
          <p:nvPr/>
        </p:nvSpPr>
        <p:spPr bwMode="ltGray">
          <a:xfrm rot="-5400000">
            <a:off x="2788444" y="2043906"/>
            <a:ext cx="1316038" cy="123825"/>
          </a:xfrm>
          <a:prstGeom prst="rect">
            <a:avLst/>
          </a:prstGeom>
          <a:solidFill>
            <a:srgbClr val="008000"/>
          </a:solidFill>
          <a:ln w="9525">
            <a:miter lim="800000"/>
            <a:headEnd/>
            <a:tailEnd/>
          </a:ln>
          <a:scene3d>
            <a:camera prst="legacyPerspectiveTopRight"/>
            <a:lightRig rig="legacyFlat3" dir="b"/>
          </a:scene3d>
          <a:sp3d extrusionH="1801800" prstMaterial="legacyPlastic">
            <a:bevelT w="13500" h="13500" prst="angle"/>
            <a:bevelB w="13500" h="13500" prst="angle"/>
            <a:extrusionClr>
              <a:srgbClr val="008000"/>
            </a:extrusionClr>
          </a:sp3d>
        </p:spPr>
        <p:txBody>
          <a:bodyPr anchor="ctr">
            <a:flatTx/>
          </a:bodyPr>
          <a:lstStyle/>
          <a:p>
            <a:pPr algn="ctr">
              <a:lnSpc>
                <a:spcPct val="100000"/>
              </a:lnSpc>
            </a:pPr>
            <a:r>
              <a:rPr lang="en-US" sz="1000">
                <a:solidFill>
                  <a:schemeClr val="bg1"/>
                </a:solidFill>
              </a:rPr>
              <a:t>E-Commerce</a:t>
            </a:r>
          </a:p>
        </p:txBody>
      </p:sp>
      <p:sp>
        <p:nvSpPr>
          <p:cNvPr id="29743" name="Rectangle 47"/>
          <p:cNvSpPr>
            <a:spLocks noChangeArrowheads="1"/>
          </p:cNvSpPr>
          <p:nvPr/>
        </p:nvSpPr>
        <p:spPr bwMode="ltGray">
          <a:xfrm rot="-5400000">
            <a:off x="2974182" y="2043906"/>
            <a:ext cx="1316038" cy="123825"/>
          </a:xfrm>
          <a:prstGeom prst="rect">
            <a:avLst/>
          </a:prstGeom>
          <a:solidFill>
            <a:srgbClr val="008000"/>
          </a:solidFill>
          <a:ln w="9525">
            <a:miter lim="800000"/>
            <a:headEnd/>
            <a:tailEnd/>
          </a:ln>
          <a:scene3d>
            <a:camera prst="legacyPerspectiveTopRight"/>
            <a:lightRig rig="legacyFlat3" dir="b"/>
          </a:scene3d>
          <a:sp3d extrusionH="1801800" prstMaterial="legacyPlastic">
            <a:bevelT w="13500" h="13500" prst="angle"/>
            <a:bevelB w="13500" h="13500" prst="angle"/>
            <a:extrusionClr>
              <a:srgbClr val="008000"/>
            </a:extrusionClr>
          </a:sp3d>
        </p:spPr>
        <p:txBody>
          <a:bodyPr anchor="ctr">
            <a:flatTx/>
          </a:bodyPr>
          <a:lstStyle/>
          <a:p>
            <a:pPr algn="ctr">
              <a:lnSpc>
                <a:spcPct val="100000"/>
              </a:lnSpc>
            </a:pPr>
            <a:r>
              <a:rPr lang="en-US" sz="1000">
                <a:solidFill>
                  <a:schemeClr val="bg1"/>
                </a:solidFill>
              </a:rPr>
              <a:t>Bus. Functions</a:t>
            </a:r>
          </a:p>
        </p:txBody>
      </p:sp>
      <p:sp>
        <p:nvSpPr>
          <p:cNvPr id="7233584" name="Rectangle 48"/>
          <p:cNvSpPr>
            <a:spLocks noChangeArrowheads="1"/>
          </p:cNvSpPr>
          <p:nvPr/>
        </p:nvSpPr>
        <p:spPr bwMode="auto">
          <a:xfrm>
            <a:off x="609600" y="1981200"/>
            <a:ext cx="838200" cy="950913"/>
          </a:xfrm>
          <a:prstGeom prst="rect">
            <a:avLst/>
          </a:prstGeom>
          <a:solidFill>
            <a:srgbClr val="EFEFFF"/>
          </a:solidFill>
          <a:ln w="38100" cmpd="dbl" algn="ctr">
            <a:solidFill>
              <a:schemeClr val="tx1"/>
            </a:solidFill>
            <a:miter lim="800000"/>
            <a:headEnd/>
            <a:tailEnd/>
          </a:ln>
        </p:spPr>
        <p:txBody>
          <a:bodyPr anchor="ctr"/>
          <a:lstStyle/>
          <a:p>
            <a:pPr algn="ctr"/>
            <a:r>
              <a:rPr lang="en-US" sz="1400" b="0">
                <a:latin typeface="Arial Narrow" pitchFamily="34" charset="0"/>
                <a:sym typeface="Wingdings" pitchFamily="2" charset="2"/>
              </a:rPr>
              <a:t>HTTP request</a:t>
            </a:r>
            <a:r>
              <a:rPr lang="en-US" sz="2400">
                <a:sym typeface="Wingdings" pitchFamily="2" charset="2"/>
              </a:rPr>
              <a:t></a:t>
            </a:r>
          </a:p>
        </p:txBody>
      </p:sp>
      <p:sp>
        <p:nvSpPr>
          <p:cNvPr id="7233585" name="Rectangle 49"/>
          <p:cNvSpPr>
            <a:spLocks noChangeArrowheads="1"/>
          </p:cNvSpPr>
          <p:nvPr/>
        </p:nvSpPr>
        <p:spPr bwMode="auto">
          <a:xfrm>
            <a:off x="2819400" y="1944688"/>
            <a:ext cx="838200" cy="950912"/>
          </a:xfrm>
          <a:prstGeom prst="rect">
            <a:avLst/>
          </a:prstGeom>
          <a:solidFill>
            <a:srgbClr val="EFEFFF"/>
          </a:solidFill>
          <a:ln w="38100" cmpd="dbl" algn="ctr">
            <a:solidFill>
              <a:schemeClr val="tx1"/>
            </a:solidFill>
            <a:miter lim="800000"/>
            <a:headEnd/>
            <a:tailEnd/>
          </a:ln>
        </p:spPr>
        <p:txBody>
          <a:bodyPr anchor="ctr"/>
          <a:lstStyle/>
          <a:p>
            <a:pPr algn="ctr"/>
            <a:r>
              <a:rPr lang="en-US" sz="1400" b="0">
                <a:latin typeface="Arial Narrow" pitchFamily="34" charset="0"/>
                <a:sym typeface="Wingdings" pitchFamily="2" charset="2"/>
              </a:rPr>
              <a:t>SQL query</a:t>
            </a:r>
            <a:r>
              <a:rPr lang="en-US" sz="2400">
                <a:sym typeface="Wingdings" pitchFamily="2" charset="2"/>
              </a:rPr>
              <a:t></a:t>
            </a:r>
          </a:p>
        </p:txBody>
      </p:sp>
      <p:sp>
        <p:nvSpPr>
          <p:cNvPr id="7233586" name="Rectangle 50"/>
          <p:cNvSpPr>
            <a:spLocks noChangeArrowheads="1"/>
          </p:cNvSpPr>
          <p:nvPr/>
        </p:nvSpPr>
        <p:spPr bwMode="auto">
          <a:xfrm>
            <a:off x="4648200" y="1868488"/>
            <a:ext cx="838200" cy="950912"/>
          </a:xfrm>
          <a:prstGeom prst="rect">
            <a:avLst/>
          </a:prstGeom>
          <a:solidFill>
            <a:srgbClr val="EFEFFF"/>
          </a:solidFill>
          <a:ln w="38100" cmpd="dbl" algn="ctr">
            <a:solidFill>
              <a:schemeClr val="tx1"/>
            </a:solidFill>
            <a:miter lim="800000"/>
            <a:headEnd/>
            <a:tailEnd/>
          </a:ln>
        </p:spPr>
        <p:txBody>
          <a:bodyPr anchor="ctr"/>
          <a:lstStyle/>
          <a:p>
            <a:pPr algn="ctr"/>
            <a:r>
              <a:rPr lang="en-US" sz="1400" b="0">
                <a:latin typeface="Arial Narrow" pitchFamily="34" charset="0"/>
                <a:sym typeface="Wingdings" pitchFamily="2" charset="2"/>
              </a:rPr>
              <a:t>DB Table </a:t>
            </a:r>
            <a:r>
              <a:rPr lang="en-US" sz="1400">
                <a:sym typeface="Webdings" pitchFamily="18" charset="2"/>
              </a:rPr>
              <a:t></a:t>
            </a:r>
            <a:r>
              <a:rPr lang="en-US" sz="1400">
                <a:sym typeface="Wingdings" pitchFamily="2" charset="2"/>
              </a:rPr>
              <a:t> </a:t>
            </a:r>
          </a:p>
          <a:p>
            <a:pPr algn="ctr"/>
            <a:r>
              <a:rPr lang="en-US">
                <a:sym typeface="Wingdings" pitchFamily="2" charset="2"/>
              </a:rPr>
              <a:t></a:t>
            </a:r>
          </a:p>
        </p:txBody>
      </p:sp>
      <p:sp>
        <p:nvSpPr>
          <p:cNvPr id="7233587" name="Rectangle 51"/>
          <p:cNvSpPr>
            <a:spLocks noChangeArrowheads="1"/>
          </p:cNvSpPr>
          <p:nvPr/>
        </p:nvSpPr>
        <p:spPr bwMode="auto">
          <a:xfrm>
            <a:off x="2438400" y="1905000"/>
            <a:ext cx="838200" cy="950913"/>
          </a:xfrm>
          <a:prstGeom prst="rect">
            <a:avLst/>
          </a:prstGeom>
          <a:solidFill>
            <a:srgbClr val="EFEFFF"/>
          </a:solidFill>
          <a:ln w="38100" cmpd="dbl" algn="ctr">
            <a:solidFill>
              <a:schemeClr val="tx1"/>
            </a:solidFill>
            <a:miter lim="800000"/>
            <a:headEnd/>
            <a:tailEnd/>
          </a:ln>
        </p:spPr>
        <p:txBody>
          <a:bodyPr anchor="ctr"/>
          <a:lstStyle/>
          <a:p>
            <a:pPr algn="ctr"/>
            <a:r>
              <a:rPr lang="en-US" sz="1400" b="0" dirty="0" smtClean="0">
                <a:latin typeface="Arial Narrow" pitchFamily="34" charset="0"/>
                <a:sym typeface="Wingdings" pitchFamily="2" charset="2"/>
              </a:rPr>
              <a:t>HTTP response </a:t>
            </a:r>
            <a:r>
              <a:rPr lang="en-US" sz="1400" dirty="0">
                <a:sym typeface="Webdings" pitchFamily="18" charset="2"/>
              </a:rPr>
              <a:t></a:t>
            </a:r>
            <a:r>
              <a:rPr lang="en-US" sz="1400" dirty="0">
                <a:sym typeface="Wingdings" pitchFamily="2" charset="2"/>
              </a:rPr>
              <a:t> </a:t>
            </a:r>
          </a:p>
          <a:p>
            <a:pPr algn="ctr"/>
            <a:r>
              <a:rPr lang="en-US" dirty="0">
                <a:sym typeface="Wingdings" pitchFamily="2" charset="2"/>
              </a:rPr>
              <a:t></a:t>
            </a:r>
          </a:p>
        </p:txBody>
      </p:sp>
      <p:sp>
        <p:nvSpPr>
          <p:cNvPr id="7233588" name="Rectangle 52"/>
          <p:cNvSpPr>
            <a:spLocks noChangeArrowheads="1"/>
          </p:cNvSpPr>
          <p:nvPr/>
        </p:nvSpPr>
        <p:spPr bwMode="auto">
          <a:xfrm>
            <a:off x="6345238" y="1219200"/>
            <a:ext cx="2422525" cy="1146175"/>
          </a:xfrm>
          <a:prstGeom prst="rect">
            <a:avLst/>
          </a:prstGeom>
          <a:solidFill>
            <a:schemeClr val="bg1"/>
          </a:solidFill>
          <a:ln w="9525" algn="ctr">
            <a:solidFill>
              <a:schemeClr val="tx1"/>
            </a:solidFill>
            <a:miter lim="800000"/>
            <a:headEnd/>
            <a:tailEnd/>
          </a:ln>
        </p:spPr>
        <p:txBody>
          <a:bodyPr anchor="ctr"/>
          <a:lstStyle/>
          <a:p>
            <a:pPr algn="ctr"/>
            <a:r>
              <a:rPr lang="en-US">
                <a:latin typeface="Courier New" pitchFamily="49" charset="0"/>
              </a:rPr>
              <a:t>"SELECT * FROM accounts WHERE acct=‘</a:t>
            </a:r>
            <a:r>
              <a:rPr lang="en-US">
                <a:solidFill>
                  <a:srgbClr val="FF0000"/>
                </a:solidFill>
                <a:latin typeface="Courier New" pitchFamily="49" charset="0"/>
              </a:rPr>
              <a:t>’ OR 1=1--</a:t>
            </a:r>
            <a:r>
              <a:rPr lang="en-US">
                <a:latin typeface="Courier New" pitchFamily="49" charset="0"/>
              </a:rPr>
              <a:t>’"</a:t>
            </a:r>
          </a:p>
        </p:txBody>
      </p:sp>
      <p:sp>
        <p:nvSpPr>
          <p:cNvPr id="7233589" name="Text Box 53"/>
          <p:cNvSpPr txBox="1">
            <a:spLocks noChangeArrowheads="1"/>
          </p:cNvSpPr>
          <p:nvPr/>
        </p:nvSpPr>
        <p:spPr bwMode="auto">
          <a:xfrm>
            <a:off x="6019800" y="2819400"/>
            <a:ext cx="3124200" cy="685800"/>
          </a:xfrm>
          <a:prstGeom prst="rect">
            <a:avLst/>
          </a:prstGeom>
          <a:noFill/>
          <a:ln w="9525" algn="ctr">
            <a:noFill/>
            <a:miter lim="800000"/>
            <a:headEnd/>
            <a:tailEnd/>
          </a:ln>
        </p:spPr>
        <p:txBody>
          <a:bodyPr/>
          <a:lstStyle/>
          <a:p>
            <a:pPr>
              <a:buNone/>
            </a:pPr>
            <a:r>
              <a:rPr lang="en-US" sz="1400" dirty="0"/>
              <a:t>1. Application presents a form to the attacker</a:t>
            </a:r>
          </a:p>
        </p:txBody>
      </p:sp>
      <p:sp>
        <p:nvSpPr>
          <p:cNvPr id="7233590" name="Text Box 54"/>
          <p:cNvSpPr txBox="1">
            <a:spLocks noChangeArrowheads="1"/>
          </p:cNvSpPr>
          <p:nvPr/>
        </p:nvSpPr>
        <p:spPr bwMode="auto">
          <a:xfrm>
            <a:off x="6019800" y="3362325"/>
            <a:ext cx="3124200" cy="685800"/>
          </a:xfrm>
          <a:prstGeom prst="rect">
            <a:avLst/>
          </a:prstGeom>
          <a:noFill/>
          <a:ln w="9525" algn="ctr">
            <a:noFill/>
            <a:miter lim="800000"/>
            <a:headEnd/>
            <a:tailEnd/>
          </a:ln>
        </p:spPr>
        <p:txBody>
          <a:bodyPr/>
          <a:lstStyle/>
          <a:p>
            <a:pPr>
              <a:buNone/>
            </a:pPr>
            <a:r>
              <a:rPr lang="en-US" sz="1400" dirty="0"/>
              <a:t>2. Attacker sends an attack in the form data</a:t>
            </a:r>
          </a:p>
        </p:txBody>
      </p:sp>
      <p:sp>
        <p:nvSpPr>
          <p:cNvPr id="7233591" name="Text Box 55"/>
          <p:cNvSpPr txBox="1">
            <a:spLocks noChangeArrowheads="1"/>
          </p:cNvSpPr>
          <p:nvPr/>
        </p:nvSpPr>
        <p:spPr bwMode="auto">
          <a:xfrm>
            <a:off x="6019800" y="3914775"/>
            <a:ext cx="3124200" cy="685800"/>
          </a:xfrm>
          <a:prstGeom prst="rect">
            <a:avLst/>
          </a:prstGeom>
          <a:noFill/>
          <a:ln w="9525" algn="ctr">
            <a:noFill/>
            <a:miter lim="800000"/>
            <a:headEnd/>
            <a:tailEnd/>
          </a:ln>
        </p:spPr>
        <p:txBody>
          <a:bodyPr/>
          <a:lstStyle/>
          <a:p>
            <a:pPr>
              <a:buNone/>
            </a:pPr>
            <a:r>
              <a:rPr lang="en-US" sz="1400" dirty="0"/>
              <a:t>3. Application forwards attack to the database in a SQL query</a:t>
            </a:r>
          </a:p>
        </p:txBody>
      </p:sp>
      <p:sp>
        <p:nvSpPr>
          <p:cNvPr id="7233592" name="Rectangle 56"/>
          <p:cNvSpPr>
            <a:spLocks noChangeArrowheads="1"/>
          </p:cNvSpPr>
          <p:nvPr/>
        </p:nvSpPr>
        <p:spPr bwMode="auto">
          <a:xfrm>
            <a:off x="6019800" y="1371600"/>
            <a:ext cx="2963863" cy="1374775"/>
          </a:xfrm>
          <a:prstGeom prst="rect">
            <a:avLst/>
          </a:prstGeom>
          <a:solidFill>
            <a:schemeClr val="bg1"/>
          </a:solidFill>
          <a:ln w="9525" algn="ctr">
            <a:solidFill>
              <a:schemeClr val="tx1"/>
            </a:solidFill>
            <a:miter lim="800000"/>
            <a:headEnd/>
            <a:tailEnd/>
          </a:ln>
        </p:spPr>
        <p:txBody>
          <a:bodyPr anchor="ctr"/>
          <a:lstStyle/>
          <a:p>
            <a:pPr algn="ctr">
              <a:buNone/>
            </a:pPr>
            <a:r>
              <a:rPr lang="en-US" sz="1400" dirty="0">
                <a:latin typeface="Courier New" pitchFamily="49" charset="0"/>
              </a:rPr>
              <a:t>Account </a:t>
            </a:r>
            <a:r>
              <a:rPr lang="en-US" sz="1400" dirty="0" smtClean="0">
                <a:latin typeface="Courier New" pitchFamily="49" charset="0"/>
              </a:rPr>
              <a:t>Summary</a:t>
            </a:r>
            <a:br>
              <a:rPr lang="en-US" sz="1400" dirty="0" smtClean="0">
                <a:latin typeface="Courier New" pitchFamily="49" charset="0"/>
              </a:rPr>
            </a:br>
            <a:r>
              <a:rPr lang="en-US" sz="1400" dirty="0" smtClean="0">
                <a:latin typeface="Courier New" pitchFamily="49" charset="0"/>
              </a:rPr>
              <a:t>Acct:5424-6066-2134-4334</a:t>
            </a:r>
            <a:r>
              <a:rPr lang="en-US" sz="1400" dirty="0">
                <a:latin typeface="Courier New" pitchFamily="49" charset="0"/>
              </a:rPr>
              <a:t/>
            </a:r>
            <a:br>
              <a:rPr lang="en-US" sz="1400" dirty="0">
                <a:latin typeface="Courier New" pitchFamily="49" charset="0"/>
              </a:rPr>
            </a:br>
            <a:r>
              <a:rPr lang="en-US" sz="1400" dirty="0" smtClean="0">
                <a:latin typeface="Courier New" pitchFamily="49" charset="0"/>
              </a:rPr>
              <a:t>Acct:4128-7574-3921-0192</a:t>
            </a:r>
            <a:r>
              <a:rPr lang="en-US" sz="1400" dirty="0">
                <a:latin typeface="Courier New" pitchFamily="49" charset="0"/>
              </a:rPr>
              <a:t/>
            </a:r>
            <a:br>
              <a:rPr lang="en-US" sz="1400" dirty="0">
                <a:latin typeface="Courier New" pitchFamily="49" charset="0"/>
              </a:rPr>
            </a:br>
            <a:r>
              <a:rPr lang="en-US" sz="1400" dirty="0" smtClean="0">
                <a:latin typeface="Courier New" pitchFamily="49" charset="0"/>
              </a:rPr>
              <a:t>Acct:5424-9383-2039-4029</a:t>
            </a:r>
            <a:r>
              <a:rPr lang="en-US" sz="1400" dirty="0">
                <a:latin typeface="Courier New" pitchFamily="49" charset="0"/>
              </a:rPr>
              <a:t/>
            </a:r>
            <a:br>
              <a:rPr lang="en-US" sz="1400" dirty="0">
                <a:latin typeface="Courier New" pitchFamily="49" charset="0"/>
              </a:rPr>
            </a:br>
            <a:r>
              <a:rPr lang="en-US" sz="1400" dirty="0" smtClean="0">
                <a:latin typeface="Courier New" pitchFamily="49" charset="0"/>
              </a:rPr>
              <a:t>Acct:4128-0004-1234-0293</a:t>
            </a:r>
            <a:endParaRPr lang="en-US" sz="1400" dirty="0">
              <a:latin typeface="Courier New" pitchFamily="49" charset="0"/>
            </a:endParaRPr>
          </a:p>
        </p:txBody>
      </p:sp>
      <p:sp>
        <p:nvSpPr>
          <p:cNvPr id="7233593" name="Text Box 57"/>
          <p:cNvSpPr txBox="1">
            <a:spLocks noChangeArrowheads="1"/>
          </p:cNvSpPr>
          <p:nvPr/>
        </p:nvSpPr>
        <p:spPr bwMode="auto">
          <a:xfrm>
            <a:off x="6019800" y="4495800"/>
            <a:ext cx="3124200" cy="685800"/>
          </a:xfrm>
          <a:prstGeom prst="rect">
            <a:avLst/>
          </a:prstGeom>
          <a:noFill/>
          <a:ln w="9525" algn="ctr">
            <a:noFill/>
            <a:miter lim="800000"/>
            <a:headEnd/>
            <a:tailEnd/>
          </a:ln>
        </p:spPr>
        <p:txBody>
          <a:bodyPr/>
          <a:lstStyle/>
          <a:p>
            <a:pPr>
              <a:buNone/>
            </a:pPr>
            <a:r>
              <a:rPr lang="en-US" sz="1400" dirty="0"/>
              <a:t>4. Database runs query containing attack and sends encrypted results back to application</a:t>
            </a:r>
          </a:p>
        </p:txBody>
      </p:sp>
      <p:sp>
        <p:nvSpPr>
          <p:cNvPr id="7233594" name="Text Box 58"/>
          <p:cNvSpPr txBox="1">
            <a:spLocks noChangeArrowheads="1"/>
          </p:cNvSpPr>
          <p:nvPr/>
        </p:nvSpPr>
        <p:spPr bwMode="auto">
          <a:xfrm>
            <a:off x="6019800" y="5334000"/>
            <a:ext cx="3124200" cy="685800"/>
          </a:xfrm>
          <a:prstGeom prst="rect">
            <a:avLst/>
          </a:prstGeom>
          <a:noFill/>
          <a:ln w="9525" algn="ctr">
            <a:noFill/>
            <a:miter lim="800000"/>
            <a:headEnd/>
            <a:tailEnd/>
          </a:ln>
        </p:spPr>
        <p:txBody>
          <a:bodyPr/>
          <a:lstStyle/>
          <a:p>
            <a:pPr>
              <a:buNone/>
            </a:pPr>
            <a:r>
              <a:rPr lang="en-US" sz="1400" dirty="0"/>
              <a:t>5. Application decrypts data as normal and sends results to the user</a:t>
            </a:r>
          </a:p>
        </p:txBody>
      </p:sp>
      <p:grpSp>
        <p:nvGrpSpPr>
          <p:cNvPr id="2" name="Group 59"/>
          <p:cNvGrpSpPr>
            <a:grpSpLocks/>
          </p:cNvGrpSpPr>
          <p:nvPr/>
        </p:nvGrpSpPr>
        <p:grpSpPr bwMode="auto">
          <a:xfrm>
            <a:off x="6248400" y="1219200"/>
            <a:ext cx="2613025" cy="1287463"/>
            <a:chOff x="5424" y="3360"/>
            <a:chExt cx="1646" cy="811"/>
          </a:xfrm>
        </p:grpSpPr>
        <p:pic>
          <p:nvPicPr>
            <p:cNvPr id="29760" name="Picture 60"/>
            <p:cNvPicPr>
              <a:picLocks noChangeAspect="1" noChangeArrowheads="1"/>
            </p:cNvPicPr>
            <p:nvPr/>
          </p:nvPicPr>
          <p:blipFill>
            <a:blip r:embed="rId5" cstate="print"/>
            <a:srcRect/>
            <a:stretch>
              <a:fillRect/>
            </a:stretch>
          </p:blipFill>
          <p:spPr bwMode="auto">
            <a:xfrm>
              <a:off x="5424" y="3360"/>
              <a:ext cx="1646" cy="811"/>
            </a:xfrm>
            <a:prstGeom prst="rect">
              <a:avLst/>
            </a:prstGeom>
            <a:noFill/>
            <a:ln w="9525">
              <a:solidFill>
                <a:schemeClr val="tx1"/>
              </a:solidFill>
              <a:miter lim="800000"/>
              <a:headEnd/>
              <a:tailEnd/>
            </a:ln>
          </p:spPr>
        </p:pic>
        <p:sp>
          <p:nvSpPr>
            <p:cNvPr id="29761" name="Text Box 61"/>
            <p:cNvSpPr txBox="1">
              <a:spLocks noChangeArrowheads="1"/>
            </p:cNvSpPr>
            <p:nvPr/>
          </p:nvSpPr>
          <p:spPr bwMode="auto">
            <a:xfrm>
              <a:off x="5483" y="3504"/>
              <a:ext cx="501" cy="162"/>
            </a:xfrm>
            <a:prstGeom prst="rect">
              <a:avLst/>
            </a:prstGeom>
            <a:solidFill>
              <a:schemeClr val="bg1"/>
            </a:solidFill>
            <a:ln w="9525" algn="ctr">
              <a:noFill/>
              <a:miter lim="800000"/>
              <a:headEnd/>
              <a:tailEnd/>
            </a:ln>
          </p:spPr>
          <p:txBody>
            <a:bodyPr wrap="none" lIns="45720" rIns="45720">
              <a:spAutoFit/>
            </a:bodyPr>
            <a:lstStyle/>
            <a:p>
              <a:pPr algn="r"/>
              <a:r>
                <a:rPr lang="en-US" sz="1200"/>
                <a:t>Account: </a:t>
              </a:r>
            </a:p>
          </p:txBody>
        </p:sp>
        <p:sp>
          <p:nvSpPr>
            <p:cNvPr id="29762" name="Text Box 62"/>
            <p:cNvSpPr txBox="1">
              <a:spLocks noChangeArrowheads="1"/>
            </p:cNvSpPr>
            <p:nvPr/>
          </p:nvSpPr>
          <p:spPr bwMode="auto">
            <a:xfrm>
              <a:off x="5472" y="3678"/>
              <a:ext cx="508" cy="162"/>
            </a:xfrm>
            <a:prstGeom prst="rect">
              <a:avLst/>
            </a:prstGeom>
            <a:solidFill>
              <a:schemeClr val="bg1"/>
            </a:solidFill>
            <a:ln w="9525" algn="ctr">
              <a:noFill/>
              <a:miter lim="800000"/>
              <a:headEnd/>
              <a:tailEnd/>
            </a:ln>
          </p:spPr>
          <p:txBody>
            <a:bodyPr wrap="none" lIns="45720" rIns="45720">
              <a:spAutoFit/>
            </a:bodyPr>
            <a:lstStyle/>
            <a:p>
              <a:pPr algn="r"/>
              <a:r>
                <a:rPr lang="en-US" sz="1200"/>
                <a:t>       SKU: </a:t>
              </a:r>
            </a:p>
          </p:txBody>
        </p:sp>
      </p:grpSp>
      <p:grpSp>
        <p:nvGrpSpPr>
          <p:cNvPr id="3" name="Group 63"/>
          <p:cNvGrpSpPr>
            <a:grpSpLocks/>
          </p:cNvGrpSpPr>
          <p:nvPr/>
        </p:nvGrpSpPr>
        <p:grpSpPr bwMode="auto">
          <a:xfrm>
            <a:off x="6324600" y="1219200"/>
            <a:ext cx="2492375" cy="1463675"/>
            <a:chOff x="5184" y="2448"/>
            <a:chExt cx="1570" cy="922"/>
          </a:xfrm>
        </p:grpSpPr>
        <p:pic>
          <p:nvPicPr>
            <p:cNvPr id="29757" name="Picture 64"/>
            <p:cNvPicPr>
              <a:picLocks noChangeAspect="1" noChangeArrowheads="1"/>
            </p:cNvPicPr>
            <p:nvPr/>
          </p:nvPicPr>
          <p:blipFill>
            <a:blip r:embed="rId6" cstate="print"/>
            <a:srcRect/>
            <a:stretch>
              <a:fillRect/>
            </a:stretch>
          </p:blipFill>
          <p:spPr bwMode="auto">
            <a:xfrm>
              <a:off x="5184" y="2448"/>
              <a:ext cx="1570" cy="922"/>
            </a:xfrm>
            <a:prstGeom prst="rect">
              <a:avLst/>
            </a:prstGeom>
            <a:noFill/>
            <a:ln w="9525">
              <a:solidFill>
                <a:schemeClr val="tx1"/>
              </a:solidFill>
              <a:miter lim="800000"/>
              <a:headEnd/>
              <a:tailEnd/>
            </a:ln>
          </p:spPr>
        </p:pic>
        <p:sp>
          <p:nvSpPr>
            <p:cNvPr id="29758" name="Text Box 65"/>
            <p:cNvSpPr txBox="1">
              <a:spLocks noChangeArrowheads="1"/>
            </p:cNvSpPr>
            <p:nvPr/>
          </p:nvSpPr>
          <p:spPr bwMode="auto">
            <a:xfrm>
              <a:off x="5200" y="2605"/>
              <a:ext cx="505" cy="194"/>
            </a:xfrm>
            <a:prstGeom prst="rect">
              <a:avLst/>
            </a:prstGeom>
            <a:solidFill>
              <a:schemeClr val="bg1"/>
            </a:solidFill>
            <a:ln w="9525" algn="ctr">
              <a:noFill/>
              <a:miter lim="800000"/>
              <a:headEnd/>
              <a:tailEnd/>
            </a:ln>
          </p:spPr>
          <p:txBody>
            <a:bodyPr wrap="none" lIns="45720" rIns="45720">
              <a:spAutoFit/>
            </a:bodyPr>
            <a:lstStyle/>
            <a:p>
              <a:pPr algn="r">
                <a:buNone/>
              </a:pPr>
              <a:r>
                <a:rPr lang="en-US" sz="1200" dirty="0"/>
                <a:t>Account: </a:t>
              </a:r>
            </a:p>
          </p:txBody>
        </p:sp>
        <p:sp>
          <p:nvSpPr>
            <p:cNvPr id="29759" name="Text Box 66"/>
            <p:cNvSpPr txBox="1">
              <a:spLocks noChangeArrowheads="1"/>
            </p:cNvSpPr>
            <p:nvPr/>
          </p:nvSpPr>
          <p:spPr bwMode="auto">
            <a:xfrm>
              <a:off x="5188" y="2779"/>
              <a:ext cx="513" cy="194"/>
            </a:xfrm>
            <a:prstGeom prst="rect">
              <a:avLst/>
            </a:prstGeom>
            <a:solidFill>
              <a:schemeClr val="bg1"/>
            </a:solidFill>
            <a:ln w="9525" algn="ctr">
              <a:noFill/>
              <a:miter lim="800000"/>
              <a:headEnd/>
              <a:tailEnd/>
            </a:ln>
          </p:spPr>
          <p:txBody>
            <a:bodyPr wrap="none" lIns="45720" rIns="45720">
              <a:spAutoFit/>
            </a:bodyPr>
            <a:lstStyle/>
            <a:p>
              <a:pPr algn="r">
                <a:buNone/>
              </a:pPr>
              <a:r>
                <a:rPr lang="en-US" sz="1200" dirty="0"/>
                <a:t>       SKU: </a:t>
              </a:r>
            </a:p>
          </p:txBody>
        </p:sp>
      </p:grpSp>
    </p:spTree>
    <p:custDataLst>
      <p:tags r:id="rId1"/>
    </p:custDataLst>
    <p:extLst>
      <p:ext uri="{BB962C8B-B14F-4D97-AF65-F5344CB8AC3E}">
        <p14:creationId xmlns:p14="http://schemas.microsoft.com/office/powerpoint/2010/main" val="1804804379"/>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16"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ox(in)">
                                      <p:cBhvr>
                                        <p:cTn id="7" dur="500"/>
                                        <p:tgtEl>
                                          <p:spTgt spid="2"/>
                                        </p:tgtEl>
                                      </p:cBhvr>
                                    </p:animEffect>
                                  </p:childTnLst>
                                  <p:subTnLst>
                                    <p:set>
                                      <p:cBhvr override="childStyle">
                                        <p:cTn dur="1" fill="hold" display="0" masterRel="nextClick" afterEffect="1"/>
                                        <p:tgtEl>
                                          <p:spTgt spid="2"/>
                                        </p:tgtEl>
                                        <p:attrNameLst>
                                          <p:attrName>style.visibility</p:attrName>
                                        </p:attrNameLst>
                                      </p:cBhvr>
                                      <p:to>
                                        <p:strVal val="hidden"/>
                                      </p:to>
                                    </p:set>
                                  </p:subTnLst>
                                </p:cTn>
                              </p:par>
                              <p:par>
                                <p:cTn id="8" presetID="10" presetClass="entr" presetSubtype="0" fill="hold" nodeType="withEffect">
                                  <p:stCondLst>
                                    <p:cond delay="0"/>
                                  </p:stCondLst>
                                  <p:childTnLst>
                                    <p:set>
                                      <p:cBhvr>
                                        <p:cTn id="9" dur="1" fill="hold">
                                          <p:stCondLst>
                                            <p:cond delay="0"/>
                                          </p:stCondLst>
                                        </p:cTn>
                                        <p:tgtEl>
                                          <p:spTgt spid="7233589"/>
                                        </p:tgtEl>
                                        <p:attrNameLst>
                                          <p:attrName>style.visibility</p:attrName>
                                        </p:attrNameLst>
                                      </p:cBhvr>
                                      <p:to>
                                        <p:strVal val="visible"/>
                                      </p:to>
                                    </p:set>
                                    <p:animEffect transition="in" filter="fade">
                                      <p:cBhvr>
                                        <p:cTn id="10" dur="1000"/>
                                        <p:tgtEl>
                                          <p:spTgt spid="7233589"/>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7233584"/>
                                        </p:tgtEl>
                                        <p:attrNameLst>
                                          <p:attrName>style.visibility</p:attrName>
                                        </p:attrNameLst>
                                      </p:cBhvr>
                                      <p:to>
                                        <p:strVal val="visible"/>
                                      </p:to>
                                    </p:set>
                                    <p:animEffect transition="in" filter="fade">
                                      <p:cBhvr>
                                        <p:cTn id="15" dur="1000"/>
                                        <p:tgtEl>
                                          <p:spTgt spid="7233584"/>
                                        </p:tgtEl>
                                      </p:cBhvr>
                                    </p:animEffect>
                                  </p:childTnLst>
                                </p:cTn>
                              </p:par>
                              <p:par>
                                <p:cTn id="16" presetID="0" presetClass="path" presetSubtype="0" accel="50000" decel="50000" fill="hold" nodeType="withEffect">
                                  <p:stCondLst>
                                    <p:cond delay="0"/>
                                  </p:stCondLst>
                                  <p:childTnLst>
                                    <p:animMotion origin="layout" path="M -0.00399 -0.00671 C -0.00191 0.04445 -0.00851 0.2375 0.00885 0.30093 C 0.02622 0.36435 0.06892 0.37153 0.10035 0.37431 C 0.13177 0.37709 0.17899 0.38218 0.19705 0.31783 C 0.21493 0.25347 0.20694 0.04259 0.20885 -0.0125 " pathEditMode="relative" rAng="0" ptsTypes="aaaaa">
                                      <p:cBhvr>
                                        <p:cTn id="17" dur="3000" fill="hold"/>
                                        <p:tgtEl>
                                          <p:spTgt spid="7233584"/>
                                        </p:tgtEl>
                                        <p:attrNameLst>
                                          <p:attrName>ppt_x</p:attrName>
                                          <p:attrName>ppt_y</p:attrName>
                                        </p:attrNameLst>
                                      </p:cBhvr>
                                      <p:rCtr x="10700" y="19100"/>
                                    </p:animMotion>
                                  </p:childTnLst>
                                </p:cTn>
                              </p:par>
                              <p:par>
                                <p:cTn id="18" presetID="10" presetClass="entr" presetSubtype="0" fill="hold" grpId="0" nodeType="withEffect">
                                  <p:stCondLst>
                                    <p:cond delay="0"/>
                                  </p:stCondLst>
                                  <p:childTnLst>
                                    <p:set>
                                      <p:cBhvr>
                                        <p:cTn id="19" dur="1" fill="hold">
                                          <p:stCondLst>
                                            <p:cond delay="0"/>
                                          </p:stCondLst>
                                        </p:cTn>
                                        <p:tgtEl>
                                          <p:spTgt spid="7233590"/>
                                        </p:tgtEl>
                                        <p:attrNameLst>
                                          <p:attrName>style.visibility</p:attrName>
                                        </p:attrNameLst>
                                      </p:cBhvr>
                                      <p:to>
                                        <p:strVal val="visible"/>
                                      </p:to>
                                    </p:set>
                                    <p:animEffect transition="in" filter="fade">
                                      <p:cBhvr>
                                        <p:cTn id="20" dur="1000"/>
                                        <p:tgtEl>
                                          <p:spTgt spid="7233590"/>
                                        </p:tgtEl>
                                      </p:cBhvr>
                                    </p:animEffect>
                                  </p:childTnLst>
                                </p:cTn>
                              </p:par>
                              <p:par>
                                <p:cTn id="21" presetID="10" presetClass="entr" presetSubtype="0" fill="hold" nodeType="with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fade">
                                      <p:cBhvr>
                                        <p:cTn id="23" dur="1000"/>
                                        <p:tgtEl>
                                          <p:spTgt spid="3"/>
                                        </p:tgtEl>
                                      </p:cBhvr>
                                    </p:animEffect>
                                  </p:childTnLst>
                                  <p:subTnLst>
                                    <p:set>
                                      <p:cBhvr override="childStyle">
                                        <p:cTn dur="1" fill="hold" display="0" masterRel="nextClick" afterEffect="1"/>
                                        <p:tgtEl>
                                          <p:spTgt spid="3"/>
                                        </p:tgtEl>
                                        <p:attrNameLst>
                                          <p:attrName>style.visibility</p:attrName>
                                        </p:attrNameLst>
                                      </p:cBhvr>
                                      <p:to>
                                        <p:strVal val="hidden"/>
                                      </p:to>
                                    </p:set>
                                  </p:subTnLst>
                                </p:cTn>
                              </p:par>
                            </p:childTnLst>
                          </p:cTn>
                        </p:par>
                      </p:childTnLst>
                    </p:cTn>
                  </p:par>
                  <p:par>
                    <p:cTn id="24" fill="hold">
                      <p:stCondLst>
                        <p:cond delay="indefinite"/>
                      </p:stCondLst>
                      <p:childTnLst>
                        <p:par>
                          <p:cTn id="25" fill="hold">
                            <p:stCondLst>
                              <p:cond delay="0"/>
                            </p:stCondLst>
                            <p:childTnLst>
                              <p:par>
                                <p:cTn id="26" presetID="10" presetClass="exit" presetSubtype="0" fill="hold" grpId="0" nodeType="clickEffect">
                                  <p:stCondLst>
                                    <p:cond delay="0"/>
                                  </p:stCondLst>
                                  <p:childTnLst>
                                    <p:animEffect transition="out" filter="fade">
                                      <p:cBhvr>
                                        <p:cTn id="27" dur="500"/>
                                        <p:tgtEl>
                                          <p:spTgt spid="7233584"/>
                                        </p:tgtEl>
                                      </p:cBhvr>
                                    </p:animEffect>
                                    <p:set>
                                      <p:cBhvr>
                                        <p:cTn id="28" dur="1" fill="hold">
                                          <p:stCondLst>
                                            <p:cond delay="499"/>
                                          </p:stCondLst>
                                        </p:cTn>
                                        <p:tgtEl>
                                          <p:spTgt spid="7233584"/>
                                        </p:tgtEl>
                                        <p:attrNameLst>
                                          <p:attrName>style.visibility</p:attrName>
                                        </p:attrNameLst>
                                      </p:cBhvr>
                                      <p:to>
                                        <p:strVal val="hidden"/>
                                      </p:to>
                                    </p:set>
                                  </p:childTnLst>
                                </p:cTn>
                              </p:par>
                              <p:par>
                                <p:cTn id="29" presetID="10" presetClass="entr" presetSubtype="0" fill="hold" grpId="0" nodeType="withEffect">
                                  <p:stCondLst>
                                    <p:cond delay="0"/>
                                  </p:stCondLst>
                                  <p:childTnLst>
                                    <p:set>
                                      <p:cBhvr>
                                        <p:cTn id="30" dur="1" fill="hold">
                                          <p:stCondLst>
                                            <p:cond delay="0"/>
                                          </p:stCondLst>
                                        </p:cTn>
                                        <p:tgtEl>
                                          <p:spTgt spid="7233588"/>
                                        </p:tgtEl>
                                        <p:attrNameLst>
                                          <p:attrName>style.visibility</p:attrName>
                                        </p:attrNameLst>
                                      </p:cBhvr>
                                      <p:to>
                                        <p:strVal val="visible"/>
                                      </p:to>
                                    </p:set>
                                    <p:animEffect transition="in" filter="fade">
                                      <p:cBhvr>
                                        <p:cTn id="31" dur="1000"/>
                                        <p:tgtEl>
                                          <p:spTgt spid="7233588"/>
                                        </p:tgtEl>
                                      </p:cBhvr>
                                    </p:animEffect>
                                  </p:childTnLst>
                                </p:cTn>
                              </p:par>
                            </p:childTnLst>
                          </p:cTn>
                        </p:par>
                        <p:par>
                          <p:cTn id="32" fill="hold">
                            <p:stCondLst>
                              <p:cond delay="1000"/>
                            </p:stCondLst>
                            <p:childTnLst>
                              <p:par>
                                <p:cTn id="33" presetID="10" presetClass="entr" presetSubtype="0" fill="hold" grpId="0" nodeType="afterEffect">
                                  <p:stCondLst>
                                    <p:cond delay="0"/>
                                  </p:stCondLst>
                                  <p:childTnLst>
                                    <p:set>
                                      <p:cBhvr>
                                        <p:cTn id="34" dur="1" fill="hold">
                                          <p:stCondLst>
                                            <p:cond delay="0"/>
                                          </p:stCondLst>
                                        </p:cTn>
                                        <p:tgtEl>
                                          <p:spTgt spid="7233591"/>
                                        </p:tgtEl>
                                        <p:attrNameLst>
                                          <p:attrName>style.visibility</p:attrName>
                                        </p:attrNameLst>
                                      </p:cBhvr>
                                      <p:to>
                                        <p:strVal val="visible"/>
                                      </p:to>
                                    </p:set>
                                    <p:animEffect transition="in" filter="fade">
                                      <p:cBhvr>
                                        <p:cTn id="35" dur="1000"/>
                                        <p:tgtEl>
                                          <p:spTgt spid="7233591"/>
                                        </p:tgtEl>
                                      </p:cBhvr>
                                    </p:animEffect>
                                  </p:childTnLst>
                                </p:cTn>
                              </p:par>
                            </p:childTnLst>
                          </p:cTn>
                        </p:par>
                        <p:par>
                          <p:cTn id="36" fill="hold">
                            <p:stCondLst>
                              <p:cond delay="2000"/>
                            </p:stCondLst>
                            <p:childTnLst>
                              <p:par>
                                <p:cTn id="37" presetID="10" presetClass="entr" presetSubtype="0" fill="hold" grpId="1" nodeType="afterEffect">
                                  <p:stCondLst>
                                    <p:cond delay="0"/>
                                  </p:stCondLst>
                                  <p:childTnLst>
                                    <p:set>
                                      <p:cBhvr>
                                        <p:cTn id="38" dur="1" fill="hold">
                                          <p:stCondLst>
                                            <p:cond delay="0"/>
                                          </p:stCondLst>
                                        </p:cTn>
                                        <p:tgtEl>
                                          <p:spTgt spid="7233585"/>
                                        </p:tgtEl>
                                        <p:attrNameLst>
                                          <p:attrName>style.visibility</p:attrName>
                                        </p:attrNameLst>
                                      </p:cBhvr>
                                      <p:to>
                                        <p:strVal val="visible"/>
                                      </p:to>
                                    </p:set>
                                    <p:animEffect transition="in" filter="fade">
                                      <p:cBhvr>
                                        <p:cTn id="39" dur="1000"/>
                                        <p:tgtEl>
                                          <p:spTgt spid="7233585"/>
                                        </p:tgtEl>
                                      </p:cBhvr>
                                    </p:animEffect>
                                  </p:childTnLst>
                                </p:cTn>
                              </p:par>
                            </p:childTnLst>
                          </p:cTn>
                        </p:par>
                        <p:par>
                          <p:cTn id="40" fill="hold">
                            <p:stCondLst>
                              <p:cond delay="3000"/>
                            </p:stCondLst>
                            <p:childTnLst>
                              <p:par>
                                <p:cTn id="41" presetID="0" presetClass="path" presetSubtype="0" accel="50000" decel="50000" fill="hold" grpId="0" nodeType="afterEffect">
                                  <p:stCondLst>
                                    <p:cond delay="0"/>
                                  </p:stCondLst>
                                  <p:childTnLst>
                                    <p:animMotion origin="layout" path="M -0.0007 -0.00486 C 0.00086 0.04583 -0.00799 0.23773 0.00885 0.30092 C 0.02569 0.36412 0.06892 0.37153 0.10034 0.3743 C 0.13177 0.37708 0.17899 0.38217 0.19705 0.31782 C 0.2151 0.25347 0.20711 0.04259 0.20902 -0.0125 " pathEditMode="relative" rAng="0" ptsTypes="aaaaa">
                                      <p:cBhvr>
                                        <p:cTn id="42" dur="3000" fill="hold"/>
                                        <p:tgtEl>
                                          <p:spTgt spid="7233585"/>
                                        </p:tgtEl>
                                        <p:attrNameLst>
                                          <p:attrName>ppt_x</p:attrName>
                                          <p:attrName>ppt_y</p:attrName>
                                        </p:attrNameLst>
                                      </p:cBhvr>
                                      <p:rCtr x="10400" y="19000"/>
                                    </p:animMotion>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7233593"/>
                                        </p:tgtEl>
                                        <p:attrNameLst>
                                          <p:attrName>style.visibility</p:attrName>
                                        </p:attrNameLst>
                                      </p:cBhvr>
                                      <p:to>
                                        <p:strVal val="visible"/>
                                      </p:to>
                                    </p:set>
                                    <p:animEffect transition="in" filter="fade">
                                      <p:cBhvr>
                                        <p:cTn id="47" dur="1000"/>
                                        <p:tgtEl>
                                          <p:spTgt spid="7233593"/>
                                        </p:tgtEl>
                                      </p:cBhvr>
                                    </p:animEffect>
                                  </p:childTnLst>
                                </p:cTn>
                              </p:par>
                            </p:childTnLst>
                          </p:cTn>
                        </p:par>
                        <p:par>
                          <p:cTn id="48" fill="hold">
                            <p:stCondLst>
                              <p:cond delay="1000"/>
                            </p:stCondLst>
                            <p:childTnLst>
                              <p:par>
                                <p:cTn id="49" presetID="10" presetClass="exit" presetSubtype="0" fill="hold" nodeType="afterEffect">
                                  <p:stCondLst>
                                    <p:cond delay="0"/>
                                  </p:stCondLst>
                                  <p:childTnLst>
                                    <p:animEffect transition="out" filter="fade">
                                      <p:cBhvr>
                                        <p:cTn id="50" dur="500"/>
                                        <p:tgtEl>
                                          <p:spTgt spid="7233585"/>
                                        </p:tgtEl>
                                      </p:cBhvr>
                                    </p:animEffect>
                                    <p:set>
                                      <p:cBhvr>
                                        <p:cTn id="51" dur="1" fill="hold">
                                          <p:stCondLst>
                                            <p:cond delay="499"/>
                                          </p:stCondLst>
                                        </p:cTn>
                                        <p:tgtEl>
                                          <p:spTgt spid="7233585"/>
                                        </p:tgtEl>
                                        <p:attrNameLst>
                                          <p:attrName>style.visibility</p:attrName>
                                        </p:attrNameLst>
                                      </p:cBhvr>
                                      <p:to>
                                        <p:strVal val="hidden"/>
                                      </p:to>
                                    </p:set>
                                  </p:childTnLst>
                                </p:cTn>
                              </p:par>
                            </p:childTnLst>
                          </p:cTn>
                        </p:par>
                        <p:par>
                          <p:cTn id="52" fill="hold">
                            <p:stCondLst>
                              <p:cond delay="1500"/>
                            </p:stCondLst>
                            <p:childTnLst>
                              <p:par>
                                <p:cTn id="53" presetID="10" presetClass="entr" presetSubtype="0" fill="hold" grpId="0" nodeType="afterEffect">
                                  <p:stCondLst>
                                    <p:cond delay="0"/>
                                  </p:stCondLst>
                                  <p:childTnLst>
                                    <p:set>
                                      <p:cBhvr>
                                        <p:cTn id="54" dur="1" fill="hold">
                                          <p:stCondLst>
                                            <p:cond delay="0"/>
                                          </p:stCondLst>
                                        </p:cTn>
                                        <p:tgtEl>
                                          <p:spTgt spid="7233586"/>
                                        </p:tgtEl>
                                        <p:attrNameLst>
                                          <p:attrName>style.visibility</p:attrName>
                                        </p:attrNameLst>
                                      </p:cBhvr>
                                      <p:to>
                                        <p:strVal val="visible"/>
                                      </p:to>
                                    </p:set>
                                    <p:animEffect transition="in" filter="fade">
                                      <p:cBhvr>
                                        <p:cTn id="55" dur="1000"/>
                                        <p:tgtEl>
                                          <p:spTgt spid="7233586"/>
                                        </p:tgtEl>
                                      </p:cBhvr>
                                    </p:animEffect>
                                  </p:childTnLst>
                                </p:cTn>
                              </p:par>
                              <p:par>
                                <p:cTn id="56" presetID="10" presetClass="entr" presetSubtype="0" fill="hold" grpId="0" nodeType="withEffect">
                                  <p:stCondLst>
                                    <p:cond delay="0"/>
                                  </p:stCondLst>
                                  <p:childTnLst>
                                    <p:set>
                                      <p:cBhvr>
                                        <p:cTn id="57" dur="1" fill="hold">
                                          <p:stCondLst>
                                            <p:cond delay="0"/>
                                          </p:stCondLst>
                                        </p:cTn>
                                        <p:tgtEl>
                                          <p:spTgt spid="7233592"/>
                                        </p:tgtEl>
                                        <p:attrNameLst>
                                          <p:attrName>style.visibility</p:attrName>
                                        </p:attrNameLst>
                                      </p:cBhvr>
                                      <p:to>
                                        <p:strVal val="visible"/>
                                      </p:to>
                                    </p:set>
                                    <p:animEffect transition="in" filter="fade">
                                      <p:cBhvr>
                                        <p:cTn id="58" dur="1000"/>
                                        <p:tgtEl>
                                          <p:spTgt spid="7233592"/>
                                        </p:tgtEl>
                                      </p:cBhvr>
                                    </p:animEffect>
                                  </p:childTnLst>
                                </p:cTn>
                              </p:par>
                            </p:childTnLst>
                          </p:cTn>
                        </p:par>
                        <p:par>
                          <p:cTn id="59" fill="hold">
                            <p:stCondLst>
                              <p:cond delay="2500"/>
                            </p:stCondLst>
                            <p:childTnLst>
                              <p:par>
                                <p:cTn id="60" presetID="0" presetClass="path" presetSubtype="0" accel="50000" decel="50000" fill="hold" nodeType="afterEffect">
                                  <p:stCondLst>
                                    <p:cond delay="0"/>
                                  </p:stCondLst>
                                  <p:childTnLst>
                                    <p:animMotion origin="layout" path="M 0.00086 0.00625 C 0.00225 0.05532 0.02031 0.23564 0.00885 0.30092 C -0.00261 0.3662 -0.03611 0.39236 -0.06789 0.39722 C -0.09966 0.40208 -0.16007 0.39444 -0.18143 0.32963 C -0.20278 0.26481 -0.19341 0.06203 -0.19584 0.00856 " pathEditMode="relative" rAng="0" ptsTypes="aaaaa">
                                      <p:cBhvr>
                                        <p:cTn id="61" dur="3000" fill="hold"/>
                                        <p:tgtEl>
                                          <p:spTgt spid="7233586"/>
                                        </p:tgtEl>
                                        <p:attrNameLst>
                                          <p:attrName>ppt_x</p:attrName>
                                          <p:attrName>ppt_y</p:attrName>
                                        </p:attrNameLst>
                                      </p:cBhvr>
                                      <p:rCtr x="-9200" y="19800"/>
                                    </p:animMotion>
                                  </p:childTnLst>
                                </p:cTn>
                              </p:par>
                            </p:childTnLst>
                          </p:cTn>
                        </p:par>
                      </p:childTnLst>
                    </p:cTn>
                  </p:par>
                  <p:par>
                    <p:cTn id="62" fill="hold">
                      <p:stCondLst>
                        <p:cond delay="indefinite"/>
                      </p:stCondLst>
                      <p:childTnLst>
                        <p:par>
                          <p:cTn id="63" fill="hold">
                            <p:stCondLst>
                              <p:cond delay="0"/>
                            </p:stCondLst>
                            <p:childTnLst>
                              <p:par>
                                <p:cTn id="64" presetID="10" presetClass="exit" presetSubtype="0" fill="hold" grpId="1" nodeType="clickEffect">
                                  <p:stCondLst>
                                    <p:cond delay="0"/>
                                  </p:stCondLst>
                                  <p:childTnLst>
                                    <p:animEffect transition="out" filter="fade">
                                      <p:cBhvr>
                                        <p:cTn id="65" dur="500"/>
                                        <p:tgtEl>
                                          <p:spTgt spid="7233586"/>
                                        </p:tgtEl>
                                      </p:cBhvr>
                                    </p:animEffect>
                                    <p:set>
                                      <p:cBhvr>
                                        <p:cTn id="66" dur="1" fill="hold">
                                          <p:stCondLst>
                                            <p:cond delay="499"/>
                                          </p:stCondLst>
                                        </p:cTn>
                                        <p:tgtEl>
                                          <p:spTgt spid="7233586"/>
                                        </p:tgtEl>
                                        <p:attrNameLst>
                                          <p:attrName>style.visibility</p:attrName>
                                        </p:attrNameLst>
                                      </p:cBhvr>
                                      <p:to>
                                        <p:strVal val="hidden"/>
                                      </p:to>
                                    </p:set>
                                  </p:childTnLst>
                                </p:cTn>
                              </p:par>
                              <p:par>
                                <p:cTn id="67" presetID="10" presetClass="exit" presetSubtype="0" fill="hold" grpId="1" nodeType="withEffect">
                                  <p:stCondLst>
                                    <p:cond delay="0"/>
                                  </p:stCondLst>
                                  <p:childTnLst>
                                    <p:animEffect transition="out" filter="fade">
                                      <p:cBhvr>
                                        <p:cTn id="68" dur="500"/>
                                        <p:tgtEl>
                                          <p:spTgt spid="7233588"/>
                                        </p:tgtEl>
                                      </p:cBhvr>
                                    </p:animEffect>
                                    <p:set>
                                      <p:cBhvr>
                                        <p:cTn id="69" dur="1" fill="hold">
                                          <p:stCondLst>
                                            <p:cond delay="499"/>
                                          </p:stCondLst>
                                        </p:cTn>
                                        <p:tgtEl>
                                          <p:spTgt spid="7233588"/>
                                        </p:tgtEl>
                                        <p:attrNameLst>
                                          <p:attrName>style.visibility</p:attrName>
                                        </p:attrNameLst>
                                      </p:cBhvr>
                                      <p:to>
                                        <p:strVal val="hidden"/>
                                      </p:to>
                                    </p:set>
                                  </p:childTnLst>
                                </p:cTn>
                              </p:par>
                            </p:childTnLst>
                          </p:cTn>
                        </p:par>
                        <p:par>
                          <p:cTn id="70" fill="hold">
                            <p:stCondLst>
                              <p:cond delay="500"/>
                            </p:stCondLst>
                            <p:childTnLst>
                              <p:par>
                                <p:cTn id="71" presetID="10" presetClass="entr" presetSubtype="0" fill="hold" grpId="0" nodeType="afterEffect">
                                  <p:stCondLst>
                                    <p:cond delay="0"/>
                                  </p:stCondLst>
                                  <p:childTnLst>
                                    <p:set>
                                      <p:cBhvr>
                                        <p:cTn id="72" dur="1" fill="hold">
                                          <p:stCondLst>
                                            <p:cond delay="0"/>
                                          </p:stCondLst>
                                        </p:cTn>
                                        <p:tgtEl>
                                          <p:spTgt spid="7233594"/>
                                        </p:tgtEl>
                                        <p:attrNameLst>
                                          <p:attrName>style.visibility</p:attrName>
                                        </p:attrNameLst>
                                      </p:cBhvr>
                                      <p:to>
                                        <p:strVal val="visible"/>
                                      </p:to>
                                    </p:set>
                                    <p:animEffect transition="in" filter="fade">
                                      <p:cBhvr>
                                        <p:cTn id="73" dur="1000"/>
                                        <p:tgtEl>
                                          <p:spTgt spid="7233594"/>
                                        </p:tgtEl>
                                      </p:cBhvr>
                                    </p:animEffect>
                                  </p:childTnLst>
                                </p:cTn>
                              </p:par>
                              <p:par>
                                <p:cTn id="74" presetID="10" presetClass="entr" presetSubtype="0" fill="hold" nodeType="withEffect">
                                  <p:stCondLst>
                                    <p:cond delay="0"/>
                                  </p:stCondLst>
                                  <p:childTnLst>
                                    <p:set>
                                      <p:cBhvr>
                                        <p:cTn id="75" dur="1" fill="hold">
                                          <p:stCondLst>
                                            <p:cond delay="0"/>
                                          </p:stCondLst>
                                        </p:cTn>
                                        <p:tgtEl>
                                          <p:spTgt spid="7233587"/>
                                        </p:tgtEl>
                                        <p:attrNameLst>
                                          <p:attrName>style.visibility</p:attrName>
                                        </p:attrNameLst>
                                      </p:cBhvr>
                                      <p:to>
                                        <p:strVal val="visible"/>
                                      </p:to>
                                    </p:set>
                                    <p:animEffect transition="in" filter="fade">
                                      <p:cBhvr>
                                        <p:cTn id="76" dur="1000"/>
                                        <p:tgtEl>
                                          <p:spTgt spid="7233587"/>
                                        </p:tgtEl>
                                      </p:cBhvr>
                                    </p:animEffect>
                                  </p:childTnLst>
                                </p:cTn>
                              </p:par>
                              <p:par>
                                <p:cTn id="77" presetID="0" presetClass="path" presetSubtype="0" accel="50000" decel="50000" fill="hold" nodeType="withEffect">
                                  <p:stCondLst>
                                    <p:cond delay="0"/>
                                  </p:stCondLst>
                                  <p:childTnLst>
                                    <p:animMotion origin="layout" path="M -0.00295 0.02847 C -0.00104 0.07407 0.01962 0.23958 0.00885 0.30092 C -0.00191 0.36227 -0.03611 0.39236 -0.06788 0.39722 C -0.09965 0.40208 -0.16007 0.39444 -0.18142 0.32963 C -0.20278 0.26481 -0.1934 0.06203 -0.19583 0.00856 " pathEditMode="relative" rAng="0" ptsTypes="aaaaa">
                                      <p:cBhvr>
                                        <p:cTn id="78" dur="3000" fill="hold"/>
                                        <p:tgtEl>
                                          <p:spTgt spid="7233587"/>
                                        </p:tgtEl>
                                        <p:attrNameLst>
                                          <p:attrName>ppt_x</p:attrName>
                                          <p:attrName>ppt_y</p:attrName>
                                        </p:attrNameLst>
                                      </p:cBhvr>
                                      <p:rCtr x="-8900" y="1770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233584" grpId="0" animBg="1"/>
      <p:bldP spid="7233585" grpId="0" animBg="1"/>
      <p:bldP spid="7233585" grpId="1" animBg="1"/>
      <p:bldP spid="7233586" grpId="0" animBg="1"/>
      <p:bldP spid="7233586" grpId="1" animBg="1"/>
      <p:bldP spid="7233588" grpId="0" animBg="1"/>
      <p:bldP spid="7233588" grpId="1" animBg="1"/>
      <p:bldP spid="7233590" grpId="0"/>
      <p:bldP spid="7233591" grpId="0"/>
      <p:bldP spid="7233592" grpId="0" animBg="1"/>
      <p:bldP spid="7233593" grpId="0"/>
      <p:bldP spid="7233594" grpId="0"/>
    </p:bldLst>
  </p:timing>
</p:sld>
</file>

<file path=ppt/slides/slide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3" name="Footer Placeholder 5"/>
          <p:cNvSpPr>
            <a:spLocks noGrp="1"/>
          </p:cNvSpPr>
          <p:nvPr>
            <p:ph type="ftr" sz="quarter" idx="4294967295"/>
          </p:nvPr>
        </p:nvSpPr>
        <p:spPr>
          <a:xfrm>
            <a:off x="277813" y="6462713"/>
            <a:ext cx="5441950" cy="128587"/>
          </a:xfrm>
          <a:prstGeom prst="rect">
            <a:avLst/>
          </a:prstGeom>
        </p:spPr>
        <p:txBody>
          <a:bodyPr/>
          <a:lstStyle/>
          <a:p>
            <a:endParaRPr lang="en-GB" dirty="0"/>
          </a:p>
        </p:txBody>
      </p:sp>
      <p:sp>
        <p:nvSpPr>
          <p:cNvPr id="14" name="Slide Number Placeholder 6"/>
          <p:cNvSpPr>
            <a:spLocks noGrp="1"/>
          </p:cNvSpPr>
          <p:nvPr>
            <p:ph type="sldNum" sz="quarter" idx="4294967295"/>
          </p:nvPr>
        </p:nvSpPr>
        <p:spPr>
          <a:xfrm>
            <a:off x="8313738" y="6464300"/>
            <a:ext cx="563562" cy="127000"/>
          </a:xfrm>
          <a:prstGeom prst="rect">
            <a:avLst/>
          </a:prstGeom>
        </p:spPr>
        <p:txBody>
          <a:bodyPr/>
          <a:lstStyle/>
          <a:p>
            <a:endParaRPr lang="en-GB" dirty="0"/>
          </a:p>
        </p:txBody>
      </p:sp>
      <p:sp>
        <p:nvSpPr>
          <p:cNvPr id="267266" name="AutoShape 2"/>
          <p:cNvSpPr>
            <a:spLocks noChangeArrowheads="1"/>
          </p:cNvSpPr>
          <p:nvPr/>
        </p:nvSpPr>
        <p:spPr bwMode="auto">
          <a:xfrm>
            <a:off x="4676775" y="4891088"/>
            <a:ext cx="3970338" cy="1098550"/>
          </a:xfrm>
          <a:prstGeom prst="wedgeRectCallout">
            <a:avLst>
              <a:gd name="adj1" fmla="val 45162"/>
              <a:gd name="adj2" fmla="val -288148"/>
            </a:avLst>
          </a:prstGeom>
          <a:solidFill>
            <a:srgbClr val="C0C0C0"/>
          </a:solidFill>
          <a:ln w="22225">
            <a:solidFill>
              <a:schemeClr val="tx2"/>
            </a:solidFill>
            <a:miter lim="800000"/>
            <a:headEnd type="none" w="sm" len="sm"/>
            <a:tailEnd type="none" w="sm" len="sm"/>
          </a:ln>
          <a:effectLst/>
        </p:spPr>
        <p:txBody>
          <a:bodyPr lIns="0" tIns="0" rIns="0" bIns="0"/>
          <a:lstStyle/>
          <a:p>
            <a:pPr algn="ctr"/>
            <a:endParaRPr lang="en-US"/>
          </a:p>
        </p:txBody>
      </p:sp>
      <p:sp>
        <p:nvSpPr>
          <p:cNvPr id="267267" name="AutoShape 3"/>
          <p:cNvSpPr>
            <a:spLocks noChangeArrowheads="1"/>
          </p:cNvSpPr>
          <p:nvPr/>
        </p:nvSpPr>
        <p:spPr bwMode="auto">
          <a:xfrm>
            <a:off x="5149850" y="2974975"/>
            <a:ext cx="3970338" cy="1098550"/>
          </a:xfrm>
          <a:prstGeom prst="wedgeRectCallout">
            <a:avLst>
              <a:gd name="adj1" fmla="val 21292"/>
              <a:gd name="adj2" fmla="val -114884"/>
            </a:avLst>
          </a:prstGeom>
          <a:solidFill>
            <a:schemeClr val="bg1"/>
          </a:solidFill>
          <a:ln w="22225">
            <a:solidFill>
              <a:schemeClr val="tx2"/>
            </a:solidFill>
            <a:miter lim="800000"/>
            <a:headEnd type="none" w="sm" len="sm"/>
            <a:tailEnd type="none" w="sm" len="sm"/>
          </a:ln>
          <a:effectLst/>
        </p:spPr>
        <p:txBody>
          <a:bodyPr lIns="0" tIns="0" rIns="0" bIns="0"/>
          <a:lstStyle/>
          <a:p>
            <a:pPr algn="ctr"/>
            <a:endParaRPr lang="en-US"/>
          </a:p>
        </p:txBody>
      </p:sp>
      <p:sp>
        <p:nvSpPr>
          <p:cNvPr id="267268" name="Rectangle 4"/>
          <p:cNvSpPr>
            <a:spLocks noGrp="1" noChangeArrowheads="1"/>
          </p:cNvSpPr>
          <p:nvPr>
            <p:ph type="title"/>
          </p:nvPr>
        </p:nvSpPr>
        <p:spPr>
          <a:xfrm>
            <a:off x="277813" y="269875"/>
            <a:ext cx="7734300" cy="865188"/>
          </a:xfrm>
        </p:spPr>
        <p:txBody>
          <a:bodyPr/>
          <a:lstStyle/>
          <a:p>
            <a:r>
              <a:rPr lang="nl-BE" dirty="0" err="1" smtClean="0"/>
              <a:t>example</a:t>
            </a:r>
            <a:r>
              <a:rPr lang="nl-BE" dirty="0" smtClean="0"/>
              <a:t> </a:t>
            </a:r>
            <a:r>
              <a:rPr lang="nl-BE" dirty="0"/>
              <a:t>: </a:t>
            </a:r>
            <a:r>
              <a:rPr lang="nl-BE" dirty="0" err="1"/>
              <a:t>SQL-injection</a:t>
            </a:r>
            <a:r>
              <a:rPr lang="nl-BE" dirty="0"/>
              <a:t> </a:t>
            </a:r>
            <a:r>
              <a:rPr lang="nl-BE" dirty="0" err="1" smtClean="0"/>
              <a:t>attack</a:t>
            </a:r>
            <a:endParaRPr lang="en-GB" dirty="0"/>
          </a:p>
        </p:txBody>
      </p:sp>
      <p:sp>
        <p:nvSpPr>
          <p:cNvPr id="267269" name="Rectangle 5"/>
          <p:cNvSpPr>
            <a:spLocks noGrp="1" noChangeArrowheads="1"/>
          </p:cNvSpPr>
          <p:nvPr>
            <p:ph type="body" sz="half" idx="1"/>
          </p:nvPr>
        </p:nvSpPr>
        <p:spPr>
          <a:xfrm>
            <a:off x="5205413" y="2998788"/>
            <a:ext cx="3763962" cy="1008062"/>
          </a:xfrm>
        </p:spPr>
        <p:txBody>
          <a:bodyPr/>
          <a:lstStyle/>
          <a:p>
            <a:pPr marL="0" indent="0">
              <a:buNone/>
            </a:pPr>
            <a:r>
              <a:rPr lang="en-GB" sz="1400" dirty="0">
                <a:solidFill>
                  <a:schemeClr val="accent4"/>
                </a:solidFill>
              </a:rPr>
              <a:t>Select </a:t>
            </a:r>
            <a:r>
              <a:rPr lang="en-GB" sz="1400" dirty="0" err="1">
                <a:solidFill>
                  <a:schemeClr val="accent4"/>
                </a:solidFill>
              </a:rPr>
              <a:t>user_information</a:t>
            </a:r>
            <a:r>
              <a:rPr lang="en-GB" sz="1400" dirty="0">
                <a:solidFill>
                  <a:schemeClr val="accent4"/>
                </a:solidFill>
              </a:rPr>
              <a:t> </a:t>
            </a:r>
            <a:br>
              <a:rPr lang="en-GB" sz="1400" dirty="0">
                <a:solidFill>
                  <a:schemeClr val="accent4"/>
                </a:solidFill>
              </a:rPr>
            </a:br>
            <a:r>
              <a:rPr lang="en-GB" sz="1400" dirty="0">
                <a:solidFill>
                  <a:schemeClr val="accent4"/>
                </a:solidFill>
              </a:rPr>
              <a:t>from </a:t>
            </a:r>
            <a:r>
              <a:rPr lang="en-GB" sz="1400" dirty="0" err="1">
                <a:solidFill>
                  <a:schemeClr val="accent4"/>
                </a:solidFill>
              </a:rPr>
              <a:t>user_table</a:t>
            </a:r>
            <a:r>
              <a:rPr lang="en-GB" sz="1400" dirty="0">
                <a:solidFill>
                  <a:schemeClr val="accent4"/>
                </a:solidFill>
              </a:rPr>
              <a:t> </a:t>
            </a:r>
            <a:br>
              <a:rPr lang="en-GB" sz="1400" dirty="0">
                <a:solidFill>
                  <a:schemeClr val="accent4"/>
                </a:solidFill>
              </a:rPr>
            </a:br>
            <a:r>
              <a:rPr lang="en-GB" sz="1400" dirty="0">
                <a:solidFill>
                  <a:schemeClr val="accent4"/>
                </a:solidFill>
              </a:rPr>
              <a:t>where username=</a:t>
            </a:r>
            <a:r>
              <a:rPr lang="en-GB" sz="1400" i="1" dirty="0">
                <a:solidFill>
                  <a:schemeClr val="accent4"/>
                </a:solidFill>
              </a:rPr>
              <a:t>’input username</a:t>
            </a:r>
            <a:r>
              <a:rPr lang="en-GB" sz="1400" dirty="0">
                <a:solidFill>
                  <a:schemeClr val="accent4"/>
                </a:solidFill>
              </a:rPr>
              <a:t>’ and password=</a:t>
            </a:r>
            <a:r>
              <a:rPr lang="en-GB" sz="1400" i="1" dirty="0">
                <a:solidFill>
                  <a:schemeClr val="accent4"/>
                </a:solidFill>
              </a:rPr>
              <a:t>’input password</a:t>
            </a:r>
            <a:r>
              <a:rPr lang="en-GB" sz="1400" dirty="0">
                <a:solidFill>
                  <a:schemeClr val="accent4"/>
                </a:solidFill>
              </a:rPr>
              <a:t>’</a:t>
            </a:r>
          </a:p>
        </p:txBody>
      </p:sp>
      <p:graphicFrame>
        <p:nvGraphicFramePr>
          <p:cNvPr id="267270" name="Object 6"/>
          <p:cNvGraphicFramePr>
            <a:graphicFrameLocks noGrp="1" noChangeAspect="1"/>
          </p:cNvGraphicFramePr>
          <p:nvPr>
            <p:ph sz="half" idx="2"/>
          </p:nvPr>
        </p:nvGraphicFramePr>
        <p:xfrm>
          <a:off x="369888" y="1349375"/>
          <a:ext cx="8264525" cy="1404938"/>
        </p:xfrm>
        <a:graphic>
          <a:graphicData uri="http://schemas.openxmlformats.org/presentationml/2006/ole">
            <mc:AlternateContent xmlns:mc="http://schemas.openxmlformats.org/markup-compatibility/2006">
              <mc:Choice xmlns:v="urn:schemas-microsoft-com:vml" Requires="v">
                <p:oleObj spid="_x0000_s199691" name="Visio" r:id="rId4" imgW="7741968" imgH="1315664" progId="Visio.Drawing.11">
                  <p:embed/>
                </p:oleObj>
              </mc:Choice>
              <mc:Fallback>
                <p:oleObj name="Visio" r:id="rId4" imgW="7741968" imgH="1315664" progId="Visio.Drawing.11">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69888" y="1349375"/>
                        <a:ext cx="8264525" cy="1404938"/>
                      </a:xfrm>
                      <a:prstGeom prst="rect">
                        <a:avLst/>
                      </a:prstGeom>
                      <a:noFill/>
                      <a:ln>
                        <a:noFill/>
                      </a:ln>
                      <a:effectLst/>
                      <a:extLst>
                        <a:ext uri="{909E8E84-426E-40DD-AFC4-6F175D3DCCD1}">
                          <a14:hiddenFill xmlns:a14="http://schemas.microsoft.com/office/drawing/2010/main">
                            <a:solidFill>
                              <a:schemeClr val="tx2"/>
                            </a:solidFill>
                          </a14:hiddenFill>
                        </a:ext>
                        <a:ext uri="{91240B29-F687-4F45-9708-019B960494DF}">
                          <a14:hiddenLine xmlns:a14="http://schemas.microsoft.com/office/drawing/2010/main" w="22225">
                            <a:solidFill>
                              <a:schemeClr val="tx2"/>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pSp>
        <p:nvGrpSpPr>
          <p:cNvPr id="2" name="Group 7"/>
          <p:cNvGrpSpPr>
            <a:grpSpLocks/>
          </p:cNvGrpSpPr>
          <p:nvPr/>
        </p:nvGrpSpPr>
        <p:grpSpPr bwMode="auto">
          <a:xfrm>
            <a:off x="323850" y="3635375"/>
            <a:ext cx="3190875" cy="1309688"/>
            <a:chOff x="204" y="2110"/>
            <a:chExt cx="2010" cy="825"/>
          </a:xfrm>
        </p:grpSpPr>
        <p:sp>
          <p:nvSpPr>
            <p:cNvPr id="267272" name="AutoShape 8"/>
            <p:cNvSpPr>
              <a:spLocks noChangeArrowheads="1"/>
            </p:cNvSpPr>
            <p:nvPr/>
          </p:nvSpPr>
          <p:spPr bwMode="auto">
            <a:xfrm>
              <a:off x="204" y="2110"/>
              <a:ext cx="2010" cy="825"/>
            </a:xfrm>
            <a:prstGeom prst="wedgeRectCallout">
              <a:avLst>
                <a:gd name="adj1" fmla="val -35421"/>
                <a:gd name="adj2" fmla="val -126727"/>
              </a:avLst>
            </a:prstGeom>
            <a:noFill/>
            <a:ln w="22225">
              <a:solidFill>
                <a:schemeClr val="tx2"/>
              </a:solidFill>
              <a:miter lim="800000"/>
              <a:headEnd type="none" w="sm" len="sm"/>
              <a:tailEnd type="none" w="sm" len="sm"/>
            </a:ln>
            <a:effectLst/>
          </p:spPr>
          <p:txBody>
            <a:bodyPr lIns="0" tIns="0" rIns="0" bIns="0"/>
            <a:lstStyle/>
            <a:p>
              <a:pPr algn="ctr"/>
              <a:endParaRPr lang="en-US"/>
            </a:p>
          </p:txBody>
        </p:sp>
        <p:pic>
          <p:nvPicPr>
            <p:cNvPr id="267273" name="Picture 9"/>
            <p:cNvPicPr>
              <a:picLocks noChangeAspect="1" noChangeArrowheads="1"/>
            </p:cNvPicPr>
            <p:nvPr/>
          </p:nvPicPr>
          <p:blipFill>
            <a:blip r:embed="rId6" cstate="print"/>
            <a:srcRect/>
            <a:stretch>
              <a:fillRect/>
            </a:stretch>
          </p:blipFill>
          <p:spPr bwMode="auto">
            <a:xfrm>
              <a:off x="523" y="2198"/>
              <a:ext cx="1668" cy="672"/>
            </a:xfrm>
            <a:prstGeom prst="rect">
              <a:avLst/>
            </a:prstGeom>
            <a:noFill/>
            <a:ln w="22225">
              <a:noFill/>
              <a:miter lim="800000"/>
              <a:headEnd type="none" w="sm" len="sm"/>
              <a:tailEnd type="none" w="sm" len="sm"/>
            </a:ln>
            <a:effectLst/>
          </p:spPr>
        </p:pic>
      </p:grpSp>
      <p:sp>
        <p:nvSpPr>
          <p:cNvPr id="267274" name="Rectangle 10"/>
          <p:cNvSpPr>
            <a:spLocks noChangeArrowheads="1"/>
          </p:cNvSpPr>
          <p:nvPr/>
        </p:nvSpPr>
        <p:spPr bwMode="gray">
          <a:xfrm>
            <a:off x="4730750" y="4900613"/>
            <a:ext cx="3956050" cy="1008062"/>
          </a:xfrm>
          <a:prstGeom prst="rect">
            <a:avLst/>
          </a:prstGeom>
          <a:noFill/>
          <a:ln w="9525">
            <a:noFill/>
            <a:miter lim="800000"/>
            <a:headEnd/>
            <a:tailEnd/>
          </a:ln>
        </p:spPr>
        <p:txBody>
          <a:bodyPr lIns="0" tIns="0" rIns="0" bIns="0"/>
          <a:lstStyle/>
          <a:p>
            <a:pPr>
              <a:lnSpc>
                <a:spcPct val="90000"/>
              </a:lnSpc>
              <a:spcBef>
                <a:spcPct val="35000"/>
              </a:spcBef>
              <a:buClr>
                <a:schemeClr val="tx2"/>
              </a:buClr>
              <a:buFont typeface="Times"/>
              <a:buNone/>
            </a:pPr>
            <a:r>
              <a:rPr lang="en-GB" dirty="0">
                <a:solidFill>
                  <a:schemeClr val="accent4"/>
                </a:solidFill>
              </a:rPr>
              <a:t>Select </a:t>
            </a:r>
            <a:r>
              <a:rPr lang="en-GB" dirty="0" err="1">
                <a:solidFill>
                  <a:schemeClr val="accent4"/>
                </a:solidFill>
              </a:rPr>
              <a:t>user_information</a:t>
            </a:r>
            <a:r>
              <a:rPr lang="en-GB" dirty="0">
                <a:solidFill>
                  <a:schemeClr val="accent4"/>
                </a:solidFill>
              </a:rPr>
              <a:t> </a:t>
            </a:r>
            <a:br>
              <a:rPr lang="en-GB" dirty="0">
                <a:solidFill>
                  <a:schemeClr val="accent4"/>
                </a:solidFill>
              </a:rPr>
            </a:br>
            <a:r>
              <a:rPr lang="en-GB" dirty="0">
                <a:solidFill>
                  <a:schemeClr val="accent4"/>
                </a:solidFill>
              </a:rPr>
              <a:t>from </a:t>
            </a:r>
            <a:r>
              <a:rPr lang="en-GB" dirty="0" err="1">
                <a:solidFill>
                  <a:schemeClr val="accent4"/>
                </a:solidFill>
              </a:rPr>
              <a:t>user_table</a:t>
            </a:r>
            <a:r>
              <a:rPr lang="en-GB" dirty="0">
                <a:solidFill>
                  <a:schemeClr val="accent4"/>
                </a:solidFill>
              </a:rPr>
              <a:t> </a:t>
            </a:r>
            <a:br>
              <a:rPr lang="en-GB" dirty="0">
                <a:solidFill>
                  <a:schemeClr val="accent4"/>
                </a:solidFill>
              </a:rPr>
            </a:br>
            <a:r>
              <a:rPr lang="en-GB" dirty="0">
                <a:solidFill>
                  <a:schemeClr val="accent4"/>
                </a:solidFill>
              </a:rPr>
              <a:t>where username=</a:t>
            </a:r>
            <a:r>
              <a:rPr lang="en-GB" i="1" dirty="0">
                <a:solidFill>
                  <a:schemeClr val="accent4"/>
                </a:solidFill>
              </a:rPr>
              <a:t>’</a:t>
            </a:r>
            <a:r>
              <a:rPr lang="en-GB" dirty="0">
                <a:solidFill>
                  <a:srgbClr val="FF0000"/>
                </a:solidFill>
              </a:rPr>
              <a:t>’ or 1=</a:t>
            </a:r>
            <a:r>
              <a:rPr lang="en-GB" dirty="0" err="1">
                <a:solidFill>
                  <a:srgbClr val="FF0000"/>
                </a:solidFill>
              </a:rPr>
              <a:t>1</a:t>
            </a:r>
            <a:r>
              <a:rPr lang="en-GB" dirty="0">
                <a:solidFill>
                  <a:srgbClr val="FF0000"/>
                </a:solidFill>
              </a:rPr>
              <a:t> </a:t>
            </a:r>
            <a:r>
              <a:rPr lang="en-GB" dirty="0" smtClean="0">
                <a:solidFill>
                  <a:srgbClr val="FF0000"/>
                </a:solidFill>
              </a:rPr>
              <a:t>-– </a:t>
            </a:r>
            <a:r>
              <a:rPr lang="en-GB" dirty="0" smtClean="0">
                <a:solidFill>
                  <a:schemeClr val="accent4"/>
                </a:solidFill>
              </a:rPr>
              <a:t>‘ and </a:t>
            </a:r>
            <a:r>
              <a:rPr lang="en-GB" dirty="0">
                <a:solidFill>
                  <a:schemeClr val="accent4"/>
                </a:solidFill>
              </a:rPr>
              <a:t>password=</a:t>
            </a:r>
            <a:r>
              <a:rPr lang="en-GB" i="1" dirty="0">
                <a:solidFill>
                  <a:schemeClr val="accent4"/>
                </a:solidFill>
              </a:rPr>
              <a:t>’</a:t>
            </a:r>
            <a:r>
              <a:rPr lang="en-GB" i="1" dirty="0" err="1">
                <a:solidFill>
                  <a:schemeClr val="accent4"/>
                </a:solidFill>
              </a:rPr>
              <a:t>abc</a:t>
            </a:r>
            <a:r>
              <a:rPr lang="en-GB" dirty="0">
                <a:solidFill>
                  <a:schemeClr val="accent4"/>
                </a:solidFill>
              </a:rPr>
              <a:t>’</a:t>
            </a:r>
          </a:p>
        </p:txBody>
      </p:sp>
      <p:pic>
        <p:nvPicPr>
          <p:cNvPr id="267275" name="Picture 66" descr="TN_hacker"/>
          <p:cNvPicPr>
            <a:picLocks noChangeAspect="1" noChangeArrowheads="1"/>
          </p:cNvPicPr>
          <p:nvPr/>
        </p:nvPicPr>
        <p:blipFill>
          <a:blip r:embed="rId7" cstate="print">
            <a:lum bright="24000" contrast="42000"/>
          </a:blip>
          <a:srcRect/>
          <a:stretch>
            <a:fillRect/>
          </a:stretch>
        </p:blipFill>
        <p:spPr bwMode="auto">
          <a:xfrm>
            <a:off x="325438" y="1362075"/>
            <a:ext cx="1093787" cy="1093788"/>
          </a:xfrm>
          <a:prstGeom prst="rect">
            <a:avLst/>
          </a:prstGeom>
          <a:noFill/>
          <a:ln w="9525">
            <a:noFill/>
            <a:miter lim="800000"/>
            <a:headEnd/>
            <a:tailEnd/>
          </a:ln>
        </p:spPr>
      </p:pic>
    </p:spTree>
    <p:extLst>
      <p:ext uri="{BB962C8B-B14F-4D97-AF65-F5344CB8AC3E}">
        <p14:creationId xmlns:p14="http://schemas.microsoft.com/office/powerpoint/2010/main" val="667046733"/>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267270"/>
                                        </p:tgtEl>
                                        <p:attrNameLst>
                                          <p:attrName>style.visibility</p:attrName>
                                        </p:attrNameLst>
                                      </p:cBhvr>
                                      <p:to>
                                        <p:strVal val="visible"/>
                                      </p:to>
                                    </p:set>
                                    <p:animEffect transition="in" filter="blinds(horizontal)">
                                      <p:cBhvr>
                                        <p:cTn id="7" dur="500"/>
                                        <p:tgtEl>
                                          <p:spTgt spid="267270"/>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267267"/>
                                        </p:tgtEl>
                                        <p:attrNameLst>
                                          <p:attrName>style.visibility</p:attrName>
                                        </p:attrNameLst>
                                      </p:cBhvr>
                                      <p:to>
                                        <p:strVal val="visible"/>
                                      </p:to>
                                    </p:set>
                                    <p:animEffect transition="in" filter="blinds(horizontal)">
                                      <p:cBhvr>
                                        <p:cTn id="12" dur="500"/>
                                        <p:tgtEl>
                                          <p:spTgt spid="267267"/>
                                        </p:tgtEl>
                                      </p:cBhvr>
                                    </p:animEffect>
                                  </p:childTnLst>
                                </p:cTn>
                              </p:par>
                              <p:par>
                                <p:cTn id="13" presetID="3" presetClass="entr" presetSubtype="10" fill="hold" grpId="0" nodeType="withEffect">
                                  <p:stCondLst>
                                    <p:cond delay="0"/>
                                  </p:stCondLst>
                                  <p:childTnLst>
                                    <p:set>
                                      <p:cBhvr>
                                        <p:cTn id="14" dur="1" fill="hold">
                                          <p:stCondLst>
                                            <p:cond delay="0"/>
                                          </p:stCondLst>
                                        </p:cTn>
                                        <p:tgtEl>
                                          <p:spTgt spid="267269">
                                            <p:txEl>
                                              <p:pRg st="0" end="0"/>
                                            </p:txEl>
                                          </p:spTgt>
                                        </p:tgtEl>
                                        <p:attrNameLst>
                                          <p:attrName>style.visibility</p:attrName>
                                        </p:attrNameLst>
                                      </p:cBhvr>
                                      <p:to>
                                        <p:strVal val="visible"/>
                                      </p:to>
                                    </p:set>
                                    <p:animEffect transition="in" filter="blinds(horizontal)">
                                      <p:cBhvr>
                                        <p:cTn id="15" dur="500"/>
                                        <p:tgtEl>
                                          <p:spTgt spid="267269">
                                            <p:txEl>
                                              <p:pRg st="0" end="0"/>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3" presetClass="entr" presetSubtype="10" fill="hold" nodeType="clickEffect">
                                  <p:stCondLst>
                                    <p:cond delay="0"/>
                                  </p:stCondLst>
                                  <p:childTnLst>
                                    <p:set>
                                      <p:cBhvr>
                                        <p:cTn id="19" dur="1" fill="hold">
                                          <p:stCondLst>
                                            <p:cond delay="0"/>
                                          </p:stCondLst>
                                        </p:cTn>
                                        <p:tgtEl>
                                          <p:spTgt spid="267275"/>
                                        </p:tgtEl>
                                        <p:attrNameLst>
                                          <p:attrName>style.visibility</p:attrName>
                                        </p:attrNameLst>
                                      </p:cBhvr>
                                      <p:to>
                                        <p:strVal val="visible"/>
                                      </p:to>
                                    </p:set>
                                    <p:animEffect transition="in" filter="blinds(horizontal)">
                                      <p:cBhvr>
                                        <p:cTn id="20" dur="500"/>
                                        <p:tgtEl>
                                          <p:spTgt spid="267275"/>
                                        </p:tgtEl>
                                      </p:cBhvr>
                                    </p:animEffect>
                                  </p:childTnLst>
                                </p:cTn>
                              </p:par>
                            </p:childTnLst>
                          </p:cTn>
                        </p:par>
                      </p:childTnLst>
                    </p:cTn>
                  </p:par>
                  <p:par>
                    <p:cTn id="21" fill="hold">
                      <p:stCondLst>
                        <p:cond delay="indefinite"/>
                      </p:stCondLst>
                      <p:childTnLst>
                        <p:par>
                          <p:cTn id="22" fill="hold">
                            <p:stCondLst>
                              <p:cond delay="0"/>
                            </p:stCondLst>
                            <p:childTnLst>
                              <p:par>
                                <p:cTn id="23" presetID="3" presetClass="entr" presetSubtype="10" fill="hold" nodeType="click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blinds(horizontal)">
                                      <p:cBhvr>
                                        <p:cTn id="25" dur="500"/>
                                        <p:tgtEl>
                                          <p:spTgt spid="2"/>
                                        </p:tgtEl>
                                      </p:cBhvr>
                                    </p:animEffect>
                                  </p:childTnLst>
                                </p:cTn>
                              </p:par>
                            </p:childTnLst>
                          </p:cTn>
                        </p:par>
                      </p:childTnLst>
                    </p:cTn>
                  </p:par>
                  <p:par>
                    <p:cTn id="26" fill="hold">
                      <p:stCondLst>
                        <p:cond delay="indefinite"/>
                      </p:stCondLst>
                      <p:childTnLst>
                        <p:par>
                          <p:cTn id="27" fill="hold">
                            <p:stCondLst>
                              <p:cond delay="0"/>
                            </p:stCondLst>
                            <p:childTnLst>
                              <p:par>
                                <p:cTn id="28" presetID="3" presetClass="entr" presetSubtype="10" fill="hold" grpId="0" nodeType="clickEffect">
                                  <p:stCondLst>
                                    <p:cond delay="0"/>
                                  </p:stCondLst>
                                  <p:childTnLst>
                                    <p:set>
                                      <p:cBhvr>
                                        <p:cTn id="29" dur="1" fill="hold">
                                          <p:stCondLst>
                                            <p:cond delay="0"/>
                                          </p:stCondLst>
                                        </p:cTn>
                                        <p:tgtEl>
                                          <p:spTgt spid="267274"/>
                                        </p:tgtEl>
                                        <p:attrNameLst>
                                          <p:attrName>style.visibility</p:attrName>
                                        </p:attrNameLst>
                                      </p:cBhvr>
                                      <p:to>
                                        <p:strVal val="visible"/>
                                      </p:to>
                                    </p:set>
                                    <p:animEffect transition="in" filter="blinds(horizontal)">
                                      <p:cBhvr>
                                        <p:cTn id="30" dur="500"/>
                                        <p:tgtEl>
                                          <p:spTgt spid="267274"/>
                                        </p:tgtEl>
                                      </p:cBhvr>
                                    </p:animEffect>
                                  </p:childTnLst>
                                </p:cTn>
                              </p:par>
                              <p:par>
                                <p:cTn id="31" presetID="3" presetClass="entr" presetSubtype="10" fill="hold" grpId="0" nodeType="withEffect">
                                  <p:stCondLst>
                                    <p:cond delay="0"/>
                                  </p:stCondLst>
                                  <p:childTnLst>
                                    <p:set>
                                      <p:cBhvr>
                                        <p:cTn id="32" dur="1" fill="hold">
                                          <p:stCondLst>
                                            <p:cond delay="0"/>
                                          </p:stCondLst>
                                        </p:cTn>
                                        <p:tgtEl>
                                          <p:spTgt spid="267266"/>
                                        </p:tgtEl>
                                        <p:attrNameLst>
                                          <p:attrName>style.visibility</p:attrName>
                                        </p:attrNameLst>
                                      </p:cBhvr>
                                      <p:to>
                                        <p:strVal val="visible"/>
                                      </p:to>
                                    </p:set>
                                    <p:animEffect transition="in" filter="blinds(horizontal)">
                                      <p:cBhvr>
                                        <p:cTn id="33" dur="500"/>
                                        <p:tgtEl>
                                          <p:spTgt spid="26726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7266" grpId="0" animBg="1"/>
      <p:bldP spid="267267" grpId="0" animBg="1"/>
      <p:bldP spid="267269" grpId="0" build="p"/>
      <p:bldP spid="267274" grpId="0"/>
    </p:bldLst>
  </p:timing>
</p:sld>
</file>

<file path=ppt/tags/tag1.xml><?xml version="1.0" encoding="utf-8"?>
<p:tagLst xmlns:a="http://schemas.openxmlformats.org/drawingml/2006/main" xmlns:r="http://schemas.openxmlformats.org/officeDocument/2006/relationships" xmlns:p="http://schemas.openxmlformats.org/presentationml/2006/main">
  <p:tag name="09/23/2008" val="LastModified"/>
</p:tagLst>
</file>

<file path=ppt/tags/tag10.xml><?xml version="1.0" encoding="utf-8"?>
<p:tagLst xmlns:a="http://schemas.openxmlformats.org/drawingml/2006/main" xmlns:r="http://schemas.openxmlformats.org/officeDocument/2006/relationships" xmlns:p="http://schemas.openxmlformats.org/presentationml/2006/main">
  <p:tag name="EMPTYTAG" val="EmptyTag"/>
  <p:tag name="11/13/2009" val="LastModified"/>
</p:tagLst>
</file>

<file path=ppt/tags/tag11.xml><?xml version="1.0" encoding="utf-8"?>
<p:tagLst xmlns:a="http://schemas.openxmlformats.org/drawingml/2006/main" xmlns:r="http://schemas.openxmlformats.org/officeDocument/2006/relationships" xmlns:p="http://schemas.openxmlformats.org/presentationml/2006/main">
  <p:tag name="11/13/2009" val="LastModified"/>
</p:tagLst>
</file>

<file path=ppt/tags/tag12.xml><?xml version="1.0" encoding="utf-8"?>
<p:tagLst xmlns:a="http://schemas.openxmlformats.org/drawingml/2006/main" xmlns:r="http://schemas.openxmlformats.org/officeDocument/2006/relationships" xmlns:p="http://schemas.openxmlformats.org/presentationml/2006/main">
  <p:tag name="2DAY" val="INCLUDE"/>
  <p:tag name="11/13/2009" val="LastModified"/>
</p:tagLst>
</file>

<file path=ppt/tags/tag13.xml><?xml version="1.0" encoding="utf-8"?>
<p:tagLst xmlns:a="http://schemas.openxmlformats.org/drawingml/2006/main" xmlns:r="http://schemas.openxmlformats.org/officeDocument/2006/relationships" xmlns:p="http://schemas.openxmlformats.org/presentationml/2006/main">
  <p:tag name="11/13/2009" val="LastModified"/>
</p:tagLst>
</file>

<file path=ppt/tags/tag14.xml><?xml version="1.0" encoding="utf-8"?>
<p:tagLst xmlns:a="http://schemas.openxmlformats.org/drawingml/2006/main" xmlns:r="http://schemas.openxmlformats.org/officeDocument/2006/relationships" xmlns:p="http://schemas.openxmlformats.org/presentationml/2006/main">
  <p:tag name="11/13/2009" val="LastModified"/>
</p:tagLst>
</file>

<file path=ppt/tags/tag15.xml><?xml version="1.0" encoding="utf-8"?>
<p:tagLst xmlns:a="http://schemas.openxmlformats.org/drawingml/2006/main" xmlns:r="http://schemas.openxmlformats.org/officeDocument/2006/relationships" xmlns:p="http://schemas.openxmlformats.org/presentationml/2006/main">
  <p:tag name="11/13/2009" val="LastModified"/>
</p:tagLst>
</file>

<file path=ppt/tags/tag16.xml><?xml version="1.0" encoding="utf-8"?>
<p:tagLst xmlns:a="http://schemas.openxmlformats.org/drawingml/2006/main" xmlns:r="http://schemas.openxmlformats.org/officeDocument/2006/relationships" xmlns:p="http://schemas.openxmlformats.org/presentationml/2006/main">
  <p:tag name="11/13/2009" val="LastModified"/>
</p:tagLst>
</file>

<file path=ppt/tags/tag17.xml><?xml version="1.0" encoding="utf-8"?>
<p:tagLst xmlns:a="http://schemas.openxmlformats.org/drawingml/2006/main" xmlns:r="http://schemas.openxmlformats.org/officeDocument/2006/relationships" xmlns:p="http://schemas.openxmlformats.org/presentationml/2006/main">
  <p:tag name="11/13/2009" val="LastModified"/>
</p:tagLst>
</file>

<file path=ppt/tags/tag18.xml><?xml version="1.0" encoding="utf-8"?>
<p:tagLst xmlns:a="http://schemas.openxmlformats.org/drawingml/2006/main" xmlns:r="http://schemas.openxmlformats.org/officeDocument/2006/relationships" xmlns:p="http://schemas.openxmlformats.org/presentationml/2006/main">
  <p:tag name="11/13/2009" val="LastModified"/>
</p:tagLst>
</file>

<file path=ppt/tags/tag19.xml><?xml version="1.0" encoding="utf-8"?>
<p:tagLst xmlns:a="http://schemas.openxmlformats.org/drawingml/2006/main" xmlns:r="http://schemas.openxmlformats.org/officeDocument/2006/relationships" xmlns:p="http://schemas.openxmlformats.org/presentationml/2006/main">
  <p:tag name="EMPTYTAG" val="EmptyTag"/>
  <p:tag name="2DAY" val="INCLUDE"/>
  <p:tag name="11/13/2009" val="LastModified"/>
</p:tagLst>
</file>

<file path=ppt/tags/tag2.xml><?xml version="1.0" encoding="utf-8"?>
<p:tagLst xmlns:a="http://schemas.openxmlformats.org/drawingml/2006/main" xmlns:r="http://schemas.openxmlformats.org/officeDocument/2006/relationships" xmlns:p="http://schemas.openxmlformats.org/presentationml/2006/main">
  <p:tag name="11/13/2009" val="LastModified"/>
</p:tagLst>
</file>

<file path=ppt/tags/tag20.xml><?xml version="1.0" encoding="utf-8"?>
<p:tagLst xmlns:a="http://schemas.openxmlformats.org/drawingml/2006/main" xmlns:r="http://schemas.openxmlformats.org/officeDocument/2006/relationships" xmlns:p="http://schemas.openxmlformats.org/presentationml/2006/main">
  <p:tag name="NONWEB" val="TOPICEXCLUDE"/>
  <p:tag name="VANGUARD" val="OMIT"/>
  <p:tag name="11/13/2009" val="LastModified"/>
</p:tagLst>
</file>

<file path=ppt/tags/tag21.xml><?xml version="1.0" encoding="utf-8"?>
<p:tagLst xmlns:a="http://schemas.openxmlformats.org/drawingml/2006/main" xmlns:r="http://schemas.openxmlformats.org/officeDocument/2006/relationships" xmlns:p="http://schemas.openxmlformats.org/presentationml/2006/main">
  <p:tag name="2DAY" val="INCLUDE"/>
  <p:tag name="11/13/2009" val="LastModified"/>
</p:tagLst>
</file>

<file path=ppt/tags/tag22.xml><?xml version="1.0" encoding="utf-8"?>
<p:tagLst xmlns:a="http://schemas.openxmlformats.org/drawingml/2006/main" xmlns:r="http://schemas.openxmlformats.org/officeDocument/2006/relationships" xmlns:p="http://schemas.openxmlformats.org/presentationml/2006/main">
  <p:tag name="NONWEB" val="TOPICEXCLUDE"/>
  <p:tag name="VANGUARD" val="OMIT"/>
</p:tagLst>
</file>

<file path=ppt/tags/tag23.xml><?xml version="1.0" encoding="utf-8"?>
<p:tagLst xmlns:a="http://schemas.openxmlformats.org/drawingml/2006/main" xmlns:r="http://schemas.openxmlformats.org/officeDocument/2006/relationships" xmlns:p="http://schemas.openxmlformats.org/presentationml/2006/main">
  <p:tag name="NONWEB" val="TOPICEXCLUDE"/>
  <p:tag name="VANGUARD" val="OMIT"/>
</p:tagLst>
</file>

<file path=ppt/tags/tag24.xml><?xml version="1.0" encoding="utf-8"?>
<p:tagLst xmlns:a="http://schemas.openxmlformats.org/drawingml/2006/main" xmlns:r="http://schemas.openxmlformats.org/officeDocument/2006/relationships" xmlns:p="http://schemas.openxmlformats.org/presentationml/2006/main">
  <p:tag name="11/13/2009" val="LastModified"/>
</p:tagLst>
</file>

<file path=ppt/tags/tag25.xml><?xml version="1.0" encoding="utf-8"?>
<p:tagLst xmlns:a="http://schemas.openxmlformats.org/drawingml/2006/main" xmlns:r="http://schemas.openxmlformats.org/officeDocument/2006/relationships" xmlns:p="http://schemas.openxmlformats.org/presentationml/2006/main">
  <p:tag name="11/13/2009" val="LastModified"/>
</p:tagLst>
</file>

<file path=ppt/tags/tag26.xml><?xml version="1.0" encoding="utf-8"?>
<p:tagLst xmlns:a="http://schemas.openxmlformats.org/drawingml/2006/main" xmlns:r="http://schemas.openxmlformats.org/officeDocument/2006/relationships" xmlns:p="http://schemas.openxmlformats.org/presentationml/2006/main">
  <p:tag name="02/04/2007" val="LastModified"/>
</p:tagLst>
</file>

<file path=ppt/tags/tag27.xml><?xml version="1.0" encoding="utf-8"?>
<p:tagLst xmlns:a="http://schemas.openxmlformats.org/drawingml/2006/main" xmlns:r="http://schemas.openxmlformats.org/officeDocument/2006/relationships" xmlns:p="http://schemas.openxmlformats.org/presentationml/2006/main">
  <p:tag name="11/13/2009" val="LastModified"/>
</p:tagLst>
</file>

<file path=ppt/tags/tag28.xml><?xml version="1.0" encoding="utf-8"?>
<p:tagLst xmlns:a="http://schemas.openxmlformats.org/drawingml/2006/main" xmlns:r="http://schemas.openxmlformats.org/officeDocument/2006/relationships" xmlns:p="http://schemas.openxmlformats.org/presentationml/2006/main">
  <p:tag name="11/13/2009" val="LastModified"/>
</p:tagLst>
</file>

<file path=ppt/tags/tag29.xml><?xml version="1.0" encoding="utf-8"?>
<p:tagLst xmlns:a="http://schemas.openxmlformats.org/drawingml/2006/main" xmlns:r="http://schemas.openxmlformats.org/officeDocument/2006/relationships" xmlns:p="http://schemas.openxmlformats.org/presentationml/2006/main">
  <p:tag name="11/13/2009" val="LastModified"/>
</p:tagLst>
</file>

<file path=ppt/tags/tag3.xml><?xml version="1.0" encoding="utf-8"?>
<p:tagLst xmlns:a="http://schemas.openxmlformats.org/drawingml/2006/main" xmlns:r="http://schemas.openxmlformats.org/officeDocument/2006/relationships" xmlns:p="http://schemas.openxmlformats.org/presentationml/2006/main">
  <p:tag name="11/13/2009" val="LastModified"/>
</p:tagLst>
</file>

<file path=ppt/tags/tag30.xml><?xml version="1.0" encoding="utf-8"?>
<p:tagLst xmlns:a="http://schemas.openxmlformats.org/drawingml/2006/main" xmlns:r="http://schemas.openxmlformats.org/officeDocument/2006/relationships" xmlns:p="http://schemas.openxmlformats.org/presentationml/2006/main">
  <p:tag name="02/26/2007" val="LastModified"/>
  <p:tag name="4DAY" val="INCLUDE"/>
</p:tagLst>
</file>

<file path=ppt/tags/tag4.xml><?xml version="1.0" encoding="utf-8"?>
<p:tagLst xmlns:a="http://schemas.openxmlformats.org/drawingml/2006/main" xmlns:r="http://schemas.openxmlformats.org/officeDocument/2006/relationships" xmlns:p="http://schemas.openxmlformats.org/presentationml/2006/main">
  <p:tag name="11/13/2009" val="LastModified"/>
</p:tagLst>
</file>

<file path=ppt/tags/tag5.xml><?xml version="1.0" encoding="utf-8"?>
<p:tagLst xmlns:a="http://schemas.openxmlformats.org/drawingml/2006/main" xmlns:r="http://schemas.openxmlformats.org/officeDocument/2006/relationships" xmlns:p="http://schemas.openxmlformats.org/presentationml/2006/main">
  <p:tag name="EMPTYTAG" val="EmptyTag"/>
  <p:tag name="04/16/2010" val="LastModified"/>
</p:tagLst>
</file>

<file path=ppt/tags/tag6.xml><?xml version="1.0" encoding="utf-8"?>
<p:tagLst xmlns:a="http://schemas.openxmlformats.org/drawingml/2006/main" xmlns:r="http://schemas.openxmlformats.org/officeDocument/2006/relationships" xmlns:p="http://schemas.openxmlformats.org/presentationml/2006/main">
  <p:tag name="11/13/2009" val="LastModified"/>
</p:tagLst>
</file>

<file path=ppt/tags/tag7.xml><?xml version="1.0" encoding="utf-8"?>
<p:tagLst xmlns:a="http://schemas.openxmlformats.org/drawingml/2006/main" xmlns:r="http://schemas.openxmlformats.org/officeDocument/2006/relationships" xmlns:p="http://schemas.openxmlformats.org/presentationml/2006/main">
  <p:tag name="EMPTYTAG" val="EmptyTag"/>
  <p:tag name="11/13/2009" val="LastModified"/>
</p:tagLst>
</file>

<file path=ppt/tags/tag8.xml><?xml version="1.0" encoding="utf-8"?>
<p:tagLst xmlns:a="http://schemas.openxmlformats.org/drawingml/2006/main" xmlns:r="http://schemas.openxmlformats.org/officeDocument/2006/relationships" xmlns:p="http://schemas.openxmlformats.org/presentationml/2006/main">
  <p:tag name="11/13/2009" val="LastModified"/>
</p:tagLst>
</file>

<file path=ppt/tags/tag9.xml><?xml version="1.0" encoding="utf-8"?>
<p:tagLst xmlns:a="http://schemas.openxmlformats.org/drawingml/2006/main" xmlns:r="http://schemas.openxmlformats.org/officeDocument/2006/relationships" xmlns:p="http://schemas.openxmlformats.org/presentationml/2006/main">
  <p:tag name="11/13/2009" val="LastModified"/>
</p:tagLst>
</file>

<file path=ppt/theme/theme1.xml><?xml version="1.0" encoding="utf-8"?>
<a:theme xmlns:a="http://schemas.openxmlformats.org/drawingml/2006/main" name="OWASP Presentation Template">
  <a:themeElements>
    <a:clrScheme name="Aspect">
      <a:dk1>
        <a:sysClr val="windowText" lastClr="000000"/>
      </a:dk1>
      <a:lt1>
        <a:sysClr val="window" lastClr="FFFFFF"/>
      </a:lt1>
      <a:dk2>
        <a:srgbClr val="323232"/>
      </a:dk2>
      <a:lt2>
        <a:srgbClr val="E3DED1"/>
      </a:lt2>
      <a:accent1>
        <a:srgbClr val="F07F09"/>
      </a:accent1>
      <a:accent2>
        <a:srgbClr val="9F2936"/>
      </a:accent2>
      <a:accent3>
        <a:srgbClr val="1B587C"/>
      </a:accent3>
      <a:accent4>
        <a:srgbClr val="4E8542"/>
      </a:accent4>
      <a:accent5>
        <a:srgbClr val="604878"/>
      </a:accent5>
      <a:accent6>
        <a:srgbClr val="C19859"/>
      </a:accent6>
      <a:hlink>
        <a:srgbClr val="6B9F25"/>
      </a:hlink>
      <a:folHlink>
        <a:srgbClr val="B26B02"/>
      </a:folHlink>
    </a:clrScheme>
    <a:fontScheme name="OWASP Presentation Template">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OWASP Presentation Templa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OWASP Presentation Templat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OWASP Presentation Templat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OWASP Presentation Templat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OWASP Presentation Templat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OWASP Presentation Templat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OWASP Presentation Templat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OWASP Presentation Templat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OWASP Presentation Templat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OWASP Presentation Templat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OWASP Presentation Templat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OWASP Presentation Templat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Presentation_template_blank_owasp.ppt</Template>
  <TotalTime>3637</TotalTime>
  <Words>8251</Words>
  <Application>Microsoft Office PowerPoint</Application>
  <PresentationFormat>On-screen Show (4:3)</PresentationFormat>
  <Paragraphs>1166</Paragraphs>
  <Slides>72</Slides>
  <Notes>71</Notes>
  <HiddenSlides>24</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72</vt:i4>
      </vt:variant>
    </vt:vector>
  </HeadingPairs>
  <TitlesOfParts>
    <vt:vector size="74" baseType="lpstr">
      <vt:lpstr>OWASP Presentation Template</vt:lpstr>
      <vt:lpstr>Visio</vt:lpstr>
      <vt:lpstr>OWASP BeNeLux Days 2010  Training</vt:lpstr>
      <vt:lpstr>OWASP Top 10</vt:lpstr>
      <vt:lpstr>What’s Changed?</vt:lpstr>
      <vt:lpstr>Mapping from 2007 to 2010 Top 10</vt:lpstr>
      <vt:lpstr>OWASP Top 10 Risk Rating Methodology</vt:lpstr>
      <vt:lpstr>OWASP Top Ten (2010 Edition)</vt:lpstr>
      <vt:lpstr>A1 – Injection</vt:lpstr>
      <vt:lpstr>SQL Injection – Illustrated</vt:lpstr>
      <vt:lpstr>example : SQL-injection attack</vt:lpstr>
      <vt:lpstr>Details of a SQL Injection Attack </vt:lpstr>
      <vt:lpstr>Sample Attack </vt:lpstr>
      <vt:lpstr>A1 – Avoid Injection Flaws</vt:lpstr>
      <vt:lpstr>SQL Injection Attack Techniques </vt:lpstr>
      <vt:lpstr>Example Automated Exploit Tool </vt:lpstr>
      <vt:lpstr>SQL Injection Worm (also known as Asprox)</vt:lpstr>
      <vt:lpstr>.NET Specific</vt:lpstr>
      <vt:lpstr>Input validation</vt:lpstr>
      <vt:lpstr>Parameterized Queries</vt:lpstr>
      <vt:lpstr>File-Upload and Dangers </vt:lpstr>
      <vt:lpstr>Expect the Worst</vt:lpstr>
      <vt:lpstr>Take into account the following (blacklisting will be difficult)</vt:lpstr>
      <vt:lpstr>Take into account the following (2)</vt:lpstr>
      <vt:lpstr>Take into account the following (3)</vt:lpstr>
      <vt:lpstr>Canonicalization</vt:lpstr>
      <vt:lpstr>File Upload Summary</vt:lpstr>
      <vt:lpstr>A1 – Conclusion</vt:lpstr>
      <vt:lpstr>A2 – Cross-Site Scripting (XSS)</vt:lpstr>
      <vt:lpstr>XSS Definition</vt:lpstr>
      <vt:lpstr>Cross-Site Scripting Illustrated</vt:lpstr>
      <vt:lpstr>A2 – Avoiding XSS Flaws</vt:lpstr>
      <vt:lpstr>Cross-Site Scripting: Protection</vt:lpstr>
      <vt:lpstr>Safe Escaping Schemes in Various HTML Execution Contexts</vt:lpstr>
      <vt:lpstr>.NET specific</vt:lpstr>
      <vt:lpstr>Machine.config</vt:lpstr>
      <vt:lpstr>HTML Output Includes Input Parameters?</vt:lpstr>
      <vt:lpstr>Anti-XSS Library</vt:lpstr>
      <vt:lpstr>Evaluate Countermeasures</vt:lpstr>
      <vt:lpstr>DOM Based XSS</vt:lpstr>
      <vt:lpstr>Example</vt:lpstr>
      <vt:lpstr>DOM Based XSS</vt:lpstr>
      <vt:lpstr>Example: BeEF Browser Exploitation Framework</vt:lpstr>
      <vt:lpstr>A2 – Conclusion</vt:lpstr>
      <vt:lpstr>A3 – Broken Authentication and Session Management</vt:lpstr>
      <vt:lpstr>Broken Authentication Illustrated</vt:lpstr>
      <vt:lpstr>A3 – Avoiding Broken Authentication and Session Management</vt:lpstr>
      <vt:lpstr>A4 – Insecure Direct Object References</vt:lpstr>
      <vt:lpstr>Insecure Direct Object References Illustrated</vt:lpstr>
      <vt:lpstr>A4 – Avoiding Insecure Direct Object References</vt:lpstr>
      <vt:lpstr>A5 – Cross Site Request Forgery (CSRF)</vt:lpstr>
      <vt:lpstr>CSRF Illustrated</vt:lpstr>
      <vt:lpstr>CSRF Vulnerability Pattern</vt:lpstr>
      <vt:lpstr>CSRF Illustrated</vt:lpstr>
      <vt:lpstr>A5 – Avoiding CSRF Flaws</vt:lpstr>
      <vt:lpstr>ViewStateUserKey</vt:lpstr>
      <vt:lpstr>A5 – Make it harder</vt:lpstr>
      <vt:lpstr>Example: SAMY XSS Worm</vt:lpstr>
      <vt:lpstr>A6 – Security Misconfiguration</vt:lpstr>
      <vt:lpstr>Security Misconfiguration Illustrated</vt:lpstr>
      <vt:lpstr>A6 – Avoiding Security Misconfiguration</vt:lpstr>
      <vt:lpstr>A7 – Failure to Restrict URL Access</vt:lpstr>
      <vt:lpstr>Failure to Restrict URL Access Illustrated</vt:lpstr>
      <vt:lpstr>A7 – Avoiding URL Access Control Flaws</vt:lpstr>
      <vt:lpstr>A8 – Insecure Cryptographic Storage</vt:lpstr>
      <vt:lpstr>Insecure Cryptographic Storage Illustrated</vt:lpstr>
      <vt:lpstr>A8 – Avoiding Insecure Cryptographic Storage</vt:lpstr>
      <vt:lpstr>A09 – Insufficient Transport Layer Protection</vt:lpstr>
      <vt:lpstr>Insufficient Transport Layer Protection Illustrated</vt:lpstr>
      <vt:lpstr>A09 – Avoiding Insufficient Transport Layer Protection</vt:lpstr>
      <vt:lpstr>A10 – Unvalidated Redirects and Forwards</vt:lpstr>
      <vt:lpstr>Unvalidated Redirect Illustrated</vt:lpstr>
      <vt:lpstr>A10 – Avoiding Unvalidated Redirects and Forwards</vt:lpstr>
      <vt:lpstr>The End</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dd</dc:creator>
  <cp:lastModifiedBy>Sebastien Deleersnyder</cp:lastModifiedBy>
  <cp:revision>257</cp:revision>
  <cp:lastPrinted>2010-11-14T10:34:57Z</cp:lastPrinted>
  <dcterms:created xsi:type="dcterms:W3CDTF">2008-02-05T00:02:23Z</dcterms:created>
  <dcterms:modified xsi:type="dcterms:W3CDTF">2010-12-02T13:43:50Z</dcterms:modified>
</cp:coreProperties>
</file>