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766" r:id="rId2"/>
    <p:sldId id="1795" r:id="rId3"/>
    <p:sldId id="1767" r:id="rId4"/>
    <p:sldId id="1768" r:id="rId5"/>
    <p:sldId id="1769" r:id="rId6"/>
    <p:sldId id="1809" r:id="rId7"/>
    <p:sldId id="1806" r:id="rId8"/>
    <p:sldId id="1807" r:id="rId9"/>
    <p:sldId id="1808" r:id="rId10"/>
    <p:sldId id="1811" r:id="rId11"/>
    <p:sldId id="1793" r:id="rId12"/>
    <p:sldId id="1810" r:id="rId13"/>
    <p:sldId id="1771" r:id="rId14"/>
    <p:sldId id="1772" r:id="rId15"/>
    <p:sldId id="1812" r:id="rId16"/>
    <p:sldId id="1773" r:id="rId17"/>
    <p:sldId id="1774" r:id="rId18"/>
    <p:sldId id="1799" r:id="rId19"/>
    <p:sldId id="1792" r:id="rId20"/>
    <p:sldId id="1776" r:id="rId21"/>
    <p:sldId id="1778" r:id="rId22"/>
    <p:sldId id="1779" r:id="rId23"/>
    <p:sldId id="1805" r:id="rId24"/>
    <p:sldId id="1797" r:id="rId25"/>
    <p:sldId id="1781" r:id="rId26"/>
    <p:sldId id="1813" r:id="rId27"/>
    <p:sldId id="1782" r:id="rId28"/>
    <p:sldId id="1783" r:id="rId29"/>
    <p:sldId id="1784" r:id="rId30"/>
    <p:sldId id="1785" r:id="rId31"/>
    <p:sldId id="1800" r:id="rId32"/>
    <p:sldId id="1814" r:id="rId33"/>
    <p:sldId id="1816" r:id="rId34"/>
    <p:sldId id="1817" r:id="rId35"/>
    <p:sldId id="1815" r:id="rId36"/>
    <p:sldId id="179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99CCFF"/>
    <a:srgbClr val="660033"/>
    <a:srgbClr val="000000"/>
    <a:srgbClr val="CC99FF"/>
    <a:srgbClr val="B2B2B2"/>
    <a:srgbClr val="666699"/>
    <a:srgbClr val="FF0000"/>
    <a:srgbClr val="00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20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0EF6FEC-982A-4458-8CFC-B6E762DF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C2C4377-43BD-49CD-A14F-5BB2DAE5B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3BDBD-96C7-49C1-9791-BD0D400D1E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CB69D-145D-4CE8-8F9B-EBE80C967573}" type="slidenum">
              <a:rPr lang="en-US"/>
              <a:pPr/>
              <a:t>11</a:t>
            </a:fld>
            <a:endParaRPr lang="en-US"/>
          </a:p>
        </p:txBody>
      </p:sp>
      <p:sp>
        <p:nvSpPr>
          <p:cNvPr id="284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D3342-C347-4F99-A076-38CFA9E32878}" type="slidenum">
              <a:rPr lang="en-US"/>
              <a:pPr/>
              <a:t>12</a:t>
            </a:fld>
            <a:endParaRPr lang="en-US"/>
          </a:p>
        </p:txBody>
      </p:sp>
      <p:sp>
        <p:nvSpPr>
          <p:cNvPr id="169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CB69D-145D-4CE8-8F9B-EBE80C967573}" type="slidenum">
              <a:rPr lang="en-US"/>
              <a:pPr/>
              <a:t>13</a:t>
            </a:fld>
            <a:endParaRPr lang="en-US"/>
          </a:p>
        </p:txBody>
      </p:sp>
      <p:sp>
        <p:nvSpPr>
          <p:cNvPr id="284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2DF3-2CD1-4870-8751-568AF548409C}" type="slidenum">
              <a:rPr lang="en-US"/>
              <a:pPr/>
              <a:t>14</a:t>
            </a:fld>
            <a:endParaRPr lang="en-US"/>
          </a:p>
        </p:txBody>
      </p:sp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6741A4-58E0-41F3-A47F-3983A8FCA4F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9FE6B-C895-4A11-9B44-638952D07B0A}" type="slidenum">
              <a:rPr lang="en-US"/>
              <a:pPr/>
              <a:t>17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2DF3-2CD1-4870-8751-568AF548409C}" type="slidenum">
              <a:rPr lang="en-US"/>
              <a:pPr/>
              <a:t>18</a:t>
            </a:fld>
            <a:endParaRPr lang="en-US"/>
          </a:p>
        </p:txBody>
      </p:sp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ECD70-BD2C-4008-8A50-47DEFD2EF8E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BB324-50BA-4584-9BE2-C78894A7206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2DF3-2CD1-4870-8751-568AF548409C}" type="slidenum">
              <a:rPr lang="en-US"/>
              <a:pPr/>
              <a:t>21</a:t>
            </a:fld>
            <a:endParaRPr lang="en-US"/>
          </a:p>
        </p:txBody>
      </p:sp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2DF3-2CD1-4870-8751-568AF548409C}" type="slidenum">
              <a:rPr lang="en-US"/>
              <a:pPr/>
              <a:t>22</a:t>
            </a:fld>
            <a:endParaRPr lang="en-US"/>
          </a:p>
        </p:txBody>
      </p:sp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2DF3-2CD1-4870-8751-568AF548409C}" type="slidenum">
              <a:rPr lang="en-US"/>
              <a:pPr/>
              <a:t>23</a:t>
            </a:fld>
            <a:endParaRPr lang="en-US"/>
          </a:p>
        </p:txBody>
      </p:sp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228D6-2C8E-4DD0-B852-73DA0601F920}" type="slidenum">
              <a:rPr lang="en-US"/>
              <a:pPr/>
              <a:t>24</a:t>
            </a:fld>
            <a:endParaRPr lang="en-US"/>
          </a:p>
        </p:txBody>
      </p:sp>
      <p:sp>
        <p:nvSpPr>
          <p:cNvPr id="236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2B650-C122-4A9A-84B6-42C687EDF942}" type="slidenum">
              <a:rPr lang="en-US"/>
              <a:pPr/>
              <a:t>25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70804-D64B-4CEA-AA72-7E6F86ABB372}" type="slidenum">
              <a:rPr lang="en-US"/>
              <a:pPr/>
              <a:t>27</a:t>
            </a:fld>
            <a:endParaRPr lang="en-US"/>
          </a:p>
        </p:txBody>
      </p:sp>
      <p:sp>
        <p:nvSpPr>
          <p:cNvPr id="275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FDA7F-7696-410B-9648-A498F6AB68DA}" type="slidenum">
              <a:rPr lang="en-US"/>
              <a:pPr/>
              <a:t>28</a:t>
            </a:fld>
            <a:endParaRPr lang="en-US"/>
          </a:p>
        </p:txBody>
      </p:sp>
      <p:sp>
        <p:nvSpPr>
          <p:cNvPr id="274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8E7E5-3708-4304-BFB0-6660785DFBFF}" type="slidenum">
              <a:rPr lang="en-US"/>
              <a:pPr/>
              <a:t>29</a:t>
            </a:fld>
            <a:endParaRPr lang="en-US"/>
          </a:p>
        </p:txBody>
      </p:sp>
      <p:sp>
        <p:nvSpPr>
          <p:cNvPr id="275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CB69D-145D-4CE8-8F9B-EBE80C967573}" type="slidenum">
              <a:rPr lang="en-US"/>
              <a:pPr/>
              <a:t>3</a:t>
            </a:fld>
            <a:endParaRPr lang="en-US"/>
          </a:p>
        </p:txBody>
      </p:sp>
      <p:sp>
        <p:nvSpPr>
          <p:cNvPr id="284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DFD131-877F-49CD-8EBA-19281B8D2012}" type="slidenum">
              <a:rPr lang="en-US"/>
              <a:pPr/>
              <a:t>30</a:t>
            </a:fld>
            <a:endParaRPr lang="en-US"/>
          </a:p>
        </p:txBody>
      </p:sp>
      <p:sp>
        <p:nvSpPr>
          <p:cNvPr id="236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F1D45-B38D-4247-B7AE-FFF3D940A442}" type="slidenum">
              <a:rPr lang="en-US"/>
              <a:pPr/>
              <a:t>31</a:t>
            </a:fld>
            <a:endParaRPr lang="en-US"/>
          </a:p>
        </p:txBody>
      </p:sp>
      <p:sp>
        <p:nvSpPr>
          <p:cNvPr id="217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BFFF8F-6252-4629-8F6A-1546A53ABA88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74727-525D-4A2B-9BA0-D96AAC7CD209}" type="slidenum">
              <a:rPr lang="en-US"/>
              <a:pPr/>
              <a:t>4</a:t>
            </a:fld>
            <a:endParaRPr lang="en-US"/>
          </a:p>
        </p:txBody>
      </p:sp>
      <p:sp>
        <p:nvSpPr>
          <p:cNvPr id="227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89AA7-8D81-473A-B01E-3D530EA42CEF}" type="slidenum">
              <a:rPr lang="en-US"/>
              <a:pPr/>
              <a:t>5</a:t>
            </a:fld>
            <a:endParaRPr lang="en-US"/>
          </a:p>
        </p:txBody>
      </p:sp>
      <p:sp>
        <p:nvSpPr>
          <p:cNvPr id="227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9FECD-A8FE-478B-9750-D09BA3BAE28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134A7-C8B7-493E-AB91-50167D1C8800}" type="slidenum">
              <a:rPr lang="en-US"/>
              <a:pPr/>
              <a:t>7</a:t>
            </a:fld>
            <a:endParaRPr lang="en-US"/>
          </a:p>
        </p:txBody>
      </p:sp>
      <p:sp>
        <p:nvSpPr>
          <p:cNvPr id="227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134A7-C8B7-493E-AB91-50167D1C8800}" type="slidenum">
              <a:rPr lang="en-US"/>
              <a:pPr/>
              <a:t>8</a:t>
            </a:fld>
            <a:endParaRPr lang="en-US"/>
          </a:p>
        </p:txBody>
      </p:sp>
      <p:sp>
        <p:nvSpPr>
          <p:cNvPr id="227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134A7-C8B7-493E-AB91-50167D1C8800}" type="slidenum">
              <a:rPr lang="en-US"/>
              <a:pPr/>
              <a:t>9</a:t>
            </a:fld>
            <a:endParaRPr lang="en-US"/>
          </a:p>
        </p:txBody>
      </p:sp>
      <p:sp>
        <p:nvSpPr>
          <p:cNvPr id="227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F"/>
            </a:gs>
            <a:gs pos="50000">
              <a:srgbClr val="000066"/>
            </a:gs>
            <a:gs pos="100000">
              <a:srgbClr val="00002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590675" y="6115050"/>
            <a:ext cx="6629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b="1">
                <a:solidFill>
                  <a:srgbClr val="666699"/>
                </a:solidFill>
                <a:latin typeface="Arial" charset="0"/>
              </a:rPr>
              <a:t>NATIONAL INSTITUTE OF STANDARDS AND TECHNOLOGY</a:t>
            </a: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8382000" y="6400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200"/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8086725" y="6105525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4E611DA3-AF10-41C0-825D-A861055F097C}" type="slidenum">
              <a:rPr lang="en-US" sz="1000" b="1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>
              <a:latin typeface="Arial" charset="0"/>
            </a:endParaRPr>
          </a:p>
        </p:txBody>
      </p:sp>
      <p:pic>
        <p:nvPicPr>
          <p:cNvPr id="1031" name="Picture 17" descr="NIST wht on blk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9150" y="6119813"/>
            <a:ext cx="654050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3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1025" y="4667250"/>
            <a:ext cx="79248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Dr. Ron Ross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1600" i="1" dirty="0" smtClean="0">
                <a:latin typeface="Arial" charset="0"/>
                <a:cs typeface="Arial" charset="0"/>
              </a:rPr>
              <a:t>Computer Security Division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en-US" sz="1600" i="1" dirty="0" smtClean="0">
                <a:latin typeface="Arial" charset="0"/>
                <a:cs typeface="Arial" charset="0"/>
              </a:rPr>
              <a:t>Information Technology Laboratory</a:t>
            </a:r>
            <a:endParaRPr lang="en-US" sz="1600" dirty="0" smtClean="0">
              <a:solidFill>
                <a:srgbClr val="5F5F5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0550" y="1238250"/>
            <a:ext cx="8020050" cy="31527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b="1" dirty="0" smtClean="0">
                <a:latin typeface="Arial Narrow" pitchFamily="34" charset="0"/>
              </a:rPr>
              <a:t>Defending the United States</a:t>
            </a:r>
            <a:br>
              <a:rPr lang="en-US" sz="4000" b="1" dirty="0" smtClean="0">
                <a:latin typeface="Arial Narrow" pitchFamily="34" charset="0"/>
              </a:rPr>
            </a:br>
            <a:r>
              <a:rPr lang="en-US" sz="4000" b="1" dirty="0" smtClean="0">
                <a:latin typeface="Arial Narrow" pitchFamily="34" charset="0"/>
              </a:rPr>
              <a:t>in the Digital Age</a:t>
            </a:r>
            <a:r>
              <a:rPr lang="en-US" sz="3200" b="1" dirty="0" smtClean="0">
                <a:latin typeface="Arial Narrow" pitchFamily="34" charset="0"/>
              </a:rPr>
              <a:t/>
            </a:r>
            <a:br>
              <a:rPr lang="en-US" sz="3200" b="1" dirty="0" smtClean="0">
                <a:latin typeface="Arial Narrow" pitchFamily="34" charset="0"/>
              </a:rPr>
            </a:br>
            <a:r>
              <a:rPr lang="en-US" sz="2400" b="1" i="1" dirty="0" smtClean="0">
                <a:latin typeface="Arial Narrow" pitchFamily="34" charset="0"/>
              </a:rPr>
              <a:t>Information Security Transformation </a:t>
            </a:r>
            <a:br>
              <a:rPr lang="en-US" sz="2400" b="1" i="1" dirty="0" smtClean="0">
                <a:latin typeface="Arial Narrow" pitchFamily="34" charset="0"/>
              </a:rPr>
            </a:br>
            <a:r>
              <a:rPr lang="en-US" sz="2400" b="1" i="1" dirty="0" smtClean="0">
                <a:latin typeface="Arial Narrow" pitchFamily="34" charset="0"/>
              </a:rPr>
              <a:t>for the Federal Government</a:t>
            </a:r>
            <a:r>
              <a:rPr lang="en-US" sz="2400" dirty="0" smtClean="0">
                <a:solidFill>
                  <a:srgbClr val="6699FF"/>
                </a:solidFill>
                <a:latin typeface="Arial Narrow" pitchFamily="34" charset="0"/>
                <a:cs typeface="Arial" charset="0"/>
              </a:rPr>
              <a:t/>
            </a:r>
            <a:br>
              <a:rPr lang="en-US" sz="2400" dirty="0" smtClean="0">
                <a:solidFill>
                  <a:srgbClr val="6699FF"/>
                </a:solidFill>
                <a:latin typeface="Arial Narrow" pitchFamily="34" charset="0"/>
                <a:cs typeface="Arial" charset="0"/>
              </a:rPr>
            </a:br>
            <a:r>
              <a:rPr lang="en-US" sz="2400" b="1" dirty="0" smtClean="0">
                <a:latin typeface="Arial Narrow" pitchFamily="34" charset="0"/>
              </a:rPr>
              <a:t/>
            </a:r>
            <a:br>
              <a:rPr lang="en-US" sz="2400" b="1" dirty="0" smtClean="0">
                <a:latin typeface="Arial Narrow" pitchFamily="34" charset="0"/>
              </a:rPr>
            </a:br>
            <a:r>
              <a:rPr lang="en-US" sz="1200" b="1" dirty="0" smtClean="0">
                <a:latin typeface="Arial Narrow" pitchFamily="34" charset="0"/>
              </a:rPr>
              <a:t/>
            </a:r>
            <a:br>
              <a:rPr lang="en-US" sz="1200" b="1" dirty="0" smtClean="0">
                <a:latin typeface="Arial Narrow" pitchFamily="34" charset="0"/>
              </a:rPr>
            </a:br>
            <a:r>
              <a:rPr lang="en-US" sz="2200" dirty="0" smtClean="0"/>
              <a:t> </a:t>
            </a:r>
            <a:r>
              <a:rPr lang="en-US" sz="2200" b="1" dirty="0" smtClean="0">
                <a:solidFill>
                  <a:schemeClr val="accent5">
                    <a:lumMod val="90000"/>
                  </a:schemeClr>
                </a:solidFill>
                <a:latin typeface="Arial Narrow" pitchFamily="34" charset="0"/>
              </a:rPr>
              <a:t>OWASP APPSEC DC 2010</a:t>
            </a:r>
            <a:r>
              <a:rPr lang="en-US" sz="2000" b="1" dirty="0" smtClean="0">
                <a:solidFill>
                  <a:srgbClr val="3399FF"/>
                </a:solidFill>
                <a:latin typeface="Arial Narrow" pitchFamily="34" charset="0"/>
                <a:cs typeface="Arial" charset="0"/>
              </a:rPr>
              <a:t/>
            </a:r>
            <a:br>
              <a:rPr lang="en-US" sz="2000" b="1" dirty="0" smtClean="0">
                <a:solidFill>
                  <a:srgbClr val="3399FF"/>
                </a:solidFill>
                <a:latin typeface="Arial Narrow" pitchFamily="34" charset="0"/>
                <a:cs typeface="Arial" charset="0"/>
              </a:rPr>
            </a:br>
            <a:r>
              <a:rPr lang="en-US" sz="2400" b="1" dirty="0" smtClean="0">
                <a:solidFill>
                  <a:srgbClr val="6699FF"/>
                </a:solidFill>
                <a:latin typeface="Arial Narrow" pitchFamily="34" charset="0"/>
                <a:cs typeface="Arial" charset="0"/>
              </a:rPr>
              <a:t/>
            </a:r>
            <a:br>
              <a:rPr lang="en-US" sz="2400" b="1" dirty="0" smtClean="0">
                <a:solidFill>
                  <a:srgbClr val="6699FF"/>
                </a:solidFill>
                <a:latin typeface="Arial Narrow" pitchFamily="34" charset="0"/>
                <a:cs typeface="Arial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November 11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  <a:cs typeface="Arial" charset="0"/>
              </a:rPr>
              <a:t>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6577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We have to do business in a dangerous world… </a:t>
            </a:r>
            <a:b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Managing risk as we go.</a:t>
            </a:r>
            <a:endParaRPr lang="en-US" sz="20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Risk and Security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284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485901"/>
            <a:ext cx="7772401" cy="42481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What is the difference between risk and security?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Information Security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r>
              <a:rPr lang="en-US" sz="2400" dirty="0" smtClean="0">
                <a:latin typeface="Arial Narrow" pitchFamily="34" charset="0"/>
              </a:rPr>
              <a:t>	</a:t>
            </a:r>
            <a:r>
              <a:rPr lang="en-US" sz="2000" dirty="0" smtClean="0">
                <a:latin typeface="Arial Narrow" pitchFamily="34" charset="0"/>
              </a:rPr>
              <a:t>The protection of information and information systems from unauthorized access, use, disclosure, disruption, modification, or destruction in order to provide confidentiality, integrity, and availability.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Risk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r>
              <a:rPr lang="en-US" sz="2400" dirty="0" smtClean="0">
                <a:latin typeface="Arial Narrow" pitchFamily="34" charset="0"/>
              </a:rPr>
              <a:t>	</a:t>
            </a:r>
            <a:r>
              <a:rPr lang="en-US" sz="2000" dirty="0" smtClean="0">
                <a:latin typeface="Arial Narrow" pitchFamily="34" charset="0"/>
              </a:rPr>
              <a:t>A measure of the extent to which an entity is threatened by a potential circumstance or event, and typically a function of: (i) the adverse impacts that would arise if the circumstance or event occurs; and (ii) the likelihood of occurrence.</a:t>
            </a:r>
            <a:endParaRPr lang="en-US" sz="28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Types of Threats</a:t>
            </a:r>
            <a:endParaRPr lang="en-US" sz="20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r>
              <a:rPr lang="en-US" sz="2000" dirty="0" smtClean="0">
                <a:latin typeface="Arial Narrow" pitchFamily="34" charset="0"/>
              </a:rPr>
              <a:t>	</a:t>
            </a:r>
            <a:r>
              <a:rPr lang="en-US" sz="2000" b="1" i="1" dirty="0" smtClean="0">
                <a:solidFill>
                  <a:schemeClr val="tx2"/>
                </a:solidFill>
                <a:latin typeface="Arial Narrow" pitchFamily="34" charset="0"/>
              </a:rPr>
              <a:t>Purposeful attacks, environmental disruptions, and human errors.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endParaRPr lang="en-US" sz="2400" dirty="0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endParaRPr lang="en-US" sz="24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2450"/>
            <a:ext cx="7696200" cy="9906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The Evolution of Risk and Security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743075"/>
            <a:ext cx="8134350" cy="40481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The conventional wisdom has changed over four decades—</a:t>
            </a:r>
            <a:endParaRPr lang="en-US" sz="2800" dirty="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Confidentiality </a:t>
            </a:r>
            <a:r>
              <a:rPr lang="en-US" sz="2800" b="1" dirty="0" smtClean="0">
                <a:solidFill>
                  <a:schemeClr val="tx2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Arial Narrow" pitchFamily="34" charset="0"/>
                <a:sym typeface="Wingdings" pitchFamily="2" charset="2"/>
              </a:rPr>
              <a:t> </a:t>
            </a:r>
            <a:r>
              <a:rPr lang="en-US" sz="2800" dirty="0" smtClean="0">
                <a:latin typeface="Arial Narrow" pitchFamily="34" charset="0"/>
              </a:rPr>
              <a:t>Confidentiality, Integrity, Availability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Information </a:t>
            </a:r>
            <a:r>
              <a:rPr lang="en-US" sz="2800" dirty="0">
                <a:latin typeface="Arial Narrow" pitchFamily="34" charset="0"/>
              </a:rPr>
              <a:t>Protection </a:t>
            </a:r>
            <a:r>
              <a:rPr lang="en-US" sz="2800" b="1" dirty="0" smtClean="0">
                <a:solidFill>
                  <a:schemeClr val="tx2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Arial Narrow" pitchFamily="34" charset="0"/>
                <a:sym typeface="Wingdings" pitchFamily="2" charset="2"/>
              </a:rPr>
              <a:t>	 </a:t>
            </a:r>
            <a:r>
              <a:rPr lang="en-US" sz="2800" dirty="0" smtClean="0">
                <a:latin typeface="Arial Narrow" pitchFamily="34" charset="0"/>
              </a:rPr>
              <a:t>Information Protection / Sharing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Static, Point-in-Time Focus </a:t>
            </a:r>
            <a:r>
              <a:rPr lang="en-US" sz="2800" b="1" dirty="0" smtClean="0">
                <a:solidFill>
                  <a:schemeClr val="tx2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Arial Narrow" pitchFamily="34" charset="0"/>
              </a:rPr>
              <a:t> Dynamic, Continuous 					         Monitoring Focus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Government-Centric Solutions </a:t>
            </a:r>
            <a:r>
              <a:rPr lang="en-US" sz="2800" b="1" dirty="0" smtClean="0">
                <a:solidFill>
                  <a:schemeClr val="tx2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Arial Narrow" pitchFamily="34" charset="0"/>
              </a:rPr>
              <a:t> Commercial Solutions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Risk Avoidance </a:t>
            </a:r>
            <a:r>
              <a:rPr lang="en-US" sz="2800" b="1" dirty="0" smtClean="0">
                <a:solidFill>
                  <a:schemeClr val="tx2"/>
                </a:solidFill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Arial Narrow" pitchFamily="34" charset="0"/>
              </a:rPr>
              <a:t> Risk Management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endParaRPr lang="en-US" sz="2800" dirty="0"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What is at Risk?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2841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6275" y="1628776"/>
            <a:ext cx="7429500" cy="42481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Federal information systems supporting Defense, Civil, and Intelligence agencies within the federal government.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Information </a:t>
            </a:r>
            <a:r>
              <a:rPr lang="en-US" sz="2800" dirty="0">
                <a:latin typeface="Arial Narrow" pitchFamily="34" charset="0"/>
              </a:rPr>
              <a:t>systems supporting critical infrastructures within the United States (public and private sector</a:t>
            </a:r>
            <a:r>
              <a:rPr lang="en-US" sz="2800" dirty="0" smtClean="0">
                <a:latin typeface="Arial Narrow" pitchFamily="34" charset="0"/>
              </a:rPr>
              <a:t>).</a:t>
            </a:r>
            <a:endParaRPr lang="en-US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Private sector information systems supporting U.S. industry and businesses (manufacturing, services, intellectual capital).</a:t>
            </a:r>
            <a:endParaRPr lang="en-US" sz="28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</a:rPr>
              <a:t>	</a:t>
            </a:r>
            <a:r>
              <a:rPr lang="en-US" sz="2400" b="1" i="1" dirty="0" smtClean="0">
                <a:solidFill>
                  <a:schemeClr val="tx2"/>
                </a:solidFill>
                <a:latin typeface="Arial Narrow" pitchFamily="34" charset="0"/>
              </a:rPr>
              <a:t>Producing both national security and economic security concerns for the Nation…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1" y="571500"/>
            <a:ext cx="7820024" cy="990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Narrow" pitchFamily="34" charset="0"/>
              </a:rPr>
              <a:t>Need Broad-Based Security Solutions</a:t>
            </a:r>
            <a:endParaRPr lang="en-US" sz="4000" b="1" i="1" dirty="0">
              <a:solidFill>
                <a:srgbClr val="3399FF"/>
              </a:solidFill>
              <a:latin typeface="Arial Narrow" pitchFamily="34" charset="0"/>
            </a:endParaRPr>
          </a:p>
        </p:txBody>
      </p:sp>
      <p:sp>
        <p:nvSpPr>
          <p:cNvPr id="2379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8176" y="1724025"/>
            <a:ext cx="5029199" cy="4152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Over 90% of critical infrastructure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	systems/applications owned and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	operated by non federal entities.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Key sectors:</a:t>
            </a:r>
            <a:endParaRPr lang="en-US" sz="2800" dirty="0">
              <a:solidFill>
                <a:schemeClr val="tx1"/>
              </a:solidFill>
              <a:latin typeface="Arial Narrow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Energy (electrical, nuclear, gas and oil, dams)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Transportation (air, road, rail, port, waterways)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Public Health Systems / Emergency Services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Information and Telecommunications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Defense Industry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Banking and Finance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Postal and Shipping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1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Agriculture / Food / Water / Chemical</a:t>
            </a:r>
            <a:endParaRPr lang="en-US" sz="2000" dirty="0" smtClean="0">
              <a:latin typeface="Arial Narrow" pitchFamily="34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5476875" y="1714500"/>
            <a:ext cx="3073400" cy="4438649"/>
            <a:chOff x="5543550" y="1476375"/>
            <a:chExt cx="3073400" cy="4438649"/>
          </a:xfrm>
        </p:grpSpPr>
        <p:pic>
          <p:nvPicPr>
            <p:cNvPr id="5" name="Picture 4" descr="community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4525" y="1476375"/>
              <a:ext cx="2381250" cy="1543050"/>
            </a:xfrm>
            <a:prstGeom prst="rect">
              <a:avLst/>
            </a:prstGeom>
          </p:spPr>
        </p:pic>
        <p:pic>
          <p:nvPicPr>
            <p:cNvPr id="6" name="Picture 5" descr="american-plane_airport_small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3050" y="2851150"/>
              <a:ext cx="1993900" cy="1270000"/>
            </a:xfrm>
            <a:prstGeom prst="rect">
              <a:avLst/>
            </a:prstGeom>
          </p:spPr>
        </p:pic>
        <p:pic>
          <p:nvPicPr>
            <p:cNvPr id="4" name="Picture 3" descr="hyturbin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43550" y="3924299"/>
              <a:ext cx="2276475" cy="1990725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6577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Enough bad news…</a:t>
            </a:r>
            <a:b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What is the cyber security vision</a:t>
            </a:r>
            <a:b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for the future? </a:t>
            </a:r>
            <a:endParaRPr lang="en-US" sz="20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The Fundamentals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95325" y="1590675"/>
            <a:ext cx="7886700" cy="42005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Combating 21</a:t>
            </a:r>
            <a:r>
              <a:rPr lang="en-US" sz="2800" i="1" baseline="30000" dirty="0" smtClean="0">
                <a:solidFill>
                  <a:srgbClr val="6699FF"/>
                </a:solidFill>
                <a:latin typeface="Arial Narrow" pitchFamily="34" charset="0"/>
              </a:rPr>
              <a:t>st</a:t>
            </a: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 century cyber attacks requires 21</a:t>
            </a:r>
            <a:r>
              <a:rPr lang="en-US" sz="2800" i="1" baseline="30000" dirty="0" smtClean="0">
                <a:solidFill>
                  <a:srgbClr val="6699FF"/>
                </a:solidFill>
                <a:latin typeface="Arial Narrow" pitchFamily="34" charset="0"/>
              </a:rPr>
              <a:t>st</a:t>
            </a: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 century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strategies, tactics, training, and technologies…</a:t>
            </a:r>
          </a:p>
          <a:p>
            <a:pPr marL="36576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300" dirty="0" smtClean="0">
                <a:latin typeface="Arial Narrow" pitchFamily="34" charset="0"/>
              </a:rPr>
              <a:t>Integration of information security into enterprise architectures and system life cycle processes.</a:t>
            </a:r>
          </a:p>
          <a:p>
            <a:pPr marL="36576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300" dirty="0" smtClean="0">
                <a:latin typeface="Arial Narrow" pitchFamily="34" charset="0"/>
              </a:rPr>
              <a:t>Unified information security framework and common, shared security standards and guidance.</a:t>
            </a:r>
          </a:p>
          <a:p>
            <a:pPr marL="36576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300" dirty="0" smtClean="0">
                <a:latin typeface="Arial Narrow" pitchFamily="34" charset="0"/>
              </a:rPr>
              <a:t>Enterprise-wide, risk-based protection strategies.</a:t>
            </a:r>
          </a:p>
          <a:p>
            <a:pPr marL="36576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300" dirty="0" smtClean="0">
                <a:latin typeface="Arial Narrow" pitchFamily="34" charset="0"/>
              </a:rPr>
              <a:t>Flexible and agile deployment of safeguards and countermeasures.</a:t>
            </a:r>
          </a:p>
          <a:p>
            <a:pPr marL="36576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300" dirty="0" smtClean="0">
                <a:latin typeface="Arial Narrow" pitchFamily="34" charset="0"/>
              </a:rPr>
              <a:t>More resilient, penetration-resistant information systems.</a:t>
            </a:r>
          </a:p>
          <a:p>
            <a:pPr marL="36576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300" dirty="0" smtClean="0">
                <a:latin typeface="Arial Narrow" pitchFamily="34" charset="0"/>
              </a:rPr>
              <a:t>Competent, capable cyber warriors.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Federal Government Transformation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7223" y="1638300"/>
            <a:ext cx="7753351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An historic government-wide transformation for risk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management and information security driven by…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1800" i="1" dirty="0" smtClean="0">
              <a:solidFill>
                <a:srgbClr val="6699FF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 Narrow" pitchFamily="34" charset="0"/>
              </a:rPr>
              <a:t>Increasing sophistication and tempo of cyber attacks.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 Narrow" pitchFamily="34" charset="0"/>
              </a:rPr>
              <a:t>Convergence of national and non-national security interests within the federal government.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 Narrow" pitchFamily="34" charset="0"/>
              </a:rPr>
              <a:t>Convergence of national security and economic security interests across the Nation.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 Narrow" pitchFamily="34" charset="0"/>
              </a:rPr>
              <a:t>Need unified approach in providing effective risk-based cyber defenses for the federal government and the Nation.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609600"/>
            <a:ext cx="8105775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itchFamily="34" charset="0"/>
              </a:rPr>
              <a:t>Joint Task Force Transformation Initiative</a:t>
            </a:r>
            <a:endParaRPr lang="en-US" sz="2000" b="1" i="1" dirty="0">
              <a:solidFill>
                <a:srgbClr val="3399FF"/>
              </a:solidFill>
              <a:latin typeface="Arial Narrow" pitchFamily="34" charset="0"/>
            </a:endParaRPr>
          </a:p>
        </p:txBody>
      </p:sp>
      <p:sp>
        <p:nvSpPr>
          <p:cNvPr id="2379779" name="Rectangle 3"/>
          <p:cNvSpPr>
            <a:spLocks noGrp="1" noChangeArrowheads="1"/>
          </p:cNvSpPr>
          <p:nvPr>
            <p:ph idx="1"/>
          </p:nvPr>
        </p:nvSpPr>
        <p:spPr>
          <a:xfrm>
            <a:off x="638175" y="1714500"/>
            <a:ext cx="7839075" cy="39528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A Broad-Based Partnership —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National Institute of Standards and Technology</a:t>
            </a:r>
            <a:endParaRPr lang="en-US" sz="2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Department of Defense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Intelligence Community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Arial Narrow" pitchFamily="34" charset="0"/>
              </a:rPr>
              <a:t>Office of the Director of National Intelligence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000" b="1" dirty="0" smtClean="0">
                <a:latin typeface="Arial Narrow" pitchFamily="34" charset="0"/>
              </a:rPr>
              <a:t>16 U.S. Intelligence Agencies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Committee on National Security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28650"/>
            <a:ext cx="7496175" cy="1028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000" dirty="0" smtClean="0">
                <a:latin typeface="Arial Narrow" pitchFamily="34" charset="0"/>
              </a:rPr>
              <a:t>Unified Information Security Framework</a:t>
            </a:r>
            <a:endParaRPr lang="en-US" sz="2000" b="1" i="1" dirty="0" smtClean="0">
              <a:latin typeface="Arial Narrow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638300"/>
            <a:ext cx="7820025" cy="4333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75000"/>
              </a:spcAft>
              <a:buClr>
                <a:srgbClr val="3366CC"/>
              </a:buClr>
              <a:buFont typeface="Wingdings" pitchFamily="2" charset="2"/>
              <a:buNone/>
            </a:pPr>
            <a:r>
              <a:rPr lang="en-US" sz="2800" b="1" i="1" dirty="0" smtClean="0">
                <a:solidFill>
                  <a:schemeClr val="accent1"/>
                </a:solidFill>
                <a:cs typeface="Times New Roman" pitchFamily="18" charset="0"/>
              </a:rPr>
              <a:t>                                 </a:t>
            </a:r>
            <a:r>
              <a:rPr lang="en-US" sz="2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The Generalized Model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723900" y="3686175"/>
            <a:ext cx="14859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tx2"/>
                </a:solidFill>
                <a:latin typeface="Arial" charset="0"/>
              </a:rPr>
              <a:t>Common</a:t>
            </a:r>
            <a:r>
              <a:rPr lang="en-US" b="1" i="1">
                <a:latin typeface="Arial" charset="0"/>
              </a:rPr>
              <a:t> Information Security Requirements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714375" y="2228850"/>
            <a:ext cx="1524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tx2"/>
                </a:solidFill>
                <a:latin typeface="Arial" charset="0"/>
              </a:rPr>
              <a:t>Unique </a:t>
            </a:r>
            <a:r>
              <a:rPr lang="en-US" b="1" i="1">
                <a:latin typeface="Arial" charset="0"/>
              </a:rPr>
              <a:t>Information Security Requirements</a:t>
            </a:r>
          </a:p>
          <a:p>
            <a:pPr>
              <a:spcBef>
                <a:spcPct val="50000"/>
              </a:spcBef>
            </a:pPr>
            <a:r>
              <a:rPr lang="en-US" b="1" i="1">
                <a:latin typeface="Arial" charset="0"/>
              </a:rPr>
              <a:t>The “Delta”</a:t>
            </a:r>
            <a:endParaRPr lang="en-US">
              <a:latin typeface="Arial" charset="0"/>
            </a:endParaRP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2276475" y="5495925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Arial Narrow" pitchFamily="34" charset="0"/>
              </a:rPr>
              <a:t>National security and non national security information systems</a:t>
            </a:r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2295525" y="3448050"/>
            <a:ext cx="5953125" cy="1892826"/>
          </a:xfrm>
          <a:prstGeom prst="rect">
            <a:avLst/>
          </a:prstGeom>
          <a:solidFill>
            <a:srgbClr val="FFCC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50000"/>
              </a:spcAft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algn="ctr">
              <a:spcAft>
                <a:spcPct val="5000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Foundational Set of Information Security Standards and Guidance</a:t>
            </a:r>
          </a:p>
          <a:p>
            <a:pPr lvl="1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Risk management (organization, mission, information system)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 Security categorization (information criticality/sensitivity)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 Security controls (safeguards and countermeasures)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 Security assessment procedures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 Security authorization process</a:t>
            </a:r>
          </a:p>
          <a:p>
            <a:pPr lvl="1"/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2295525" y="2266950"/>
            <a:ext cx="1304925" cy="1168400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Intelligence Community</a:t>
            </a:r>
          </a:p>
          <a:p>
            <a:pPr algn="ctr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3609975" y="2266950"/>
            <a:ext cx="1304925" cy="1168400"/>
          </a:xfrm>
          <a:prstGeom prst="rect">
            <a:avLst/>
          </a:prstGeom>
          <a:solidFill>
            <a:srgbClr val="6666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Department of Defense</a:t>
            </a: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4924425" y="2266950"/>
            <a:ext cx="1304925" cy="11684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Federal Civil Agencies</a:t>
            </a:r>
          </a:p>
          <a:p>
            <a:pPr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6238875" y="2266950"/>
            <a:ext cx="2009775" cy="1169551"/>
          </a:xfrm>
          <a:prstGeom prst="rect">
            <a:avLst/>
          </a:prstGeom>
          <a:solidFill>
            <a:srgbClr val="CC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            Private Sector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          State/Local Govt</a:t>
            </a:r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9825" y="2262188"/>
            <a:ext cx="571500" cy="118494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lang="en-US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</a:t>
            </a:r>
          </a:p>
          <a:p>
            <a:endParaRPr lang="en-US" sz="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6577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Information technology is our greatest </a:t>
            </a:r>
            <a:r>
              <a:rPr lang="en-US" sz="4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strength</a:t>
            </a:r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 and at the same time, our greatest </a:t>
            </a:r>
            <a:r>
              <a:rPr lang="en-US" sz="4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</a:rPr>
              <a:t>weakness</a:t>
            </a:r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…</a:t>
            </a:r>
            <a:endParaRPr lang="en-US" sz="20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71475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Enterprise-Wide Risk Management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323850" y="1533525"/>
            <a:ext cx="8820150" cy="4029075"/>
            <a:chOff x="323850" y="1533525"/>
            <a:chExt cx="8820150" cy="4029075"/>
          </a:xfrm>
        </p:grpSpPr>
        <p:grpSp>
          <p:nvGrpSpPr>
            <p:cNvPr id="3" name="Group 25"/>
            <p:cNvGrpSpPr/>
            <p:nvPr/>
          </p:nvGrpSpPr>
          <p:grpSpPr>
            <a:xfrm>
              <a:off x="838200" y="1533525"/>
              <a:ext cx="7458075" cy="4029075"/>
              <a:chOff x="838200" y="1533525"/>
              <a:chExt cx="7458075" cy="4029075"/>
            </a:xfrm>
          </p:grpSpPr>
          <p:sp>
            <p:nvSpPr>
              <p:cNvPr id="6154" name="AutoShape 8"/>
              <p:cNvSpPr>
                <a:spLocks noChangeArrowheads="1"/>
              </p:cNvSpPr>
              <p:nvPr/>
            </p:nvSpPr>
            <p:spPr bwMode="auto">
              <a:xfrm>
                <a:off x="838200" y="1533525"/>
                <a:ext cx="7458075" cy="4029075"/>
              </a:xfrm>
              <a:prstGeom prst="triangle">
                <a:avLst>
                  <a:gd name="adj" fmla="val 50000"/>
                </a:avLst>
              </a:prstGeom>
              <a:solidFill>
                <a:srgbClr val="666699"/>
              </a:solidFill>
              <a:ln w="444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" name="Line 9"/>
              <p:cNvSpPr>
                <a:spLocks noChangeShapeType="1"/>
              </p:cNvSpPr>
              <p:nvPr/>
            </p:nvSpPr>
            <p:spPr bwMode="auto">
              <a:xfrm>
                <a:off x="2974975" y="3200400"/>
                <a:ext cx="3179763" cy="15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Text Box 10"/>
              <p:cNvSpPr txBox="1">
                <a:spLocks noChangeArrowheads="1"/>
              </p:cNvSpPr>
              <p:nvPr/>
            </p:nvSpPr>
            <p:spPr bwMode="auto">
              <a:xfrm>
                <a:off x="1746250" y="4572000"/>
                <a:ext cx="5699125" cy="840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 dirty="0">
                    <a:solidFill>
                      <a:srgbClr val="000066"/>
                    </a:solidFill>
                    <a:latin typeface="Arial Narrow" pitchFamily="34" charset="0"/>
                  </a:rPr>
                  <a:t>TIER 3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 b="1" dirty="0">
                    <a:latin typeface="Arial Narrow" pitchFamily="34" charset="0"/>
                  </a:rPr>
                  <a:t>Information </a:t>
                </a:r>
                <a:r>
                  <a:rPr lang="en-US" sz="2000" b="1" dirty="0" smtClean="0">
                    <a:latin typeface="Arial Narrow" pitchFamily="34" charset="0"/>
                  </a:rPr>
                  <a:t>System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b="1" dirty="0" smtClean="0">
                    <a:solidFill>
                      <a:schemeClr val="bg1">
                        <a:lumMod val="75000"/>
                      </a:schemeClr>
                    </a:solidFill>
                    <a:latin typeface="Arial Narrow" pitchFamily="34" charset="0"/>
                  </a:rPr>
                  <a:t>(Environment of Operation)</a:t>
                </a:r>
                <a:endParaRPr lang="en-US" b="1" dirty="0">
                  <a:solidFill>
                    <a:schemeClr val="bg1">
                      <a:lumMod val="75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6157" name="Text Box 11"/>
              <p:cNvSpPr txBox="1">
                <a:spLocks noChangeArrowheads="1"/>
              </p:cNvSpPr>
              <p:nvPr/>
            </p:nvSpPr>
            <p:spPr bwMode="auto">
              <a:xfrm>
                <a:off x="2647950" y="3409950"/>
                <a:ext cx="3892550" cy="8125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1800" b="1" dirty="0">
                    <a:solidFill>
                      <a:srgbClr val="000066"/>
                    </a:solidFill>
                    <a:latin typeface="Arial Narrow" pitchFamily="34" charset="0"/>
                  </a:rPr>
                  <a:t>TIER 2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 b="1" dirty="0">
                    <a:latin typeface="Arial Narrow" pitchFamily="34" charset="0"/>
                  </a:rPr>
                  <a:t>Mission / Business </a:t>
                </a:r>
                <a:r>
                  <a:rPr lang="en-US" sz="2000" b="1" dirty="0" smtClean="0">
                    <a:latin typeface="Arial Narrow" pitchFamily="34" charset="0"/>
                  </a:rPr>
                  <a:t>Process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b="1" dirty="0" smtClean="0">
                    <a:solidFill>
                      <a:schemeClr val="bg1">
                        <a:lumMod val="75000"/>
                      </a:schemeClr>
                    </a:solidFill>
                    <a:latin typeface="Arial Narrow" pitchFamily="34" charset="0"/>
                  </a:rPr>
                  <a:t>(</a:t>
                </a:r>
                <a:r>
                  <a:rPr lang="en-US" b="1" smtClean="0">
                    <a:solidFill>
                      <a:schemeClr val="bg1">
                        <a:lumMod val="75000"/>
                      </a:schemeClr>
                    </a:solidFill>
                    <a:latin typeface="Arial Narrow" pitchFamily="34" charset="0"/>
                  </a:rPr>
                  <a:t>Information and </a:t>
                </a:r>
                <a:r>
                  <a:rPr lang="en-US" b="1" dirty="0" smtClean="0">
                    <a:solidFill>
                      <a:schemeClr val="bg1">
                        <a:lumMod val="75000"/>
                      </a:schemeClr>
                    </a:solidFill>
                    <a:latin typeface="Arial Narrow" pitchFamily="34" charset="0"/>
                  </a:rPr>
                  <a:t>Information Flows)</a:t>
                </a:r>
                <a:endParaRPr lang="en-US" b="1" dirty="0">
                  <a:solidFill>
                    <a:schemeClr val="bg1">
                      <a:lumMod val="75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6158" name="Text Box 12"/>
              <p:cNvSpPr txBox="1">
                <a:spLocks noChangeArrowheads="1"/>
              </p:cNvSpPr>
              <p:nvPr/>
            </p:nvSpPr>
            <p:spPr bwMode="auto">
              <a:xfrm>
                <a:off x="3576638" y="2200275"/>
                <a:ext cx="2057400" cy="840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1800" b="1" dirty="0">
                    <a:solidFill>
                      <a:srgbClr val="000066"/>
                    </a:solidFill>
                    <a:latin typeface="Arial Narrow" pitchFamily="34" charset="0"/>
                  </a:rPr>
                  <a:t>TIER 1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2000" b="1" dirty="0" smtClean="0">
                    <a:latin typeface="Arial Narrow" pitchFamily="34" charset="0"/>
                  </a:rPr>
                  <a:t>Organization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b="1" dirty="0" smtClean="0">
                    <a:solidFill>
                      <a:schemeClr val="bg1">
                        <a:lumMod val="75000"/>
                      </a:schemeClr>
                    </a:solidFill>
                    <a:latin typeface="Arial Narrow" pitchFamily="34" charset="0"/>
                  </a:rPr>
                  <a:t>(Governance)</a:t>
                </a:r>
                <a:endParaRPr lang="en-US" b="1" dirty="0">
                  <a:solidFill>
                    <a:schemeClr val="bg1">
                      <a:lumMod val="75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6159" name="Line 13"/>
              <p:cNvSpPr>
                <a:spLocks noChangeShapeType="1"/>
              </p:cNvSpPr>
              <p:nvPr/>
            </p:nvSpPr>
            <p:spPr bwMode="auto">
              <a:xfrm>
                <a:off x="1874838" y="4386263"/>
                <a:ext cx="5360988" cy="63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7143750" y="1571625"/>
              <a:ext cx="2000250" cy="3243263"/>
              <a:chOff x="4500" y="990"/>
              <a:chExt cx="1260" cy="2043"/>
            </a:xfrm>
          </p:grpSpPr>
          <p:sp>
            <p:nvSpPr>
              <p:cNvPr id="6152" name="Text Box 16"/>
              <p:cNvSpPr txBox="1">
                <a:spLocks noChangeArrowheads="1"/>
              </p:cNvSpPr>
              <p:nvPr/>
            </p:nvSpPr>
            <p:spPr bwMode="auto">
              <a:xfrm>
                <a:off x="4500" y="990"/>
                <a:ext cx="1260" cy="20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b="1" dirty="0">
                    <a:solidFill>
                      <a:srgbClr val="9999FF"/>
                    </a:solidFill>
                    <a:latin typeface="Arial Narrow" pitchFamily="34" charset="0"/>
                  </a:rPr>
                  <a:t>STRATEGIC RISK FOCUS</a:t>
                </a:r>
              </a:p>
              <a:p>
                <a:pPr>
                  <a:spcBef>
                    <a:spcPct val="50000"/>
                  </a:spcBef>
                </a:pPr>
                <a:endParaRPr lang="en-US" b="1" dirty="0">
                  <a:solidFill>
                    <a:srgbClr val="FF3300"/>
                  </a:solidFill>
                  <a:latin typeface="Arial Narrow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b="1" dirty="0">
                  <a:latin typeface="Arial Narrow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b="1" dirty="0">
                  <a:latin typeface="Arial Narrow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b="1" dirty="0">
                  <a:latin typeface="Arial Narrow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b="1" dirty="0">
                  <a:latin typeface="Arial Narrow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b="1" dirty="0">
                  <a:latin typeface="Arial Narrow" pitchFamily="34" charset="0"/>
                </a:endParaRPr>
              </a:p>
              <a:p>
                <a:pPr algn="ctr">
                  <a:spcBef>
                    <a:spcPct val="50000"/>
                  </a:spcBef>
                </a:pPr>
                <a:r>
                  <a:rPr lang="en-US" sz="1800" b="1" dirty="0">
                    <a:solidFill>
                      <a:srgbClr val="FF3300"/>
                    </a:solidFill>
                    <a:latin typeface="Arial Narrow" pitchFamily="34" charset="0"/>
                  </a:rPr>
                  <a:t>TACTICAL RISK FOCUS</a:t>
                </a:r>
              </a:p>
            </p:txBody>
          </p:sp>
          <p:sp>
            <p:nvSpPr>
              <p:cNvPr id="6153" name="AutoShape 17"/>
              <p:cNvSpPr>
                <a:spLocks noChangeArrowheads="1"/>
              </p:cNvSpPr>
              <p:nvPr/>
            </p:nvSpPr>
            <p:spPr bwMode="auto">
              <a:xfrm>
                <a:off x="4812" y="1386"/>
                <a:ext cx="648" cy="1236"/>
              </a:xfrm>
              <a:prstGeom prst="upDownArrow">
                <a:avLst>
                  <a:gd name="adj1" fmla="val 50000"/>
                  <a:gd name="adj2" fmla="val 38148"/>
                </a:avLst>
              </a:prstGeom>
              <a:gradFill rotWithShape="1">
                <a:gsLst>
                  <a:gs pos="0">
                    <a:srgbClr val="454545"/>
                  </a:gs>
                  <a:gs pos="100000">
                    <a:srgbClr val="96969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50" name="Text Box 14"/>
            <p:cNvSpPr txBox="1">
              <a:spLocks noChangeArrowheads="1"/>
            </p:cNvSpPr>
            <p:nvPr/>
          </p:nvSpPr>
          <p:spPr bwMode="auto">
            <a:xfrm>
              <a:off x="323850" y="1657350"/>
              <a:ext cx="3486150" cy="1022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rgbClr val="9999FF"/>
                </a:buClr>
                <a:buFont typeface="Wingdings" pitchFamily="2" charset="2"/>
                <a:buChar char="§"/>
              </a:pPr>
              <a:r>
                <a:rPr lang="en-US" b="1" dirty="0">
                  <a:latin typeface="Arial Narrow" pitchFamily="34" charset="0"/>
                </a:rPr>
                <a:t>  Multi-tiered Risk Management Approach</a:t>
              </a:r>
            </a:p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rgbClr val="9999FF"/>
                </a:buClr>
                <a:buFont typeface="Wingdings" pitchFamily="2" charset="2"/>
                <a:buChar char="§"/>
              </a:pPr>
              <a:r>
                <a:rPr lang="en-US" b="1" dirty="0">
                  <a:latin typeface="Arial Narrow" pitchFamily="34" charset="0"/>
                </a:rPr>
                <a:t>  Implemented by the Risk Executive Function</a:t>
              </a:r>
            </a:p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rgbClr val="9999FF"/>
                </a:buClr>
                <a:buFont typeface="Wingdings" pitchFamily="2" charset="2"/>
                <a:buChar char="§"/>
              </a:pPr>
              <a:r>
                <a:rPr lang="en-US" b="1" dirty="0">
                  <a:latin typeface="Arial Narrow" pitchFamily="34" charset="0"/>
                </a:rPr>
                <a:t>  Enterprise Architecture and SDLC Focus</a:t>
              </a:r>
            </a:p>
            <a:p>
              <a:pPr>
                <a:lnSpc>
                  <a:spcPct val="90000"/>
                </a:lnSpc>
                <a:spcBef>
                  <a:spcPct val="25000"/>
                </a:spcBef>
                <a:buClr>
                  <a:srgbClr val="9999FF"/>
                </a:buClr>
                <a:buFont typeface="Wingdings" pitchFamily="2" charset="2"/>
                <a:buChar char="§"/>
              </a:pPr>
              <a:r>
                <a:rPr lang="en-US" b="1" dirty="0">
                  <a:latin typeface="Arial Narrow" pitchFamily="34" charset="0"/>
                </a:rPr>
                <a:t>  Flexible and Agile Implementation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609600"/>
            <a:ext cx="8124825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itchFamily="34" charset="0"/>
              </a:rPr>
              <a:t>Characteristics of Risk-Based Approaches</a:t>
            </a:r>
            <a:r>
              <a:rPr lang="en-US" sz="4000" dirty="0" smtClean="0">
                <a:latin typeface="Arial Narrow" pitchFamily="34" charset="0"/>
              </a:rPr>
              <a:t/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2000" b="1" dirty="0" smtClean="0">
                <a:latin typeface="Arial Narrow" pitchFamily="34" charset="0"/>
              </a:rPr>
              <a:t>(1 of 2)</a:t>
            </a:r>
            <a:endParaRPr lang="en-US" sz="2000" b="1" i="1" dirty="0">
              <a:solidFill>
                <a:srgbClr val="3399FF"/>
              </a:solidFill>
              <a:latin typeface="Arial Narrow" pitchFamily="34" charset="0"/>
            </a:endParaRPr>
          </a:p>
        </p:txBody>
      </p:sp>
      <p:sp>
        <p:nvSpPr>
          <p:cNvPr id="2379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1975" y="1828800"/>
            <a:ext cx="8020050" cy="40290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Integrates information security more closely into the enterprise architecture and system life cycle.</a:t>
            </a:r>
            <a:endParaRPr lang="en-US" sz="28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Promotes near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real-time risk management and ongoing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system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authorization through the implementation of robust continuous monitoring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processes.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Provides senior leaders with necessary information to make risk-based decisions regarding information systems supporting their core missions and business functions.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endParaRPr lang="en-US" sz="28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581025"/>
            <a:ext cx="8134349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itchFamily="34" charset="0"/>
              </a:rPr>
              <a:t>Characteristics of Risk-Based Approaches</a:t>
            </a:r>
            <a:r>
              <a:rPr lang="en-US" sz="4000" dirty="0" smtClean="0">
                <a:latin typeface="Arial Narrow" pitchFamily="34" charset="0"/>
              </a:rPr>
              <a:t/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2000" b="1" dirty="0" smtClean="0">
                <a:latin typeface="Arial Narrow" pitchFamily="34" charset="0"/>
              </a:rPr>
              <a:t>(2 of 2)</a:t>
            </a:r>
            <a:endParaRPr lang="en-US" sz="2000" b="1" i="1" dirty="0">
              <a:solidFill>
                <a:srgbClr val="3399FF"/>
              </a:solidFill>
              <a:latin typeface="Arial Narrow" pitchFamily="34" charset="0"/>
            </a:endParaRPr>
          </a:p>
        </p:txBody>
      </p:sp>
      <p:sp>
        <p:nvSpPr>
          <p:cNvPr id="2379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8175" y="1809750"/>
            <a:ext cx="7839075" cy="4048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Links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risk management </a:t>
            </a:r>
            <a:r>
              <a:rPr lang="en-US" sz="2800" dirty="0" smtClean="0">
                <a:latin typeface="Arial Narrow" pitchFamily="34" charset="0"/>
              </a:rPr>
              <a:t>activities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at the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organization, mission, and information system levels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through a risk executive (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function).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Establishes </a:t>
            </a:r>
            <a:r>
              <a:rPr lang="en-US" sz="2800" dirty="0">
                <a:solidFill>
                  <a:schemeClr val="tx1"/>
                </a:solidFill>
                <a:latin typeface="Arial Narrow" pitchFamily="34" charset="0"/>
              </a:rPr>
              <a:t>responsibility and accountability for security controls deployed within </a:t>
            </a:r>
            <a:r>
              <a:rPr lang="en-US" sz="2800" dirty="0" smtClean="0">
                <a:latin typeface="Arial Narrow" pitchFamily="34" charset="0"/>
              </a:rPr>
              <a:t>information </a:t>
            </a: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systems.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Encourages the use of automation</a:t>
            </a:r>
            <a:r>
              <a:rPr lang="en-US" sz="2800" dirty="0" smtClean="0">
                <a:latin typeface="Arial Narrow" pitchFamily="34" charset="0"/>
                <a:cs typeface="Arial" pitchFamily="34" charset="0"/>
              </a:rPr>
              <a:t> to increase consistency, effectiveness, and timeliness of security control implementation.</a:t>
            </a:r>
            <a:endParaRPr lang="en-US" sz="2800" dirty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endParaRPr lang="en-US" sz="2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609600"/>
            <a:ext cx="8124825" cy="990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Narrow" pitchFamily="34" charset="0"/>
              </a:rPr>
              <a:t>Risk Management Process</a:t>
            </a:r>
            <a:endParaRPr lang="en-US" sz="4000" b="1" i="1" dirty="0">
              <a:solidFill>
                <a:srgbClr val="3399FF"/>
              </a:solidFill>
              <a:latin typeface="Arial Narrow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09675" y="1609726"/>
            <a:ext cx="6724650" cy="390524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536815" y="1809128"/>
            <a:ext cx="3917966" cy="3876093"/>
            <a:chOff x="2536815" y="1809128"/>
            <a:chExt cx="3917966" cy="3876093"/>
          </a:xfrm>
        </p:grpSpPr>
        <p:sp>
          <p:nvSpPr>
            <p:cNvPr id="8" name="Freeform 7"/>
            <p:cNvSpPr/>
            <p:nvPr/>
          </p:nvSpPr>
          <p:spPr>
            <a:xfrm>
              <a:off x="4993550" y="2096395"/>
              <a:ext cx="1461231" cy="1461231"/>
            </a:xfrm>
            <a:custGeom>
              <a:avLst/>
              <a:gdLst>
                <a:gd name="connsiteX0" fmla="*/ 0 w 1461231"/>
                <a:gd name="connsiteY0" fmla="*/ 0 h 1461231"/>
                <a:gd name="connsiteX1" fmla="*/ 1461231 w 1461231"/>
                <a:gd name="connsiteY1" fmla="*/ 0 h 1461231"/>
                <a:gd name="connsiteX2" fmla="*/ 1461231 w 1461231"/>
                <a:gd name="connsiteY2" fmla="*/ 1461231 h 1461231"/>
                <a:gd name="connsiteX3" fmla="*/ 0 w 1461231"/>
                <a:gd name="connsiteY3" fmla="*/ 1461231 h 1461231"/>
                <a:gd name="connsiteX4" fmla="*/ 0 w 1461231"/>
                <a:gd name="connsiteY4" fmla="*/ 0 h 1461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1231" h="1461231">
                  <a:moveTo>
                    <a:pt x="0" y="0"/>
                  </a:moveTo>
                  <a:lnTo>
                    <a:pt x="1461231" y="0"/>
                  </a:lnTo>
                  <a:lnTo>
                    <a:pt x="1461231" y="1461231"/>
                  </a:lnTo>
                  <a:lnTo>
                    <a:pt x="0" y="14612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1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Respond</a:t>
              </a:r>
              <a:endParaRPr kumimoji="0" lang="en-US" sz="25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Circular Arrow 8"/>
            <p:cNvSpPr/>
            <p:nvPr/>
          </p:nvSpPr>
          <p:spPr>
            <a:xfrm>
              <a:off x="2768716" y="1809128"/>
              <a:ext cx="3454164" cy="3454164"/>
            </a:xfrm>
            <a:prstGeom prst="circularArrow">
              <a:avLst>
                <a:gd name="adj1" fmla="val 8249"/>
                <a:gd name="adj2" fmla="val 576178"/>
                <a:gd name="adj3" fmla="val 2963574"/>
                <a:gd name="adj4" fmla="val 51911"/>
                <a:gd name="adj5" fmla="val 9624"/>
              </a:avLst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3765183" y="4223990"/>
              <a:ext cx="1461231" cy="1461231"/>
            </a:xfrm>
            <a:custGeom>
              <a:avLst/>
              <a:gdLst>
                <a:gd name="connsiteX0" fmla="*/ 0 w 1461231"/>
                <a:gd name="connsiteY0" fmla="*/ 0 h 1461231"/>
                <a:gd name="connsiteX1" fmla="*/ 1461231 w 1461231"/>
                <a:gd name="connsiteY1" fmla="*/ 0 h 1461231"/>
                <a:gd name="connsiteX2" fmla="*/ 1461231 w 1461231"/>
                <a:gd name="connsiteY2" fmla="*/ 1461231 h 1461231"/>
                <a:gd name="connsiteX3" fmla="*/ 0 w 1461231"/>
                <a:gd name="connsiteY3" fmla="*/ 1461231 h 1461231"/>
                <a:gd name="connsiteX4" fmla="*/ 0 w 1461231"/>
                <a:gd name="connsiteY4" fmla="*/ 0 h 1461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1231" h="1461231">
                  <a:moveTo>
                    <a:pt x="0" y="0"/>
                  </a:moveTo>
                  <a:lnTo>
                    <a:pt x="1461231" y="0"/>
                  </a:lnTo>
                  <a:lnTo>
                    <a:pt x="1461231" y="1461231"/>
                  </a:lnTo>
                  <a:lnTo>
                    <a:pt x="0" y="14612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1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old"/>
                  <a:ea typeface="Times New Roman" pitchFamily="18" charset="0"/>
                  <a:cs typeface="Arial" pitchFamily="34" charset="0"/>
                </a:rPr>
                <a:t>Monitor</a:t>
              </a:r>
              <a:endParaRPr kumimoji="0" lang="en-US" sz="25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Circular Arrow 10"/>
            <p:cNvSpPr/>
            <p:nvPr/>
          </p:nvSpPr>
          <p:spPr>
            <a:xfrm>
              <a:off x="2768716" y="1809128"/>
              <a:ext cx="3454164" cy="3454164"/>
            </a:xfrm>
            <a:prstGeom prst="circularArrow">
              <a:avLst>
                <a:gd name="adj1" fmla="val 8249"/>
                <a:gd name="adj2" fmla="val 576178"/>
                <a:gd name="adj3" fmla="val 10171911"/>
                <a:gd name="adj4" fmla="val 7260247"/>
                <a:gd name="adj5" fmla="val 9624"/>
              </a:avLst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2536815" y="2096395"/>
              <a:ext cx="1461231" cy="1461231"/>
            </a:xfrm>
            <a:custGeom>
              <a:avLst/>
              <a:gdLst>
                <a:gd name="connsiteX0" fmla="*/ 0 w 1461231"/>
                <a:gd name="connsiteY0" fmla="*/ 0 h 1461231"/>
                <a:gd name="connsiteX1" fmla="*/ 1461231 w 1461231"/>
                <a:gd name="connsiteY1" fmla="*/ 0 h 1461231"/>
                <a:gd name="connsiteX2" fmla="*/ 1461231 w 1461231"/>
                <a:gd name="connsiteY2" fmla="*/ 1461231 h 1461231"/>
                <a:gd name="connsiteX3" fmla="*/ 0 w 1461231"/>
                <a:gd name="connsiteY3" fmla="*/ 1461231 h 1461231"/>
                <a:gd name="connsiteX4" fmla="*/ 0 w 1461231"/>
                <a:gd name="connsiteY4" fmla="*/ 0 h 1461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1231" h="1461231">
                  <a:moveTo>
                    <a:pt x="0" y="0"/>
                  </a:moveTo>
                  <a:lnTo>
                    <a:pt x="1461231" y="0"/>
                  </a:lnTo>
                  <a:lnTo>
                    <a:pt x="1461231" y="1461231"/>
                  </a:lnTo>
                  <a:lnTo>
                    <a:pt x="0" y="14612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1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Assess</a:t>
              </a:r>
              <a:endParaRPr kumimoji="0" lang="en-US" sz="25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Circular Arrow 12"/>
            <p:cNvSpPr/>
            <p:nvPr/>
          </p:nvSpPr>
          <p:spPr>
            <a:xfrm>
              <a:off x="2768716" y="1809128"/>
              <a:ext cx="3454164" cy="3454164"/>
            </a:xfrm>
            <a:prstGeom prst="circularArrow">
              <a:avLst>
                <a:gd name="adj1" fmla="val 8249"/>
                <a:gd name="adj2" fmla="val 576178"/>
                <a:gd name="adj3" fmla="val 16856458"/>
                <a:gd name="adj4" fmla="val 14967363"/>
                <a:gd name="adj5" fmla="val 9624"/>
              </a:avLst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287672" y="3015627"/>
            <a:ext cx="2422459" cy="73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Bauhaus 93" pitchFamily="82" charset="0"/>
                <a:ea typeface="Times New Roman" pitchFamily="18" charset="0"/>
              </a:rPr>
              <a:t>R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Bauhaus 93" pitchFamily="82" charset="0"/>
                <a:ea typeface="Times New Roman" pitchFamily="18" charset="0"/>
              </a:rPr>
              <a:t>isk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3850"/>
            <a:ext cx="7772400" cy="914400"/>
          </a:xfrm>
        </p:spPr>
        <p:txBody>
          <a:bodyPr/>
          <a:lstStyle/>
          <a:p>
            <a:r>
              <a:rPr lang="en-US" sz="4000">
                <a:latin typeface="Arial Narrow" pitchFamily="34" charset="0"/>
              </a:rPr>
              <a:t>Risk Management Framework</a:t>
            </a:r>
            <a:endParaRPr lang="en-US" sz="4000" b="1" i="1">
              <a:latin typeface="Arial Narrow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95350" y="1285875"/>
            <a:ext cx="7308850" cy="4606925"/>
            <a:chOff x="594" y="828"/>
            <a:chExt cx="4604" cy="2902"/>
          </a:xfrm>
        </p:grpSpPr>
        <p:sp>
          <p:nvSpPr>
            <p:cNvPr id="2359300" name="Text Box 4"/>
            <p:cNvSpPr txBox="1">
              <a:spLocks noChangeArrowheads="1"/>
            </p:cNvSpPr>
            <p:nvPr/>
          </p:nvSpPr>
          <p:spPr bwMode="auto">
            <a:xfrm>
              <a:off x="2154" y="2118"/>
              <a:ext cx="14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spcAft>
                  <a:spcPct val="25000"/>
                </a:spcAft>
              </a:pPr>
              <a:r>
                <a:rPr lang="en-US" sz="2000" b="1">
                  <a:solidFill>
                    <a:srgbClr val="6699FF"/>
                  </a:solidFill>
                  <a:latin typeface="Arial Narrow" pitchFamily="34" charset="0"/>
                </a:rPr>
                <a:t>Security Life Cycle</a:t>
              </a:r>
              <a:endParaRPr lang="en-US" sz="1000" b="1">
                <a:solidFill>
                  <a:srgbClr val="6699FF"/>
                </a:solidFill>
                <a:latin typeface="Arial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026" y="2963"/>
              <a:ext cx="1706" cy="767"/>
              <a:chOff x="2026" y="2963"/>
              <a:chExt cx="1706" cy="767"/>
            </a:xfrm>
          </p:grpSpPr>
          <p:sp>
            <p:nvSpPr>
              <p:cNvPr id="2359302" name="Text Box 6"/>
              <p:cNvSpPr txBox="1">
                <a:spLocks noChangeArrowheads="1"/>
              </p:cNvSpPr>
              <p:nvPr/>
            </p:nvSpPr>
            <p:spPr bwMode="auto">
              <a:xfrm>
                <a:off x="2026" y="3292"/>
                <a:ext cx="1706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</a:rPr>
                  <a:t>Determine security control effectiveness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</a:rPr>
                  <a:t>(i.e., controls implemented correctly, operating as intended, meeting security requirements for information system).</a:t>
                </a:r>
              </a:p>
            </p:txBody>
          </p:sp>
          <p:sp>
            <p:nvSpPr>
              <p:cNvPr id="2359303" name="Text Box 7"/>
              <p:cNvSpPr txBox="1">
                <a:spLocks noChangeArrowheads="1"/>
              </p:cNvSpPr>
              <p:nvPr/>
            </p:nvSpPr>
            <p:spPr bwMode="auto">
              <a:xfrm>
                <a:off x="2376" y="2963"/>
                <a:ext cx="1008" cy="307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ASSESS</a:t>
                </a:r>
              </a:p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 pitchFamily="34" charset="0"/>
                  </a:rPr>
                  <a:t>Security Controls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178" y="828"/>
              <a:ext cx="1410" cy="1002"/>
              <a:chOff x="2178" y="828"/>
              <a:chExt cx="1410" cy="1002"/>
            </a:xfrm>
          </p:grpSpPr>
          <p:sp>
            <p:nvSpPr>
              <p:cNvPr id="2359305" name="Text Box 9"/>
              <p:cNvSpPr txBox="1">
                <a:spLocks noChangeArrowheads="1"/>
              </p:cNvSpPr>
              <p:nvPr/>
            </p:nvSpPr>
            <p:spPr bwMode="auto">
              <a:xfrm>
                <a:off x="2178" y="1392"/>
                <a:ext cx="1410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  <a:cs typeface="Arial" pitchFamily="34" charset="0"/>
                  </a:rPr>
                  <a:t>Define criticality/sensitivity of information system according to potential worst-case, adverse impact to mission/business.</a:t>
                </a:r>
                <a:endParaRPr lang="en-US" sz="1100">
                  <a:latin typeface="Arial" pitchFamily="34" charset="0"/>
                </a:endParaRPr>
              </a:p>
            </p:txBody>
          </p:sp>
          <p:sp>
            <p:nvSpPr>
              <p:cNvPr id="2359306" name="Text Box 10"/>
              <p:cNvSpPr txBox="1">
                <a:spLocks noChangeArrowheads="1"/>
              </p:cNvSpPr>
              <p:nvPr/>
            </p:nvSpPr>
            <p:spPr bwMode="auto">
              <a:xfrm>
                <a:off x="2378" y="1066"/>
                <a:ext cx="1020" cy="307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100000"/>
                  </a:spcBef>
                  <a:spcAft>
                    <a:spcPct val="100000"/>
                  </a:spcAft>
                </a:pPr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CATEGORIZE </a:t>
                </a:r>
                <a:r>
                  <a:rPr lang="en-US" sz="1200" b="1">
                    <a:solidFill>
                      <a:srgbClr val="000000"/>
                    </a:solidFill>
                    <a:latin typeface="Arial" pitchFamily="34" charset="0"/>
                  </a:rPr>
                  <a:t>Information System</a:t>
                </a:r>
              </a:p>
            </p:txBody>
          </p:sp>
          <p:sp>
            <p:nvSpPr>
              <p:cNvPr id="2359307" name="Text Box 11"/>
              <p:cNvSpPr txBox="1">
                <a:spLocks noChangeArrowheads="1"/>
              </p:cNvSpPr>
              <p:nvPr/>
            </p:nvSpPr>
            <p:spPr bwMode="auto">
              <a:xfrm>
                <a:off x="2484" y="828"/>
                <a:ext cx="8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000" b="1" i="1">
                    <a:latin typeface="Arial" pitchFamily="34" charset="0"/>
                  </a:rPr>
                  <a:t>Starting Point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726" y="1224"/>
              <a:ext cx="832" cy="2122"/>
              <a:chOff x="720" y="1332"/>
              <a:chExt cx="832" cy="2122"/>
            </a:xfrm>
          </p:grpSpPr>
          <p:sp>
            <p:nvSpPr>
              <p:cNvPr id="2359309" name="Line 13"/>
              <p:cNvSpPr>
                <a:spLocks noChangeShapeType="1"/>
              </p:cNvSpPr>
              <p:nvPr/>
            </p:nvSpPr>
            <p:spPr bwMode="auto">
              <a:xfrm flipV="1">
                <a:off x="726" y="1596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10" name="Line 14"/>
              <p:cNvSpPr>
                <a:spLocks noChangeShapeType="1"/>
              </p:cNvSpPr>
              <p:nvPr/>
            </p:nvSpPr>
            <p:spPr bwMode="auto">
              <a:xfrm flipV="1">
                <a:off x="720" y="2584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11" name="Line 15"/>
              <p:cNvSpPr>
                <a:spLocks noChangeShapeType="1"/>
              </p:cNvSpPr>
              <p:nvPr/>
            </p:nvSpPr>
            <p:spPr bwMode="auto">
              <a:xfrm rot="16200000" flipH="1">
                <a:off x="1394" y="1174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12" name="Line 16"/>
              <p:cNvSpPr>
                <a:spLocks noChangeShapeType="1"/>
              </p:cNvSpPr>
              <p:nvPr/>
            </p:nvSpPr>
            <p:spPr bwMode="auto">
              <a:xfrm rot="5400000" flipH="1">
                <a:off x="1382" y="3296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606" y="1506"/>
              <a:ext cx="1542" cy="761"/>
              <a:chOff x="606" y="1506"/>
              <a:chExt cx="1542" cy="761"/>
            </a:xfrm>
          </p:grpSpPr>
          <p:sp>
            <p:nvSpPr>
              <p:cNvPr id="2359314" name="Text Box 18"/>
              <p:cNvSpPr txBox="1">
                <a:spLocks noChangeArrowheads="1"/>
              </p:cNvSpPr>
              <p:nvPr/>
            </p:nvSpPr>
            <p:spPr bwMode="auto">
              <a:xfrm>
                <a:off x="606" y="1800"/>
                <a:ext cx="1542" cy="4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endParaRPr lang="en-US" sz="200">
                  <a:latin typeface="Arial" pitchFamily="34" charset="0"/>
                  <a:cs typeface="Arial" pitchFamily="34" charset="0"/>
                </a:endParaRPr>
              </a:p>
              <a:p>
                <a:pPr algn="ctr">
                  <a:lnSpc>
                    <a:spcPct val="50000"/>
                  </a:lnSpc>
                </a:pPr>
                <a:endParaRPr lang="en-US" sz="200">
                  <a:latin typeface="Arial" pitchFamily="34" charset="0"/>
                  <a:cs typeface="Arial" pitchFamily="34" charset="0"/>
                </a:endParaRP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</a:rPr>
                  <a:t>Continuously track changes to the information system that may affect security controls and reassess control effectiveness.</a:t>
                </a:r>
              </a:p>
            </p:txBody>
          </p:sp>
          <p:sp>
            <p:nvSpPr>
              <p:cNvPr id="2359315" name="Text Box 19"/>
              <p:cNvSpPr txBox="1">
                <a:spLocks noChangeArrowheads="1"/>
              </p:cNvSpPr>
              <p:nvPr/>
            </p:nvSpPr>
            <p:spPr bwMode="auto">
              <a:xfrm>
                <a:off x="888" y="1506"/>
                <a:ext cx="1008" cy="307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100000"/>
                  </a:spcBef>
                </a:pPr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MONITOR</a:t>
                </a:r>
              </a:p>
              <a:p>
                <a:pPr algn="ctr"/>
                <a:r>
                  <a:rPr lang="en-US" sz="1200" b="1">
                    <a:solidFill>
                      <a:srgbClr val="000000"/>
                    </a:solidFill>
                    <a:latin typeface="Arial" pitchFamily="34" charset="0"/>
                  </a:rPr>
                  <a:t>Security Controls</a:t>
                </a: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594" y="2468"/>
              <a:ext cx="1576" cy="768"/>
              <a:chOff x="594" y="2468"/>
              <a:chExt cx="1576" cy="768"/>
            </a:xfrm>
          </p:grpSpPr>
          <p:sp>
            <p:nvSpPr>
              <p:cNvPr id="2359317" name="Text Box 21"/>
              <p:cNvSpPr txBox="1">
                <a:spLocks noChangeArrowheads="1"/>
              </p:cNvSpPr>
              <p:nvPr/>
            </p:nvSpPr>
            <p:spPr bwMode="auto">
              <a:xfrm>
                <a:off x="870" y="2468"/>
                <a:ext cx="1020" cy="307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100000"/>
                  </a:spcBef>
                  <a:spcAft>
                    <a:spcPct val="100000"/>
                  </a:spcAft>
                </a:pPr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AUTHORIZE </a:t>
                </a:r>
                <a:r>
                  <a:rPr lang="en-US" sz="1200" b="1">
                    <a:solidFill>
                      <a:srgbClr val="000000"/>
                    </a:solidFill>
                    <a:latin typeface="Arial" pitchFamily="34" charset="0"/>
                  </a:rPr>
                  <a:t>Information System</a:t>
                </a:r>
              </a:p>
            </p:txBody>
          </p:sp>
          <p:sp>
            <p:nvSpPr>
              <p:cNvPr id="2359318" name="Text Box 22"/>
              <p:cNvSpPr txBox="1">
                <a:spLocks noChangeArrowheads="1"/>
              </p:cNvSpPr>
              <p:nvPr/>
            </p:nvSpPr>
            <p:spPr bwMode="auto">
              <a:xfrm>
                <a:off x="594" y="2798"/>
                <a:ext cx="1576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</a:rPr>
                  <a:t>Determine risk to organizational operations and assets, individuals, other organizations, and the Nation;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</a:rPr>
                  <a:t>if acceptable, authorize operation.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4242" y="1248"/>
              <a:ext cx="822" cy="2098"/>
              <a:chOff x="4236" y="1296"/>
              <a:chExt cx="822" cy="2098"/>
            </a:xfrm>
          </p:grpSpPr>
          <p:sp>
            <p:nvSpPr>
              <p:cNvPr id="2359320" name="Line 24"/>
              <p:cNvSpPr>
                <a:spLocks noChangeShapeType="1"/>
              </p:cNvSpPr>
              <p:nvPr/>
            </p:nvSpPr>
            <p:spPr bwMode="auto">
              <a:xfrm rot="10800000" flipV="1">
                <a:off x="5055" y="2514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21" name="Line 25"/>
              <p:cNvSpPr>
                <a:spLocks noChangeShapeType="1"/>
              </p:cNvSpPr>
              <p:nvPr/>
            </p:nvSpPr>
            <p:spPr bwMode="auto">
              <a:xfrm rot="10800000" flipV="1">
                <a:off x="5058" y="1553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22" name="Line 26"/>
              <p:cNvSpPr>
                <a:spLocks noChangeShapeType="1"/>
              </p:cNvSpPr>
              <p:nvPr/>
            </p:nvSpPr>
            <p:spPr bwMode="auto">
              <a:xfrm rot="16200000" flipH="1">
                <a:off x="4400" y="1138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23" name="Line 27"/>
              <p:cNvSpPr>
                <a:spLocks noChangeShapeType="1"/>
              </p:cNvSpPr>
              <p:nvPr/>
            </p:nvSpPr>
            <p:spPr bwMode="auto">
              <a:xfrm rot="5400000" flipH="1">
                <a:off x="4394" y="3236"/>
                <a:ext cx="0" cy="31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3606" y="2472"/>
              <a:ext cx="1592" cy="764"/>
              <a:chOff x="3606" y="2472"/>
              <a:chExt cx="1592" cy="764"/>
            </a:xfrm>
          </p:grpSpPr>
          <p:sp>
            <p:nvSpPr>
              <p:cNvPr id="2359325" name="Text Box 29"/>
              <p:cNvSpPr txBox="1">
                <a:spLocks noChangeArrowheads="1"/>
              </p:cNvSpPr>
              <p:nvPr/>
            </p:nvSpPr>
            <p:spPr bwMode="auto">
              <a:xfrm>
                <a:off x="3606" y="2798"/>
                <a:ext cx="1592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  <a:cs typeface="Arial" pitchFamily="34" charset="0"/>
                  </a:rPr>
                  <a:t>Implement security controls within enterprise architecture using sound systems engineering practices; apply security configuration settings.</a:t>
                </a:r>
                <a:endParaRPr lang="en-US" sz="1100">
                  <a:latin typeface="Arial" pitchFamily="34" charset="0"/>
                </a:endParaRPr>
              </a:p>
            </p:txBody>
          </p:sp>
          <p:sp>
            <p:nvSpPr>
              <p:cNvPr id="2359326" name="Text Box 30"/>
              <p:cNvSpPr txBox="1">
                <a:spLocks noChangeArrowheads="1"/>
              </p:cNvSpPr>
              <p:nvPr/>
            </p:nvSpPr>
            <p:spPr bwMode="auto">
              <a:xfrm>
                <a:off x="3902" y="2472"/>
                <a:ext cx="1008" cy="307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100000"/>
                  </a:spcBef>
                  <a:spcAft>
                    <a:spcPct val="100000"/>
                  </a:spcAft>
                </a:pPr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IMPLEMENT </a:t>
                </a:r>
                <a:r>
                  <a:rPr lang="en-US" sz="1200" b="1">
                    <a:solidFill>
                      <a:srgbClr val="000000"/>
                    </a:solidFill>
                    <a:latin typeface="Arial" pitchFamily="34" charset="0"/>
                  </a:rPr>
                  <a:t>Security Controls</a:t>
                </a:r>
                <a:endParaRPr lang="en-US" sz="1300" b="1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3616" y="1506"/>
              <a:ext cx="1520" cy="764"/>
              <a:chOff x="3616" y="1506"/>
              <a:chExt cx="1520" cy="764"/>
            </a:xfrm>
          </p:grpSpPr>
          <p:sp>
            <p:nvSpPr>
              <p:cNvPr id="2359328" name="Text Box 32"/>
              <p:cNvSpPr txBox="1">
                <a:spLocks noChangeArrowheads="1"/>
              </p:cNvSpPr>
              <p:nvPr/>
            </p:nvSpPr>
            <p:spPr bwMode="auto">
              <a:xfrm>
                <a:off x="3900" y="1506"/>
                <a:ext cx="1008" cy="307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100000"/>
                  </a:spcBef>
                  <a:spcAft>
                    <a:spcPct val="100000"/>
                  </a:spcAft>
                </a:pPr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SELECT      </a:t>
                </a:r>
                <a:r>
                  <a:rPr lang="en-US" sz="1200" b="1">
                    <a:solidFill>
                      <a:srgbClr val="000000"/>
                    </a:solidFill>
                    <a:latin typeface="Arial" pitchFamily="34" charset="0"/>
                  </a:rPr>
                  <a:t>Security Controls</a:t>
                </a:r>
                <a:endParaRPr lang="en-US" sz="1300" b="1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359329" name="Text Box 33"/>
              <p:cNvSpPr txBox="1">
                <a:spLocks noChangeArrowheads="1"/>
              </p:cNvSpPr>
              <p:nvPr/>
            </p:nvSpPr>
            <p:spPr bwMode="auto">
              <a:xfrm>
                <a:off x="3616" y="1832"/>
                <a:ext cx="1520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>
                    <a:latin typeface="Arial" pitchFamily="34" charset="0"/>
                  </a:rPr>
                  <a:t>Select baseline security controls; apply tailoring guidance and supplement controls as needed based on risk assessment.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1066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Defense-in-Depth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b="1" i="1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277938"/>
            <a:ext cx="9144000" cy="657225"/>
            <a:chOff x="142" y="1129"/>
            <a:chExt cx="5813" cy="41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2" y="1129"/>
              <a:ext cx="3939" cy="414"/>
              <a:chOff x="576" y="1129"/>
              <a:chExt cx="3939" cy="414"/>
            </a:xfrm>
          </p:grpSpPr>
          <p:pic>
            <p:nvPicPr>
              <p:cNvPr id="14347" name="Picture 6" descr="j025511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76" y="1129"/>
                <a:ext cx="2115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8" name="Picture 7" descr="j025511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400" y="1129"/>
                <a:ext cx="2115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4346" name="Picture 8" descr="j02551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40" y="1129"/>
              <a:ext cx="2115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1257300" y="555307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 Narrow" pitchFamily="34" charset="0"/>
              </a:rPr>
              <a:t>Adversaries attack the weakest link…where is yours?</a:t>
            </a:r>
          </a:p>
        </p:txBody>
      </p:sp>
      <p:sp>
        <p:nvSpPr>
          <p:cNvPr id="14342" name="Text Box 10"/>
          <p:cNvSpPr txBox="1">
            <a:spLocks noChangeArrowheads="1"/>
          </p:cNvSpPr>
          <p:nvPr/>
        </p:nvSpPr>
        <p:spPr bwMode="auto">
          <a:xfrm>
            <a:off x="457200" y="2390775"/>
            <a:ext cx="37528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Risk assessment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Security planning, policies, procedures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Configuration management and control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Contingency planning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Incident response planning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Security awareness and training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Security in acquisitions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Physical security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Personnel security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Security </a:t>
            </a: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</a:rPr>
              <a:t>assessments and authorization</a:t>
            </a:r>
            <a:endParaRPr lang="en-US" sz="1800" dirty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Arial Narrow" pitchFamily="34" charset="0"/>
              </a:rPr>
              <a:t>Continuous monitoring</a:t>
            </a:r>
            <a:endParaRPr lang="en-US" sz="18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4133850" y="2409825"/>
            <a:ext cx="4733925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Access control mechanisms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Identification &amp; authentication mechanisms</a:t>
            </a:r>
          </a:p>
          <a:p>
            <a:pPr>
              <a:buClr>
                <a:srgbClr val="3366CC"/>
              </a:buClr>
              <a:buFont typeface="Wingdings" pitchFamily="2" charset="2"/>
              <a:buNone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Arial Narrow" pitchFamily="34" charset="0"/>
              </a:rPr>
              <a:t>(Biometrics, tokens, passwords)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Audit mechanisms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Encryption mechanisms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Boundary and network protection devices</a:t>
            </a:r>
          </a:p>
          <a:p>
            <a:pPr>
              <a:buClr>
                <a:srgbClr val="3366CC"/>
              </a:buClr>
              <a:buFont typeface="Wingdings" pitchFamily="2" charset="2"/>
              <a:buNone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Arial Narrow" pitchFamily="34" charset="0"/>
              </a:rPr>
              <a:t>(Firewalls, guards, routers, gateways)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Intrusion protection/detection systems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Security configuration settings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Anti-viral, anti-spyware, anti-spam software</a:t>
            </a:r>
          </a:p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  <a:latin typeface="Arial Narrow" pitchFamily="34" charset="0"/>
              </a:rPr>
              <a:t> Smart cards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800100" y="2038350"/>
            <a:ext cx="753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3399FF"/>
                </a:solidFill>
                <a:latin typeface="Arial" charset="0"/>
              </a:rPr>
              <a:t>Links in the Security Chain: Management, Operational, and Technical Controls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6577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How do we deal with the advanced persistent threat? </a:t>
            </a:r>
            <a:endParaRPr lang="en-US" sz="20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Arial Narrow" pitchFamily="34" charset="0"/>
              </a:rPr>
              <a:t>Cyber Preparedness</a:t>
            </a:r>
            <a:endParaRPr lang="en-US" sz="2000" b="1" i="1">
              <a:latin typeface="Arial Narrow" pitchFamily="34" charset="0"/>
            </a:endParaRPr>
          </a:p>
        </p:txBody>
      </p:sp>
      <p:graphicFrame>
        <p:nvGraphicFramePr>
          <p:cNvPr id="2751706" name="Group 218"/>
          <p:cNvGraphicFramePr>
            <a:graphicFrameLocks noGrp="1"/>
          </p:cNvGraphicFramePr>
          <p:nvPr>
            <p:ph type="tbl" idx="1"/>
          </p:nvPr>
        </p:nvGraphicFramePr>
        <p:xfrm>
          <a:off x="2200275" y="2038350"/>
          <a:ext cx="4733925" cy="2514601"/>
        </p:xfrm>
        <a:graphic>
          <a:graphicData uri="http://schemas.openxmlformats.org/drawingml/2006/table">
            <a:tbl>
              <a:tblPr/>
              <a:tblGrid>
                <a:gridCol w="2366963"/>
                <a:gridCol w="2366962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THREAT LEVEL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3300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CYBER PREP LEVEL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3300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THREAT LEVEL 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CYBER PREP LEVEL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THREAT LEVEL 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00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FF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CYBER PREP LEVEL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00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FF00"/>
                        </a:gs>
                      </a:gsLst>
                      <a:lin ang="5400000" scaled="1"/>
                    </a:gra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THREAT LEVEL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FF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99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CYBER PREP LEVEL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9CCFF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99CCFF"/>
                        </a:gs>
                      </a:gsLst>
                      <a:lin ang="5400000" scaled="1"/>
                    </a:gra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THREAT LEVEL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33CC33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CYBER PREP LEVEL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33CC33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2751694" name="Text Box 206"/>
          <p:cNvSpPr txBox="1">
            <a:spLocks noChangeArrowheads="1"/>
          </p:cNvSpPr>
          <p:nvPr/>
        </p:nvSpPr>
        <p:spPr bwMode="auto">
          <a:xfrm>
            <a:off x="533400" y="2886075"/>
            <a:ext cx="1057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 Narrow" pitchFamily="34" charset="0"/>
              </a:rPr>
              <a:t>Adversary Capabilities</a:t>
            </a:r>
          </a:p>
          <a:p>
            <a:pPr algn="ctr"/>
            <a:r>
              <a:rPr lang="en-US" b="1">
                <a:latin typeface="Arial Narrow" pitchFamily="34" charset="0"/>
              </a:rPr>
              <a:t>and</a:t>
            </a:r>
          </a:p>
          <a:p>
            <a:pPr algn="ctr"/>
            <a:r>
              <a:rPr lang="en-US" b="1">
                <a:latin typeface="Arial Narrow" pitchFamily="34" charset="0"/>
              </a:rPr>
              <a:t>Intentions</a:t>
            </a:r>
          </a:p>
        </p:txBody>
      </p:sp>
      <p:sp>
        <p:nvSpPr>
          <p:cNvPr id="2751695" name="Text Box 207"/>
          <p:cNvSpPr txBox="1">
            <a:spLocks noChangeArrowheads="1"/>
          </p:cNvSpPr>
          <p:nvPr/>
        </p:nvSpPr>
        <p:spPr bwMode="auto">
          <a:xfrm>
            <a:off x="7524750" y="2943225"/>
            <a:ext cx="10572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 Narrow" pitchFamily="34" charset="0"/>
              </a:rPr>
              <a:t>Defender Security</a:t>
            </a:r>
          </a:p>
          <a:p>
            <a:pPr algn="ctr"/>
            <a:r>
              <a:rPr lang="en-US" b="1">
                <a:latin typeface="Arial Narrow" pitchFamily="34" charset="0"/>
              </a:rPr>
              <a:t>Capability</a:t>
            </a:r>
          </a:p>
        </p:txBody>
      </p:sp>
      <p:grpSp>
        <p:nvGrpSpPr>
          <p:cNvPr id="2" name="Group 211"/>
          <p:cNvGrpSpPr>
            <a:grpSpLocks/>
          </p:cNvGrpSpPr>
          <p:nvPr/>
        </p:nvGrpSpPr>
        <p:grpSpPr bwMode="auto">
          <a:xfrm>
            <a:off x="7038975" y="2095500"/>
            <a:ext cx="647700" cy="2381250"/>
            <a:chOff x="4434" y="1320"/>
            <a:chExt cx="408" cy="1500"/>
          </a:xfrm>
        </p:grpSpPr>
        <p:sp>
          <p:nvSpPr>
            <p:cNvPr id="2751691" name="Text Box 203"/>
            <p:cNvSpPr txBox="1">
              <a:spLocks noChangeArrowheads="1"/>
            </p:cNvSpPr>
            <p:nvPr/>
          </p:nvSpPr>
          <p:spPr bwMode="auto">
            <a:xfrm>
              <a:off x="4452" y="1320"/>
              <a:ext cx="3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2"/>
                  </a:solidFill>
                  <a:latin typeface="Arial Narrow" pitchFamily="34" charset="0"/>
                </a:rPr>
                <a:t>HIGH</a:t>
              </a:r>
            </a:p>
          </p:txBody>
        </p:sp>
        <p:sp>
          <p:nvSpPr>
            <p:cNvPr id="2751692" name="Text Box 204"/>
            <p:cNvSpPr txBox="1">
              <a:spLocks noChangeArrowheads="1"/>
            </p:cNvSpPr>
            <p:nvPr/>
          </p:nvSpPr>
          <p:spPr bwMode="auto">
            <a:xfrm>
              <a:off x="4434" y="2628"/>
              <a:ext cx="4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2"/>
                  </a:solidFill>
                  <a:latin typeface="Arial Narrow" pitchFamily="34" charset="0"/>
                </a:rPr>
                <a:t>LOW</a:t>
              </a:r>
            </a:p>
          </p:txBody>
        </p:sp>
        <p:sp>
          <p:nvSpPr>
            <p:cNvPr id="2751698" name="AutoShape 210"/>
            <p:cNvSpPr>
              <a:spLocks noChangeArrowheads="1"/>
            </p:cNvSpPr>
            <p:nvPr/>
          </p:nvSpPr>
          <p:spPr bwMode="auto">
            <a:xfrm>
              <a:off x="4482" y="1512"/>
              <a:ext cx="312" cy="1080"/>
            </a:xfrm>
            <a:prstGeom prst="upArrow">
              <a:avLst>
                <a:gd name="adj1" fmla="val 50000"/>
                <a:gd name="adj2" fmla="val 86538"/>
              </a:avLst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12"/>
          <p:cNvGrpSpPr>
            <a:grpSpLocks/>
          </p:cNvGrpSpPr>
          <p:nvPr/>
        </p:nvGrpSpPr>
        <p:grpSpPr bwMode="auto">
          <a:xfrm>
            <a:off x="1457325" y="2105025"/>
            <a:ext cx="647700" cy="2381250"/>
            <a:chOff x="4434" y="1320"/>
            <a:chExt cx="408" cy="1500"/>
          </a:xfrm>
        </p:grpSpPr>
        <p:sp>
          <p:nvSpPr>
            <p:cNvPr id="2751701" name="Text Box 213"/>
            <p:cNvSpPr txBox="1">
              <a:spLocks noChangeArrowheads="1"/>
            </p:cNvSpPr>
            <p:nvPr/>
          </p:nvSpPr>
          <p:spPr bwMode="auto">
            <a:xfrm>
              <a:off x="4452" y="1320"/>
              <a:ext cx="3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2"/>
                  </a:solidFill>
                  <a:latin typeface="Arial Narrow" pitchFamily="34" charset="0"/>
                </a:rPr>
                <a:t>HIGH</a:t>
              </a:r>
            </a:p>
          </p:txBody>
        </p:sp>
        <p:sp>
          <p:nvSpPr>
            <p:cNvPr id="2751702" name="Text Box 214"/>
            <p:cNvSpPr txBox="1">
              <a:spLocks noChangeArrowheads="1"/>
            </p:cNvSpPr>
            <p:nvPr/>
          </p:nvSpPr>
          <p:spPr bwMode="auto">
            <a:xfrm>
              <a:off x="4434" y="2628"/>
              <a:ext cx="4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2"/>
                  </a:solidFill>
                  <a:latin typeface="Arial Narrow" pitchFamily="34" charset="0"/>
                </a:rPr>
                <a:t>LOW</a:t>
              </a:r>
            </a:p>
          </p:txBody>
        </p:sp>
        <p:sp>
          <p:nvSpPr>
            <p:cNvPr id="2751703" name="AutoShape 215"/>
            <p:cNvSpPr>
              <a:spLocks noChangeArrowheads="1"/>
            </p:cNvSpPr>
            <p:nvPr/>
          </p:nvSpPr>
          <p:spPr bwMode="auto">
            <a:xfrm>
              <a:off x="4482" y="1512"/>
              <a:ext cx="312" cy="1080"/>
            </a:xfrm>
            <a:prstGeom prst="upArrow">
              <a:avLst>
                <a:gd name="adj1" fmla="val 50000"/>
                <a:gd name="adj2" fmla="val 86538"/>
              </a:avLst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51705" name="Text Box 217"/>
          <p:cNvSpPr txBox="1">
            <a:spLocks noChangeArrowheads="1"/>
          </p:cNvSpPr>
          <p:nvPr/>
        </p:nvSpPr>
        <p:spPr bwMode="auto">
          <a:xfrm>
            <a:off x="1133475" y="4943475"/>
            <a:ext cx="7286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An increasingly sophisticated and motivated threat requires increasing preparedness…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>
                <a:latin typeface="Arial Narrow" pitchFamily="34" charset="0"/>
              </a:rPr>
              <a:t>Dual Protection Strategies</a:t>
            </a:r>
            <a:endParaRPr lang="en-US" sz="2000" b="1" i="1">
              <a:latin typeface="Arial Narrow" pitchFamily="34" charset="0"/>
            </a:endParaRPr>
          </a:p>
        </p:txBody>
      </p:sp>
      <p:sp>
        <p:nvSpPr>
          <p:cNvPr id="2743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04850" y="1743075"/>
            <a:ext cx="7905750" cy="3800475"/>
          </a:xfrm>
        </p:spPr>
        <p:txBody>
          <a:bodyPr/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99CCFF"/>
                </a:solidFill>
                <a:latin typeface="Arial Narrow" pitchFamily="34" charset="0"/>
              </a:rPr>
              <a:t>Boundary Protection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>
                <a:latin typeface="Arial Narrow" pitchFamily="34" charset="0"/>
              </a:rPr>
              <a:t>	</a:t>
            </a:r>
            <a:r>
              <a:rPr lang="en-US" sz="2400">
                <a:latin typeface="Arial Narrow" pitchFamily="34" charset="0"/>
              </a:rPr>
              <a:t>Primary Consideration:  </a:t>
            </a:r>
            <a:r>
              <a:rPr lang="en-US" sz="2400" b="1" i="1">
                <a:solidFill>
                  <a:srgbClr val="9999FF"/>
                </a:solidFill>
                <a:latin typeface="Arial Narrow" pitchFamily="34" charset="0"/>
              </a:rPr>
              <a:t>Penetration Resistance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Adversary Location:  </a:t>
            </a:r>
            <a:r>
              <a:rPr lang="en-US" sz="2400" b="1" i="1">
                <a:solidFill>
                  <a:srgbClr val="9999FF"/>
                </a:solidFill>
                <a:latin typeface="Arial Narrow" pitchFamily="34" charset="0"/>
              </a:rPr>
              <a:t>Outside the Defensive Perimeter</a:t>
            </a:r>
          </a:p>
          <a:p>
            <a:pPr>
              <a:spcBef>
                <a:spcPct val="0"/>
              </a:spcBef>
              <a:spcAft>
                <a:spcPct val="100000"/>
              </a:spcAft>
              <a:buClr>
                <a:schemeClr val="accent1"/>
              </a:buClr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Objective:  </a:t>
            </a:r>
            <a:r>
              <a:rPr lang="en-US" sz="2400" b="1" i="1">
                <a:solidFill>
                  <a:srgbClr val="9999FF"/>
                </a:solidFill>
                <a:latin typeface="Arial Narrow" pitchFamily="34" charset="0"/>
              </a:rPr>
              <a:t>Repelling the Attack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99CCFF"/>
                </a:solidFill>
                <a:latin typeface="Arial Narrow" pitchFamily="34" charset="0"/>
              </a:rPr>
              <a:t>Agile Defense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>
                <a:latin typeface="Arial Narrow" pitchFamily="34" charset="0"/>
              </a:rPr>
              <a:t>	</a:t>
            </a:r>
            <a:r>
              <a:rPr lang="en-US" sz="2400">
                <a:latin typeface="Arial Narrow" pitchFamily="34" charset="0"/>
              </a:rPr>
              <a:t>Primary Consideration:  </a:t>
            </a:r>
            <a:r>
              <a:rPr lang="en-US" sz="2400" b="1" i="1">
                <a:solidFill>
                  <a:srgbClr val="9999FF"/>
                </a:solidFill>
                <a:latin typeface="Arial Narrow" pitchFamily="34" charset="0"/>
              </a:rPr>
              <a:t>Information System Resilience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Adversary Location:  </a:t>
            </a:r>
            <a:r>
              <a:rPr lang="en-US" sz="2400" b="1" i="1">
                <a:solidFill>
                  <a:srgbClr val="9999FF"/>
                </a:solidFill>
                <a:latin typeface="Arial Narrow" pitchFamily="34" charset="0"/>
              </a:rPr>
              <a:t>Inside the Defensive Perimeter</a:t>
            </a:r>
          </a:p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 	Objective:  </a:t>
            </a:r>
            <a:r>
              <a:rPr lang="en-US" sz="2400" b="1" i="1">
                <a:solidFill>
                  <a:srgbClr val="9999FF"/>
                </a:solidFill>
                <a:latin typeface="Arial Narrow" pitchFamily="34" charset="0"/>
              </a:rPr>
              <a:t>Operating while under Attack</a:t>
            </a:r>
            <a:endParaRPr lang="en-US" sz="240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>
                <a:latin typeface="Arial Narrow" pitchFamily="34" charset="0"/>
              </a:rPr>
              <a:t>Agile Defense</a:t>
            </a:r>
            <a:endParaRPr lang="en-US" sz="2000" b="1" i="1">
              <a:latin typeface="Arial Narrow" pitchFamily="34" charset="0"/>
            </a:endParaRPr>
          </a:p>
        </p:txBody>
      </p:sp>
      <p:sp>
        <p:nvSpPr>
          <p:cNvPr id="2754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9725"/>
            <a:ext cx="7715250" cy="42767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>
                <a:latin typeface="Arial Narrow" pitchFamily="34" charset="0"/>
              </a:rPr>
              <a:t>Boundary protection is a necessary but not sufficient condition for</a:t>
            </a:r>
            <a:r>
              <a:rPr lang="en-US" sz="2800" i="1" dirty="0">
                <a:solidFill>
                  <a:srgbClr val="99CCFF"/>
                </a:solidFill>
                <a:latin typeface="Arial Narrow" pitchFamily="34" charset="0"/>
              </a:rPr>
              <a:t> Agile Defense</a:t>
            </a:r>
            <a:endParaRPr lang="en-US" sz="2800" b="1" i="1" dirty="0">
              <a:solidFill>
                <a:srgbClr val="99CCFF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800" dirty="0">
                <a:latin typeface="Arial Narrow" pitchFamily="34" charset="0"/>
              </a:rPr>
              <a:t>Examples of </a:t>
            </a:r>
            <a:r>
              <a:rPr lang="en-US" sz="2800" i="1" dirty="0">
                <a:solidFill>
                  <a:srgbClr val="99CCFF"/>
                </a:solidFill>
                <a:latin typeface="Arial Narrow" pitchFamily="34" charset="0"/>
              </a:rPr>
              <a:t>Agile Defense</a:t>
            </a:r>
            <a:r>
              <a:rPr lang="en-US" sz="2800" dirty="0">
                <a:latin typeface="Arial Narrow" pitchFamily="34" charset="0"/>
              </a:rPr>
              <a:t> measures: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>
                <a:latin typeface="Arial Narrow" pitchFamily="34" charset="0"/>
              </a:rPr>
              <a:t>Compartmentalization and segregation of critical assets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>
                <a:latin typeface="Arial Narrow" pitchFamily="34" charset="0"/>
              </a:rPr>
              <a:t>Targeted allocation of security controls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>
                <a:latin typeface="Arial Narrow" pitchFamily="34" charset="0"/>
              </a:rPr>
              <a:t>Virtualization and obfuscation techniques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>
                <a:latin typeface="Arial Narrow" pitchFamily="34" charset="0"/>
              </a:rPr>
              <a:t>Encryption of data at rest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>
                <a:latin typeface="Arial Narrow" pitchFamily="34" charset="0"/>
              </a:rPr>
              <a:t>Limiting of privileges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dirty="0">
                <a:latin typeface="Arial Narrow" pitchFamily="34" charset="0"/>
              </a:rPr>
              <a:t>Routine reconstitution to known secure state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000" dirty="0"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1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Bottom Line:  Limit damage of hostile attack while operating in a (potentially)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1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degraded mode…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The Perfect Storm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2841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6275" y="1628776"/>
            <a:ext cx="7629525" cy="42481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Explosive growth and aggressive use of information technology.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Proliferation of information systems and networks with virtually unlimited connectivity.</a:t>
            </a:r>
            <a:endParaRPr lang="en-US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Increasing sophistication of threat including exponential growth rate in malware (malicious code).</a:t>
            </a:r>
            <a:endParaRPr lang="en-US" sz="2800" dirty="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</a:rPr>
              <a:t>	</a:t>
            </a:r>
            <a:r>
              <a:rPr lang="en-US" sz="2400" b="1" i="1" dirty="0" smtClean="0">
                <a:solidFill>
                  <a:schemeClr val="tx2"/>
                </a:solidFill>
                <a:latin typeface="Arial Narrow" pitchFamily="34" charset="0"/>
              </a:rPr>
              <a:t>Resulting in an increasing number of penetrations of information systems in the public and private sectors…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4"/>
          <p:cNvGrpSpPr/>
          <p:nvPr/>
        </p:nvGrpSpPr>
        <p:grpSpPr>
          <a:xfrm>
            <a:off x="180975" y="1019466"/>
            <a:ext cx="8753475" cy="5114634"/>
            <a:chOff x="114300" y="962316"/>
            <a:chExt cx="8753475" cy="5114634"/>
          </a:xfrm>
        </p:grpSpPr>
        <p:grpSp>
          <p:nvGrpSpPr>
            <p:cNvPr id="3" name="Group 92"/>
            <p:cNvGrpSpPr/>
            <p:nvPr/>
          </p:nvGrpSpPr>
          <p:grpSpPr>
            <a:xfrm>
              <a:off x="114300" y="1943100"/>
              <a:ext cx="1381125" cy="2677656"/>
              <a:chOff x="114300" y="1943100"/>
              <a:chExt cx="1381125" cy="2677656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14300" y="1943100"/>
                <a:ext cx="1381125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5"/>
                    </a:solidFill>
                    <a:latin typeface="Calibri" pitchFamily="34" charset="0"/>
                  </a:rPr>
                  <a:t>Strategic Risk Management</a:t>
                </a:r>
              </a:p>
              <a:p>
                <a:pPr algn="ctr"/>
                <a:r>
                  <a:rPr lang="en-US" b="1" dirty="0" smtClean="0">
                    <a:solidFill>
                      <a:schemeClr val="accent5"/>
                    </a:solidFill>
                    <a:latin typeface="Calibri" pitchFamily="34" charset="0"/>
                  </a:rPr>
                  <a:t>Focus</a:t>
                </a: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r>
                  <a:rPr lang="en-US" b="1" dirty="0" smtClean="0">
                    <a:solidFill>
                      <a:schemeClr val="accent5"/>
                    </a:solidFill>
                    <a:latin typeface="Calibri" pitchFamily="34" charset="0"/>
                  </a:rPr>
                  <a:t>Tactical Risk Management Focus</a:t>
                </a:r>
                <a:endParaRPr lang="en-US" b="1" dirty="0">
                  <a:solidFill>
                    <a:schemeClr val="accent5"/>
                  </a:solidFill>
                  <a:latin typeface="Calibri" pitchFamily="34" charset="0"/>
                </a:endParaRPr>
              </a:p>
            </p:txBody>
          </p:sp>
          <p:sp>
            <p:nvSpPr>
              <p:cNvPr id="63" name="Up-Down Arrow 62"/>
              <p:cNvSpPr/>
              <p:nvPr/>
            </p:nvSpPr>
            <p:spPr>
              <a:xfrm>
                <a:off x="638175" y="2867025"/>
                <a:ext cx="352425" cy="771525"/>
              </a:xfrm>
              <a:prstGeom prst="up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93"/>
            <p:cNvGrpSpPr/>
            <p:nvPr/>
          </p:nvGrpSpPr>
          <p:grpSpPr>
            <a:xfrm>
              <a:off x="7429500" y="1952625"/>
              <a:ext cx="1438275" cy="2677656"/>
              <a:chOff x="7429500" y="1952625"/>
              <a:chExt cx="1438275" cy="2677656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7429500" y="1952625"/>
                <a:ext cx="1438275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5"/>
                    </a:solidFill>
                    <a:latin typeface="Calibri" pitchFamily="34" charset="0"/>
                  </a:rPr>
                  <a:t>Top Level Risk Management</a:t>
                </a:r>
              </a:p>
              <a:p>
                <a:pPr algn="ctr"/>
                <a:r>
                  <a:rPr lang="en-US" b="1" dirty="0" smtClean="0">
                    <a:solidFill>
                      <a:schemeClr val="accent5"/>
                    </a:solidFill>
                    <a:latin typeface="Calibri" pitchFamily="34" charset="0"/>
                  </a:rPr>
                  <a:t>Strategy Informs</a:t>
                </a: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endParaRPr lang="en-US" b="1" dirty="0" smtClean="0">
                  <a:solidFill>
                    <a:schemeClr val="accent5"/>
                  </a:solidFill>
                  <a:latin typeface="Calibri" pitchFamily="34" charset="0"/>
                </a:endParaRPr>
              </a:p>
              <a:p>
                <a:pPr algn="ctr"/>
                <a:r>
                  <a:rPr lang="en-US" b="1" dirty="0" smtClean="0">
                    <a:solidFill>
                      <a:schemeClr val="accent5"/>
                    </a:solidFill>
                    <a:latin typeface="Calibri" pitchFamily="34" charset="0"/>
                  </a:rPr>
                  <a:t>Operational Elements Enterprise-Wide</a:t>
                </a:r>
                <a:endParaRPr lang="en-US" b="1" dirty="0">
                  <a:solidFill>
                    <a:schemeClr val="accent5"/>
                  </a:solidFill>
                  <a:latin typeface="Calibri" pitchFamily="34" charset="0"/>
                </a:endParaRPr>
              </a:p>
            </p:txBody>
          </p:sp>
          <p:sp>
            <p:nvSpPr>
              <p:cNvPr id="70" name="Up-Down Arrow 69"/>
              <p:cNvSpPr/>
              <p:nvPr/>
            </p:nvSpPr>
            <p:spPr>
              <a:xfrm>
                <a:off x="7962900" y="2876550"/>
                <a:ext cx="352425" cy="771525"/>
              </a:xfrm>
              <a:prstGeom prst="up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90"/>
            <p:cNvGrpSpPr/>
            <p:nvPr/>
          </p:nvGrpSpPr>
          <p:grpSpPr>
            <a:xfrm>
              <a:off x="1457326" y="962316"/>
              <a:ext cx="6134099" cy="5114634"/>
              <a:chOff x="1457326" y="962316"/>
              <a:chExt cx="6134099" cy="5114634"/>
            </a:xfrm>
          </p:grpSpPr>
          <p:grpSp>
            <p:nvGrpSpPr>
              <p:cNvPr id="6" name="Group 89"/>
              <p:cNvGrpSpPr/>
              <p:nvPr/>
            </p:nvGrpSpPr>
            <p:grpSpPr>
              <a:xfrm>
                <a:off x="5718175" y="1588950"/>
                <a:ext cx="1295400" cy="1885617"/>
                <a:chOff x="5718175" y="1588950"/>
                <a:chExt cx="1295400" cy="1885617"/>
              </a:xfrm>
            </p:grpSpPr>
            <p:sp>
              <p:nvSpPr>
                <p:cNvPr id="1097" name="Line 73"/>
                <p:cNvSpPr>
                  <a:spLocks noChangeShapeType="1"/>
                </p:cNvSpPr>
                <p:nvPr/>
              </p:nvSpPr>
              <p:spPr bwMode="auto">
                <a:xfrm>
                  <a:off x="6813550" y="2541282"/>
                  <a:ext cx="200025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7" name="Group 249"/>
                <p:cNvGrpSpPr/>
                <p:nvPr/>
              </p:nvGrpSpPr>
              <p:grpSpPr>
                <a:xfrm>
                  <a:off x="5718175" y="1588950"/>
                  <a:ext cx="1114425" cy="1885617"/>
                  <a:chOff x="5813425" y="1284150"/>
                  <a:chExt cx="1114425" cy="1885617"/>
                </a:xfrm>
              </p:grpSpPr>
              <p:sp>
                <p:nvSpPr>
                  <p:cNvPr id="1098" name="AutoShape 74"/>
                  <p:cNvSpPr>
                    <a:spLocks noChangeArrowheads="1"/>
                  </p:cNvSpPr>
                  <p:nvPr/>
                </p:nvSpPr>
                <p:spPr bwMode="auto">
                  <a:xfrm>
                    <a:off x="5813425" y="1284150"/>
                    <a:ext cx="1114425" cy="188561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5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8" name="Group 248"/>
                  <p:cNvGrpSpPr/>
                  <p:nvPr/>
                </p:nvGrpSpPr>
                <p:grpSpPr>
                  <a:xfrm>
                    <a:off x="5924550" y="1420650"/>
                    <a:ext cx="904875" cy="1590394"/>
                    <a:chOff x="5918200" y="1427000"/>
                    <a:chExt cx="904875" cy="1590394"/>
                  </a:xfrm>
                </p:grpSpPr>
                <p:sp>
                  <p:nvSpPr>
                    <p:cNvPr id="1099" name="Text Box 7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18200" y="1998399"/>
                      <a:ext cx="895350" cy="447596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Security Assessment Report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00" name="Text Box 7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27725" y="1427000"/>
                      <a:ext cx="895350" cy="447596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Security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Plan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01" name="Text Box 7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18200" y="2569798"/>
                      <a:ext cx="895350" cy="447596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400" b="1" dirty="0" smtClean="0">
                        <a:solidFill>
                          <a:schemeClr val="tx1">
                            <a:lumMod val="10000"/>
                          </a:schemeClr>
                        </a:solidFill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Plan of Action and Milestones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9" name="Group 75"/>
              <p:cNvGrpSpPr/>
              <p:nvPr/>
            </p:nvGrpSpPr>
            <p:grpSpPr>
              <a:xfrm>
                <a:off x="2822575" y="4863066"/>
                <a:ext cx="3397250" cy="919000"/>
                <a:chOff x="2822575" y="4863066"/>
                <a:chExt cx="3397250" cy="919000"/>
              </a:xfrm>
            </p:grpSpPr>
            <p:sp>
              <p:nvSpPr>
                <p:cNvPr id="1116" name="Line 92"/>
                <p:cNvSpPr>
                  <a:spLocks noChangeShapeType="1"/>
                </p:cNvSpPr>
                <p:nvPr/>
              </p:nvSpPr>
              <p:spPr bwMode="auto">
                <a:xfrm rot="5400000">
                  <a:off x="4424696" y="5691595"/>
                  <a:ext cx="180943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7" name="AutoShape 93"/>
                <p:cNvSpPr>
                  <a:spLocks noChangeArrowheads="1"/>
                </p:cNvSpPr>
                <p:nvPr/>
              </p:nvSpPr>
              <p:spPr bwMode="auto">
                <a:xfrm>
                  <a:off x="2822575" y="4863066"/>
                  <a:ext cx="3397250" cy="733295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8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4059555" y="5005281"/>
                  <a:ext cx="923290" cy="447596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100"/>
                    </a:spcBef>
                    <a:spcAft>
                      <a:spcPts val="1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Security Assessment Report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119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5138420" y="5005281"/>
                  <a:ext cx="923290" cy="447596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lang="en-US" sz="400" b="1" dirty="0" smtClean="0">
                    <a:solidFill>
                      <a:schemeClr val="tx1">
                        <a:lumMod val="10000"/>
                      </a:schemeClr>
                    </a:solidFill>
                    <a:latin typeface="Arial Narrow" pitchFamily="34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Plan of Action and Milestones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120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2978785" y="5010995"/>
                  <a:ext cx="923290" cy="447596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400" b="1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Security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Plan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0" name="Group 85"/>
              <p:cNvGrpSpPr/>
              <p:nvPr/>
            </p:nvGrpSpPr>
            <p:grpSpPr>
              <a:xfrm>
                <a:off x="1457326" y="962316"/>
                <a:ext cx="6134099" cy="997409"/>
                <a:chOff x="1457326" y="962316"/>
                <a:chExt cx="6134099" cy="997409"/>
              </a:xfrm>
            </p:grpSpPr>
            <p:sp>
              <p:nvSpPr>
                <p:cNvPr id="1086" name="Line 62"/>
                <p:cNvSpPr>
                  <a:spLocks noChangeShapeType="1"/>
                </p:cNvSpPr>
                <p:nvPr/>
              </p:nvSpPr>
              <p:spPr bwMode="auto">
                <a:xfrm>
                  <a:off x="3595370" y="1475940"/>
                  <a:ext cx="3810" cy="483785"/>
                </a:xfrm>
                <a:prstGeom prst="line">
                  <a:avLst/>
                </a:prstGeom>
                <a:noFill/>
                <a:ln w="28575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7" name="Line 63"/>
                <p:cNvSpPr>
                  <a:spLocks noChangeShapeType="1"/>
                </p:cNvSpPr>
                <p:nvPr/>
              </p:nvSpPr>
              <p:spPr bwMode="auto">
                <a:xfrm>
                  <a:off x="5419725" y="1475940"/>
                  <a:ext cx="3810" cy="483785"/>
                </a:xfrm>
                <a:prstGeom prst="line">
                  <a:avLst/>
                </a:prstGeom>
                <a:noFill/>
                <a:ln w="28575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8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601085" y="1488003"/>
                  <a:ext cx="1818640" cy="4717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Core Missions / Business Processes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Security Requirements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Policy Guidance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89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1457326" y="962316"/>
                  <a:ext cx="6134099" cy="506006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6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400" b="1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RISK EXECUTIVE FUNCTION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 Narrow" pitchFamily="34" charset="0"/>
                    </a:rPr>
                    <a:t>Organization-wide Risk Governance and Oversight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1" name="Group 251"/>
              <p:cNvGrpSpPr/>
              <p:nvPr/>
            </p:nvGrpSpPr>
            <p:grpSpPr>
              <a:xfrm>
                <a:off x="1990725" y="1588950"/>
                <a:ext cx="1298575" cy="1885617"/>
                <a:chOff x="2085975" y="1284150"/>
                <a:chExt cx="1298575" cy="1885617"/>
              </a:xfrm>
            </p:grpSpPr>
            <p:grpSp>
              <p:nvGrpSpPr>
                <p:cNvPr id="12" name="Group 250"/>
                <p:cNvGrpSpPr/>
                <p:nvPr/>
              </p:nvGrpSpPr>
              <p:grpSpPr>
                <a:xfrm>
                  <a:off x="2270125" y="1284150"/>
                  <a:ext cx="1114425" cy="1885617"/>
                  <a:chOff x="2270125" y="1284150"/>
                  <a:chExt cx="1114425" cy="1885617"/>
                </a:xfrm>
              </p:grpSpPr>
              <p:sp>
                <p:nvSpPr>
                  <p:cNvPr id="1091" name="AutoShape 67"/>
                  <p:cNvSpPr>
                    <a:spLocks noChangeArrowheads="1"/>
                  </p:cNvSpPr>
                  <p:nvPr/>
                </p:nvSpPr>
                <p:spPr bwMode="auto">
                  <a:xfrm>
                    <a:off x="2270125" y="1284150"/>
                    <a:ext cx="1114425" cy="1885617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5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13" name="Group 247"/>
                  <p:cNvGrpSpPr/>
                  <p:nvPr/>
                </p:nvGrpSpPr>
                <p:grpSpPr>
                  <a:xfrm>
                    <a:off x="2381250" y="1423825"/>
                    <a:ext cx="901700" cy="1580869"/>
                    <a:chOff x="2368550" y="1423825"/>
                    <a:chExt cx="901700" cy="1580869"/>
                  </a:xfrm>
                </p:grpSpPr>
                <p:sp>
                  <p:nvSpPr>
                    <p:cNvPr id="1092" name="Text Box 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68550" y="1985699"/>
                      <a:ext cx="895350" cy="447596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Security Assessment Report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093" name="Text Box 6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4900" y="1423825"/>
                      <a:ext cx="895350" cy="447596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Security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Plan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094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68550" y="2557098"/>
                      <a:ext cx="895350" cy="447596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400" b="1" dirty="0" smtClean="0">
                        <a:solidFill>
                          <a:schemeClr val="tx1">
                            <a:lumMod val="10000"/>
                          </a:schemeClr>
                        </a:solidFill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Plan of Action and Milestones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</p:grpSp>
            </p:grpSp>
            <p:sp>
              <p:nvSpPr>
                <p:cNvPr id="1095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2085975" y="2239656"/>
                  <a:ext cx="180975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234"/>
              <p:cNvGrpSpPr/>
              <p:nvPr/>
            </p:nvGrpSpPr>
            <p:grpSpPr>
              <a:xfrm>
                <a:off x="4619625" y="1960360"/>
                <a:ext cx="1095375" cy="1114228"/>
                <a:chOff x="4714875" y="1655560"/>
                <a:chExt cx="1095375" cy="1114228"/>
              </a:xfrm>
            </p:grpSpPr>
            <p:sp>
              <p:nvSpPr>
                <p:cNvPr id="1103" name="Line 79"/>
                <p:cNvSpPr>
                  <a:spLocks noChangeShapeType="1"/>
                </p:cNvSpPr>
                <p:nvPr/>
              </p:nvSpPr>
              <p:spPr bwMode="auto">
                <a:xfrm>
                  <a:off x="5629275" y="2239657"/>
                  <a:ext cx="180975" cy="0"/>
                </a:xfrm>
                <a:prstGeom prst="lin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4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4714875" y="1655560"/>
                  <a:ext cx="914400" cy="1114228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" pitchFamily="34" charset="0"/>
                    </a:rPr>
                    <a:t>INFORMATION SYSTEM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System-specific Controls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5" name="Group 83"/>
              <p:cNvGrpSpPr/>
              <p:nvPr/>
            </p:nvGrpSpPr>
            <p:grpSpPr>
              <a:xfrm>
                <a:off x="1670050" y="1471496"/>
                <a:ext cx="336550" cy="4314063"/>
                <a:chOff x="1670050" y="1471496"/>
                <a:chExt cx="336550" cy="4314063"/>
              </a:xfrm>
            </p:grpSpPr>
            <p:sp>
              <p:nvSpPr>
                <p:cNvPr id="110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670050" y="1571625"/>
                  <a:ext cx="336550" cy="1924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vert270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Ongoing Authorization Decisions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107" name="Line 83"/>
                <p:cNvSpPr>
                  <a:spLocks noChangeShapeType="1"/>
                </p:cNvSpPr>
                <p:nvPr/>
              </p:nvSpPr>
              <p:spPr bwMode="auto">
                <a:xfrm rot="5400000">
                  <a:off x="-179324" y="3625035"/>
                  <a:ext cx="4314063" cy="6985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 type="triangle" w="med" len="med"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84"/>
              <p:cNvGrpSpPr/>
              <p:nvPr/>
            </p:nvGrpSpPr>
            <p:grpSpPr>
              <a:xfrm>
                <a:off x="6978650" y="1468322"/>
                <a:ext cx="336550" cy="4329935"/>
                <a:chOff x="6978650" y="1468322"/>
                <a:chExt cx="336550" cy="4329935"/>
              </a:xfrm>
            </p:grpSpPr>
            <p:sp>
              <p:nvSpPr>
                <p:cNvPr id="1109" name="Line 8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4864483" y="3633290"/>
                  <a:ext cx="4329935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 type="triangle" w="med" len="med"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0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6978650" y="1552127"/>
                  <a:ext cx="336550" cy="19530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vert270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Ongoing Authorization Decisions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7" name="Group 82"/>
              <p:cNvGrpSpPr/>
              <p:nvPr/>
            </p:nvGrpSpPr>
            <p:grpSpPr>
              <a:xfrm>
                <a:off x="1985645" y="5789368"/>
                <a:ext cx="5032375" cy="287582"/>
                <a:chOff x="1985645" y="5789368"/>
                <a:chExt cx="5032375" cy="287582"/>
              </a:xfrm>
            </p:grpSpPr>
            <p:sp>
              <p:nvSpPr>
                <p:cNvPr id="1112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2819400" y="5817295"/>
                  <a:ext cx="3429000" cy="2596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Ongoing Authorization Decisions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113" name="Line 89"/>
                <p:cNvSpPr>
                  <a:spLocks noChangeShapeType="1"/>
                </p:cNvSpPr>
                <p:nvPr/>
              </p:nvSpPr>
              <p:spPr bwMode="auto">
                <a:xfrm rot="10800000" flipH="1" flipV="1">
                  <a:off x="1985645" y="5789368"/>
                  <a:ext cx="5032375" cy="10793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41"/>
              <p:cNvGrpSpPr/>
              <p:nvPr/>
            </p:nvGrpSpPr>
            <p:grpSpPr>
              <a:xfrm>
                <a:off x="4098290" y="3069826"/>
                <a:ext cx="833120" cy="1082484"/>
                <a:chOff x="4193540" y="2765026"/>
                <a:chExt cx="833120" cy="1082484"/>
              </a:xfrm>
            </p:grpSpPr>
            <p:sp>
              <p:nvSpPr>
                <p:cNvPr id="1126" name="Line 102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4511691" y="3757039"/>
                  <a:ext cx="180943" cy="0"/>
                </a:xfrm>
                <a:prstGeom prst="line">
                  <a:avLst/>
                </a:prstGeom>
                <a:solidFill>
                  <a:srgbClr val="6666FF"/>
                </a:solidFill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7" name="Line 103"/>
                <p:cNvSpPr>
                  <a:spLocks noChangeShapeType="1"/>
                </p:cNvSpPr>
                <p:nvPr/>
              </p:nvSpPr>
              <p:spPr bwMode="auto">
                <a:xfrm rot="5400000" flipH="1" flipV="1">
                  <a:off x="4256421" y="2863117"/>
                  <a:ext cx="180943" cy="0"/>
                </a:xfrm>
                <a:prstGeom prst="line">
                  <a:avLst/>
                </a:prstGeom>
                <a:solidFill>
                  <a:srgbClr val="6666FF"/>
                </a:solidFill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8" name="Line 104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4763151" y="2855498"/>
                  <a:ext cx="180943" cy="0"/>
                </a:xfrm>
                <a:prstGeom prst="line">
                  <a:avLst/>
                </a:prstGeom>
                <a:solidFill>
                  <a:srgbClr val="6666FF"/>
                </a:solidFill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9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4193540" y="2953906"/>
                  <a:ext cx="833120" cy="704726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" b="1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RISK MANAGEMENT FRAMEWORK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(RMF)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grpSp>
            <p:nvGrpSpPr>
              <p:cNvPr id="19" name="Group 242"/>
              <p:cNvGrpSpPr/>
              <p:nvPr/>
            </p:nvGrpSpPr>
            <p:grpSpPr>
              <a:xfrm>
                <a:off x="2167890" y="3080935"/>
                <a:ext cx="4667250" cy="1778004"/>
                <a:chOff x="2263140" y="2776135"/>
                <a:chExt cx="4667250" cy="1778004"/>
              </a:xfrm>
            </p:grpSpPr>
            <p:grpSp>
              <p:nvGrpSpPr>
                <p:cNvPr id="20" name="Group 240"/>
                <p:cNvGrpSpPr/>
                <p:nvPr/>
              </p:nvGrpSpPr>
              <p:grpSpPr>
                <a:xfrm>
                  <a:off x="2263140" y="3859890"/>
                  <a:ext cx="4667250" cy="694249"/>
                  <a:chOff x="2263140" y="3859890"/>
                  <a:chExt cx="4667250" cy="694249"/>
                </a:xfrm>
              </p:grpSpPr>
              <p:sp>
                <p:nvSpPr>
                  <p:cNvPr id="1114" name="Text Box 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63140" y="3859890"/>
                    <a:ext cx="4667250" cy="512354"/>
                  </a:xfrm>
                  <a:prstGeom prst="rect">
                    <a:avLst/>
                  </a:prstGeom>
                  <a:solidFill>
                    <a:srgbClr val="99336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5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9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itchFamily="34" charset="0"/>
                      </a:rPr>
                      <a:t>COMMON CONTROLS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900" b="1" i="1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itchFamily="34" charset="0"/>
                      </a:rPr>
                      <a:t>Security Controls Inherited by Organizational Information Systems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1121" name="Line 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4507246" y="4463668"/>
                    <a:ext cx="180943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>
                        <a:lumMod val="50000"/>
                      </a:schemeClr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3" name="Line 99"/>
                <p:cNvSpPr>
                  <a:spLocks noChangeShapeType="1"/>
                </p:cNvSpPr>
                <p:nvPr/>
              </p:nvSpPr>
              <p:spPr bwMode="auto">
                <a:xfrm rot="5400000">
                  <a:off x="3114768" y="3293568"/>
                  <a:ext cx="1047565" cy="1270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prstDash val="sysDot"/>
                  <a:round/>
                  <a:headEnd type="triangle" w="med" len="med"/>
                  <a:tailEnd type="non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1" name="Line 10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5041993" y="3303093"/>
                  <a:ext cx="1053913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prstDash val="sysDot"/>
                  <a:round/>
                  <a:headEnd type="triangle" w="med" len="med"/>
                  <a:tailEnd type="non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32" name="Text Box 108"/>
              <p:cNvSpPr txBox="1">
                <a:spLocks noChangeArrowheads="1"/>
              </p:cNvSpPr>
              <p:nvPr/>
            </p:nvSpPr>
            <p:spPr bwMode="auto">
              <a:xfrm>
                <a:off x="5043805" y="2935547"/>
                <a:ext cx="342900" cy="1333264"/>
              </a:xfrm>
              <a:prstGeom prst="rect">
                <a:avLst/>
              </a:prstGeom>
              <a:gradFill rotWithShape="0">
                <a:gsLst>
                  <a:gs pos="0">
                    <a:srgbClr val="D8D8D8">
                      <a:gamma/>
                      <a:shade val="60000"/>
                      <a:invGamma/>
                    </a:srgbClr>
                  </a:gs>
                  <a:gs pos="100000">
                    <a:srgbClr val="D8D8D8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 Narrow" pitchFamily="34" charset="0"/>
                  </a:rPr>
                  <a:t>Hybrid Controls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21" name="Group 233"/>
              <p:cNvGrpSpPr/>
              <p:nvPr/>
            </p:nvGrpSpPr>
            <p:grpSpPr>
              <a:xfrm>
                <a:off x="3292475" y="1960360"/>
                <a:ext cx="1098550" cy="1114228"/>
                <a:chOff x="3387725" y="1655560"/>
                <a:chExt cx="1098550" cy="1114228"/>
              </a:xfrm>
            </p:grpSpPr>
            <p:sp>
              <p:nvSpPr>
                <p:cNvPr id="108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571875" y="1655560"/>
                  <a:ext cx="914400" cy="1114228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120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INFORMATION SYSTEM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tx1">
                          <a:lumMod val="10000"/>
                        </a:schemeClr>
                      </a:solidFill>
                      <a:effectLst/>
                      <a:latin typeface="Arial Narrow" pitchFamily="34" charset="0"/>
                    </a:rPr>
                    <a:t>System-specific Controls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133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3387725" y="2236482"/>
                  <a:ext cx="180975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</a:schemeClr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24" name="Text Box 100"/>
              <p:cNvSpPr txBox="1">
                <a:spLocks noChangeArrowheads="1"/>
              </p:cNvSpPr>
              <p:nvPr/>
            </p:nvSpPr>
            <p:spPr bwMode="auto">
              <a:xfrm>
                <a:off x="3639185" y="2929198"/>
                <a:ext cx="342900" cy="1333264"/>
              </a:xfrm>
              <a:prstGeom prst="rect">
                <a:avLst/>
              </a:prstGeom>
              <a:gradFill rotWithShape="0">
                <a:gsLst>
                  <a:gs pos="0">
                    <a:srgbClr val="D8D8D8">
                      <a:gamma/>
                      <a:shade val="60000"/>
                      <a:invGamma/>
                    </a:srgbClr>
                  </a:gs>
                  <a:gs pos="100000">
                    <a:srgbClr val="D8D8D8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270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10000"/>
                      </a:schemeClr>
                    </a:solidFill>
                    <a:effectLst/>
                    <a:latin typeface="Arial Narrow" pitchFamily="34" charset="0"/>
                  </a:rPr>
                  <a:t>Hybrid Controls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0" name="Curved Left Arrow 79"/>
            <p:cNvSpPr/>
            <p:nvPr/>
          </p:nvSpPr>
          <p:spPr>
            <a:xfrm>
              <a:off x="7610475" y="1133474"/>
              <a:ext cx="828675" cy="847725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Curved Right Arrow 80"/>
            <p:cNvSpPr/>
            <p:nvPr/>
          </p:nvSpPr>
          <p:spPr>
            <a:xfrm>
              <a:off x="600075" y="1104900"/>
              <a:ext cx="838200" cy="828675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6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1" y="171450"/>
            <a:ext cx="7820024" cy="7143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Narrow" pitchFamily="34" charset="0"/>
              </a:rPr>
              <a:t>Defense-in-Breadth</a:t>
            </a:r>
            <a:endParaRPr lang="en-US" sz="2000" b="1" i="1" dirty="0">
              <a:solidFill>
                <a:srgbClr val="3399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304800"/>
            <a:ext cx="7429500" cy="1019175"/>
          </a:xfrm>
        </p:spPr>
        <p:txBody>
          <a:bodyPr/>
          <a:lstStyle/>
          <a:p>
            <a:r>
              <a:rPr lang="en-US" sz="4000" dirty="0">
                <a:latin typeface="Arial Narrow" pitchFamily="34" charset="0"/>
              </a:rPr>
              <a:t>Security Requirements Traceability</a:t>
            </a:r>
            <a:endParaRPr lang="en-US" sz="4000" b="1" i="1" dirty="0">
              <a:latin typeface="Arial Narrow" pitchFamily="34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590675" y="3924300"/>
            <a:ext cx="6886575" cy="809625"/>
            <a:chOff x="726" y="2616"/>
            <a:chExt cx="4338" cy="510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726" y="2616"/>
              <a:ext cx="1242" cy="504"/>
              <a:chOff x="408" y="2232"/>
              <a:chExt cx="1566" cy="504"/>
            </a:xfrm>
          </p:grpSpPr>
          <p:sp>
            <p:nvSpPr>
              <p:cNvPr id="2169861" name="Rectangle 5"/>
              <p:cNvSpPr>
                <a:spLocks noChangeArrowheads="1"/>
              </p:cNvSpPr>
              <p:nvPr/>
            </p:nvSpPr>
            <p:spPr bwMode="auto">
              <a:xfrm>
                <a:off x="408" y="2232"/>
                <a:ext cx="1566" cy="504"/>
              </a:xfrm>
              <a:prstGeom prst="rect">
                <a:avLst/>
              </a:prstGeom>
              <a:solidFill>
                <a:srgbClr val="6666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862" name="Text Box 6"/>
              <p:cNvSpPr txBox="1">
                <a:spLocks noChangeArrowheads="1"/>
              </p:cNvSpPr>
              <p:nvPr/>
            </p:nvSpPr>
            <p:spPr bwMode="auto">
              <a:xfrm>
                <a:off x="504" y="2328"/>
                <a:ext cx="1392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Management Security Controls</a:t>
                </a: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3762" y="2616"/>
              <a:ext cx="1302" cy="510"/>
              <a:chOff x="3768" y="2232"/>
              <a:chExt cx="1566" cy="510"/>
            </a:xfrm>
          </p:grpSpPr>
          <p:sp>
            <p:nvSpPr>
              <p:cNvPr id="2169864" name="Rectangle 8"/>
              <p:cNvSpPr>
                <a:spLocks noChangeArrowheads="1"/>
              </p:cNvSpPr>
              <p:nvPr/>
            </p:nvSpPr>
            <p:spPr bwMode="auto">
              <a:xfrm>
                <a:off x="3768" y="2232"/>
                <a:ext cx="1566" cy="510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865" name="Text Box 9"/>
              <p:cNvSpPr txBox="1">
                <a:spLocks noChangeArrowheads="1"/>
              </p:cNvSpPr>
              <p:nvPr/>
            </p:nvSpPr>
            <p:spPr bwMode="auto">
              <a:xfrm>
                <a:off x="3864" y="2328"/>
                <a:ext cx="1392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Operational Security Controls</a:t>
                </a:r>
              </a:p>
            </p:txBody>
          </p:sp>
        </p:grp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082" y="2616"/>
              <a:ext cx="1566" cy="510"/>
              <a:chOff x="2088" y="2232"/>
              <a:chExt cx="1566" cy="510"/>
            </a:xfrm>
          </p:grpSpPr>
          <p:sp>
            <p:nvSpPr>
              <p:cNvPr id="2169867" name="Rectangle 11"/>
              <p:cNvSpPr>
                <a:spLocks noChangeArrowheads="1"/>
              </p:cNvSpPr>
              <p:nvPr/>
            </p:nvSpPr>
            <p:spPr bwMode="auto">
              <a:xfrm>
                <a:off x="2088" y="2232"/>
                <a:ext cx="1566" cy="510"/>
              </a:xfrm>
              <a:prstGeom prst="rect">
                <a:avLst/>
              </a:prstGeom>
              <a:solidFill>
                <a:srgbClr val="0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868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328"/>
                <a:ext cx="1392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Arial" charset="0"/>
                  </a:rPr>
                  <a:t>Technical</a:t>
                </a:r>
              </a:p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Arial" charset="0"/>
                  </a:rPr>
                  <a:t>Security Controls</a:t>
                </a: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1562100" y="1485900"/>
            <a:ext cx="6877050" cy="723900"/>
            <a:chOff x="1562100" y="1485900"/>
            <a:chExt cx="6877050" cy="723900"/>
          </a:xfrm>
        </p:grpSpPr>
        <p:sp>
          <p:nvSpPr>
            <p:cNvPr id="2169870" name="Rectangle 14"/>
            <p:cNvSpPr>
              <a:spLocks noChangeArrowheads="1"/>
            </p:cNvSpPr>
            <p:nvPr/>
          </p:nvSpPr>
          <p:spPr bwMode="auto">
            <a:xfrm>
              <a:off x="1562100" y="1485900"/>
              <a:ext cx="6877050" cy="723900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71" name="Text Box 15"/>
            <p:cNvSpPr txBox="1">
              <a:spLocks noChangeArrowheads="1"/>
            </p:cNvSpPr>
            <p:nvPr/>
          </p:nvSpPr>
          <p:spPr bwMode="auto">
            <a:xfrm>
              <a:off x="1818565" y="1600200"/>
              <a:ext cx="6364121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Legislation, Presidential Directives, OMB Policies</a:t>
              </a:r>
            </a:p>
            <a:p>
              <a:pPr algn="ctr">
                <a:spcBef>
                  <a:spcPct val="25000"/>
                </a:spcBef>
              </a:pPr>
              <a:r>
                <a:rPr lang="en-US" sz="1200" b="1" dirty="0">
                  <a:solidFill>
                    <a:srgbClr val="000066"/>
                  </a:solidFill>
                  <a:latin typeface="Arial" charset="0"/>
                </a:rPr>
                <a:t>High Level, Generalized, Information Security Requirements</a:t>
              </a:r>
            </a:p>
          </p:txBody>
        </p: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581150" y="2600325"/>
            <a:ext cx="6896100" cy="919163"/>
            <a:chOff x="708" y="1872"/>
            <a:chExt cx="4344" cy="579"/>
          </a:xfrm>
        </p:grpSpPr>
        <p:sp>
          <p:nvSpPr>
            <p:cNvPr id="2169873" name="Rectangle 17"/>
            <p:cNvSpPr>
              <a:spLocks noChangeArrowheads="1"/>
            </p:cNvSpPr>
            <p:nvPr/>
          </p:nvSpPr>
          <p:spPr bwMode="auto">
            <a:xfrm>
              <a:off x="708" y="1872"/>
              <a:ext cx="4344" cy="57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74" name="Text Box 18"/>
            <p:cNvSpPr txBox="1">
              <a:spLocks noChangeArrowheads="1"/>
            </p:cNvSpPr>
            <p:nvPr/>
          </p:nvSpPr>
          <p:spPr bwMode="auto">
            <a:xfrm>
              <a:off x="798" y="1926"/>
              <a:ext cx="4128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Federal Information Processing Standards</a:t>
              </a:r>
            </a:p>
            <a:p>
              <a:pPr algn="ctr">
                <a:spcBef>
                  <a:spcPct val="25000"/>
                </a:spcBef>
              </a:pPr>
              <a:r>
                <a:rPr lang="en-US" sz="1200" b="1" dirty="0">
                  <a:solidFill>
                    <a:srgbClr val="000066"/>
                  </a:solidFill>
                  <a:latin typeface="Arial" charset="0"/>
                </a:rPr>
                <a:t>FIPS 200: Minimum Information Security Requirements</a:t>
              </a:r>
              <a:endParaRPr lang="en-US" sz="1200" dirty="0">
                <a:latin typeface="Arial" charset="0"/>
              </a:endParaRP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Arial" charset="0"/>
                </a:rPr>
                <a:t>FIPS 199: </a:t>
              </a:r>
              <a:r>
                <a:rPr lang="en-US" sz="1200" b="1" dirty="0" smtClean="0">
                  <a:solidFill>
                    <a:srgbClr val="000066"/>
                  </a:solidFill>
                  <a:latin typeface="Arial" charset="0"/>
                </a:rPr>
                <a:t>Security </a:t>
              </a:r>
              <a:r>
                <a:rPr lang="en-US" sz="1200" b="1" dirty="0">
                  <a:solidFill>
                    <a:srgbClr val="000066"/>
                  </a:solidFill>
                  <a:latin typeface="Arial" charset="0"/>
                </a:rPr>
                <a:t>Categorization</a:t>
              </a:r>
            </a:p>
          </p:txBody>
        </p:sp>
      </p:grpSp>
      <p:sp>
        <p:nvSpPr>
          <p:cNvPr id="2169875" name="AutoShape 19"/>
          <p:cNvSpPr>
            <a:spLocks noChangeArrowheads="1"/>
          </p:cNvSpPr>
          <p:nvPr/>
        </p:nvSpPr>
        <p:spPr bwMode="auto">
          <a:xfrm rot="10800000">
            <a:off x="4705350" y="2257425"/>
            <a:ext cx="485775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2228850" y="3562350"/>
            <a:ext cx="5600700" cy="314325"/>
            <a:chOff x="1128" y="2388"/>
            <a:chExt cx="3528" cy="198"/>
          </a:xfrm>
        </p:grpSpPr>
        <p:sp>
          <p:nvSpPr>
            <p:cNvPr id="2169877" name="AutoShape 21"/>
            <p:cNvSpPr>
              <a:spLocks noChangeArrowheads="1"/>
            </p:cNvSpPr>
            <p:nvPr/>
          </p:nvSpPr>
          <p:spPr bwMode="auto">
            <a:xfrm rot="-10800000">
              <a:off x="4350" y="2388"/>
              <a:ext cx="306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78" name="AutoShape 22"/>
            <p:cNvSpPr>
              <a:spLocks noChangeArrowheads="1"/>
            </p:cNvSpPr>
            <p:nvPr/>
          </p:nvSpPr>
          <p:spPr bwMode="auto">
            <a:xfrm rot="-10800000">
              <a:off x="2706" y="2394"/>
              <a:ext cx="306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79" name="AutoShape 23"/>
            <p:cNvSpPr>
              <a:spLocks noChangeArrowheads="1"/>
            </p:cNvSpPr>
            <p:nvPr/>
          </p:nvSpPr>
          <p:spPr bwMode="auto">
            <a:xfrm rot="-10800000">
              <a:off x="1128" y="2388"/>
              <a:ext cx="306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1609725" y="5133975"/>
            <a:ext cx="6877050" cy="723900"/>
            <a:chOff x="1008" y="3294"/>
            <a:chExt cx="4332" cy="456"/>
          </a:xfrm>
        </p:grpSpPr>
        <p:sp>
          <p:nvSpPr>
            <p:cNvPr id="2169880" name="Rectangle 24"/>
            <p:cNvSpPr>
              <a:spLocks noChangeArrowheads="1"/>
            </p:cNvSpPr>
            <p:nvPr/>
          </p:nvSpPr>
          <p:spPr bwMode="auto">
            <a:xfrm>
              <a:off x="1008" y="3294"/>
              <a:ext cx="4332" cy="45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81" name="Text Box 25"/>
            <p:cNvSpPr txBox="1">
              <a:spLocks noChangeArrowheads="1"/>
            </p:cNvSpPr>
            <p:nvPr/>
          </p:nvSpPr>
          <p:spPr bwMode="auto">
            <a:xfrm>
              <a:off x="1080" y="3366"/>
              <a:ext cx="420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00"/>
                  </a:solidFill>
                  <a:latin typeface="Arial" charset="0"/>
                </a:rPr>
                <a:t>Information Systems and Environments of Operation</a:t>
              </a:r>
              <a:endParaRPr lang="en-US" b="1" dirty="0">
                <a:solidFill>
                  <a:srgbClr val="000000"/>
                </a:solidFill>
                <a:latin typeface="Arial" charset="0"/>
              </a:endParaRPr>
            </a:p>
            <a:p>
              <a:pPr algn="ctr">
                <a:spcBef>
                  <a:spcPct val="25000"/>
                </a:spcBef>
              </a:pPr>
              <a:r>
                <a:rPr lang="en-US" sz="1200" b="1" dirty="0" smtClean="0">
                  <a:solidFill>
                    <a:srgbClr val="000066"/>
                  </a:solidFill>
                  <a:latin typeface="Arial" charset="0"/>
                </a:rPr>
                <a:t>Hardware, Firmware, Software, Facilities</a:t>
              </a:r>
              <a:endParaRPr lang="en-US" sz="1200" dirty="0">
                <a:solidFill>
                  <a:srgbClr val="000066"/>
                </a:solidFill>
                <a:latin typeface="Arial" charset="0"/>
              </a:endParaRP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2247900" y="4781550"/>
            <a:ext cx="5600700" cy="314325"/>
            <a:chOff x="1128" y="2388"/>
            <a:chExt cx="3528" cy="198"/>
          </a:xfrm>
        </p:grpSpPr>
        <p:sp>
          <p:nvSpPr>
            <p:cNvPr id="2169883" name="AutoShape 27"/>
            <p:cNvSpPr>
              <a:spLocks noChangeArrowheads="1"/>
            </p:cNvSpPr>
            <p:nvPr/>
          </p:nvSpPr>
          <p:spPr bwMode="auto">
            <a:xfrm rot="-10800000">
              <a:off x="4350" y="2388"/>
              <a:ext cx="306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84" name="AutoShape 28"/>
            <p:cNvSpPr>
              <a:spLocks noChangeArrowheads="1"/>
            </p:cNvSpPr>
            <p:nvPr/>
          </p:nvSpPr>
          <p:spPr bwMode="auto">
            <a:xfrm rot="-10800000">
              <a:off x="2706" y="2394"/>
              <a:ext cx="306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85" name="AutoShape 29"/>
            <p:cNvSpPr>
              <a:spLocks noChangeArrowheads="1"/>
            </p:cNvSpPr>
            <p:nvPr/>
          </p:nvSpPr>
          <p:spPr bwMode="auto">
            <a:xfrm rot="-10800000">
              <a:off x="1128" y="2388"/>
              <a:ext cx="306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381000" y="1704975"/>
            <a:ext cx="1200150" cy="3895725"/>
            <a:chOff x="138" y="1122"/>
            <a:chExt cx="756" cy="2454"/>
          </a:xfrm>
        </p:grpSpPr>
        <p:sp>
          <p:nvSpPr>
            <p:cNvPr id="2169887" name="Text Box 31"/>
            <p:cNvSpPr txBox="1">
              <a:spLocks noChangeArrowheads="1"/>
            </p:cNvSpPr>
            <p:nvPr/>
          </p:nvSpPr>
          <p:spPr bwMode="auto">
            <a:xfrm>
              <a:off x="192" y="1122"/>
              <a:ext cx="6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 Narrow" pitchFamily="34" charset="0"/>
                </a:rPr>
                <a:t>30,000 FT</a:t>
              </a:r>
            </a:p>
          </p:txBody>
        </p:sp>
        <p:sp>
          <p:nvSpPr>
            <p:cNvPr id="2169888" name="Text Box 32"/>
            <p:cNvSpPr txBox="1">
              <a:spLocks noChangeArrowheads="1"/>
            </p:cNvSpPr>
            <p:nvPr/>
          </p:nvSpPr>
          <p:spPr bwMode="auto">
            <a:xfrm>
              <a:off x="186" y="1854"/>
              <a:ext cx="6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 Narrow" pitchFamily="34" charset="0"/>
                </a:rPr>
                <a:t>15,000 FT</a:t>
              </a:r>
            </a:p>
          </p:txBody>
        </p:sp>
        <p:sp>
          <p:nvSpPr>
            <p:cNvPr id="2169889" name="Text Box 33"/>
            <p:cNvSpPr txBox="1">
              <a:spLocks noChangeArrowheads="1"/>
            </p:cNvSpPr>
            <p:nvPr/>
          </p:nvSpPr>
          <p:spPr bwMode="auto">
            <a:xfrm>
              <a:off x="234" y="2652"/>
              <a:ext cx="5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 Narrow" pitchFamily="34" charset="0"/>
                </a:rPr>
                <a:t>5,000 FT</a:t>
              </a:r>
            </a:p>
          </p:txBody>
        </p:sp>
        <p:sp>
          <p:nvSpPr>
            <p:cNvPr id="2169890" name="Text Box 34"/>
            <p:cNvSpPr txBox="1">
              <a:spLocks noChangeArrowheads="1"/>
            </p:cNvSpPr>
            <p:nvPr/>
          </p:nvSpPr>
          <p:spPr bwMode="auto">
            <a:xfrm>
              <a:off x="138" y="3384"/>
              <a:ext cx="7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Arial Narrow" pitchFamily="34" charset="0"/>
                </a:rPr>
                <a:t>Ground Zero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6577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What’s in the game plan moving forward? </a:t>
            </a:r>
            <a:endParaRPr lang="en-US" sz="20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514350"/>
            <a:ext cx="8143875" cy="10763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Joint Task Force Transformation Initiative</a:t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2000" b="1" i="1" dirty="0" smtClean="0">
                <a:latin typeface="Arial Narrow" pitchFamily="34" charset="0"/>
              </a:rPr>
              <a:t>Core Risk Management Publications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81176"/>
            <a:ext cx="7372349" cy="4162424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NIST Special Publication 800-53, Revision 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	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Recommended Security Controls for Federal Information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>
                <a:srgbClr val="3366CC"/>
              </a:buClr>
              <a:buNone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	Systems and Organizations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NIST Special Publication 800-37, Revision 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	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Applying the Risk Management Framework to Federal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>
                <a:srgbClr val="3366CC"/>
              </a:buClr>
              <a:buNone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	Information Systems: A Security Lifecycle Approach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NIST Special Publication 800-53A, Revision 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	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Guide for Assessing the Security Controls in Federal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None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	Information Systems and Organizations: Building Effective Assessment Plans</a:t>
            </a:r>
            <a:endParaRPr lang="en-US" sz="1600" b="1" i="1" dirty="0" smtClean="0">
              <a:solidFill>
                <a:schemeClr val="tx2"/>
              </a:solidFill>
              <a:latin typeface="Arial Narrow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3366CC"/>
              </a:buClr>
              <a:buNone/>
            </a:pPr>
            <a:endParaRPr lang="en-US" sz="2000" b="1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 Narrow" pitchFamily="34" charset="0"/>
              <a:cs typeface="Arial" charset="0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7058025" y="1866900"/>
            <a:ext cx="1019175" cy="869752"/>
            <a:chOff x="6829425" y="1952625"/>
            <a:chExt cx="1019175" cy="869752"/>
          </a:xfrm>
        </p:grpSpPr>
        <p:pic>
          <p:nvPicPr>
            <p:cNvPr id="2050" name="Picture 2" descr="C:\Documents and Settings\administrator\Local Settings\Temporary Internet Files\Content.IE5\K9SZCJEL\MCj0391740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54444" y="1952625"/>
              <a:ext cx="517932" cy="553287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6829425" y="2514600"/>
              <a:ext cx="1019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chemeClr val="tx2"/>
                  </a:solidFill>
                  <a:latin typeface="Arial Narrow" pitchFamily="34" charset="0"/>
                </a:rPr>
                <a:t>Completed</a:t>
              </a:r>
              <a:endParaRPr lang="en-US" b="1" i="1" dirty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7067550" y="3171825"/>
            <a:ext cx="1019175" cy="869752"/>
            <a:chOff x="6829425" y="1952625"/>
            <a:chExt cx="1019175" cy="869752"/>
          </a:xfrm>
        </p:grpSpPr>
        <p:pic>
          <p:nvPicPr>
            <p:cNvPr id="10" name="Picture 2" descr="C:\Documents and Settings\administrator\Local Settings\Temporary Internet Files\Content.IE5\K9SZCJEL\MCj0391740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54444" y="1952625"/>
              <a:ext cx="517932" cy="553287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6829425" y="2514600"/>
              <a:ext cx="1019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chemeClr val="tx2"/>
                  </a:solidFill>
                  <a:latin typeface="Arial Narrow" pitchFamily="34" charset="0"/>
                </a:rPr>
                <a:t>Completed</a:t>
              </a:r>
              <a:endParaRPr lang="en-US" b="1" i="1" dirty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4" name="Group 8"/>
          <p:cNvGrpSpPr/>
          <p:nvPr/>
        </p:nvGrpSpPr>
        <p:grpSpPr>
          <a:xfrm>
            <a:off x="7077075" y="4505325"/>
            <a:ext cx="1019175" cy="869752"/>
            <a:chOff x="6829425" y="1952625"/>
            <a:chExt cx="1019175" cy="869752"/>
          </a:xfrm>
        </p:grpSpPr>
        <p:pic>
          <p:nvPicPr>
            <p:cNvPr id="13" name="Picture 2" descr="C:\Documents and Settings\administrator\Local Settings\Temporary Internet Files\Content.IE5\K9SZCJEL\MCj0391740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54444" y="1952625"/>
              <a:ext cx="517932" cy="553287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6829425" y="2514600"/>
              <a:ext cx="1019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chemeClr val="tx2"/>
                  </a:solidFill>
                  <a:latin typeface="Arial Narrow" pitchFamily="34" charset="0"/>
                </a:rPr>
                <a:t>Completed</a:t>
              </a:r>
              <a:endParaRPr lang="en-US" b="1" i="1" dirty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514350"/>
            <a:ext cx="8143875" cy="10763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Joint Task Force Transformation Initiative</a:t>
            </a:r>
            <a:br>
              <a:rPr lang="en-US" sz="4000" dirty="0" smtClean="0">
                <a:latin typeface="Arial Narrow" pitchFamily="34" charset="0"/>
              </a:rPr>
            </a:br>
            <a:r>
              <a:rPr lang="en-US" sz="2000" b="1" i="1" dirty="0" smtClean="0">
                <a:latin typeface="Arial Narrow" pitchFamily="34" charset="0"/>
              </a:rPr>
              <a:t>Core Risk Management Publications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6426"/>
            <a:ext cx="7667625" cy="3943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NIST Special Publication 800-39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	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Enterprise-Wide Risk Management: Organization, Mission, and Information Systems View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>
                <a:srgbClr val="3366CC"/>
              </a:buClr>
              <a:buNone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	</a:t>
            </a:r>
            <a:r>
              <a:rPr lang="en-US" sz="1600" b="1" i="1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Projected November 2010 (Public Draft)</a:t>
            </a:r>
            <a:endParaRPr lang="en-US" sz="1600" b="1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 Narrow" pitchFamily="34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NIST Special Publication 800-30, Revision 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None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	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Guide for Conducting Risk Assessments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None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charset="0"/>
              </a:rPr>
              <a:t>	</a:t>
            </a:r>
            <a:r>
              <a:rPr lang="en-US" sz="2000" b="1" i="1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n-US" sz="1600" b="1" i="1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Projected January 2011 (Public Draft)</a:t>
            </a:r>
            <a:endParaRPr lang="en-US" sz="1600" b="1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447675"/>
            <a:ext cx="7772400" cy="10763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Things to Watch in 2011</a:t>
            </a:r>
            <a:endParaRPr lang="en-US" sz="2000" b="1" i="1" dirty="0" smtClean="0"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9726"/>
            <a:ext cx="7667625" cy="425767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Major Update of NIST SP 800-53 (Revision 4)</a:t>
            </a:r>
            <a:endParaRPr lang="en-US" sz="2800" dirty="0" smtClean="0">
              <a:latin typeface="Arial Narrow" pitchFamily="34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charset="0"/>
              </a:rPr>
              <a:t>Security controls for applications (including web apps)</a:t>
            </a:r>
            <a:endParaRPr lang="en-US" sz="2000" dirty="0" smtClean="0">
              <a:latin typeface="Arial Narrow" pitchFamily="34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charset="0"/>
              </a:rPr>
              <a:t>Security controls for insider threats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charset="0"/>
              </a:rPr>
              <a:t>Security controls for advanced persistent threats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 Narrow" pitchFamily="34" charset="0"/>
                <a:cs typeface="Arial" charset="0"/>
              </a:rPr>
              <a:t>Privacy controls</a:t>
            </a:r>
            <a:endParaRPr lang="en-US" sz="2000" dirty="0" smtClean="0">
              <a:latin typeface="Arial Narrow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Applications Security Guideline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  <a:cs typeface="Arial" charset="0"/>
              </a:rPr>
              <a:t>Systems and Security Engineering Guideline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 Narrow" pitchFamily="34" charset="0"/>
              </a:rPr>
              <a:t>Contact Information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14350" y="1485900"/>
            <a:ext cx="8001000" cy="4362450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Arial" charset="0"/>
              </a:rPr>
              <a:t>100 Bureau Drive  Mailstop 8930</a:t>
            </a:r>
          </a:p>
          <a:p>
            <a:pPr algn="ctr"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Arial" charset="0"/>
              </a:rPr>
              <a:t>  Gaithersburg, MD USA 20899-8930</a:t>
            </a:r>
            <a:endParaRPr lang="en-US" sz="1400" b="1" i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None/>
            </a:pPr>
            <a:r>
              <a:rPr lang="en-US" sz="1600" b="1" i="1" dirty="0" smtClean="0">
                <a:solidFill>
                  <a:schemeClr val="tx2"/>
                </a:solidFill>
                <a:latin typeface="Arial" charset="0"/>
              </a:rPr>
              <a:t>		Project Leader	</a:t>
            </a: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		</a:t>
            </a:r>
            <a:r>
              <a:rPr lang="en-US" sz="1600" b="1" i="1" dirty="0" smtClean="0">
                <a:solidFill>
                  <a:schemeClr val="tx2"/>
                </a:solidFill>
                <a:latin typeface="Arial" charset="0"/>
              </a:rPr>
              <a:t>Administrative Support</a:t>
            </a:r>
            <a:endParaRPr lang="en-US" sz="1600" i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400" i="1" dirty="0" smtClean="0">
                <a:solidFill>
                  <a:schemeClr val="tx2"/>
                </a:solidFill>
                <a:latin typeface="Arial" charset="0"/>
              </a:rPr>
              <a:t>		</a:t>
            </a:r>
            <a:r>
              <a:rPr lang="en-US" sz="1400" b="1" dirty="0" smtClean="0">
                <a:latin typeface="Arial" charset="0"/>
              </a:rPr>
              <a:t>Dr. Ron Ross			Peggy Himes</a:t>
            </a: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1400" b="1" dirty="0" smtClean="0">
                <a:latin typeface="Arial" charset="0"/>
              </a:rPr>
              <a:t>		(301) 975-5390			(</a:t>
            </a:r>
            <a:r>
              <a:rPr lang="en-US" sz="1400" b="1" dirty="0" smtClean="0">
                <a:latin typeface="Arial" charset="0"/>
                <a:cs typeface="Times New Roman" pitchFamily="18" charset="0"/>
              </a:rPr>
              <a:t>301) 975-</a:t>
            </a:r>
            <a:r>
              <a:rPr lang="en-US" sz="1400" b="1" dirty="0" smtClean="0">
                <a:latin typeface="Arial" charset="0"/>
              </a:rPr>
              <a:t>2489</a:t>
            </a:r>
            <a:r>
              <a:rPr lang="en-US" sz="1400" b="1" dirty="0" smtClean="0">
                <a:solidFill>
                  <a:srgbClr val="3399FF"/>
                </a:solidFill>
                <a:latin typeface="Arial" charset="0"/>
              </a:rPr>
              <a:t>			ron.ross@nist.gov 			peggy.himes@nist.gov</a:t>
            </a:r>
            <a:endParaRPr lang="en-US" sz="1400" b="1" i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25000"/>
              </a:spcBef>
              <a:spcAft>
                <a:spcPct val="25000"/>
              </a:spcAft>
              <a:buFontTx/>
              <a:buNone/>
            </a:pPr>
            <a:r>
              <a:rPr lang="en-US" sz="1400" b="1" i="1" dirty="0" smtClean="0">
                <a:solidFill>
                  <a:schemeClr val="tx2"/>
                </a:solidFill>
                <a:latin typeface="Arial" charset="0"/>
              </a:rPr>
              <a:t>		</a:t>
            </a:r>
            <a:r>
              <a:rPr lang="en-US" sz="1600" b="1" i="1" dirty="0" smtClean="0">
                <a:solidFill>
                  <a:schemeClr val="tx2"/>
                </a:solidFill>
                <a:latin typeface="Arial" charset="0"/>
              </a:rPr>
              <a:t>Senior Information Security Researchers and Technical Support</a:t>
            </a:r>
            <a:endParaRPr lang="en-US" sz="1600" b="1" i="1" dirty="0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charset="0"/>
              </a:rPr>
              <a:t>		Marianne Swanson		 	Kelley Dempsey 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charset="0"/>
              </a:rPr>
              <a:t>		(301) 975-3293		 	(301) 975-2827	</a:t>
            </a:r>
            <a:endParaRPr lang="en-US" sz="1400" b="1" i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1400" b="1" dirty="0" smtClean="0">
                <a:solidFill>
                  <a:srgbClr val="3399FF"/>
                </a:solidFill>
                <a:latin typeface="Arial" charset="0"/>
              </a:rPr>
              <a:t>		marianne.swanson@nist.gov		kelley.dempsey@nist.gov	</a:t>
            </a:r>
            <a:endParaRPr lang="en-US" sz="1400" b="1" i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Arial" charset="0"/>
              </a:rPr>
              <a:t>		</a:t>
            </a:r>
            <a:r>
              <a:rPr lang="en-US" sz="1400" b="1" dirty="0" smtClean="0">
                <a:latin typeface="Arial" charset="0"/>
              </a:rPr>
              <a:t>Pat Toth				Arnold Johnson</a:t>
            </a:r>
          </a:p>
          <a:p>
            <a:pPr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en-US" sz="1400" b="1" dirty="0" smtClean="0">
                <a:latin typeface="Arial" charset="0"/>
              </a:rPr>
              <a:t>		(301) 975-5140			(301) 975-</a:t>
            </a:r>
            <a:r>
              <a:rPr lang="en-US" sz="1400" b="1" dirty="0" smtClean="0">
                <a:latin typeface="Arial" charset="0"/>
                <a:cs typeface="Times New Roman" pitchFamily="18" charset="0"/>
              </a:rPr>
              <a:t>3247 			</a:t>
            </a:r>
            <a:r>
              <a:rPr lang="en-US" sz="1400" b="1" dirty="0" smtClean="0">
                <a:solidFill>
                  <a:srgbClr val="3399FF"/>
                </a:solidFill>
                <a:latin typeface="Arial" charset="0"/>
              </a:rPr>
              <a:t>patricia.toth@nist.gov</a:t>
            </a:r>
            <a:r>
              <a:rPr lang="en-US" sz="1400" b="1" dirty="0" smtClean="0">
                <a:latin typeface="Arial" charset="0"/>
                <a:cs typeface="Times New Roman" pitchFamily="18" charset="0"/>
              </a:rPr>
              <a:t> 		</a:t>
            </a:r>
            <a:r>
              <a:rPr lang="en-US" sz="1400" b="1" dirty="0" smtClean="0">
                <a:solidFill>
                  <a:srgbClr val="3399FF"/>
                </a:solidFill>
                <a:latin typeface="Arial" charset="0"/>
              </a:rPr>
              <a:t>arnold.johnson@nist.gov</a:t>
            </a:r>
            <a:endParaRPr lang="en-US" sz="14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Arial" charset="0"/>
              </a:rPr>
              <a:t>		</a:t>
            </a:r>
            <a:r>
              <a:rPr lang="en-US" sz="1400" b="1" dirty="0" smtClean="0">
                <a:latin typeface="Arial" charset="0"/>
              </a:rPr>
              <a:t>Web:</a:t>
            </a:r>
            <a:r>
              <a:rPr lang="en-US" sz="14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1400" b="1" dirty="0" smtClean="0">
                <a:solidFill>
                  <a:srgbClr val="3399FF"/>
                </a:solidFill>
                <a:latin typeface="Arial" charset="0"/>
              </a:rPr>
              <a:t>csrc.nist.gov/sec-cert</a:t>
            </a:r>
            <a:r>
              <a:rPr lang="en-US" sz="1400" b="1" dirty="0" smtClean="0">
                <a:latin typeface="Arial" charset="0"/>
              </a:rPr>
              <a:t> 		Comments:</a:t>
            </a:r>
            <a:r>
              <a:rPr lang="en-US" sz="14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1400" b="1" dirty="0" smtClean="0">
                <a:solidFill>
                  <a:srgbClr val="3399FF"/>
                </a:solidFill>
                <a:latin typeface="Arial" charset="0"/>
              </a:rPr>
              <a:t>sec-cert@nist.gov</a:t>
            </a:r>
            <a:endParaRPr lang="en-US" sz="1400" b="1" dirty="0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charset="0"/>
              </a:rPr>
              <a:t>		</a:t>
            </a:r>
            <a:endParaRPr lang="en-US" sz="1400" b="1" dirty="0" smtClean="0">
              <a:solidFill>
                <a:srgbClr val="3399FF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8625"/>
            <a:ext cx="7772400" cy="1038225"/>
          </a:xfrm>
        </p:spPr>
        <p:txBody>
          <a:bodyPr/>
          <a:lstStyle/>
          <a:p>
            <a:r>
              <a:rPr lang="en-US" sz="4000" dirty="0">
                <a:latin typeface="Arial Narrow" pitchFamily="34" charset="0"/>
              </a:rPr>
              <a:t>The Threat Situation</a:t>
            </a:r>
          </a:p>
        </p:txBody>
      </p:sp>
      <p:sp>
        <p:nvSpPr>
          <p:cNvPr id="2274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8650" y="1514474"/>
            <a:ext cx="8001000" cy="436245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>
                <a:solidFill>
                  <a:srgbClr val="6699FF"/>
                </a:solidFill>
                <a:latin typeface="Arial Narrow" pitchFamily="34" charset="0"/>
              </a:rPr>
              <a:t>Continuing serious cyber attacks on </a:t>
            </a: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public and private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sector information systems targeting key operations,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  <a:buFont typeface="Wingdings" pitchFamily="2" charset="2"/>
              <a:buNone/>
            </a:pPr>
            <a:r>
              <a:rPr lang="en-US" sz="2800" i="1" dirty="0" smtClean="0">
                <a:solidFill>
                  <a:srgbClr val="6699FF"/>
                </a:solidFill>
                <a:latin typeface="Arial Narrow" pitchFamily="34" charset="0"/>
              </a:rPr>
              <a:t>assets, and individuals…</a:t>
            </a:r>
            <a:endParaRPr lang="en-US" sz="2800" i="1" dirty="0">
              <a:solidFill>
                <a:srgbClr val="6699FF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>
                <a:latin typeface="Arial Narrow" pitchFamily="34" charset="0"/>
              </a:rPr>
              <a:t>Attacks are organized, disciplined, aggressive, and well resourced; many are extremely sophisticated.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>
                <a:latin typeface="Arial Narrow" pitchFamily="34" charset="0"/>
              </a:rPr>
              <a:t>Adversaries are nation states, terrorist groups, criminals, hackers, and individuals or groups with </a:t>
            </a:r>
            <a:r>
              <a:rPr lang="en-US" sz="2600" dirty="0" smtClean="0">
                <a:latin typeface="Arial Narrow" pitchFamily="34" charset="0"/>
              </a:rPr>
              <a:t>hostile intentions.</a:t>
            </a:r>
            <a:endParaRPr lang="en-US" sz="2600" dirty="0">
              <a:latin typeface="Arial Narrow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>
                <a:latin typeface="Arial Narrow" pitchFamily="34" charset="0"/>
              </a:rPr>
              <a:t>Effective deployment of </a:t>
            </a:r>
            <a:r>
              <a:rPr lang="en-US" sz="2600" dirty="0" smtClean="0">
                <a:latin typeface="Arial Narrow" pitchFamily="34" charset="0"/>
              </a:rPr>
              <a:t>malware </a:t>
            </a:r>
            <a:r>
              <a:rPr lang="en-US" sz="2600" dirty="0">
                <a:latin typeface="Arial Narrow" pitchFamily="34" charset="0"/>
              </a:rPr>
              <a:t>causing significant exfiltration of sensitive information </a:t>
            </a:r>
            <a:r>
              <a:rPr lang="en-US" sz="2600" dirty="0" smtClean="0">
                <a:latin typeface="Arial Narrow" pitchFamily="34" charset="0"/>
              </a:rPr>
              <a:t>(e.g., intellectual property).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3366CC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 Narrow" pitchFamily="34" charset="0"/>
              </a:rPr>
              <a:t>Potential </a:t>
            </a:r>
            <a:r>
              <a:rPr lang="en-US" sz="2600" dirty="0">
                <a:latin typeface="Arial Narrow" pitchFamily="34" charset="0"/>
              </a:rPr>
              <a:t>for disruption of critical </a:t>
            </a:r>
            <a:r>
              <a:rPr lang="en-US" sz="2600" dirty="0" smtClean="0">
                <a:latin typeface="Arial Narrow" pitchFamily="34" charset="0"/>
              </a:rPr>
              <a:t>systems and services</a:t>
            </a:r>
            <a:r>
              <a:rPr lang="en-US" sz="2600" dirty="0"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 Narrow" pitchFamily="34" charset="0"/>
              </a:rPr>
              <a:t>Unconventional Threats to Security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71575" y="1628775"/>
            <a:ext cx="2895600" cy="4343400"/>
            <a:chOff x="606" y="1026"/>
            <a:chExt cx="1824" cy="2736"/>
          </a:xfrm>
        </p:grpSpPr>
        <p:pic>
          <p:nvPicPr>
            <p:cNvPr id="2276356" name="Picture 4" descr="dscn238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6" y="1368"/>
              <a:ext cx="1824" cy="2394"/>
            </a:xfrm>
            <a:prstGeom prst="rect">
              <a:avLst/>
            </a:prstGeom>
            <a:noFill/>
          </p:spPr>
        </p:pic>
        <p:sp>
          <p:nvSpPr>
            <p:cNvPr id="2276357" name="Text Box 5"/>
            <p:cNvSpPr txBox="1">
              <a:spLocks noChangeArrowheads="1"/>
            </p:cNvSpPr>
            <p:nvPr/>
          </p:nvSpPr>
          <p:spPr bwMode="auto">
            <a:xfrm>
              <a:off x="756" y="1026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 charset="0"/>
                </a:rPr>
                <a:t>Connectivity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619625" y="1752600"/>
            <a:ext cx="3314700" cy="3914775"/>
            <a:chOff x="3036" y="1104"/>
            <a:chExt cx="2088" cy="2466"/>
          </a:xfrm>
        </p:grpSpPr>
        <p:sp>
          <p:nvSpPr>
            <p:cNvPr id="2276359" name="Text Box 7"/>
            <p:cNvSpPr txBox="1">
              <a:spLocks noChangeArrowheads="1"/>
            </p:cNvSpPr>
            <p:nvPr/>
          </p:nvSpPr>
          <p:spPr bwMode="auto">
            <a:xfrm>
              <a:off x="3360" y="328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latin typeface="Arial" charset="0"/>
                </a:rPr>
                <a:t>Complexity</a:t>
              </a:r>
            </a:p>
          </p:txBody>
        </p:sp>
        <p:pic>
          <p:nvPicPr>
            <p:cNvPr id="2276360" name="Picture 8" descr="ELECTRONIC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36" y="1104"/>
              <a:ext cx="2088" cy="21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6577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latin typeface="Arial Narrow" pitchFamily="34" charset="0"/>
              </a:rPr>
              <a:t>Sometimes adversaries do it to us…  and sometimes we do it to ourselves…</a:t>
            </a:r>
            <a:endParaRPr lang="en-US" sz="20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The Stuxnet Worm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2278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33425" y="1609725"/>
            <a:ext cx="7896225" cy="41529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None/>
            </a:pPr>
            <a:r>
              <a:rPr lang="en-US" i="1" dirty="0" smtClean="0">
                <a:solidFill>
                  <a:srgbClr val="6699FF"/>
                </a:solidFill>
                <a:latin typeface="Arial Narrow" pitchFamily="34" charset="0"/>
              </a:rPr>
              <a:t>Targeting critical infrastructure companies—</a:t>
            </a:r>
            <a:endParaRPr lang="en-US" i="1" dirty="0">
              <a:solidFill>
                <a:srgbClr val="6699FF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Infected industrial control systems around the world.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Uploads payload to Programmable Logic Controllers.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Gives attacker control of the physical system.</a:t>
            </a:r>
            <a:endParaRPr lang="en-US" dirty="0">
              <a:latin typeface="Arial Narrow" pitchFamily="34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Provides back door to steal data and remotely and secretly control critical plant operations.</a:t>
            </a:r>
            <a:endParaRPr lang="en-US" dirty="0">
              <a:latin typeface="Arial Narrow" pitchFamily="34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100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Found in Siemens Simatic Win CC software used to control industrial manufacturing and utilities.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The Flash Drive Incident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2278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6750" y="1543049"/>
            <a:ext cx="8077200" cy="43910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None/>
            </a:pPr>
            <a:r>
              <a:rPr lang="en-US" i="1" dirty="0" smtClean="0">
                <a:solidFill>
                  <a:srgbClr val="6699FF"/>
                </a:solidFill>
                <a:latin typeface="Arial Narrow" pitchFamily="34" charset="0"/>
              </a:rPr>
              <a:t>Targeting U.S. Department of Defense—</a:t>
            </a:r>
            <a:endParaRPr lang="en-US" i="1" dirty="0">
              <a:solidFill>
                <a:srgbClr val="6699FF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Malware on flash drive infected military laptop computer at base in Middle East.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Foreign intelligence agency was source of malware.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Malware uploaded itself to Central Command network.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Code spread undetected to classified and unclassified systems establishing digital beachhead.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100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Rogue program poised to silently steal military secrets.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Arial Narrow" pitchFamily="34" charset="0"/>
              </a:rPr>
              <a:t>The Stolen Laptop Incident</a:t>
            </a:r>
            <a:endParaRPr lang="en-US" sz="4000" dirty="0">
              <a:latin typeface="Arial Narrow" pitchFamily="34" charset="0"/>
            </a:endParaRPr>
          </a:p>
        </p:txBody>
      </p:sp>
      <p:sp>
        <p:nvSpPr>
          <p:cNvPr id="2278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6750" y="1543049"/>
            <a:ext cx="8077200" cy="43910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None/>
            </a:pPr>
            <a:r>
              <a:rPr lang="en-US" i="1" dirty="0" smtClean="0">
                <a:solidFill>
                  <a:srgbClr val="6699FF"/>
                </a:solidFill>
                <a:latin typeface="Arial Narrow" pitchFamily="34" charset="0"/>
              </a:rPr>
              <a:t>U.S. Department of Veterans Affairs—</a:t>
            </a:r>
            <a:endParaRPr lang="en-US" i="1" dirty="0">
              <a:solidFill>
                <a:srgbClr val="6699FF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VA employee took laptop home with over 26 million veterans records containing personal information.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Laptop was stolen from residence and information was not protected.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Law enforcement agency recovered laptop; forensic analysis indicated no compromise of information.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Incident prompted significant new security measures and lessons learned.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8F8F8"/>
      </a:lt1>
      <a:dk2>
        <a:srgbClr val="660033"/>
      </a:dk2>
      <a:lt2>
        <a:srgbClr val="FF9900"/>
      </a:lt2>
      <a:accent1>
        <a:srgbClr val="3399FF"/>
      </a:accent1>
      <a:accent2>
        <a:srgbClr val="99FFCC"/>
      </a:accent2>
      <a:accent3>
        <a:srgbClr val="B8AAAD"/>
      </a:accent3>
      <a:accent4>
        <a:srgbClr val="D4D4D4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13973</TotalTime>
  <Words>1608</Words>
  <Application>Microsoft Office PowerPoint</Application>
  <PresentationFormat>On-screen Show (4:3)</PresentationFormat>
  <Paragraphs>418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Defending the United States in the Digital Age Information Security Transformation  for the Federal Government    OWASP APPSEC DC 2010  November 11, 2010</vt:lpstr>
      <vt:lpstr>Information technology is our greatest strength and at the same time, our greatest weakness…</vt:lpstr>
      <vt:lpstr>The Perfect Storm</vt:lpstr>
      <vt:lpstr>The Threat Situation</vt:lpstr>
      <vt:lpstr>Unconventional Threats to Security</vt:lpstr>
      <vt:lpstr>Sometimes adversaries do it to us…  and sometimes we do it to ourselves…</vt:lpstr>
      <vt:lpstr>The Stuxnet Worm</vt:lpstr>
      <vt:lpstr>The Flash Drive Incident</vt:lpstr>
      <vt:lpstr>The Stolen Laptop Incident</vt:lpstr>
      <vt:lpstr>We have to do business in a dangerous world…  Managing risk as we go.</vt:lpstr>
      <vt:lpstr>Risk and Security</vt:lpstr>
      <vt:lpstr>The Evolution of Risk and Security</vt:lpstr>
      <vt:lpstr>What is at Risk?</vt:lpstr>
      <vt:lpstr>Need Broad-Based Security Solutions</vt:lpstr>
      <vt:lpstr>Enough bad news…  What is the cyber security vision for the future? </vt:lpstr>
      <vt:lpstr>The Fundamentals</vt:lpstr>
      <vt:lpstr>Federal Government Transformation</vt:lpstr>
      <vt:lpstr>Joint Task Force Transformation Initiative</vt:lpstr>
      <vt:lpstr>Unified Information Security Framework</vt:lpstr>
      <vt:lpstr>Enterprise-Wide Risk Management</vt:lpstr>
      <vt:lpstr>Characteristics of Risk-Based Approaches (1 of 2)</vt:lpstr>
      <vt:lpstr>Characteristics of Risk-Based Approaches (2 of 2)</vt:lpstr>
      <vt:lpstr>Risk Management Process</vt:lpstr>
      <vt:lpstr>Risk Management Framework</vt:lpstr>
      <vt:lpstr>Defense-in-Depth</vt:lpstr>
      <vt:lpstr>How do we deal with the advanced persistent threat? </vt:lpstr>
      <vt:lpstr>Cyber Preparedness</vt:lpstr>
      <vt:lpstr>Dual Protection Strategies</vt:lpstr>
      <vt:lpstr>Agile Defense</vt:lpstr>
      <vt:lpstr>Defense-in-Breadth</vt:lpstr>
      <vt:lpstr>Security Requirements Traceability</vt:lpstr>
      <vt:lpstr>What’s in the game plan moving forward? </vt:lpstr>
      <vt:lpstr>Joint Task Force Transformation Initiative Core Risk Management Publications</vt:lpstr>
      <vt:lpstr>Joint Task Force Transformation Initiative Core Risk Management Publications</vt:lpstr>
      <vt:lpstr>Things to Watch in 2011</vt:lpstr>
      <vt:lpstr>Contact Information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NIST</dc:title>
  <dc:creator>Computer Security Division</dc:creator>
  <cp:lastModifiedBy>administrator</cp:lastModifiedBy>
  <cp:revision>866</cp:revision>
  <dcterms:created xsi:type="dcterms:W3CDTF">2001-02-02T13:35:42Z</dcterms:created>
  <dcterms:modified xsi:type="dcterms:W3CDTF">2010-11-10T14:06:58Z</dcterms:modified>
</cp:coreProperties>
</file>