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95" r:id="rId4"/>
  </p:sldMasterIdLst>
  <p:notesMasterIdLst>
    <p:notesMasterId r:id="rId32"/>
  </p:notesMasterIdLst>
  <p:sldIdLst>
    <p:sldId id="256" r:id="rId5"/>
    <p:sldId id="304" r:id="rId6"/>
    <p:sldId id="325" r:id="rId7"/>
    <p:sldId id="305" r:id="rId8"/>
    <p:sldId id="306" r:id="rId9"/>
    <p:sldId id="307" r:id="rId10"/>
    <p:sldId id="308" r:id="rId11"/>
    <p:sldId id="322" r:id="rId12"/>
    <p:sldId id="324" r:id="rId13"/>
    <p:sldId id="309" r:id="rId14"/>
    <p:sldId id="310" r:id="rId15"/>
    <p:sldId id="311" r:id="rId16"/>
    <p:sldId id="312" r:id="rId17"/>
    <p:sldId id="313" r:id="rId18"/>
    <p:sldId id="326" r:id="rId19"/>
    <p:sldId id="314" r:id="rId20"/>
    <p:sldId id="327" r:id="rId21"/>
    <p:sldId id="258" r:id="rId22"/>
    <p:sldId id="299" r:id="rId23"/>
    <p:sldId id="300" r:id="rId24"/>
    <p:sldId id="301" r:id="rId25"/>
    <p:sldId id="302" r:id="rId26"/>
    <p:sldId id="303" r:id="rId27"/>
    <p:sldId id="321" r:id="rId28"/>
    <p:sldId id="318" r:id="rId29"/>
    <p:sldId id="319" r:id="rId30"/>
    <p:sldId id="296" r:id="rId31"/>
  </p:sldIdLst>
  <p:sldSz cx="13003213" cy="975201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78337" autoAdjust="0"/>
  </p:normalViewPr>
  <p:slideViewPr>
    <p:cSldViewPr>
      <p:cViewPr>
        <p:scale>
          <a:sx n="50" d="100"/>
          <a:sy n="50" d="100"/>
        </p:scale>
        <p:origin x="-2478" y="-6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fld id="{D359A295-449D-AB42-81F3-A0A0C73C1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FBB84-5C27-354B-B0E5-913AB19A94D3}" type="slidenum">
              <a:rPr lang="en-US"/>
              <a:pPr/>
              <a:t>1</a:t>
            </a:fld>
            <a:endParaRPr lang="en-US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 smtClean="0"/>
              <a:t>Thx to organizers</a:t>
            </a:r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OWASP chapters are active all over the world.</a:t>
            </a:r>
          </a:p>
          <a:p>
            <a:r>
              <a:rPr lang="nl-BE" dirty="0" smtClean="0"/>
              <a:t>In</a:t>
            </a:r>
            <a:r>
              <a:rPr lang="nl-BE" baseline="0" dirty="0" smtClean="0"/>
              <a:t> the last months a lot of new chapters are started in South America, because of the lastest OWASP conference.</a:t>
            </a:r>
          </a:p>
          <a:p>
            <a:r>
              <a:rPr lang="nl-BE" baseline="0" dirty="0" err="1" smtClean="0"/>
              <a:t>After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AppSec</a:t>
            </a:r>
            <a:r>
              <a:rPr lang="nl-BE" baseline="0" dirty="0" smtClean="0"/>
              <a:t> Asia conference we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have a similar effect in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region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90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Global</a:t>
            </a:r>
            <a:r>
              <a:rPr lang="nl-BE" baseline="0" dirty="0" smtClean="0"/>
              <a:t> and regional conferences are growing in number and quality.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29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 February</a:t>
            </a:r>
            <a:r>
              <a:rPr lang="nl-BE" baseline="0" dirty="0" smtClean="0"/>
              <a:t> this year OWASP organized the</a:t>
            </a:r>
            <a:r>
              <a:rPr lang="en-US" baseline="0" dirty="0" smtClean="0"/>
              <a:t> 2011 OWASP Summit. </a:t>
            </a:r>
          </a:p>
          <a:p>
            <a:r>
              <a:rPr lang="en-US" baseline="0" dirty="0" smtClean="0"/>
              <a:t>Over 180 application security experts from over 120 companies and 30 different countries joined forces to plan, build, and execute programs to improve the security of the world’s software applications. 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87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Summit was a significant step towards OWASP’s mission to ensure all types of organizations are empowered to build, select, and use software applications securely.</a:t>
            </a:r>
          </a:p>
          <a:p>
            <a:r>
              <a:rPr lang="en-US" dirty="0" smtClean="0"/>
              <a:t>OWASP launched and advanced dozens of concrete initiatives to bring application security to governments, educational institutions, browser vendors, standards bodies, software  development teams, and mobile  platform vendors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11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Our governance is maturing and we need to keep up to speed with our dynamic and growing OWASP community.</a:t>
            </a:r>
          </a:p>
          <a:p>
            <a:r>
              <a:rPr lang="nl-BE" dirty="0" smtClean="0"/>
              <a:t>We have updated our bylaws and the majority of the current board members are</a:t>
            </a:r>
            <a:r>
              <a:rPr lang="nl-BE" baseline="0" dirty="0" smtClean="0"/>
              <a:t> now officially elected. </a:t>
            </a:r>
          </a:p>
          <a:p>
            <a:r>
              <a:rPr lang="nl-BE" baseline="0" dirty="0" smtClean="0"/>
              <a:t>I was re-elected this year on the board: I thank you for your confidence and hope to reach our foundation goals.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065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63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OWASP recognized the extraordinary contribution of our most active leaders by engaging them to lead seven committees that focus on a key aspects of our organization, such as OWASP projects, conferences, local chapters, membership, education and industry outreach.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646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E718E-FCC2-6C43-853E-90A91BCF6B89}" type="slidenum">
              <a:rPr lang="en-US"/>
              <a:pPr/>
              <a:t>18</a:t>
            </a:fld>
            <a:endParaRPr lang="en-US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E718E-FCC2-6C43-853E-90A91BCF6B89}" type="slidenum">
              <a:rPr lang="en-US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86A7A-3F18-7744-A6C4-D020E95BFD9B}" type="slidenum">
              <a:rPr lang="en-US"/>
              <a:pPr/>
              <a:t>25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</a:t>
            </a:r>
            <a:r>
              <a:rPr lang="en-US" baseline="0" dirty="0" smtClean="0"/>
              <a:t> we are still far away from reaching OWASP’s goals: application security is just getting started.</a:t>
            </a:r>
          </a:p>
          <a:p>
            <a:r>
              <a:rPr lang="en-US" baseline="0" dirty="0" smtClean="0"/>
              <a:t>We need get better in our mission and make application security better by making is more measurable.</a:t>
            </a:r>
          </a:p>
          <a:p>
            <a:r>
              <a:rPr lang="en-US" baseline="0" dirty="0" smtClean="0"/>
              <a:t>We need to further experiment, share and combine our efforts to make insecure software something of the past.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Web Application Security Project (OWASP) is a not-for-profit worldwide organization focused on improving the security of application software. </a:t>
            </a:r>
            <a:br>
              <a:rPr lang="en-US" dirty="0" smtClean="0"/>
            </a:br>
            <a:r>
              <a:rPr lang="en-US" dirty="0" smtClean="0"/>
              <a:t>Our mission is to make application security visible, so that people and organizations can make informed decisions about true application security risks. </a:t>
            </a:r>
          </a:p>
          <a:p>
            <a:endParaRPr lang="nl-BE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OWASP is a new kind of organization.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Our freedom from commercial pressures allows us to provide unbiased, practical, cost-effective information about application security.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OWASP is not affiliated with any technology company, although we support the informed use of commercial security technology.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Similar to many open-source software projects, OWASP produces many types of materials in a collaborative, open way.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Everyone is free to participate in OWASP and all of our materials are available under a free and open software license.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81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You can help us achieve the</a:t>
            </a:r>
            <a:r>
              <a:rPr lang="nl-BE" baseline="0" dirty="0" smtClean="0"/>
              <a:t> OWASP goals by:</a:t>
            </a:r>
          </a:p>
          <a:p>
            <a:r>
              <a:rPr lang="nl-BE" sz="1200" dirty="0" smtClean="0"/>
              <a:t>Starting or joining your local OWASP chapter</a:t>
            </a:r>
          </a:p>
          <a:p>
            <a:r>
              <a:rPr lang="nl-BE" sz="1200" dirty="0" smtClean="0"/>
              <a:t>Starting or join OWASP projects</a:t>
            </a:r>
          </a:p>
          <a:p>
            <a:r>
              <a:rPr lang="nl-BE" sz="1200" dirty="0" smtClean="0"/>
              <a:t>Translate material (documents, tool interfaces) to your local language</a:t>
            </a:r>
          </a:p>
          <a:p>
            <a:r>
              <a:rPr lang="nl-BE" sz="1200" dirty="0" smtClean="0"/>
              <a:t>Join as an individual,</a:t>
            </a:r>
            <a:r>
              <a:rPr lang="nl-BE" sz="1200" baseline="0" dirty="0" smtClean="0"/>
              <a:t> educational or corporate </a:t>
            </a:r>
            <a:r>
              <a:rPr lang="nl-BE" sz="1200" dirty="0" smtClean="0"/>
              <a:t>member</a:t>
            </a:r>
          </a:p>
          <a:p>
            <a:r>
              <a:rPr lang="nl-BE" sz="1200" dirty="0" smtClean="0"/>
              <a:t>And most</a:t>
            </a:r>
            <a:r>
              <a:rPr lang="nl-BE" sz="1200" baseline="0" dirty="0" smtClean="0"/>
              <a:t> of all: b</a:t>
            </a:r>
            <a:r>
              <a:rPr lang="nl-BE" sz="1200" dirty="0" smtClean="0"/>
              <a:t>ecome an active member of our OWASP community</a:t>
            </a:r>
          </a:p>
          <a:p>
            <a:r>
              <a:rPr lang="nl-BE" sz="1200" dirty="0" smtClean="0"/>
              <a:t>I challenge you to achieve our mission together!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992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2D7FFE-D389-134C-8B2C-64E965FB277D}" type="slidenum">
              <a:rPr lang="en-US"/>
              <a:pPr/>
              <a:t>27</a:t>
            </a:fld>
            <a:endParaRPr lang="en-US"/>
          </a:p>
        </p:txBody>
      </p:sp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Feel free to ask questions.</a:t>
            </a:r>
          </a:p>
          <a:p>
            <a:endParaRPr lang="en-US" dirty="0" smtClean="0"/>
          </a:p>
          <a:p>
            <a:r>
              <a:rPr lang="en-US" dirty="0" smtClean="0"/>
              <a:t>Thank you!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8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OWASP</a:t>
            </a:r>
            <a:r>
              <a:rPr lang="nl-BE" baseline="0" dirty="0" smtClean="0"/>
              <a:t> was started in 2001. This year we celebrate our 10th anniversary.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55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47A8C-8D11-824D-BFF5-42FF12BD1FDE}" type="slidenum">
              <a:rPr lang="en-US"/>
              <a:pPr/>
              <a:t>5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r>
              <a:rPr lang="en-US" baseline="0" dirty="0" smtClean="0"/>
              <a:t> the last 10 years OWASP has had a tremendous impact on software security:</a:t>
            </a:r>
          </a:p>
          <a:p>
            <a:r>
              <a:rPr lang="en-US" baseline="0" dirty="0" smtClean="0"/>
              <a:t>Our tools and documents set the standard in our industry</a:t>
            </a:r>
          </a:p>
          <a:p>
            <a:r>
              <a:rPr lang="en-US" baseline="0" dirty="0" smtClean="0"/>
              <a:t>Our community is growing all over the world</a:t>
            </a:r>
          </a:p>
          <a:p>
            <a:r>
              <a:rPr lang="en-US" baseline="0" dirty="0" smtClean="0"/>
              <a:t>Our conferences are making an impact all over the world</a:t>
            </a:r>
          </a:p>
          <a:p>
            <a:r>
              <a:rPr lang="en-US" baseline="0" dirty="0" smtClean="0"/>
              <a:t>Our web site is the authoritative and most up to date source on software security</a:t>
            </a:r>
          </a:p>
          <a:p>
            <a:r>
              <a:rPr lang="en-US" baseline="0" dirty="0" smtClean="0"/>
              <a:t>OWASP and its materials are used, recommended and referenced by many government, standards and industry organizations.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The reason of OWASP’s existance are our projects.</a:t>
            </a:r>
          </a:p>
          <a:p>
            <a:r>
              <a:rPr lang="nl-BE" dirty="0" smtClean="0"/>
              <a:t>OWASP is the home of more than 140 projects</a:t>
            </a:r>
          </a:p>
          <a:p>
            <a:r>
              <a:rPr lang="nl-BE" dirty="0" smtClean="0"/>
              <a:t>Unlike</a:t>
            </a:r>
            <a:r>
              <a:rPr lang="nl-BE" baseline="0" dirty="0" smtClean="0"/>
              <a:t> a lot of hacker resources, that focus on breaking software and web sites, OWASP projects focus on buildling secure software.</a:t>
            </a:r>
          </a:p>
          <a:p>
            <a:r>
              <a:rPr lang="nl-BE" baseline="0" dirty="0" smtClean="0"/>
              <a:t>OWASP tools and documents are used to protect software, to detect </a:t>
            </a:r>
            <a:r>
              <a:rPr lang="en-US" dirty="0" smtClean="0"/>
              <a:t>security-related design and implementation flaws.</a:t>
            </a:r>
          </a:p>
          <a:p>
            <a:r>
              <a:rPr lang="en-US" dirty="0" smtClean="0"/>
              <a:t>A lot of effort is</a:t>
            </a:r>
            <a:r>
              <a:rPr lang="en-US" baseline="0" dirty="0" smtClean="0"/>
              <a:t> made to provide </a:t>
            </a:r>
            <a:r>
              <a:rPr lang="en-US" dirty="0" smtClean="0"/>
              <a:t>tools and documents that can be used in all the stages of the Software Development Life Cycle.</a:t>
            </a:r>
          </a:p>
          <a:p>
            <a:endParaRPr lang="en-US" dirty="0" smtClean="0"/>
          </a:p>
          <a:p>
            <a:r>
              <a:rPr lang="en-US" dirty="0" smtClean="0"/>
              <a:t>Evolve https://www.owasp.org/index.php/Defenders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89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To give you an idea of how active</a:t>
            </a:r>
            <a:r>
              <a:rPr lang="nl-BE" baseline="0" dirty="0" smtClean="0"/>
              <a:t> our community is: </a:t>
            </a:r>
          </a:p>
          <a:p>
            <a:r>
              <a:rPr lang="nl-BE" baseline="0" dirty="0" smtClean="0"/>
              <a:t>This slide provides you with an overview of new OWASP projects that have been started in the last 6 months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030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Zap proxy</a:t>
            </a:r>
          </a:p>
          <a:p>
            <a:r>
              <a:rPr lang="nl-BE" dirty="0" smtClean="0"/>
              <a:t>Simon bennet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OWASP Mobile Project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4613" cy="10320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10320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2F3A78-F330-4E40-B338-B12EEDDC0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C6640-A57D-5141-BD4D-105EE2870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C8BC2E-18A7-BE40-85C6-664D329A5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276600"/>
            <a:ext cx="5154613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3276600"/>
            <a:ext cx="5156200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22BFC8-4B29-D643-90BC-B1A0EFDE1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B33902-042B-EF41-B805-9A0EC70DB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12A14E-4E15-F446-A685-EDA135061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115FCF-5C8A-444A-A44A-205D70B42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F59E82-431C-4847-96AA-DA27EDD2F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BE2125-700D-AE46-B19A-0738A5931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382383-ADDD-3049-82D5-824E48403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0"/>
            <a:ext cx="2614613" cy="894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62000"/>
            <a:ext cx="7696200" cy="894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DBBB5A-BF95-5D41-A446-D1B193F42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4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73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5325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5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88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79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41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82825"/>
            <a:ext cx="2924175" cy="6434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82825"/>
            <a:ext cx="8624888" cy="6434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73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5325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4613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5740400"/>
            <a:ext cx="5156200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5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79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41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82825"/>
            <a:ext cx="2924175" cy="6434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82825"/>
            <a:ext cx="8624888" cy="6434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4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0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2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92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740400"/>
            <a:ext cx="10463213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54200"/>
            <a:ext cx="10463213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3003213" cy="2041525"/>
            <a:chOff x="0" y="0"/>
            <a:chExt cx="8191" cy="1286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959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8191" cy="958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0"/>
              <a:ext cx="1287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856086" y="308581"/>
            <a:ext cx="500470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>
                <a:solidFill>
                  <a:schemeClr val="bg1"/>
                </a:solidFill>
                <a:latin typeface="Arial" charset="0"/>
                <a:cs typeface="Gill Sans" charset="0"/>
              </a:rPr>
              <a:t>The OWASP Foundation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9372600"/>
            <a:ext cx="13003213" cy="379413"/>
            <a:chOff x="0" y="5904"/>
            <a:chExt cx="8191" cy="239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5944"/>
              <a:ext cx="8191" cy="1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5904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3003213" cy="696913"/>
            <a:chOff x="0" y="0"/>
            <a:chExt cx="8191" cy="43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191" cy="3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78" t="26622" b="51793"/>
            <a:stretch>
              <a:fillRect/>
            </a:stretch>
          </p:blipFill>
          <p:spPr bwMode="auto">
            <a:xfrm>
              <a:off x="1" y="0"/>
              <a:ext cx="87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3278" t="26622" b="5179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400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62000"/>
            <a:ext cx="1046321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276600"/>
            <a:ext cx="10463213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9372600"/>
            <a:ext cx="13003213" cy="379413"/>
            <a:chOff x="0" y="5904"/>
            <a:chExt cx="8191" cy="239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5944"/>
              <a:ext cx="8191" cy="1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5904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12598400" y="9385300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808080"/>
                </a:solidFill>
                <a:latin typeface="Times New Roman" charset="0"/>
                <a:cs typeface="Gill Sans" charset="0"/>
              </a:defRPr>
            </a:lvl1pPr>
          </a:lstStyle>
          <a:p>
            <a:fld id="{26314D99-50DF-5841-8AE8-A3C8FDEDF0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3213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13003213" cy="3082925"/>
            <a:chOff x="0" y="0"/>
            <a:chExt cx="8191" cy="1942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1599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191" cy="1598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0"/>
              <a:ext cx="1943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46558F"/>
              </a:gs>
              <a:gs pos="100000">
                <a:srgbClr val="1A246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701463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3213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13003213" cy="3082925"/>
            <a:chOff x="0" y="0"/>
            <a:chExt cx="8191" cy="1942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1599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191" cy="1598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0"/>
              <a:ext cx="1943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46558F"/>
              </a:gs>
              <a:gs pos="100000">
                <a:srgbClr val="1A246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701463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Summit_2011_Logo_Explaine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96206" y="3047206"/>
            <a:ext cx="10464800" cy="29638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dirty="0" smtClean="0"/>
              <a:t>Where we are</a:t>
            </a:r>
            <a:br>
              <a:rPr lang="en-US" dirty="0" smtClean="0"/>
            </a:br>
            <a:r>
              <a:rPr lang="en-US" dirty="0" smtClean="0"/>
              <a:t>Where we are going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6552406"/>
            <a:ext cx="12153900" cy="2553494"/>
          </a:xfrm>
          <a:ln/>
        </p:spPr>
        <p:txBody>
          <a:bodyPr/>
          <a:lstStyle/>
          <a:p>
            <a:pPr marL="0" indent="0" algn="l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err="1" smtClean="0">
                <a:solidFill>
                  <a:schemeClr val="tx1"/>
                </a:solidFill>
              </a:rPr>
              <a:t>Seba</a:t>
            </a:r>
            <a:r>
              <a:rPr lang="en-US" dirty="0" smtClean="0">
                <a:solidFill>
                  <a:schemeClr val="tx1"/>
                </a:solidFill>
              </a:rPr>
              <a:t> Deleersnyder		</a:t>
            </a:r>
            <a:r>
              <a:rPr lang="en-US" dirty="0" err="1" smtClean="0">
                <a:solidFill>
                  <a:schemeClr val="tx1"/>
                </a:solidFill>
              </a:rPr>
              <a:t>Eoin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Keary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		</a:t>
            </a:r>
            <a:r>
              <a:rPr lang="en-US" sz="2400" dirty="0" smtClean="0">
                <a:solidFill>
                  <a:schemeClr val="tx1"/>
                </a:solidFill>
              </a:rPr>
              <a:t>seba@owasp.org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		eoin@owasp.org</a:t>
            </a:r>
          </a:p>
          <a:p>
            <a:pPr marL="0" indent="0" algn="l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l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400" dirty="0" smtClean="0"/>
              <a:t>				OWASP </a:t>
            </a:r>
            <a:r>
              <a:rPr lang="en-US" sz="2400" dirty="0"/>
              <a:t>Foundation </a:t>
            </a:r>
            <a:r>
              <a:rPr lang="en-US" sz="2400" dirty="0" smtClean="0"/>
              <a:t>Board </a:t>
            </a:r>
            <a:r>
              <a:rPr lang="en-US" sz="2400" dirty="0" smtClean="0"/>
              <a:t>Members</a:t>
            </a:r>
            <a:endParaRPr lang="en-US" sz="2400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5425" y="184150"/>
            <a:ext cx="502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latin typeface="Arial" charset="0"/>
                <a:cs typeface="Gill Sans" charset="0"/>
              </a:rPr>
              <a:t>BeNeLux OWASP </a:t>
            </a:r>
            <a:r>
              <a:rPr lang="en-US" sz="2800" b="1" dirty="0" smtClean="0">
                <a:latin typeface="Arial" charset="0"/>
                <a:cs typeface="Gill Sans" charset="0"/>
              </a:rPr>
              <a:t>Day 2011</a:t>
            </a:r>
            <a:endParaRPr lang="en-US" sz="2800" b="1" dirty="0">
              <a:latin typeface="Arial" charset="0"/>
              <a:cs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3464"/>
            <a:ext cx="13003213" cy="2096647"/>
          </a:xfrm>
        </p:spPr>
        <p:txBody>
          <a:bodyPr/>
          <a:lstStyle/>
          <a:p>
            <a:r>
              <a:rPr lang="nl-BE" dirty="0" smtClean="0"/>
              <a:t>220 Chapters ~ 100 active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0172" y="2572125"/>
            <a:ext cx="13383385" cy="68396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4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pic>
        <p:nvPicPr>
          <p:cNvPr id="5" name="Content Placeholder 4" descr="Screen shot 2011-09-22 at 10.13.3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" b="1267"/>
          <a:stretch>
            <a:fillRect/>
          </a:stretch>
        </p:blipFill>
        <p:spPr>
          <a:xfrm>
            <a:off x="1389662" y="2788114"/>
            <a:ext cx="11071363" cy="60476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summit logo half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75" y="1492181"/>
            <a:ext cx="5345413" cy="3264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5853613" y="1864566"/>
            <a:ext cx="6695927" cy="251987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1" rIns="91422" bIns="45711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i="1" dirty="0">
                <a:solidFill>
                  <a:schemeClr val="tx1"/>
                </a:solidFill>
              </a:rPr>
              <a:t>“I saw the ‘blossoming’ of OWASP in Portugal’s Spring. From an external viewpoint, OWASP has moved from niche to widely relevant, from localized to global, from </a:t>
            </a:r>
            <a:r>
              <a:rPr lang="en-GB" sz="2800" i="1" dirty="0" smtClean="0">
                <a:solidFill>
                  <a:schemeClr val="tx1"/>
                </a:solidFill>
              </a:rPr>
              <a:t>pen testing </a:t>
            </a:r>
            <a:r>
              <a:rPr lang="en-GB" sz="2800" i="1" dirty="0">
                <a:solidFill>
                  <a:schemeClr val="tx1"/>
                </a:solidFill>
              </a:rPr>
              <a:t>to SDLC, from server to every component of the application’s delivery and use, from </a:t>
            </a:r>
            <a:r>
              <a:rPr lang="en-GB" sz="2800" i="1" dirty="0" smtClean="0">
                <a:solidFill>
                  <a:schemeClr val="tx1"/>
                </a:solidFill>
              </a:rPr>
              <a:t>InfoSec </a:t>
            </a:r>
            <a:r>
              <a:rPr lang="en-GB" sz="2800" i="1" dirty="0">
                <a:solidFill>
                  <a:schemeClr val="tx1"/>
                </a:solidFill>
              </a:rPr>
              <a:t>to business process relevance.” – Colin Watson</a:t>
            </a:r>
            <a:endParaRPr lang="nl-BE" sz="2800" dirty="0">
              <a:solidFill>
                <a:schemeClr val="tx1"/>
              </a:solidFill>
            </a:endParaRPr>
          </a:p>
          <a:p>
            <a:pPr algn="ctr" defTabSz="914217">
              <a:buClrTx/>
              <a:buSzTx/>
            </a:pPr>
            <a:endParaRPr lang="nl-BE" sz="3200" dirty="0" smtClean="0">
              <a:solidFill>
                <a:schemeClr val="tx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IMG_5675_DM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1662" y="6099943"/>
            <a:ext cx="9791893" cy="259186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56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33" y="763464"/>
            <a:ext cx="10463523" cy="1448680"/>
          </a:xfrm>
        </p:spPr>
        <p:txBody>
          <a:bodyPr/>
          <a:lstStyle/>
          <a:p>
            <a:r>
              <a:rPr lang="nl-BE" dirty="0" smtClean="0"/>
              <a:t>Massive Outreach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74" y="3276067"/>
            <a:ext cx="7559917" cy="5715658"/>
          </a:xfrm>
        </p:spPr>
        <p:txBody>
          <a:bodyPr/>
          <a:lstStyle/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OWASP-Portugal </a:t>
            </a:r>
            <a:r>
              <a:rPr lang="nl-BE" sz="2400" dirty="0"/>
              <a:t>Partnership </a:t>
            </a:r>
            <a:endParaRPr lang="nl-BE" sz="2400" dirty="0" smtClean="0"/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/>
              <a:t>OWASP </a:t>
            </a:r>
            <a:r>
              <a:rPr lang="en-US" sz="2400" dirty="0"/>
              <a:t>Outreach to Educational </a:t>
            </a:r>
            <a:r>
              <a:rPr lang="en-US" sz="2400" dirty="0" smtClean="0"/>
              <a:t>Institutions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OWASP </a:t>
            </a:r>
            <a:r>
              <a:rPr lang="nl-BE" sz="2400" dirty="0"/>
              <a:t>Industry Outreach </a:t>
            </a:r>
            <a:endParaRPr lang="nl-BE" sz="2400" dirty="0" smtClean="0"/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OWASP </a:t>
            </a:r>
            <a:r>
              <a:rPr lang="nl-BE" sz="2400" dirty="0"/>
              <a:t>Browser Security Project </a:t>
            </a:r>
            <a:endParaRPr lang="nl-BE" sz="2400" dirty="0" smtClean="0"/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OWASP-Apache Partnership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OWASP </a:t>
            </a:r>
            <a:r>
              <a:rPr lang="nl-BE" sz="2400" dirty="0"/>
              <a:t>Mobile Security Initiative </a:t>
            </a:r>
            <a:endParaRPr lang="nl-BE" sz="2400" dirty="0" smtClean="0"/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OWASP </a:t>
            </a:r>
            <a:r>
              <a:rPr lang="nl-BE" sz="2400" dirty="0"/>
              <a:t>Governance Expansion </a:t>
            </a:r>
            <a:endParaRPr lang="nl-BE" sz="2400" dirty="0" smtClean="0"/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International </a:t>
            </a:r>
            <a:r>
              <a:rPr lang="nl-BE" sz="2400" dirty="0"/>
              <a:t>Focus </a:t>
            </a:r>
            <a:endParaRPr lang="nl-BE" sz="2400" dirty="0" smtClean="0"/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Application </a:t>
            </a:r>
            <a:r>
              <a:rPr lang="nl-BE" sz="2400" dirty="0"/>
              <a:t>Security Programs </a:t>
            </a:r>
            <a:endParaRPr lang="nl-BE" sz="2400" dirty="0" smtClean="0"/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nl-BE" sz="2400" dirty="0" smtClean="0"/>
              <a:t>Application </a:t>
            </a:r>
            <a:r>
              <a:rPr lang="nl-BE" sz="2400" dirty="0"/>
              <a:t>Security Certification </a:t>
            </a:r>
            <a:br>
              <a:rPr lang="nl-BE" sz="2400" dirty="0"/>
            </a:b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 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endParaRPr lang="nl-BE" sz="2400" dirty="0"/>
          </a:p>
        </p:txBody>
      </p:sp>
      <p:pic>
        <p:nvPicPr>
          <p:cNvPr id="4" name="Picture 3" descr="https://lh5.googleusercontent.com/_35IkfpcPSFE/TVLpvTRVGfI/AAAAAAAAAQQ/4Mk52Zdpnhc/s512/IMG_55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84" y="2212145"/>
            <a:ext cx="3311964" cy="22405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Picture 4" descr="https://lh5.googleusercontent.com/_35IkfpcPSFE/TVFTMN3f7FI/AAAAAAAAAIg/rClATf3H-aI/s512/IMG_53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84" y="4660018"/>
            <a:ext cx="3311964" cy="22318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Picture 5" descr="https://lh5.googleusercontent.com/_35IkfpcPSFE/TVUZQ1qYVII/AAAAAAAAAUs/DIUffumlRCs/s512/IMG_59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69" y="7179888"/>
            <a:ext cx="3311964" cy="21114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686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Board Election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06" y="3428206"/>
            <a:ext cx="11530134" cy="556351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 smtClean="0"/>
              <a:t>OWASP </a:t>
            </a:r>
            <a:r>
              <a:rPr lang="en-US" sz="3200" dirty="0"/>
              <a:t>Governance </a:t>
            </a:r>
            <a:r>
              <a:rPr lang="en-US" sz="3200" dirty="0" smtClean="0"/>
              <a:t>maturing – </a:t>
            </a:r>
            <a:r>
              <a:rPr lang="en-US" sz="3200" dirty="0"/>
              <a:t>OWASP updated its Bylaws and worked out procedures for the Board elections. These governance updates </a:t>
            </a:r>
            <a:r>
              <a:rPr lang="en-US" sz="3200" dirty="0" smtClean="0"/>
              <a:t>support </a:t>
            </a:r>
            <a:r>
              <a:rPr lang="en-US" sz="3200" dirty="0"/>
              <a:t>the dynamic and growing OWASP community.</a:t>
            </a:r>
            <a:endParaRPr lang="en-IE" sz="3200" dirty="0"/>
          </a:p>
          <a:p>
            <a:pPr>
              <a:buFont typeface="Arial" pitchFamily="34" charset="0"/>
              <a:buChar char="•"/>
              <a:defRPr/>
            </a:pPr>
            <a:r>
              <a:rPr lang="en-IE" sz="3200" dirty="0" smtClean="0"/>
              <a:t>Currently (5) board </a:t>
            </a:r>
            <a:br>
              <a:rPr lang="en-IE" sz="3200" dirty="0" smtClean="0"/>
            </a:br>
            <a:r>
              <a:rPr lang="en-IE" sz="3200" dirty="0" smtClean="0"/>
              <a:t>members are </a:t>
            </a:r>
            <a:br>
              <a:rPr lang="en-IE" sz="3200" dirty="0" smtClean="0"/>
            </a:br>
            <a:r>
              <a:rPr lang="en-IE" sz="3200" dirty="0" smtClean="0"/>
              <a:t>elected.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14" y="5739962"/>
            <a:ext cx="6314304" cy="2847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4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 June 2011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73" y="3228623"/>
            <a:ext cx="9244133" cy="57156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4000" dirty="0"/>
              <a:t>OWASP Europe </a:t>
            </a:r>
            <a:r>
              <a:rPr lang="nl-BE" sz="4000" dirty="0" smtClean="0"/>
              <a:t>non-profit established</a:t>
            </a:r>
          </a:p>
          <a:p>
            <a:pPr>
              <a:buFont typeface="Arial" pitchFamily="34" charset="0"/>
              <a:buChar char="•"/>
            </a:pPr>
            <a:r>
              <a:rPr lang="nl-BE" sz="4000" dirty="0" smtClean="0"/>
              <a:t>Global extension of organisation</a:t>
            </a:r>
          </a:p>
          <a:p>
            <a:pPr>
              <a:buFont typeface="Arial" pitchFamily="34" charset="0"/>
              <a:buChar char="•"/>
            </a:pPr>
            <a:r>
              <a:rPr lang="nl-BE" sz="4000" dirty="0" smtClean="0"/>
              <a:t>Legal &amp; financial </a:t>
            </a:r>
            <a:br>
              <a:rPr lang="nl-BE" sz="4000" dirty="0" smtClean="0"/>
            </a:br>
            <a:r>
              <a:rPr lang="nl-BE" sz="4000" dirty="0" smtClean="0"/>
              <a:t>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06" y="4723606"/>
            <a:ext cx="7133354" cy="4580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33" y="763464"/>
            <a:ext cx="10463523" cy="1592673"/>
          </a:xfrm>
        </p:spPr>
        <p:txBody>
          <a:bodyPr/>
          <a:lstStyle/>
          <a:p>
            <a:r>
              <a:rPr lang="en-US" dirty="0" smtClean="0"/>
              <a:t>Global Committees</a:t>
            </a:r>
            <a:endParaRPr lang="en-US" dirty="0"/>
          </a:p>
        </p:txBody>
      </p:sp>
      <p:pic>
        <p:nvPicPr>
          <p:cNvPr id="5" name="Content Placeholder 4" descr="Screen shot 2011-09-20 at 8.34.26 A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" b="177"/>
          <a:stretch>
            <a:fillRect/>
          </a:stretch>
        </p:blipFill>
        <p:spPr>
          <a:xfrm>
            <a:off x="741670" y="2644122"/>
            <a:ext cx="11488609" cy="6275607"/>
          </a:xfrm>
        </p:spPr>
      </p:pic>
    </p:spTree>
    <p:extLst>
      <p:ext uri="{BB962C8B-B14F-4D97-AF65-F5344CB8AC3E}">
        <p14:creationId xmlns:p14="http://schemas.microsoft.com/office/powerpoint/2010/main" val="97116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Individual, academic &amp; corporate sponsors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" y="3403755"/>
            <a:ext cx="6080426" cy="4444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Screen shot 2011-09-20 at 8.40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406" y="4203653"/>
            <a:ext cx="7200000" cy="454335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38" y="5561806"/>
            <a:ext cx="7200000" cy="363363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63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921000"/>
            <a:ext cx="10464800" cy="3911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dirty="0" smtClean="0"/>
              <a:t>Strategic Goals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2012 </a:t>
            </a:r>
            <a:r>
              <a:rPr lang="nl-BE" dirty="0" err="1" smtClean="0"/>
              <a:t>Strategic</a:t>
            </a:r>
            <a:r>
              <a:rPr lang="nl-BE" dirty="0" smtClean="0"/>
              <a:t> Goals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0" y="3471068"/>
            <a:ext cx="10463213" cy="6434138"/>
          </a:xfrm>
        </p:spPr>
        <p:txBody>
          <a:bodyPr/>
          <a:lstStyle/>
          <a:p>
            <a:pPr marL="0" indent="0"/>
            <a:r>
              <a:rPr lang="nl-BE" dirty="0" err="1" smtClean="0"/>
              <a:t>Build</a:t>
            </a:r>
            <a:r>
              <a:rPr lang="nl-BE" dirty="0" smtClean="0"/>
              <a:t> the OWASP platform</a:t>
            </a:r>
          </a:p>
          <a:p>
            <a:pPr marL="0" indent="0"/>
            <a:r>
              <a:rPr lang="nl-BE" dirty="0" err="1" smtClean="0"/>
              <a:t>Expand</a:t>
            </a:r>
            <a:r>
              <a:rPr lang="nl-BE" dirty="0" smtClean="0"/>
              <a:t> </a:t>
            </a:r>
            <a:r>
              <a:rPr lang="nl-BE" dirty="0" err="1" smtClean="0"/>
              <a:t>communication</a:t>
            </a:r>
            <a:r>
              <a:rPr lang="nl-BE" dirty="0" smtClean="0"/>
              <a:t> </a:t>
            </a:r>
            <a:r>
              <a:rPr lang="nl-BE" dirty="0" err="1" smtClean="0"/>
              <a:t>channels</a:t>
            </a:r>
            <a:r>
              <a:rPr lang="nl-BE" dirty="0" smtClean="0"/>
              <a:t> </a:t>
            </a:r>
          </a:p>
          <a:p>
            <a:pPr marL="0" indent="0"/>
            <a:r>
              <a:rPr lang="nl-BE" dirty="0" err="1" smtClean="0"/>
              <a:t>Grow</a:t>
            </a:r>
            <a:r>
              <a:rPr lang="nl-BE" dirty="0" smtClean="0"/>
              <a:t> the OWASP </a:t>
            </a:r>
            <a:r>
              <a:rPr lang="nl-BE" dirty="0" err="1" smtClean="0"/>
              <a:t>community</a:t>
            </a:r>
            <a:r>
              <a:rPr lang="nl-BE" dirty="0" smtClean="0"/>
              <a:t> </a:t>
            </a:r>
          </a:p>
          <a:p>
            <a:pPr marL="0" indent="0"/>
            <a:r>
              <a:rPr lang="nl-BE" dirty="0" smtClean="0"/>
              <a:t>Financial </a:t>
            </a:r>
            <a:r>
              <a:rPr lang="nl-BE" dirty="0" err="1" smtClean="0"/>
              <a:t>stability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66" y="2932107"/>
            <a:ext cx="11015880" cy="5715658"/>
          </a:xfrm>
        </p:spPr>
        <p:txBody>
          <a:bodyPr>
            <a:normAutofit fontScale="92500" lnSpcReduction="10000"/>
          </a:bodyPr>
          <a:lstStyle/>
          <a:p>
            <a:pPr marL="266647" indent="0"/>
            <a:r>
              <a:rPr lang="en-US" sz="3600" dirty="0">
                <a:latin typeface="Arial"/>
                <a:cs typeface="Arial"/>
              </a:rPr>
              <a:t>The Open Web Application Security Project (OWASP) is a </a:t>
            </a:r>
            <a:r>
              <a:rPr lang="en-US" sz="3600" dirty="0" smtClean="0">
                <a:latin typeface="Arial"/>
                <a:cs typeface="Arial"/>
              </a:rPr>
              <a:t>not-for-profit </a:t>
            </a:r>
            <a:r>
              <a:rPr lang="en-US" sz="3600" dirty="0">
                <a:latin typeface="Arial"/>
                <a:cs typeface="Arial"/>
              </a:rPr>
              <a:t>worldwide </a:t>
            </a:r>
            <a:r>
              <a:rPr lang="en-US" sz="3600" dirty="0" smtClean="0">
                <a:latin typeface="Arial"/>
                <a:cs typeface="Arial"/>
              </a:rPr>
              <a:t>organization </a:t>
            </a:r>
            <a:r>
              <a:rPr lang="en-US" sz="3600" dirty="0">
                <a:latin typeface="Arial"/>
                <a:cs typeface="Arial"/>
              </a:rPr>
              <a:t>focused on improving the security of application software. </a:t>
            </a:r>
            <a:r>
              <a:rPr lang="en-US" sz="3600" dirty="0" smtClean="0">
                <a:latin typeface="Arial"/>
                <a:cs typeface="Arial"/>
              </a:rPr>
              <a:t/>
            </a:r>
            <a:br>
              <a:rPr lang="en-US" sz="3600" dirty="0" smtClean="0">
                <a:latin typeface="Arial"/>
                <a:cs typeface="Arial"/>
              </a:rPr>
            </a:br>
            <a:endParaRPr lang="en-US" sz="3600" dirty="0" smtClean="0">
              <a:latin typeface="Arial"/>
              <a:cs typeface="Arial"/>
            </a:endParaRPr>
          </a:p>
          <a:p>
            <a:pPr marL="266647" indent="0"/>
            <a:r>
              <a:rPr lang="en-US" sz="3600" dirty="0" smtClean="0">
                <a:latin typeface="Arial"/>
                <a:cs typeface="Arial"/>
              </a:rPr>
              <a:t>Our </a:t>
            </a:r>
            <a:r>
              <a:rPr lang="en-US" sz="3600" dirty="0">
                <a:latin typeface="Arial"/>
                <a:cs typeface="Arial"/>
              </a:rPr>
              <a:t>mission is to make application security visible, so that people and organizations can make informed decisions about true application security risks. </a:t>
            </a:r>
            <a:br>
              <a:rPr lang="en-US" sz="3600" dirty="0">
                <a:latin typeface="Arial"/>
                <a:cs typeface="Arial"/>
              </a:rPr>
            </a:br>
            <a:endParaRPr lang="en-US" sz="3600" dirty="0">
              <a:latin typeface="Arial"/>
              <a:cs typeface="Arial"/>
            </a:endParaRPr>
          </a:p>
          <a:p>
            <a:pPr marL="266647" indent="0"/>
            <a:r>
              <a:rPr lang="en-US" sz="3600" dirty="0" smtClean="0">
                <a:latin typeface="Arial"/>
                <a:cs typeface="Arial"/>
              </a:rPr>
              <a:t>Everyone </a:t>
            </a:r>
            <a:r>
              <a:rPr lang="en-US" sz="3600" dirty="0">
                <a:latin typeface="Arial"/>
                <a:cs typeface="Arial"/>
              </a:rPr>
              <a:t>is free to participate in OWASP and </a:t>
            </a:r>
            <a:r>
              <a:rPr lang="en-US" sz="3600" u="sng" dirty="0">
                <a:latin typeface="Arial"/>
                <a:cs typeface="Arial"/>
              </a:rPr>
              <a:t>all of our materials</a:t>
            </a:r>
            <a:r>
              <a:rPr lang="en-US" sz="3600" dirty="0">
                <a:latin typeface="Arial"/>
                <a:cs typeface="Arial"/>
              </a:rPr>
              <a:t> are available under a free and open software license. </a:t>
            </a:r>
          </a:p>
        </p:txBody>
      </p:sp>
    </p:spTree>
    <p:extLst>
      <p:ext uri="{BB962C8B-B14F-4D97-AF65-F5344CB8AC3E}">
        <p14:creationId xmlns:p14="http://schemas.microsoft.com/office/powerpoint/2010/main" val="393083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OWASP Platform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928268"/>
            <a:ext cx="10463213" cy="6434138"/>
          </a:xfrm>
        </p:spPr>
        <p:txBody>
          <a:bodyPr/>
          <a:lstStyle/>
          <a:p>
            <a:r>
              <a:rPr lang="en-US" dirty="0" smtClean="0"/>
              <a:t>Define the processes, resources, and tools to enable volunteers to quickly join and contribute to OWASP in the areas of projects, chapters, education, conferences and connections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Communication</a:t>
            </a:r>
            <a:r>
              <a:rPr lang="nl-BE" dirty="0" smtClean="0"/>
              <a:t> </a:t>
            </a:r>
            <a:r>
              <a:rPr lang="nl-BE" dirty="0" err="1" smtClean="0"/>
              <a:t>Channels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4385468"/>
            <a:ext cx="10463213" cy="6434138"/>
          </a:xfrm>
        </p:spPr>
        <p:txBody>
          <a:bodyPr/>
          <a:lstStyle/>
          <a:p>
            <a:r>
              <a:rPr lang="en-US" dirty="0" smtClean="0"/>
              <a:t>Establish effective communication channels into developer groups, universities, and industry groups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OWASP </a:t>
            </a:r>
            <a:r>
              <a:rPr lang="nl-BE" dirty="0" err="1" smtClean="0"/>
              <a:t>Community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4385468"/>
            <a:ext cx="10463213" cy="6434138"/>
          </a:xfrm>
        </p:spPr>
        <p:txBody>
          <a:bodyPr/>
          <a:lstStyle/>
          <a:p>
            <a:r>
              <a:rPr lang="en-US" dirty="0" smtClean="0"/>
              <a:t>Build and grow the OWASP community throughout the world by focusing on the quality of chapters, conferences, and social technologies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Financial </a:t>
            </a:r>
            <a:r>
              <a:rPr lang="nl-BE" dirty="0" err="1" smtClean="0"/>
              <a:t>Stability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4309268"/>
            <a:ext cx="10463213" cy="6434138"/>
          </a:xfrm>
        </p:spPr>
        <p:txBody>
          <a:bodyPr/>
          <a:lstStyle/>
          <a:p>
            <a:r>
              <a:rPr lang="en-US" dirty="0" smtClean="0"/>
              <a:t>Further build out a stable financial foundation and create new sources of income for the </a:t>
            </a:r>
            <a:r>
              <a:rPr lang="en-US" dirty="0" err="1" smtClean="0"/>
              <a:t>organisation</a:t>
            </a:r>
            <a:r>
              <a:rPr lang="en-US" dirty="0" smtClean="0"/>
              <a:t> to achieve the goals of 2012 and future years.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921000"/>
            <a:ext cx="10464800" cy="3911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dirty="0" smtClean="0"/>
              <a:t>Our Challenge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D7611-8728-7B42-A371-601DB010BEDF}" type="slidenum">
              <a:rPr lang="en-US"/>
              <a:pPr/>
              <a:t>25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Security Is Just Getting Started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3775868"/>
            <a:ext cx="10463213" cy="64341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You can</a:t>
            </a:r>
            <a:r>
              <a:rPr lang="ja-JP" altLang="en-US" sz="3600" dirty="0">
                <a:latin typeface="Arial"/>
              </a:rPr>
              <a:t>’</a:t>
            </a:r>
            <a:r>
              <a:rPr lang="en-US" sz="3600" dirty="0"/>
              <a:t>t improve what you can</a:t>
            </a:r>
            <a:r>
              <a:rPr lang="ja-JP" altLang="en-US" sz="3600" dirty="0">
                <a:latin typeface="Arial"/>
              </a:rPr>
              <a:t>’</a:t>
            </a:r>
            <a:r>
              <a:rPr lang="en-US" sz="3600" dirty="0"/>
              <a:t>t measure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We </a:t>
            </a:r>
            <a:r>
              <a:rPr lang="en-US" sz="3600" dirty="0"/>
              <a:t>need to…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Experiment 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/>
              <a:t>Share what </a:t>
            </a:r>
            <a:r>
              <a:rPr lang="en-US" sz="3600" dirty="0" smtClean="0"/>
              <a:t>works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Combine </a:t>
            </a:r>
            <a:r>
              <a:rPr lang="en-US" sz="3600" dirty="0"/>
              <a:t>our </a:t>
            </a:r>
            <a:r>
              <a:rPr lang="en-US" sz="3600" dirty="0" smtClean="0"/>
              <a:t>efforts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Expect another </a:t>
            </a:r>
            <a:r>
              <a:rPr lang="en-US" sz="3600" dirty="0"/>
              <a:t>10 </a:t>
            </a:r>
            <a:r>
              <a:rPr lang="en-US" sz="3600" dirty="0" smtClean="0"/>
              <a:t>years!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414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Call for action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33" y="3275806"/>
            <a:ext cx="10463523" cy="57156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3600" dirty="0" smtClean="0"/>
              <a:t>Start or join your OWASP chapter</a:t>
            </a:r>
          </a:p>
          <a:p>
            <a:pPr>
              <a:buFont typeface="Arial" pitchFamily="34" charset="0"/>
              <a:buChar char="•"/>
            </a:pPr>
            <a:r>
              <a:rPr lang="nl-BE" sz="3600" dirty="0" smtClean="0"/>
              <a:t>Start or join OWASP projects</a:t>
            </a:r>
          </a:p>
          <a:p>
            <a:pPr>
              <a:buFont typeface="Arial" pitchFamily="34" charset="0"/>
              <a:buChar char="•"/>
            </a:pPr>
            <a:r>
              <a:rPr lang="nl-BE" sz="3600" dirty="0" smtClean="0"/>
              <a:t>Translate material (documents, tool interfaces)</a:t>
            </a:r>
          </a:p>
          <a:p>
            <a:pPr>
              <a:buFont typeface="Arial" pitchFamily="34" charset="0"/>
              <a:buChar char="•"/>
            </a:pPr>
            <a:r>
              <a:rPr lang="nl-BE" sz="3600" dirty="0" smtClean="0"/>
              <a:t>Join as member</a:t>
            </a:r>
          </a:p>
          <a:p>
            <a:pPr>
              <a:buFont typeface="Arial" pitchFamily="34" charset="0"/>
              <a:buChar char="•"/>
            </a:pPr>
            <a:r>
              <a:rPr lang="nl-BE" sz="3600" dirty="0" smtClean="0"/>
              <a:t>Become active in OWASP organisation (committees, board election 2013)</a:t>
            </a:r>
          </a:p>
          <a:p>
            <a:pPr>
              <a:buFont typeface="Arial" pitchFamily="34" charset="0"/>
              <a:buChar char="•"/>
            </a:pPr>
            <a:r>
              <a:rPr lang="nl-BE" sz="3600" dirty="0" smtClean="0"/>
              <a:t>Together we will achieve our mission!</a:t>
            </a:r>
          </a:p>
          <a:p>
            <a:pPr>
              <a:buFont typeface="Arial" pitchFamily="34" charset="0"/>
              <a:buChar char="•"/>
            </a:pPr>
            <a:endParaRPr lang="nl-B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921000"/>
            <a:ext cx="13003213" cy="3911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000" dirty="0" smtClean="0"/>
              <a:t>Enjoy </a:t>
            </a:r>
            <a:r>
              <a:rPr lang="en-US" sz="6000" dirty="0" smtClean="0"/>
              <a:t>BeNeLux OWASP </a:t>
            </a:r>
            <a:r>
              <a:rPr lang="en-US" sz="6000" dirty="0" smtClean="0"/>
              <a:t>Day 2011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66" y="3656148"/>
            <a:ext cx="11015880" cy="5715658"/>
          </a:xfrm>
        </p:spPr>
        <p:txBody>
          <a:bodyPr>
            <a:normAutofit/>
          </a:bodyPr>
          <a:lstStyle/>
          <a:p>
            <a:pPr marL="266647" indent="0"/>
            <a:r>
              <a:rPr lang="en-US" sz="2800" b="1" dirty="0" smtClean="0">
                <a:cs typeface="Arial"/>
              </a:rPr>
              <a:t>OPEN</a:t>
            </a:r>
            <a:r>
              <a:rPr lang="en-US" sz="2800" dirty="0" smtClean="0">
                <a:cs typeface="Arial"/>
              </a:rPr>
              <a:t> Everything at OWASP is radically transparent from our finances to our code</a:t>
            </a:r>
          </a:p>
          <a:p>
            <a:pPr marL="266647" indent="0"/>
            <a:r>
              <a:rPr lang="en-US" sz="2800" b="1" dirty="0" smtClean="0">
                <a:cs typeface="Arial"/>
              </a:rPr>
              <a:t>INNOVATION</a:t>
            </a:r>
            <a:r>
              <a:rPr lang="en-US" sz="2800" dirty="0" smtClean="0">
                <a:cs typeface="Arial"/>
              </a:rPr>
              <a:t> OWASP encourages and supports innovation / experiments for solutions to software security challenges</a:t>
            </a:r>
          </a:p>
          <a:p>
            <a:pPr marL="266647" indent="0"/>
            <a:r>
              <a:rPr lang="en-US" sz="2800" b="1" dirty="0" smtClean="0">
                <a:cs typeface="Arial"/>
              </a:rPr>
              <a:t>GLOBAL</a:t>
            </a:r>
            <a:r>
              <a:rPr lang="en-US" sz="2800" dirty="0" smtClean="0">
                <a:cs typeface="Arial"/>
              </a:rPr>
              <a:t> Anyone around the world is encouraged to participate in the OWASP community</a:t>
            </a:r>
          </a:p>
          <a:p>
            <a:pPr marL="266647" indent="0"/>
            <a:r>
              <a:rPr lang="en-US" sz="2800" b="1" dirty="0" smtClean="0">
                <a:cs typeface="Arial"/>
              </a:rPr>
              <a:t>INTEGRITY</a:t>
            </a:r>
            <a:r>
              <a:rPr lang="en-US" sz="2800" dirty="0" smtClean="0">
                <a:cs typeface="Arial"/>
              </a:rPr>
              <a:t> OWASP is an honest and truthful, vendor agnostic, global community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83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33" y="556229"/>
            <a:ext cx="10463523" cy="1511922"/>
          </a:xfrm>
        </p:spPr>
        <p:txBody>
          <a:bodyPr/>
          <a:lstStyle/>
          <a:p>
            <a:r>
              <a:rPr lang="nl-BE" dirty="0" smtClean="0"/>
              <a:t>Celebrating 10 years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://grammiepammie.files.wordpress.com/2007/08/birthday-cak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" y="2513806"/>
            <a:ext cx="3606005" cy="29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606" y="2361406"/>
            <a:ext cx="6172200" cy="658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29406" y="746680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/>
                </a:solidFill>
                <a:latin typeface="+mj-lt"/>
              </a:rPr>
              <a:t>http://web.archive.org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Dec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2011</a:t>
            </a:r>
            <a:endParaRPr lang="nl-BE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96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70000" y="3276600"/>
            <a:ext cx="9956006" cy="64341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OWASP </a:t>
            </a:r>
            <a:r>
              <a:rPr lang="en-US" sz="3200" dirty="0" smtClean="0"/>
              <a:t>tools </a:t>
            </a:r>
            <a:r>
              <a:rPr lang="en-US" sz="3200" dirty="0"/>
              <a:t>and </a:t>
            </a:r>
            <a:r>
              <a:rPr lang="en-US" sz="3200" dirty="0" smtClean="0"/>
              <a:t>documentation: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~15,000 downloads (per month)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~30,000 unique visitors (per month)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~2 million website hits (per month</a:t>
            </a:r>
            <a:r>
              <a:rPr lang="en-US" sz="2800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OWASP </a:t>
            </a:r>
            <a:r>
              <a:rPr lang="en-US" sz="3200" dirty="0" smtClean="0"/>
              <a:t>community is blossoming </a:t>
            </a:r>
            <a:r>
              <a:rPr lang="en-US" sz="3200" dirty="0"/>
              <a:t>worldwide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1500+ </a:t>
            </a:r>
            <a:r>
              <a:rPr lang="en-US" sz="2800" dirty="0"/>
              <a:t>OWASP </a:t>
            </a:r>
            <a:r>
              <a:rPr lang="en-US" sz="2800" dirty="0" smtClean="0"/>
              <a:t>Members in </a:t>
            </a:r>
            <a:r>
              <a:rPr lang="en-US" sz="2800" dirty="0"/>
              <a:t>active chapters worldwide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20,000+ participants</a:t>
            </a: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F536F-8790-F747-A2F6-DC3CB96BEC5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~140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06" y="3657600"/>
            <a:ext cx="6096000" cy="571420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PROTECT</a:t>
            </a:r>
            <a:r>
              <a:rPr lang="en-US" sz="2400" dirty="0" smtClean="0"/>
              <a:t> </a:t>
            </a:r>
            <a:r>
              <a:rPr lang="en-US" sz="2400" dirty="0"/>
              <a:t>- These are tools and documents that can be used to guard against security-related design and implementation flaws. </a:t>
            </a:r>
          </a:p>
          <a:p>
            <a:r>
              <a:rPr lang="en-US" sz="2400" b="1" dirty="0"/>
              <a:t>DETECT</a:t>
            </a:r>
            <a:r>
              <a:rPr lang="en-US" sz="2400" dirty="0"/>
              <a:t> - These are tools and documents that can be used to find security-related design and implementation flaws. </a:t>
            </a:r>
          </a:p>
          <a:p>
            <a:r>
              <a:rPr lang="en-US" sz="2400" b="1" dirty="0"/>
              <a:t>LIFE CYCLE</a:t>
            </a:r>
            <a:r>
              <a:rPr lang="en-US" sz="2400" dirty="0"/>
              <a:t> - These are tools and documents that can be used to add security-related activities into the Software Development Life Cycle (SDLC). </a:t>
            </a:r>
          </a:p>
          <a:p>
            <a:endParaRPr lang="en-US" sz="2400" dirty="0"/>
          </a:p>
        </p:txBody>
      </p:sp>
      <p:pic>
        <p:nvPicPr>
          <p:cNvPr id="45058" name="Picture 2" descr="https://www.owasp.org/images/3/30/OWASP-vi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806" y="3428206"/>
            <a:ext cx="6781800" cy="508635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878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8406"/>
            <a:ext cx="13003213" cy="1222201"/>
          </a:xfrm>
        </p:spPr>
        <p:txBody>
          <a:bodyPr/>
          <a:lstStyle/>
          <a:p>
            <a:r>
              <a:rPr lang="nl-BE" sz="6600" dirty="0" smtClean="0"/>
              <a:t>New </a:t>
            </a:r>
            <a:r>
              <a:rPr lang="nl-BE" sz="6600" dirty="0" err="1" smtClean="0"/>
              <a:t>projects</a:t>
            </a:r>
            <a:r>
              <a:rPr lang="nl-BE" sz="6600" dirty="0" smtClean="0"/>
              <a:t> – last </a:t>
            </a:r>
            <a:r>
              <a:rPr lang="nl-BE" sz="6600" dirty="0" err="1" smtClean="0"/>
              <a:t>months</a:t>
            </a:r>
            <a:endParaRPr lang="nl-BE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674" y="2932107"/>
            <a:ext cx="6551928" cy="5651572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nl-BE" sz="1800" b="1" dirty="0" err="1" smtClean="0"/>
              <a:t>Common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Numbering</a:t>
            </a:r>
            <a:r>
              <a:rPr lang="nl-BE" sz="1800" b="1" dirty="0" smtClean="0"/>
              <a:t>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HTTP Post Tool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Forward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Exploit</a:t>
            </a:r>
            <a:r>
              <a:rPr lang="nl-BE" sz="1800" b="1" dirty="0" smtClean="0"/>
              <a:t> Tool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Java XML </a:t>
            </a:r>
            <a:r>
              <a:rPr lang="nl-BE" sz="1800" b="1" dirty="0" err="1" smtClean="0"/>
              <a:t>Templates</a:t>
            </a:r>
            <a:r>
              <a:rPr lang="nl-BE" sz="1800" b="1" dirty="0" smtClean="0"/>
              <a:t>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ASIDE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Secure Password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Secure the </a:t>
            </a:r>
            <a:r>
              <a:rPr lang="nl-BE" sz="1800" b="1" dirty="0" err="1" smtClean="0"/>
              <a:t>Flag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Competition</a:t>
            </a:r>
            <a:r>
              <a:rPr lang="nl-BE" sz="1800" b="1" dirty="0" smtClean="0"/>
              <a:t>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Security</a:t>
            </a:r>
            <a:r>
              <a:rPr lang="nl-BE" sz="1800" b="1" dirty="0" smtClean="0"/>
              <a:t> Baseline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ESAPI </a:t>
            </a:r>
            <a:r>
              <a:rPr lang="nl-BE" sz="1800" b="1" dirty="0" err="1" smtClean="0"/>
              <a:t>Objective</a:t>
            </a:r>
            <a:r>
              <a:rPr lang="nl-BE" sz="1800" b="1" dirty="0" smtClean="0"/>
              <a:t> – C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Academy</a:t>
            </a:r>
            <a:r>
              <a:rPr lang="nl-BE" sz="1800" b="1" dirty="0" smtClean="0"/>
              <a:t> Portal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Exams</a:t>
            </a:r>
            <a:r>
              <a:rPr lang="nl-BE" sz="1800" b="1" dirty="0" smtClean="0"/>
              <a:t>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Portuguese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Language</a:t>
            </a:r>
            <a:r>
              <a:rPr lang="nl-BE" sz="1800" b="1" dirty="0" smtClean="0"/>
              <a:t>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Browser </a:t>
            </a:r>
            <a:r>
              <a:rPr lang="nl-BE" sz="1800" b="1" dirty="0" err="1" smtClean="0"/>
              <a:t>Security</a:t>
            </a:r>
            <a:r>
              <a:rPr lang="nl-BE" sz="1800" b="1" dirty="0" smtClean="0"/>
              <a:t> ACID Tests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Web Browser </a:t>
            </a:r>
            <a:r>
              <a:rPr lang="nl-BE" sz="1800" b="1" dirty="0" err="1" smtClean="0"/>
              <a:t>Testing</a:t>
            </a:r>
            <a:r>
              <a:rPr lang="nl-BE" sz="1800" b="1" dirty="0" smtClean="0"/>
              <a:t> System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Java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Myth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Breakers</a:t>
            </a:r>
            <a:r>
              <a:rPr lang="nl-BE" sz="1800" b="1" dirty="0" smtClean="0"/>
              <a:t>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LAPSE Project</a:t>
            </a:r>
          </a:p>
          <a:p>
            <a:pPr>
              <a:spcBef>
                <a:spcPts val="400"/>
              </a:spcBef>
            </a:pPr>
            <a:r>
              <a:rPr lang="nl-BE" sz="1800" b="1" dirty="0" smtClean="0"/>
              <a:t>Software </a:t>
            </a:r>
            <a:r>
              <a:rPr lang="nl-BE" sz="1800" b="1" dirty="0" err="1" smtClean="0"/>
              <a:t>Security</a:t>
            </a:r>
            <a:r>
              <a:rPr lang="nl-BE" sz="1800" b="1" dirty="0" smtClean="0"/>
              <a:t> Assurance </a:t>
            </a:r>
            <a:r>
              <a:rPr lang="nl-BE" sz="1800" b="1" dirty="0" err="1" smtClean="0"/>
              <a:t>Process</a:t>
            </a:r>
            <a:endParaRPr lang="nl-BE" sz="1800" b="1" dirty="0" smtClean="0"/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Enhancing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Security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Options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Framework</a:t>
            </a:r>
            <a:endParaRPr lang="nl-BE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77797" y="2896244"/>
            <a:ext cx="6115742" cy="5723569"/>
          </a:xfrm>
          <a:noFill/>
          <a:ln>
            <a:noFill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nl-BE" sz="1800" b="1" dirty="0" err="1" smtClean="0"/>
              <a:t>German Language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Mantra – Security Framework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Java HTML Sanitizer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Java Encoder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WebScarab NG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Threat Modelling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Application Security Assessment Standards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Hackademic Challenges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Hatkit Proxy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Hatkit Datafiddler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ESAPI Swingset Interactive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ESAPI Swingset Demo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Web Application Security Accessibility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Cloud ‐ 10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Web Testing Environment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iGoat Project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Opa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Mobile Security Project – Mobile Threat Model</a:t>
            </a:r>
          </a:p>
          <a:p>
            <a:pPr>
              <a:spcBef>
                <a:spcPts val="400"/>
              </a:spcBef>
            </a:pPr>
            <a:r>
              <a:rPr lang="nl-BE" sz="1800" b="1" dirty="0" err="1" smtClean="0"/>
              <a:t>Codes of Conduct</a:t>
            </a:r>
          </a:p>
          <a:p>
            <a:pPr>
              <a:spcBef>
                <a:spcPts val="400"/>
              </a:spcBef>
              <a:buFont typeface="Times New Roman" charset="0"/>
              <a:buChar char="•"/>
            </a:pPr>
            <a:endParaRPr lang="nl-BE" sz="18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14743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32632"/>
            <a:ext cx="5815805" cy="371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000" y="762001"/>
            <a:ext cx="10463213" cy="1599406"/>
          </a:xfrm>
        </p:spPr>
        <p:txBody>
          <a:bodyPr/>
          <a:lstStyle/>
          <a:p>
            <a:r>
              <a:rPr lang="nl-BE" dirty="0" smtClean="0"/>
              <a:t>													Spotlight</a:t>
            </a:r>
            <a:endParaRPr lang="nl-BE" dirty="0"/>
          </a:p>
        </p:txBody>
      </p:sp>
      <p:pic>
        <p:nvPicPr>
          <p:cNvPr id="7" name="Picture 3" descr="K:\Docs\security\owasp\images\owasp_zap_256x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" y="4114006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9166" y="3580606"/>
            <a:ext cx="428784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>
                <a:solidFill>
                  <a:schemeClr val="tx1"/>
                </a:solidFill>
                <a:latin typeface="+mj-lt"/>
              </a:rPr>
              <a:t>Zed</a:t>
            </a:r>
            <a:r>
              <a:rPr lang="nl-BE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  <a:latin typeface="+mj-lt"/>
              </a:rPr>
              <a:t>Attack</a:t>
            </a:r>
            <a:r>
              <a:rPr lang="nl-BE" sz="2800" b="1" dirty="0" smtClean="0">
                <a:solidFill>
                  <a:schemeClr val="tx1"/>
                </a:solidFill>
                <a:latin typeface="+mj-lt"/>
              </a:rPr>
              <a:t> Proxy (ZAP):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Intercepting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Proxy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Automated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scanner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Passive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scanner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Brute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Force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scanner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Spider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Fuzzer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Port scanner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Dynamic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SSL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certificates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API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Beanshell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integration</a:t>
            </a:r>
            <a:endParaRPr lang="nl-BE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847806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5 main coders, 15 contributors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Fully internationalized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Translated into 9 languages: Brazilian Portuguese, Chinese, French, German, Greek, Indonesian, Japanese, Polish, Spanish</a:t>
            </a:r>
          </a:p>
          <a:p>
            <a:pPr>
              <a:buFont typeface="Arial" pitchFamily="34" charset="0"/>
              <a:buChar char="•"/>
            </a:pPr>
            <a:endParaRPr lang="nl-BE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G:\zap1-3historyfil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606" y="2666206"/>
            <a:ext cx="9009063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meship.com/Blog/wp-content/uploads/2011/03/mobile-security-cloud-compu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6406"/>
            <a:ext cx="4240378" cy="28194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732632"/>
            <a:ext cx="5815805" cy="371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000" y="762001"/>
            <a:ext cx="10463213" cy="1599406"/>
          </a:xfrm>
        </p:spPr>
        <p:txBody>
          <a:bodyPr/>
          <a:lstStyle/>
          <a:p>
            <a:r>
              <a:rPr lang="nl-BE" dirty="0" smtClean="0"/>
              <a:t>													Spotlight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4291806" y="2894806"/>
            <a:ext cx="438870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tx1"/>
                </a:solidFill>
                <a:latin typeface="+mj-lt"/>
              </a:rPr>
              <a:t>OWASP Mobile </a:t>
            </a:r>
            <a:r>
              <a:rPr lang="nl-BE" sz="2800" b="1" dirty="0" err="1" smtClean="0">
                <a:solidFill>
                  <a:schemeClr val="tx1"/>
                </a:solidFill>
                <a:latin typeface="+mj-lt"/>
              </a:rPr>
              <a:t>Security</a:t>
            </a:r>
            <a:r>
              <a:rPr lang="nl-BE" sz="2800" b="1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Security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testing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Development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guidance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Top 10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controls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Mobile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threat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model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GoatDroid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</a:rPr>
              <a:t>Top 10 </a:t>
            </a:r>
            <a:r>
              <a:rPr lang="nl-BE" sz="2400" dirty="0" err="1" smtClean="0">
                <a:solidFill>
                  <a:schemeClr val="tx1"/>
                </a:solidFill>
              </a:rPr>
              <a:t>risks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nl-BE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5476" name="Picture 4" descr="http://1.bp.blogspot.com/-JPNsKnW8vJ4/Tn0W9C6FfxI/AAAAAAAAB0I/7y7Z4tIVYT8/s1600/goatdroid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5006" y="5790407"/>
            <a:ext cx="4724400" cy="33587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53928" y="4037806"/>
            <a:ext cx="6049285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tx1"/>
                </a:solidFill>
                <a:latin typeface="+mj-lt"/>
              </a:rPr>
              <a:t>Top 10 Mobile </a:t>
            </a:r>
            <a:r>
              <a:rPr lang="nl-BE" sz="2800" b="1" dirty="0" err="1" smtClean="0">
                <a:solidFill>
                  <a:schemeClr val="tx1"/>
                </a:solidFill>
                <a:latin typeface="+mj-lt"/>
              </a:rPr>
              <a:t>Risks</a:t>
            </a:r>
            <a:r>
              <a:rPr lang="nl-BE" sz="2800" b="1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Insecure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Data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Storage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Weak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Server Side Controls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Insufficient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Transport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Layer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Protection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Client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Side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Injection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Poor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Authorization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Authentication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Improper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Session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Handling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Security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Decisions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Via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Untrusted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Inputs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Side Channel Data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Leakage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Broken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Cryptography</a:t>
            </a:r>
            <a:endParaRPr lang="nl-BE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Sensitive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Information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+mj-lt"/>
              </a:rPr>
              <a:t>Disclosure</a:t>
            </a:r>
            <a:endParaRPr lang="nl-BE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1486</Words>
  <Application>Microsoft Office PowerPoint</Application>
  <PresentationFormat>Custom</PresentationFormat>
  <Paragraphs>237</Paragraphs>
  <Slides>27</Slides>
  <Notes>21</Notes>
  <HiddenSlides>9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Office Theme</vt:lpstr>
      <vt:lpstr>Office Theme</vt:lpstr>
      <vt:lpstr>1_Office Theme</vt:lpstr>
      <vt:lpstr>Where we are Where we are going</vt:lpstr>
      <vt:lpstr>Core Mission</vt:lpstr>
      <vt:lpstr>Core Values</vt:lpstr>
      <vt:lpstr>Celebrating 10 years</vt:lpstr>
      <vt:lpstr>Numbers</vt:lpstr>
      <vt:lpstr>~140 Projects</vt:lpstr>
      <vt:lpstr>New projects – last months</vt:lpstr>
      <vt:lpstr>             Spotlight</vt:lpstr>
      <vt:lpstr>             Spotlight</vt:lpstr>
      <vt:lpstr>220 Chapters ~ 100 active</vt:lpstr>
      <vt:lpstr>Conferences</vt:lpstr>
      <vt:lpstr>PowerPoint Presentation</vt:lpstr>
      <vt:lpstr>Massive Outreach</vt:lpstr>
      <vt:lpstr>Board Election</vt:lpstr>
      <vt:lpstr>6 June 2011</vt:lpstr>
      <vt:lpstr>Global Committees</vt:lpstr>
      <vt:lpstr>Individual, academic &amp; corporate sponsors</vt:lpstr>
      <vt:lpstr>Strategic Goals</vt:lpstr>
      <vt:lpstr>2012 Strategic Goals</vt:lpstr>
      <vt:lpstr>OWASP Platform</vt:lpstr>
      <vt:lpstr>Communication Channels</vt:lpstr>
      <vt:lpstr>OWASP Community</vt:lpstr>
      <vt:lpstr>Financial Stability</vt:lpstr>
      <vt:lpstr>Our Challenge</vt:lpstr>
      <vt:lpstr>Application Security Is Just Getting Started</vt:lpstr>
      <vt:lpstr>Call for action</vt:lpstr>
      <vt:lpstr>Enjoy BeNeLux OWASP Day 2011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Secure SDLC Panel Real answers from real experience</dc:title>
  <dc:creator>Deleersnyder Sebastien</dc:creator>
  <cp:lastModifiedBy>Sebastien Deleersnyder</cp:lastModifiedBy>
  <cp:revision>210</cp:revision>
  <cp:lastPrinted>1601-01-01T00:00:00Z</cp:lastPrinted>
  <dcterms:created xsi:type="dcterms:W3CDTF">1601-01-01T00:00:00Z</dcterms:created>
  <dcterms:modified xsi:type="dcterms:W3CDTF">2011-12-02T06:42:17Z</dcterms:modified>
</cp:coreProperties>
</file>