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 id="2147484204" r:id="rId2"/>
    <p:sldMasterId id="2147484652" r:id="rId3"/>
  </p:sldMasterIdLst>
  <p:notesMasterIdLst>
    <p:notesMasterId r:id="rId24"/>
  </p:notesMasterIdLst>
  <p:handoutMasterIdLst>
    <p:handoutMasterId r:id="rId25"/>
  </p:handoutMasterIdLst>
  <p:sldIdLst>
    <p:sldId id="789" r:id="rId4"/>
    <p:sldId id="902" r:id="rId5"/>
    <p:sldId id="791" r:id="rId6"/>
    <p:sldId id="893" r:id="rId7"/>
    <p:sldId id="894" r:id="rId8"/>
    <p:sldId id="895" r:id="rId9"/>
    <p:sldId id="896" r:id="rId10"/>
    <p:sldId id="892" r:id="rId11"/>
    <p:sldId id="872" r:id="rId12"/>
    <p:sldId id="898" r:id="rId13"/>
    <p:sldId id="749" r:id="rId14"/>
    <p:sldId id="904" r:id="rId15"/>
    <p:sldId id="905" r:id="rId16"/>
    <p:sldId id="906" r:id="rId17"/>
    <p:sldId id="908" r:id="rId18"/>
    <p:sldId id="907" r:id="rId19"/>
    <p:sldId id="901" r:id="rId20"/>
    <p:sldId id="515" r:id="rId21"/>
    <p:sldId id="899" r:id="rId22"/>
    <p:sldId id="909" r:id="rId23"/>
  </p:sldIdLst>
  <p:sldSz cx="9144000" cy="6858000" type="screen4x3"/>
  <p:notesSz cx="6858000" cy="9144000"/>
  <p:defaultTextStyle>
    <a:defPPr>
      <a:defRPr lang="en-AU"/>
    </a:defPPr>
    <a:lvl1pPr algn="l" rtl="0" fontAlgn="base">
      <a:spcBef>
        <a:spcPct val="0"/>
      </a:spcBef>
      <a:spcAft>
        <a:spcPct val="0"/>
      </a:spcAft>
      <a:defRPr sz="2000" kern="1200">
        <a:solidFill>
          <a:schemeClr val="tx1"/>
        </a:solidFill>
        <a:latin typeface="Tahoma" pitchFamily="34" charset="0"/>
        <a:ea typeface="+mn-ea"/>
        <a:cs typeface="Arial" charset="0"/>
      </a:defRPr>
    </a:lvl1pPr>
    <a:lvl2pPr marL="457200" algn="l" rtl="0" fontAlgn="base">
      <a:spcBef>
        <a:spcPct val="0"/>
      </a:spcBef>
      <a:spcAft>
        <a:spcPct val="0"/>
      </a:spcAft>
      <a:defRPr sz="2000" kern="1200">
        <a:solidFill>
          <a:schemeClr val="tx1"/>
        </a:solidFill>
        <a:latin typeface="Tahoma" pitchFamily="34" charset="0"/>
        <a:ea typeface="+mn-ea"/>
        <a:cs typeface="Arial" charset="0"/>
      </a:defRPr>
    </a:lvl2pPr>
    <a:lvl3pPr marL="914400" algn="l" rtl="0" fontAlgn="base">
      <a:spcBef>
        <a:spcPct val="0"/>
      </a:spcBef>
      <a:spcAft>
        <a:spcPct val="0"/>
      </a:spcAft>
      <a:defRPr sz="2000" kern="1200">
        <a:solidFill>
          <a:schemeClr val="tx1"/>
        </a:solidFill>
        <a:latin typeface="Tahoma" pitchFamily="34" charset="0"/>
        <a:ea typeface="+mn-ea"/>
        <a:cs typeface="Arial" charset="0"/>
      </a:defRPr>
    </a:lvl3pPr>
    <a:lvl4pPr marL="1371600" algn="l" rtl="0" fontAlgn="base">
      <a:spcBef>
        <a:spcPct val="0"/>
      </a:spcBef>
      <a:spcAft>
        <a:spcPct val="0"/>
      </a:spcAft>
      <a:defRPr sz="2000" kern="1200">
        <a:solidFill>
          <a:schemeClr val="tx1"/>
        </a:solidFill>
        <a:latin typeface="Tahoma" pitchFamily="34" charset="0"/>
        <a:ea typeface="+mn-ea"/>
        <a:cs typeface="Arial" charset="0"/>
      </a:defRPr>
    </a:lvl4pPr>
    <a:lvl5pPr marL="1828800" algn="l" rtl="0" fontAlgn="base">
      <a:spcBef>
        <a:spcPct val="0"/>
      </a:spcBef>
      <a:spcAft>
        <a:spcPct val="0"/>
      </a:spcAft>
      <a:defRPr sz="2000" kern="1200">
        <a:solidFill>
          <a:schemeClr val="tx1"/>
        </a:solidFill>
        <a:latin typeface="Tahoma" pitchFamily="34" charset="0"/>
        <a:ea typeface="+mn-ea"/>
        <a:cs typeface="Arial" charset="0"/>
      </a:defRPr>
    </a:lvl5pPr>
    <a:lvl6pPr marL="2286000" algn="l" defTabSz="914400" rtl="0" eaLnBrk="1" latinLnBrk="0" hangingPunct="1">
      <a:defRPr sz="2000" kern="1200">
        <a:solidFill>
          <a:schemeClr val="tx1"/>
        </a:solidFill>
        <a:latin typeface="Tahoma" pitchFamily="34" charset="0"/>
        <a:ea typeface="+mn-ea"/>
        <a:cs typeface="Arial" charset="0"/>
      </a:defRPr>
    </a:lvl6pPr>
    <a:lvl7pPr marL="2743200" algn="l" defTabSz="914400" rtl="0" eaLnBrk="1" latinLnBrk="0" hangingPunct="1">
      <a:defRPr sz="2000" kern="1200">
        <a:solidFill>
          <a:schemeClr val="tx1"/>
        </a:solidFill>
        <a:latin typeface="Tahoma" pitchFamily="34" charset="0"/>
        <a:ea typeface="+mn-ea"/>
        <a:cs typeface="Arial" charset="0"/>
      </a:defRPr>
    </a:lvl7pPr>
    <a:lvl8pPr marL="3200400" algn="l" defTabSz="914400" rtl="0" eaLnBrk="1" latinLnBrk="0" hangingPunct="1">
      <a:defRPr sz="2000" kern="1200">
        <a:solidFill>
          <a:schemeClr val="tx1"/>
        </a:solidFill>
        <a:latin typeface="Tahoma" pitchFamily="34" charset="0"/>
        <a:ea typeface="+mn-ea"/>
        <a:cs typeface="Arial" charset="0"/>
      </a:defRPr>
    </a:lvl8pPr>
    <a:lvl9pPr marL="3657600" algn="l" defTabSz="914400" rtl="0" eaLnBrk="1" latinLnBrk="0" hangingPunct="1">
      <a:defRPr sz="2000" kern="1200">
        <a:solidFill>
          <a:schemeClr val="tx1"/>
        </a:solidFill>
        <a:latin typeface="Tahom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B8E08C"/>
    <a:srgbClr val="0033CC"/>
    <a:srgbClr val="0066FF"/>
    <a:srgbClr val="FFFF99"/>
    <a:srgbClr val="FFCC00"/>
    <a:srgbClr val="FFFF00"/>
    <a:srgbClr val="FFC2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142" autoAdjust="0"/>
    <p:restoredTop sz="83595" autoAdjust="0"/>
  </p:normalViewPr>
  <p:slideViewPr>
    <p:cSldViewPr>
      <p:cViewPr>
        <p:scale>
          <a:sx n="60" d="100"/>
          <a:sy n="60" d="100"/>
        </p:scale>
        <p:origin x="-1542" y="-132"/>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Lst>
  </p:outlineViewPr>
  <p:notesTextViewPr>
    <p:cViewPr>
      <p:scale>
        <a:sx n="75" d="100"/>
        <a:sy n="75" d="100"/>
      </p:scale>
      <p:origin x="0" y="0"/>
    </p:cViewPr>
  </p:notesTextViewPr>
  <p:sorterViewPr>
    <p:cViewPr>
      <p:scale>
        <a:sx n="66" d="100"/>
        <a:sy n="66" d="100"/>
      </p:scale>
      <p:origin x="0" y="0"/>
    </p:cViewPr>
  </p:sorterViewPr>
  <p:notesViewPr>
    <p:cSldViewPr>
      <p:cViewPr varScale="1">
        <p:scale>
          <a:sx n="74" d="100"/>
          <a:sy n="74" d="100"/>
        </p:scale>
        <p:origin x="-267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s>
</file>

<file path=ppt/_rels/viewProps.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slide" Target="slides/slide5.xml"/><Relationship Id="rId1" Type="http://schemas.openxmlformats.org/officeDocument/2006/relationships/slide" Target="slides/slide3.xml"/><Relationship Id="rId5" Type="http://schemas.openxmlformats.org/officeDocument/2006/relationships/slide" Target="slides/slide15.xml"/><Relationship Id="rId4" Type="http://schemas.openxmlformats.org/officeDocument/2006/relationships/slide" Target="slides/slide1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spcBef>
                <a:spcPct val="0"/>
              </a:spcBef>
              <a:defRPr sz="1200">
                <a:solidFill>
                  <a:schemeClr val="tx1"/>
                </a:solidFill>
                <a:latin typeface="Arial" charset="0"/>
                <a:cs typeface="+mn-cs"/>
              </a:defRPr>
            </a:lvl1pPr>
          </a:lstStyle>
          <a:p>
            <a:pPr>
              <a:defRPr/>
            </a:pPr>
            <a:endParaRPr lang="en-AU"/>
          </a:p>
        </p:txBody>
      </p:sp>
      <p:sp>
        <p:nvSpPr>
          <p:cNvPr id="79875"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spcBef>
                <a:spcPct val="0"/>
              </a:spcBef>
              <a:defRPr sz="1200">
                <a:solidFill>
                  <a:schemeClr val="tx1"/>
                </a:solidFill>
                <a:latin typeface="Arial" charset="0"/>
                <a:cs typeface="+mn-cs"/>
              </a:defRPr>
            </a:lvl1pPr>
          </a:lstStyle>
          <a:p>
            <a:pPr>
              <a:defRPr/>
            </a:pPr>
            <a:endParaRPr lang="en-AU"/>
          </a:p>
        </p:txBody>
      </p:sp>
      <p:sp>
        <p:nvSpPr>
          <p:cNvPr id="79876"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spcBef>
                <a:spcPct val="0"/>
              </a:spcBef>
              <a:defRPr sz="1200">
                <a:solidFill>
                  <a:schemeClr val="tx1"/>
                </a:solidFill>
                <a:latin typeface="Arial" charset="0"/>
                <a:cs typeface="+mn-cs"/>
              </a:defRPr>
            </a:lvl1pPr>
          </a:lstStyle>
          <a:p>
            <a:pPr>
              <a:defRPr/>
            </a:pPr>
            <a:endParaRPr lang="en-AU"/>
          </a:p>
        </p:txBody>
      </p:sp>
      <p:sp>
        <p:nvSpPr>
          <p:cNvPr id="79877"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spcBef>
                <a:spcPct val="0"/>
              </a:spcBef>
              <a:defRPr sz="1200">
                <a:solidFill>
                  <a:schemeClr val="tx1"/>
                </a:solidFill>
                <a:latin typeface="Arial" charset="0"/>
                <a:cs typeface="+mn-cs"/>
              </a:defRPr>
            </a:lvl1pPr>
          </a:lstStyle>
          <a:p>
            <a:pPr>
              <a:defRPr/>
            </a:pPr>
            <a:fld id="{3393C2CB-CF00-4877-93E1-B5E5B9DCBE9F}" type="slidenum">
              <a:rPr lang="en-AU"/>
              <a:pPr>
                <a:defRPr/>
              </a:pPr>
              <a:t>‹#›</a:t>
            </a:fld>
            <a:endParaRPr lang="en-AU"/>
          </a:p>
        </p:txBody>
      </p:sp>
    </p:spTree>
    <p:extLst>
      <p:ext uri="{BB962C8B-B14F-4D97-AF65-F5344CB8AC3E}">
        <p14:creationId xmlns:p14="http://schemas.microsoft.com/office/powerpoint/2010/main" val="24590166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spcBef>
                <a:spcPct val="0"/>
              </a:spcBef>
              <a:defRPr sz="1200">
                <a:solidFill>
                  <a:schemeClr val="tx1"/>
                </a:solidFill>
                <a:latin typeface="Arial" charset="0"/>
                <a:cs typeface="+mn-cs"/>
              </a:defRPr>
            </a:lvl1pPr>
          </a:lstStyle>
          <a:p>
            <a:pPr>
              <a:defRPr/>
            </a:pPr>
            <a:endParaRPr lang="en-US"/>
          </a:p>
        </p:txBody>
      </p:sp>
      <p:sp>
        <p:nvSpPr>
          <p:cNvPr id="1843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spcBef>
                <a:spcPct val="0"/>
              </a:spcBef>
              <a:defRPr sz="1200">
                <a:solidFill>
                  <a:schemeClr val="tx1"/>
                </a:solidFill>
                <a:latin typeface="Arial" charset="0"/>
                <a:cs typeface="+mn-cs"/>
              </a:defRPr>
            </a:lvl1pPr>
          </a:lstStyle>
          <a:p>
            <a:pPr>
              <a:defRPr/>
            </a:pPr>
            <a:endParaRPr lang="en-US"/>
          </a:p>
        </p:txBody>
      </p:sp>
      <p:sp>
        <p:nvSpPr>
          <p:cNvPr id="583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843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843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spcBef>
                <a:spcPct val="0"/>
              </a:spcBef>
              <a:defRPr sz="1200">
                <a:solidFill>
                  <a:schemeClr val="tx1"/>
                </a:solidFill>
                <a:latin typeface="Arial" charset="0"/>
                <a:cs typeface="+mn-cs"/>
              </a:defRPr>
            </a:lvl1pPr>
          </a:lstStyle>
          <a:p>
            <a:pPr>
              <a:defRPr/>
            </a:pPr>
            <a:endParaRPr lang="en-US"/>
          </a:p>
        </p:txBody>
      </p:sp>
      <p:sp>
        <p:nvSpPr>
          <p:cNvPr id="1843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spcBef>
                <a:spcPct val="0"/>
              </a:spcBef>
              <a:defRPr sz="1200">
                <a:solidFill>
                  <a:schemeClr val="tx1"/>
                </a:solidFill>
                <a:latin typeface="Arial" charset="0"/>
                <a:cs typeface="+mn-cs"/>
              </a:defRPr>
            </a:lvl1pPr>
          </a:lstStyle>
          <a:p>
            <a:pPr>
              <a:defRPr/>
            </a:pPr>
            <a:fld id="{1BF0D796-D855-4825-8680-75528B37928D}" type="slidenum">
              <a:rPr lang="en-US"/>
              <a:pPr>
                <a:defRPr/>
              </a:pPr>
              <a:t>‹#›</a:t>
            </a:fld>
            <a:endParaRPr lang="en-US"/>
          </a:p>
        </p:txBody>
      </p:sp>
    </p:spTree>
    <p:extLst>
      <p:ext uri="{BB962C8B-B14F-4D97-AF65-F5344CB8AC3E}">
        <p14:creationId xmlns:p14="http://schemas.microsoft.com/office/powerpoint/2010/main" val="342651644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crimecongress.org/forum/website.asp?page=2011agenda"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eloitte.com/"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www.nascio.org/"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noTextEdit="1"/>
          </p:cNvSpPr>
          <p:nvPr>
            <p:ph type="sldImg"/>
          </p:nvPr>
        </p:nvSpPr>
        <p:spPr>
          <a:ln/>
        </p:spPr>
      </p:sp>
      <p:sp>
        <p:nvSpPr>
          <p:cNvPr id="61442" name="Notes Placeholder 2"/>
          <p:cNvSpPr>
            <a:spLocks noGrp="1"/>
          </p:cNvSpPr>
          <p:nvPr>
            <p:ph type="body" idx="1"/>
          </p:nvPr>
        </p:nvSpPr>
        <p:spPr>
          <a:noFill/>
          <a:ln/>
        </p:spPr>
        <p:txBody>
          <a:bodyPr/>
          <a:lstStyle/>
          <a:p>
            <a:r>
              <a:rPr lang="en-US" sz="1200" kern="1200" dirty="0" smtClean="0">
                <a:solidFill>
                  <a:schemeClr val="tx1"/>
                </a:solidFill>
                <a:effectLst/>
                <a:latin typeface="Arial" charset="0"/>
                <a:ea typeface="+mn-ea"/>
                <a:cs typeface="+mn-cs"/>
              </a:rPr>
              <a:t>I think the presentation would be perfect for this audience, we normally have a very senior audience (CISO, Head of Information Security, Director of Information Security, </a:t>
            </a:r>
            <a:r>
              <a:rPr lang="en-US" sz="1200" kern="1200" dirty="0" err="1" smtClean="0">
                <a:solidFill>
                  <a:schemeClr val="tx1"/>
                </a:solidFill>
                <a:effectLst/>
                <a:latin typeface="Arial" charset="0"/>
                <a:ea typeface="+mn-ea"/>
                <a:cs typeface="+mn-cs"/>
              </a:rPr>
              <a:t>etc</a:t>
            </a:r>
            <a:r>
              <a:rPr lang="en-US" sz="1200" kern="1200" dirty="0" smtClean="0">
                <a:solidFill>
                  <a:schemeClr val="tx1"/>
                </a:solidFill>
                <a:effectLst/>
                <a:latin typeface="Arial" charset="0"/>
                <a:ea typeface="+mn-ea"/>
                <a:cs typeface="+mn-cs"/>
              </a:rPr>
              <a:t>) who appreciate a presentation that makes them think, confirms that they are going down a similar road to others, or even to reconsider what they are currently doing! </a:t>
            </a:r>
          </a:p>
          <a:p>
            <a:r>
              <a:rPr lang="en-US" sz="1200" kern="1200" dirty="0" smtClean="0">
                <a:solidFill>
                  <a:schemeClr val="tx1"/>
                </a:solidFill>
                <a:effectLst/>
                <a:latin typeface="Arial" charset="0"/>
                <a:ea typeface="+mn-ea"/>
                <a:cs typeface="+mn-cs"/>
              </a:rPr>
              <a:t> </a:t>
            </a:r>
          </a:p>
          <a:p>
            <a:r>
              <a:rPr lang="en-US" sz="1200" kern="1200" dirty="0" smtClean="0">
                <a:solidFill>
                  <a:schemeClr val="tx1"/>
                </a:solidFill>
                <a:effectLst/>
                <a:latin typeface="Arial" charset="0"/>
                <a:ea typeface="+mn-ea"/>
                <a:cs typeface="+mn-cs"/>
              </a:rPr>
              <a:t>At all of the events we have a mixture of technical, operational and strategic presentations, which hopefully provides the delegates who are involved in different job roles an interesting mixture of topics and areas. I believe that your presentation will fit perfectly into the strategic area. Here is a link to the previous agenda from the last e-Crime Mid Year meeting in London. I think that some of the topic areas will have evolved, but hopefully it will give you a better picture of the different types of presentation that take place throughout the day and the variety of topics covered. </a:t>
            </a:r>
            <a:r>
              <a:rPr lang="en-US" sz="1200" u="sng" kern="1200" dirty="0" smtClean="0">
                <a:solidFill>
                  <a:schemeClr val="tx1"/>
                </a:solidFill>
                <a:effectLst/>
                <a:latin typeface="Arial" charset="0"/>
                <a:ea typeface="+mn-ea"/>
                <a:cs typeface="+mn-cs"/>
                <a:hlinkClick r:id="rId3"/>
              </a:rPr>
              <a:t>http://www.e-crimecongress.org/forum/website.asp?page=2011agenda</a:t>
            </a:r>
            <a:endParaRPr lang="en-US" sz="1200" kern="1200" dirty="0" smtClean="0">
              <a:solidFill>
                <a:schemeClr val="tx1"/>
              </a:solidFill>
              <a:effectLst/>
              <a:latin typeface="Arial" charset="0"/>
              <a:ea typeface="+mn-ea"/>
              <a:cs typeface="+mn-cs"/>
            </a:endParaRPr>
          </a:p>
          <a:p>
            <a:r>
              <a:rPr lang="en-US" sz="1200" kern="1200" dirty="0" smtClean="0">
                <a:solidFill>
                  <a:schemeClr val="tx1"/>
                </a:solidFill>
                <a:effectLst/>
                <a:latin typeface="Arial" charset="0"/>
                <a:ea typeface="+mn-ea"/>
                <a:cs typeface="+mn-cs"/>
              </a:rPr>
              <a:t> </a:t>
            </a:r>
          </a:p>
          <a:p>
            <a:r>
              <a:rPr lang="en-US" sz="1200" kern="1200" dirty="0" smtClean="0">
                <a:solidFill>
                  <a:schemeClr val="tx1"/>
                </a:solidFill>
                <a:effectLst/>
                <a:latin typeface="Arial" charset="0"/>
                <a:ea typeface="+mn-ea"/>
                <a:cs typeface="+mn-cs"/>
              </a:rPr>
              <a:t>I have also sat with my manager, Jon Hawes, today and talked through the amends to the presentation bullet points. Jon has suggested the changes below which I hope captures some of the content that the presentation will cover. Please feel free to change these as you wish, as they are only suggestions! It would be great to hear your thoughts.</a:t>
            </a:r>
          </a:p>
          <a:p>
            <a:r>
              <a:rPr lang="en-US" sz="1200" b="1" kern="1200" dirty="0" smtClean="0">
                <a:solidFill>
                  <a:schemeClr val="tx1"/>
                </a:solidFill>
                <a:effectLst/>
                <a:latin typeface="Arial" charset="0"/>
                <a:ea typeface="+mn-ea"/>
                <a:cs typeface="+mn-cs"/>
              </a:rPr>
              <a:t> </a:t>
            </a:r>
            <a:endParaRPr lang="en-US" sz="1200" kern="1200" dirty="0" smtClean="0">
              <a:solidFill>
                <a:schemeClr val="tx1"/>
              </a:solidFill>
              <a:effectLst/>
              <a:latin typeface="Arial" charset="0"/>
              <a:ea typeface="+mn-ea"/>
              <a:cs typeface="+mn-cs"/>
            </a:endParaRPr>
          </a:p>
          <a:p>
            <a:r>
              <a:rPr lang="en-US" sz="1200" b="1" kern="1200" dirty="0" smtClean="0">
                <a:solidFill>
                  <a:schemeClr val="tx1"/>
                </a:solidFill>
                <a:effectLst/>
                <a:latin typeface="Arial" charset="0"/>
                <a:ea typeface="+mn-ea"/>
                <a:cs typeface="+mn-cs"/>
              </a:rPr>
              <a:t>Adapting to evolving cyber attack scenarios: a focus on online banking and e-Commerce threats</a:t>
            </a:r>
            <a:endParaRPr lang="en-US" sz="1200" kern="1200" dirty="0" smtClean="0">
              <a:solidFill>
                <a:schemeClr val="tx1"/>
              </a:solidFill>
              <a:effectLst/>
              <a:latin typeface="Arial" charset="0"/>
              <a:ea typeface="+mn-ea"/>
              <a:cs typeface="+mn-cs"/>
            </a:endParaRPr>
          </a:p>
          <a:p>
            <a:r>
              <a:rPr lang="en-US" sz="1200" kern="1200" dirty="0" smtClean="0">
                <a:solidFill>
                  <a:schemeClr val="tx1"/>
                </a:solidFill>
                <a:effectLst/>
                <a:latin typeface="Arial" charset="0"/>
                <a:ea typeface="+mn-ea"/>
                <a:cs typeface="+mn-cs"/>
              </a:rPr>
              <a:t>- New threats and attacks: how are the types and level of impact that businesses must prepare for changing, and what are the implications for security stakeholders?</a:t>
            </a:r>
          </a:p>
          <a:p>
            <a:r>
              <a:rPr lang="en-US" sz="1200" kern="1200" dirty="0" smtClean="0">
                <a:solidFill>
                  <a:schemeClr val="tx1"/>
                </a:solidFill>
                <a:effectLst/>
                <a:latin typeface="Arial" charset="0"/>
                <a:ea typeface="+mn-ea"/>
                <a:cs typeface="+mn-cs"/>
              </a:rPr>
              <a:t>- How can existing measures designed to prevent and detect attacks be improved to mitigate loss and guard against potential business disruption?</a:t>
            </a:r>
          </a:p>
          <a:p>
            <a:r>
              <a:rPr lang="en-US" sz="1200" kern="1200" dirty="0" smtClean="0">
                <a:solidFill>
                  <a:schemeClr val="tx1"/>
                </a:solidFill>
                <a:effectLst/>
                <a:latin typeface="Arial" charset="0"/>
                <a:ea typeface="+mn-ea"/>
                <a:cs typeface="+mn-cs"/>
              </a:rPr>
              <a:t>- Structuring application security controls to reduce risk and </a:t>
            </a:r>
            <a:r>
              <a:rPr lang="en-US" sz="1200" kern="1200" dirty="0" err="1" smtClean="0">
                <a:solidFill>
                  <a:schemeClr val="tx1"/>
                </a:solidFill>
                <a:effectLst/>
                <a:latin typeface="Arial" charset="0"/>
                <a:ea typeface="+mn-ea"/>
                <a:cs typeface="+mn-cs"/>
              </a:rPr>
              <a:t>maximise</a:t>
            </a:r>
            <a:r>
              <a:rPr lang="en-US" sz="1200" kern="1200" dirty="0" smtClean="0">
                <a:solidFill>
                  <a:schemeClr val="tx1"/>
                </a:solidFill>
                <a:effectLst/>
                <a:latin typeface="Arial" charset="0"/>
                <a:ea typeface="+mn-ea"/>
                <a:cs typeface="+mn-cs"/>
              </a:rPr>
              <a:t> the value of software security engineering, threat </a:t>
            </a:r>
            <a:r>
              <a:rPr lang="en-US" sz="1200" kern="1200" dirty="0" err="1" smtClean="0">
                <a:solidFill>
                  <a:schemeClr val="tx1"/>
                </a:solidFill>
                <a:effectLst/>
                <a:latin typeface="Arial" charset="0"/>
                <a:ea typeface="+mn-ea"/>
                <a:cs typeface="+mn-cs"/>
              </a:rPr>
              <a:t>modelling</a:t>
            </a:r>
            <a:r>
              <a:rPr lang="en-US" sz="1200" kern="1200" dirty="0" smtClean="0">
                <a:solidFill>
                  <a:schemeClr val="tx1"/>
                </a:solidFill>
                <a:effectLst/>
                <a:latin typeface="Arial" charset="0"/>
                <a:ea typeface="+mn-ea"/>
                <a:cs typeface="+mn-cs"/>
              </a:rPr>
              <a:t> and security testing</a:t>
            </a:r>
          </a:p>
          <a:p>
            <a:r>
              <a:rPr lang="en-US" sz="1200" kern="1200" dirty="0" smtClean="0">
                <a:solidFill>
                  <a:schemeClr val="tx1"/>
                </a:solidFill>
                <a:effectLst/>
                <a:latin typeface="Arial" charset="0"/>
                <a:ea typeface="+mn-ea"/>
                <a:cs typeface="+mn-cs"/>
              </a:rPr>
              <a:t>- Preparing for what the future holds as the cyber threat landscape continues to change: tools and techniques that can support enterprise security strategy</a:t>
            </a:r>
          </a:p>
          <a:p>
            <a:r>
              <a:rPr lang="en-US" sz="1200" kern="1200" dirty="0" smtClean="0">
                <a:solidFill>
                  <a:schemeClr val="tx1"/>
                </a:solidFill>
                <a:effectLst/>
                <a:latin typeface="Arial" charset="0"/>
                <a:ea typeface="+mn-ea"/>
                <a:cs typeface="+mn-cs"/>
              </a:rPr>
              <a:t> </a:t>
            </a:r>
          </a:p>
          <a:p>
            <a:r>
              <a:rPr lang="en-US" sz="1200" kern="1200" dirty="0" smtClean="0">
                <a:solidFill>
                  <a:schemeClr val="tx1"/>
                </a:solidFill>
                <a:effectLst/>
                <a:latin typeface="Arial" charset="0"/>
                <a:ea typeface="+mn-ea"/>
                <a:cs typeface="+mn-cs"/>
              </a:rPr>
              <a:t> </a:t>
            </a:r>
          </a:p>
          <a:p>
            <a:r>
              <a:rPr lang="en-US" sz="1200" kern="1200" dirty="0" smtClean="0">
                <a:solidFill>
                  <a:schemeClr val="tx1"/>
                </a:solidFill>
                <a:effectLst/>
                <a:latin typeface="Arial" charset="0"/>
                <a:ea typeface="+mn-ea"/>
                <a:cs typeface="+mn-cs"/>
              </a:rPr>
              <a:t>Best wishes, and if you do have any questions please don't hesitate to give me a call,</a:t>
            </a:r>
          </a:p>
          <a:p>
            <a:r>
              <a:rPr lang="en-US" sz="1200" kern="1200" dirty="0" smtClean="0">
                <a:solidFill>
                  <a:schemeClr val="tx1"/>
                </a:solidFill>
                <a:effectLst/>
                <a:latin typeface="Arial" charset="0"/>
                <a:ea typeface="+mn-ea"/>
                <a:cs typeface="+mn-cs"/>
              </a:rPr>
              <a:t> </a:t>
            </a:r>
          </a:p>
          <a:p>
            <a:endParaRPr lang="en-US" dirty="0" smtClean="0"/>
          </a:p>
        </p:txBody>
      </p:sp>
      <p:sp>
        <p:nvSpPr>
          <p:cNvPr id="57348" name="Slide Number Placeholder 3"/>
          <p:cNvSpPr>
            <a:spLocks noGrp="1"/>
          </p:cNvSpPr>
          <p:nvPr>
            <p:ph type="sldNum" sz="quarter" idx="5"/>
          </p:nvPr>
        </p:nvSpPr>
        <p:spPr>
          <a:extLst/>
        </p:spPr>
        <p:txBody>
          <a:bodyPr/>
          <a:lstStyle>
            <a:lvl1pPr algn="ctr" eaLnBrk="0" hangingPunct="0">
              <a:defRPr sz="2800">
                <a:solidFill>
                  <a:schemeClr val="bg1"/>
                </a:solidFill>
                <a:latin typeface="Arial" charset="0"/>
              </a:defRPr>
            </a:lvl1pPr>
            <a:lvl2pPr marL="742950" indent="-285750" algn="ctr" eaLnBrk="0" hangingPunct="0">
              <a:defRPr sz="2800">
                <a:solidFill>
                  <a:schemeClr val="bg1"/>
                </a:solidFill>
                <a:latin typeface="Arial" charset="0"/>
              </a:defRPr>
            </a:lvl2pPr>
            <a:lvl3pPr marL="1143000" indent="-228600" algn="ctr" eaLnBrk="0" hangingPunct="0">
              <a:defRPr sz="2800">
                <a:solidFill>
                  <a:schemeClr val="bg1"/>
                </a:solidFill>
                <a:latin typeface="Arial" charset="0"/>
              </a:defRPr>
            </a:lvl3pPr>
            <a:lvl4pPr marL="1600200" indent="-228600" algn="ctr" eaLnBrk="0" hangingPunct="0">
              <a:defRPr sz="2800">
                <a:solidFill>
                  <a:schemeClr val="bg1"/>
                </a:solidFill>
                <a:latin typeface="Arial" charset="0"/>
              </a:defRPr>
            </a:lvl4pPr>
            <a:lvl5pPr marL="2057400" indent="-228600" algn="ctr" eaLnBrk="0" hangingPunct="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lgn="r" eaLnBrk="1" hangingPunct="1">
              <a:defRPr/>
            </a:pPr>
            <a:fld id="{54DC108B-54B0-4EE5-A466-FCD191EA527F}" type="slidenum">
              <a:rPr lang="en-US" sz="1200" smtClean="0">
                <a:solidFill>
                  <a:schemeClr val="tx1"/>
                </a:solidFill>
              </a:rPr>
              <a:pPr algn="r" eaLnBrk="1" hangingPunct="1">
                <a:defRPr/>
              </a:pPr>
              <a:t>1</a:t>
            </a:fld>
            <a:endParaRPr lang="en-US" sz="1200" smtClean="0">
              <a:solidFill>
                <a:schemeClr val="tx1"/>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extLst/>
        </p:spPr>
        <p:txBody>
          <a:bodyPr/>
          <a:lstStyle>
            <a:lvl1pPr algn="ctr" eaLnBrk="0" hangingPunct="0">
              <a:defRPr sz="2800">
                <a:solidFill>
                  <a:schemeClr val="bg1"/>
                </a:solidFill>
                <a:latin typeface="Arial" charset="0"/>
              </a:defRPr>
            </a:lvl1pPr>
            <a:lvl2pPr marL="742950" indent="-285750" algn="ctr" eaLnBrk="0" hangingPunct="0">
              <a:defRPr sz="2800">
                <a:solidFill>
                  <a:schemeClr val="bg1"/>
                </a:solidFill>
                <a:latin typeface="Arial" charset="0"/>
              </a:defRPr>
            </a:lvl2pPr>
            <a:lvl3pPr marL="1143000" indent="-228600" algn="ctr" eaLnBrk="0" hangingPunct="0">
              <a:defRPr sz="2800">
                <a:solidFill>
                  <a:schemeClr val="bg1"/>
                </a:solidFill>
                <a:latin typeface="Arial" charset="0"/>
              </a:defRPr>
            </a:lvl3pPr>
            <a:lvl4pPr marL="1600200" indent="-228600" algn="ctr" eaLnBrk="0" hangingPunct="0">
              <a:defRPr sz="2800">
                <a:solidFill>
                  <a:schemeClr val="bg1"/>
                </a:solidFill>
                <a:latin typeface="Arial" charset="0"/>
              </a:defRPr>
            </a:lvl4pPr>
            <a:lvl5pPr marL="2057400" indent="-228600" algn="ctr" eaLnBrk="0" hangingPunct="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lgn="r" eaLnBrk="1" hangingPunct="1">
              <a:defRPr/>
            </a:pPr>
            <a:fld id="{89573AF4-A8FD-4D1D-ABAB-822996221700}" type="slidenum">
              <a:rPr lang="en-US" sz="1200" smtClean="0">
                <a:solidFill>
                  <a:schemeClr val="tx1"/>
                </a:solidFill>
              </a:rPr>
              <a:pPr algn="r" eaLnBrk="1" hangingPunct="1">
                <a:defRPr/>
              </a:pPr>
              <a:t>10</a:t>
            </a:fld>
            <a:endParaRPr lang="en-US" sz="1200" smtClean="0">
              <a:solidFill>
                <a:schemeClr val="tx1"/>
              </a:solidFill>
            </a:endParaRPr>
          </a:p>
        </p:txBody>
      </p:sp>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charset="0"/>
              <a:ea typeface="+mn-ea"/>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effectLst/>
              </a:rPr>
              <a:t>Information Security Governance and Risk Management involves the identification of an organization’s information assets and the development, documentation, and implementation of policies, standards, procedures and guidelines that ensure confidentiality, integrity, and availability. Various types of management tools such as data classification, risk assessment, and risk analysis are used in order to identify the threats, classify assets, and to rate their vulnerabilities so that effective security controls can be implemented. Thus, this domain aims at risk analysis and mitigation.</a:t>
            </a:r>
            <a:endParaRPr lang="en-US" dirty="0"/>
          </a:p>
        </p:txBody>
      </p:sp>
      <p:sp>
        <p:nvSpPr>
          <p:cNvPr id="4" name="Slide Number Placeholder 3"/>
          <p:cNvSpPr>
            <a:spLocks noGrp="1"/>
          </p:cNvSpPr>
          <p:nvPr>
            <p:ph type="sldNum" sz="quarter" idx="10"/>
          </p:nvPr>
        </p:nvSpPr>
        <p:spPr/>
        <p:txBody>
          <a:bodyPr/>
          <a:lstStyle/>
          <a:p>
            <a:pPr>
              <a:defRPr/>
            </a:pPr>
            <a:fld id="{1BF0D796-D855-4825-8680-75528B37928D}"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One</a:t>
            </a:r>
            <a:r>
              <a:rPr lang="en-US" baseline="0" dirty="0" smtClean="0"/>
              <a:t> of the main question for CISO is where I should out the focus on that is where I should invest to mitigate the risks to web application.</a:t>
            </a:r>
          </a:p>
          <a:p>
            <a:r>
              <a:rPr lang="en-US" baseline="0" dirty="0" smtClean="0"/>
              <a:t>This slide answer specifically this question such as by guiding the CISO in the following needs:</a:t>
            </a:r>
          </a:p>
          <a:p>
            <a:pPr marL="228600" indent="-228600">
              <a:buAutoNum type="arabicParenR"/>
            </a:pPr>
            <a:r>
              <a:rPr lang="en-US" baseline="0" dirty="0" smtClean="0"/>
              <a:t>Set risk </a:t>
            </a:r>
            <a:r>
              <a:rPr lang="en-US" baseline="0" dirty="0" err="1" smtClean="0"/>
              <a:t>miitigation</a:t>
            </a:r>
            <a:r>
              <a:rPr lang="en-US" baseline="0" dirty="0" smtClean="0"/>
              <a:t> and </a:t>
            </a:r>
            <a:r>
              <a:rPr lang="en-US" baseline="0" dirty="0" err="1" smtClean="0"/>
              <a:t>Appsec</a:t>
            </a:r>
            <a:r>
              <a:rPr lang="en-US" baseline="0" dirty="0" smtClean="0"/>
              <a:t> security strategy, set the governance and compliance</a:t>
            </a:r>
          </a:p>
          <a:p>
            <a:pPr marL="228600" indent="-228600">
              <a:buAutoNum type="arabicParenR"/>
            </a:pPr>
            <a:r>
              <a:rPr lang="en-US" baseline="0" dirty="0" smtClean="0"/>
              <a:t>Select which measures to put the most focus on, which </a:t>
            </a:r>
            <a:r>
              <a:rPr lang="en-US" baseline="0" dirty="0" err="1" smtClean="0"/>
              <a:t>vulnerabilites</a:t>
            </a:r>
            <a:r>
              <a:rPr lang="en-US" baseline="0" dirty="0" smtClean="0"/>
              <a:t> to focus upon and measures to mitigate risk</a:t>
            </a:r>
          </a:p>
          <a:p>
            <a:pPr marL="228600" indent="-228600">
              <a:buAutoNum type="arabicParenR"/>
            </a:pPr>
            <a:r>
              <a:rPr lang="en-US" baseline="0" dirty="0" smtClean="0"/>
              <a:t>Which application security processes such as S-SDLC and which OWASP tools and projects based upon CISOs </a:t>
            </a:r>
            <a:r>
              <a:rPr lang="en-US" baseline="0" dirty="0" err="1" smtClean="0"/>
              <a:t>responsabiltiies</a:t>
            </a:r>
            <a:endParaRPr lang="en-US" baseline="0" dirty="0" smtClean="0"/>
          </a:p>
          <a:p>
            <a:pPr marL="228600" indent="-228600">
              <a:buAutoNum type="arabicParenR"/>
            </a:pPr>
            <a:r>
              <a:rPr lang="en-US" baseline="0" dirty="0" smtClean="0"/>
              <a:t>How to make the risk using risk management metrics but also how to decide where is more efficient to invest</a:t>
            </a:r>
            <a:endParaRPr lang="en-US" dirty="0"/>
          </a:p>
        </p:txBody>
      </p:sp>
      <p:sp>
        <p:nvSpPr>
          <p:cNvPr id="4" name="Slide Number Placeholder 3"/>
          <p:cNvSpPr>
            <a:spLocks noGrp="1"/>
          </p:cNvSpPr>
          <p:nvPr>
            <p:ph type="sldNum" sz="quarter" idx="10"/>
          </p:nvPr>
        </p:nvSpPr>
        <p:spPr/>
        <p:txBody>
          <a:bodyPr/>
          <a:lstStyle/>
          <a:p>
            <a:pPr>
              <a:defRPr/>
            </a:pPr>
            <a:fld id="{1BF0D796-D855-4825-8680-75528B37928D}"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One</a:t>
            </a:r>
            <a:r>
              <a:rPr lang="en-US" baseline="0" dirty="0" smtClean="0"/>
              <a:t> of the main question for CISO is where I should out the focus on that is where I should invest to mitigate the risks to web application.</a:t>
            </a:r>
          </a:p>
          <a:p>
            <a:r>
              <a:rPr lang="en-US" baseline="0" dirty="0" smtClean="0"/>
              <a:t>This slide answer specifically this question such as by guiding the CISO in the following needs:</a:t>
            </a:r>
          </a:p>
          <a:p>
            <a:pPr marL="228600" indent="-228600">
              <a:buAutoNum type="arabicParenR"/>
            </a:pPr>
            <a:r>
              <a:rPr lang="en-US" baseline="0" dirty="0" smtClean="0"/>
              <a:t>Set risk </a:t>
            </a:r>
            <a:r>
              <a:rPr lang="en-US" baseline="0" dirty="0" err="1" smtClean="0"/>
              <a:t>miitigation</a:t>
            </a:r>
            <a:r>
              <a:rPr lang="en-US" baseline="0" dirty="0" smtClean="0"/>
              <a:t> and </a:t>
            </a:r>
            <a:r>
              <a:rPr lang="en-US" baseline="0" dirty="0" err="1" smtClean="0"/>
              <a:t>Appsec</a:t>
            </a:r>
            <a:r>
              <a:rPr lang="en-US" baseline="0" dirty="0" smtClean="0"/>
              <a:t> security strategy, set the governance and compliance</a:t>
            </a:r>
          </a:p>
          <a:p>
            <a:pPr marL="228600" indent="-228600">
              <a:buAutoNum type="arabicParenR"/>
            </a:pPr>
            <a:r>
              <a:rPr lang="en-US" baseline="0" dirty="0" smtClean="0"/>
              <a:t>Select which measures to put the most focus on, which </a:t>
            </a:r>
            <a:r>
              <a:rPr lang="en-US" baseline="0" dirty="0" err="1" smtClean="0"/>
              <a:t>vulnerabilites</a:t>
            </a:r>
            <a:r>
              <a:rPr lang="en-US" baseline="0" dirty="0" smtClean="0"/>
              <a:t> to focus upon and measures to mitigate risk</a:t>
            </a:r>
          </a:p>
          <a:p>
            <a:pPr marL="228600" indent="-228600">
              <a:buAutoNum type="arabicParenR"/>
            </a:pPr>
            <a:r>
              <a:rPr lang="en-US" baseline="0" dirty="0" smtClean="0"/>
              <a:t>Which application security processes such as S-SDLC and which OWASP tools and projects based upon CISOs </a:t>
            </a:r>
            <a:r>
              <a:rPr lang="en-US" baseline="0" dirty="0" err="1" smtClean="0"/>
              <a:t>responsabiltiies</a:t>
            </a:r>
            <a:endParaRPr lang="en-US" baseline="0" dirty="0" smtClean="0"/>
          </a:p>
          <a:p>
            <a:pPr marL="228600" indent="-228600">
              <a:buAutoNum type="arabicParenR"/>
            </a:pPr>
            <a:r>
              <a:rPr lang="en-US" baseline="0" dirty="0" smtClean="0"/>
              <a:t>How to make the risk using risk management metrics but also how to decide where is more efficient to invest</a:t>
            </a:r>
            <a:endParaRPr lang="en-US" dirty="0"/>
          </a:p>
        </p:txBody>
      </p:sp>
      <p:sp>
        <p:nvSpPr>
          <p:cNvPr id="4" name="Slide Number Placeholder 3"/>
          <p:cNvSpPr>
            <a:spLocks noGrp="1"/>
          </p:cNvSpPr>
          <p:nvPr>
            <p:ph type="sldNum" sz="quarter" idx="10"/>
          </p:nvPr>
        </p:nvSpPr>
        <p:spPr/>
        <p:txBody>
          <a:bodyPr/>
          <a:lstStyle/>
          <a:p>
            <a:pPr>
              <a:defRPr/>
            </a:pPr>
            <a:fld id="{1BF0D796-D855-4825-8680-75528B37928D}"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One</a:t>
            </a:r>
            <a:r>
              <a:rPr lang="en-US" baseline="0" dirty="0" smtClean="0"/>
              <a:t> of the main question for CISO is where I should out the focus on that is where I should invest to mitigate the risks to web application.</a:t>
            </a:r>
          </a:p>
          <a:p>
            <a:r>
              <a:rPr lang="en-US" baseline="0" dirty="0" smtClean="0"/>
              <a:t>This slide answer specifically this question such as by guiding the CISO in the following needs:</a:t>
            </a:r>
          </a:p>
          <a:p>
            <a:pPr marL="228600" indent="-228600">
              <a:buAutoNum type="arabicParenR"/>
            </a:pPr>
            <a:r>
              <a:rPr lang="en-US" baseline="0" dirty="0" smtClean="0"/>
              <a:t>Set risk </a:t>
            </a:r>
            <a:r>
              <a:rPr lang="en-US" baseline="0" dirty="0" err="1" smtClean="0"/>
              <a:t>miitigation</a:t>
            </a:r>
            <a:r>
              <a:rPr lang="en-US" baseline="0" dirty="0" smtClean="0"/>
              <a:t> and </a:t>
            </a:r>
            <a:r>
              <a:rPr lang="en-US" baseline="0" dirty="0" err="1" smtClean="0"/>
              <a:t>Appsec</a:t>
            </a:r>
            <a:r>
              <a:rPr lang="en-US" baseline="0" dirty="0" smtClean="0"/>
              <a:t> security strategy, set the governance and compliance</a:t>
            </a:r>
          </a:p>
          <a:p>
            <a:pPr marL="228600" indent="-228600">
              <a:buAutoNum type="arabicParenR"/>
            </a:pPr>
            <a:r>
              <a:rPr lang="en-US" baseline="0" dirty="0" smtClean="0"/>
              <a:t>Select which measures to put the most focus on, which </a:t>
            </a:r>
            <a:r>
              <a:rPr lang="en-US" baseline="0" dirty="0" err="1" smtClean="0"/>
              <a:t>vulnerabilites</a:t>
            </a:r>
            <a:r>
              <a:rPr lang="en-US" baseline="0" dirty="0" smtClean="0"/>
              <a:t> to focus upon and measures to mitigate risk</a:t>
            </a:r>
          </a:p>
          <a:p>
            <a:pPr marL="228600" indent="-228600">
              <a:buAutoNum type="arabicParenR"/>
            </a:pPr>
            <a:r>
              <a:rPr lang="en-US" baseline="0" dirty="0" smtClean="0"/>
              <a:t>Which application security processes such as S-SDLC and which OWASP tools and projects based upon CISOs </a:t>
            </a:r>
            <a:r>
              <a:rPr lang="en-US" baseline="0" dirty="0" err="1" smtClean="0"/>
              <a:t>responsabiltiies</a:t>
            </a:r>
            <a:endParaRPr lang="en-US" baseline="0" dirty="0" smtClean="0"/>
          </a:p>
          <a:p>
            <a:pPr marL="228600" indent="-228600">
              <a:buAutoNum type="arabicParenR"/>
            </a:pPr>
            <a:r>
              <a:rPr lang="en-US" baseline="0" dirty="0" smtClean="0"/>
              <a:t>How to make the risk using risk management metrics but also how to decide where is more efficient to invest</a:t>
            </a:r>
            <a:endParaRPr lang="en-US" dirty="0"/>
          </a:p>
        </p:txBody>
      </p:sp>
      <p:sp>
        <p:nvSpPr>
          <p:cNvPr id="4" name="Slide Number Placeholder 3"/>
          <p:cNvSpPr>
            <a:spLocks noGrp="1"/>
          </p:cNvSpPr>
          <p:nvPr>
            <p:ph type="sldNum" sz="quarter" idx="10"/>
          </p:nvPr>
        </p:nvSpPr>
        <p:spPr/>
        <p:txBody>
          <a:bodyPr/>
          <a:lstStyle/>
          <a:p>
            <a:pPr>
              <a:defRPr/>
            </a:pPr>
            <a:fld id="{1BF0D796-D855-4825-8680-75528B37928D}"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extLst/>
        </p:spPr>
        <p:txBody>
          <a:bodyPr/>
          <a:lstStyle>
            <a:lvl1pPr algn="ctr" eaLnBrk="0" hangingPunct="0">
              <a:defRPr sz="2800">
                <a:solidFill>
                  <a:schemeClr val="bg1"/>
                </a:solidFill>
                <a:latin typeface="Arial" charset="0"/>
              </a:defRPr>
            </a:lvl1pPr>
            <a:lvl2pPr marL="742950" indent="-285750" algn="ctr" eaLnBrk="0" hangingPunct="0">
              <a:defRPr sz="2800">
                <a:solidFill>
                  <a:schemeClr val="bg1"/>
                </a:solidFill>
                <a:latin typeface="Arial" charset="0"/>
              </a:defRPr>
            </a:lvl2pPr>
            <a:lvl3pPr marL="1143000" indent="-228600" algn="ctr" eaLnBrk="0" hangingPunct="0">
              <a:defRPr sz="2800">
                <a:solidFill>
                  <a:schemeClr val="bg1"/>
                </a:solidFill>
                <a:latin typeface="Arial" charset="0"/>
              </a:defRPr>
            </a:lvl3pPr>
            <a:lvl4pPr marL="1600200" indent="-228600" algn="ctr" eaLnBrk="0" hangingPunct="0">
              <a:defRPr sz="2800">
                <a:solidFill>
                  <a:schemeClr val="bg1"/>
                </a:solidFill>
                <a:latin typeface="Arial" charset="0"/>
              </a:defRPr>
            </a:lvl4pPr>
            <a:lvl5pPr marL="2057400" indent="-228600" algn="ctr" eaLnBrk="0" hangingPunct="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lgn="r" eaLnBrk="1" hangingPunct="1">
              <a:defRPr/>
            </a:pPr>
            <a:fld id="{89573AF4-A8FD-4D1D-ABAB-822996221700}" type="slidenum">
              <a:rPr lang="en-US" sz="1200" smtClean="0">
                <a:solidFill>
                  <a:schemeClr val="tx1"/>
                </a:solidFill>
              </a:rPr>
              <a:pPr algn="r" eaLnBrk="1" hangingPunct="1">
                <a:defRPr/>
              </a:pPr>
              <a:t>15</a:t>
            </a:fld>
            <a:endParaRPr lang="en-US" sz="1200" smtClean="0">
              <a:solidFill>
                <a:schemeClr val="tx1"/>
              </a:solidFill>
            </a:endParaRPr>
          </a:p>
        </p:txBody>
      </p:sp>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charset="0"/>
              <a:ea typeface="+mn-ea"/>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BF0D796-D855-4825-8680-75528B37928D}" type="slidenum">
              <a:rPr lang="en-US" smtClean="0"/>
              <a:pPr>
                <a:defRPr/>
              </a:pPr>
              <a:t>19</a:t>
            </a:fld>
            <a:endParaRPr lang="en-US"/>
          </a:p>
        </p:txBody>
      </p:sp>
    </p:spTree>
    <p:extLst>
      <p:ext uri="{BB962C8B-B14F-4D97-AF65-F5344CB8AC3E}">
        <p14:creationId xmlns:p14="http://schemas.microsoft.com/office/powerpoint/2010/main" val="42454255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GB" b="1" dirty="0" smtClean="0"/>
              <a:t>The main point of this slide is to</a:t>
            </a:r>
            <a:r>
              <a:rPr lang="en-GB" b="1" baseline="0" dirty="0" smtClean="0"/>
              <a:t> be aware of the facts and translate the facts in risks, here is an example of data </a:t>
            </a:r>
            <a:r>
              <a:rPr lang="en-GB" b="1" baseline="0" dirty="0" err="1" smtClean="0"/>
              <a:t>sruvery</a:t>
            </a:r>
            <a:r>
              <a:rPr lang="en-GB" b="1" baseline="0" dirty="0" smtClean="0"/>
              <a:t> that allow CISOs to make a risk assessment for data breach incidents based upon available data.</a:t>
            </a:r>
            <a:endParaRPr lang="en-GB" b="1" dirty="0" smtClean="0"/>
          </a:p>
        </p:txBody>
      </p:sp>
      <p:sp>
        <p:nvSpPr>
          <p:cNvPr id="4" name="Slide Number Placeholder 3"/>
          <p:cNvSpPr>
            <a:spLocks noGrp="1"/>
          </p:cNvSpPr>
          <p:nvPr>
            <p:ph type="sldNum" sz="quarter" idx="10"/>
          </p:nvPr>
        </p:nvSpPr>
        <p:spPr/>
        <p:txBody>
          <a:bodyPr/>
          <a:lstStyle/>
          <a:p>
            <a:pPr>
              <a:defRPr/>
            </a:pPr>
            <a:fld id="{1BF0D796-D855-4825-8680-75528B37928D}" type="slidenum">
              <a:rPr lang="en-US" smtClean="0"/>
              <a:pPr>
                <a:defRPr/>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Today I live in London right on the river Thames, actually the view of the left top corner is a picture from my apartment. So here we go this  patchwork describes my career journey that started by graduating from </a:t>
            </a:r>
            <a:r>
              <a:rPr lang="en-US" baseline="0" dirty="0" err="1" smtClean="0"/>
              <a:t>Univ</a:t>
            </a:r>
            <a:r>
              <a:rPr lang="en-US" baseline="0" dirty="0" smtClean="0"/>
              <a:t> of </a:t>
            </a:r>
            <a:r>
              <a:rPr lang="en-US" baseline="0" dirty="0" err="1" smtClean="0"/>
              <a:t>Padova</a:t>
            </a:r>
            <a:r>
              <a:rPr lang="en-US" baseline="0" dirty="0" smtClean="0"/>
              <a:t>  25 years ago. You might recognize some of the companies here, some are old brands some are unknown companies (like the one I founded </a:t>
            </a:r>
            <a:r>
              <a:rPr lang="en-US" baseline="0" dirty="0" smtClean="0">
                <a:sym typeface="Wingdings" pitchFamily="2" charset="2"/>
              </a:rPr>
              <a:t> Some of </a:t>
            </a:r>
            <a:r>
              <a:rPr lang="en-US" baseline="0" dirty="0" smtClean="0"/>
              <a:t>the </a:t>
            </a:r>
            <a:r>
              <a:rPr lang="en-US" baseline="0" dirty="0" err="1" smtClean="0"/>
              <a:t>pics</a:t>
            </a:r>
            <a:r>
              <a:rPr lang="en-US" baseline="0" dirty="0" smtClean="0"/>
              <a:t> shows the cities I lived the city where Galileo used to teach, </a:t>
            </a:r>
            <a:r>
              <a:rPr lang="en-US" baseline="0" dirty="0" err="1" smtClean="0"/>
              <a:t>Padova</a:t>
            </a:r>
            <a:r>
              <a:rPr lang="en-US" baseline="0" dirty="0" smtClean="0"/>
              <a:t>, Torino, Berkeley, Palo Alto where I worked and Atlanta, Rome, Cincinnati (where I still have my home) and London.</a:t>
            </a:r>
          </a:p>
          <a:p>
            <a:endParaRPr lang="en-US" baseline="0" dirty="0" smtClean="0"/>
          </a:p>
          <a:p>
            <a:r>
              <a:rPr lang="en-US" baseline="0" dirty="0" smtClean="0"/>
              <a:t>Point want to make here, careers are not straight lines, just make sure you follow your passion in life, OWASP is an organization I am very </a:t>
            </a:r>
            <a:r>
              <a:rPr lang="en-US" baseline="0" smtClean="0"/>
              <a:t>passionate about.</a:t>
            </a:r>
            <a:endParaRPr lang="en-US" dirty="0"/>
          </a:p>
        </p:txBody>
      </p:sp>
      <p:sp>
        <p:nvSpPr>
          <p:cNvPr id="4" name="Slide Number Placeholder 3"/>
          <p:cNvSpPr>
            <a:spLocks noGrp="1"/>
          </p:cNvSpPr>
          <p:nvPr>
            <p:ph type="sldNum" sz="quarter" idx="10"/>
          </p:nvPr>
        </p:nvSpPr>
        <p:spPr/>
        <p:txBody>
          <a:bodyPr/>
          <a:lstStyle/>
          <a:p>
            <a:pPr>
              <a:defRPr/>
            </a:pPr>
            <a:fld id="{1BF0D796-D855-4825-8680-75528B37928D}" type="slidenum">
              <a:rPr lang="en-US" smtClean="0"/>
              <a:pPr>
                <a:defRPr/>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extLst/>
        </p:spPr>
        <p:txBody>
          <a:bodyPr/>
          <a:lstStyle>
            <a:lvl1pPr algn="ctr" eaLnBrk="0" hangingPunct="0">
              <a:defRPr sz="2800">
                <a:solidFill>
                  <a:schemeClr val="bg1"/>
                </a:solidFill>
                <a:latin typeface="Arial" charset="0"/>
              </a:defRPr>
            </a:lvl1pPr>
            <a:lvl2pPr marL="742950" indent="-285750" algn="ctr" eaLnBrk="0" hangingPunct="0">
              <a:defRPr sz="2800">
                <a:solidFill>
                  <a:schemeClr val="bg1"/>
                </a:solidFill>
                <a:latin typeface="Arial" charset="0"/>
              </a:defRPr>
            </a:lvl2pPr>
            <a:lvl3pPr marL="1143000" indent="-228600" algn="ctr" eaLnBrk="0" hangingPunct="0">
              <a:defRPr sz="2800">
                <a:solidFill>
                  <a:schemeClr val="bg1"/>
                </a:solidFill>
                <a:latin typeface="Arial" charset="0"/>
              </a:defRPr>
            </a:lvl3pPr>
            <a:lvl4pPr marL="1600200" indent="-228600" algn="ctr" eaLnBrk="0" hangingPunct="0">
              <a:defRPr sz="2800">
                <a:solidFill>
                  <a:schemeClr val="bg1"/>
                </a:solidFill>
                <a:latin typeface="Arial" charset="0"/>
              </a:defRPr>
            </a:lvl4pPr>
            <a:lvl5pPr marL="2057400" indent="-228600" algn="ctr" eaLnBrk="0" hangingPunct="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lgn="r" eaLnBrk="1" hangingPunct="1">
              <a:defRPr/>
            </a:pPr>
            <a:fld id="{89573AF4-A8FD-4D1D-ABAB-822996221700}" type="slidenum">
              <a:rPr lang="en-US" sz="1200" smtClean="0">
                <a:solidFill>
                  <a:schemeClr val="tx1"/>
                </a:solidFill>
              </a:rPr>
              <a:pPr algn="r" eaLnBrk="1" hangingPunct="1">
                <a:defRPr/>
              </a:pPr>
              <a:t>3</a:t>
            </a:fld>
            <a:endParaRPr lang="en-US" sz="1200" smtClean="0">
              <a:solidFill>
                <a:schemeClr val="tx1"/>
              </a:solidFill>
            </a:endParaRPr>
          </a:p>
        </p:txBody>
      </p:sp>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charset="0"/>
                <a:ea typeface="+mn-ea"/>
                <a:cs typeface="+mn-cs"/>
              </a:rPr>
              <a:t>First</a:t>
            </a:r>
            <a:r>
              <a:rPr lang="en-US" sz="1200" kern="1200" baseline="0" dirty="0" smtClean="0">
                <a:solidFill>
                  <a:schemeClr val="tx1"/>
                </a:solidFill>
                <a:effectLst/>
                <a:latin typeface="Arial" charset="0"/>
                <a:ea typeface="+mn-ea"/>
                <a:cs typeface="+mn-cs"/>
              </a:rPr>
              <a:t> question probably someone will ask</a:t>
            </a:r>
            <a:endParaRPr lang="en-US" sz="1200" kern="1200" dirty="0" smtClean="0">
              <a:solidFill>
                <a:schemeClr val="tx1"/>
              </a:solidFill>
              <a:effectLst/>
              <a:latin typeface="Arial" charset="0"/>
              <a:ea typeface="+mn-ea"/>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main points to cover in this slide is to answer the question;</a:t>
            </a:r>
          </a:p>
          <a:p>
            <a:pPr marL="228600" indent="-228600">
              <a:buAutoNum type="arabicParenR"/>
            </a:pPr>
            <a:r>
              <a:rPr lang="en-US" baseline="0" dirty="0" smtClean="0"/>
              <a:t>Today CISOs are like for 4 start military generals</a:t>
            </a:r>
          </a:p>
          <a:p>
            <a:pPr marL="228600" indent="-228600">
              <a:buAutoNum type="arabicParenR"/>
            </a:pPr>
            <a:r>
              <a:rPr lang="en-US" baseline="0" dirty="0" smtClean="0"/>
              <a:t>As generals, they  are responsible for</a:t>
            </a:r>
          </a:p>
          <a:p>
            <a:pPr marL="685800" lvl="1" indent="-228600">
              <a:buAutoNum type="arabicParenR"/>
            </a:pPr>
            <a:r>
              <a:rPr lang="en-US" baseline="0" dirty="0" smtClean="0"/>
              <a:t>Set the strategy goals and the governance to pursuit the goals</a:t>
            </a:r>
          </a:p>
          <a:p>
            <a:pPr marL="685800" lvl="1" indent="-228600">
              <a:buAutoNum type="arabicParenR"/>
            </a:pPr>
            <a:r>
              <a:rPr lang="en-US" baseline="0" dirty="0" smtClean="0"/>
              <a:t>Make informed risk decisions on the ‘battle ground’ on how mitigate risks from threat agents based upon situational awareness, threat intelligence</a:t>
            </a:r>
          </a:p>
          <a:p>
            <a:pPr marL="685800" lvl="1" indent="-228600">
              <a:buAutoNum type="arabicParenR"/>
            </a:pPr>
            <a:r>
              <a:rPr lang="en-US" baseline="0" dirty="0" smtClean="0"/>
              <a:t>Decide on which countermeasures to invest to mitigate the risks and ‘win the battle against the threat agents”</a:t>
            </a:r>
            <a:endParaRPr lang="en-US" dirty="0" smtClean="0"/>
          </a:p>
          <a:p>
            <a:r>
              <a:rPr lang="en-US" dirty="0" smtClean="0"/>
              <a:t>3) As</a:t>
            </a:r>
            <a:r>
              <a:rPr lang="en-US" baseline="0" dirty="0" smtClean="0"/>
              <a:t> 4 start generals, they need guidance, that is a trusted advisor that help them making risk decisions and decide in which countermeasures to invest. For a general his advisor might be a trusted officer, for CISO we want this advisor to be OWASP and the guide the document that helps the CISOs in executing his roles and responsibilities in application security</a:t>
            </a:r>
            <a:endParaRPr lang="en-US" dirty="0" smtClean="0"/>
          </a:p>
          <a:p>
            <a:endParaRPr lang="en-US" dirty="0" smtClean="0"/>
          </a:p>
          <a:p>
            <a:r>
              <a:rPr lang="en-US" dirty="0" smtClean="0"/>
              <a:t>Other points:</a:t>
            </a:r>
          </a:p>
          <a:p>
            <a:r>
              <a:rPr lang="en-US" dirty="0" smtClean="0"/>
              <a:t>The goal of this guide is aligned to OWASP mission goals that are “to get application security visible so that individuals and organizations can make informed decisions about true software risks”. Specifically, the intent of this guide is to help CISOs (Chief Information Security Officers) to make informed decisions on how to mitigate the risks of insecure web applications and web application software.</a:t>
            </a:r>
          </a:p>
          <a:p>
            <a:endParaRPr lang="en-US" dirty="0" smtClean="0"/>
          </a:p>
          <a:p>
            <a:r>
              <a:rPr lang="en-US" dirty="0" smtClean="0"/>
              <a:t>Think about</a:t>
            </a:r>
            <a:r>
              <a:rPr lang="en-US" baseline="0" dirty="0" smtClean="0"/>
              <a:t> the CISO like a for star general that ought to make informed risk decisions on how to mitigate risk, </a:t>
            </a:r>
            <a:r>
              <a:rPr lang="en-US" dirty="0" smtClean="0"/>
              <a:t>to managing of application security risks, one of the roles and responsibilities of CISOs is to direct application security programs that includes developing and implementing security policies, standards and guidelines, work with audit and legal counsel to establish compliance with regulatory compliance requirements and define and implement an ongoing application security program which will identify the critical web application assets, assess threats and vulnerabilities of these assets and recommend application security measures. Specifically for the recommendation of application security measures, it is important for the CISO to make informed decisions on how to mitigate application security risks and decide in which application security measures to invest. This aim of this guide is to help the CISO in making these decisions. For example, by providing CISOs with risk and cost criteria for deciding which application vulnerabilities to prioritize for remediation and which countermeasures to implement to protect web applications from new threats and attacks</a:t>
            </a:r>
            <a:endParaRPr lang="en-US" dirty="0"/>
          </a:p>
        </p:txBody>
      </p:sp>
      <p:sp>
        <p:nvSpPr>
          <p:cNvPr id="4" name="Slide Number Placeholder 3"/>
          <p:cNvSpPr>
            <a:spLocks noGrp="1"/>
          </p:cNvSpPr>
          <p:nvPr>
            <p:ph type="sldNum" sz="quarter" idx="10"/>
          </p:nvPr>
        </p:nvSpPr>
        <p:spPr/>
        <p:txBody>
          <a:bodyPr/>
          <a:lstStyle/>
          <a:p>
            <a:pPr>
              <a:defRPr/>
            </a:pPr>
            <a:fld id="{1BF0D796-D855-4825-8680-75528B37928D}" type="slidenum">
              <a:rPr lang="en-US" smtClean="0"/>
              <a:pPr>
                <a:defRPr/>
              </a:pPr>
              <a:t>4</a:t>
            </a:fld>
            <a:endParaRPr lang="en-US"/>
          </a:p>
        </p:txBody>
      </p:sp>
    </p:spTree>
    <p:extLst>
      <p:ext uri="{BB962C8B-B14F-4D97-AF65-F5344CB8AC3E}">
        <p14:creationId xmlns:p14="http://schemas.microsoft.com/office/powerpoint/2010/main" val="15147523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extLst/>
        </p:spPr>
        <p:txBody>
          <a:bodyPr/>
          <a:lstStyle>
            <a:lvl1pPr algn="ctr" eaLnBrk="0" hangingPunct="0">
              <a:defRPr sz="2800">
                <a:solidFill>
                  <a:schemeClr val="bg1"/>
                </a:solidFill>
                <a:latin typeface="Arial" charset="0"/>
              </a:defRPr>
            </a:lvl1pPr>
            <a:lvl2pPr marL="742950" indent="-285750" algn="ctr" eaLnBrk="0" hangingPunct="0">
              <a:defRPr sz="2800">
                <a:solidFill>
                  <a:schemeClr val="bg1"/>
                </a:solidFill>
                <a:latin typeface="Arial" charset="0"/>
              </a:defRPr>
            </a:lvl2pPr>
            <a:lvl3pPr marL="1143000" indent="-228600" algn="ctr" eaLnBrk="0" hangingPunct="0">
              <a:defRPr sz="2800">
                <a:solidFill>
                  <a:schemeClr val="bg1"/>
                </a:solidFill>
                <a:latin typeface="Arial" charset="0"/>
              </a:defRPr>
            </a:lvl3pPr>
            <a:lvl4pPr marL="1600200" indent="-228600" algn="ctr" eaLnBrk="0" hangingPunct="0">
              <a:defRPr sz="2800">
                <a:solidFill>
                  <a:schemeClr val="bg1"/>
                </a:solidFill>
                <a:latin typeface="Arial" charset="0"/>
              </a:defRPr>
            </a:lvl4pPr>
            <a:lvl5pPr marL="2057400" indent="-228600" algn="ctr" eaLnBrk="0" hangingPunct="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lgn="r" eaLnBrk="1" hangingPunct="1">
              <a:defRPr/>
            </a:pPr>
            <a:fld id="{89573AF4-A8FD-4D1D-ABAB-822996221700}" type="slidenum">
              <a:rPr lang="en-US" sz="1200" smtClean="0">
                <a:solidFill>
                  <a:schemeClr val="tx1"/>
                </a:solidFill>
              </a:rPr>
              <a:pPr algn="r" eaLnBrk="1" hangingPunct="1">
                <a:defRPr/>
              </a:pPr>
              <a:t>5</a:t>
            </a:fld>
            <a:endParaRPr lang="en-US" sz="1200" smtClean="0">
              <a:solidFill>
                <a:schemeClr val="tx1"/>
              </a:solidFill>
            </a:endParaRPr>
          </a:p>
        </p:txBody>
      </p:sp>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charset="0"/>
              <a:ea typeface="+mn-ea"/>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The main</a:t>
            </a:r>
            <a:r>
              <a:rPr lang="en-US" baseline="0" dirty="0" smtClean="0"/>
              <a:t> point of this slide is to emphasize the importance to understand what CISO care of so to see how OWASP can help.  This slide shows a survey to try to answer the activities that are in scope for CISOs functions or say </a:t>
            </a:r>
            <a:r>
              <a:rPr lang="en-US" baseline="0" dirty="0" err="1" smtClean="0"/>
              <a:t>responsability</a:t>
            </a:r>
            <a:endParaRPr lang="en-US" baseline="0" dirty="0" smtClean="0"/>
          </a:p>
          <a:p>
            <a:endParaRPr lang="en-US" baseline="0" dirty="0" smtClean="0">
              <a:hlinkClick r:id="rId3"/>
            </a:endParaRPr>
          </a:p>
          <a:p>
            <a:r>
              <a:rPr lang="en-US" baseline="0" dirty="0" smtClean="0">
                <a:hlinkClick r:id="rId3"/>
              </a:rPr>
              <a:t>T</a:t>
            </a:r>
            <a:r>
              <a:rPr lang="en-US" baseline="0" dirty="0" smtClean="0"/>
              <a:t>he main point of this slide is that a good guide that target a specific role of security in the organization such as the CISO need to be focused on what are the activities that the CISO spends more time of. </a:t>
            </a:r>
            <a:r>
              <a:rPr lang="en-US" baseline="0" dirty="0" smtClean="0">
                <a:hlinkClick r:id="rId3"/>
              </a:rPr>
              <a:t>B</a:t>
            </a:r>
            <a:r>
              <a:rPr lang="en-US" baseline="0" dirty="0" smtClean="0"/>
              <a:t>ased upon this survey from </a:t>
            </a:r>
            <a:r>
              <a:rPr lang="en-US" baseline="0" dirty="0" err="1" smtClean="0"/>
              <a:t>deilotte</a:t>
            </a:r>
            <a:r>
              <a:rPr lang="en-US" baseline="0" dirty="0" smtClean="0"/>
              <a:t> of two years ago for example, it is clear that within the main priorities for CISOs activities we have above the red bar, the one in red:</a:t>
            </a:r>
          </a:p>
          <a:p>
            <a:pPr marL="228600" indent="-228600">
              <a:buAutoNum type="arabicParenR"/>
            </a:pPr>
            <a:r>
              <a:rPr lang="en-US" baseline="0" dirty="0" smtClean="0"/>
              <a:t>Strategy for information security and planning for IS activities</a:t>
            </a:r>
          </a:p>
          <a:p>
            <a:pPr marL="228600" indent="-228600">
              <a:buAutoNum type="arabicParenR"/>
            </a:pPr>
            <a:r>
              <a:rPr lang="en-US" baseline="0" dirty="0" smtClean="0"/>
              <a:t>Governance that is set the policies, standards and processes that need to be followed and the organizational structure (people, process, technology) that’s supports it</a:t>
            </a:r>
          </a:p>
          <a:p>
            <a:pPr marL="228600" indent="-228600">
              <a:buAutoNum type="arabicParenR"/>
            </a:pPr>
            <a:r>
              <a:rPr lang="en-US" baseline="0" dirty="0" smtClean="0"/>
              <a:t>Incident management that is how to manage security incidents</a:t>
            </a:r>
          </a:p>
          <a:p>
            <a:pPr marL="228600" indent="-228600">
              <a:buAutoNum type="arabicParenR"/>
            </a:pPr>
            <a:r>
              <a:rPr lang="en-US" baseline="0" dirty="0" smtClean="0"/>
              <a:t>Awareness and training</a:t>
            </a:r>
          </a:p>
          <a:p>
            <a:pPr marL="228600" indent="-228600">
              <a:buAutoNum type="arabicParenR"/>
            </a:pPr>
            <a:r>
              <a:rPr lang="en-US" baseline="0" dirty="0" smtClean="0"/>
              <a:t>IS Risk assessment and management</a:t>
            </a:r>
          </a:p>
          <a:p>
            <a:pPr marL="228600" indent="-228600">
              <a:buAutoNum type="arabicParenR"/>
            </a:pPr>
            <a:endParaRPr lang="en-US" baseline="0" dirty="0" smtClean="0"/>
          </a:p>
          <a:p>
            <a:pPr marL="0" indent="0">
              <a:buNone/>
            </a:pPr>
            <a:r>
              <a:rPr lang="en-US" baseline="0" dirty="0" smtClean="0"/>
              <a:t>According to this </a:t>
            </a:r>
            <a:r>
              <a:rPr lang="en-US" baseline="0" dirty="0" err="1" smtClean="0"/>
              <a:t>survery</a:t>
            </a:r>
            <a:r>
              <a:rPr lang="en-US" baseline="0" dirty="0" smtClean="0"/>
              <a:t> on the average activities that are in scope for CISO at least close of 50% of them are the one in orange</a:t>
            </a:r>
          </a:p>
          <a:p>
            <a:pPr marL="228600" indent="-228600">
              <a:buAutoNum type="arabicParenR"/>
            </a:pPr>
            <a:r>
              <a:rPr lang="en-US" baseline="0" dirty="0" err="1" smtClean="0"/>
              <a:t>Permeter</a:t>
            </a:r>
            <a:r>
              <a:rPr lang="en-US" baseline="0" dirty="0" smtClean="0"/>
              <a:t> security</a:t>
            </a:r>
          </a:p>
          <a:p>
            <a:pPr marL="228600" indent="-228600">
              <a:buAutoNum type="arabicParenR"/>
            </a:pPr>
            <a:r>
              <a:rPr lang="en-US" baseline="0" dirty="0" smtClean="0"/>
              <a:t>Technical infrastructure security</a:t>
            </a:r>
          </a:p>
          <a:p>
            <a:pPr marL="228600" indent="-228600">
              <a:buAutoNum type="arabicParenR"/>
            </a:pPr>
            <a:r>
              <a:rPr lang="en-US" baseline="0" dirty="0" smtClean="0"/>
              <a:t>IS monitoring</a:t>
            </a:r>
          </a:p>
          <a:p>
            <a:pPr marL="228600" indent="-228600">
              <a:buAutoNum type="arabicParenR"/>
            </a:pPr>
            <a:r>
              <a:rPr lang="en-US" baseline="0" dirty="0" smtClean="0"/>
              <a:t>Vulnerability management</a:t>
            </a:r>
          </a:p>
          <a:p>
            <a:pPr marL="228600" indent="-228600">
              <a:buAutoNum type="arabicParenR"/>
            </a:pPr>
            <a:r>
              <a:rPr lang="en-US" baseline="0" dirty="0" smtClean="0"/>
              <a:t>Investigations and forensics</a:t>
            </a:r>
          </a:p>
          <a:p>
            <a:pPr marL="0" indent="0">
              <a:buNone/>
            </a:pPr>
            <a:endParaRPr lang="en-US" baseline="0" dirty="0" smtClean="0"/>
          </a:p>
          <a:p>
            <a:pPr marL="0" indent="0">
              <a:buNone/>
            </a:pPr>
            <a:r>
              <a:rPr lang="en-US" baseline="0" dirty="0" smtClean="0"/>
              <a:t>And then you have </a:t>
            </a:r>
            <a:r>
              <a:rPr lang="en-US" baseline="0" dirty="0" err="1" smtClean="0"/>
              <a:t>everthing</a:t>
            </a:r>
            <a:r>
              <a:rPr lang="en-US" baseline="0" dirty="0" smtClean="0"/>
              <a:t> below and in between</a:t>
            </a:r>
          </a:p>
          <a:p>
            <a:pPr marL="228600" indent="-228600">
              <a:buAutoNum type="arabicParenR"/>
            </a:pPr>
            <a:endParaRPr lang="en-US" baseline="0" dirty="0" smtClean="0"/>
          </a:p>
          <a:p>
            <a:endParaRPr lang="en-US" baseline="0" dirty="0" smtClean="0">
              <a:solidFill>
                <a:schemeClr val="tx1"/>
              </a:solidFill>
              <a:effectLst/>
              <a:hlinkClick r:id="rId3"/>
            </a:endParaRPr>
          </a:p>
          <a:p>
            <a:endParaRPr lang="en-US" dirty="0" smtClean="0">
              <a:solidFill>
                <a:schemeClr val="tx1"/>
              </a:solidFill>
              <a:effectLst/>
              <a:hlinkClick r:id="rId3"/>
            </a:endParaRPr>
          </a:p>
          <a:p>
            <a:endParaRPr lang="en-US" dirty="0" smtClean="0">
              <a:effectLst/>
              <a:hlinkClick r:id="rId3"/>
            </a:endParaRPr>
          </a:p>
          <a:p>
            <a:r>
              <a:rPr lang="en-US" dirty="0" smtClean="0">
                <a:effectLst/>
                <a:hlinkClick r:id="rId3"/>
              </a:rPr>
              <a:t>Deloitte</a:t>
            </a:r>
            <a:r>
              <a:rPr lang="en-US" dirty="0" smtClean="0">
                <a:effectLst/>
              </a:rPr>
              <a:t> and the </a:t>
            </a:r>
            <a:r>
              <a:rPr lang="en-US" dirty="0" smtClean="0">
                <a:effectLst/>
                <a:hlinkClick r:id="rId4"/>
              </a:rPr>
              <a:t>National Association of State CIOs</a:t>
            </a:r>
            <a:r>
              <a:rPr lang="en-US" dirty="0" smtClean="0">
                <a:effectLst/>
              </a:rPr>
              <a:t> (NASCIO) are sharing the results of a joint Cyber Security Survey, finding that State Chief Information Security Officers (CISOs) in 2010</a:t>
            </a:r>
            <a:endParaRPr lang="en-US" dirty="0" smtClean="0"/>
          </a:p>
          <a:p>
            <a:endParaRPr lang="en-US" dirty="0" smtClean="0"/>
          </a:p>
          <a:p>
            <a:r>
              <a:rPr lang="en-US" dirty="0" smtClean="0"/>
              <a:t>The Top Three</a:t>
            </a:r>
            <a:r>
              <a:rPr lang="en-US" baseline="0" dirty="0" smtClean="0"/>
              <a:t> Priorities for CISOs:</a:t>
            </a:r>
          </a:p>
          <a:p>
            <a:pPr marL="228600" indent="-228600">
              <a:buAutoNum type="arabicParenR"/>
            </a:pPr>
            <a:r>
              <a:rPr lang="en-US" baseline="0" dirty="0" smtClean="0"/>
              <a:t>are IS strategy and planning 96%</a:t>
            </a:r>
          </a:p>
          <a:p>
            <a:pPr marL="228600" indent="-228600">
              <a:buAutoNum type="arabicParenR"/>
            </a:pPr>
            <a:r>
              <a:rPr lang="en-US" baseline="0" dirty="0" smtClean="0"/>
              <a:t>Incident management at 94%</a:t>
            </a:r>
          </a:p>
          <a:p>
            <a:pPr marL="228600" indent="-228600">
              <a:buAutoNum type="arabicParenR"/>
            </a:pPr>
            <a:r>
              <a:rPr lang="en-US" baseline="0" dirty="0" smtClean="0"/>
              <a:t>Is governance (architecture, policies and standards) at 92%</a:t>
            </a:r>
          </a:p>
          <a:p>
            <a:pPr marL="228600" indent="-228600">
              <a:buAutoNum type="arabicParenR"/>
            </a:pPr>
            <a:r>
              <a:rPr lang="en-US" baseline="0" dirty="0" smtClean="0"/>
              <a:t>IS communications and awareness at 88%</a:t>
            </a:r>
          </a:p>
          <a:p>
            <a:pPr marL="228600" indent="-228600">
              <a:buAutoNum type="arabicParenR"/>
            </a:pPr>
            <a:r>
              <a:rPr lang="en-US" baseline="0" dirty="0" smtClean="0"/>
              <a:t>IS risk assessment and management at top 5 at 82%</a:t>
            </a:r>
          </a:p>
          <a:p>
            <a:pPr marL="228600" indent="-228600">
              <a:buAutoNum type="arabicParenR"/>
            </a:pPr>
            <a:r>
              <a:rPr lang="en-US" baseline="0" dirty="0" smtClean="0"/>
              <a:t>IS compliance and monitoring at 76%</a:t>
            </a:r>
          </a:p>
          <a:p>
            <a:pPr marL="228600" indent="-228600">
              <a:buAutoNum type="arabicParenR"/>
            </a:pPr>
            <a:r>
              <a:rPr lang="en-US" baseline="0" dirty="0" smtClean="0"/>
              <a:t>IS program measurements and reporting at 67%</a:t>
            </a:r>
          </a:p>
          <a:p>
            <a:pPr marL="228600" indent="-228600">
              <a:buAutoNum type="arabicParenR"/>
            </a:pPr>
            <a:r>
              <a:rPr lang="en-US" baseline="0" dirty="0" smtClean="0"/>
              <a:t>Investigation and forensics at 61%</a:t>
            </a:r>
          </a:p>
          <a:p>
            <a:pPr marL="228600" indent="-228600">
              <a:buAutoNum type="arabicParenR"/>
            </a:pPr>
            <a:r>
              <a:rPr lang="en-US" baseline="0" dirty="0" smtClean="0"/>
              <a:t>IS monitoring at 57%</a:t>
            </a:r>
          </a:p>
          <a:p>
            <a:pPr marL="228600" indent="-228600">
              <a:buAutoNum type="arabicParenR"/>
            </a:pPr>
            <a:r>
              <a:rPr lang="en-US" baseline="0" dirty="0" smtClean="0"/>
              <a:t> vulnerability management at 49% with network security and perimeter  </a:t>
            </a:r>
          </a:p>
          <a:p>
            <a:pPr marL="228600" indent="-228600">
              <a:buAutoNum type="arabicParenR"/>
            </a:pPr>
            <a:r>
              <a:rPr lang="en-US" baseline="0" dirty="0" smtClean="0"/>
              <a:t>Technical </a:t>
            </a:r>
            <a:r>
              <a:rPr lang="en-US" baseline="0" dirty="0" err="1" smtClean="0"/>
              <a:t>ifrastructure</a:t>
            </a:r>
            <a:r>
              <a:rPr lang="en-US" baseline="0" dirty="0" smtClean="0"/>
              <a:t> security 45%</a:t>
            </a:r>
          </a:p>
          <a:p>
            <a:pPr marL="228600" indent="-228600">
              <a:buAutoNum type="arabicParenR"/>
            </a:pPr>
            <a:r>
              <a:rPr lang="en-US" baseline="0" dirty="0" err="1" smtClean="0"/>
              <a:t>Disastery</a:t>
            </a:r>
            <a:r>
              <a:rPr lang="en-US" baseline="0" dirty="0" smtClean="0"/>
              <a:t> </a:t>
            </a:r>
            <a:r>
              <a:rPr lang="en-US" baseline="0" dirty="0" err="1" smtClean="0"/>
              <a:t>recopvery</a:t>
            </a:r>
            <a:r>
              <a:rPr lang="en-US" baseline="0" dirty="0" smtClean="0"/>
              <a:t> 33%</a:t>
            </a:r>
          </a:p>
          <a:p>
            <a:pPr marL="228600" indent="-228600">
              <a:buAutoNum type="arabicParenR"/>
            </a:pPr>
            <a:r>
              <a:rPr lang="en-US" baseline="0" dirty="0" smtClean="0"/>
              <a:t>Identity and access management 31%</a:t>
            </a:r>
          </a:p>
          <a:p>
            <a:pPr marL="228600" indent="-228600">
              <a:buAutoNum type="arabicParenR"/>
            </a:pPr>
            <a:r>
              <a:rPr lang="en-US" baseline="0" dirty="0" err="1" smtClean="0"/>
              <a:t>Outsorce</a:t>
            </a:r>
            <a:r>
              <a:rPr lang="en-US" baseline="0" dirty="0" smtClean="0"/>
              <a:t> security 29%</a:t>
            </a:r>
          </a:p>
          <a:p>
            <a:pPr marL="228600" indent="-228600">
              <a:buAutoNum type="arabicParenR"/>
            </a:pPr>
            <a:r>
              <a:rPr lang="en-US" baseline="0" dirty="0" smtClean="0"/>
              <a:t>Business continuity 24%</a:t>
            </a:r>
          </a:p>
          <a:p>
            <a:pPr marL="228600" indent="-228600">
              <a:buAutoNum type="arabicParenR"/>
            </a:pPr>
            <a:r>
              <a:rPr lang="en-US" baseline="0" dirty="0" err="1" smtClean="0"/>
              <a:t>Phiysical</a:t>
            </a:r>
            <a:r>
              <a:rPr lang="en-US" baseline="0" dirty="0" smtClean="0"/>
              <a:t> security 22%</a:t>
            </a:r>
          </a:p>
          <a:p>
            <a:pPr marL="228600" indent="-228600">
              <a:buAutoNum type="arabicParenR"/>
            </a:pPr>
            <a:r>
              <a:rPr lang="en-US" baseline="0" dirty="0" smtClean="0"/>
              <a:t>Other 14%</a:t>
            </a:r>
          </a:p>
          <a:p>
            <a:pPr marL="228600" indent="-228600">
              <a:buAutoNum type="arabicParenR"/>
            </a:pPr>
            <a:r>
              <a:rPr lang="en-US" baseline="0" dirty="0" smtClean="0"/>
              <a:t>Background checks 10%</a:t>
            </a:r>
          </a:p>
          <a:p>
            <a:pPr marL="228600" indent="-228600">
              <a:buAutoNum type="arabicParenR"/>
            </a:pPr>
            <a:r>
              <a:rPr lang="en-US" baseline="0" dirty="0" smtClean="0"/>
              <a:t>Fraud management 4%</a:t>
            </a:r>
          </a:p>
          <a:p>
            <a:pPr marL="228600" indent="-228600">
              <a:buAutoNum type="arabicParenR"/>
            </a:pPr>
            <a:endParaRPr lang="en-US" baseline="0" dirty="0" smtClean="0"/>
          </a:p>
        </p:txBody>
      </p:sp>
      <p:sp>
        <p:nvSpPr>
          <p:cNvPr id="4" name="Slide Number Placeholder 3"/>
          <p:cNvSpPr>
            <a:spLocks noGrp="1"/>
          </p:cNvSpPr>
          <p:nvPr>
            <p:ph type="sldNum" sz="quarter" idx="10"/>
          </p:nvPr>
        </p:nvSpPr>
        <p:spPr/>
        <p:txBody>
          <a:bodyPr/>
          <a:lstStyle/>
          <a:p>
            <a:pPr>
              <a:defRPr/>
            </a:pPr>
            <a:fld id="{1BF0D796-D855-4825-8680-75528B37928D}" type="slidenum">
              <a:rPr lang="en-US" smtClean="0"/>
              <a:pPr>
                <a:defRPr/>
              </a:pPr>
              <a:t>6</a:t>
            </a:fld>
            <a:endParaRPr lang="en-US"/>
          </a:p>
        </p:txBody>
      </p:sp>
    </p:spTree>
    <p:extLst>
      <p:ext uri="{BB962C8B-B14F-4D97-AF65-F5344CB8AC3E}">
        <p14:creationId xmlns:p14="http://schemas.microsoft.com/office/powerpoint/2010/main" val="35632895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extLst/>
        </p:spPr>
        <p:txBody>
          <a:bodyPr/>
          <a:lstStyle>
            <a:lvl1pPr algn="ctr" eaLnBrk="0" hangingPunct="0">
              <a:defRPr sz="2800">
                <a:solidFill>
                  <a:schemeClr val="bg1"/>
                </a:solidFill>
                <a:latin typeface="Arial" charset="0"/>
              </a:defRPr>
            </a:lvl1pPr>
            <a:lvl2pPr marL="742950" indent="-285750" algn="ctr" eaLnBrk="0" hangingPunct="0">
              <a:defRPr sz="2800">
                <a:solidFill>
                  <a:schemeClr val="bg1"/>
                </a:solidFill>
                <a:latin typeface="Arial" charset="0"/>
              </a:defRPr>
            </a:lvl2pPr>
            <a:lvl3pPr marL="1143000" indent="-228600" algn="ctr" eaLnBrk="0" hangingPunct="0">
              <a:defRPr sz="2800">
                <a:solidFill>
                  <a:schemeClr val="bg1"/>
                </a:solidFill>
                <a:latin typeface="Arial" charset="0"/>
              </a:defRPr>
            </a:lvl3pPr>
            <a:lvl4pPr marL="1600200" indent="-228600" algn="ctr" eaLnBrk="0" hangingPunct="0">
              <a:defRPr sz="2800">
                <a:solidFill>
                  <a:schemeClr val="bg1"/>
                </a:solidFill>
                <a:latin typeface="Arial" charset="0"/>
              </a:defRPr>
            </a:lvl4pPr>
            <a:lvl5pPr marL="2057400" indent="-228600" algn="ctr" eaLnBrk="0" hangingPunct="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lgn="r" eaLnBrk="1" hangingPunct="1">
              <a:defRPr/>
            </a:pPr>
            <a:fld id="{89573AF4-A8FD-4D1D-ABAB-822996221700}" type="slidenum">
              <a:rPr lang="en-US" sz="1200" smtClean="0">
                <a:solidFill>
                  <a:schemeClr val="tx1"/>
                </a:solidFill>
              </a:rPr>
              <a:pPr algn="r" eaLnBrk="1" hangingPunct="1">
                <a:defRPr/>
              </a:pPr>
              <a:t>7</a:t>
            </a:fld>
            <a:endParaRPr lang="en-US" sz="1200" smtClean="0">
              <a:solidFill>
                <a:schemeClr val="tx1"/>
              </a:solidFill>
            </a:endParaRPr>
          </a:p>
        </p:txBody>
      </p:sp>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charset="0"/>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main point of the slide is we have seen a focus on IS strategy and planning as number 1 priority, but is this really the right priority as a scuba diver that is</a:t>
            </a:r>
          </a:p>
          <a:p>
            <a:r>
              <a:rPr lang="en-US" baseline="0" dirty="0" smtClean="0"/>
              <a:t>FOCUSING ON THE REPORTER RATHER THAN ON THE THREAT COMING FROM BEHIND… perhaps CISOs need to be more situational aware? And sorry yes I tried to shit a brick in a wetsuit, it is not a nice </a:t>
            </a:r>
            <a:r>
              <a:rPr lang="en-US" baseline="0" dirty="0" err="1" smtClean="0"/>
              <a:t>feeeling</a:t>
            </a:r>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1BF0D796-D855-4825-8680-75528B37928D}" type="slidenum">
              <a:rPr lang="en-US" smtClean="0"/>
              <a:pPr>
                <a:defRPr/>
              </a:pPr>
              <a:t>8</a:t>
            </a:fld>
            <a:endParaRPr lang="en-US"/>
          </a:p>
        </p:txBody>
      </p:sp>
    </p:spTree>
    <p:extLst>
      <p:ext uri="{BB962C8B-B14F-4D97-AF65-F5344CB8AC3E}">
        <p14:creationId xmlns:p14="http://schemas.microsoft.com/office/powerpoint/2010/main" val="5777338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noTextEdit="1"/>
          </p:cNvSpPr>
          <p:nvPr>
            <p:ph type="sldImg"/>
          </p:nvPr>
        </p:nvSpPr>
        <p:spPr>
          <a:ln/>
        </p:spPr>
      </p:sp>
      <p:sp>
        <p:nvSpPr>
          <p:cNvPr id="67586" name="Notes Placeholder 2"/>
          <p:cNvSpPr>
            <a:spLocks noGrp="1"/>
          </p:cNvSpPr>
          <p:nvPr>
            <p:ph type="body" idx="1"/>
          </p:nvPr>
        </p:nvSpPr>
        <p:spPr>
          <a:noFill/>
          <a:ln/>
        </p:spPr>
        <p:txBody>
          <a:bodyPr/>
          <a:lstStyle/>
          <a:p>
            <a:r>
              <a:rPr lang="en-US" b="0" dirty="0" smtClean="0"/>
              <a:t>The main point of this slide, quickly is that one of the things CISO should care of is the</a:t>
            </a:r>
            <a:r>
              <a:rPr lang="en-US" b="0" baseline="0" dirty="0" smtClean="0"/>
              <a:t> escalation of threats, and the fact that have to confront not just </a:t>
            </a:r>
            <a:r>
              <a:rPr lang="en-US" b="0" baseline="0" dirty="0" err="1" smtClean="0"/>
              <a:t>comliance</a:t>
            </a:r>
            <a:r>
              <a:rPr lang="en-US" b="0" baseline="0" dirty="0" smtClean="0"/>
              <a:t> risks but the risk of</a:t>
            </a:r>
          </a:p>
          <a:p>
            <a:r>
              <a:rPr lang="en-US" b="0" baseline="0" dirty="0" smtClean="0"/>
              <a:t>Script kiddies and </a:t>
            </a:r>
            <a:r>
              <a:rPr lang="en-US" b="0" baseline="0" dirty="0" err="1" smtClean="0"/>
              <a:t>hacktivists</a:t>
            </a:r>
            <a:r>
              <a:rPr lang="en-US" b="0" baseline="0" dirty="0" smtClean="0"/>
              <a:t> targeting the site with </a:t>
            </a:r>
            <a:r>
              <a:rPr lang="en-US" b="0" baseline="0" dirty="0" err="1" smtClean="0"/>
              <a:t>ddos</a:t>
            </a:r>
            <a:r>
              <a:rPr lang="en-US" b="0" baseline="0" dirty="0" smtClean="0"/>
              <a:t>, fraudsters and cybercriminals going after credit card data and the money as well as country </a:t>
            </a:r>
            <a:r>
              <a:rPr lang="en-US" b="0" baseline="0" dirty="0" err="1" smtClean="0"/>
              <a:t>sponsoored</a:t>
            </a:r>
            <a:r>
              <a:rPr lang="en-US" b="0" baseline="0" dirty="0" smtClean="0"/>
              <a:t> cyber-spies and threat agents</a:t>
            </a:r>
          </a:p>
          <a:p>
            <a:r>
              <a:rPr lang="en-US" b="0" baseline="0" dirty="0" smtClean="0"/>
              <a:t>So perhaps the focus should be how the CISO can adapt to these threats quick enough not to be caught and loose his job</a:t>
            </a:r>
            <a:endParaRPr lang="en-US" b="0" dirty="0" smtClean="0"/>
          </a:p>
          <a:p>
            <a:pPr marL="342900" indent="-342900">
              <a:spcBef>
                <a:spcPct val="20000"/>
              </a:spcBef>
              <a:buFont typeface="Webdings" pitchFamily="18" charset="2"/>
              <a:buChar char="&lt;"/>
            </a:pPr>
            <a:endParaRPr lang="en-US" sz="2400" dirty="0" smtClean="0"/>
          </a:p>
          <a:p>
            <a:pPr marL="342900" indent="-342900">
              <a:spcBef>
                <a:spcPct val="20000"/>
              </a:spcBef>
              <a:buFont typeface="Webdings" pitchFamily="18" charset="2"/>
              <a:buChar char="&lt;"/>
            </a:pPr>
            <a:r>
              <a:rPr lang="en-US" sz="2400" dirty="0" smtClean="0"/>
              <a:t>Ten years ago:</a:t>
            </a:r>
          </a:p>
          <a:p>
            <a:pPr lvl="1">
              <a:spcBef>
                <a:spcPct val="20000"/>
              </a:spcBef>
            </a:pPr>
            <a:r>
              <a:rPr lang="en-US" sz="2400" dirty="0" smtClean="0"/>
              <a:t>Threat agents: script kiddies</a:t>
            </a:r>
          </a:p>
          <a:p>
            <a:pPr lvl="1">
              <a:spcBef>
                <a:spcPct val="20000"/>
              </a:spcBef>
            </a:pPr>
            <a:r>
              <a:rPr lang="en-US" sz="2400" dirty="0" smtClean="0"/>
              <a:t>Motives: becoming famous </a:t>
            </a:r>
          </a:p>
          <a:p>
            <a:pPr lvl="1">
              <a:spcBef>
                <a:spcPct val="20000"/>
              </a:spcBef>
            </a:pPr>
            <a:r>
              <a:rPr lang="en-US" sz="2400" dirty="0" smtClean="0"/>
              <a:t>Severity: occasional denial of service</a:t>
            </a:r>
          </a:p>
          <a:p>
            <a:pPr lvl="1">
              <a:spcBef>
                <a:spcPct val="20000"/>
              </a:spcBef>
            </a:pPr>
            <a:endParaRPr lang="en-US" sz="2400" dirty="0" smtClean="0"/>
          </a:p>
          <a:p>
            <a:pPr marL="342900" indent="-342900">
              <a:spcBef>
                <a:spcPct val="20000"/>
              </a:spcBef>
              <a:buFont typeface="Webdings" pitchFamily="18" charset="2"/>
              <a:buChar char="&lt;"/>
            </a:pPr>
            <a:r>
              <a:rPr lang="en-US" sz="2400" dirty="0" smtClean="0"/>
              <a:t>Today:</a:t>
            </a:r>
          </a:p>
          <a:p>
            <a:pPr lvl="1">
              <a:spcBef>
                <a:spcPct val="20000"/>
              </a:spcBef>
            </a:pPr>
            <a:r>
              <a:rPr lang="en-US" dirty="0" smtClean="0"/>
              <a:t>Threat agents: cybercriminals and </a:t>
            </a:r>
            <a:r>
              <a:rPr lang="en-US" dirty="0" err="1" smtClean="0"/>
              <a:t>hacktivists</a:t>
            </a:r>
            <a:endParaRPr lang="en-US" dirty="0" smtClean="0"/>
          </a:p>
          <a:p>
            <a:pPr lvl="1">
              <a:spcBef>
                <a:spcPct val="20000"/>
              </a:spcBef>
            </a:pPr>
            <a:r>
              <a:rPr lang="en-US" dirty="0" smtClean="0"/>
              <a:t>Motives: financial and political</a:t>
            </a:r>
          </a:p>
          <a:p>
            <a:pPr lvl="1">
              <a:spcBef>
                <a:spcPct val="20000"/>
              </a:spcBef>
            </a:pPr>
            <a:r>
              <a:rPr lang="en-US" dirty="0" smtClean="0"/>
              <a:t>Severity: identity theft, DDOS, online fraud</a:t>
            </a:r>
          </a:p>
          <a:p>
            <a:endParaRPr lang="en-US" b="0" dirty="0" smtClean="0"/>
          </a:p>
        </p:txBody>
      </p:sp>
      <p:sp>
        <p:nvSpPr>
          <p:cNvPr id="60420" name="Slide Number Placeholder 3"/>
          <p:cNvSpPr>
            <a:spLocks noGrp="1"/>
          </p:cNvSpPr>
          <p:nvPr>
            <p:ph type="sldNum" sz="quarter" idx="5"/>
          </p:nvPr>
        </p:nvSpPr>
        <p:spPr>
          <a:extLst/>
        </p:spPr>
        <p:txBody>
          <a:bodyPr/>
          <a:lstStyle>
            <a:lvl1pPr algn="ctr" eaLnBrk="0" hangingPunct="0">
              <a:defRPr sz="2800">
                <a:solidFill>
                  <a:schemeClr val="bg1"/>
                </a:solidFill>
                <a:latin typeface="Arial" charset="0"/>
              </a:defRPr>
            </a:lvl1pPr>
            <a:lvl2pPr marL="742950" indent="-285750" algn="ctr" eaLnBrk="0" hangingPunct="0">
              <a:defRPr sz="2800">
                <a:solidFill>
                  <a:schemeClr val="bg1"/>
                </a:solidFill>
                <a:latin typeface="Arial" charset="0"/>
              </a:defRPr>
            </a:lvl2pPr>
            <a:lvl3pPr marL="1143000" indent="-228600" algn="ctr" eaLnBrk="0" hangingPunct="0">
              <a:defRPr sz="2800">
                <a:solidFill>
                  <a:schemeClr val="bg1"/>
                </a:solidFill>
                <a:latin typeface="Arial" charset="0"/>
              </a:defRPr>
            </a:lvl3pPr>
            <a:lvl4pPr marL="1600200" indent="-228600" algn="ctr" eaLnBrk="0" hangingPunct="0">
              <a:defRPr sz="2800">
                <a:solidFill>
                  <a:schemeClr val="bg1"/>
                </a:solidFill>
                <a:latin typeface="Arial" charset="0"/>
              </a:defRPr>
            </a:lvl4pPr>
            <a:lvl5pPr marL="2057400" indent="-228600" algn="ctr" eaLnBrk="0" hangingPunct="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lgn="r" eaLnBrk="1" hangingPunct="1">
              <a:defRPr/>
            </a:pPr>
            <a:fld id="{AB5248BB-1519-4685-8557-018FB3E0DF4D}" type="slidenum">
              <a:rPr lang="en-US" sz="1200" smtClean="0">
                <a:solidFill>
                  <a:schemeClr val="tx1"/>
                </a:solidFill>
              </a:rPr>
              <a:pPr algn="r" eaLnBrk="1" hangingPunct="1">
                <a:defRPr/>
              </a:pPr>
              <a:t>9</a:t>
            </a:fld>
            <a:endParaRPr lang="en-US" sz="1200" smtClean="0">
              <a:solidFill>
                <a:schemeClr val="tx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1447800" y="762000"/>
            <a:ext cx="7696200" cy="4953000"/>
          </a:xfrm>
          <a:prstGeom prst="rect">
            <a:avLst/>
          </a:prstGeom>
          <a:solidFill>
            <a:srgbClr val="EAEAEA"/>
          </a:solidFill>
          <a:ln>
            <a:noFill/>
          </a:ln>
          <a:extLst/>
        </p:spPr>
        <p:txBody>
          <a:bodyPr wrap="none" lIns="91420" tIns="45711" rIns="91420" bIns="45711" anchor="ctr"/>
          <a:lstStyle/>
          <a:p>
            <a:pPr algn="ctr">
              <a:defRPr/>
            </a:pPr>
            <a:endParaRPr lang="en-US" sz="1800"/>
          </a:p>
        </p:txBody>
      </p:sp>
      <p:sp>
        <p:nvSpPr>
          <p:cNvPr id="5" name="Rectangle 5"/>
          <p:cNvSpPr>
            <a:spLocks noChangeArrowheads="1"/>
          </p:cNvSpPr>
          <p:nvPr/>
        </p:nvSpPr>
        <p:spPr bwMode="auto">
          <a:xfrm>
            <a:off x="0" y="0"/>
            <a:ext cx="9144000" cy="609600"/>
          </a:xfrm>
          <a:prstGeom prst="rect">
            <a:avLst/>
          </a:prstGeom>
          <a:solidFill>
            <a:srgbClr val="336699"/>
          </a:solidFill>
          <a:ln>
            <a:noFill/>
          </a:ln>
          <a:extLst/>
        </p:spPr>
        <p:txBody>
          <a:bodyPr wrap="none" lIns="91420" tIns="45711" rIns="91420" bIns="45711" anchor="ctr"/>
          <a:lstStyle/>
          <a:p>
            <a:pPr algn="ctr">
              <a:defRPr/>
            </a:pPr>
            <a:endParaRPr lang="en-US" sz="1800"/>
          </a:p>
        </p:txBody>
      </p:sp>
      <p:sp>
        <p:nvSpPr>
          <p:cNvPr id="6" name="Rectangle 6"/>
          <p:cNvSpPr>
            <a:spLocks noChangeArrowheads="1"/>
          </p:cNvSpPr>
          <p:nvPr/>
        </p:nvSpPr>
        <p:spPr bwMode="auto">
          <a:xfrm>
            <a:off x="0" y="5715000"/>
            <a:ext cx="9144000" cy="1149350"/>
          </a:xfrm>
          <a:prstGeom prst="rect">
            <a:avLst/>
          </a:prstGeom>
          <a:solidFill>
            <a:srgbClr val="336699"/>
          </a:solidFill>
          <a:ln>
            <a:noFill/>
          </a:ln>
          <a:extLst/>
        </p:spPr>
        <p:txBody>
          <a:bodyPr wrap="none" anchor="ctr"/>
          <a:lstStyle/>
          <a:p>
            <a:pPr eaLnBrk="0" hangingPunct="0">
              <a:defRPr/>
            </a:pPr>
            <a:endParaRPr lang="en-US" sz="2800">
              <a:solidFill>
                <a:schemeClr val="bg1"/>
              </a:solidFill>
              <a:latin typeface="Arial" charset="0"/>
            </a:endParaRPr>
          </a:p>
        </p:txBody>
      </p:sp>
      <p:pic>
        <p:nvPicPr>
          <p:cNvPr id="7" name="Picture 7" descr="owasp"/>
          <p:cNvPicPr>
            <a:picLocks noChangeAspect="1" noChangeArrowheads="1"/>
          </p:cNvPicPr>
          <p:nvPr/>
        </p:nvPicPr>
        <p:blipFill>
          <a:blip r:embed="rId2" cstate="print">
            <a:clrChange>
              <a:clrFrom>
                <a:srgbClr val="FEFEFE"/>
              </a:clrFrom>
              <a:clrTo>
                <a:srgbClr val="FEFEFE">
                  <a:alpha val="0"/>
                </a:srgbClr>
              </a:clrTo>
            </a:clrChange>
          </a:blip>
          <a:srcRect/>
          <a:stretch>
            <a:fillRect/>
          </a:stretch>
        </p:blipFill>
        <p:spPr bwMode="auto">
          <a:xfrm>
            <a:off x="1676400" y="1066800"/>
            <a:ext cx="1371600" cy="1258888"/>
          </a:xfrm>
          <a:prstGeom prst="rect">
            <a:avLst/>
          </a:prstGeom>
          <a:noFill/>
          <a:ln w="9525">
            <a:noFill/>
            <a:miter lim="800000"/>
            <a:headEnd/>
            <a:tailEnd/>
          </a:ln>
        </p:spPr>
      </p:pic>
      <p:sp>
        <p:nvSpPr>
          <p:cNvPr id="8" name="Text Box 8"/>
          <p:cNvSpPr txBox="1">
            <a:spLocks noChangeArrowheads="1"/>
          </p:cNvSpPr>
          <p:nvPr/>
        </p:nvSpPr>
        <p:spPr bwMode="auto">
          <a:xfrm>
            <a:off x="4038600" y="5165725"/>
            <a:ext cx="4191000" cy="549275"/>
          </a:xfrm>
          <a:prstGeom prst="rect">
            <a:avLst/>
          </a:prstGeom>
          <a:noFill/>
          <a:ln>
            <a:noFill/>
          </a:ln>
          <a:extLst/>
        </p:spPr>
        <p:txBody>
          <a:bodyPr lIns="91420" tIns="45711" rIns="91420" bIns="45711">
            <a:spAutoFit/>
          </a:bodyPr>
          <a:lstStyle>
            <a:lvl1pPr>
              <a:defRPr sz="2800">
                <a:solidFill>
                  <a:schemeClr val="bg1"/>
                </a:solidFill>
                <a:latin typeface="Arial" charset="0"/>
              </a:defRPr>
            </a:lvl1pPr>
            <a:lvl2pPr marL="742950" indent="-285750">
              <a:defRPr sz="2800">
                <a:solidFill>
                  <a:schemeClr val="bg1"/>
                </a:solidFill>
                <a:latin typeface="Arial" charset="0"/>
              </a:defRPr>
            </a:lvl2pPr>
            <a:lvl3pPr marL="1143000" indent="-228600">
              <a:defRPr sz="2800">
                <a:solidFill>
                  <a:schemeClr val="bg1"/>
                </a:solidFill>
                <a:latin typeface="Arial" charset="0"/>
              </a:defRPr>
            </a:lvl3pPr>
            <a:lvl4pPr marL="1600200" indent="-228600">
              <a:defRPr sz="2800">
                <a:solidFill>
                  <a:schemeClr val="bg1"/>
                </a:solidFill>
                <a:latin typeface="Arial" charset="0"/>
              </a:defRPr>
            </a:lvl4pPr>
            <a:lvl5pPr marL="2057400" indent="-22860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defRPr/>
            </a:pPr>
            <a:r>
              <a:rPr lang="en-US" sz="1000">
                <a:solidFill>
                  <a:srgbClr val="969696"/>
                </a:solidFill>
                <a:latin typeface="Tahoma" pitchFamily="34" charset="0"/>
                <a:cs typeface="+mn-cs"/>
              </a:rPr>
              <a:t>Copyright © 2011 - The OWASP Foundation</a:t>
            </a:r>
          </a:p>
          <a:p>
            <a:pPr>
              <a:defRPr/>
            </a:pPr>
            <a:r>
              <a:rPr lang="en-US" sz="1000">
                <a:solidFill>
                  <a:srgbClr val="969696"/>
                </a:solidFill>
                <a:latin typeface="Tahoma" pitchFamily="34" charset="0"/>
                <a:cs typeface="+mn-cs"/>
              </a:rPr>
              <a:t>Permission is granted to copy, distribute and/or modify this document under the terms of the GNU Free Documentation License.</a:t>
            </a:r>
          </a:p>
        </p:txBody>
      </p:sp>
      <p:sp>
        <p:nvSpPr>
          <p:cNvPr id="9" name="Rectangle 9"/>
          <p:cNvSpPr>
            <a:spLocks noChangeArrowheads="1"/>
          </p:cNvSpPr>
          <p:nvPr/>
        </p:nvSpPr>
        <p:spPr bwMode="auto">
          <a:xfrm>
            <a:off x="0" y="609600"/>
            <a:ext cx="9144000" cy="152400"/>
          </a:xfrm>
          <a:prstGeom prst="rect">
            <a:avLst/>
          </a:prstGeom>
          <a:solidFill>
            <a:srgbClr val="777777"/>
          </a:solidFill>
          <a:ln>
            <a:noFill/>
          </a:ln>
          <a:extLst/>
        </p:spPr>
        <p:txBody>
          <a:bodyPr wrap="none" lIns="91420" tIns="45711" rIns="91420" bIns="45711" anchor="ctr"/>
          <a:lstStyle/>
          <a:p>
            <a:pPr algn="ctr">
              <a:defRPr/>
            </a:pPr>
            <a:endParaRPr lang="en-US" sz="1800"/>
          </a:p>
        </p:txBody>
      </p:sp>
      <p:sp>
        <p:nvSpPr>
          <p:cNvPr id="10" name="Rectangle 10"/>
          <p:cNvSpPr>
            <a:spLocks noChangeArrowheads="1"/>
          </p:cNvSpPr>
          <p:nvPr/>
        </p:nvSpPr>
        <p:spPr bwMode="auto">
          <a:xfrm>
            <a:off x="6350" y="755650"/>
            <a:ext cx="1417638" cy="3740150"/>
          </a:xfrm>
          <a:prstGeom prst="rect">
            <a:avLst/>
          </a:prstGeom>
          <a:solidFill>
            <a:srgbClr val="003399">
              <a:alpha val="58823"/>
            </a:srgbClr>
          </a:solidFill>
          <a:ln>
            <a:noFill/>
          </a:ln>
          <a:extLst/>
        </p:spPr>
        <p:txBody>
          <a:bodyPr wrap="none" lIns="91420" tIns="45711" rIns="91420" bIns="45711" anchor="ctr"/>
          <a:lstStyle/>
          <a:p>
            <a:pPr algn="ctr">
              <a:defRPr/>
            </a:pPr>
            <a:endParaRPr lang="en-US" sz="1800"/>
          </a:p>
        </p:txBody>
      </p:sp>
      <p:sp>
        <p:nvSpPr>
          <p:cNvPr id="11" name="Rectangle 11"/>
          <p:cNvSpPr>
            <a:spLocks noChangeArrowheads="1"/>
          </p:cNvSpPr>
          <p:nvPr/>
        </p:nvSpPr>
        <p:spPr bwMode="auto">
          <a:xfrm>
            <a:off x="6350" y="5302250"/>
            <a:ext cx="1417638" cy="412750"/>
          </a:xfrm>
          <a:prstGeom prst="rect">
            <a:avLst/>
          </a:prstGeom>
          <a:gradFill rotWithShape="0">
            <a:gsLst>
              <a:gs pos="0">
                <a:schemeClr val="tx1"/>
              </a:gs>
              <a:gs pos="100000">
                <a:schemeClr val="tx1">
                  <a:gamma/>
                  <a:shade val="0"/>
                  <a:invGamma/>
                </a:schemeClr>
              </a:gs>
            </a:gsLst>
            <a:lin ang="5400000" scaled="1"/>
          </a:gradFill>
          <a:ln w="9525">
            <a:noFill/>
            <a:miter lim="800000"/>
            <a:headEnd/>
            <a:tailEnd/>
          </a:ln>
          <a:effectLst/>
        </p:spPr>
        <p:txBody>
          <a:bodyPr wrap="none" lIns="91420" tIns="45711" rIns="91420" bIns="45711" anchor="ctr"/>
          <a:lstStyle/>
          <a:p>
            <a:pPr algn="ctr">
              <a:defRPr/>
            </a:pPr>
            <a:endParaRPr lang="en-US" sz="1800">
              <a:cs typeface="+mn-cs"/>
            </a:endParaRPr>
          </a:p>
        </p:txBody>
      </p:sp>
      <p:sp>
        <p:nvSpPr>
          <p:cNvPr id="12" name="Rectangle 12"/>
          <p:cNvSpPr>
            <a:spLocks noChangeArrowheads="1"/>
          </p:cNvSpPr>
          <p:nvPr/>
        </p:nvSpPr>
        <p:spPr bwMode="auto">
          <a:xfrm>
            <a:off x="6350" y="4845050"/>
            <a:ext cx="1417638" cy="565150"/>
          </a:xfrm>
          <a:prstGeom prst="rect">
            <a:avLst/>
          </a:prstGeom>
          <a:solidFill>
            <a:srgbClr val="339933">
              <a:alpha val="70979"/>
            </a:srgbClr>
          </a:solidFill>
          <a:ln>
            <a:noFill/>
          </a:ln>
          <a:extLst/>
        </p:spPr>
        <p:txBody>
          <a:bodyPr wrap="none" lIns="91420" tIns="45711" rIns="91420" bIns="45711" anchor="ctr"/>
          <a:lstStyle/>
          <a:p>
            <a:pPr algn="ctr">
              <a:defRPr/>
            </a:pPr>
            <a:endParaRPr lang="en-US" sz="1800"/>
          </a:p>
        </p:txBody>
      </p:sp>
      <p:sp>
        <p:nvSpPr>
          <p:cNvPr id="13" name="Rectangle 13"/>
          <p:cNvSpPr>
            <a:spLocks noChangeArrowheads="1"/>
          </p:cNvSpPr>
          <p:nvPr/>
        </p:nvSpPr>
        <p:spPr bwMode="auto">
          <a:xfrm>
            <a:off x="6350" y="2667000"/>
            <a:ext cx="1417638" cy="1219200"/>
          </a:xfrm>
          <a:prstGeom prst="rect">
            <a:avLst/>
          </a:prstGeom>
          <a:solidFill>
            <a:srgbClr val="003366">
              <a:alpha val="59999"/>
            </a:srgbClr>
          </a:solidFill>
          <a:ln>
            <a:noFill/>
          </a:ln>
          <a:extLst/>
        </p:spPr>
        <p:txBody>
          <a:bodyPr wrap="none" lIns="91420" tIns="45711" rIns="91420" bIns="45711" anchor="ctr"/>
          <a:lstStyle/>
          <a:p>
            <a:pPr algn="ctr">
              <a:defRPr/>
            </a:pPr>
            <a:endParaRPr lang="en-US" sz="1800"/>
          </a:p>
        </p:txBody>
      </p:sp>
      <p:sp>
        <p:nvSpPr>
          <p:cNvPr id="14" name="Rectangle 14"/>
          <p:cNvSpPr>
            <a:spLocks noChangeArrowheads="1"/>
          </p:cNvSpPr>
          <p:nvPr/>
        </p:nvSpPr>
        <p:spPr bwMode="auto">
          <a:xfrm>
            <a:off x="1452563" y="2667000"/>
            <a:ext cx="681037" cy="1219200"/>
          </a:xfrm>
          <a:prstGeom prst="rect">
            <a:avLst/>
          </a:prstGeom>
          <a:solidFill>
            <a:srgbClr val="339933">
              <a:alpha val="70979"/>
            </a:srgbClr>
          </a:solidFill>
          <a:ln>
            <a:noFill/>
          </a:ln>
          <a:extLst/>
        </p:spPr>
        <p:txBody>
          <a:bodyPr wrap="none" lIns="91420" tIns="45711" rIns="91420" bIns="45711" anchor="ctr"/>
          <a:lstStyle/>
          <a:p>
            <a:pPr algn="ctr">
              <a:defRPr/>
            </a:pPr>
            <a:endParaRPr lang="en-US" sz="1800"/>
          </a:p>
        </p:txBody>
      </p:sp>
      <p:sp>
        <p:nvSpPr>
          <p:cNvPr id="15" name="Rectangle 15"/>
          <p:cNvSpPr>
            <a:spLocks noChangeArrowheads="1"/>
          </p:cNvSpPr>
          <p:nvPr/>
        </p:nvSpPr>
        <p:spPr bwMode="auto">
          <a:xfrm>
            <a:off x="2170113" y="2667000"/>
            <a:ext cx="681037" cy="1219200"/>
          </a:xfrm>
          <a:prstGeom prst="rect">
            <a:avLst/>
          </a:prstGeom>
          <a:solidFill>
            <a:srgbClr val="339933">
              <a:alpha val="70979"/>
            </a:srgbClr>
          </a:solidFill>
          <a:ln>
            <a:noFill/>
          </a:ln>
          <a:extLst/>
        </p:spPr>
        <p:txBody>
          <a:bodyPr wrap="none" lIns="91420" tIns="45711" rIns="91420" bIns="45711" anchor="ctr"/>
          <a:lstStyle/>
          <a:p>
            <a:pPr algn="ctr">
              <a:defRPr/>
            </a:pPr>
            <a:endParaRPr lang="en-US" sz="1800"/>
          </a:p>
        </p:txBody>
      </p:sp>
      <p:sp>
        <p:nvSpPr>
          <p:cNvPr id="16" name="Rectangle 16"/>
          <p:cNvSpPr>
            <a:spLocks noChangeArrowheads="1"/>
          </p:cNvSpPr>
          <p:nvPr/>
        </p:nvSpPr>
        <p:spPr bwMode="auto">
          <a:xfrm>
            <a:off x="0" y="2641600"/>
            <a:ext cx="9144000" cy="26988"/>
          </a:xfrm>
          <a:prstGeom prst="rect">
            <a:avLst/>
          </a:prstGeom>
          <a:solidFill>
            <a:schemeClr val="bg1"/>
          </a:solidFill>
          <a:ln>
            <a:noFill/>
          </a:ln>
          <a:extLst/>
        </p:spPr>
        <p:txBody>
          <a:bodyPr wrap="none" lIns="91420" tIns="45711" rIns="91420" bIns="45711" anchor="ctr"/>
          <a:lstStyle/>
          <a:p>
            <a:pPr algn="ctr">
              <a:defRPr/>
            </a:pPr>
            <a:endParaRPr lang="en-US" sz="1800"/>
          </a:p>
        </p:txBody>
      </p:sp>
      <p:sp>
        <p:nvSpPr>
          <p:cNvPr id="17" name="Text Box 17"/>
          <p:cNvSpPr txBox="1">
            <a:spLocks noChangeArrowheads="1"/>
          </p:cNvSpPr>
          <p:nvPr/>
        </p:nvSpPr>
        <p:spPr bwMode="auto">
          <a:xfrm>
            <a:off x="4038600" y="5937250"/>
            <a:ext cx="4800600" cy="519113"/>
          </a:xfrm>
          <a:prstGeom prst="rect">
            <a:avLst/>
          </a:prstGeom>
          <a:noFill/>
          <a:ln>
            <a:noFill/>
          </a:ln>
          <a:extLst/>
        </p:spPr>
        <p:txBody>
          <a:bodyPr lIns="91420" tIns="45711" rIns="91420" bIns="45711">
            <a:spAutoFit/>
          </a:bodyPr>
          <a:lstStyle>
            <a:lvl1pPr>
              <a:defRPr sz="2800">
                <a:solidFill>
                  <a:schemeClr val="bg1"/>
                </a:solidFill>
                <a:latin typeface="Arial" charset="0"/>
              </a:defRPr>
            </a:lvl1pPr>
            <a:lvl2pPr marL="742950" indent="-285750">
              <a:defRPr sz="2800">
                <a:solidFill>
                  <a:schemeClr val="bg1"/>
                </a:solidFill>
                <a:latin typeface="Arial" charset="0"/>
              </a:defRPr>
            </a:lvl2pPr>
            <a:lvl3pPr marL="1143000" indent="-228600">
              <a:defRPr sz="2800">
                <a:solidFill>
                  <a:schemeClr val="bg1"/>
                </a:solidFill>
                <a:latin typeface="Arial" charset="0"/>
              </a:defRPr>
            </a:lvl3pPr>
            <a:lvl4pPr marL="1600200" indent="-228600">
              <a:defRPr sz="2800">
                <a:solidFill>
                  <a:schemeClr val="bg1"/>
                </a:solidFill>
                <a:latin typeface="Arial" charset="0"/>
              </a:defRPr>
            </a:lvl4pPr>
            <a:lvl5pPr marL="2057400" indent="-22860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defRPr/>
            </a:pPr>
            <a:r>
              <a:rPr lang="en-US" b="1">
                <a:solidFill>
                  <a:srgbClr val="EAEAEA"/>
                </a:solidFill>
                <a:latin typeface="Tahoma" pitchFamily="34" charset="0"/>
                <a:cs typeface="+mn-cs"/>
              </a:rPr>
              <a:t>The OWASP Foundation</a:t>
            </a:r>
          </a:p>
        </p:txBody>
      </p:sp>
      <p:sp>
        <p:nvSpPr>
          <p:cNvPr id="18" name="Rectangle 18"/>
          <p:cNvSpPr>
            <a:spLocks noChangeArrowheads="1"/>
          </p:cNvSpPr>
          <p:nvPr/>
        </p:nvSpPr>
        <p:spPr bwMode="auto">
          <a:xfrm>
            <a:off x="8462963" y="2667000"/>
            <a:ext cx="681037" cy="1219200"/>
          </a:xfrm>
          <a:prstGeom prst="rect">
            <a:avLst/>
          </a:prstGeom>
          <a:solidFill>
            <a:srgbClr val="339933">
              <a:alpha val="70979"/>
            </a:srgbClr>
          </a:solidFill>
          <a:ln>
            <a:noFill/>
          </a:ln>
          <a:extLst/>
        </p:spPr>
        <p:txBody>
          <a:bodyPr wrap="none" lIns="91420" tIns="45711" rIns="91420" bIns="45711" anchor="ctr"/>
          <a:lstStyle/>
          <a:p>
            <a:pPr algn="ctr">
              <a:defRPr/>
            </a:pPr>
            <a:endParaRPr lang="en-US" sz="1800"/>
          </a:p>
        </p:txBody>
      </p:sp>
      <p:sp>
        <p:nvSpPr>
          <p:cNvPr id="19" name="Freeform 19"/>
          <p:cNvSpPr>
            <a:spLocks/>
          </p:cNvSpPr>
          <p:nvPr/>
        </p:nvSpPr>
        <p:spPr bwMode="auto">
          <a:xfrm>
            <a:off x="2705100" y="2667000"/>
            <a:ext cx="1028700" cy="1219200"/>
          </a:xfrm>
          <a:custGeom>
            <a:avLst/>
            <a:gdLst>
              <a:gd name="T0" fmla="*/ 0 w 456"/>
              <a:gd name="T1" fmla="*/ 0 h 528"/>
              <a:gd name="T2" fmla="*/ 0 w 456"/>
              <a:gd name="T3" fmla="*/ 2147483647 h 528"/>
              <a:gd name="T4" fmla="*/ 2147483647 w 456"/>
              <a:gd name="T5" fmla="*/ 2147483647 h 528"/>
              <a:gd name="T6" fmla="*/ 2147483647 w 456"/>
              <a:gd name="T7" fmla="*/ 2147483647 h 528"/>
              <a:gd name="T8" fmla="*/ 2147483647 w 456"/>
              <a:gd name="T9" fmla="*/ 2147483647 h 528"/>
              <a:gd name="T10" fmla="*/ 0 w 456"/>
              <a:gd name="T11" fmla="*/ 0 h 5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6" h="528">
                <a:moveTo>
                  <a:pt x="0" y="0"/>
                </a:moveTo>
                <a:lnTo>
                  <a:pt x="0" y="528"/>
                </a:lnTo>
                <a:lnTo>
                  <a:pt x="192" y="528"/>
                </a:lnTo>
                <a:lnTo>
                  <a:pt x="452" y="260"/>
                </a:lnTo>
                <a:lnTo>
                  <a:pt x="456" y="1"/>
                </a:lnTo>
                <a:lnTo>
                  <a:pt x="0" y="0"/>
                </a:lnTo>
                <a:close/>
              </a:path>
            </a:pathLst>
          </a:custGeom>
          <a:solidFill>
            <a:srgbClr val="339933">
              <a:alpha val="32941"/>
            </a:srgbClr>
          </a:solidFill>
          <a:ln>
            <a:noFill/>
          </a:ln>
          <a:extLst/>
        </p:spPr>
        <p:txBody>
          <a:bodyPr/>
          <a:lstStyle/>
          <a:p>
            <a:pPr algn="ctr">
              <a:defRPr/>
            </a:pPr>
            <a:endParaRPr lang="en-US"/>
          </a:p>
        </p:txBody>
      </p:sp>
      <p:sp>
        <p:nvSpPr>
          <p:cNvPr id="20" name="Freeform 20"/>
          <p:cNvSpPr>
            <a:spLocks/>
          </p:cNvSpPr>
          <p:nvPr/>
        </p:nvSpPr>
        <p:spPr bwMode="auto">
          <a:xfrm rot="10800000">
            <a:off x="7385050" y="2667000"/>
            <a:ext cx="1028700" cy="1219200"/>
          </a:xfrm>
          <a:custGeom>
            <a:avLst/>
            <a:gdLst>
              <a:gd name="T0" fmla="*/ 0 w 456"/>
              <a:gd name="T1" fmla="*/ 0 h 528"/>
              <a:gd name="T2" fmla="*/ 0 w 456"/>
              <a:gd name="T3" fmla="*/ 2147483647 h 528"/>
              <a:gd name="T4" fmla="*/ 2147483647 w 456"/>
              <a:gd name="T5" fmla="*/ 2147483647 h 528"/>
              <a:gd name="T6" fmla="*/ 2147483647 w 456"/>
              <a:gd name="T7" fmla="*/ 2147483647 h 528"/>
              <a:gd name="T8" fmla="*/ 2147483647 w 456"/>
              <a:gd name="T9" fmla="*/ 2147483647 h 528"/>
              <a:gd name="T10" fmla="*/ 0 w 456"/>
              <a:gd name="T11" fmla="*/ 0 h 5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6" h="528">
                <a:moveTo>
                  <a:pt x="0" y="0"/>
                </a:moveTo>
                <a:lnTo>
                  <a:pt x="0" y="528"/>
                </a:lnTo>
                <a:lnTo>
                  <a:pt x="192" y="528"/>
                </a:lnTo>
                <a:lnTo>
                  <a:pt x="452" y="260"/>
                </a:lnTo>
                <a:lnTo>
                  <a:pt x="456" y="1"/>
                </a:lnTo>
                <a:lnTo>
                  <a:pt x="0" y="0"/>
                </a:lnTo>
                <a:close/>
              </a:path>
            </a:pathLst>
          </a:custGeom>
          <a:solidFill>
            <a:srgbClr val="339933">
              <a:alpha val="32941"/>
            </a:srgbClr>
          </a:solidFill>
          <a:ln>
            <a:noFill/>
          </a:ln>
          <a:extLst/>
        </p:spPr>
        <p:txBody>
          <a:bodyPr/>
          <a:lstStyle/>
          <a:p>
            <a:pPr algn="ctr">
              <a:defRPr/>
            </a:pPr>
            <a:endParaRPr lang="en-US"/>
          </a:p>
        </p:txBody>
      </p:sp>
      <p:sp>
        <p:nvSpPr>
          <p:cNvPr id="21" name="Text Box 21"/>
          <p:cNvSpPr txBox="1">
            <a:spLocks noChangeArrowheads="1"/>
          </p:cNvSpPr>
          <p:nvPr/>
        </p:nvSpPr>
        <p:spPr bwMode="auto">
          <a:xfrm>
            <a:off x="1524000" y="4229100"/>
            <a:ext cx="2667000" cy="519113"/>
          </a:xfrm>
          <a:prstGeom prst="rect">
            <a:avLst/>
          </a:prstGeom>
          <a:noFill/>
          <a:ln>
            <a:noFill/>
          </a:ln>
          <a:extLst/>
        </p:spPr>
        <p:txBody>
          <a:bodyPr lIns="91420" tIns="45711" rIns="91420" bIns="45711">
            <a:spAutoFit/>
          </a:bodyPr>
          <a:lstStyle>
            <a:lvl1pPr>
              <a:defRPr sz="2800">
                <a:solidFill>
                  <a:schemeClr val="bg1"/>
                </a:solidFill>
                <a:latin typeface="Arial" charset="0"/>
              </a:defRPr>
            </a:lvl1pPr>
            <a:lvl2pPr marL="742950" indent="-285750">
              <a:defRPr sz="2800">
                <a:solidFill>
                  <a:schemeClr val="bg1"/>
                </a:solidFill>
                <a:latin typeface="Arial" charset="0"/>
              </a:defRPr>
            </a:lvl2pPr>
            <a:lvl3pPr marL="1143000" indent="-228600">
              <a:defRPr sz="2800">
                <a:solidFill>
                  <a:schemeClr val="bg1"/>
                </a:solidFill>
                <a:latin typeface="Arial" charset="0"/>
              </a:defRPr>
            </a:lvl3pPr>
            <a:lvl4pPr marL="1600200" indent="-228600">
              <a:defRPr sz="2800">
                <a:solidFill>
                  <a:schemeClr val="bg1"/>
                </a:solidFill>
                <a:latin typeface="Arial" charset="0"/>
              </a:defRPr>
            </a:lvl4pPr>
            <a:lvl5pPr marL="2057400" indent="-22860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defRPr/>
            </a:pPr>
            <a:r>
              <a:rPr lang="en-US" b="1">
                <a:solidFill>
                  <a:srgbClr val="777777"/>
                </a:solidFill>
                <a:latin typeface="Tahoma" pitchFamily="34" charset="0"/>
                <a:cs typeface="+mn-cs"/>
              </a:rPr>
              <a:t>OWASP</a:t>
            </a:r>
          </a:p>
        </p:txBody>
      </p:sp>
      <p:sp>
        <p:nvSpPr>
          <p:cNvPr id="22" name="Text Box 22"/>
          <p:cNvSpPr txBox="1">
            <a:spLocks noChangeArrowheads="1"/>
          </p:cNvSpPr>
          <p:nvPr/>
        </p:nvSpPr>
        <p:spPr bwMode="auto">
          <a:xfrm>
            <a:off x="4038600" y="6326188"/>
            <a:ext cx="4800600" cy="336550"/>
          </a:xfrm>
          <a:prstGeom prst="rect">
            <a:avLst/>
          </a:prstGeom>
          <a:noFill/>
          <a:ln>
            <a:noFill/>
          </a:ln>
          <a:extLst/>
        </p:spPr>
        <p:txBody>
          <a:bodyPr lIns="91420" tIns="45711" rIns="91420" bIns="45711">
            <a:spAutoFit/>
          </a:bodyPr>
          <a:lstStyle>
            <a:lvl1pPr>
              <a:defRPr sz="2800">
                <a:solidFill>
                  <a:schemeClr val="bg1"/>
                </a:solidFill>
                <a:latin typeface="Arial" charset="0"/>
              </a:defRPr>
            </a:lvl1pPr>
            <a:lvl2pPr marL="742950" indent="-285750">
              <a:defRPr sz="2800">
                <a:solidFill>
                  <a:schemeClr val="bg1"/>
                </a:solidFill>
                <a:latin typeface="Arial" charset="0"/>
              </a:defRPr>
            </a:lvl2pPr>
            <a:lvl3pPr marL="1143000" indent="-228600">
              <a:defRPr sz="2800">
                <a:solidFill>
                  <a:schemeClr val="bg1"/>
                </a:solidFill>
                <a:latin typeface="Arial" charset="0"/>
              </a:defRPr>
            </a:lvl3pPr>
            <a:lvl4pPr marL="1600200" indent="-228600">
              <a:defRPr sz="2800">
                <a:solidFill>
                  <a:schemeClr val="bg1"/>
                </a:solidFill>
                <a:latin typeface="Arial" charset="0"/>
              </a:defRPr>
            </a:lvl4pPr>
            <a:lvl5pPr marL="2057400" indent="-22860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defRPr/>
            </a:pPr>
            <a:r>
              <a:rPr lang="en-US" sz="1600" u="sng">
                <a:solidFill>
                  <a:srgbClr val="EAEAEA"/>
                </a:solidFill>
                <a:latin typeface="Tahoma" pitchFamily="34" charset="0"/>
                <a:cs typeface="+mn-cs"/>
              </a:rPr>
              <a:t>http://www.owasp.org</a:t>
            </a:r>
            <a:r>
              <a:rPr lang="en-US" sz="1600">
                <a:solidFill>
                  <a:srgbClr val="EAEAEA"/>
                </a:solidFill>
                <a:latin typeface="Tahoma" pitchFamily="34" charset="0"/>
                <a:cs typeface="+mn-cs"/>
              </a:rPr>
              <a:t> </a:t>
            </a:r>
          </a:p>
        </p:txBody>
      </p:sp>
      <p:sp>
        <p:nvSpPr>
          <p:cNvPr id="12291" name="Rectangle 3"/>
          <p:cNvSpPr>
            <a:spLocks noGrp="1" noChangeArrowheads="1"/>
          </p:cNvSpPr>
          <p:nvPr>
            <p:ph type="ctrTitle"/>
          </p:nvPr>
        </p:nvSpPr>
        <p:spPr>
          <a:xfrm>
            <a:off x="3276600" y="762000"/>
            <a:ext cx="5867400" cy="1905000"/>
          </a:xfrm>
        </p:spPr>
        <p:txBody>
          <a:bodyPr/>
          <a:lstStyle>
            <a:lvl1pPr>
              <a:defRPr>
                <a:solidFill>
                  <a:srgbClr val="777777"/>
                </a:solidFill>
              </a:defRPr>
            </a:lvl1pPr>
          </a:lstStyle>
          <a:p>
            <a:r>
              <a:rPr lang="en-US"/>
              <a:t>Click to edit Master title style</a:t>
            </a:r>
          </a:p>
        </p:txBody>
      </p:sp>
      <p:sp>
        <p:nvSpPr>
          <p:cNvPr id="12292" name="Rectangle 4"/>
          <p:cNvSpPr>
            <a:spLocks noGrp="1" noChangeArrowheads="1"/>
          </p:cNvSpPr>
          <p:nvPr>
            <p:ph type="subTitle" idx="1"/>
          </p:nvPr>
        </p:nvSpPr>
        <p:spPr>
          <a:xfrm>
            <a:off x="4038600" y="3260725"/>
            <a:ext cx="4648200" cy="1752600"/>
          </a:xfrm>
        </p:spPr>
        <p:txBody>
          <a:bodyPr/>
          <a:lstStyle>
            <a:lvl1pPr marL="0" indent="0">
              <a:spcBef>
                <a:spcPct val="5000"/>
              </a:spcBef>
              <a:buFont typeface="Webdings" pitchFamily="18" charset="2"/>
              <a:buNone/>
              <a:defRPr sz="1600">
                <a:solidFill>
                  <a:srgbClr val="969696"/>
                </a:solidFill>
              </a:defRPr>
            </a:lvl1pPr>
          </a:lstStyle>
          <a:p>
            <a:r>
              <a:rPr lang="en-US" dirty="0"/>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0E2B2750-976C-4472-97BD-0DB80EFD12BF}"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55138445-D2AE-485B-8C0F-913D429C8C9B}"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295400"/>
            <a:ext cx="4038600" cy="48307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95400"/>
            <a:ext cx="4038600" cy="48307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sldNum" sz="quarter" idx="10"/>
          </p:nvPr>
        </p:nvSpPr>
        <p:spPr>
          <a:ln/>
        </p:spPr>
        <p:txBody>
          <a:bodyPr/>
          <a:lstStyle>
            <a:lvl1pPr>
              <a:defRPr/>
            </a:lvl1pPr>
          </a:lstStyle>
          <a:p>
            <a:pPr>
              <a:defRPr/>
            </a:pPr>
            <a:fld id="{8079341A-27C9-4475-8A4E-B38E790BE27C}"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5"/>
          <p:cNvSpPr>
            <a:spLocks noChangeArrowheads="1"/>
          </p:cNvSpPr>
          <p:nvPr/>
        </p:nvSpPr>
        <p:spPr bwMode="auto">
          <a:xfrm>
            <a:off x="1447800" y="762000"/>
            <a:ext cx="7696200" cy="4953000"/>
          </a:xfrm>
          <a:prstGeom prst="rect">
            <a:avLst/>
          </a:prstGeom>
          <a:solidFill>
            <a:srgbClr val="EAEAEA"/>
          </a:solidFill>
          <a:ln>
            <a:noFill/>
          </a:ln>
          <a:extLst/>
        </p:spPr>
        <p:txBody>
          <a:bodyPr wrap="none" anchor="ctr"/>
          <a:lstStyle/>
          <a:p>
            <a:pPr algn="ctr">
              <a:defRPr/>
            </a:pPr>
            <a:endParaRPr lang="en-US" sz="1800">
              <a:solidFill>
                <a:srgbClr val="000000"/>
              </a:solidFill>
            </a:endParaRPr>
          </a:p>
        </p:txBody>
      </p:sp>
      <p:sp>
        <p:nvSpPr>
          <p:cNvPr id="5" name="Rectangle 9"/>
          <p:cNvSpPr>
            <a:spLocks noChangeArrowheads="1"/>
          </p:cNvSpPr>
          <p:nvPr/>
        </p:nvSpPr>
        <p:spPr bwMode="auto">
          <a:xfrm>
            <a:off x="0" y="0"/>
            <a:ext cx="9144000" cy="609600"/>
          </a:xfrm>
          <a:prstGeom prst="rect">
            <a:avLst/>
          </a:prstGeom>
          <a:solidFill>
            <a:srgbClr val="336699"/>
          </a:solidFill>
          <a:ln>
            <a:noFill/>
          </a:ln>
          <a:extLst/>
        </p:spPr>
        <p:txBody>
          <a:bodyPr wrap="none" anchor="ctr"/>
          <a:lstStyle/>
          <a:p>
            <a:pPr algn="ctr">
              <a:defRPr/>
            </a:pPr>
            <a:endParaRPr lang="en-US" sz="1800">
              <a:solidFill>
                <a:srgbClr val="000000"/>
              </a:solidFill>
            </a:endParaRPr>
          </a:p>
        </p:txBody>
      </p:sp>
      <p:sp>
        <p:nvSpPr>
          <p:cNvPr id="6" name="Rectangle 10"/>
          <p:cNvSpPr>
            <a:spLocks noChangeArrowheads="1"/>
          </p:cNvSpPr>
          <p:nvPr/>
        </p:nvSpPr>
        <p:spPr bwMode="auto">
          <a:xfrm>
            <a:off x="0" y="5715000"/>
            <a:ext cx="9144000" cy="1149350"/>
          </a:xfrm>
          <a:prstGeom prst="rect">
            <a:avLst/>
          </a:prstGeom>
          <a:solidFill>
            <a:srgbClr val="336699"/>
          </a:solidFill>
          <a:ln>
            <a:noFill/>
          </a:ln>
          <a:extLst/>
        </p:spPr>
        <p:txBody>
          <a:bodyPr wrap="none" anchor="ctr"/>
          <a:lstStyle/>
          <a:p>
            <a:pPr>
              <a:defRPr/>
            </a:pPr>
            <a:endParaRPr lang="en-CA" sz="1800">
              <a:solidFill>
                <a:srgbClr val="000000"/>
              </a:solidFill>
              <a:latin typeface="Times New Roman" pitchFamily="18" charset="0"/>
            </a:endParaRPr>
          </a:p>
        </p:txBody>
      </p:sp>
      <p:pic>
        <p:nvPicPr>
          <p:cNvPr id="7" name="Picture 11" descr="owasp"/>
          <p:cNvPicPr>
            <a:picLocks noChangeAspect="1" noChangeArrowheads="1"/>
          </p:cNvPicPr>
          <p:nvPr/>
        </p:nvPicPr>
        <p:blipFill>
          <a:blip r:embed="rId2" cstate="print">
            <a:clrChange>
              <a:clrFrom>
                <a:srgbClr val="FEFEFE"/>
              </a:clrFrom>
              <a:clrTo>
                <a:srgbClr val="FEFEFE">
                  <a:alpha val="0"/>
                </a:srgbClr>
              </a:clrTo>
            </a:clrChange>
          </a:blip>
          <a:srcRect/>
          <a:stretch>
            <a:fillRect/>
          </a:stretch>
        </p:blipFill>
        <p:spPr bwMode="auto">
          <a:xfrm>
            <a:off x="1676400" y="1066800"/>
            <a:ext cx="1371600" cy="1258888"/>
          </a:xfrm>
          <a:prstGeom prst="rect">
            <a:avLst/>
          </a:prstGeom>
          <a:noFill/>
          <a:ln w="9525">
            <a:noFill/>
            <a:miter lim="800000"/>
            <a:headEnd/>
            <a:tailEnd/>
          </a:ln>
        </p:spPr>
      </p:pic>
      <p:sp>
        <p:nvSpPr>
          <p:cNvPr id="8" name="Text Box 9"/>
          <p:cNvSpPr txBox="1">
            <a:spLocks noChangeArrowheads="1"/>
          </p:cNvSpPr>
          <p:nvPr/>
        </p:nvSpPr>
        <p:spPr bwMode="auto">
          <a:xfrm>
            <a:off x="4038600" y="5165725"/>
            <a:ext cx="4191000" cy="549275"/>
          </a:xfrm>
          <a:prstGeom prst="rect">
            <a:avLst/>
          </a:prstGeom>
          <a:noFill/>
          <a:ln>
            <a:noFill/>
          </a:ln>
          <a:extLst/>
        </p:spPr>
        <p:txBody>
          <a:bodyPr>
            <a:spAutoFit/>
          </a:bodyPr>
          <a:lstStyle>
            <a:lvl1pPr>
              <a:defRPr sz="2800">
                <a:solidFill>
                  <a:schemeClr val="bg1"/>
                </a:solidFill>
                <a:latin typeface="Arial" charset="0"/>
              </a:defRPr>
            </a:lvl1pPr>
            <a:lvl2pPr marL="742950" indent="-285750">
              <a:defRPr sz="2800">
                <a:solidFill>
                  <a:schemeClr val="bg1"/>
                </a:solidFill>
                <a:latin typeface="Arial" charset="0"/>
              </a:defRPr>
            </a:lvl2pPr>
            <a:lvl3pPr marL="1143000" indent="-228600">
              <a:defRPr sz="2800">
                <a:solidFill>
                  <a:schemeClr val="bg1"/>
                </a:solidFill>
                <a:latin typeface="Arial" charset="0"/>
              </a:defRPr>
            </a:lvl3pPr>
            <a:lvl4pPr marL="1600200" indent="-228600">
              <a:defRPr sz="2800">
                <a:solidFill>
                  <a:schemeClr val="bg1"/>
                </a:solidFill>
                <a:latin typeface="Arial" charset="0"/>
              </a:defRPr>
            </a:lvl4pPr>
            <a:lvl5pPr marL="2057400" indent="-22860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defRPr/>
            </a:pPr>
            <a:r>
              <a:rPr lang="en-US" sz="1000">
                <a:solidFill>
                  <a:srgbClr val="969696"/>
                </a:solidFill>
                <a:latin typeface="Tahoma" pitchFamily="34" charset="0"/>
                <a:cs typeface="+mn-cs"/>
              </a:rPr>
              <a:t>Copyright 2009 © The OWASP Foundation</a:t>
            </a:r>
          </a:p>
          <a:p>
            <a:pPr>
              <a:defRPr/>
            </a:pPr>
            <a:r>
              <a:rPr lang="en-US" sz="1000">
                <a:solidFill>
                  <a:srgbClr val="969696"/>
                </a:solidFill>
                <a:latin typeface="Tahoma" pitchFamily="34" charset="0"/>
                <a:cs typeface="+mn-cs"/>
              </a:rPr>
              <a:t>Permission is granted to copy, distribute and/or modify this document under the terms of the OWASP License.</a:t>
            </a:r>
          </a:p>
        </p:txBody>
      </p:sp>
      <p:sp>
        <p:nvSpPr>
          <p:cNvPr id="9" name="Rectangle 14"/>
          <p:cNvSpPr>
            <a:spLocks noChangeArrowheads="1"/>
          </p:cNvSpPr>
          <p:nvPr/>
        </p:nvSpPr>
        <p:spPr bwMode="auto">
          <a:xfrm>
            <a:off x="0" y="609600"/>
            <a:ext cx="9144000" cy="152400"/>
          </a:xfrm>
          <a:prstGeom prst="rect">
            <a:avLst/>
          </a:prstGeom>
          <a:solidFill>
            <a:srgbClr val="777777"/>
          </a:solidFill>
          <a:ln>
            <a:noFill/>
          </a:ln>
          <a:extLst/>
        </p:spPr>
        <p:txBody>
          <a:bodyPr wrap="none" anchor="ctr"/>
          <a:lstStyle/>
          <a:p>
            <a:pPr algn="ctr">
              <a:defRPr/>
            </a:pPr>
            <a:endParaRPr lang="en-US" sz="1800">
              <a:solidFill>
                <a:srgbClr val="000000"/>
              </a:solidFill>
            </a:endParaRPr>
          </a:p>
        </p:txBody>
      </p:sp>
      <p:sp>
        <p:nvSpPr>
          <p:cNvPr id="10" name="Rectangle 16"/>
          <p:cNvSpPr>
            <a:spLocks noChangeArrowheads="1"/>
          </p:cNvSpPr>
          <p:nvPr/>
        </p:nvSpPr>
        <p:spPr bwMode="auto">
          <a:xfrm>
            <a:off x="6350" y="755650"/>
            <a:ext cx="1417638" cy="3740150"/>
          </a:xfrm>
          <a:prstGeom prst="rect">
            <a:avLst/>
          </a:prstGeom>
          <a:solidFill>
            <a:srgbClr val="003399">
              <a:alpha val="58823"/>
            </a:srgbClr>
          </a:solidFill>
          <a:ln>
            <a:noFill/>
          </a:ln>
          <a:extLst/>
        </p:spPr>
        <p:txBody>
          <a:bodyPr wrap="none" anchor="ctr"/>
          <a:lstStyle/>
          <a:p>
            <a:pPr algn="ctr">
              <a:defRPr/>
            </a:pPr>
            <a:endParaRPr lang="en-US" sz="1800">
              <a:solidFill>
                <a:srgbClr val="000000"/>
              </a:solidFill>
            </a:endParaRPr>
          </a:p>
        </p:txBody>
      </p:sp>
      <p:sp>
        <p:nvSpPr>
          <p:cNvPr id="11" name="Rectangle 18"/>
          <p:cNvSpPr>
            <a:spLocks noChangeArrowheads="1"/>
          </p:cNvSpPr>
          <p:nvPr/>
        </p:nvSpPr>
        <p:spPr bwMode="auto">
          <a:xfrm>
            <a:off x="6350" y="5302250"/>
            <a:ext cx="1417638" cy="412750"/>
          </a:xfrm>
          <a:prstGeom prst="rect">
            <a:avLst/>
          </a:prstGeom>
          <a:gradFill rotWithShape="0">
            <a:gsLst>
              <a:gs pos="0">
                <a:schemeClr val="tx1"/>
              </a:gs>
              <a:gs pos="100000">
                <a:schemeClr val="tx1">
                  <a:gamma/>
                  <a:shade val="0"/>
                  <a:invGamma/>
                </a:schemeClr>
              </a:gs>
            </a:gsLst>
            <a:lin ang="5400000" scaled="1"/>
          </a:gradFill>
          <a:ln w="9525">
            <a:noFill/>
            <a:miter lim="800000"/>
            <a:headEnd/>
            <a:tailEnd/>
          </a:ln>
          <a:effectLst/>
        </p:spPr>
        <p:txBody>
          <a:bodyPr wrap="none" anchor="ctr"/>
          <a:lstStyle/>
          <a:p>
            <a:pPr algn="ctr">
              <a:defRPr/>
            </a:pPr>
            <a:endParaRPr lang="en-US" sz="1800">
              <a:solidFill>
                <a:srgbClr val="000000"/>
              </a:solidFill>
              <a:cs typeface="+mn-cs"/>
            </a:endParaRPr>
          </a:p>
        </p:txBody>
      </p:sp>
      <p:sp>
        <p:nvSpPr>
          <p:cNvPr id="12" name="Rectangle 19"/>
          <p:cNvSpPr>
            <a:spLocks noChangeArrowheads="1"/>
          </p:cNvSpPr>
          <p:nvPr/>
        </p:nvSpPr>
        <p:spPr bwMode="auto">
          <a:xfrm>
            <a:off x="6350" y="4845050"/>
            <a:ext cx="1417638" cy="565150"/>
          </a:xfrm>
          <a:prstGeom prst="rect">
            <a:avLst/>
          </a:prstGeom>
          <a:solidFill>
            <a:srgbClr val="339933">
              <a:alpha val="70979"/>
            </a:srgbClr>
          </a:solidFill>
          <a:ln>
            <a:noFill/>
          </a:ln>
          <a:extLst/>
        </p:spPr>
        <p:txBody>
          <a:bodyPr wrap="none" anchor="ctr"/>
          <a:lstStyle/>
          <a:p>
            <a:pPr algn="ctr">
              <a:defRPr/>
            </a:pPr>
            <a:endParaRPr lang="en-US" sz="1800">
              <a:solidFill>
                <a:srgbClr val="000000"/>
              </a:solidFill>
            </a:endParaRPr>
          </a:p>
        </p:txBody>
      </p:sp>
      <p:sp>
        <p:nvSpPr>
          <p:cNvPr id="13" name="Rectangle 20"/>
          <p:cNvSpPr>
            <a:spLocks noChangeArrowheads="1"/>
          </p:cNvSpPr>
          <p:nvPr/>
        </p:nvSpPr>
        <p:spPr bwMode="auto">
          <a:xfrm>
            <a:off x="6350" y="2667000"/>
            <a:ext cx="1417638" cy="1219200"/>
          </a:xfrm>
          <a:prstGeom prst="rect">
            <a:avLst/>
          </a:prstGeom>
          <a:solidFill>
            <a:srgbClr val="003366">
              <a:alpha val="59999"/>
            </a:srgbClr>
          </a:solidFill>
          <a:ln>
            <a:noFill/>
          </a:ln>
          <a:extLst/>
        </p:spPr>
        <p:txBody>
          <a:bodyPr wrap="none" anchor="ctr"/>
          <a:lstStyle/>
          <a:p>
            <a:pPr algn="ctr">
              <a:defRPr/>
            </a:pPr>
            <a:endParaRPr lang="en-US" sz="1800">
              <a:solidFill>
                <a:srgbClr val="000000"/>
              </a:solidFill>
            </a:endParaRPr>
          </a:p>
        </p:txBody>
      </p:sp>
      <p:sp>
        <p:nvSpPr>
          <p:cNvPr id="14" name="Rectangle 21"/>
          <p:cNvSpPr>
            <a:spLocks noChangeArrowheads="1"/>
          </p:cNvSpPr>
          <p:nvPr/>
        </p:nvSpPr>
        <p:spPr bwMode="auto">
          <a:xfrm>
            <a:off x="1452563" y="2667000"/>
            <a:ext cx="681037" cy="1219200"/>
          </a:xfrm>
          <a:prstGeom prst="rect">
            <a:avLst/>
          </a:prstGeom>
          <a:solidFill>
            <a:srgbClr val="339933">
              <a:alpha val="70979"/>
            </a:srgbClr>
          </a:solidFill>
          <a:ln>
            <a:noFill/>
          </a:ln>
          <a:extLst/>
        </p:spPr>
        <p:txBody>
          <a:bodyPr wrap="none" anchor="ctr"/>
          <a:lstStyle/>
          <a:p>
            <a:pPr algn="ctr">
              <a:defRPr/>
            </a:pPr>
            <a:endParaRPr lang="en-US" sz="1800">
              <a:solidFill>
                <a:srgbClr val="000000"/>
              </a:solidFill>
            </a:endParaRPr>
          </a:p>
        </p:txBody>
      </p:sp>
      <p:sp>
        <p:nvSpPr>
          <p:cNvPr id="15" name="Rectangle 22"/>
          <p:cNvSpPr>
            <a:spLocks noChangeArrowheads="1"/>
          </p:cNvSpPr>
          <p:nvPr/>
        </p:nvSpPr>
        <p:spPr bwMode="auto">
          <a:xfrm>
            <a:off x="2170113" y="2667000"/>
            <a:ext cx="681037" cy="1219200"/>
          </a:xfrm>
          <a:prstGeom prst="rect">
            <a:avLst/>
          </a:prstGeom>
          <a:solidFill>
            <a:srgbClr val="339933">
              <a:alpha val="70979"/>
            </a:srgbClr>
          </a:solidFill>
          <a:ln>
            <a:noFill/>
          </a:ln>
          <a:extLst/>
        </p:spPr>
        <p:txBody>
          <a:bodyPr wrap="none" anchor="ctr"/>
          <a:lstStyle/>
          <a:p>
            <a:pPr algn="ctr">
              <a:defRPr/>
            </a:pPr>
            <a:endParaRPr lang="en-US" sz="1800">
              <a:solidFill>
                <a:srgbClr val="000000"/>
              </a:solidFill>
            </a:endParaRPr>
          </a:p>
        </p:txBody>
      </p:sp>
      <p:sp>
        <p:nvSpPr>
          <p:cNvPr id="16" name="Rectangle 23"/>
          <p:cNvSpPr>
            <a:spLocks noChangeArrowheads="1"/>
          </p:cNvSpPr>
          <p:nvPr/>
        </p:nvSpPr>
        <p:spPr bwMode="auto">
          <a:xfrm>
            <a:off x="0" y="2641600"/>
            <a:ext cx="9144000" cy="26988"/>
          </a:xfrm>
          <a:prstGeom prst="rect">
            <a:avLst/>
          </a:prstGeom>
          <a:solidFill>
            <a:schemeClr val="bg1"/>
          </a:solidFill>
          <a:ln>
            <a:noFill/>
          </a:ln>
          <a:extLst/>
        </p:spPr>
        <p:txBody>
          <a:bodyPr wrap="none" anchor="ctr"/>
          <a:lstStyle/>
          <a:p>
            <a:pPr algn="ctr">
              <a:defRPr/>
            </a:pPr>
            <a:endParaRPr lang="en-US" sz="1800">
              <a:solidFill>
                <a:srgbClr val="000000"/>
              </a:solidFill>
            </a:endParaRPr>
          </a:p>
        </p:txBody>
      </p:sp>
      <p:sp>
        <p:nvSpPr>
          <p:cNvPr id="17" name="Text Box 26"/>
          <p:cNvSpPr txBox="1">
            <a:spLocks noChangeArrowheads="1"/>
          </p:cNvSpPr>
          <p:nvPr/>
        </p:nvSpPr>
        <p:spPr bwMode="auto">
          <a:xfrm>
            <a:off x="4038600" y="5937250"/>
            <a:ext cx="4800600" cy="519113"/>
          </a:xfrm>
          <a:prstGeom prst="rect">
            <a:avLst/>
          </a:prstGeom>
          <a:noFill/>
          <a:ln>
            <a:noFill/>
          </a:ln>
          <a:extLst/>
        </p:spPr>
        <p:txBody>
          <a:bodyPr>
            <a:spAutoFit/>
          </a:bodyPr>
          <a:lstStyle>
            <a:lvl1pPr>
              <a:defRPr sz="2800">
                <a:solidFill>
                  <a:schemeClr val="bg1"/>
                </a:solidFill>
                <a:latin typeface="Arial" charset="0"/>
              </a:defRPr>
            </a:lvl1pPr>
            <a:lvl2pPr marL="742950" indent="-285750">
              <a:defRPr sz="2800">
                <a:solidFill>
                  <a:schemeClr val="bg1"/>
                </a:solidFill>
                <a:latin typeface="Arial" charset="0"/>
              </a:defRPr>
            </a:lvl2pPr>
            <a:lvl3pPr marL="1143000" indent="-228600">
              <a:defRPr sz="2800">
                <a:solidFill>
                  <a:schemeClr val="bg1"/>
                </a:solidFill>
                <a:latin typeface="Arial" charset="0"/>
              </a:defRPr>
            </a:lvl3pPr>
            <a:lvl4pPr marL="1600200" indent="-228600">
              <a:defRPr sz="2800">
                <a:solidFill>
                  <a:schemeClr val="bg1"/>
                </a:solidFill>
                <a:latin typeface="Arial" charset="0"/>
              </a:defRPr>
            </a:lvl4pPr>
            <a:lvl5pPr marL="2057400" indent="-22860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defRPr/>
            </a:pPr>
            <a:r>
              <a:rPr lang="en-US" b="1">
                <a:solidFill>
                  <a:srgbClr val="EAEAEA"/>
                </a:solidFill>
                <a:latin typeface="Tahoma" pitchFamily="34" charset="0"/>
                <a:cs typeface="+mn-cs"/>
              </a:rPr>
              <a:t>The OWASP Foundation</a:t>
            </a:r>
          </a:p>
        </p:txBody>
      </p:sp>
      <p:sp>
        <p:nvSpPr>
          <p:cNvPr id="18" name="Rectangle 28"/>
          <p:cNvSpPr>
            <a:spLocks noChangeArrowheads="1"/>
          </p:cNvSpPr>
          <p:nvPr/>
        </p:nvSpPr>
        <p:spPr bwMode="auto">
          <a:xfrm>
            <a:off x="8462963" y="2667000"/>
            <a:ext cx="681037" cy="1219200"/>
          </a:xfrm>
          <a:prstGeom prst="rect">
            <a:avLst/>
          </a:prstGeom>
          <a:solidFill>
            <a:srgbClr val="339933">
              <a:alpha val="70979"/>
            </a:srgbClr>
          </a:solidFill>
          <a:ln>
            <a:noFill/>
          </a:ln>
          <a:extLst/>
        </p:spPr>
        <p:txBody>
          <a:bodyPr wrap="none" anchor="ctr"/>
          <a:lstStyle/>
          <a:p>
            <a:pPr algn="ctr">
              <a:defRPr/>
            </a:pPr>
            <a:endParaRPr lang="en-US" sz="1800">
              <a:solidFill>
                <a:srgbClr val="000000"/>
              </a:solidFill>
            </a:endParaRPr>
          </a:p>
        </p:txBody>
      </p:sp>
      <p:sp>
        <p:nvSpPr>
          <p:cNvPr id="19" name="Freeform 29"/>
          <p:cNvSpPr>
            <a:spLocks/>
          </p:cNvSpPr>
          <p:nvPr/>
        </p:nvSpPr>
        <p:spPr bwMode="auto">
          <a:xfrm>
            <a:off x="2705100" y="2667000"/>
            <a:ext cx="1028700" cy="1219200"/>
          </a:xfrm>
          <a:custGeom>
            <a:avLst/>
            <a:gdLst>
              <a:gd name="T0" fmla="*/ 0 w 456"/>
              <a:gd name="T1" fmla="*/ 0 h 528"/>
              <a:gd name="T2" fmla="*/ 0 w 456"/>
              <a:gd name="T3" fmla="*/ 2147483647 h 528"/>
              <a:gd name="T4" fmla="*/ 2147483647 w 456"/>
              <a:gd name="T5" fmla="*/ 2147483647 h 528"/>
              <a:gd name="T6" fmla="*/ 2147483647 w 456"/>
              <a:gd name="T7" fmla="*/ 2147483647 h 528"/>
              <a:gd name="T8" fmla="*/ 2147483647 w 456"/>
              <a:gd name="T9" fmla="*/ 2147483647 h 528"/>
              <a:gd name="T10" fmla="*/ 0 w 456"/>
              <a:gd name="T11" fmla="*/ 0 h 5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6" h="528">
                <a:moveTo>
                  <a:pt x="0" y="0"/>
                </a:moveTo>
                <a:lnTo>
                  <a:pt x="0" y="528"/>
                </a:lnTo>
                <a:lnTo>
                  <a:pt x="192" y="528"/>
                </a:lnTo>
                <a:lnTo>
                  <a:pt x="452" y="260"/>
                </a:lnTo>
                <a:lnTo>
                  <a:pt x="456" y="1"/>
                </a:lnTo>
                <a:lnTo>
                  <a:pt x="0" y="0"/>
                </a:lnTo>
                <a:close/>
              </a:path>
            </a:pathLst>
          </a:custGeom>
          <a:solidFill>
            <a:srgbClr val="339933">
              <a:alpha val="32941"/>
            </a:srgbClr>
          </a:solidFill>
          <a:ln>
            <a:noFill/>
          </a:ln>
          <a:extLst/>
        </p:spPr>
        <p:txBody>
          <a:bodyPr/>
          <a:lstStyle/>
          <a:p>
            <a:pPr algn="ctr">
              <a:defRPr/>
            </a:pPr>
            <a:endParaRPr lang="en-US"/>
          </a:p>
        </p:txBody>
      </p:sp>
      <p:sp>
        <p:nvSpPr>
          <p:cNvPr id="20" name="Freeform 30"/>
          <p:cNvSpPr>
            <a:spLocks/>
          </p:cNvSpPr>
          <p:nvPr/>
        </p:nvSpPr>
        <p:spPr bwMode="auto">
          <a:xfrm rot="10800000">
            <a:off x="7385050" y="2667000"/>
            <a:ext cx="1028700" cy="1219200"/>
          </a:xfrm>
          <a:custGeom>
            <a:avLst/>
            <a:gdLst>
              <a:gd name="T0" fmla="*/ 0 w 456"/>
              <a:gd name="T1" fmla="*/ 0 h 528"/>
              <a:gd name="T2" fmla="*/ 0 w 456"/>
              <a:gd name="T3" fmla="*/ 2147483647 h 528"/>
              <a:gd name="T4" fmla="*/ 2147483647 w 456"/>
              <a:gd name="T5" fmla="*/ 2147483647 h 528"/>
              <a:gd name="T6" fmla="*/ 2147483647 w 456"/>
              <a:gd name="T7" fmla="*/ 2147483647 h 528"/>
              <a:gd name="T8" fmla="*/ 2147483647 w 456"/>
              <a:gd name="T9" fmla="*/ 2147483647 h 528"/>
              <a:gd name="T10" fmla="*/ 0 w 456"/>
              <a:gd name="T11" fmla="*/ 0 h 5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6" h="528">
                <a:moveTo>
                  <a:pt x="0" y="0"/>
                </a:moveTo>
                <a:lnTo>
                  <a:pt x="0" y="528"/>
                </a:lnTo>
                <a:lnTo>
                  <a:pt x="192" y="528"/>
                </a:lnTo>
                <a:lnTo>
                  <a:pt x="452" y="260"/>
                </a:lnTo>
                <a:lnTo>
                  <a:pt x="456" y="1"/>
                </a:lnTo>
                <a:lnTo>
                  <a:pt x="0" y="0"/>
                </a:lnTo>
                <a:close/>
              </a:path>
            </a:pathLst>
          </a:custGeom>
          <a:solidFill>
            <a:srgbClr val="339933">
              <a:alpha val="32941"/>
            </a:srgbClr>
          </a:solidFill>
          <a:ln>
            <a:noFill/>
          </a:ln>
          <a:extLst/>
        </p:spPr>
        <p:txBody>
          <a:bodyPr/>
          <a:lstStyle/>
          <a:p>
            <a:pPr algn="ctr">
              <a:defRPr/>
            </a:pPr>
            <a:endParaRPr lang="en-US"/>
          </a:p>
        </p:txBody>
      </p:sp>
      <p:sp>
        <p:nvSpPr>
          <p:cNvPr id="21" name="Text Box 33"/>
          <p:cNvSpPr txBox="1">
            <a:spLocks noChangeArrowheads="1"/>
          </p:cNvSpPr>
          <p:nvPr/>
        </p:nvSpPr>
        <p:spPr bwMode="auto">
          <a:xfrm>
            <a:off x="1524000" y="4229100"/>
            <a:ext cx="2667000" cy="519113"/>
          </a:xfrm>
          <a:prstGeom prst="rect">
            <a:avLst/>
          </a:prstGeom>
          <a:noFill/>
          <a:ln>
            <a:noFill/>
          </a:ln>
          <a:extLst/>
        </p:spPr>
        <p:txBody>
          <a:bodyPr>
            <a:spAutoFit/>
          </a:bodyPr>
          <a:lstStyle>
            <a:lvl1pPr>
              <a:defRPr sz="2800">
                <a:solidFill>
                  <a:schemeClr val="bg1"/>
                </a:solidFill>
                <a:latin typeface="Arial" charset="0"/>
              </a:defRPr>
            </a:lvl1pPr>
            <a:lvl2pPr marL="742950" indent="-285750">
              <a:defRPr sz="2800">
                <a:solidFill>
                  <a:schemeClr val="bg1"/>
                </a:solidFill>
                <a:latin typeface="Arial" charset="0"/>
              </a:defRPr>
            </a:lvl2pPr>
            <a:lvl3pPr marL="1143000" indent="-228600">
              <a:defRPr sz="2800">
                <a:solidFill>
                  <a:schemeClr val="bg1"/>
                </a:solidFill>
                <a:latin typeface="Arial" charset="0"/>
              </a:defRPr>
            </a:lvl3pPr>
            <a:lvl4pPr marL="1600200" indent="-228600">
              <a:defRPr sz="2800">
                <a:solidFill>
                  <a:schemeClr val="bg1"/>
                </a:solidFill>
                <a:latin typeface="Arial" charset="0"/>
              </a:defRPr>
            </a:lvl4pPr>
            <a:lvl5pPr marL="2057400" indent="-22860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defRPr/>
            </a:pPr>
            <a:r>
              <a:rPr lang="en-US" b="1">
                <a:solidFill>
                  <a:srgbClr val="777777"/>
                </a:solidFill>
                <a:latin typeface="Tahoma" pitchFamily="34" charset="0"/>
                <a:cs typeface="+mn-cs"/>
              </a:rPr>
              <a:t>OWASP</a:t>
            </a:r>
          </a:p>
        </p:txBody>
      </p:sp>
      <p:sp>
        <p:nvSpPr>
          <p:cNvPr id="22" name="Text Box 34"/>
          <p:cNvSpPr txBox="1">
            <a:spLocks noChangeArrowheads="1"/>
          </p:cNvSpPr>
          <p:nvPr/>
        </p:nvSpPr>
        <p:spPr bwMode="auto">
          <a:xfrm>
            <a:off x="4038600" y="6326188"/>
            <a:ext cx="4800600" cy="336550"/>
          </a:xfrm>
          <a:prstGeom prst="rect">
            <a:avLst/>
          </a:prstGeom>
          <a:noFill/>
          <a:ln>
            <a:noFill/>
          </a:ln>
          <a:extLst/>
        </p:spPr>
        <p:txBody>
          <a:bodyPr>
            <a:spAutoFit/>
          </a:bodyPr>
          <a:lstStyle>
            <a:lvl1pPr>
              <a:defRPr sz="2800">
                <a:solidFill>
                  <a:schemeClr val="bg1"/>
                </a:solidFill>
                <a:latin typeface="Arial" charset="0"/>
              </a:defRPr>
            </a:lvl1pPr>
            <a:lvl2pPr marL="742950" indent="-285750">
              <a:defRPr sz="2800">
                <a:solidFill>
                  <a:schemeClr val="bg1"/>
                </a:solidFill>
                <a:latin typeface="Arial" charset="0"/>
              </a:defRPr>
            </a:lvl2pPr>
            <a:lvl3pPr marL="1143000" indent="-228600">
              <a:defRPr sz="2800">
                <a:solidFill>
                  <a:schemeClr val="bg1"/>
                </a:solidFill>
                <a:latin typeface="Arial" charset="0"/>
              </a:defRPr>
            </a:lvl3pPr>
            <a:lvl4pPr marL="1600200" indent="-228600">
              <a:defRPr sz="2800">
                <a:solidFill>
                  <a:schemeClr val="bg1"/>
                </a:solidFill>
                <a:latin typeface="Arial" charset="0"/>
              </a:defRPr>
            </a:lvl4pPr>
            <a:lvl5pPr marL="2057400" indent="-22860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defRPr/>
            </a:pPr>
            <a:r>
              <a:rPr lang="en-US" sz="1600" u="sng">
                <a:solidFill>
                  <a:srgbClr val="EAEAEA"/>
                </a:solidFill>
                <a:latin typeface="Tahoma" pitchFamily="34" charset="0"/>
                <a:cs typeface="+mn-cs"/>
              </a:rPr>
              <a:t>http://www.owasp.org</a:t>
            </a:r>
            <a:r>
              <a:rPr lang="en-US" sz="1600">
                <a:solidFill>
                  <a:srgbClr val="EAEAEA"/>
                </a:solidFill>
                <a:latin typeface="Tahoma" pitchFamily="34" charset="0"/>
                <a:cs typeface="+mn-cs"/>
              </a:rPr>
              <a:t> </a:t>
            </a:r>
          </a:p>
        </p:txBody>
      </p:sp>
      <p:sp>
        <p:nvSpPr>
          <p:cNvPr id="8194" name="Rectangle 2"/>
          <p:cNvSpPr>
            <a:spLocks noGrp="1" noChangeArrowheads="1"/>
          </p:cNvSpPr>
          <p:nvPr>
            <p:ph type="ctrTitle"/>
          </p:nvPr>
        </p:nvSpPr>
        <p:spPr>
          <a:xfrm>
            <a:off x="3276600" y="762000"/>
            <a:ext cx="5867400" cy="1905000"/>
          </a:xfrm>
        </p:spPr>
        <p:txBody>
          <a:bodyPr/>
          <a:lstStyle>
            <a:lvl1pPr>
              <a:defRPr>
                <a:solidFill>
                  <a:srgbClr val="777777"/>
                </a:solidFill>
              </a:defRPr>
            </a:lvl1pPr>
          </a:lstStyle>
          <a:p>
            <a:r>
              <a:rPr lang="en-US"/>
              <a:t>Click to edit Master title style</a:t>
            </a:r>
          </a:p>
        </p:txBody>
      </p:sp>
      <p:sp>
        <p:nvSpPr>
          <p:cNvPr id="8195" name="Rectangle 3"/>
          <p:cNvSpPr>
            <a:spLocks noGrp="1" noChangeArrowheads="1"/>
          </p:cNvSpPr>
          <p:nvPr>
            <p:ph type="subTitle" idx="1"/>
          </p:nvPr>
        </p:nvSpPr>
        <p:spPr>
          <a:xfrm>
            <a:off x="4038600" y="3260725"/>
            <a:ext cx="4648200" cy="1752600"/>
          </a:xfrm>
        </p:spPr>
        <p:txBody>
          <a:bodyPr/>
          <a:lstStyle>
            <a:lvl1pPr marL="0" indent="0">
              <a:spcBef>
                <a:spcPct val="5000"/>
              </a:spcBef>
              <a:buFont typeface="Webdings" pitchFamily="18" charset="2"/>
              <a:buNone/>
              <a:defRPr sz="1600">
                <a:solidFill>
                  <a:srgbClr val="969696"/>
                </a:solidFill>
              </a:defRPr>
            </a:lvl1pPr>
          </a:lstStyle>
          <a:p>
            <a:r>
              <a:rPr lang="en-US"/>
              <a:t>Click to edit Master subtitle style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sldNum" sz="quarter" idx="10"/>
          </p:nvPr>
        </p:nvSpPr>
        <p:spPr/>
        <p:txBody>
          <a:bodyPr/>
          <a:lstStyle>
            <a:lvl1pPr eaLnBrk="0" hangingPunct="0">
              <a:defRPr/>
            </a:lvl1pPr>
          </a:lstStyle>
          <a:p>
            <a:pPr>
              <a:defRPr/>
            </a:pPr>
            <a:fld id="{41A5146B-53AB-434B-88C4-A7D5AB785CB8}"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295400"/>
            <a:ext cx="4038600"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295400"/>
            <a:ext cx="4038600"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Rectangle 6"/>
          <p:cNvSpPr>
            <a:spLocks noGrp="1" noChangeArrowheads="1"/>
          </p:cNvSpPr>
          <p:nvPr>
            <p:ph type="sldNum" sz="quarter" idx="10"/>
          </p:nvPr>
        </p:nvSpPr>
        <p:spPr/>
        <p:txBody>
          <a:bodyPr/>
          <a:lstStyle>
            <a:lvl1pPr eaLnBrk="0" hangingPunct="0">
              <a:defRPr/>
            </a:lvl1pPr>
          </a:lstStyle>
          <a:p>
            <a:pPr>
              <a:defRPr/>
            </a:pPr>
            <a:fld id="{7310BBC4-7A64-48D4-AA78-59CE117918D9}"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Rectangle 6"/>
          <p:cNvSpPr>
            <a:spLocks noGrp="1" noChangeArrowheads="1"/>
          </p:cNvSpPr>
          <p:nvPr>
            <p:ph type="sldNum" sz="quarter" idx="10"/>
          </p:nvPr>
        </p:nvSpPr>
        <p:spPr/>
        <p:txBody>
          <a:bodyPr/>
          <a:lstStyle>
            <a:lvl1pPr eaLnBrk="0" hangingPunct="0">
              <a:defRPr/>
            </a:lvl1pPr>
          </a:lstStyle>
          <a:p>
            <a:pPr>
              <a:defRPr/>
            </a:pPr>
            <a:fld id="{5939EF13-4225-4212-8139-9CFD30CA0A6C}"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p:txBody>
          <a:bodyPr/>
          <a:lstStyle>
            <a:lvl1pPr eaLnBrk="0" hangingPunct="0">
              <a:defRPr/>
            </a:lvl1pPr>
          </a:lstStyle>
          <a:p>
            <a:pPr>
              <a:defRPr/>
            </a:pPr>
            <a:fld id="{FC987361-7F54-434D-AB9D-6CAC33829A6D}"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CA"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p:txBody>
          <a:bodyPr/>
          <a:lstStyle>
            <a:lvl1pPr eaLnBrk="0" hangingPunct="0">
              <a:defRPr/>
            </a:lvl1pPr>
          </a:lstStyle>
          <a:p>
            <a:pPr>
              <a:defRPr/>
            </a:pPr>
            <a:fld id="{94ED6E19-183D-40A2-98B6-6CF8C817C1E8}"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6"/>
          <p:cNvSpPr>
            <a:spLocks noGrp="1" noChangeArrowheads="1"/>
          </p:cNvSpPr>
          <p:nvPr>
            <p:ph type="sldNum" sz="quarter" idx="10"/>
          </p:nvPr>
        </p:nvSpPr>
        <p:spPr/>
        <p:txBody>
          <a:bodyPr/>
          <a:lstStyle>
            <a:lvl1pPr eaLnBrk="0" hangingPunct="0">
              <a:defRPr/>
            </a:lvl1pPr>
          </a:lstStyle>
          <a:p>
            <a:pPr>
              <a:defRPr/>
            </a:pPr>
            <a:fld id="{39FAE243-B03A-4A7A-8C7E-E8B464026AC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24DE893E-BE7E-4C10-A3AC-6A2AACCE757F}"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6"/>
          <p:cNvSpPr>
            <a:spLocks noGrp="1" noChangeArrowheads="1"/>
          </p:cNvSpPr>
          <p:nvPr>
            <p:ph type="sldNum" sz="quarter" idx="10"/>
          </p:nvPr>
        </p:nvSpPr>
        <p:spPr/>
        <p:txBody>
          <a:bodyPr/>
          <a:lstStyle>
            <a:lvl1pPr eaLnBrk="0" hangingPunct="0">
              <a:defRPr/>
            </a:lvl1pPr>
          </a:lstStyle>
          <a:p>
            <a:pPr>
              <a:defRPr/>
            </a:pPr>
            <a:fld id="{04A16E1B-7A3A-47D4-9A00-A1E6311A68EC}"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charset="0"/>
                <a:cs typeface="Arial" charset="0"/>
              </a:defRPr>
            </a:lvl1pPr>
          </a:lstStyle>
          <a:p>
            <a:pPr>
              <a:defRPr/>
            </a:pPr>
            <a:fld id="{1C987AE3-AFFD-4C84-8AF9-19CE1536B589}" type="datetimeFigureOut">
              <a:rPr lang="en-US"/>
              <a:pPr>
                <a:defRPr/>
              </a:pPr>
              <a:t>11/13/2012</a:t>
            </a:fld>
            <a:endParaRPr lang="en-US" dirty="0"/>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cs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charset="0"/>
                <a:cs typeface="Arial" charset="0"/>
              </a:defRPr>
            </a:lvl1pPr>
          </a:lstStyle>
          <a:p>
            <a:pPr>
              <a:defRPr/>
            </a:pPr>
            <a:fld id="{4C96028C-3793-40B5-AAEB-EF16E532FA27}" type="slidenum">
              <a:rPr lang="en-US"/>
              <a:pPr>
                <a:defRPr/>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charset="0"/>
                <a:cs typeface="Arial" charset="0"/>
              </a:defRPr>
            </a:lvl1pPr>
          </a:lstStyle>
          <a:p>
            <a:pPr>
              <a:defRPr/>
            </a:pPr>
            <a:fld id="{B05E6AB9-5009-46CB-BFCB-A0F01798CC5F}" type="datetimeFigureOut">
              <a:rPr lang="en-US"/>
              <a:pPr>
                <a:defRPr/>
              </a:pPr>
              <a:t>11/13/2012</a:t>
            </a:fld>
            <a:endParaRPr lang="en-US" dirty="0"/>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cs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charset="0"/>
                <a:cs typeface="Arial" charset="0"/>
              </a:defRPr>
            </a:lvl1pPr>
          </a:lstStyle>
          <a:p>
            <a:pPr>
              <a:defRPr/>
            </a:pPr>
            <a:fld id="{2E4CE773-4D7D-443A-A25B-7714507C2454}" type="slidenum">
              <a:rPr lang="en-US"/>
              <a:pPr>
                <a:defRPr/>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charset="0"/>
                <a:cs typeface="Arial" charset="0"/>
              </a:defRPr>
            </a:lvl1pPr>
          </a:lstStyle>
          <a:p>
            <a:pPr>
              <a:defRPr/>
            </a:pPr>
            <a:fld id="{099D0E1C-1C8B-4D98-BA72-E3A62F2E82C1}" type="datetimeFigureOut">
              <a:rPr lang="en-US"/>
              <a:pPr>
                <a:defRPr/>
              </a:pPr>
              <a:t>11/13/2012</a:t>
            </a:fld>
            <a:endParaRPr lang="en-US" dirty="0"/>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charset="0"/>
                <a:cs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charset="0"/>
                <a:cs typeface="Arial" charset="0"/>
              </a:defRPr>
            </a:lvl1pPr>
          </a:lstStyle>
          <a:p>
            <a:pPr>
              <a:defRPr/>
            </a:pPr>
            <a:fld id="{E83AFBEC-7A46-4AA3-A4BE-7C20E3626895}" type="slidenum">
              <a:rPr lang="en-US"/>
              <a:pPr>
                <a:defRPr/>
              </a:pPr>
              <a:t>‹#›</a:t>
            </a:fld>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fontAlgn="base">
              <a:spcBef>
                <a:spcPct val="0"/>
              </a:spcBef>
              <a:spcAft>
                <a:spcPct val="0"/>
              </a:spcAft>
              <a:defRPr>
                <a:latin typeface="Arial" charset="0"/>
                <a:cs typeface="Arial" charset="0"/>
              </a:defRPr>
            </a:lvl1pPr>
          </a:lstStyle>
          <a:p>
            <a:pPr>
              <a:defRPr/>
            </a:pPr>
            <a:fld id="{C59751F3-6A75-4DC8-835F-FCCD30B37D13}" type="datetimeFigureOut">
              <a:rPr lang="en-US"/>
              <a:pPr>
                <a:defRPr/>
              </a:pPr>
              <a:t>11/13/2012</a:t>
            </a:fld>
            <a:endParaRPr lang="en-US" dirty="0"/>
          </a:p>
        </p:txBody>
      </p:sp>
      <p:sp>
        <p:nvSpPr>
          <p:cNvPr id="8" name="Footer Placeholder 7"/>
          <p:cNvSpPr>
            <a:spLocks noGrp="1"/>
          </p:cNvSpPr>
          <p:nvPr>
            <p:ph type="ftr" sz="quarter" idx="11"/>
          </p:nvPr>
        </p:nvSpPr>
        <p:spPr/>
        <p:txBody>
          <a:bodyPr/>
          <a:lstStyle>
            <a:lvl1pPr fontAlgn="base">
              <a:spcBef>
                <a:spcPct val="0"/>
              </a:spcBef>
              <a:spcAft>
                <a:spcPct val="0"/>
              </a:spcAft>
              <a:defRPr>
                <a:latin typeface="Arial" charset="0"/>
                <a:cs typeface="Arial" charset="0"/>
              </a:defRPr>
            </a:lvl1pPr>
          </a:lstStyle>
          <a:p>
            <a:pPr>
              <a:defRPr/>
            </a:pPr>
            <a:endParaRPr lang="en-US"/>
          </a:p>
        </p:txBody>
      </p:sp>
      <p:sp>
        <p:nvSpPr>
          <p:cNvPr id="9" name="Slide Number Placeholder 8"/>
          <p:cNvSpPr>
            <a:spLocks noGrp="1"/>
          </p:cNvSpPr>
          <p:nvPr>
            <p:ph type="sldNum" sz="quarter" idx="12"/>
          </p:nvPr>
        </p:nvSpPr>
        <p:spPr/>
        <p:txBody>
          <a:bodyPr/>
          <a:lstStyle>
            <a:lvl1pPr fontAlgn="base">
              <a:spcBef>
                <a:spcPct val="0"/>
              </a:spcBef>
              <a:spcAft>
                <a:spcPct val="0"/>
              </a:spcAft>
              <a:defRPr>
                <a:latin typeface="Arial" charset="0"/>
                <a:cs typeface="Arial" charset="0"/>
              </a:defRPr>
            </a:lvl1pPr>
          </a:lstStyle>
          <a:p>
            <a:pPr>
              <a:defRPr/>
            </a:pPr>
            <a:fld id="{0B2CD261-B652-474E-9EC8-0532C398BB54}" type="slidenum">
              <a:rPr lang="en-US"/>
              <a:pPr>
                <a:defRPr/>
              </a:pPr>
              <a:t>‹#›</a:t>
            </a:fld>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fontAlgn="base">
              <a:spcBef>
                <a:spcPct val="0"/>
              </a:spcBef>
              <a:spcAft>
                <a:spcPct val="0"/>
              </a:spcAft>
              <a:defRPr>
                <a:latin typeface="Arial" charset="0"/>
                <a:cs typeface="Arial" charset="0"/>
              </a:defRPr>
            </a:lvl1pPr>
          </a:lstStyle>
          <a:p>
            <a:pPr>
              <a:defRPr/>
            </a:pPr>
            <a:fld id="{A0CA0AC0-D775-4AAE-9D6B-0237CC070680}" type="datetimeFigureOut">
              <a:rPr lang="en-US"/>
              <a:pPr>
                <a:defRPr/>
              </a:pPr>
              <a:t>11/13/2012</a:t>
            </a:fld>
            <a:endParaRPr lang="en-US" dirty="0"/>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Arial" charset="0"/>
                <a:cs typeface="Arial" charset="0"/>
              </a:defRPr>
            </a:lvl1pPr>
          </a:lstStyle>
          <a:p>
            <a:pPr>
              <a:defRPr/>
            </a:pPr>
            <a:endParaRPr lang="en-US"/>
          </a:p>
        </p:txBody>
      </p:sp>
      <p:sp>
        <p:nvSpPr>
          <p:cNvPr id="5" name="Slide Number Placeholder 4"/>
          <p:cNvSpPr>
            <a:spLocks noGrp="1"/>
          </p:cNvSpPr>
          <p:nvPr>
            <p:ph type="sldNum" sz="quarter" idx="12"/>
          </p:nvPr>
        </p:nvSpPr>
        <p:spPr/>
        <p:txBody>
          <a:bodyPr/>
          <a:lstStyle>
            <a:lvl1pPr fontAlgn="base">
              <a:spcBef>
                <a:spcPct val="0"/>
              </a:spcBef>
              <a:spcAft>
                <a:spcPct val="0"/>
              </a:spcAft>
              <a:defRPr>
                <a:latin typeface="Arial" charset="0"/>
                <a:cs typeface="Arial" charset="0"/>
              </a:defRPr>
            </a:lvl1pPr>
          </a:lstStyle>
          <a:p>
            <a:pPr>
              <a:defRPr/>
            </a:pPr>
            <a:fld id="{68F92B0A-48E6-4930-AC19-10E4B7D6AC05}" type="slidenum">
              <a:rPr lang="en-US"/>
              <a:pPr>
                <a:defRPr/>
              </a:pPr>
              <a:t>‹#›</a:t>
            </a:fld>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a:latin typeface="Arial" charset="0"/>
                <a:cs typeface="Arial" charset="0"/>
              </a:defRPr>
            </a:lvl1pPr>
          </a:lstStyle>
          <a:p>
            <a:pPr>
              <a:defRPr/>
            </a:pPr>
            <a:fld id="{6AA1F02A-9CF6-4607-8AE3-299CF31FAFA3}" type="datetimeFigureOut">
              <a:rPr lang="en-US"/>
              <a:pPr>
                <a:defRPr/>
              </a:pPr>
              <a:t>11/13/2012</a:t>
            </a:fld>
            <a:endParaRPr lang="en-US" dirty="0"/>
          </a:p>
        </p:txBody>
      </p:sp>
      <p:sp>
        <p:nvSpPr>
          <p:cNvPr id="3" name="Footer Placeholder 2"/>
          <p:cNvSpPr>
            <a:spLocks noGrp="1"/>
          </p:cNvSpPr>
          <p:nvPr>
            <p:ph type="ftr" sz="quarter" idx="11"/>
          </p:nvPr>
        </p:nvSpPr>
        <p:spPr/>
        <p:txBody>
          <a:bodyPr/>
          <a:lstStyle>
            <a:lvl1pPr fontAlgn="base">
              <a:spcBef>
                <a:spcPct val="0"/>
              </a:spcBef>
              <a:spcAft>
                <a:spcPct val="0"/>
              </a:spcAft>
              <a:defRPr>
                <a:latin typeface="Arial" charset="0"/>
                <a:cs typeface="Arial" charset="0"/>
              </a:defRPr>
            </a:lvl1pPr>
          </a:lstStyle>
          <a:p>
            <a:pPr>
              <a:defRPr/>
            </a:pPr>
            <a:endParaRPr lang="en-US"/>
          </a:p>
        </p:txBody>
      </p:sp>
      <p:sp>
        <p:nvSpPr>
          <p:cNvPr id="4" name="Slide Number Placeholder 3"/>
          <p:cNvSpPr>
            <a:spLocks noGrp="1"/>
          </p:cNvSpPr>
          <p:nvPr>
            <p:ph type="sldNum" sz="quarter" idx="12"/>
          </p:nvPr>
        </p:nvSpPr>
        <p:spPr/>
        <p:txBody>
          <a:bodyPr/>
          <a:lstStyle>
            <a:lvl1pPr fontAlgn="base">
              <a:spcBef>
                <a:spcPct val="0"/>
              </a:spcBef>
              <a:spcAft>
                <a:spcPct val="0"/>
              </a:spcAft>
              <a:defRPr>
                <a:latin typeface="Arial" charset="0"/>
                <a:cs typeface="Arial" charset="0"/>
              </a:defRPr>
            </a:lvl1pPr>
          </a:lstStyle>
          <a:p>
            <a:pPr>
              <a:defRPr/>
            </a:pPr>
            <a:fld id="{325843C6-5F6F-4DD2-8EBB-5B06B3794C5C}" type="slidenum">
              <a:rPr lang="en-US"/>
              <a:pPr>
                <a:defRPr/>
              </a:pPr>
              <a:t>‹#›</a:t>
            </a:fld>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charset="0"/>
                <a:cs typeface="Arial" charset="0"/>
              </a:defRPr>
            </a:lvl1pPr>
          </a:lstStyle>
          <a:p>
            <a:pPr>
              <a:defRPr/>
            </a:pPr>
            <a:fld id="{C6012DAB-5D09-4679-9BE3-EFD9E7E94EFB}" type="datetimeFigureOut">
              <a:rPr lang="en-US"/>
              <a:pPr>
                <a:defRPr/>
              </a:pPr>
              <a:t>11/13/2012</a:t>
            </a:fld>
            <a:endParaRPr lang="en-US" dirty="0"/>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charset="0"/>
                <a:cs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charset="0"/>
                <a:cs typeface="Arial" charset="0"/>
              </a:defRPr>
            </a:lvl1pPr>
          </a:lstStyle>
          <a:p>
            <a:pPr>
              <a:defRPr/>
            </a:pPr>
            <a:fld id="{5ED97D9C-1E85-4B2D-9677-898A065FC65D}" type="slidenum">
              <a:rPr lang="en-US"/>
              <a:pPr>
                <a:defRPr/>
              </a:pPr>
              <a:t>‹#›</a:t>
            </a:fld>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charset="0"/>
                <a:cs typeface="Arial" charset="0"/>
              </a:defRPr>
            </a:lvl1pPr>
          </a:lstStyle>
          <a:p>
            <a:pPr>
              <a:defRPr/>
            </a:pPr>
            <a:fld id="{E75BC1C6-B0FF-4601-9F29-D51A7D1C6132}" type="datetimeFigureOut">
              <a:rPr lang="en-US"/>
              <a:pPr>
                <a:defRPr/>
              </a:pPr>
              <a:t>11/13/2012</a:t>
            </a:fld>
            <a:endParaRPr lang="en-US" dirty="0"/>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charset="0"/>
                <a:cs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charset="0"/>
                <a:cs typeface="Arial" charset="0"/>
              </a:defRPr>
            </a:lvl1pPr>
          </a:lstStyle>
          <a:p>
            <a:pPr>
              <a:defRPr/>
            </a:pPr>
            <a:fld id="{E5B35443-BC11-4AEE-9C9F-E7C81085568C}" type="slidenum">
              <a:rPr lang="en-US"/>
              <a:pPr>
                <a:defRPr/>
              </a:pPr>
              <a:t>‹#›</a:t>
            </a:fld>
            <a:endParaRPr 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charset="0"/>
                <a:cs typeface="Arial" charset="0"/>
              </a:defRPr>
            </a:lvl1pPr>
          </a:lstStyle>
          <a:p>
            <a:pPr>
              <a:defRPr/>
            </a:pPr>
            <a:fld id="{F68D1F76-C4EE-46C3-A69C-51BC3CD5A0BA}" type="datetimeFigureOut">
              <a:rPr lang="en-US"/>
              <a:pPr>
                <a:defRPr/>
              </a:pPr>
              <a:t>11/13/2012</a:t>
            </a:fld>
            <a:endParaRPr lang="en-US" dirty="0"/>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cs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charset="0"/>
                <a:cs typeface="Arial" charset="0"/>
              </a:defRPr>
            </a:lvl1pPr>
          </a:lstStyle>
          <a:p>
            <a:pPr>
              <a:defRPr/>
            </a:pPr>
            <a:fld id="{DFFA537B-433B-4394-95B9-85001B2E0BC9}"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sldNum" sz="quarter" idx="10"/>
          </p:nvPr>
        </p:nvSpPr>
        <p:spPr>
          <a:ln/>
        </p:spPr>
        <p:txBody>
          <a:bodyPr/>
          <a:lstStyle>
            <a:lvl1pPr>
              <a:defRPr/>
            </a:lvl1pPr>
          </a:lstStyle>
          <a:p>
            <a:pPr>
              <a:defRPr/>
            </a:pPr>
            <a:fld id="{88077E04-F31E-4DD9-879D-066500342C57}"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charset="0"/>
                <a:cs typeface="Arial" charset="0"/>
              </a:defRPr>
            </a:lvl1pPr>
          </a:lstStyle>
          <a:p>
            <a:pPr>
              <a:defRPr/>
            </a:pPr>
            <a:fld id="{A628B058-D4E5-405F-B821-477852913315}" type="datetimeFigureOut">
              <a:rPr lang="en-US"/>
              <a:pPr>
                <a:defRPr/>
              </a:pPr>
              <a:t>11/13/2012</a:t>
            </a:fld>
            <a:endParaRPr lang="en-US" dirty="0"/>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cs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charset="0"/>
                <a:cs typeface="Arial" charset="0"/>
              </a:defRPr>
            </a:lvl1pPr>
          </a:lstStyle>
          <a:p>
            <a:pPr>
              <a:defRPr/>
            </a:pPr>
            <a:fld id="{13BC9775-6CB8-4E1E-BA5A-63042C89A636}"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95400"/>
            <a:ext cx="4038600"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95400"/>
            <a:ext cx="4038600"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sldNum" sz="quarter" idx="10"/>
          </p:nvPr>
        </p:nvSpPr>
        <p:spPr>
          <a:ln/>
        </p:spPr>
        <p:txBody>
          <a:bodyPr/>
          <a:lstStyle>
            <a:lvl1pPr>
              <a:defRPr/>
            </a:lvl1pPr>
          </a:lstStyle>
          <a:p>
            <a:pPr>
              <a:defRPr/>
            </a:pPr>
            <a:fld id="{C90EE2DF-D95D-4734-A7BD-D5BB0A8378AF}"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sldNum" sz="quarter" idx="10"/>
          </p:nvPr>
        </p:nvSpPr>
        <p:spPr>
          <a:ln/>
        </p:spPr>
        <p:txBody>
          <a:bodyPr/>
          <a:lstStyle>
            <a:lvl1pPr>
              <a:defRPr/>
            </a:lvl1pPr>
          </a:lstStyle>
          <a:p>
            <a:pPr>
              <a:defRPr/>
            </a:pPr>
            <a:fld id="{EB34AF25-6773-4ADB-9BDD-8201A7007E87}"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sldNum" sz="quarter" idx="10"/>
          </p:nvPr>
        </p:nvSpPr>
        <p:spPr>
          <a:ln/>
        </p:spPr>
        <p:txBody>
          <a:bodyPr/>
          <a:lstStyle>
            <a:lvl1pPr>
              <a:defRPr/>
            </a:lvl1pPr>
          </a:lstStyle>
          <a:p>
            <a:pPr>
              <a:defRPr/>
            </a:pPr>
            <a:fld id="{167AF60D-646A-4F32-93FF-A4A4DBC00DB9}"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ln/>
        </p:spPr>
        <p:txBody>
          <a:bodyPr/>
          <a:lstStyle>
            <a:lvl1pPr>
              <a:defRPr/>
            </a:lvl1pPr>
          </a:lstStyle>
          <a:p>
            <a:pPr>
              <a:defRPr/>
            </a:pPr>
            <a:fld id="{947553F1-3BB2-481B-83AC-1007D8A4316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sldNum" sz="quarter" idx="10"/>
          </p:nvPr>
        </p:nvSpPr>
        <p:spPr>
          <a:ln/>
        </p:spPr>
        <p:txBody>
          <a:bodyPr/>
          <a:lstStyle>
            <a:lvl1pPr>
              <a:defRPr/>
            </a:lvl1pPr>
          </a:lstStyle>
          <a:p>
            <a:pPr>
              <a:defRPr/>
            </a:pPr>
            <a:fld id="{BFF47CD7-0435-4DB8-B6DA-85A090D40BF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sldNum" sz="quarter" idx="10"/>
          </p:nvPr>
        </p:nvSpPr>
        <p:spPr>
          <a:ln/>
        </p:spPr>
        <p:txBody>
          <a:bodyPr/>
          <a:lstStyle>
            <a:lvl1pPr>
              <a:defRPr/>
            </a:lvl1pPr>
          </a:lstStyle>
          <a:p>
            <a:pPr>
              <a:defRPr/>
            </a:pPr>
            <a:fld id="{1A4ACE08-D3F4-4CD0-813A-3F1A288B2E74}"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10" Type="http://schemas.openxmlformats.org/officeDocument/2006/relationships/image" Target="../media/image1.png"/><Relationship Id="rId4" Type="http://schemas.openxmlformats.org/officeDocument/2006/relationships/slideLayout" Target="../slideLayouts/slideLayout16.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theme" Target="../theme/theme3.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792162"/>
          </a:xfrm>
          <a:prstGeom prst="rect">
            <a:avLst/>
          </a:prstGeom>
          <a:noFill/>
          <a:ln w="9525">
            <a:noFill/>
            <a:miter lim="800000"/>
            <a:headEnd/>
            <a:tailEnd/>
          </a:ln>
        </p:spPr>
        <p:txBody>
          <a:bodyPr vert="horz" wrap="square" lIns="91420" tIns="45711" rIns="91420" bIns="45711"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295400"/>
            <a:ext cx="8229600" cy="4830763"/>
          </a:xfrm>
          <a:prstGeom prst="rect">
            <a:avLst/>
          </a:prstGeom>
          <a:noFill/>
          <a:ln w="9525">
            <a:noFill/>
            <a:miter lim="800000"/>
            <a:headEnd/>
            <a:tailEnd/>
          </a:ln>
        </p:spPr>
        <p:txBody>
          <a:bodyPr vert="horz" wrap="square" lIns="91420" tIns="45711" rIns="91420" bIns="4571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ChangeArrowheads="1"/>
          </p:cNvSpPr>
          <p:nvPr/>
        </p:nvSpPr>
        <p:spPr bwMode="auto">
          <a:xfrm>
            <a:off x="0" y="0"/>
            <a:ext cx="9144000" cy="152400"/>
          </a:xfrm>
          <a:prstGeom prst="rect">
            <a:avLst/>
          </a:prstGeom>
          <a:solidFill>
            <a:srgbClr val="336699"/>
          </a:solidFill>
          <a:ln>
            <a:noFill/>
          </a:ln>
          <a:extLst/>
        </p:spPr>
        <p:txBody>
          <a:bodyPr wrap="none" anchor="ctr"/>
          <a:lstStyle/>
          <a:p>
            <a:pPr eaLnBrk="0" hangingPunct="0">
              <a:defRPr/>
            </a:pPr>
            <a:endParaRPr lang="en-US" sz="2800">
              <a:solidFill>
                <a:schemeClr val="bg1"/>
              </a:solidFill>
              <a:latin typeface="Arial" charset="0"/>
            </a:endParaRPr>
          </a:p>
        </p:txBody>
      </p:sp>
      <p:sp>
        <p:nvSpPr>
          <p:cNvPr id="1029" name="Rectangle 5"/>
          <p:cNvSpPr>
            <a:spLocks noChangeArrowheads="1"/>
          </p:cNvSpPr>
          <p:nvPr/>
        </p:nvSpPr>
        <p:spPr bwMode="auto">
          <a:xfrm>
            <a:off x="0" y="6711950"/>
            <a:ext cx="9144000" cy="152400"/>
          </a:xfrm>
          <a:prstGeom prst="rect">
            <a:avLst/>
          </a:prstGeom>
          <a:solidFill>
            <a:srgbClr val="336699"/>
          </a:solidFill>
          <a:ln>
            <a:noFill/>
          </a:ln>
          <a:extLst/>
        </p:spPr>
        <p:txBody>
          <a:bodyPr wrap="none" anchor="ctr"/>
          <a:lstStyle/>
          <a:p>
            <a:pPr eaLnBrk="0" hangingPunct="0">
              <a:defRPr/>
            </a:pPr>
            <a:endParaRPr lang="en-US" sz="2800">
              <a:solidFill>
                <a:schemeClr val="bg1"/>
              </a:solidFill>
              <a:latin typeface="Arial" charset="0"/>
            </a:endParaRPr>
          </a:p>
        </p:txBody>
      </p:sp>
      <p:pic>
        <p:nvPicPr>
          <p:cNvPr id="1030" name="Picture 6" descr="owasp"/>
          <p:cNvPicPr>
            <a:picLocks noChangeAspect="1" noChangeArrowheads="1"/>
          </p:cNvPicPr>
          <p:nvPr/>
        </p:nvPicPr>
        <p:blipFill>
          <a:blip r:embed="rId14" cstate="print"/>
          <a:srcRect/>
          <a:stretch>
            <a:fillRect/>
          </a:stretch>
        </p:blipFill>
        <p:spPr bwMode="auto">
          <a:xfrm>
            <a:off x="8077200" y="6248400"/>
            <a:ext cx="381000" cy="349250"/>
          </a:xfrm>
          <a:prstGeom prst="rect">
            <a:avLst/>
          </a:prstGeom>
          <a:noFill/>
          <a:ln w="9525">
            <a:noFill/>
            <a:miter lim="800000"/>
            <a:headEnd/>
            <a:tailEnd/>
          </a:ln>
        </p:spPr>
      </p:pic>
      <p:sp>
        <p:nvSpPr>
          <p:cNvPr id="11271" name="Rectangle 7"/>
          <p:cNvSpPr>
            <a:spLocks noGrp="1" noChangeArrowheads="1"/>
          </p:cNvSpPr>
          <p:nvPr>
            <p:ph type="sldNum" sz="quarter" idx="4"/>
          </p:nvPr>
        </p:nvSpPr>
        <p:spPr bwMode="auto">
          <a:xfrm>
            <a:off x="8585200" y="6308725"/>
            <a:ext cx="406400" cy="228600"/>
          </a:xfrm>
          <a:prstGeom prst="rect">
            <a:avLst/>
          </a:prstGeom>
          <a:noFill/>
          <a:ln w="9525">
            <a:noFill/>
            <a:miter lim="800000"/>
            <a:headEnd/>
            <a:tailEnd/>
          </a:ln>
          <a:effectLst/>
        </p:spPr>
        <p:txBody>
          <a:bodyPr vert="horz" wrap="square" lIns="91420" tIns="45711" rIns="91420" bIns="45711" numCol="1" anchor="t" anchorCtr="0" compatLnSpc="1">
            <a:prstTxWarp prst="textNoShape">
              <a:avLst/>
            </a:prstTxWarp>
          </a:bodyPr>
          <a:lstStyle>
            <a:lvl1pPr algn="ctr" eaLnBrk="1" hangingPunct="1">
              <a:spcBef>
                <a:spcPct val="0"/>
              </a:spcBef>
              <a:defRPr sz="1000" b="1">
                <a:solidFill>
                  <a:srgbClr val="969696"/>
                </a:solidFill>
                <a:latin typeface="+mn-lt"/>
                <a:cs typeface="+mn-cs"/>
              </a:defRPr>
            </a:lvl1pPr>
          </a:lstStyle>
          <a:p>
            <a:pPr>
              <a:defRPr/>
            </a:pPr>
            <a:fld id="{7E99C518-9B52-4997-A510-C87FC98113A8}" type="slidenum">
              <a:rPr lang="en-US"/>
              <a:pPr>
                <a:defRPr/>
              </a:pPr>
              <a:t>‹#›</a:t>
            </a:fld>
            <a:endParaRPr lang="en-US"/>
          </a:p>
        </p:txBody>
      </p:sp>
      <p:sp>
        <p:nvSpPr>
          <p:cNvPr id="1032" name="Text Box 8"/>
          <p:cNvSpPr txBox="1">
            <a:spLocks noChangeArrowheads="1"/>
          </p:cNvSpPr>
          <p:nvPr/>
        </p:nvSpPr>
        <p:spPr bwMode="auto">
          <a:xfrm>
            <a:off x="5689600" y="6270625"/>
            <a:ext cx="2387600" cy="300038"/>
          </a:xfrm>
          <a:prstGeom prst="rect">
            <a:avLst/>
          </a:prstGeom>
          <a:noFill/>
          <a:ln>
            <a:noFill/>
          </a:ln>
          <a:extLst/>
        </p:spPr>
        <p:txBody>
          <a:bodyPr lIns="91420" tIns="45711" rIns="91420" bIns="45711">
            <a:spAutoFit/>
          </a:bodyPr>
          <a:lstStyle>
            <a:lvl1pPr>
              <a:defRPr sz="2800">
                <a:solidFill>
                  <a:schemeClr val="bg1"/>
                </a:solidFill>
                <a:latin typeface="Arial" charset="0"/>
              </a:defRPr>
            </a:lvl1pPr>
            <a:lvl2pPr marL="742950" indent="-285750">
              <a:defRPr sz="2800">
                <a:solidFill>
                  <a:schemeClr val="bg1"/>
                </a:solidFill>
                <a:latin typeface="Arial" charset="0"/>
              </a:defRPr>
            </a:lvl2pPr>
            <a:lvl3pPr marL="1143000" indent="-228600">
              <a:defRPr sz="2800">
                <a:solidFill>
                  <a:schemeClr val="bg1"/>
                </a:solidFill>
                <a:latin typeface="Arial" charset="0"/>
              </a:defRPr>
            </a:lvl3pPr>
            <a:lvl4pPr marL="1600200" indent="-228600">
              <a:defRPr sz="2800">
                <a:solidFill>
                  <a:schemeClr val="bg1"/>
                </a:solidFill>
                <a:latin typeface="Arial" charset="0"/>
              </a:defRPr>
            </a:lvl4pPr>
            <a:lvl5pPr marL="2057400" indent="-22860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lgn="r">
              <a:defRPr/>
            </a:pPr>
            <a:r>
              <a:rPr lang="en-US" sz="1400" b="1">
                <a:solidFill>
                  <a:srgbClr val="969696"/>
                </a:solidFill>
                <a:latin typeface="Tahoma" pitchFamily="34" charset="0"/>
                <a:cs typeface="+mn-cs"/>
              </a:rPr>
              <a:t>OWASP</a:t>
            </a:r>
          </a:p>
        </p:txBody>
      </p:sp>
    </p:spTree>
  </p:cSld>
  <p:clrMap bg1="lt1" tx1="dk1" bg2="lt2" tx2="dk2" accent1="accent1" accent2="accent2" accent3="accent3" accent4="accent4" accent5="accent5" accent6="accent6" hlink="hlink" folHlink="folHlink"/>
  <p:sldLayoutIdLst>
    <p:sldLayoutId id="2147484704" r:id="rId1"/>
    <p:sldLayoutId id="2147484702" r:id="rId2"/>
    <p:sldLayoutId id="2147484701" r:id="rId3"/>
    <p:sldLayoutId id="2147484700" r:id="rId4"/>
    <p:sldLayoutId id="2147484699" r:id="rId5"/>
    <p:sldLayoutId id="2147484698" r:id="rId6"/>
    <p:sldLayoutId id="2147484697" r:id="rId7"/>
    <p:sldLayoutId id="2147484696" r:id="rId8"/>
    <p:sldLayoutId id="2147484695" r:id="rId9"/>
    <p:sldLayoutId id="2147484694" r:id="rId10"/>
    <p:sldLayoutId id="2147484693" r:id="rId11"/>
    <p:sldLayoutId id="2147484692" r:id="rId12"/>
  </p:sldLayoutIdLst>
  <p:hf hdr="0" ftr="0" dt="0"/>
  <p:txStyles>
    <p:titleStyle>
      <a:lvl1pPr algn="l" rtl="0" eaLnBrk="0" fontAlgn="base" hangingPunct="0">
        <a:spcBef>
          <a:spcPct val="0"/>
        </a:spcBef>
        <a:spcAft>
          <a:spcPct val="0"/>
        </a:spcAft>
        <a:defRPr sz="2800" b="1">
          <a:solidFill>
            <a:schemeClr val="tx2"/>
          </a:solidFill>
          <a:latin typeface="+mj-lt"/>
          <a:ea typeface="+mj-ea"/>
          <a:cs typeface="+mj-cs"/>
        </a:defRPr>
      </a:lvl1pPr>
      <a:lvl2pPr algn="l" rtl="0" eaLnBrk="0" fontAlgn="base" hangingPunct="0">
        <a:spcBef>
          <a:spcPct val="0"/>
        </a:spcBef>
        <a:spcAft>
          <a:spcPct val="0"/>
        </a:spcAft>
        <a:defRPr sz="2800" b="1">
          <a:solidFill>
            <a:schemeClr val="tx2"/>
          </a:solidFill>
          <a:latin typeface="Tahoma" pitchFamily="34" charset="0"/>
        </a:defRPr>
      </a:lvl2pPr>
      <a:lvl3pPr algn="l" rtl="0" eaLnBrk="0" fontAlgn="base" hangingPunct="0">
        <a:spcBef>
          <a:spcPct val="0"/>
        </a:spcBef>
        <a:spcAft>
          <a:spcPct val="0"/>
        </a:spcAft>
        <a:defRPr sz="2800" b="1">
          <a:solidFill>
            <a:schemeClr val="tx2"/>
          </a:solidFill>
          <a:latin typeface="Tahoma" pitchFamily="34" charset="0"/>
        </a:defRPr>
      </a:lvl3pPr>
      <a:lvl4pPr algn="l" rtl="0" eaLnBrk="0" fontAlgn="base" hangingPunct="0">
        <a:spcBef>
          <a:spcPct val="0"/>
        </a:spcBef>
        <a:spcAft>
          <a:spcPct val="0"/>
        </a:spcAft>
        <a:defRPr sz="2800" b="1">
          <a:solidFill>
            <a:schemeClr val="tx2"/>
          </a:solidFill>
          <a:latin typeface="Tahoma" pitchFamily="34" charset="0"/>
        </a:defRPr>
      </a:lvl4pPr>
      <a:lvl5pPr algn="l" rtl="0" eaLnBrk="0" fontAlgn="base" hangingPunct="0">
        <a:spcBef>
          <a:spcPct val="0"/>
        </a:spcBef>
        <a:spcAft>
          <a:spcPct val="0"/>
        </a:spcAft>
        <a:defRPr sz="2800" b="1">
          <a:solidFill>
            <a:schemeClr val="tx2"/>
          </a:solidFill>
          <a:latin typeface="Tahoma" pitchFamily="34" charset="0"/>
        </a:defRPr>
      </a:lvl5pPr>
      <a:lvl6pPr marL="457200" algn="l" rtl="0" fontAlgn="base">
        <a:spcBef>
          <a:spcPct val="0"/>
        </a:spcBef>
        <a:spcAft>
          <a:spcPct val="0"/>
        </a:spcAft>
        <a:defRPr sz="2800" b="1">
          <a:solidFill>
            <a:schemeClr val="tx2"/>
          </a:solidFill>
          <a:latin typeface="Tahoma" pitchFamily="34" charset="0"/>
        </a:defRPr>
      </a:lvl6pPr>
      <a:lvl7pPr marL="914400" algn="l" rtl="0" fontAlgn="base">
        <a:spcBef>
          <a:spcPct val="0"/>
        </a:spcBef>
        <a:spcAft>
          <a:spcPct val="0"/>
        </a:spcAft>
        <a:defRPr sz="2800" b="1">
          <a:solidFill>
            <a:schemeClr val="tx2"/>
          </a:solidFill>
          <a:latin typeface="Tahoma" pitchFamily="34" charset="0"/>
        </a:defRPr>
      </a:lvl7pPr>
      <a:lvl8pPr marL="1371600" algn="l" rtl="0" fontAlgn="base">
        <a:spcBef>
          <a:spcPct val="0"/>
        </a:spcBef>
        <a:spcAft>
          <a:spcPct val="0"/>
        </a:spcAft>
        <a:defRPr sz="2800" b="1">
          <a:solidFill>
            <a:schemeClr val="tx2"/>
          </a:solidFill>
          <a:latin typeface="Tahoma" pitchFamily="34" charset="0"/>
        </a:defRPr>
      </a:lvl8pPr>
      <a:lvl9pPr marL="1828800" algn="l" rtl="0" fontAlgn="base">
        <a:spcBef>
          <a:spcPct val="0"/>
        </a:spcBef>
        <a:spcAft>
          <a:spcPct val="0"/>
        </a:spcAft>
        <a:defRPr sz="2800" b="1">
          <a:solidFill>
            <a:schemeClr val="tx2"/>
          </a:solidFill>
          <a:latin typeface="Tahoma" pitchFamily="34" charset="0"/>
        </a:defRPr>
      </a:lvl9pPr>
    </p:titleStyle>
    <p:bodyStyle>
      <a:lvl1pPr marL="342900" indent="-342900" algn="l" rtl="0" eaLnBrk="0" fontAlgn="base" hangingPunct="0">
        <a:spcBef>
          <a:spcPct val="20000"/>
        </a:spcBef>
        <a:spcAft>
          <a:spcPct val="0"/>
        </a:spcAft>
        <a:buFont typeface="Webdings" pitchFamily="18" charset="2"/>
        <a:buChar char="&lt;"/>
        <a:defRPr sz="2800">
          <a:solidFill>
            <a:schemeClr val="tx1"/>
          </a:solidFill>
          <a:latin typeface="+mn-lt"/>
          <a:ea typeface="+mn-ea"/>
          <a:cs typeface="+mn-cs"/>
        </a:defRPr>
      </a:lvl1pPr>
      <a:lvl2pPr marL="742950" indent="-285750" algn="l" rtl="0" eaLnBrk="0" fontAlgn="base" hangingPunct="0">
        <a:spcBef>
          <a:spcPct val="20000"/>
        </a:spcBef>
        <a:spcAft>
          <a:spcPct val="0"/>
        </a:spcAft>
        <a:buFont typeface="Webdings" pitchFamily="18" charset="2"/>
        <a:buChar char="4"/>
        <a:defRPr sz="2400">
          <a:solidFill>
            <a:schemeClr val="tx1"/>
          </a:solidFill>
          <a:latin typeface="+mn-lt"/>
        </a:defRPr>
      </a:lvl2pPr>
      <a:lvl3pPr marL="1143000" indent="-228600" algn="l" rtl="0" eaLnBrk="0" fontAlgn="base" hangingPunct="0">
        <a:spcBef>
          <a:spcPct val="20000"/>
        </a:spcBef>
        <a:spcAft>
          <a:spcPct val="0"/>
        </a:spcAft>
        <a:buFont typeface="Wingdings" pitchFamily="2" charset="2"/>
        <a:buChar char="§"/>
        <a:defRPr sz="2000">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bwMode="auto">
          <a:xfrm>
            <a:off x="457200" y="274638"/>
            <a:ext cx="8229600" cy="7921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7891" name="Rectangle 3"/>
          <p:cNvSpPr>
            <a:spLocks noGrp="1" noChangeArrowheads="1"/>
          </p:cNvSpPr>
          <p:nvPr>
            <p:ph type="body" idx="1"/>
          </p:nvPr>
        </p:nvSpPr>
        <p:spPr bwMode="auto">
          <a:xfrm>
            <a:off x="457200" y="1295400"/>
            <a:ext cx="822960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Rectangle 7"/>
          <p:cNvSpPr>
            <a:spLocks noChangeArrowheads="1"/>
          </p:cNvSpPr>
          <p:nvPr/>
        </p:nvSpPr>
        <p:spPr bwMode="auto">
          <a:xfrm>
            <a:off x="0" y="0"/>
            <a:ext cx="9144000" cy="152400"/>
          </a:xfrm>
          <a:prstGeom prst="rect">
            <a:avLst/>
          </a:prstGeom>
          <a:solidFill>
            <a:srgbClr val="336699"/>
          </a:solidFill>
          <a:ln>
            <a:noFill/>
          </a:ln>
          <a:extLst/>
        </p:spPr>
        <p:txBody>
          <a:bodyPr wrap="none" anchor="ctr"/>
          <a:lstStyle/>
          <a:p>
            <a:pPr>
              <a:defRPr/>
            </a:pPr>
            <a:endParaRPr lang="en-CA" sz="1800">
              <a:solidFill>
                <a:srgbClr val="000000"/>
              </a:solidFill>
              <a:latin typeface="Times New Roman" pitchFamily="18" charset="0"/>
            </a:endParaRPr>
          </a:p>
        </p:txBody>
      </p:sp>
      <p:sp>
        <p:nvSpPr>
          <p:cNvPr id="4101" name="Rectangle 8"/>
          <p:cNvSpPr>
            <a:spLocks noChangeArrowheads="1"/>
          </p:cNvSpPr>
          <p:nvPr/>
        </p:nvSpPr>
        <p:spPr bwMode="auto">
          <a:xfrm>
            <a:off x="0" y="6711950"/>
            <a:ext cx="9144000" cy="152400"/>
          </a:xfrm>
          <a:prstGeom prst="rect">
            <a:avLst/>
          </a:prstGeom>
          <a:solidFill>
            <a:srgbClr val="336699"/>
          </a:solidFill>
          <a:ln>
            <a:noFill/>
          </a:ln>
          <a:extLst/>
        </p:spPr>
        <p:txBody>
          <a:bodyPr wrap="none" anchor="ctr"/>
          <a:lstStyle/>
          <a:p>
            <a:pPr>
              <a:defRPr/>
            </a:pPr>
            <a:endParaRPr lang="en-CA" sz="1800">
              <a:solidFill>
                <a:srgbClr val="000000"/>
              </a:solidFill>
              <a:latin typeface="Times New Roman" pitchFamily="18" charset="0"/>
            </a:endParaRPr>
          </a:p>
        </p:txBody>
      </p:sp>
      <p:pic>
        <p:nvPicPr>
          <p:cNvPr id="37894" name="Picture 9" descr="owasp"/>
          <p:cNvPicPr>
            <a:picLocks noChangeAspect="1" noChangeArrowheads="1"/>
          </p:cNvPicPr>
          <p:nvPr/>
        </p:nvPicPr>
        <p:blipFill>
          <a:blip r:embed="rId10" cstate="print"/>
          <a:srcRect/>
          <a:stretch>
            <a:fillRect/>
          </a:stretch>
        </p:blipFill>
        <p:spPr bwMode="auto">
          <a:xfrm>
            <a:off x="8077200" y="6248400"/>
            <a:ext cx="381000" cy="349250"/>
          </a:xfrm>
          <a:prstGeom prst="rect">
            <a:avLst/>
          </a:prstGeom>
          <a:noFill/>
          <a:ln w="9525">
            <a:noFill/>
            <a:miter lim="800000"/>
            <a:headEnd/>
            <a:tailEnd/>
          </a:ln>
        </p:spPr>
      </p:pic>
      <p:sp>
        <p:nvSpPr>
          <p:cNvPr id="2" name="Rectangle 6"/>
          <p:cNvSpPr>
            <a:spLocks noGrp="1" noChangeArrowheads="1"/>
          </p:cNvSpPr>
          <p:nvPr>
            <p:ph type="sldNum" sz="quarter" idx="4"/>
          </p:nvPr>
        </p:nvSpPr>
        <p:spPr bwMode="auto">
          <a:xfrm>
            <a:off x="8585200" y="6308725"/>
            <a:ext cx="4064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spcBef>
                <a:spcPct val="0"/>
              </a:spcBef>
              <a:defRPr sz="1000" b="1">
                <a:solidFill>
                  <a:srgbClr val="969696"/>
                </a:solidFill>
                <a:latin typeface="+mn-lt"/>
                <a:cs typeface="+mn-cs"/>
              </a:defRPr>
            </a:lvl1pPr>
          </a:lstStyle>
          <a:p>
            <a:pPr>
              <a:defRPr/>
            </a:pPr>
            <a:fld id="{AE24126E-B9E0-43FD-896A-DE48038DD665}" type="slidenum">
              <a:rPr lang="en-US"/>
              <a:pPr>
                <a:defRPr/>
              </a:pPr>
              <a:t>‹#›</a:t>
            </a:fld>
            <a:endParaRPr lang="en-US"/>
          </a:p>
        </p:txBody>
      </p:sp>
      <p:sp>
        <p:nvSpPr>
          <p:cNvPr id="4104" name="Text Box 30"/>
          <p:cNvSpPr txBox="1">
            <a:spLocks noChangeArrowheads="1"/>
          </p:cNvSpPr>
          <p:nvPr/>
        </p:nvSpPr>
        <p:spPr bwMode="auto">
          <a:xfrm>
            <a:off x="5689600" y="6270625"/>
            <a:ext cx="2387600" cy="304800"/>
          </a:xfrm>
          <a:prstGeom prst="rect">
            <a:avLst/>
          </a:prstGeom>
          <a:noFill/>
          <a:ln>
            <a:noFill/>
          </a:ln>
          <a:extLst/>
        </p:spPr>
        <p:txBody>
          <a:bodyPr>
            <a:spAutoFit/>
          </a:bodyPr>
          <a:lstStyle>
            <a:lvl1pPr>
              <a:defRPr sz="2800">
                <a:solidFill>
                  <a:schemeClr val="bg1"/>
                </a:solidFill>
                <a:latin typeface="Arial" charset="0"/>
              </a:defRPr>
            </a:lvl1pPr>
            <a:lvl2pPr marL="742950" indent="-285750">
              <a:defRPr sz="2800">
                <a:solidFill>
                  <a:schemeClr val="bg1"/>
                </a:solidFill>
                <a:latin typeface="Arial" charset="0"/>
              </a:defRPr>
            </a:lvl2pPr>
            <a:lvl3pPr marL="1143000" indent="-228600">
              <a:defRPr sz="2800">
                <a:solidFill>
                  <a:schemeClr val="bg1"/>
                </a:solidFill>
                <a:latin typeface="Arial" charset="0"/>
              </a:defRPr>
            </a:lvl3pPr>
            <a:lvl4pPr marL="1600200" indent="-228600">
              <a:defRPr sz="2800">
                <a:solidFill>
                  <a:schemeClr val="bg1"/>
                </a:solidFill>
                <a:latin typeface="Arial" charset="0"/>
              </a:defRPr>
            </a:lvl4pPr>
            <a:lvl5pPr marL="2057400" indent="-22860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lgn="r">
              <a:defRPr/>
            </a:pPr>
            <a:r>
              <a:rPr lang="en-US" sz="1400" b="1">
                <a:solidFill>
                  <a:srgbClr val="969696"/>
                </a:solidFill>
                <a:latin typeface="Tahoma" pitchFamily="34" charset="0"/>
                <a:cs typeface="+mn-cs"/>
              </a:rPr>
              <a:t>OWASP</a:t>
            </a:r>
          </a:p>
        </p:txBody>
      </p:sp>
    </p:spTree>
  </p:cSld>
  <p:clrMap bg1="lt1" tx1="dk1" bg2="lt2" tx2="dk2" accent1="accent1" accent2="accent2" accent3="accent3" accent4="accent4" accent5="accent5" accent6="accent6" hlink="hlink" folHlink="folHlink"/>
  <p:sldLayoutIdLst>
    <p:sldLayoutId id="2147484725" r:id="rId1"/>
    <p:sldLayoutId id="2147484726" r:id="rId2"/>
    <p:sldLayoutId id="2147484727" r:id="rId3"/>
    <p:sldLayoutId id="2147484728" r:id="rId4"/>
    <p:sldLayoutId id="2147484729" r:id="rId5"/>
    <p:sldLayoutId id="2147484730" r:id="rId6"/>
    <p:sldLayoutId id="2147484731" r:id="rId7"/>
    <p:sldLayoutId id="2147484732" r:id="rId8"/>
  </p:sldLayoutIdLst>
  <p:hf hdr="0" ftr="0" dt="0"/>
  <p:txStyles>
    <p:titleStyle>
      <a:lvl1pPr algn="l" rtl="0" eaLnBrk="0" fontAlgn="base" hangingPunct="0">
        <a:spcBef>
          <a:spcPct val="0"/>
        </a:spcBef>
        <a:spcAft>
          <a:spcPct val="0"/>
        </a:spcAft>
        <a:defRPr sz="2800" b="1">
          <a:solidFill>
            <a:schemeClr val="tx2"/>
          </a:solidFill>
          <a:latin typeface="+mj-lt"/>
          <a:ea typeface="+mj-ea"/>
          <a:cs typeface="+mj-cs"/>
        </a:defRPr>
      </a:lvl1pPr>
      <a:lvl2pPr algn="l" rtl="0" eaLnBrk="0" fontAlgn="base" hangingPunct="0">
        <a:spcBef>
          <a:spcPct val="0"/>
        </a:spcBef>
        <a:spcAft>
          <a:spcPct val="0"/>
        </a:spcAft>
        <a:defRPr sz="2800" b="1">
          <a:solidFill>
            <a:schemeClr val="tx2"/>
          </a:solidFill>
          <a:latin typeface="Tahoma" pitchFamily="34" charset="0"/>
        </a:defRPr>
      </a:lvl2pPr>
      <a:lvl3pPr algn="l" rtl="0" eaLnBrk="0" fontAlgn="base" hangingPunct="0">
        <a:spcBef>
          <a:spcPct val="0"/>
        </a:spcBef>
        <a:spcAft>
          <a:spcPct val="0"/>
        </a:spcAft>
        <a:defRPr sz="2800" b="1">
          <a:solidFill>
            <a:schemeClr val="tx2"/>
          </a:solidFill>
          <a:latin typeface="Tahoma" pitchFamily="34" charset="0"/>
        </a:defRPr>
      </a:lvl3pPr>
      <a:lvl4pPr algn="l" rtl="0" eaLnBrk="0" fontAlgn="base" hangingPunct="0">
        <a:spcBef>
          <a:spcPct val="0"/>
        </a:spcBef>
        <a:spcAft>
          <a:spcPct val="0"/>
        </a:spcAft>
        <a:defRPr sz="2800" b="1">
          <a:solidFill>
            <a:schemeClr val="tx2"/>
          </a:solidFill>
          <a:latin typeface="Tahoma" pitchFamily="34" charset="0"/>
        </a:defRPr>
      </a:lvl4pPr>
      <a:lvl5pPr algn="l" rtl="0" eaLnBrk="0" fontAlgn="base" hangingPunct="0">
        <a:spcBef>
          <a:spcPct val="0"/>
        </a:spcBef>
        <a:spcAft>
          <a:spcPct val="0"/>
        </a:spcAft>
        <a:defRPr sz="2800" b="1">
          <a:solidFill>
            <a:schemeClr val="tx2"/>
          </a:solidFill>
          <a:latin typeface="Tahoma" pitchFamily="34" charset="0"/>
        </a:defRPr>
      </a:lvl5pPr>
      <a:lvl6pPr marL="457200" algn="l" rtl="0" fontAlgn="base">
        <a:spcBef>
          <a:spcPct val="0"/>
        </a:spcBef>
        <a:spcAft>
          <a:spcPct val="0"/>
        </a:spcAft>
        <a:defRPr sz="2800" b="1">
          <a:solidFill>
            <a:schemeClr val="tx2"/>
          </a:solidFill>
          <a:latin typeface="Tahoma" pitchFamily="34" charset="0"/>
        </a:defRPr>
      </a:lvl6pPr>
      <a:lvl7pPr marL="914400" algn="l" rtl="0" fontAlgn="base">
        <a:spcBef>
          <a:spcPct val="0"/>
        </a:spcBef>
        <a:spcAft>
          <a:spcPct val="0"/>
        </a:spcAft>
        <a:defRPr sz="2800" b="1">
          <a:solidFill>
            <a:schemeClr val="tx2"/>
          </a:solidFill>
          <a:latin typeface="Tahoma" pitchFamily="34" charset="0"/>
        </a:defRPr>
      </a:lvl7pPr>
      <a:lvl8pPr marL="1371600" algn="l" rtl="0" fontAlgn="base">
        <a:spcBef>
          <a:spcPct val="0"/>
        </a:spcBef>
        <a:spcAft>
          <a:spcPct val="0"/>
        </a:spcAft>
        <a:defRPr sz="2800" b="1">
          <a:solidFill>
            <a:schemeClr val="tx2"/>
          </a:solidFill>
          <a:latin typeface="Tahoma" pitchFamily="34" charset="0"/>
        </a:defRPr>
      </a:lvl8pPr>
      <a:lvl9pPr marL="1828800" algn="l" rtl="0" fontAlgn="base">
        <a:spcBef>
          <a:spcPct val="0"/>
        </a:spcBef>
        <a:spcAft>
          <a:spcPct val="0"/>
        </a:spcAft>
        <a:defRPr sz="2800" b="1">
          <a:solidFill>
            <a:schemeClr val="tx2"/>
          </a:solidFill>
          <a:latin typeface="Tahoma" pitchFamily="34" charset="0"/>
        </a:defRPr>
      </a:lvl9pPr>
    </p:titleStyle>
    <p:bodyStyle>
      <a:lvl1pPr marL="342900" indent="-342900" algn="l" rtl="0" eaLnBrk="0" fontAlgn="base" hangingPunct="0">
        <a:spcBef>
          <a:spcPct val="20000"/>
        </a:spcBef>
        <a:spcAft>
          <a:spcPct val="0"/>
        </a:spcAft>
        <a:buFont typeface="Webdings" pitchFamily="18" charset="2"/>
        <a:buChar char="&lt;"/>
        <a:defRPr sz="2800">
          <a:solidFill>
            <a:schemeClr val="tx1"/>
          </a:solidFill>
          <a:latin typeface="+mn-lt"/>
          <a:ea typeface="+mn-ea"/>
          <a:cs typeface="+mn-cs"/>
        </a:defRPr>
      </a:lvl1pPr>
      <a:lvl2pPr marL="742950" indent="-285750" algn="l" rtl="0" eaLnBrk="0" fontAlgn="base" hangingPunct="0">
        <a:spcBef>
          <a:spcPct val="20000"/>
        </a:spcBef>
        <a:spcAft>
          <a:spcPct val="0"/>
        </a:spcAft>
        <a:buFont typeface="Webdings" pitchFamily="18" charset="2"/>
        <a:buChar char="4"/>
        <a:defRPr sz="2400">
          <a:solidFill>
            <a:schemeClr val="tx1"/>
          </a:solidFill>
          <a:latin typeface="+mn-lt"/>
        </a:defRPr>
      </a:lvl2pPr>
      <a:lvl3pPr marL="1143000" indent="-228600" algn="l" rtl="0" eaLnBrk="0" fontAlgn="base" hangingPunct="0">
        <a:spcBef>
          <a:spcPct val="20000"/>
        </a:spcBef>
        <a:spcAft>
          <a:spcPct val="0"/>
        </a:spcAft>
        <a:buFont typeface="Wingdings" pitchFamily="2" charset="2"/>
        <a:buChar char="§"/>
        <a:defRPr sz="2000">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710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710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Calibri"/>
                <a:cs typeface="+mn-cs"/>
              </a:defRPr>
            </a:lvl1pPr>
          </a:lstStyle>
          <a:p>
            <a:pPr>
              <a:defRPr/>
            </a:pPr>
            <a:fld id="{778EBC46-5E49-45CC-B857-272FEBEE6D39}" type="datetimeFigureOut">
              <a:rPr lang="en-US"/>
              <a:pPr>
                <a:defRPr/>
              </a:pPr>
              <a:t>11/13/2012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Calibri"/>
                <a:cs typeface="+mn-cs"/>
              </a:defRPr>
            </a:lvl1pPr>
          </a:lstStyle>
          <a:p>
            <a:pPr>
              <a:defRPr/>
            </a:pPr>
            <a:fld id="{7312B913-3408-4A87-8A0C-A53F39C58103}"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4733" r:id="rId1"/>
    <p:sldLayoutId id="2147484734" r:id="rId2"/>
    <p:sldLayoutId id="2147484735" r:id="rId3"/>
    <p:sldLayoutId id="2147484736" r:id="rId4"/>
    <p:sldLayoutId id="2147484737" r:id="rId5"/>
    <p:sldLayoutId id="2147484738" r:id="rId6"/>
    <p:sldLayoutId id="2147484739" r:id="rId7"/>
    <p:sldLayoutId id="2147484740" r:id="rId8"/>
    <p:sldLayoutId id="2147484741" r:id="rId9"/>
    <p:sldLayoutId id="2147484742" r:id="rId10"/>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1.png"/><Relationship Id="rId7"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3.png"/><Relationship Id="rId11" Type="http://schemas.openxmlformats.org/officeDocument/2006/relationships/image" Target="../media/image38.png"/><Relationship Id="rId5" Type="http://schemas.microsoft.com/office/2007/relationships/hdphoto" Target="../media/hdphoto1.wdp"/><Relationship Id="rId10" Type="http://schemas.openxmlformats.org/officeDocument/2006/relationships/image" Target="../media/image37.png"/><Relationship Id="rId4" Type="http://schemas.openxmlformats.org/officeDocument/2006/relationships/image" Target="../media/image32.png"/><Relationship Id="rId9" Type="http://schemas.openxmlformats.org/officeDocument/2006/relationships/image" Target="../media/image36.png"/></Relationships>
</file>

<file path=ppt/slides/_rels/slide1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jpeg"/><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7.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microsoft.com/office/2007/relationships/hdphoto" Target="../media/hdphoto3.wdp"/></Relationships>
</file>

<file path=ppt/slides/_rels/slide1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6.xml"/><Relationship Id="rId5" Type="http://schemas.openxmlformats.org/officeDocument/2006/relationships/image" Target="../media/image54.png"/><Relationship Id="rId4" Type="http://schemas.openxmlformats.org/officeDocument/2006/relationships/image" Target="../media/image53.png"/></Relationships>
</file>

<file path=ppt/slides/_rels/slide1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jpeg"/><Relationship Id="rId2" Type="http://schemas.openxmlformats.org/officeDocument/2006/relationships/notesSlide" Target="../notesSlides/notesSlide2.xml"/><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28.png"/><Relationship Id="rId5" Type="http://schemas.openxmlformats.org/officeDocument/2006/relationships/hyperlink" Target="http://www.nascio.org/" TargetMode="External"/><Relationship Id="rId4" Type="http://schemas.openxmlformats.org/officeDocument/2006/relationships/hyperlink" Target="http://www.deloitte.com/"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30.emf"/><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15"/>
          <p:cNvSpPr>
            <a:spLocks noGrp="1" noChangeArrowheads="1"/>
          </p:cNvSpPr>
          <p:nvPr>
            <p:ph type="subTitle" idx="1"/>
          </p:nvPr>
        </p:nvSpPr>
        <p:spPr>
          <a:xfrm>
            <a:off x="3810000" y="3047999"/>
            <a:ext cx="4495800" cy="2106819"/>
          </a:xfrm>
        </p:spPr>
        <p:txBody>
          <a:bodyPr/>
          <a:lstStyle/>
          <a:p>
            <a:pPr eaLnBrk="1" hangingPunct="1"/>
            <a:r>
              <a:rPr lang="en-AU" sz="1800" b="1" dirty="0" smtClean="0"/>
              <a:t>Marco Morana</a:t>
            </a:r>
            <a:r>
              <a:rPr lang="en-AU" sz="1800" b="1" dirty="0"/>
              <a:t> </a:t>
            </a:r>
            <a:endParaRPr lang="en-AU" sz="1800" b="1" dirty="0" smtClean="0"/>
          </a:p>
          <a:p>
            <a:pPr eaLnBrk="1" hangingPunct="1"/>
            <a:r>
              <a:rPr lang="en-AU" sz="1800" b="1" dirty="0" smtClean="0"/>
              <a:t>Global Industry Committee</a:t>
            </a:r>
          </a:p>
          <a:p>
            <a:pPr eaLnBrk="1" hangingPunct="1"/>
            <a:r>
              <a:rPr lang="en-AU" sz="1800" b="1" dirty="0" smtClean="0"/>
              <a:t>OWASP Foundation</a:t>
            </a:r>
          </a:p>
          <a:p>
            <a:pPr eaLnBrk="1" hangingPunct="1"/>
            <a:endParaRPr lang="en-AU" sz="1800" b="1" dirty="0" smtClean="0"/>
          </a:p>
        </p:txBody>
      </p:sp>
      <p:sp>
        <p:nvSpPr>
          <p:cNvPr id="60419" name="Rectangle 15"/>
          <p:cNvSpPr txBox="1">
            <a:spLocks noChangeArrowheads="1"/>
          </p:cNvSpPr>
          <p:nvPr/>
        </p:nvSpPr>
        <p:spPr bwMode="auto">
          <a:xfrm>
            <a:off x="1447800" y="4659519"/>
            <a:ext cx="2514600" cy="990600"/>
          </a:xfrm>
          <a:prstGeom prst="rect">
            <a:avLst/>
          </a:prstGeom>
          <a:solidFill>
            <a:schemeClr val="accent1"/>
          </a:solidFill>
          <a:ln w="9525">
            <a:noFill/>
            <a:miter lim="800000"/>
            <a:headEnd/>
            <a:tailEnd/>
          </a:ln>
        </p:spPr>
        <p:txBody>
          <a:bodyPr lIns="91420" tIns="45711" rIns="91420" bIns="45711"/>
          <a:lstStyle/>
          <a:p>
            <a:pPr eaLnBrk="0" hangingPunct="0"/>
            <a:r>
              <a:rPr lang="en-US" sz="1600" b="1" dirty="0" smtClean="0">
                <a:solidFill>
                  <a:srgbClr val="969696"/>
                </a:solidFill>
                <a:latin typeface="+mj-lt"/>
              </a:rPr>
              <a:t>Chapter Meeting</a:t>
            </a:r>
          </a:p>
          <a:p>
            <a:pPr eaLnBrk="0" hangingPunct="0"/>
            <a:r>
              <a:rPr lang="en-US" sz="1600" b="1" dirty="0" smtClean="0">
                <a:solidFill>
                  <a:srgbClr val="969696"/>
                </a:solidFill>
                <a:latin typeface="+mj-lt"/>
              </a:rPr>
              <a:t>November </a:t>
            </a:r>
            <a:r>
              <a:rPr lang="en-US" sz="1600" b="1" dirty="0">
                <a:solidFill>
                  <a:srgbClr val="969696"/>
                </a:solidFill>
                <a:latin typeface="+mj-lt"/>
              </a:rPr>
              <a:t>1</a:t>
            </a:r>
            <a:r>
              <a:rPr lang="en-US" sz="1600" b="1" dirty="0" smtClean="0">
                <a:solidFill>
                  <a:srgbClr val="969696"/>
                </a:solidFill>
                <a:latin typeface="+mj-lt"/>
              </a:rPr>
              <a:t>5</a:t>
            </a:r>
            <a:r>
              <a:rPr lang="en-US" sz="1600" b="1" baseline="30000" dirty="0" smtClean="0">
                <a:solidFill>
                  <a:srgbClr val="969696"/>
                </a:solidFill>
                <a:latin typeface="+mj-lt"/>
              </a:rPr>
              <a:t>th </a:t>
            </a:r>
            <a:r>
              <a:rPr lang="en-US" sz="1600" b="1" dirty="0" smtClean="0">
                <a:solidFill>
                  <a:srgbClr val="969696"/>
                </a:solidFill>
                <a:latin typeface="+mj-lt"/>
              </a:rPr>
              <a:t> 2012 </a:t>
            </a:r>
            <a:endParaRPr lang="en-US" sz="1600" b="1" dirty="0">
              <a:solidFill>
                <a:srgbClr val="969696"/>
              </a:solidFill>
              <a:latin typeface="+mj-lt"/>
            </a:endParaRPr>
          </a:p>
          <a:p>
            <a:pPr eaLnBrk="0" hangingPunct="0"/>
            <a:r>
              <a:rPr lang="en-US" sz="1600" b="1" dirty="0" smtClean="0">
                <a:solidFill>
                  <a:srgbClr val="969696"/>
                </a:solidFill>
                <a:latin typeface="+mj-lt"/>
              </a:rPr>
              <a:t>NYC U.S.A.</a:t>
            </a:r>
            <a:endParaRPr lang="en-AU" sz="1600" b="1" dirty="0" smtClean="0">
              <a:solidFill>
                <a:srgbClr val="969696"/>
              </a:solidFill>
              <a:latin typeface="+mj-lt"/>
            </a:endParaRPr>
          </a:p>
        </p:txBody>
      </p:sp>
      <p:sp>
        <p:nvSpPr>
          <p:cNvPr id="2" name="Title 1"/>
          <p:cNvSpPr>
            <a:spLocks noGrp="1"/>
          </p:cNvSpPr>
          <p:nvPr>
            <p:ph type="ctrTitle"/>
          </p:nvPr>
        </p:nvSpPr>
        <p:spPr>
          <a:xfrm>
            <a:off x="3048000" y="990600"/>
            <a:ext cx="5943600" cy="1905000"/>
          </a:xfrm>
        </p:spPr>
        <p:txBody>
          <a:bodyPr/>
          <a:lstStyle/>
          <a:p>
            <a:r>
              <a:rPr lang="en-US" dirty="0" smtClean="0"/>
              <a:t>OWASP Application Security Guide for Chief Information Security Officers (CISOs)</a:t>
            </a:r>
            <a:r>
              <a:rPr lang="en-US" dirty="0"/>
              <a:t/>
            </a:r>
            <a:br>
              <a:rPr lang="en-US" dirty="0"/>
            </a:b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2"/>
          <p:cNvSpPr>
            <a:spLocks noGrp="1"/>
          </p:cNvSpPr>
          <p:nvPr>
            <p:ph type="sldNum" sz="quarter" idx="10"/>
          </p:nvPr>
        </p:nvSpPr>
        <p:spPr/>
        <p:txBody>
          <a:bodyPr/>
          <a:lstStyle/>
          <a:p>
            <a:pPr>
              <a:defRPr/>
            </a:pPr>
            <a:fld id="{E064F400-4E7C-4D3B-9C9E-26A4CE4FF539}" type="slidenum">
              <a:rPr lang="en-US"/>
              <a:pPr>
                <a:defRPr/>
              </a:pPr>
              <a:t>10</a:t>
            </a:fld>
            <a:endParaRPr lang="en-US"/>
          </a:p>
        </p:txBody>
      </p:sp>
      <p:sp>
        <p:nvSpPr>
          <p:cNvPr id="6" name="Rectangle 2"/>
          <p:cNvSpPr txBox="1">
            <a:spLocks noChangeArrowheads="1"/>
          </p:cNvSpPr>
          <p:nvPr/>
        </p:nvSpPr>
        <p:spPr bwMode="auto">
          <a:xfrm>
            <a:off x="685800" y="2057400"/>
            <a:ext cx="7540534" cy="20193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chemeClr val="tx2"/>
                </a:solidFill>
                <a:latin typeface="+mj-lt"/>
                <a:ea typeface="+mj-ea"/>
                <a:cs typeface="+mj-cs"/>
              </a:defRPr>
            </a:lvl1pPr>
            <a:lvl2pPr algn="l" rtl="0" eaLnBrk="0" fontAlgn="base" hangingPunct="0">
              <a:spcBef>
                <a:spcPct val="0"/>
              </a:spcBef>
              <a:spcAft>
                <a:spcPct val="0"/>
              </a:spcAft>
              <a:defRPr sz="2800" b="1">
                <a:solidFill>
                  <a:schemeClr val="tx2"/>
                </a:solidFill>
                <a:latin typeface="Tahoma" pitchFamily="34" charset="0"/>
              </a:defRPr>
            </a:lvl2pPr>
            <a:lvl3pPr algn="l" rtl="0" eaLnBrk="0" fontAlgn="base" hangingPunct="0">
              <a:spcBef>
                <a:spcPct val="0"/>
              </a:spcBef>
              <a:spcAft>
                <a:spcPct val="0"/>
              </a:spcAft>
              <a:defRPr sz="2800" b="1">
                <a:solidFill>
                  <a:schemeClr val="tx2"/>
                </a:solidFill>
                <a:latin typeface="Tahoma" pitchFamily="34" charset="0"/>
              </a:defRPr>
            </a:lvl3pPr>
            <a:lvl4pPr algn="l" rtl="0" eaLnBrk="0" fontAlgn="base" hangingPunct="0">
              <a:spcBef>
                <a:spcPct val="0"/>
              </a:spcBef>
              <a:spcAft>
                <a:spcPct val="0"/>
              </a:spcAft>
              <a:defRPr sz="2800" b="1">
                <a:solidFill>
                  <a:schemeClr val="tx2"/>
                </a:solidFill>
                <a:latin typeface="Tahoma" pitchFamily="34" charset="0"/>
              </a:defRPr>
            </a:lvl4pPr>
            <a:lvl5pPr algn="l" rtl="0" eaLnBrk="0" fontAlgn="base" hangingPunct="0">
              <a:spcBef>
                <a:spcPct val="0"/>
              </a:spcBef>
              <a:spcAft>
                <a:spcPct val="0"/>
              </a:spcAft>
              <a:defRPr sz="2800" b="1">
                <a:solidFill>
                  <a:schemeClr val="tx2"/>
                </a:solidFill>
                <a:latin typeface="Tahoma" pitchFamily="34" charset="0"/>
              </a:defRPr>
            </a:lvl5pPr>
            <a:lvl6pPr marL="457200" algn="l" rtl="0" fontAlgn="base">
              <a:spcBef>
                <a:spcPct val="0"/>
              </a:spcBef>
              <a:spcAft>
                <a:spcPct val="0"/>
              </a:spcAft>
              <a:defRPr sz="2800" b="1">
                <a:solidFill>
                  <a:schemeClr val="tx2"/>
                </a:solidFill>
                <a:latin typeface="Tahoma" pitchFamily="34" charset="0"/>
              </a:defRPr>
            </a:lvl6pPr>
            <a:lvl7pPr marL="914400" algn="l" rtl="0" fontAlgn="base">
              <a:spcBef>
                <a:spcPct val="0"/>
              </a:spcBef>
              <a:spcAft>
                <a:spcPct val="0"/>
              </a:spcAft>
              <a:defRPr sz="2800" b="1">
                <a:solidFill>
                  <a:schemeClr val="tx2"/>
                </a:solidFill>
                <a:latin typeface="Tahoma" pitchFamily="34" charset="0"/>
              </a:defRPr>
            </a:lvl7pPr>
            <a:lvl8pPr marL="1371600" algn="l" rtl="0" fontAlgn="base">
              <a:spcBef>
                <a:spcPct val="0"/>
              </a:spcBef>
              <a:spcAft>
                <a:spcPct val="0"/>
              </a:spcAft>
              <a:defRPr sz="2800" b="1">
                <a:solidFill>
                  <a:schemeClr val="tx2"/>
                </a:solidFill>
                <a:latin typeface="Tahoma" pitchFamily="34" charset="0"/>
              </a:defRPr>
            </a:lvl8pPr>
            <a:lvl9pPr marL="1828800" algn="l" rtl="0" fontAlgn="base">
              <a:spcBef>
                <a:spcPct val="0"/>
              </a:spcBef>
              <a:spcAft>
                <a:spcPct val="0"/>
              </a:spcAft>
              <a:defRPr sz="2800" b="1">
                <a:solidFill>
                  <a:schemeClr val="tx2"/>
                </a:solidFill>
                <a:latin typeface="Tahoma" pitchFamily="34" charset="0"/>
              </a:defRPr>
            </a:lvl9pPr>
          </a:lstStyle>
          <a:p>
            <a:pPr marL="533400" indent="-533400" algn="ctr"/>
            <a:endParaRPr lang="en-US" sz="2400" dirty="0"/>
          </a:p>
        </p:txBody>
      </p:sp>
      <p:sp>
        <p:nvSpPr>
          <p:cNvPr id="5" name="Rectangle 2"/>
          <p:cNvSpPr txBox="1">
            <a:spLocks noChangeArrowheads="1"/>
          </p:cNvSpPr>
          <p:nvPr/>
        </p:nvSpPr>
        <p:spPr bwMode="auto">
          <a:xfrm>
            <a:off x="838200" y="2048741"/>
            <a:ext cx="7540534" cy="20193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chemeClr val="tx2"/>
                </a:solidFill>
                <a:latin typeface="+mj-lt"/>
                <a:ea typeface="+mj-ea"/>
                <a:cs typeface="+mj-cs"/>
              </a:defRPr>
            </a:lvl1pPr>
            <a:lvl2pPr algn="l" rtl="0" eaLnBrk="0" fontAlgn="base" hangingPunct="0">
              <a:spcBef>
                <a:spcPct val="0"/>
              </a:spcBef>
              <a:spcAft>
                <a:spcPct val="0"/>
              </a:spcAft>
              <a:defRPr sz="2800" b="1">
                <a:solidFill>
                  <a:schemeClr val="tx2"/>
                </a:solidFill>
                <a:latin typeface="Tahoma" pitchFamily="34" charset="0"/>
              </a:defRPr>
            </a:lvl2pPr>
            <a:lvl3pPr algn="l" rtl="0" eaLnBrk="0" fontAlgn="base" hangingPunct="0">
              <a:spcBef>
                <a:spcPct val="0"/>
              </a:spcBef>
              <a:spcAft>
                <a:spcPct val="0"/>
              </a:spcAft>
              <a:defRPr sz="2800" b="1">
                <a:solidFill>
                  <a:schemeClr val="tx2"/>
                </a:solidFill>
                <a:latin typeface="Tahoma" pitchFamily="34" charset="0"/>
              </a:defRPr>
            </a:lvl3pPr>
            <a:lvl4pPr algn="l" rtl="0" eaLnBrk="0" fontAlgn="base" hangingPunct="0">
              <a:spcBef>
                <a:spcPct val="0"/>
              </a:spcBef>
              <a:spcAft>
                <a:spcPct val="0"/>
              </a:spcAft>
              <a:defRPr sz="2800" b="1">
                <a:solidFill>
                  <a:schemeClr val="tx2"/>
                </a:solidFill>
                <a:latin typeface="Tahoma" pitchFamily="34" charset="0"/>
              </a:defRPr>
            </a:lvl4pPr>
            <a:lvl5pPr algn="l" rtl="0" eaLnBrk="0" fontAlgn="base" hangingPunct="0">
              <a:spcBef>
                <a:spcPct val="0"/>
              </a:spcBef>
              <a:spcAft>
                <a:spcPct val="0"/>
              </a:spcAft>
              <a:defRPr sz="2800" b="1">
                <a:solidFill>
                  <a:schemeClr val="tx2"/>
                </a:solidFill>
                <a:latin typeface="Tahoma" pitchFamily="34" charset="0"/>
              </a:defRPr>
            </a:lvl5pPr>
            <a:lvl6pPr marL="457200" algn="l" rtl="0" fontAlgn="base">
              <a:spcBef>
                <a:spcPct val="0"/>
              </a:spcBef>
              <a:spcAft>
                <a:spcPct val="0"/>
              </a:spcAft>
              <a:defRPr sz="2800" b="1">
                <a:solidFill>
                  <a:schemeClr val="tx2"/>
                </a:solidFill>
                <a:latin typeface="Tahoma" pitchFamily="34" charset="0"/>
              </a:defRPr>
            </a:lvl6pPr>
            <a:lvl7pPr marL="914400" algn="l" rtl="0" fontAlgn="base">
              <a:spcBef>
                <a:spcPct val="0"/>
              </a:spcBef>
              <a:spcAft>
                <a:spcPct val="0"/>
              </a:spcAft>
              <a:defRPr sz="2800" b="1">
                <a:solidFill>
                  <a:schemeClr val="tx2"/>
                </a:solidFill>
                <a:latin typeface="Tahoma" pitchFamily="34" charset="0"/>
              </a:defRPr>
            </a:lvl7pPr>
            <a:lvl8pPr marL="1371600" algn="l" rtl="0" fontAlgn="base">
              <a:spcBef>
                <a:spcPct val="0"/>
              </a:spcBef>
              <a:spcAft>
                <a:spcPct val="0"/>
              </a:spcAft>
              <a:defRPr sz="2800" b="1">
                <a:solidFill>
                  <a:schemeClr val="tx2"/>
                </a:solidFill>
                <a:latin typeface="Tahoma" pitchFamily="34" charset="0"/>
              </a:defRPr>
            </a:lvl8pPr>
            <a:lvl9pPr marL="1828800" algn="l" rtl="0" fontAlgn="base">
              <a:spcBef>
                <a:spcPct val="0"/>
              </a:spcBef>
              <a:spcAft>
                <a:spcPct val="0"/>
              </a:spcAft>
              <a:defRPr sz="2800" b="1">
                <a:solidFill>
                  <a:schemeClr val="tx2"/>
                </a:solidFill>
                <a:latin typeface="Tahoma" pitchFamily="34" charset="0"/>
              </a:defRPr>
            </a:lvl9pPr>
          </a:lstStyle>
          <a:p>
            <a:pPr marL="533400" indent="-533400" algn="ctr"/>
            <a:r>
              <a:rPr lang="en-US" b="0" dirty="0" smtClean="0"/>
              <a:t>How a CISO Guide Can Help?</a:t>
            </a:r>
            <a:endParaRPr lang="en-US" dirty="0"/>
          </a:p>
        </p:txBody>
      </p:sp>
    </p:spTree>
    <p:extLst>
      <p:ext uri="{BB962C8B-B14F-4D97-AF65-F5344CB8AC3E}">
        <p14:creationId xmlns:p14="http://schemas.microsoft.com/office/powerpoint/2010/main" val="2932172246"/>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09" name="Title 1"/>
          <p:cNvSpPr>
            <a:spLocks noGrp="1"/>
          </p:cNvSpPr>
          <p:nvPr>
            <p:ph type="title"/>
          </p:nvPr>
        </p:nvSpPr>
        <p:spPr>
          <a:xfrm>
            <a:off x="207364" y="381000"/>
            <a:ext cx="8936636" cy="792162"/>
          </a:xfrm>
        </p:spPr>
        <p:txBody>
          <a:bodyPr/>
          <a:lstStyle/>
          <a:p>
            <a:pPr algn="ctr"/>
            <a:r>
              <a:rPr lang="en-US" dirty="0" smtClean="0"/>
              <a:t>OWASP </a:t>
            </a:r>
            <a:r>
              <a:rPr lang="en-US" dirty="0" err="1" smtClean="0"/>
              <a:t>Appsec</a:t>
            </a:r>
            <a:r>
              <a:rPr lang="en-US" dirty="0" smtClean="0"/>
              <a:t> CISO GUIDE PART I: Guidance Criteria </a:t>
            </a:r>
            <a:r>
              <a:rPr lang="en-US" dirty="0"/>
              <a:t>for Application Security Investments</a:t>
            </a:r>
            <a:br>
              <a:rPr lang="en-US" dirty="0"/>
            </a:br>
            <a:endParaRPr lang="en-US" dirty="0" smtClean="0"/>
          </a:p>
        </p:txBody>
      </p:sp>
      <p:sp>
        <p:nvSpPr>
          <p:cNvPr id="324611" name="Content Placeholder 4"/>
          <p:cNvSpPr>
            <a:spLocks noGrp="1"/>
          </p:cNvSpPr>
          <p:nvPr>
            <p:ph idx="1"/>
          </p:nvPr>
        </p:nvSpPr>
        <p:spPr>
          <a:xfrm>
            <a:off x="494610" y="914400"/>
            <a:ext cx="8293790" cy="5394325"/>
          </a:xfrm>
        </p:spPr>
        <p:txBody>
          <a:bodyPr/>
          <a:lstStyle/>
          <a:p>
            <a:pPr marL="457200" lvl="1" indent="0">
              <a:buNone/>
            </a:pPr>
            <a:endParaRPr lang="en-US" sz="1800" dirty="0" smtClean="0"/>
          </a:p>
          <a:p>
            <a:pPr marL="457200" lvl="1" indent="0">
              <a:buNone/>
            </a:pPr>
            <a:r>
              <a:rPr lang="en-US" sz="2000" b="1" dirty="0" smtClean="0"/>
              <a:t>Compliance-Legal     Governance	          Audits</a:t>
            </a:r>
          </a:p>
          <a:p>
            <a:pPr marL="800100" lvl="1" indent="-342900">
              <a:buFont typeface="+mj-lt"/>
              <a:buAutoNum type="arabicPeriod"/>
            </a:pPr>
            <a:endParaRPr lang="en-US" sz="1800" dirty="0"/>
          </a:p>
          <a:p>
            <a:pPr marL="800100" lvl="1" indent="-342900">
              <a:buFont typeface="+mj-lt"/>
              <a:buAutoNum type="arabicPeriod"/>
            </a:pPr>
            <a:endParaRPr lang="en-US" sz="1800" dirty="0" smtClean="0"/>
          </a:p>
          <a:p>
            <a:pPr marL="457200" lvl="1" indent="0">
              <a:buNone/>
            </a:pPr>
            <a:r>
              <a:rPr lang="en-US" sz="1800" dirty="0" smtClean="0"/>
              <a:t> </a:t>
            </a:r>
          </a:p>
          <a:p>
            <a:pPr marL="457200" lvl="1" indent="0">
              <a:buNone/>
            </a:pPr>
            <a:endParaRPr lang="en-US" sz="1800" dirty="0"/>
          </a:p>
          <a:p>
            <a:pPr marL="457200" lvl="1" indent="0">
              <a:buNone/>
            </a:pPr>
            <a:endParaRPr lang="en-US" sz="1800" dirty="0"/>
          </a:p>
          <a:p>
            <a:pPr marL="457200" lvl="1" indent="0">
              <a:buNone/>
            </a:pPr>
            <a:endParaRPr lang="en-US" sz="1800" dirty="0" smtClean="0"/>
          </a:p>
          <a:p>
            <a:pPr marL="457200" lvl="1" indent="0">
              <a:buNone/>
            </a:pPr>
            <a:r>
              <a:rPr lang="en-US" sz="2000" b="1" dirty="0" smtClean="0"/>
              <a:t>Risk Quantification, Costs vs. Benefits of Measures, ROSI </a:t>
            </a:r>
            <a:endParaRPr lang="en-US" sz="2000" b="1" dirty="0"/>
          </a:p>
        </p:txBody>
      </p:sp>
      <p:sp>
        <p:nvSpPr>
          <p:cNvPr id="3" name="Slide Number Placeholder 2"/>
          <p:cNvSpPr txBox="1">
            <a:spLocks noGrp="1"/>
          </p:cNvSpPr>
          <p:nvPr/>
        </p:nvSpPr>
        <p:spPr bwMode="auto">
          <a:xfrm>
            <a:off x="8585200" y="6308725"/>
            <a:ext cx="406400" cy="228600"/>
          </a:xfrm>
          <a:prstGeom prst="rect">
            <a:avLst/>
          </a:prstGeom>
          <a:noFill/>
          <a:ln>
            <a:miter lim="800000"/>
            <a:headEnd/>
            <a:tailEnd/>
          </a:ln>
        </p:spPr>
        <p:txBody>
          <a:bodyPr/>
          <a:lstStyle/>
          <a:p>
            <a:pPr algn="ctr" eaLnBrk="0" hangingPunct="0">
              <a:defRPr/>
            </a:pPr>
            <a:fld id="{49E3CD3E-139B-44D4-A321-7165AC738E98}" type="slidenum">
              <a:rPr lang="en-US" sz="1000" b="1">
                <a:solidFill>
                  <a:srgbClr val="969696"/>
                </a:solidFill>
                <a:latin typeface="+mn-lt"/>
                <a:cs typeface="+mn-cs"/>
              </a:rPr>
              <a:pPr algn="ctr" eaLnBrk="0" hangingPunct="0">
                <a:defRPr/>
              </a:pPr>
              <a:t>11</a:t>
            </a:fld>
            <a:endParaRPr lang="en-US" sz="1000" b="1">
              <a:solidFill>
                <a:srgbClr val="969696"/>
              </a:solidFill>
              <a:latin typeface="+mn-lt"/>
              <a:cs typeface="+mn-cs"/>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33050" y="1641614"/>
            <a:ext cx="1284547" cy="1930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537290" y="1641614"/>
            <a:ext cx="2270029" cy="1692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24481" y="1641614"/>
            <a:ext cx="3320325" cy="1494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5"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37378" y="4007279"/>
            <a:ext cx="2930221" cy="2363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2099" y="4174842"/>
            <a:ext cx="3871383" cy="2105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7" name="Picture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00125" y="4214086"/>
            <a:ext cx="1017823" cy="2586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8" name="Picture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51756" y="4062225"/>
            <a:ext cx="1355563" cy="240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9" name="Picture 1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924481" y="4156309"/>
            <a:ext cx="794004" cy="292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09" name="Title 1"/>
          <p:cNvSpPr>
            <a:spLocks noGrp="1"/>
          </p:cNvSpPr>
          <p:nvPr>
            <p:ph type="title"/>
          </p:nvPr>
        </p:nvSpPr>
        <p:spPr>
          <a:xfrm>
            <a:off x="273098" y="304800"/>
            <a:ext cx="8936636" cy="1020762"/>
          </a:xfrm>
        </p:spPr>
        <p:txBody>
          <a:bodyPr/>
          <a:lstStyle/>
          <a:p>
            <a:pPr algn="ctr"/>
            <a:r>
              <a:rPr lang="en-US" dirty="0"/>
              <a:t>OWASP </a:t>
            </a:r>
            <a:r>
              <a:rPr lang="en-US" dirty="0" err="1"/>
              <a:t>Appsec</a:t>
            </a:r>
            <a:r>
              <a:rPr lang="en-US" dirty="0"/>
              <a:t> CISO GUIDE PART </a:t>
            </a:r>
            <a:r>
              <a:rPr lang="en-US" dirty="0" smtClean="0"/>
              <a:t>II: </a:t>
            </a:r>
            <a:r>
              <a:rPr lang="en-US" dirty="0"/>
              <a:t/>
            </a:r>
            <a:br>
              <a:rPr lang="en-US" dirty="0"/>
            </a:br>
            <a:r>
              <a:rPr lang="en-US" dirty="0" smtClean="0"/>
              <a:t>Selection </a:t>
            </a:r>
            <a:r>
              <a:rPr lang="en-US" dirty="0"/>
              <a:t>of Application Security Measures</a:t>
            </a:r>
            <a:br>
              <a:rPr lang="en-US" dirty="0"/>
            </a:br>
            <a:endParaRPr lang="en-US" dirty="0" smtClean="0"/>
          </a:p>
        </p:txBody>
      </p:sp>
      <p:sp>
        <p:nvSpPr>
          <p:cNvPr id="324611" name="Content Placeholder 4"/>
          <p:cNvSpPr>
            <a:spLocks noGrp="1"/>
          </p:cNvSpPr>
          <p:nvPr>
            <p:ph idx="1"/>
          </p:nvPr>
        </p:nvSpPr>
        <p:spPr>
          <a:xfrm>
            <a:off x="762000" y="1181100"/>
            <a:ext cx="7467600" cy="5127625"/>
          </a:xfrm>
        </p:spPr>
        <p:txBody>
          <a:bodyPr/>
          <a:lstStyle/>
          <a:p>
            <a:pPr marL="0" indent="0" algn="ctr">
              <a:buNone/>
            </a:pPr>
            <a:r>
              <a:rPr lang="en-US" sz="2000" b="1" dirty="0" smtClean="0"/>
              <a:t>Prioritization of Vulnerabilities by Business Impacts</a:t>
            </a:r>
          </a:p>
          <a:p>
            <a:pPr marL="457200" lvl="1" indent="0">
              <a:buNone/>
            </a:pPr>
            <a:endParaRPr lang="en-US" sz="1800" dirty="0"/>
          </a:p>
          <a:p>
            <a:pPr marL="457200" lvl="1" indent="0">
              <a:buNone/>
            </a:pPr>
            <a:r>
              <a:rPr lang="en-US" sz="1800" dirty="0" smtClean="0"/>
              <a:t> </a:t>
            </a:r>
          </a:p>
          <a:p>
            <a:pPr marL="457200" lvl="1" indent="0">
              <a:buNone/>
            </a:pPr>
            <a:endParaRPr lang="en-US" sz="1800" dirty="0" smtClean="0"/>
          </a:p>
          <a:p>
            <a:pPr marL="457200" lvl="1" indent="0" algn="ctr">
              <a:buNone/>
            </a:pPr>
            <a:endParaRPr lang="en-US" sz="1800" dirty="0"/>
          </a:p>
          <a:p>
            <a:pPr marL="457200" lvl="1" indent="0" algn="ctr">
              <a:buNone/>
            </a:pPr>
            <a:r>
              <a:rPr lang="en-US" sz="2000" b="1" dirty="0" smtClean="0"/>
              <a:t>Threat Agent Specific Countermeasures </a:t>
            </a:r>
            <a:endParaRPr lang="en-US" sz="2000" b="1" dirty="0"/>
          </a:p>
          <a:p>
            <a:pPr marL="457200" lvl="1" indent="0">
              <a:buNone/>
            </a:pPr>
            <a:endParaRPr lang="en-US" sz="2000" b="1" dirty="0" smtClean="0"/>
          </a:p>
          <a:p>
            <a:pPr marL="457200" lvl="1" indent="0">
              <a:buNone/>
            </a:pPr>
            <a:endParaRPr lang="en-US" sz="1800" dirty="0" smtClean="0"/>
          </a:p>
          <a:p>
            <a:pPr marL="457200" lvl="1" indent="0">
              <a:buNone/>
            </a:pPr>
            <a:endParaRPr lang="en-US" sz="1800" dirty="0"/>
          </a:p>
          <a:p>
            <a:pPr marL="457200" lvl="1" indent="0">
              <a:buNone/>
            </a:pPr>
            <a:endParaRPr lang="en-US" sz="1800" dirty="0" smtClean="0"/>
          </a:p>
          <a:p>
            <a:pPr marL="457200" lvl="1" indent="0" algn="ctr">
              <a:buNone/>
            </a:pPr>
            <a:endParaRPr lang="en-US" sz="1800" dirty="0"/>
          </a:p>
          <a:p>
            <a:pPr marL="457200" lvl="1" indent="0" algn="ctr">
              <a:buNone/>
            </a:pPr>
            <a:r>
              <a:rPr lang="en-US" sz="2000" b="1" dirty="0" smtClean="0"/>
              <a:t>Measures for Securing New </a:t>
            </a:r>
            <a:r>
              <a:rPr lang="en-US" sz="2000" b="1" dirty="0"/>
              <a:t>Technologies </a:t>
            </a:r>
          </a:p>
        </p:txBody>
      </p:sp>
      <p:sp>
        <p:nvSpPr>
          <p:cNvPr id="3" name="Slide Number Placeholder 2"/>
          <p:cNvSpPr txBox="1">
            <a:spLocks noGrp="1"/>
          </p:cNvSpPr>
          <p:nvPr/>
        </p:nvSpPr>
        <p:spPr bwMode="auto">
          <a:xfrm>
            <a:off x="8585200" y="6308725"/>
            <a:ext cx="406400" cy="228600"/>
          </a:xfrm>
          <a:prstGeom prst="rect">
            <a:avLst/>
          </a:prstGeom>
          <a:noFill/>
          <a:ln>
            <a:miter lim="800000"/>
            <a:headEnd/>
            <a:tailEnd/>
          </a:ln>
        </p:spPr>
        <p:txBody>
          <a:bodyPr/>
          <a:lstStyle/>
          <a:p>
            <a:pPr algn="ctr" eaLnBrk="0" hangingPunct="0">
              <a:defRPr/>
            </a:pPr>
            <a:fld id="{49E3CD3E-139B-44D4-A321-7165AC738E98}" type="slidenum">
              <a:rPr lang="en-US" sz="1000" b="1">
                <a:solidFill>
                  <a:srgbClr val="969696"/>
                </a:solidFill>
                <a:latin typeface="+mn-lt"/>
                <a:cs typeface="+mn-cs"/>
              </a:rPr>
              <a:pPr algn="ctr" eaLnBrk="0" hangingPunct="0">
                <a:defRPr/>
              </a:pPr>
              <a:t>12</a:t>
            </a:fld>
            <a:endParaRPr lang="en-US" sz="1000" b="1">
              <a:solidFill>
                <a:srgbClr val="969696"/>
              </a:solidFill>
              <a:latin typeface="+mn-lt"/>
              <a:cs typeface="+mn-cs"/>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3202" y="3259622"/>
            <a:ext cx="4105281" cy="1690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1709" y="5360718"/>
            <a:ext cx="1282981" cy="1210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19096" y="5380510"/>
            <a:ext cx="1433513" cy="124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10200" y="5303172"/>
            <a:ext cx="1903483"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7">
            <a:extLst>
              <a:ext uri="{BEBA8EAE-BF5A-486C-A8C5-ECC9F3942E4B}">
                <a14:imgProps xmlns:a14="http://schemas.microsoft.com/office/drawing/2010/main">
                  <a14:imgLayer r:embed="rId8">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2893201" y="1600200"/>
            <a:ext cx="3668485" cy="1371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51939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09" name="Title 1"/>
          <p:cNvSpPr>
            <a:spLocks noGrp="1"/>
          </p:cNvSpPr>
          <p:nvPr>
            <p:ph type="title"/>
          </p:nvPr>
        </p:nvSpPr>
        <p:spPr>
          <a:xfrm>
            <a:off x="0" y="381000"/>
            <a:ext cx="8936636" cy="792162"/>
          </a:xfrm>
        </p:spPr>
        <p:txBody>
          <a:bodyPr/>
          <a:lstStyle/>
          <a:p>
            <a:pPr algn="ctr"/>
            <a:r>
              <a:rPr lang="en-US" dirty="0" smtClean="0"/>
              <a:t>PART III: Strategic Guidance for the Selection </a:t>
            </a:r>
            <a:r>
              <a:rPr lang="en-US" dirty="0"/>
              <a:t>of Application Security Processes </a:t>
            </a:r>
            <a:br>
              <a:rPr lang="en-US" dirty="0"/>
            </a:br>
            <a:endParaRPr lang="en-US" dirty="0" smtClean="0"/>
          </a:p>
        </p:txBody>
      </p:sp>
      <p:sp>
        <p:nvSpPr>
          <p:cNvPr id="324611" name="Content Placeholder 4"/>
          <p:cNvSpPr>
            <a:spLocks noGrp="1"/>
          </p:cNvSpPr>
          <p:nvPr>
            <p:ph idx="1"/>
          </p:nvPr>
        </p:nvSpPr>
        <p:spPr>
          <a:xfrm>
            <a:off x="457200" y="1169225"/>
            <a:ext cx="7772400" cy="5127625"/>
          </a:xfrm>
        </p:spPr>
        <p:txBody>
          <a:bodyPr/>
          <a:lstStyle/>
          <a:p>
            <a:pPr marL="457200" lvl="1" indent="0" algn="ctr">
              <a:buNone/>
            </a:pPr>
            <a:r>
              <a:rPr lang="en-US" sz="2000" b="1" dirty="0" smtClean="0"/>
              <a:t>Alignment with </a:t>
            </a:r>
            <a:r>
              <a:rPr lang="en-US" sz="2000" b="1" dirty="0"/>
              <a:t>CISO Role </a:t>
            </a:r>
            <a:r>
              <a:rPr lang="en-US" sz="2000" b="1" dirty="0" smtClean="0"/>
              <a:t>&amp; Functions</a:t>
            </a:r>
            <a:endParaRPr lang="en-US" sz="2000" b="1" dirty="0"/>
          </a:p>
          <a:p>
            <a:pPr marL="457200" lvl="1" indent="0" algn="ctr">
              <a:buNone/>
            </a:pPr>
            <a:endParaRPr lang="en-US" sz="1800" dirty="0" smtClean="0"/>
          </a:p>
          <a:p>
            <a:pPr marL="457200" lvl="1" indent="0">
              <a:buNone/>
            </a:pPr>
            <a:endParaRPr lang="en-US" sz="1800" dirty="0"/>
          </a:p>
          <a:p>
            <a:pPr marL="457200" lvl="1" indent="0">
              <a:buNone/>
            </a:pPr>
            <a:endParaRPr lang="en-US" sz="1800" dirty="0" smtClean="0"/>
          </a:p>
          <a:p>
            <a:pPr marL="457200" lvl="1" indent="0">
              <a:buNone/>
            </a:pPr>
            <a:endParaRPr lang="en-US" sz="1800" dirty="0" smtClean="0"/>
          </a:p>
          <a:p>
            <a:pPr marL="457200" lvl="1" indent="0" algn="ctr">
              <a:buNone/>
            </a:pPr>
            <a:endParaRPr lang="en-US" sz="2000" b="1" dirty="0" smtClean="0"/>
          </a:p>
          <a:p>
            <a:pPr marL="457200" lvl="1" indent="0" algn="ctr">
              <a:buNone/>
            </a:pPr>
            <a:r>
              <a:rPr lang="en-US" sz="2000" b="1" dirty="0" smtClean="0"/>
              <a:t>Maturity Models </a:t>
            </a:r>
            <a:r>
              <a:rPr lang="en-US" sz="2000" b="1" dirty="0"/>
              <a:t>and S-SDLC P</a:t>
            </a:r>
            <a:r>
              <a:rPr lang="en-US" sz="2000" b="1" dirty="0" smtClean="0"/>
              <a:t>rocesses</a:t>
            </a:r>
          </a:p>
          <a:p>
            <a:pPr marL="457200" lvl="1" indent="0">
              <a:buNone/>
            </a:pPr>
            <a:endParaRPr lang="en-US" sz="1800" dirty="0" smtClean="0"/>
          </a:p>
          <a:p>
            <a:pPr marL="457200" lvl="1" indent="0">
              <a:buNone/>
            </a:pPr>
            <a:endParaRPr lang="en-US" sz="1800" dirty="0"/>
          </a:p>
          <a:p>
            <a:pPr marL="457200" lvl="1" indent="0">
              <a:buNone/>
            </a:pPr>
            <a:endParaRPr lang="en-US" sz="1800" dirty="0" smtClean="0"/>
          </a:p>
          <a:p>
            <a:pPr marL="457200" lvl="1" indent="0">
              <a:buNone/>
            </a:pPr>
            <a:endParaRPr lang="en-US" sz="1800" dirty="0"/>
          </a:p>
          <a:p>
            <a:pPr marL="457200" lvl="1" indent="0" algn="ctr">
              <a:buNone/>
            </a:pPr>
            <a:r>
              <a:rPr lang="en-US" sz="2000" b="1" dirty="0" smtClean="0"/>
              <a:t>Guidance for choosing OWASP Projects   </a:t>
            </a:r>
            <a:endParaRPr lang="en-US" sz="2000" b="1" dirty="0"/>
          </a:p>
        </p:txBody>
      </p:sp>
      <p:sp>
        <p:nvSpPr>
          <p:cNvPr id="3" name="Slide Number Placeholder 2"/>
          <p:cNvSpPr txBox="1">
            <a:spLocks noGrp="1"/>
          </p:cNvSpPr>
          <p:nvPr/>
        </p:nvSpPr>
        <p:spPr bwMode="auto">
          <a:xfrm>
            <a:off x="8585200" y="6308725"/>
            <a:ext cx="406400" cy="228600"/>
          </a:xfrm>
          <a:prstGeom prst="rect">
            <a:avLst/>
          </a:prstGeom>
          <a:noFill/>
          <a:ln>
            <a:miter lim="800000"/>
            <a:headEnd/>
            <a:tailEnd/>
          </a:ln>
        </p:spPr>
        <p:txBody>
          <a:bodyPr/>
          <a:lstStyle/>
          <a:p>
            <a:pPr algn="ctr" eaLnBrk="0" hangingPunct="0">
              <a:defRPr/>
            </a:pPr>
            <a:fld id="{49E3CD3E-139B-44D4-A321-7165AC738E98}" type="slidenum">
              <a:rPr lang="en-US" sz="1000" b="1">
                <a:solidFill>
                  <a:srgbClr val="969696"/>
                </a:solidFill>
                <a:latin typeface="+mn-lt"/>
                <a:cs typeface="+mn-cs"/>
              </a:rPr>
              <a:pPr algn="ctr" eaLnBrk="0" hangingPunct="0">
                <a:defRPr/>
              </a:pPr>
              <a:t>13</a:t>
            </a:fld>
            <a:endParaRPr lang="en-US" sz="1000" b="1">
              <a:solidFill>
                <a:srgbClr val="969696"/>
              </a:solidFill>
              <a:latin typeface="+mn-lt"/>
              <a:cs typeface="+mn-cs"/>
            </a:endParaRPr>
          </a:p>
        </p:txBody>
      </p:sp>
      <p:pic>
        <p:nvPicPr>
          <p:cNvPr id="7170" name="Picture 2"/>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2895600" y="1550478"/>
            <a:ext cx="2819400" cy="177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3526695"/>
            <a:ext cx="4325815"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67400" y="3605975"/>
            <a:ext cx="2590616" cy="1347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05061" y="5309848"/>
            <a:ext cx="3462339" cy="1355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51939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09" name="Title 1"/>
          <p:cNvSpPr>
            <a:spLocks noGrp="1"/>
          </p:cNvSpPr>
          <p:nvPr>
            <p:ph type="title"/>
          </p:nvPr>
        </p:nvSpPr>
        <p:spPr>
          <a:xfrm>
            <a:off x="216270" y="381000"/>
            <a:ext cx="8936636" cy="792162"/>
          </a:xfrm>
        </p:spPr>
        <p:txBody>
          <a:bodyPr/>
          <a:lstStyle/>
          <a:p>
            <a:pPr algn="ctr"/>
            <a:r>
              <a:rPr lang="en-US" dirty="0" smtClean="0"/>
              <a:t>PART IV: Guidance on metrics </a:t>
            </a:r>
            <a:r>
              <a:rPr lang="en-US" dirty="0"/>
              <a:t>for managing application </a:t>
            </a:r>
            <a:r>
              <a:rPr lang="en-US" dirty="0" smtClean="0"/>
              <a:t>security programs</a:t>
            </a:r>
            <a:r>
              <a:rPr lang="en-US" dirty="0"/>
              <a:t/>
            </a:r>
            <a:br>
              <a:rPr lang="en-US" dirty="0"/>
            </a:br>
            <a:endParaRPr lang="en-US" dirty="0" smtClean="0"/>
          </a:p>
        </p:txBody>
      </p:sp>
      <p:sp>
        <p:nvSpPr>
          <p:cNvPr id="324611" name="Content Placeholder 4"/>
          <p:cNvSpPr>
            <a:spLocks noGrp="1"/>
          </p:cNvSpPr>
          <p:nvPr>
            <p:ph idx="1"/>
          </p:nvPr>
        </p:nvSpPr>
        <p:spPr>
          <a:xfrm>
            <a:off x="685800" y="1181100"/>
            <a:ext cx="6589816" cy="5127625"/>
          </a:xfrm>
        </p:spPr>
        <p:txBody>
          <a:bodyPr/>
          <a:lstStyle/>
          <a:p>
            <a:pPr marL="457200" lvl="1" indent="0" algn="ctr">
              <a:buNone/>
            </a:pPr>
            <a:r>
              <a:rPr lang="en-US" sz="2000" b="1" dirty="0" smtClean="0"/>
              <a:t>Application </a:t>
            </a:r>
            <a:r>
              <a:rPr lang="en-US" sz="2000" b="1" dirty="0"/>
              <a:t>Security </a:t>
            </a:r>
            <a:r>
              <a:rPr lang="en-US" sz="2000" b="1" dirty="0" smtClean="0"/>
              <a:t>Processes </a:t>
            </a:r>
            <a:r>
              <a:rPr lang="en-US" sz="2000" b="1" dirty="0"/>
              <a:t>Metrics </a:t>
            </a:r>
            <a:endParaRPr lang="en-US" sz="2000" b="1" dirty="0" smtClean="0"/>
          </a:p>
          <a:p>
            <a:pPr marL="457200" lvl="1" indent="0">
              <a:buNone/>
            </a:pPr>
            <a:endParaRPr lang="en-US" sz="1800" dirty="0" smtClean="0"/>
          </a:p>
          <a:p>
            <a:pPr marL="457200" lvl="1" indent="0">
              <a:buNone/>
            </a:pPr>
            <a:endParaRPr lang="en-US" sz="1800" dirty="0" smtClean="0"/>
          </a:p>
          <a:p>
            <a:pPr marL="457200" lvl="1" indent="0">
              <a:buNone/>
            </a:pPr>
            <a:endParaRPr lang="en-US" sz="1800" dirty="0" smtClean="0"/>
          </a:p>
          <a:p>
            <a:pPr marL="457200" lvl="1" indent="0" algn="ctr">
              <a:buNone/>
            </a:pPr>
            <a:endParaRPr lang="en-US" sz="1800" dirty="0" smtClean="0"/>
          </a:p>
          <a:p>
            <a:pPr marL="457200" lvl="1" indent="0" algn="ctr">
              <a:buNone/>
            </a:pPr>
            <a:r>
              <a:rPr lang="en-US" sz="2000" b="1" dirty="0" smtClean="0"/>
              <a:t>Application Security Issues </a:t>
            </a:r>
            <a:r>
              <a:rPr lang="en-US" sz="2000" b="1" dirty="0"/>
              <a:t>Risk Metrics </a:t>
            </a:r>
            <a:endParaRPr lang="en-US" sz="2000" b="1" dirty="0" smtClean="0"/>
          </a:p>
          <a:p>
            <a:pPr marL="457200" lvl="1" indent="0">
              <a:buNone/>
            </a:pPr>
            <a:endParaRPr lang="en-US" sz="1800" dirty="0" smtClean="0"/>
          </a:p>
          <a:p>
            <a:pPr marL="457200" lvl="1" indent="0">
              <a:buNone/>
            </a:pPr>
            <a:endParaRPr lang="en-US" sz="1800" dirty="0" smtClean="0"/>
          </a:p>
          <a:p>
            <a:pPr marL="457200" lvl="1" indent="0">
              <a:buNone/>
            </a:pPr>
            <a:endParaRPr lang="en-US" sz="1800" dirty="0"/>
          </a:p>
          <a:p>
            <a:pPr marL="457200" lvl="1" indent="0">
              <a:buNone/>
            </a:pPr>
            <a:endParaRPr lang="en-US" sz="1800" dirty="0" smtClean="0"/>
          </a:p>
          <a:p>
            <a:pPr marL="457200" lvl="1" indent="0">
              <a:buNone/>
            </a:pPr>
            <a:endParaRPr lang="en-US" sz="1800" dirty="0" smtClean="0"/>
          </a:p>
          <a:p>
            <a:pPr marL="457200" lvl="1" indent="0" algn="ctr">
              <a:buNone/>
            </a:pPr>
            <a:r>
              <a:rPr lang="en-US" sz="2000" b="1" dirty="0" smtClean="0"/>
              <a:t>Security </a:t>
            </a:r>
            <a:r>
              <a:rPr lang="en-US" sz="2000" b="1" dirty="0"/>
              <a:t>in SDLC Issue Management Metrics </a:t>
            </a:r>
          </a:p>
        </p:txBody>
      </p:sp>
      <p:sp>
        <p:nvSpPr>
          <p:cNvPr id="3" name="Slide Number Placeholder 2"/>
          <p:cNvSpPr txBox="1">
            <a:spLocks noGrp="1"/>
          </p:cNvSpPr>
          <p:nvPr/>
        </p:nvSpPr>
        <p:spPr bwMode="auto">
          <a:xfrm>
            <a:off x="8585200" y="6308725"/>
            <a:ext cx="406400" cy="228600"/>
          </a:xfrm>
          <a:prstGeom prst="rect">
            <a:avLst/>
          </a:prstGeom>
          <a:noFill/>
          <a:ln>
            <a:miter lim="800000"/>
            <a:headEnd/>
            <a:tailEnd/>
          </a:ln>
        </p:spPr>
        <p:txBody>
          <a:bodyPr/>
          <a:lstStyle/>
          <a:p>
            <a:pPr algn="ctr" eaLnBrk="0" hangingPunct="0">
              <a:defRPr/>
            </a:pPr>
            <a:fld id="{49E3CD3E-139B-44D4-A321-7165AC738E98}" type="slidenum">
              <a:rPr lang="en-US" sz="1000" b="1">
                <a:solidFill>
                  <a:srgbClr val="969696"/>
                </a:solidFill>
                <a:latin typeface="+mn-lt"/>
                <a:cs typeface="+mn-cs"/>
              </a:rPr>
              <a:pPr algn="ctr" eaLnBrk="0" hangingPunct="0">
                <a:defRPr/>
              </a:pPr>
              <a:t>14</a:t>
            </a:fld>
            <a:endParaRPr lang="en-US" sz="1000" b="1">
              <a:solidFill>
                <a:srgbClr val="969696"/>
              </a:solidFill>
              <a:latin typeface="+mn-lt"/>
              <a:cs typeface="+mn-cs"/>
            </a:endParaRP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600" y="3229014"/>
            <a:ext cx="3352799" cy="1654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6600" y="5306291"/>
            <a:ext cx="2209799" cy="1402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1016" y="1524000"/>
            <a:ext cx="5561965" cy="1435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86907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2"/>
          <p:cNvSpPr>
            <a:spLocks noGrp="1"/>
          </p:cNvSpPr>
          <p:nvPr>
            <p:ph type="sldNum" sz="quarter" idx="10"/>
          </p:nvPr>
        </p:nvSpPr>
        <p:spPr/>
        <p:txBody>
          <a:bodyPr/>
          <a:lstStyle/>
          <a:p>
            <a:pPr>
              <a:defRPr/>
            </a:pPr>
            <a:fld id="{E064F400-4E7C-4D3B-9C9E-26A4CE4FF539}" type="slidenum">
              <a:rPr lang="en-US"/>
              <a:pPr>
                <a:defRPr/>
              </a:pPr>
              <a:t>15</a:t>
            </a:fld>
            <a:endParaRPr lang="en-US"/>
          </a:p>
        </p:txBody>
      </p:sp>
      <p:sp>
        <p:nvSpPr>
          <p:cNvPr id="6" name="Rectangle 2"/>
          <p:cNvSpPr txBox="1">
            <a:spLocks noChangeArrowheads="1"/>
          </p:cNvSpPr>
          <p:nvPr/>
        </p:nvSpPr>
        <p:spPr bwMode="auto">
          <a:xfrm>
            <a:off x="685800" y="2057400"/>
            <a:ext cx="7540534" cy="20193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chemeClr val="tx2"/>
                </a:solidFill>
                <a:latin typeface="+mj-lt"/>
                <a:ea typeface="+mj-ea"/>
                <a:cs typeface="+mj-cs"/>
              </a:defRPr>
            </a:lvl1pPr>
            <a:lvl2pPr algn="l" rtl="0" eaLnBrk="0" fontAlgn="base" hangingPunct="0">
              <a:spcBef>
                <a:spcPct val="0"/>
              </a:spcBef>
              <a:spcAft>
                <a:spcPct val="0"/>
              </a:spcAft>
              <a:defRPr sz="2800" b="1">
                <a:solidFill>
                  <a:schemeClr val="tx2"/>
                </a:solidFill>
                <a:latin typeface="Tahoma" pitchFamily="34" charset="0"/>
              </a:defRPr>
            </a:lvl2pPr>
            <a:lvl3pPr algn="l" rtl="0" eaLnBrk="0" fontAlgn="base" hangingPunct="0">
              <a:spcBef>
                <a:spcPct val="0"/>
              </a:spcBef>
              <a:spcAft>
                <a:spcPct val="0"/>
              </a:spcAft>
              <a:defRPr sz="2800" b="1">
                <a:solidFill>
                  <a:schemeClr val="tx2"/>
                </a:solidFill>
                <a:latin typeface="Tahoma" pitchFamily="34" charset="0"/>
              </a:defRPr>
            </a:lvl3pPr>
            <a:lvl4pPr algn="l" rtl="0" eaLnBrk="0" fontAlgn="base" hangingPunct="0">
              <a:spcBef>
                <a:spcPct val="0"/>
              </a:spcBef>
              <a:spcAft>
                <a:spcPct val="0"/>
              </a:spcAft>
              <a:defRPr sz="2800" b="1">
                <a:solidFill>
                  <a:schemeClr val="tx2"/>
                </a:solidFill>
                <a:latin typeface="Tahoma" pitchFamily="34" charset="0"/>
              </a:defRPr>
            </a:lvl4pPr>
            <a:lvl5pPr algn="l" rtl="0" eaLnBrk="0" fontAlgn="base" hangingPunct="0">
              <a:spcBef>
                <a:spcPct val="0"/>
              </a:spcBef>
              <a:spcAft>
                <a:spcPct val="0"/>
              </a:spcAft>
              <a:defRPr sz="2800" b="1">
                <a:solidFill>
                  <a:schemeClr val="tx2"/>
                </a:solidFill>
                <a:latin typeface="Tahoma" pitchFamily="34" charset="0"/>
              </a:defRPr>
            </a:lvl5pPr>
            <a:lvl6pPr marL="457200" algn="l" rtl="0" fontAlgn="base">
              <a:spcBef>
                <a:spcPct val="0"/>
              </a:spcBef>
              <a:spcAft>
                <a:spcPct val="0"/>
              </a:spcAft>
              <a:defRPr sz="2800" b="1">
                <a:solidFill>
                  <a:schemeClr val="tx2"/>
                </a:solidFill>
                <a:latin typeface="Tahoma" pitchFamily="34" charset="0"/>
              </a:defRPr>
            </a:lvl6pPr>
            <a:lvl7pPr marL="914400" algn="l" rtl="0" fontAlgn="base">
              <a:spcBef>
                <a:spcPct val="0"/>
              </a:spcBef>
              <a:spcAft>
                <a:spcPct val="0"/>
              </a:spcAft>
              <a:defRPr sz="2800" b="1">
                <a:solidFill>
                  <a:schemeClr val="tx2"/>
                </a:solidFill>
                <a:latin typeface="Tahoma" pitchFamily="34" charset="0"/>
              </a:defRPr>
            </a:lvl7pPr>
            <a:lvl8pPr marL="1371600" algn="l" rtl="0" fontAlgn="base">
              <a:spcBef>
                <a:spcPct val="0"/>
              </a:spcBef>
              <a:spcAft>
                <a:spcPct val="0"/>
              </a:spcAft>
              <a:defRPr sz="2800" b="1">
                <a:solidFill>
                  <a:schemeClr val="tx2"/>
                </a:solidFill>
                <a:latin typeface="Tahoma" pitchFamily="34" charset="0"/>
              </a:defRPr>
            </a:lvl8pPr>
            <a:lvl9pPr marL="1828800" algn="l" rtl="0" fontAlgn="base">
              <a:spcBef>
                <a:spcPct val="0"/>
              </a:spcBef>
              <a:spcAft>
                <a:spcPct val="0"/>
              </a:spcAft>
              <a:defRPr sz="2800" b="1">
                <a:solidFill>
                  <a:schemeClr val="tx2"/>
                </a:solidFill>
                <a:latin typeface="Tahoma" pitchFamily="34" charset="0"/>
              </a:defRPr>
            </a:lvl9pPr>
          </a:lstStyle>
          <a:p>
            <a:pPr marL="533400" indent="-533400" algn="ctr"/>
            <a:endParaRPr lang="en-US" sz="2400" dirty="0"/>
          </a:p>
        </p:txBody>
      </p:sp>
      <p:sp>
        <p:nvSpPr>
          <p:cNvPr id="5" name="Rectangle 2"/>
          <p:cNvSpPr txBox="1">
            <a:spLocks noChangeArrowheads="1"/>
          </p:cNvSpPr>
          <p:nvPr/>
        </p:nvSpPr>
        <p:spPr bwMode="auto">
          <a:xfrm>
            <a:off x="838200" y="2048741"/>
            <a:ext cx="7540534" cy="20193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chemeClr val="tx2"/>
                </a:solidFill>
                <a:latin typeface="+mj-lt"/>
                <a:ea typeface="+mj-ea"/>
                <a:cs typeface="+mj-cs"/>
              </a:defRPr>
            </a:lvl1pPr>
            <a:lvl2pPr algn="l" rtl="0" eaLnBrk="0" fontAlgn="base" hangingPunct="0">
              <a:spcBef>
                <a:spcPct val="0"/>
              </a:spcBef>
              <a:spcAft>
                <a:spcPct val="0"/>
              </a:spcAft>
              <a:defRPr sz="2800" b="1">
                <a:solidFill>
                  <a:schemeClr val="tx2"/>
                </a:solidFill>
                <a:latin typeface="Tahoma" pitchFamily="34" charset="0"/>
              </a:defRPr>
            </a:lvl2pPr>
            <a:lvl3pPr algn="l" rtl="0" eaLnBrk="0" fontAlgn="base" hangingPunct="0">
              <a:spcBef>
                <a:spcPct val="0"/>
              </a:spcBef>
              <a:spcAft>
                <a:spcPct val="0"/>
              </a:spcAft>
              <a:defRPr sz="2800" b="1">
                <a:solidFill>
                  <a:schemeClr val="tx2"/>
                </a:solidFill>
                <a:latin typeface="Tahoma" pitchFamily="34" charset="0"/>
              </a:defRPr>
            </a:lvl3pPr>
            <a:lvl4pPr algn="l" rtl="0" eaLnBrk="0" fontAlgn="base" hangingPunct="0">
              <a:spcBef>
                <a:spcPct val="0"/>
              </a:spcBef>
              <a:spcAft>
                <a:spcPct val="0"/>
              </a:spcAft>
              <a:defRPr sz="2800" b="1">
                <a:solidFill>
                  <a:schemeClr val="tx2"/>
                </a:solidFill>
                <a:latin typeface="Tahoma" pitchFamily="34" charset="0"/>
              </a:defRPr>
            </a:lvl4pPr>
            <a:lvl5pPr algn="l" rtl="0" eaLnBrk="0" fontAlgn="base" hangingPunct="0">
              <a:spcBef>
                <a:spcPct val="0"/>
              </a:spcBef>
              <a:spcAft>
                <a:spcPct val="0"/>
              </a:spcAft>
              <a:defRPr sz="2800" b="1">
                <a:solidFill>
                  <a:schemeClr val="tx2"/>
                </a:solidFill>
                <a:latin typeface="Tahoma" pitchFamily="34" charset="0"/>
              </a:defRPr>
            </a:lvl5pPr>
            <a:lvl6pPr marL="457200" algn="l" rtl="0" fontAlgn="base">
              <a:spcBef>
                <a:spcPct val="0"/>
              </a:spcBef>
              <a:spcAft>
                <a:spcPct val="0"/>
              </a:spcAft>
              <a:defRPr sz="2800" b="1">
                <a:solidFill>
                  <a:schemeClr val="tx2"/>
                </a:solidFill>
                <a:latin typeface="Tahoma" pitchFamily="34" charset="0"/>
              </a:defRPr>
            </a:lvl6pPr>
            <a:lvl7pPr marL="914400" algn="l" rtl="0" fontAlgn="base">
              <a:spcBef>
                <a:spcPct val="0"/>
              </a:spcBef>
              <a:spcAft>
                <a:spcPct val="0"/>
              </a:spcAft>
              <a:defRPr sz="2800" b="1">
                <a:solidFill>
                  <a:schemeClr val="tx2"/>
                </a:solidFill>
                <a:latin typeface="Tahoma" pitchFamily="34" charset="0"/>
              </a:defRPr>
            </a:lvl7pPr>
            <a:lvl8pPr marL="1371600" algn="l" rtl="0" fontAlgn="base">
              <a:spcBef>
                <a:spcPct val="0"/>
              </a:spcBef>
              <a:spcAft>
                <a:spcPct val="0"/>
              </a:spcAft>
              <a:defRPr sz="2800" b="1">
                <a:solidFill>
                  <a:schemeClr val="tx2"/>
                </a:solidFill>
                <a:latin typeface="Tahoma" pitchFamily="34" charset="0"/>
              </a:defRPr>
            </a:lvl8pPr>
            <a:lvl9pPr marL="1828800" algn="l" rtl="0" fontAlgn="base">
              <a:spcBef>
                <a:spcPct val="0"/>
              </a:spcBef>
              <a:spcAft>
                <a:spcPct val="0"/>
              </a:spcAft>
              <a:defRPr sz="2800" b="1">
                <a:solidFill>
                  <a:schemeClr val="tx2"/>
                </a:solidFill>
                <a:latin typeface="Tahoma" pitchFamily="34" charset="0"/>
              </a:defRPr>
            </a:lvl9pPr>
          </a:lstStyle>
          <a:p>
            <a:pPr marL="533400" indent="-533400" algn="ctr"/>
            <a:r>
              <a:rPr lang="en-US" b="0" dirty="0" smtClean="0"/>
              <a:t>How we are creating the guide</a:t>
            </a:r>
            <a:endParaRPr lang="en-US" dirty="0"/>
          </a:p>
        </p:txBody>
      </p:sp>
    </p:spTree>
    <p:extLst>
      <p:ext uri="{BB962C8B-B14F-4D97-AF65-F5344CB8AC3E}">
        <p14:creationId xmlns:p14="http://schemas.microsoft.com/office/powerpoint/2010/main" val="1574673053"/>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OWASP Application Security Guide For CISOs </a:t>
            </a:r>
            <a:r>
              <a:rPr lang="en-US" dirty="0"/>
              <a:t>Four Step </a:t>
            </a:r>
            <a:r>
              <a:rPr lang="en-US" dirty="0" smtClean="0"/>
              <a:t>Project Plan</a:t>
            </a:r>
            <a:endParaRPr lang="en-US" dirty="0"/>
          </a:p>
        </p:txBody>
      </p:sp>
      <p:sp>
        <p:nvSpPr>
          <p:cNvPr id="3" name="Slide Number Placeholder 2"/>
          <p:cNvSpPr>
            <a:spLocks noGrp="1"/>
          </p:cNvSpPr>
          <p:nvPr>
            <p:ph type="sldNum" sz="quarter" idx="10"/>
          </p:nvPr>
        </p:nvSpPr>
        <p:spPr/>
        <p:txBody>
          <a:bodyPr/>
          <a:lstStyle/>
          <a:p>
            <a:pPr>
              <a:defRPr/>
            </a:pPr>
            <a:fld id="{167AF60D-646A-4F32-93FF-A4A4DBC00DB9}" type="slidenum">
              <a:rPr lang="en-US" smtClean="0"/>
              <a:pPr>
                <a:defRPr/>
              </a:pPr>
              <a:t>16</a:t>
            </a:fld>
            <a:endParaRPr lang="en-US"/>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81800" y="3465661"/>
            <a:ext cx="1972577" cy="1641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787738" y="2558686"/>
            <a:ext cx="1966639" cy="923330"/>
          </a:xfrm>
          <a:prstGeom prst="rect">
            <a:avLst/>
          </a:prstGeom>
          <a:effectLst/>
          <a:scene3d>
            <a:camera prst="orthographicFront"/>
            <a:lightRig rig="threePt" dir="t"/>
          </a:scene3d>
          <a:sp3d>
            <a:bevelT/>
          </a:sp3d>
        </p:spPr>
        <p:txBody>
          <a:bodyPr wrap="square" rtlCol="0">
            <a:spAutoFit/>
          </a:bodyPr>
          <a:lstStyle/>
          <a:p>
            <a:r>
              <a:rPr lang="en-US" sz="1800" dirty="0" smtClean="0"/>
              <a:t>STEP 3: Gather and analyze the survey</a:t>
            </a: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3069" y="3511095"/>
            <a:ext cx="1181100" cy="13309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609600" y="2310766"/>
            <a:ext cx="2306664" cy="1200329"/>
          </a:xfrm>
          <a:prstGeom prst="rect">
            <a:avLst/>
          </a:prstGeom>
          <a:effectLst/>
          <a:scene3d>
            <a:camera prst="orthographicFront"/>
            <a:lightRig rig="threePt" dir="t"/>
          </a:scene3d>
          <a:sp3d>
            <a:bevelT/>
          </a:sp3d>
        </p:spPr>
        <p:txBody>
          <a:bodyPr wrap="square" rtlCol="0">
            <a:spAutoFit/>
          </a:bodyPr>
          <a:lstStyle/>
          <a:p>
            <a:r>
              <a:rPr lang="en-US" sz="1800" dirty="0" smtClean="0"/>
              <a:t>STEP 1: Present OWASP Application</a:t>
            </a:r>
          </a:p>
          <a:p>
            <a:r>
              <a:rPr lang="en-US" sz="1800" dirty="0" smtClean="0"/>
              <a:t>Security GUIDE Draft to IS Community</a:t>
            </a:r>
            <a:endParaRPr lang="en-US" sz="1800" dirty="0"/>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04436" y="2297625"/>
            <a:ext cx="1403391" cy="1184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3352800" y="1165252"/>
            <a:ext cx="2306664" cy="923330"/>
          </a:xfrm>
          <a:prstGeom prst="rect">
            <a:avLst/>
          </a:prstGeom>
          <a:effectLst/>
          <a:scene3d>
            <a:camera prst="orthographicFront"/>
            <a:lightRig rig="threePt" dir="t"/>
          </a:scene3d>
          <a:sp3d>
            <a:bevelT/>
          </a:sp3d>
        </p:spPr>
        <p:txBody>
          <a:bodyPr wrap="square" rtlCol="0">
            <a:spAutoFit/>
          </a:bodyPr>
          <a:lstStyle/>
          <a:p>
            <a:r>
              <a:rPr lang="en-US" sz="1800" dirty="0" smtClean="0"/>
              <a:t>STEP 2: Enroll CISOs to participate to a CISO survey</a:t>
            </a:r>
          </a:p>
        </p:txBody>
      </p:sp>
      <p:pic>
        <p:nvPicPr>
          <p:cNvPr id="3077"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04436" y="5029200"/>
            <a:ext cx="2308643" cy="1531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3770789" y="3686277"/>
            <a:ext cx="2217128" cy="1200329"/>
          </a:xfrm>
          <a:prstGeom prst="rect">
            <a:avLst/>
          </a:prstGeom>
          <a:effectLst/>
          <a:scene3d>
            <a:camera prst="orthographicFront"/>
            <a:lightRig rig="threePt" dir="t"/>
          </a:scene3d>
          <a:sp3d>
            <a:bevelT/>
          </a:sp3d>
        </p:spPr>
        <p:txBody>
          <a:bodyPr wrap="square" rtlCol="0">
            <a:spAutoFit/>
          </a:bodyPr>
          <a:lstStyle/>
          <a:p>
            <a:r>
              <a:rPr lang="en-US" sz="1800" dirty="0" smtClean="0"/>
              <a:t>STEP 4: Tailor the guide to the results of the survey and final release status</a:t>
            </a:r>
          </a:p>
        </p:txBody>
      </p:sp>
      <p:sp>
        <p:nvSpPr>
          <p:cNvPr id="6" name="Bent Arrow 5"/>
          <p:cNvSpPr/>
          <p:nvPr/>
        </p:nvSpPr>
        <p:spPr bwMode="auto">
          <a:xfrm>
            <a:off x="1486711" y="1300754"/>
            <a:ext cx="875489" cy="909046"/>
          </a:xfrm>
          <a:prstGeom prst="bent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bg1"/>
              </a:solidFill>
              <a:effectLst/>
              <a:latin typeface="Arial" charset="0"/>
            </a:endParaRPr>
          </a:p>
        </p:txBody>
      </p:sp>
      <p:sp>
        <p:nvSpPr>
          <p:cNvPr id="15" name="Bent Arrow 14"/>
          <p:cNvSpPr/>
          <p:nvPr/>
        </p:nvSpPr>
        <p:spPr bwMode="auto">
          <a:xfrm rot="5400000">
            <a:off x="6612621" y="1321492"/>
            <a:ext cx="875489" cy="909046"/>
          </a:xfrm>
          <a:prstGeom prst="bent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bg1"/>
              </a:solidFill>
              <a:effectLst/>
              <a:latin typeface="Arial" charset="0"/>
            </a:endParaRPr>
          </a:p>
        </p:txBody>
      </p:sp>
      <p:sp>
        <p:nvSpPr>
          <p:cNvPr id="16" name="Bent Arrow 15"/>
          <p:cNvSpPr/>
          <p:nvPr/>
        </p:nvSpPr>
        <p:spPr bwMode="auto">
          <a:xfrm rot="10800000">
            <a:off x="6629400" y="5340228"/>
            <a:ext cx="875489" cy="909046"/>
          </a:xfrm>
          <a:prstGeom prst="bent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bg1"/>
              </a:solidFill>
              <a:effectLst/>
              <a:latin typeface="Arial" charset="0"/>
            </a:endParaRPr>
          </a:p>
        </p:txBody>
      </p:sp>
      <p:sp>
        <p:nvSpPr>
          <p:cNvPr id="17" name="Bent Arrow 16"/>
          <p:cNvSpPr/>
          <p:nvPr/>
        </p:nvSpPr>
        <p:spPr bwMode="auto">
          <a:xfrm rot="16200000">
            <a:off x="1648266" y="5241021"/>
            <a:ext cx="875489" cy="909046"/>
          </a:xfrm>
          <a:prstGeom prst="bent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bg1"/>
              </a:solidFill>
              <a:effectLst/>
              <a:latin typeface="Arial" charset="0"/>
            </a:endParaRPr>
          </a:p>
        </p:txBody>
      </p:sp>
      <p:sp>
        <p:nvSpPr>
          <p:cNvPr id="18" name="TextBox 17"/>
          <p:cNvSpPr txBox="1"/>
          <p:nvPr/>
        </p:nvSpPr>
        <p:spPr>
          <a:xfrm>
            <a:off x="378147" y="4812349"/>
            <a:ext cx="2217128" cy="646331"/>
          </a:xfrm>
          <a:prstGeom prst="rect">
            <a:avLst/>
          </a:prstGeom>
          <a:effectLst/>
          <a:scene3d>
            <a:camera prst="orthographicFront"/>
            <a:lightRig rig="threePt" dir="t"/>
          </a:scene3d>
          <a:sp3d>
            <a:bevelT/>
          </a:sp3d>
        </p:spPr>
        <p:txBody>
          <a:bodyPr wrap="square" rtlCol="0">
            <a:spAutoFit/>
          </a:bodyPr>
          <a:lstStyle/>
          <a:p>
            <a:r>
              <a:rPr lang="en-US" sz="1800" dirty="0" smtClean="0"/>
              <a:t>STEP 4: Present final release</a:t>
            </a:r>
          </a:p>
        </p:txBody>
      </p:sp>
    </p:spTree>
    <p:extLst>
      <p:ext uri="{BB962C8B-B14F-4D97-AF65-F5344CB8AC3E}">
        <p14:creationId xmlns:p14="http://schemas.microsoft.com/office/powerpoint/2010/main" val="312393422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24DE893E-BE7E-4C10-A3AC-6A2AACCE757F}" type="slidenum">
              <a:rPr lang="en-US" smtClean="0"/>
              <a:pPr>
                <a:defRPr/>
              </a:pPr>
              <a:t>17</a:t>
            </a:fld>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995" y="228600"/>
            <a:ext cx="9064005" cy="622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152400" y="381000"/>
            <a:ext cx="8229600" cy="792162"/>
          </a:xfrm>
        </p:spPr>
        <p:txBody>
          <a:bodyPr/>
          <a:lstStyle/>
          <a:p>
            <a:r>
              <a:rPr lang="en-US" dirty="0" smtClean="0">
                <a:solidFill>
                  <a:schemeClr val="bg1"/>
                </a:solidFill>
              </a:rPr>
              <a:t>Thank You For Listening</a:t>
            </a:r>
            <a:endParaRPr lang="en-US" dirty="0">
              <a:solidFill>
                <a:schemeClr val="bg1"/>
              </a:solidFill>
            </a:endParaRPr>
          </a:p>
        </p:txBody>
      </p:sp>
    </p:spTree>
    <p:extLst>
      <p:ext uri="{BB962C8B-B14F-4D97-AF65-F5344CB8AC3E}">
        <p14:creationId xmlns:p14="http://schemas.microsoft.com/office/powerpoint/2010/main" val="25255221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0"/>
          </p:nvPr>
        </p:nvSpPr>
        <p:spPr/>
        <p:txBody>
          <a:bodyPr/>
          <a:lstStyle/>
          <a:p>
            <a:pPr>
              <a:defRPr/>
            </a:pPr>
            <a:fld id="{DA69500C-9A89-4982-BFED-DCCF09075B3F}" type="slidenum">
              <a:rPr lang="en-US"/>
              <a:pPr>
                <a:defRPr/>
              </a:pPr>
              <a:t>18</a:t>
            </a:fld>
            <a:endParaRPr lang="en-US"/>
          </a:p>
        </p:txBody>
      </p:sp>
      <p:grpSp>
        <p:nvGrpSpPr>
          <p:cNvPr id="345090" name="Group 2"/>
          <p:cNvGrpSpPr>
            <a:grpSpLocks/>
          </p:cNvGrpSpPr>
          <p:nvPr/>
        </p:nvGrpSpPr>
        <p:grpSpPr bwMode="auto">
          <a:xfrm>
            <a:off x="749300" y="533400"/>
            <a:ext cx="7670800" cy="4764088"/>
            <a:chOff x="472" y="336"/>
            <a:chExt cx="4832" cy="3001"/>
          </a:xfrm>
        </p:grpSpPr>
        <p:sp>
          <p:nvSpPr>
            <p:cNvPr id="345091" name="Rectangle 3"/>
            <p:cNvSpPr>
              <a:spLocks noChangeArrowheads="1"/>
            </p:cNvSpPr>
            <p:nvPr/>
          </p:nvSpPr>
          <p:spPr bwMode="auto">
            <a:xfrm>
              <a:off x="1008" y="336"/>
              <a:ext cx="2088" cy="2185"/>
            </a:xfrm>
            <a:prstGeom prst="rect">
              <a:avLst/>
            </a:prstGeom>
            <a:noFill/>
            <a:ln w="9525">
              <a:noFill/>
              <a:miter lim="800000"/>
              <a:headEnd/>
              <a:tailEnd/>
            </a:ln>
          </p:spPr>
          <p:txBody>
            <a:bodyPr lIns="92075" tIns="46038" rIns="92075" bIns="46038">
              <a:spAutoFit/>
            </a:bodyPr>
            <a:lstStyle/>
            <a:p>
              <a:pPr algn="ctr" eaLnBrk="0" hangingPunct="0">
                <a:lnSpc>
                  <a:spcPct val="80000"/>
                </a:lnSpc>
                <a:spcBef>
                  <a:spcPct val="50000"/>
                </a:spcBef>
              </a:pPr>
              <a:r>
                <a:rPr lang="en-US" sz="27700" i="1">
                  <a:solidFill>
                    <a:srgbClr val="B2B2B2"/>
                  </a:solidFill>
                  <a:latin typeface="Times" pitchFamily="18" charset="0"/>
                  <a:cs typeface="Times New Roman" pitchFamily="18" charset="0"/>
                </a:rPr>
                <a:t>Q</a:t>
              </a:r>
            </a:p>
          </p:txBody>
        </p:sp>
        <p:sp>
          <p:nvSpPr>
            <p:cNvPr id="345092" name="Rectangle 4"/>
            <p:cNvSpPr>
              <a:spLocks noChangeArrowheads="1"/>
            </p:cNvSpPr>
            <p:nvPr/>
          </p:nvSpPr>
          <p:spPr bwMode="auto">
            <a:xfrm>
              <a:off x="1836" y="1152"/>
              <a:ext cx="2088" cy="2185"/>
            </a:xfrm>
            <a:prstGeom prst="rect">
              <a:avLst/>
            </a:prstGeom>
            <a:noFill/>
            <a:ln w="9525">
              <a:noFill/>
              <a:miter lim="800000"/>
              <a:headEnd/>
              <a:tailEnd/>
            </a:ln>
          </p:spPr>
          <p:txBody>
            <a:bodyPr lIns="92075" tIns="46038" rIns="92075" bIns="46038">
              <a:spAutoFit/>
            </a:bodyPr>
            <a:lstStyle/>
            <a:p>
              <a:pPr algn="ctr" eaLnBrk="0" hangingPunct="0">
                <a:lnSpc>
                  <a:spcPct val="80000"/>
                </a:lnSpc>
                <a:spcBef>
                  <a:spcPct val="50000"/>
                </a:spcBef>
              </a:pPr>
              <a:r>
                <a:rPr lang="en-US" sz="27700" i="1" dirty="0">
                  <a:solidFill>
                    <a:srgbClr val="DDDDDD"/>
                  </a:solidFill>
                  <a:latin typeface="Times" pitchFamily="18" charset="0"/>
                  <a:cs typeface="Times New Roman" pitchFamily="18" charset="0"/>
                </a:rPr>
                <a:t>&amp;</a:t>
              </a:r>
            </a:p>
          </p:txBody>
        </p:sp>
        <p:sp>
          <p:nvSpPr>
            <p:cNvPr id="709637" name="Rectangle 5"/>
            <p:cNvSpPr>
              <a:spLocks noChangeArrowheads="1"/>
            </p:cNvSpPr>
            <p:nvPr/>
          </p:nvSpPr>
          <p:spPr bwMode="auto">
            <a:xfrm>
              <a:off x="488" y="1766"/>
              <a:ext cx="4816" cy="442"/>
            </a:xfrm>
            <a:prstGeom prst="rect">
              <a:avLst/>
            </a:prstGeom>
            <a:noFill/>
            <a:ln w="9525">
              <a:noFill/>
              <a:miter lim="800000"/>
              <a:headEnd/>
              <a:tailEnd/>
            </a:ln>
            <a:effectLst/>
          </p:spPr>
          <p:txBody>
            <a:bodyPr lIns="92075" tIns="46038" rIns="92075" bIns="46038">
              <a:spAutoFit/>
            </a:bodyPr>
            <a:lstStyle/>
            <a:p>
              <a:pPr algn="ctr" eaLnBrk="0" hangingPunct="0">
                <a:spcBef>
                  <a:spcPct val="50000"/>
                </a:spcBef>
                <a:defRPr/>
              </a:pPr>
              <a:r>
                <a:rPr lang="en-US" sz="4000" dirty="0">
                  <a:solidFill>
                    <a:schemeClr val="accent2"/>
                  </a:solidFill>
                  <a:effectLst>
                    <a:outerShdw blurRad="38100" dist="38100" dir="2700000" algn="tl">
                      <a:srgbClr val="C0C0C0"/>
                    </a:outerShdw>
                  </a:effectLst>
                  <a:cs typeface="Times New Roman" pitchFamily="18" charset="0"/>
                </a:rPr>
                <a:t>Q U E S T I O N S</a:t>
              </a:r>
            </a:p>
          </p:txBody>
        </p:sp>
        <p:sp>
          <p:nvSpPr>
            <p:cNvPr id="709638" name="Rectangle 6"/>
            <p:cNvSpPr>
              <a:spLocks noChangeArrowheads="1"/>
            </p:cNvSpPr>
            <p:nvPr/>
          </p:nvSpPr>
          <p:spPr bwMode="auto">
            <a:xfrm>
              <a:off x="472" y="2160"/>
              <a:ext cx="4816" cy="442"/>
            </a:xfrm>
            <a:prstGeom prst="rect">
              <a:avLst/>
            </a:prstGeom>
            <a:noFill/>
            <a:ln w="9525">
              <a:noFill/>
              <a:miter lim="800000"/>
              <a:headEnd/>
              <a:tailEnd/>
            </a:ln>
            <a:effectLst/>
          </p:spPr>
          <p:txBody>
            <a:bodyPr lIns="92075" tIns="46038" rIns="92075" bIns="46038">
              <a:spAutoFit/>
            </a:bodyPr>
            <a:lstStyle/>
            <a:p>
              <a:pPr algn="ctr" eaLnBrk="0" hangingPunct="0">
                <a:spcBef>
                  <a:spcPct val="50000"/>
                </a:spcBef>
                <a:defRPr/>
              </a:pPr>
              <a:r>
                <a:rPr lang="en-US" sz="4000">
                  <a:solidFill>
                    <a:schemeClr val="accent2"/>
                  </a:solidFill>
                  <a:effectLst>
                    <a:outerShdw blurRad="38100" dist="38100" dir="2700000" algn="tl">
                      <a:srgbClr val="C0C0C0"/>
                    </a:outerShdw>
                  </a:effectLst>
                  <a:cs typeface="Times New Roman" pitchFamily="18" charset="0"/>
                </a:rPr>
                <a:t>A N S W E R S</a:t>
              </a:r>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US" dirty="0" smtClean="0"/>
              <a:t>Appendix: Mapping CISO’s Responsibilities</a:t>
            </a:r>
            <a:endParaRPr lang="en-US" dirty="0"/>
          </a:p>
        </p:txBody>
      </p:sp>
      <p:sp>
        <p:nvSpPr>
          <p:cNvPr id="3" name="Slide Number Placeholder 2"/>
          <p:cNvSpPr>
            <a:spLocks noGrp="1"/>
          </p:cNvSpPr>
          <p:nvPr>
            <p:ph type="sldNum" sz="quarter" idx="10"/>
          </p:nvPr>
        </p:nvSpPr>
        <p:spPr/>
        <p:txBody>
          <a:bodyPr/>
          <a:lstStyle/>
          <a:p>
            <a:pPr>
              <a:defRPr/>
            </a:pPr>
            <a:fld id="{167AF60D-646A-4F32-93FF-A4A4DBC00DB9}" type="slidenum">
              <a:rPr lang="en-US" smtClean="0"/>
              <a:pPr>
                <a:defRPr/>
              </a:pPr>
              <a:t>19</a:t>
            </a:fld>
            <a:endParaRPr lang="en-US"/>
          </a:p>
        </p:txBody>
      </p:sp>
      <p:graphicFrame>
        <p:nvGraphicFramePr>
          <p:cNvPr id="4" name="Table 3"/>
          <p:cNvGraphicFramePr>
            <a:graphicFrameLocks noGrp="1"/>
          </p:cNvGraphicFramePr>
          <p:nvPr>
            <p:extLst>
              <p:ext uri="{D42A27DB-BD31-4B8C-83A1-F6EECF244321}">
                <p14:modId xmlns:p14="http://schemas.microsoft.com/office/powerpoint/2010/main" val="327379614"/>
              </p:ext>
            </p:extLst>
          </p:nvPr>
        </p:nvGraphicFramePr>
        <p:xfrm>
          <a:off x="533400" y="838200"/>
          <a:ext cx="8153400" cy="5336220"/>
        </p:xfrm>
        <a:graphic>
          <a:graphicData uri="http://schemas.openxmlformats.org/drawingml/2006/table">
            <a:tbl>
              <a:tblPr>
                <a:tableStyleId>{5C22544A-7EE6-4342-B048-85BDC9FD1C3A}</a:tableStyleId>
              </a:tblPr>
              <a:tblGrid>
                <a:gridCol w="2898985"/>
                <a:gridCol w="1630680"/>
                <a:gridCol w="2380046"/>
                <a:gridCol w="1243689"/>
              </a:tblGrid>
              <a:tr h="126550">
                <a:tc>
                  <a:txBody>
                    <a:bodyPr/>
                    <a:lstStyle/>
                    <a:p>
                      <a:pPr algn="l" fontAlgn="b"/>
                      <a:r>
                        <a:rPr lang="en-US" sz="800" u="none" strike="noStrike" dirty="0">
                          <a:effectLst/>
                        </a:rPr>
                        <a:t>CISO RESPONABILITY</a:t>
                      </a:r>
                      <a:endParaRPr lang="en-US" sz="800" b="1" i="0" u="none" strike="noStrike" dirty="0">
                        <a:solidFill>
                          <a:srgbClr val="000000"/>
                        </a:solidFill>
                        <a:effectLst/>
                        <a:latin typeface="Calibri"/>
                      </a:endParaRPr>
                    </a:p>
                  </a:txBody>
                  <a:tcPr marL="4630" marR="4630" marT="4630" marB="0" anchor="b"/>
                </a:tc>
                <a:tc>
                  <a:txBody>
                    <a:bodyPr/>
                    <a:lstStyle/>
                    <a:p>
                      <a:pPr algn="l" fontAlgn="b"/>
                      <a:r>
                        <a:rPr lang="en-US" sz="800" u="none" strike="noStrike">
                          <a:effectLst/>
                        </a:rPr>
                        <a:t>DOMAIN</a:t>
                      </a:r>
                      <a:endParaRPr lang="en-US" sz="800" b="1" i="0" u="none" strike="noStrike">
                        <a:solidFill>
                          <a:srgbClr val="000000"/>
                        </a:solidFill>
                        <a:effectLst/>
                        <a:latin typeface="Calibri"/>
                      </a:endParaRPr>
                    </a:p>
                  </a:txBody>
                  <a:tcPr marL="4630" marR="4630" marT="4630" marB="0" anchor="b"/>
                </a:tc>
                <a:tc>
                  <a:txBody>
                    <a:bodyPr/>
                    <a:lstStyle/>
                    <a:p>
                      <a:pPr algn="l" fontAlgn="b"/>
                      <a:r>
                        <a:rPr lang="en-US" sz="800" u="none" strike="noStrike">
                          <a:effectLst/>
                        </a:rPr>
                        <a:t>CURRENT OWASP PROJECTS</a:t>
                      </a:r>
                      <a:endParaRPr lang="en-US" sz="800" b="1" i="0" u="none" strike="noStrike">
                        <a:solidFill>
                          <a:srgbClr val="000000"/>
                        </a:solidFill>
                        <a:effectLst/>
                        <a:latin typeface="Calibri"/>
                      </a:endParaRPr>
                    </a:p>
                  </a:txBody>
                  <a:tcPr marL="4630" marR="4630" marT="4630" marB="0" anchor="b"/>
                </a:tc>
                <a:tc>
                  <a:txBody>
                    <a:bodyPr/>
                    <a:lstStyle/>
                    <a:p>
                      <a:pPr algn="l" fontAlgn="b"/>
                      <a:r>
                        <a:rPr lang="en-US" sz="800" u="none" strike="noStrike">
                          <a:effectLst/>
                        </a:rPr>
                        <a:t>OWASP CISO GUIDE</a:t>
                      </a:r>
                      <a:endParaRPr lang="en-US" sz="800" b="1" i="0" u="none" strike="noStrike">
                        <a:solidFill>
                          <a:srgbClr val="000000"/>
                        </a:solidFill>
                        <a:effectLst/>
                        <a:latin typeface="Calibri"/>
                      </a:endParaRPr>
                    </a:p>
                  </a:txBody>
                  <a:tcPr marL="4630" marR="4630" marT="4630" marB="0" anchor="b"/>
                </a:tc>
              </a:tr>
              <a:tr h="614230">
                <a:tc>
                  <a:txBody>
                    <a:bodyPr/>
                    <a:lstStyle/>
                    <a:p>
                      <a:pPr algn="l" fontAlgn="ctr"/>
                      <a:r>
                        <a:rPr lang="en-US" sz="800" u="none" strike="noStrike">
                          <a:effectLst/>
                        </a:rPr>
                        <a:t>Develop and implement policies, standards and guidelines for application security</a:t>
                      </a:r>
                      <a:endParaRPr lang="en-US" sz="800" b="0" i="0" u="none" strike="noStrike">
                        <a:solidFill>
                          <a:srgbClr val="000000"/>
                        </a:solidFill>
                        <a:effectLst/>
                        <a:latin typeface="Calibri"/>
                      </a:endParaRPr>
                    </a:p>
                  </a:txBody>
                  <a:tcPr marL="4630" marR="4630" marT="4630" marB="0" anchor="ctr"/>
                </a:tc>
                <a:tc>
                  <a:txBody>
                    <a:bodyPr/>
                    <a:lstStyle/>
                    <a:p>
                      <a:pPr algn="l" fontAlgn="ctr"/>
                      <a:r>
                        <a:rPr lang="en-US" sz="800" u="none" strike="noStrike" dirty="0">
                          <a:effectLst/>
                        </a:rPr>
                        <a:t>Standards &amp; Policies</a:t>
                      </a:r>
                      <a:endParaRPr lang="en-US" sz="800" b="0" i="0" u="none" strike="noStrike" dirty="0">
                        <a:solidFill>
                          <a:srgbClr val="000000"/>
                        </a:solidFill>
                        <a:effectLst/>
                        <a:latin typeface="Calibri"/>
                      </a:endParaRPr>
                    </a:p>
                  </a:txBody>
                  <a:tcPr marL="4630" marR="4630" marT="4630" marB="0" anchor="ctr"/>
                </a:tc>
                <a:tc>
                  <a:txBody>
                    <a:bodyPr/>
                    <a:lstStyle/>
                    <a:p>
                      <a:pPr algn="l" fontAlgn="ctr"/>
                      <a:r>
                        <a:rPr lang="en-US" sz="800" u="none" strike="noStrike" dirty="0">
                          <a:effectLst/>
                        </a:rPr>
                        <a:t>Development Guide - Policy Frameworks </a:t>
                      </a:r>
                      <a:br>
                        <a:rPr lang="en-US" sz="800" u="none" strike="noStrike" dirty="0">
                          <a:effectLst/>
                        </a:rPr>
                      </a:br>
                      <a:r>
                        <a:rPr lang="en-US" sz="800" u="none" strike="noStrike" dirty="0">
                          <a:effectLst/>
                        </a:rPr>
                        <a:t>CLASP - Identify Global Security Policy</a:t>
                      </a:r>
                      <a:br>
                        <a:rPr lang="en-US" sz="800" u="none" strike="noStrike" dirty="0">
                          <a:effectLst/>
                        </a:rPr>
                      </a:br>
                      <a:r>
                        <a:rPr lang="en-US" sz="800" u="none" strike="noStrike" dirty="0">
                          <a:effectLst/>
                        </a:rPr>
                        <a:t>SAMM - Policy &amp; Compliance,</a:t>
                      </a:r>
                      <a:br>
                        <a:rPr lang="en-US" sz="800" u="none" strike="noStrike" dirty="0">
                          <a:effectLst/>
                        </a:rPr>
                      </a:br>
                      <a:r>
                        <a:rPr lang="en-US" sz="800" u="none" strike="noStrike" dirty="0">
                          <a:effectLst/>
                        </a:rPr>
                        <a:t>Code Review- Code Reviews and Compliance,</a:t>
                      </a:r>
                      <a:br>
                        <a:rPr lang="en-US" sz="800" u="none" strike="noStrike" dirty="0">
                          <a:effectLst/>
                        </a:rPr>
                      </a:br>
                      <a:r>
                        <a:rPr lang="en-US" sz="800" u="none" strike="noStrike" dirty="0">
                          <a:effectLst/>
                        </a:rPr>
                        <a:t>Cloud-10 Regulatory Compliance</a:t>
                      </a:r>
                      <a:endParaRPr lang="en-US" sz="800" b="0" i="0" u="none" strike="noStrike" dirty="0">
                        <a:solidFill>
                          <a:srgbClr val="000000"/>
                        </a:solidFill>
                        <a:effectLst/>
                        <a:latin typeface="Calibri"/>
                      </a:endParaRPr>
                    </a:p>
                  </a:txBody>
                  <a:tcPr marL="4630" marR="4630" marT="4630" marB="0" anchor="ctr"/>
                </a:tc>
                <a:tc>
                  <a:txBody>
                    <a:bodyPr/>
                    <a:lstStyle/>
                    <a:p>
                      <a:pPr algn="l" fontAlgn="ctr"/>
                      <a:r>
                        <a:rPr lang="en-US" sz="800" u="none" strike="noStrike" dirty="0">
                          <a:effectLst/>
                        </a:rPr>
                        <a:t> </a:t>
                      </a:r>
                      <a:endParaRPr lang="en-US" sz="800" b="0" i="0" u="none" strike="noStrike" dirty="0">
                        <a:solidFill>
                          <a:srgbClr val="000000"/>
                        </a:solidFill>
                        <a:effectLst/>
                        <a:latin typeface="Calibri"/>
                      </a:endParaRPr>
                    </a:p>
                  </a:txBody>
                  <a:tcPr marL="4630" marR="4630" marT="4630" marB="0" anchor="ctr"/>
                </a:tc>
              </a:tr>
              <a:tr h="248470">
                <a:tc>
                  <a:txBody>
                    <a:bodyPr/>
                    <a:lstStyle/>
                    <a:p>
                      <a:pPr algn="l" fontAlgn="ctr"/>
                      <a:r>
                        <a:rPr lang="en-US" sz="800" u="none" strike="noStrike">
                          <a:effectLst/>
                        </a:rPr>
                        <a:t>Develop implement and manage application security governance processes</a:t>
                      </a:r>
                      <a:endParaRPr lang="en-US" sz="800" b="0" i="0" u="none" strike="noStrike">
                        <a:solidFill>
                          <a:srgbClr val="000000"/>
                        </a:solidFill>
                        <a:effectLst/>
                        <a:latin typeface="Calibri"/>
                      </a:endParaRPr>
                    </a:p>
                  </a:txBody>
                  <a:tcPr marL="4630" marR="4630" marT="4630" marB="0" anchor="ctr"/>
                </a:tc>
                <a:tc>
                  <a:txBody>
                    <a:bodyPr/>
                    <a:lstStyle/>
                    <a:p>
                      <a:pPr algn="l" fontAlgn="ctr"/>
                      <a:r>
                        <a:rPr lang="en-US" sz="800" u="none" strike="noStrike">
                          <a:effectLst/>
                        </a:rPr>
                        <a:t>Governance</a:t>
                      </a:r>
                      <a:endParaRPr lang="en-US" sz="800" b="0" i="0" u="none" strike="noStrike">
                        <a:solidFill>
                          <a:srgbClr val="000000"/>
                        </a:solidFill>
                        <a:effectLst/>
                        <a:latin typeface="Calibri"/>
                      </a:endParaRPr>
                    </a:p>
                  </a:txBody>
                  <a:tcPr marL="4630" marR="4630" marT="4630" marB="0" anchor="ctr"/>
                </a:tc>
                <a:tc>
                  <a:txBody>
                    <a:bodyPr/>
                    <a:lstStyle/>
                    <a:p>
                      <a:pPr algn="l" fontAlgn="ctr"/>
                      <a:r>
                        <a:rPr lang="en-US" sz="800" u="none" strike="noStrike">
                          <a:effectLst/>
                        </a:rPr>
                        <a:t>SAMM - Governance</a:t>
                      </a:r>
                      <a:endParaRPr lang="en-US" sz="800" b="0" i="0" u="none" strike="noStrike">
                        <a:solidFill>
                          <a:srgbClr val="000000"/>
                        </a:solidFill>
                        <a:effectLst/>
                        <a:latin typeface="Calibri"/>
                      </a:endParaRPr>
                    </a:p>
                  </a:txBody>
                  <a:tcPr marL="4630" marR="4630" marT="4630" marB="0" anchor="ctr"/>
                </a:tc>
                <a:tc>
                  <a:txBody>
                    <a:bodyPr/>
                    <a:lstStyle/>
                    <a:p>
                      <a:pPr algn="l" fontAlgn="ctr"/>
                      <a:r>
                        <a:rPr lang="en-US" sz="800" u="none" strike="noStrike" dirty="0">
                          <a:effectLst/>
                        </a:rPr>
                        <a:t> </a:t>
                      </a:r>
                      <a:endParaRPr lang="en-US" sz="800" b="0" i="0" u="none" strike="noStrike" dirty="0">
                        <a:solidFill>
                          <a:srgbClr val="000000"/>
                        </a:solidFill>
                        <a:effectLst/>
                        <a:latin typeface="Calibri"/>
                      </a:endParaRPr>
                    </a:p>
                  </a:txBody>
                  <a:tcPr marL="4630" marR="4630" marT="4630" marB="0" anchor="ctr"/>
                </a:tc>
              </a:tr>
              <a:tr h="979990">
                <a:tc>
                  <a:txBody>
                    <a:bodyPr/>
                    <a:lstStyle/>
                    <a:p>
                      <a:pPr algn="l" fontAlgn="ctr"/>
                      <a:r>
                        <a:rPr lang="en-US" sz="800" u="none" strike="noStrike" dirty="0">
                          <a:effectLst/>
                        </a:rPr>
                        <a:t>Develop and implement software security development and security testing processes</a:t>
                      </a:r>
                      <a:endParaRPr lang="en-US" sz="800" b="0" i="0" u="none" strike="noStrike" dirty="0">
                        <a:solidFill>
                          <a:srgbClr val="000000"/>
                        </a:solidFill>
                        <a:effectLst/>
                        <a:latin typeface="Calibri"/>
                      </a:endParaRPr>
                    </a:p>
                  </a:txBody>
                  <a:tcPr marL="4630" marR="4630" marT="4630" marB="0" anchor="ctr"/>
                </a:tc>
                <a:tc>
                  <a:txBody>
                    <a:bodyPr/>
                    <a:lstStyle/>
                    <a:p>
                      <a:pPr algn="l" fontAlgn="ctr"/>
                      <a:r>
                        <a:rPr lang="en-US" sz="800" u="none" strike="noStrike" dirty="0">
                          <a:effectLst/>
                        </a:rPr>
                        <a:t>Security Engineering Processes</a:t>
                      </a:r>
                      <a:endParaRPr lang="en-US" sz="800" b="0" i="0" u="none" strike="noStrike" dirty="0">
                        <a:solidFill>
                          <a:srgbClr val="000000"/>
                        </a:solidFill>
                        <a:effectLst/>
                        <a:latin typeface="Calibri"/>
                      </a:endParaRPr>
                    </a:p>
                  </a:txBody>
                  <a:tcPr marL="4630" marR="4630" marT="4630" marB="0" anchor="ctr"/>
                </a:tc>
                <a:tc>
                  <a:txBody>
                    <a:bodyPr/>
                    <a:lstStyle/>
                    <a:p>
                      <a:pPr algn="l" fontAlgn="ctr"/>
                      <a:r>
                        <a:rPr lang="en-US" sz="800" u="none" strike="noStrike" dirty="0">
                          <a:effectLst/>
                        </a:rPr>
                        <a:t>Development Guide -All</a:t>
                      </a:r>
                      <a:br>
                        <a:rPr lang="en-US" sz="800" u="none" strike="noStrike" dirty="0">
                          <a:effectLst/>
                        </a:rPr>
                      </a:br>
                      <a:r>
                        <a:rPr lang="en-US" sz="800" u="none" strike="noStrike" dirty="0">
                          <a:effectLst/>
                        </a:rPr>
                        <a:t>Code Review Guide- All,</a:t>
                      </a:r>
                      <a:br>
                        <a:rPr lang="en-US" sz="800" u="none" strike="noStrike" dirty="0">
                          <a:effectLst/>
                        </a:rPr>
                      </a:br>
                      <a:r>
                        <a:rPr lang="en-US" sz="800" u="none" strike="noStrike" dirty="0">
                          <a:effectLst/>
                        </a:rPr>
                        <a:t>Secure Code Practices Guide-All,</a:t>
                      </a:r>
                      <a:br>
                        <a:rPr lang="en-US" sz="800" u="none" strike="noStrike" dirty="0">
                          <a:effectLst/>
                        </a:rPr>
                      </a:br>
                      <a:r>
                        <a:rPr lang="en-US" sz="800" u="none" strike="noStrike" dirty="0">
                          <a:effectLst/>
                        </a:rPr>
                        <a:t>Testing Guide-All,</a:t>
                      </a:r>
                      <a:br>
                        <a:rPr lang="en-US" sz="800" u="none" strike="noStrike" dirty="0">
                          <a:effectLst/>
                        </a:rPr>
                      </a:br>
                      <a:r>
                        <a:rPr lang="en-US" sz="800" u="none" strike="noStrike" dirty="0">
                          <a:effectLst/>
                        </a:rPr>
                        <a:t>CLASP-All,</a:t>
                      </a:r>
                      <a:br>
                        <a:rPr lang="en-US" sz="800" u="none" strike="noStrike" dirty="0">
                          <a:effectLst/>
                        </a:rPr>
                      </a:br>
                      <a:r>
                        <a:rPr lang="en-US" sz="800" u="none" strike="noStrike" dirty="0">
                          <a:effectLst/>
                        </a:rPr>
                        <a:t>SAMM-All,</a:t>
                      </a:r>
                      <a:br>
                        <a:rPr lang="en-US" sz="800" u="none" strike="noStrike" dirty="0">
                          <a:effectLst/>
                        </a:rPr>
                      </a:br>
                      <a:r>
                        <a:rPr lang="en-US" sz="800" u="none" strike="noStrike" dirty="0">
                          <a:effectLst/>
                        </a:rPr>
                        <a:t>Security Tools for Developers-All</a:t>
                      </a:r>
                      <a:br>
                        <a:rPr lang="en-US" sz="800" u="none" strike="noStrike" dirty="0">
                          <a:effectLst/>
                        </a:rPr>
                      </a:br>
                      <a:r>
                        <a:rPr lang="en-US" sz="800" u="none" strike="noStrike" dirty="0">
                          <a:effectLst/>
                        </a:rPr>
                        <a:t>Application Security Standards-All</a:t>
                      </a:r>
                      <a:endParaRPr lang="en-US" sz="800" b="0" i="0" u="none" strike="noStrike" dirty="0">
                        <a:solidFill>
                          <a:srgbClr val="000000"/>
                        </a:solidFill>
                        <a:effectLst/>
                        <a:latin typeface="Calibri"/>
                      </a:endParaRPr>
                    </a:p>
                  </a:txBody>
                  <a:tcPr marL="4630" marR="4630" marT="4630" marB="0" anchor="ctr"/>
                </a:tc>
                <a:tc>
                  <a:txBody>
                    <a:bodyPr/>
                    <a:lstStyle/>
                    <a:p>
                      <a:pPr algn="l" fontAlgn="b"/>
                      <a:r>
                        <a:rPr lang="en-US" sz="800" u="none" strike="noStrike" dirty="0" smtClean="0">
                          <a:effectLst/>
                        </a:rPr>
                        <a:t> </a:t>
                      </a:r>
                      <a:endParaRPr lang="en-US" sz="800" b="0" i="0" u="none" strike="noStrike" dirty="0">
                        <a:solidFill>
                          <a:srgbClr val="000000"/>
                        </a:solidFill>
                        <a:effectLst/>
                        <a:latin typeface="Calibri"/>
                      </a:endParaRPr>
                    </a:p>
                  </a:txBody>
                  <a:tcPr marL="4630" marR="4630" marT="4630" marB="0" anchor="b"/>
                </a:tc>
              </a:tr>
              <a:tr h="248470">
                <a:tc>
                  <a:txBody>
                    <a:bodyPr/>
                    <a:lstStyle/>
                    <a:p>
                      <a:pPr algn="l" fontAlgn="b"/>
                      <a:r>
                        <a:rPr lang="en-US" sz="800" u="none" strike="noStrike">
                          <a:effectLst/>
                        </a:rPr>
                        <a:t>Develop, articulate and implement risk management strategy for applications </a:t>
                      </a:r>
                      <a:endParaRPr lang="en-US" sz="800" b="0" i="0" u="none" strike="noStrike">
                        <a:solidFill>
                          <a:srgbClr val="000000"/>
                        </a:solidFill>
                        <a:effectLst/>
                        <a:latin typeface="Calibri"/>
                      </a:endParaRPr>
                    </a:p>
                  </a:txBody>
                  <a:tcPr marL="4630" marR="4630" marT="4630" marB="0" anchor="b"/>
                </a:tc>
                <a:tc>
                  <a:txBody>
                    <a:bodyPr/>
                    <a:lstStyle/>
                    <a:p>
                      <a:pPr algn="l" fontAlgn="ctr"/>
                      <a:r>
                        <a:rPr lang="en-US" sz="800" u="none" strike="noStrike" dirty="0">
                          <a:effectLst/>
                        </a:rPr>
                        <a:t>Risk Strategy</a:t>
                      </a:r>
                      <a:endParaRPr lang="en-US" sz="800" b="0" i="0" u="none" strike="noStrike" dirty="0">
                        <a:solidFill>
                          <a:srgbClr val="000000"/>
                        </a:solidFill>
                        <a:effectLst/>
                        <a:latin typeface="Calibri"/>
                      </a:endParaRPr>
                    </a:p>
                  </a:txBody>
                  <a:tcPr marL="4630" marR="4630" marT="4630" marB="0" anchor="ctr"/>
                </a:tc>
                <a:tc>
                  <a:txBody>
                    <a:bodyPr/>
                    <a:lstStyle/>
                    <a:p>
                      <a:pPr algn="l" fontAlgn="ctr"/>
                      <a:r>
                        <a:rPr lang="en-US" sz="800" u="none" strike="noStrike">
                          <a:effectLst/>
                        </a:rPr>
                        <a:t>SAMM - Strategy &amp; Metrics</a:t>
                      </a:r>
                      <a:endParaRPr lang="en-US" sz="800" b="0" i="0" u="none" strike="noStrike">
                        <a:solidFill>
                          <a:srgbClr val="000000"/>
                        </a:solidFill>
                        <a:effectLst/>
                        <a:latin typeface="Calibri"/>
                      </a:endParaRPr>
                    </a:p>
                  </a:txBody>
                  <a:tcPr marL="4630" marR="4630" marT="4630" marB="0" anchor="ctr"/>
                </a:tc>
                <a:tc>
                  <a:txBody>
                    <a:bodyPr/>
                    <a:lstStyle/>
                    <a:p>
                      <a:pPr algn="l" fontAlgn="b"/>
                      <a:r>
                        <a:rPr lang="en-US" sz="800" u="none" strike="noStrike" dirty="0">
                          <a:effectLst/>
                        </a:rPr>
                        <a:t> </a:t>
                      </a:r>
                      <a:endParaRPr lang="en-US" sz="800" b="0" i="0" u="none" strike="noStrike" dirty="0">
                        <a:solidFill>
                          <a:srgbClr val="000000"/>
                        </a:solidFill>
                        <a:effectLst/>
                        <a:latin typeface="Calibri"/>
                      </a:endParaRPr>
                    </a:p>
                  </a:txBody>
                  <a:tcPr marL="4630" marR="4630" marT="4630" marB="0" anchor="b"/>
                </a:tc>
              </a:tr>
              <a:tr h="858070">
                <a:tc>
                  <a:txBody>
                    <a:bodyPr/>
                    <a:lstStyle/>
                    <a:p>
                      <a:pPr algn="l" fontAlgn="ctr"/>
                      <a:r>
                        <a:rPr lang="en-US" sz="800" u="none" strike="noStrike" dirty="0">
                          <a:effectLst/>
                        </a:rPr>
                        <a:t>Work with executive management, business managers and internal audit and legal counsel to define application security requirements that can be verified and audited.</a:t>
                      </a:r>
                      <a:endParaRPr lang="en-US" sz="800" b="0" i="0" u="none" strike="noStrike" dirty="0">
                        <a:solidFill>
                          <a:srgbClr val="000000"/>
                        </a:solidFill>
                        <a:effectLst/>
                        <a:latin typeface="Calibri"/>
                      </a:endParaRPr>
                    </a:p>
                  </a:txBody>
                  <a:tcPr marL="4630" marR="4630" marT="4630" marB="0" anchor="ctr"/>
                </a:tc>
                <a:tc>
                  <a:txBody>
                    <a:bodyPr/>
                    <a:lstStyle/>
                    <a:p>
                      <a:pPr algn="l" fontAlgn="ctr"/>
                      <a:r>
                        <a:rPr lang="en-US" sz="800" u="none" strike="noStrike">
                          <a:effectLst/>
                        </a:rPr>
                        <a:t>Audit &amp; Compliance</a:t>
                      </a:r>
                      <a:endParaRPr lang="en-US" sz="800" b="0" i="0" u="none" strike="noStrike">
                        <a:solidFill>
                          <a:srgbClr val="000000"/>
                        </a:solidFill>
                        <a:effectLst/>
                        <a:latin typeface="Calibri"/>
                      </a:endParaRPr>
                    </a:p>
                  </a:txBody>
                  <a:tcPr marL="4630" marR="4630" marT="4630" marB="0" anchor="ctr"/>
                </a:tc>
                <a:tc>
                  <a:txBody>
                    <a:bodyPr/>
                    <a:lstStyle/>
                    <a:p>
                      <a:pPr algn="l" fontAlgn="ctr"/>
                      <a:r>
                        <a:rPr lang="en-US" sz="800" u="none" strike="noStrike" dirty="0">
                          <a:effectLst/>
                        </a:rPr>
                        <a:t/>
                      </a:r>
                      <a:br>
                        <a:rPr lang="en-US" sz="800" u="none" strike="noStrike" dirty="0">
                          <a:effectLst/>
                        </a:rPr>
                      </a:br>
                      <a:r>
                        <a:rPr lang="en-US" sz="800" u="none" strike="noStrike" dirty="0">
                          <a:effectLst/>
                        </a:rPr>
                        <a:t>Application Security Verification Standard-All,</a:t>
                      </a:r>
                      <a:br>
                        <a:rPr lang="en-US" sz="800" u="none" strike="noStrike" dirty="0">
                          <a:effectLst/>
                        </a:rPr>
                      </a:br>
                      <a:r>
                        <a:rPr lang="en-US" sz="800" u="none" strike="noStrike" dirty="0">
                          <a:effectLst/>
                        </a:rPr>
                        <a:t>CLASP-Document Security-Relevant Requirements,</a:t>
                      </a:r>
                      <a:br>
                        <a:rPr lang="en-US" sz="800" u="none" strike="noStrike" dirty="0">
                          <a:effectLst/>
                        </a:rPr>
                      </a:br>
                      <a:r>
                        <a:rPr lang="en-US" sz="800" u="none" strike="noStrike" dirty="0">
                          <a:effectLst/>
                        </a:rPr>
                        <a:t>SAMM-Security requirements,</a:t>
                      </a:r>
                      <a:br>
                        <a:rPr lang="en-US" sz="800" u="none" strike="noStrike" dirty="0">
                          <a:effectLst/>
                        </a:rPr>
                      </a:br>
                      <a:r>
                        <a:rPr lang="en-US" sz="800" u="none" strike="noStrike" dirty="0">
                          <a:effectLst/>
                        </a:rPr>
                        <a:t>Testing Guide-Security Requirements Test Derivation,</a:t>
                      </a:r>
                      <a:br>
                        <a:rPr lang="en-US" sz="800" u="none" strike="noStrike" dirty="0">
                          <a:effectLst/>
                        </a:rPr>
                      </a:br>
                      <a:r>
                        <a:rPr lang="en-US" sz="800" u="none" strike="noStrike" dirty="0">
                          <a:effectLst/>
                        </a:rPr>
                        <a:t>Legal-Secure Software Contract Annex</a:t>
                      </a:r>
                      <a:endParaRPr lang="en-US" sz="800" b="0" i="0" u="none" strike="noStrike" dirty="0">
                        <a:solidFill>
                          <a:srgbClr val="000000"/>
                        </a:solidFill>
                        <a:effectLst/>
                        <a:latin typeface="Calibri"/>
                      </a:endParaRPr>
                    </a:p>
                  </a:txBody>
                  <a:tcPr marL="4630" marR="4630" marT="4630" marB="0" anchor="ctr"/>
                </a:tc>
                <a:tc>
                  <a:txBody>
                    <a:bodyPr/>
                    <a:lstStyle/>
                    <a:p>
                      <a:pPr algn="l" fontAlgn="b"/>
                      <a:r>
                        <a:rPr lang="en-US" sz="800" u="none" strike="noStrike" dirty="0">
                          <a:effectLst/>
                        </a:rPr>
                        <a:t> </a:t>
                      </a:r>
                      <a:endParaRPr lang="en-US" sz="800" b="0" i="0" u="none" strike="noStrike" dirty="0">
                        <a:solidFill>
                          <a:srgbClr val="000000"/>
                        </a:solidFill>
                        <a:effectLst/>
                        <a:latin typeface="Calibri"/>
                      </a:endParaRPr>
                    </a:p>
                  </a:txBody>
                  <a:tcPr marL="4630" marR="4630" marT="4630" marB="0" anchor="b"/>
                </a:tc>
              </a:tr>
              <a:tr h="248470">
                <a:tc>
                  <a:txBody>
                    <a:bodyPr/>
                    <a:lstStyle/>
                    <a:p>
                      <a:pPr algn="l" fontAlgn="ctr"/>
                      <a:r>
                        <a:rPr lang="en-US" sz="800" u="none" strike="noStrike">
                          <a:effectLst/>
                        </a:rPr>
                        <a:t>Measure and monitor security and risks of web application assets within the organziation</a:t>
                      </a:r>
                      <a:endParaRPr lang="en-US" sz="800" b="0" i="0" u="none" strike="noStrike">
                        <a:solidFill>
                          <a:srgbClr val="000000"/>
                        </a:solidFill>
                        <a:effectLst/>
                        <a:latin typeface="Calibri"/>
                      </a:endParaRPr>
                    </a:p>
                  </a:txBody>
                  <a:tcPr marL="4630" marR="4630" marT="4630" marB="0" anchor="ctr"/>
                </a:tc>
                <a:tc>
                  <a:txBody>
                    <a:bodyPr/>
                    <a:lstStyle/>
                    <a:p>
                      <a:pPr algn="l" fontAlgn="ctr"/>
                      <a:r>
                        <a:rPr lang="en-US" sz="800" u="none" strike="noStrike">
                          <a:effectLst/>
                        </a:rPr>
                        <a:t>Risk Metrics &amp; Monitoring</a:t>
                      </a:r>
                      <a:endParaRPr lang="en-US" sz="800" b="0" i="0" u="none" strike="noStrike">
                        <a:solidFill>
                          <a:srgbClr val="000000"/>
                        </a:solidFill>
                        <a:effectLst/>
                        <a:latin typeface="Calibri"/>
                      </a:endParaRPr>
                    </a:p>
                  </a:txBody>
                  <a:tcPr marL="4630" marR="4630" marT="4630" marB="0" anchor="ctr"/>
                </a:tc>
                <a:tc>
                  <a:txBody>
                    <a:bodyPr/>
                    <a:lstStyle/>
                    <a:p>
                      <a:pPr algn="l" fontAlgn="ctr"/>
                      <a:r>
                        <a:rPr lang="en-US" sz="800" u="none" strike="noStrike">
                          <a:effectLst/>
                        </a:rPr>
                        <a:t>Application Security Metrics Project,</a:t>
                      </a:r>
                      <a:br>
                        <a:rPr lang="en-US" sz="800" u="none" strike="noStrike">
                          <a:effectLst/>
                        </a:rPr>
                      </a:br>
                      <a:r>
                        <a:rPr lang="en-US" sz="800" u="none" strike="noStrike">
                          <a:effectLst/>
                        </a:rPr>
                        <a:t>CLASP-Define and monitor metrics</a:t>
                      </a:r>
                      <a:endParaRPr lang="en-US" sz="800" b="0" i="0" u="none" strike="noStrike">
                        <a:solidFill>
                          <a:srgbClr val="000000"/>
                        </a:solidFill>
                        <a:effectLst/>
                        <a:latin typeface="Calibri"/>
                      </a:endParaRPr>
                    </a:p>
                  </a:txBody>
                  <a:tcPr marL="4630" marR="4630" marT="4630" marB="0" anchor="ctr"/>
                </a:tc>
                <a:tc>
                  <a:txBody>
                    <a:bodyPr/>
                    <a:lstStyle/>
                    <a:p>
                      <a:pPr algn="l" fontAlgn="b"/>
                      <a:r>
                        <a:rPr lang="en-US" sz="800" u="none" strike="noStrike" dirty="0">
                          <a:effectLst/>
                        </a:rPr>
                        <a:t> </a:t>
                      </a:r>
                      <a:endParaRPr lang="en-US" sz="800" b="0" i="0" u="none" strike="noStrike" dirty="0">
                        <a:solidFill>
                          <a:srgbClr val="000000"/>
                        </a:solidFill>
                        <a:effectLst/>
                        <a:latin typeface="Calibri"/>
                      </a:endParaRPr>
                    </a:p>
                  </a:txBody>
                  <a:tcPr marL="4630" marR="4630" marT="4630" marB="0" anchor="b"/>
                </a:tc>
              </a:tr>
              <a:tr h="614230">
                <a:tc>
                  <a:txBody>
                    <a:bodyPr/>
                    <a:lstStyle/>
                    <a:p>
                      <a:pPr algn="l" fontAlgn="b"/>
                      <a:r>
                        <a:rPr lang="en-US" sz="800" u="none" strike="noStrike">
                          <a:effectLst/>
                        </a:rPr>
                        <a:t>Define, identify and assess the inherent security of critical web application assets, assess the threats, vulnerabilities, business impacts and recommend countermeasures/corrective actions </a:t>
                      </a:r>
                      <a:endParaRPr lang="en-US" sz="800" b="0" i="0" u="none" strike="noStrike">
                        <a:solidFill>
                          <a:srgbClr val="000000"/>
                        </a:solidFill>
                        <a:effectLst/>
                        <a:latin typeface="Calibri"/>
                      </a:endParaRPr>
                    </a:p>
                  </a:txBody>
                  <a:tcPr marL="4630" marR="4630" marT="4630" marB="0" anchor="b"/>
                </a:tc>
                <a:tc>
                  <a:txBody>
                    <a:bodyPr/>
                    <a:lstStyle/>
                    <a:p>
                      <a:pPr algn="l" fontAlgn="ctr"/>
                      <a:r>
                        <a:rPr lang="en-US" sz="800" u="none" strike="noStrike">
                          <a:effectLst/>
                        </a:rPr>
                        <a:t>Risk Analysis &amp; Management</a:t>
                      </a:r>
                      <a:endParaRPr lang="en-US" sz="800" b="0" i="0" u="none" strike="noStrike">
                        <a:solidFill>
                          <a:srgbClr val="000000"/>
                        </a:solidFill>
                        <a:effectLst/>
                        <a:latin typeface="Calibri"/>
                      </a:endParaRPr>
                    </a:p>
                  </a:txBody>
                  <a:tcPr marL="4630" marR="4630" marT="4630" marB="0" anchor="ctr"/>
                </a:tc>
                <a:tc>
                  <a:txBody>
                    <a:bodyPr/>
                    <a:lstStyle/>
                    <a:p>
                      <a:pPr algn="l" fontAlgn="ctr"/>
                      <a:r>
                        <a:rPr lang="en-US" sz="800" u="none" strike="noStrike">
                          <a:effectLst/>
                        </a:rPr>
                        <a:t>OWASP Top Ten Risks,</a:t>
                      </a:r>
                      <a:br>
                        <a:rPr lang="en-US" sz="800" u="none" strike="noStrike">
                          <a:effectLst/>
                        </a:rPr>
                      </a:br>
                      <a:r>
                        <a:rPr lang="en-US" sz="800" u="none" strike="noStrike">
                          <a:effectLst/>
                        </a:rPr>
                        <a:t>Testing Guide-Threat Risk Modeling</a:t>
                      </a:r>
                      <a:br>
                        <a:rPr lang="en-US" sz="800" u="none" strike="noStrike">
                          <a:effectLst/>
                        </a:rPr>
                      </a:br>
                      <a:r>
                        <a:rPr lang="en-US" sz="800" u="none" strike="noStrike">
                          <a:effectLst/>
                        </a:rPr>
                        <a:t>Development Guide-Threat Risk Modeling,</a:t>
                      </a:r>
                      <a:br>
                        <a:rPr lang="en-US" sz="800" u="none" strike="noStrike">
                          <a:effectLst/>
                        </a:rPr>
                      </a:br>
                      <a:r>
                        <a:rPr lang="en-US" sz="800" u="none" strike="noStrike">
                          <a:effectLst/>
                        </a:rPr>
                        <a:t>Code Review Guide-Application Threat Modeling</a:t>
                      </a:r>
                      <a:br>
                        <a:rPr lang="en-US" sz="800" u="none" strike="noStrike">
                          <a:effectLst/>
                        </a:rPr>
                      </a:br>
                      <a:r>
                        <a:rPr lang="en-US" sz="800" u="none" strike="noStrike">
                          <a:effectLst/>
                        </a:rPr>
                        <a:t>Testing Guide-Threat Risk Modeling</a:t>
                      </a:r>
                      <a:endParaRPr lang="en-US" sz="800" b="0" i="0" u="none" strike="noStrike">
                        <a:solidFill>
                          <a:srgbClr val="000000"/>
                        </a:solidFill>
                        <a:effectLst/>
                        <a:latin typeface="Calibri"/>
                      </a:endParaRPr>
                    </a:p>
                  </a:txBody>
                  <a:tcPr marL="4630" marR="4630" marT="4630" marB="0" anchor="ctr"/>
                </a:tc>
                <a:tc>
                  <a:txBody>
                    <a:bodyPr/>
                    <a:lstStyle/>
                    <a:p>
                      <a:pPr algn="l" fontAlgn="b"/>
                      <a:r>
                        <a:rPr lang="en-US" sz="800" u="none" strike="noStrike" dirty="0">
                          <a:effectLst/>
                        </a:rPr>
                        <a:t> </a:t>
                      </a:r>
                      <a:endParaRPr lang="en-US" sz="800" b="0" i="0" u="none" strike="noStrike" dirty="0">
                        <a:solidFill>
                          <a:srgbClr val="000000"/>
                        </a:solidFill>
                        <a:effectLst/>
                        <a:latin typeface="Calibri"/>
                      </a:endParaRPr>
                    </a:p>
                  </a:txBody>
                  <a:tcPr marL="4630" marR="4630" marT="4630" marB="0" anchor="b"/>
                </a:tc>
              </a:tr>
              <a:tr h="370390">
                <a:tc>
                  <a:txBody>
                    <a:bodyPr/>
                    <a:lstStyle/>
                    <a:p>
                      <a:pPr algn="l" fontAlgn="b"/>
                      <a:r>
                        <a:rPr lang="en-US" sz="800" u="none" strike="noStrike">
                          <a:effectLst/>
                        </a:rPr>
                        <a:t>Assess procurement of new web application processes, services, technologies and testing tools</a:t>
                      </a:r>
                      <a:endParaRPr lang="en-US" sz="800" b="0" i="0" u="none" strike="noStrike">
                        <a:solidFill>
                          <a:srgbClr val="000000"/>
                        </a:solidFill>
                        <a:effectLst/>
                        <a:latin typeface="Calibri"/>
                      </a:endParaRPr>
                    </a:p>
                  </a:txBody>
                  <a:tcPr marL="4630" marR="4630" marT="4630" marB="0" anchor="b"/>
                </a:tc>
                <a:tc>
                  <a:txBody>
                    <a:bodyPr/>
                    <a:lstStyle/>
                    <a:p>
                      <a:pPr algn="l" fontAlgn="ctr"/>
                      <a:r>
                        <a:rPr lang="en-US" sz="800" u="none" strike="noStrike">
                          <a:effectLst/>
                        </a:rPr>
                        <a:t> Procurement</a:t>
                      </a:r>
                      <a:endParaRPr lang="en-US" sz="800" b="0" i="0" u="none" strike="noStrike">
                        <a:solidFill>
                          <a:srgbClr val="000000"/>
                        </a:solidFill>
                        <a:effectLst/>
                        <a:latin typeface="Calibri"/>
                      </a:endParaRPr>
                    </a:p>
                  </a:txBody>
                  <a:tcPr marL="4630" marR="4630" marT="4630" marB="0" anchor="ctr"/>
                </a:tc>
                <a:tc>
                  <a:txBody>
                    <a:bodyPr/>
                    <a:lstStyle/>
                    <a:p>
                      <a:pPr algn="l" fontAlgn="b"/>
                      <a:r>
                        <a:rPr lang="en-US" sz="800" u="none" strike="noStrike">
                          <a:effectLst/>
                        </a:rPr>
                        <a:t>Legal project</a:t>
                      </a:r>
                      <a:br>
                        <a:rPr lang="en-US" sz="800" u="none" strike="noStrike">
                          <a:effectLst/>
                        </a:rPr>
                      </a:br>
                      <a:r>
                        <a:rPr lang="en-US" sz="800" u="none" strike="noStrike">
                          <a:effectLst/>
                        </a:rPr>
                        <a:t>Tools project</a:t>
                      </a:r>
                      <a:br>
                        <a:rPr lang="en-US" sz="800" u="none" strike="noStrike">
                          <a:effectLst/>
                        </a:rPr>
                      </a:br>
                      <a:r>
                        <a:rPr lang="en-US" sz="800" u="none" strike="noStrike">
                          <a:effectLst/>
                        </a:rPr>
                        <a:t>Contract Annex</a:t>
                      </a:r>
                      <a:endParaRPr lang="en-US" sz="800" b="0" i="0" u="none" strike="noStrike">
                        <a:solidFill>
                          <a:srgbClr val="000000"/>
                        </a:solidFill>
                        <a:effectLst/>
                        <a:latin typeface="Calibri"/>
                      </a:endParaRPr>
                    </a:p>
                  </a:txBody>
                  <a:tcPr marL="4630" marR="4630" marT="4630" marB="0" anchor="b"/>
                </a:tc>
                <a:tc>
                  <a:txBody>
                    <a:bodyPr/>
                    <a:lstStyle/>
                    <a:p>
                      <a:pPr algn="l" fontAlgn="b"/>
                      <a:r>
                        <a:rPr lang="en-US" sz="800" u="none" strike="noStrike" dirty="0">
                          <a:effectLst/>
                        </a:rPr>
                        <a:t> </a:t>
                      </a:r>
                      <a:endParaRPr lang="en-US" sz="800" b="0" i="0" u="none" strike="noStrike" dirty="0">
                        <a:solidFill>
                          <a:srgbClr val="000000"/>
                        </a:solidFill>
                        <a:effectLst/>
                        <a:latin typeface="Calibri"/>
                      </a:endParaRPr>
                    </a:p>
                  </a:txBody>
                  <a:tcPr marL="4630" marR="4630" marT="4630" marB="0" anchor="b"/>
                </a:tc>
              </a:tr>
              <a:tr h="492310">
                <a:tc>
                  <a:txBody>
                    <a:bodyPr/>
                    <a:lstStyle/>
                    <a:p>
                      <a:pPr algn="l" fontAlgn="b"/>
                      <a:r>
                        <a:rPr lang="en-US" sz="800" u="none" strike="noStrike">
                          <a:effectLst/>
                        </a:rPr>
                        <a:t>Oversees the training on application securuty for  information security and web application development teams</a:t>
                      </a:r>
                      <a:endParaRPr lang="en-US" sz="800" b="0" i="0" u="none" strike="noStrike">
                        <a:solidFill>
                          <a:srgbClr val="000000"/>
                        </a:solidFill>
                        <a:effectLst/>
                        <a:latin typeface="Calibri"/>
                      </a:endParaRPr>
                    </a:p>
                  </a:txBody>
                  <a:tcPr marL="4630" marR="4630" marT="4630" marB="0" anchor="b"/>
                </a:tc>
                <a:tc>
                  <a:txBody>
                    <a:bodyPr/>
                    <a:lstStyle/>
                    <a:p>
                      <a:pPr algn="l" fontAlgn="ctr"/>
                      <a:r>
                        <a:rPr lang="en-US" sz="800" u="none" strike="noStrike">
                          <a:effectLst/>
                        </a:rPr>
                        <a:t>Security Training</a:t>
                      </a:r>
                      <a:endParaRPr lang="en-US" sz="800" b="0" i="0" u="none" strike="noStrike">
                        <a:solidFill>
                          <a:srgbClr val="000000"/>
                        </a:solidFill>
                        <a:effectLst/>
                        <a:latin typeface="Calibri"/>
                      </a:endParaRPr>
                    </a:p>
                  </a:txBody>
                  <a:tcPr marL="4630" marR="4630" marT="4630" marB="0" anchor="ctr"/>
                </a:tc>
                <a:tc>
                  <a:txBody>
                    <a:bodyPr/>
                    <a:lstStyle/>
                    <a:p>
                      <a:pPr algn="l" fontAlgn="b"/>
                      <a:r>
                        <a:rPr lang="en-US" sz="800" u="none" strike="noStrike">
                          <a:effectLst/>
                        </a:rPr>
                        <a:t>Education Project</a:t>
                      </a:r>
                      <a:br>
                        <a:rPr lang="en-US" sz="800" u="none" strike="noStrike">
                          <a:effectLst/>
                        </a:rPr>
                      </a:br>
                      <a:r>
                        <a:rPr lang="en-US" sz="800" u="none" strike="noStrike">
                          <a:effectLst/>
                        </a:rPr>
                        <a:t>Training Modules/Conference Videos</a:t>
                      </a:r>
                      <a:br>
                        <a:rPr lang="en-US" sz="800" u="none" strike="noStrike">
                          <a:effectLst/>
                        </a:rPr>
                      </a:br>
                      <a:r>
                        <a:rPr lang="en-US" sz="800" u="none" strike="noStrike">
                          <a:effectLst/>
                        </a:rPr>
                        <a:t>Application Security FAQ</a:t>
                      </a:r>
                      <a:br>
                        <a:rPr lang="en-US" sz="800" u="none" strike="noStrike">
                          <a:effectLst/>
                        </a:rPr>
                      </a:br>
                      <a:r>
                        <a:rPr lang="en-US" sz="800" u="none" strike="noStrike">
                          <a:effectLst/>
                        </a:rPr>
                        <a:t>CLASP-Institute security awareness program</a:t>
                      </a:r>
                      <a:endParaRPr lang="en-US" sz="800" b="0" i="0" u="none" strike="noStrike">
                        <a:solidFill>
                          <a:srgbClr val="000000"/>
                        </a:solidFill>
                        <a:effectLst/>
                        <a:latin typeface="Calibri"/>
                      </a:endParaRPr>
                    </a:p>
                  </a:txBody>
                  <a:tcPr marL="4630" marR="4630" marT="4630" marB="0" anchor="b"/>
                </a:tc>
                <a:tc>
                  <a:txBody>
                    <a:bodyPr/>
                    <a:lstStyle/>
                    <a:p>
                      <a:pPr algn="l" fontAlgn="b"/>
                      <a:r>
                        <a:rPr lang="en-US" sz="800" u="none" strike="noStrike" dirty="0">
                          <a:effectLst/>
                        </a:rPr>
                        <a:t> </a:t>
                      </a:r>
                      <a:endParaRPr lang="en-US" sz="800" b="0" i="0" u="none" strike="noStrike" dirty="0">
                        <a:solidFill>
                          <a:srgbClr val="000000"/>
                        </a:solidFill>
                        <a:effectLst/>
                        <a:latin typeface="Calibri"/>
                      </a:endParaRPr>
                    </a:p>
                  </a:txBody>
                  <a:tcPr marL="4630" marR="4630" marT="4630" marB="0" anchor="b"/>
                </a:tc>
              </a:tr>
              <a:tr h="248470">
                <a:tc>
                  <a:txBody>
                    <a:bodyPr/>
                    <a:lstStyle/>
                    <a:p>
                      <a:pPr algn="l" fontAlgn="b"/>
                      <a:r>
                        <a:rPr lang="en-US" sz="800" u="none" strike="noStrike">
                          <a:effectLst/>
                        </a:rPr>
                        <a:t>Develop, articulate and implement continuity planning/disaster recovery</a:t>
                      </a:r>
                      <a:endParaRPr lang="en-US" sz="800" b="0" i="0" u="none" strike="noStrike">
                        <a:solidFill>
                          <a:srgbClr val="000000"/>
                        </a:solidFill>
                        <a:effectLst/>
                        <a:latin typeface="Calibri"/>
                      </a:endParaRPr>
                    </a:p>
                  </a:txBody>
                  <a:tcPr marL="4630" marR="4630" marT="4630" marB="0" anchor="b"/>
                </a:tc>
                <a:tc>
                  <a:txBody>
                    <a:bodyPr/>
                    <a:lstStyle/>
                    <a:p>
                      <a:pPr algn="l" fontAlgn="ctr"/>
                      <a:r>
                        <a:rPr lang="en-US" sz="800" u="none" strike="noStrike">
                          <a:effectLst/>
                        </a:rPr>
                        <a:t>Business Continuity/</a:t>
                      </a:r>
                      <a:br>
                        <a:rPr lang="en-US" sz="800" u="none" strike="noStrike">
                          <a:effectLst/>
                        </a:rPr>
                      </a:br>
                      <a:r>
                        <a:rPr lang="en-US" sz="800" u="none" strike="noStrike">
                          <a:effectLst/>
                        </a:rPr>
                        <a:t>Disaster Recovery</a:t>
                      </a:r>
                      <a:endParaRPr lang="en-US" sz="800" b="0" i="0" u="none" strike="noStrike">
                        <a:solidFill>
                          <a:srgbClr val="000000"/>
                        </a:solidFill>
                        <a:effectLst/>
                        <a:latin typeface="Calibri"/>
                      </a:endParaRPr>
                    </a:p>
                  </a:txBody>
                  <a:tcPr marL="4630" marR="4630" marT="4630" marB="0" anchor="ctr"/>
                </a:tc>
                <a:tc>
                  <a:txBody>
                    <a:bodyPr/>
                    <a:lstStyle/>
                    <a:p>
                      <a:pPr algn="l" fontAlgn="ctr"/>
                      <a:r>
                        <a:rPr lang="en-US" sz="800" u="none" strike="noStrike">
                          <a:effectLst/>
                        </a:rPr>
                        <a:t>Cloud- Business Continuity and Resiliency</a:t>
                      </a:r>
                      <a:endParaRPr lang="en-US" sz="800" b="0" i="0" u="none" strike="noStrike">
                        <a:solidFill>
                          <a:srgbClr val="000000"/>
                        </a:solidFill>
                        <a:effectLst/>
                        <a:latin typeface="Calibri"/>
                      </a:endParaRPr>
                    </a:p>
                  </a:txBody>
                  <a:tcPr marL="4630" marR="4630" marT="4630" marB="0" anchor="ctr"/>
                </a:tc>
                <a:tc>
                  <a:txBody>
                    <a:bodyPr/>
                    <a:lstStyle/>
                    <a:p>
                      <a:pPr algn="l" fontAlgn="b"/>
                      <a:r>
                        <a:rPr lang="en-US" sz="800" u="none" strike="noStrike" dirty="0">
                          <a:effectLst/>
                        </a:rPr>
                        <a:t> </a:t>
                      </a:r>
                      <a:endParaRPr lang="en-US" sz="800" b="0" i="0" u="none" strike="noStrike" dirty="0">
                        <a:solidFill>
                          <a:srgbClr val="000000"/>
                        </a:solidFill>
                        <a:effectLst/>
                        <a:latin typeface="Calibri"/>
                      </a:endParaRPr>
                    </a:p>
                  </a:txBody>
                  <a:tcPr marL="4630" marR="4630" marT="4630" marB="0" anchor="b"/>
                </a:tc>
              </a:tr>
              <a:tr h="286570">
                <a:tc>
                  <a:txBody>
                    <a:bodyPr/>
                    <a:lstStyle/>
                    <a:p>
                      <a:pPr algn="l" fontAlgn="b"/>
                      <a:r>
                        <a:rPr lang="en-US" sz="800" u="none" strike="noStrike">
                          <a:effectLst/>
                        </a:rPr>
                        <a:t>Investigate and analyze suspected security breaches and recommend corrective actions</a:t>
                      </a:r>
                      <a:endParaRPr lang="en-US" sz="800" b="0" i="0" u="none" strike="noStrike">
                        <a:solidFill>
                          <a:srgbClr val="000000"/>
                        </a:solidFill>
                        <a:effectLst/>
                        <a:latin typeface="Calibri"/>
                      </a:endParaRPr>
                    </a:p>
                  </a:txBody>
                  <a:tcPr marL="4630" marR="4630" marT="4630" marB="0" anchor="b"/>
                </a:tc>
                <a:tc>
                  <a:txBody>
                    <a:bodyPr/>
                    <a:lstStyle/>
                    <a:p>
                      <a:pPr algn="l" fontAlgn="ctr"/>
                      <a:r>
                        <a:rPr lang="en-US" sz="800" u="none" strike="noStrike">
                          <a:effectLst/>
                        </a:rPr>
                        <a:t>Incident Response</a:t>
                      </a:r>
                      <a:endParaRPr lang="en-US" sz="800" b="0" i="0" u="none" strike="noStrike">
                        <a:solidFill>
                          <a:srgbClr val="000000"/>
                        </a:solidFill>
                        <a:effectLst/>
                        <a:latin typeface="Calibri"/>
                      </a:endParaRPr>
                    </a:p>
                  </a:txBody>
                  <a:tcPr marL="4630" marR="4630" marT="4630" marB="0" anchor="ctr"/>
                </a:tc>
                <a:tc>
                  <a:txBody>
                    <a:bodyPr/>
                    <a:lstStyle/>
                    <a:p>
                      <a:pPr algn="l" fontAlgn="b"/>
                      <a:r>
                        <a:rPr lang="en-US" sz="800" u="none" strike="noStrike" dirty="0">
                          <a:effectLst/>
                        </a:rPr>
                        <a:t>.NET Incident Response,</a:t>
                      </a:r>
                      <a:br>
                        <a:rPr lang="en-US" sz="800" u="none" strike="noStrike" dirty="0">
                          <a:effectLst/>
                        </a:rPr>
                      </a:br>
                      <a:r>
                        <a:rPr lang="en-US" sz="800" u="none" strike="noStrike" dirty="0">
                          <a:effectLst/>
                        </a:rPr>
                        <a:t>CLASP-Manage Security Issue Disclosure Process</a:t>
                      </a:r>
                      <a:endParaRPr lang="en-US" sz="800" b="0" i="0" u="none" strike="noStrike" dirty="0">
                        <a:solidFill>
                          <a:srgbClr val="000000"/>
                        </a:solidFill>
                        <a:effectLst/>
                        <a:latin typeface="Calibri"/>
                      </a:endParaRPr>
                    </a:p>
                  </a:txBody>
                  <a:tcPr marL="4630" marR="4630" marT="4630" marB="0" anchor="b"/>
                </a:tc>
                <a:tc>
                  <a:txBody>
                    <a:bodyPr/>
                    <a:lstStyle/>
                    <a:p>
                      <a:pPr algn="l" fontAlgn="b"/>
                      <a:r>
                        <a:rPr lang="en-US" sz="800" u="none" strike="noStrike" dirty="0">
                          <a:effectLst/>
                        </a:rPr>
                        <a:t> </a:t>
                      </a:r>
                      <a:endParaRPr lang="en-US" sz="800" b="0" i="0" u="none" strike="noStrike" dirty="0">
                        <a:solidFill>
                          <a:srgbClr val="000000"/>
                        </a:solidFill>
                        <a:effectLst/>
                        <a:latin typeface="Calibri"/>
                      </a:endParaRPr>
                    </a:p>
                  </a:txBody>
                  <a:tcPr marL="4630" marR="4630" marT="4630" marB="0" anchor="b"/>
                </a:tc>
              </a:tr>
            </a:tbl>
          </a:graphicData>
        </a:graphic>
      </p:graphicFrame>
      <p:sp>
        <p:nvSpPr>
          <p:cNvPr id="5" name="Multiply 4"/>
          <p:cNvSpPr/>
          <p:nvPr/>
        </p:nvSpPr>
        <p:spPr bwMode="auto">
          <a:xfrm>
            <a:off x="7781513" y="1089103"/>
            <a:ext cx="228600" cy="190500"/>
          </a:xfrm>
          <a:prstGeom prst="mathMultiply">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bg1"/>
              </a:solidFill>
              <a:effectLst/>
              <a:latin typeface="Arial" charset="0"/>
            </a:endParaRPr>
          </a:p>
        </p:txBody>
      </p:sp>
      <p:sp>
        <p:nvSpPr>
          <p:cNvPr id="6" name="Multiply 5"/>
          <p:cNvSpPr/>
          <p:nvPr/>
        </p:nvSpPr>
        <p:spPr bwMode="auto">
          <a:xfrm>
            <a:off x="7780520" y="1663595"/>
            <a:ext cx="228600" cy="190500"/>
          </a:xfrm>
          <a:prstGeom prst="mathMultiply">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bg1"/>
              </a:solidFill>
              <a:effectLst/>
              <a:latin typeface="Arial" charset="0"/>
            </a:endParaRPr>
          </a:p>
        </p:txBody>
      </p:sp>
      <p:sp>
        <p:nvSpPr>
          <p:cNvPr id="7" name="Multiply 6"/>
          <p:cNvSpPr/>
          <p:nvPr/>
        </p:nvSpPr>
        <p:spPr bwMode="auto">
          <a:xfrm>
            <a:off x="7781513" y="2209800"/>
            <a:ext cx="228600" cy="190500"/>
          </a:xfrm>
          <a:prstGeom prst="mathMultiply">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bg1"/>
              </a:solidFill>
              <a:effectLst/>
              <a:latin typeface="Arial" charset="0"/>
            </a:endParaRPr>
          </a:p>
        </p:txBody>
      </p:sp>
      <p:sp>
        <p:nvSpPr>
          <p:cNvPr id="8" name="Multiply 7"/>
          <p:cNvSpPr/>
          <p:nvPr/>
        </p:nvSpPr>
        <p:spPr bwMode="auto">
          <a:xfrm>
            <a:off x="7782322" y="2743200"/>
            <a:ext cx="228600" cy="190500"/>
          </a:xfrm>
          <a:prstGeom prst="mathMultiply">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bg1"/>
              </a:solidFill>
              <a:effectLst/>
              <a:latin typeface="Arial" charset="0"/>
            </a:endParaRPr>
          </a:p>
        </p:txBody>
      </p:sp>
      <p:sp>
        <p:nvSpPr>
          <p:cNvPr id="9" name="Multiply 8"/>
          <p:cNvSpPr/>
          <p:nvPr/>
        </p:nvSpPr>
        <p:spPr bwMode="auto">
          <a:xfrm>
            <a:off x="7782322" y="3352800"/>
            <a:ext cx="228600" cy="190500"/>
          </a:xfrm>
          <a:prstGeom prst="mathMultiply">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bg1"/>
              </a:solidFill>
              <a:effectLst/>
              <a:latin typeface="Arial" charset="0"/>
            </a:endParaRPr>
          </a:p>
        </p:txBody>
      </p:sp>
      <p:sp>
        <p:nvSpPr>
          <p:cNvPr id="10" name="Multiply 9"/>
          <p:cNvSpPr/>
          <p:nvPr/>
        </p:nvSpPr>
        <p:spPr bwMode="auto">
          <a:xfrm>
            <a:off x="7780520" y="3924300"/>
            <a:ext cx="228600" cy="190500"/>
          </a:xfrm>
          <a:prstGeom prst="mathMultiply">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bg1"/>
              </a:solidFill>
              <a:effectLst/>
              <a:latin typeface="Arial" charset="0"/>
            </a:endParaRPr>
          </a:p>
        </p:txBody>
      </p:sp>
      <p:sp>
        <p:nvSpPr>
          <p:cNvPr id="11" name="Multiply 10"/>
          <p:cNvSpPr/>
          <p:nvPr/>
        </p:nvSpPr>
        <p:spPr bwMode="auto">
          <a:xfrm>
            <a:off x="7782322" y="4303700"/>
            <a:ext cx="228600" cy="190500"/>
          </a:xfrm>
          <a:prstGeom prst="mathMultiply">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bg1"/>
              </a:solidFill>
              <a:effectLst/>
              <a:latin typeface="Arial" charset="0"/>
            </a:endParaRPr>
          </a:p>
        </p:txBody>
      </p:sp>
      <p:sp>
        <p:nvSpPr>
          <p:cNvPr id="12" name="Multiply 11"/>
          <p:cNvSpPr/>
          <p:nvPr/>
        </p:nvSpPr>
        <p:spPr bwMode="auto">
          <a:xfrm>
            <a:off x="7782322" y="4800600"/>
            <a:ext cx="228600" cy="190500"/>
          </a:xfrm>
          <a:prstGeom prst="mathMultiply">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bg1"/>
              </a:solidFill>
              <a:effectLst/>
              <a:latin typeface="Arial" charset="0"/>
            </a:endParaRPr>
          </a:p>
        </p:txBody>
      </p:sp>
      <p:sp>
        <p:nvSpPr>
          <p:cNvPr id="14" name="Multiply 13"/>
          <p:cNvSpPr/>
          <p:nvPr/>
        </p:nvSpPr>
        <p:spPr bwMode="auto">
          <a:xfrm>
            <a:off x="7782322" y="5217459"/>
            <a:ext cx="228600" cy="190500"/>
          </a:xfrm>
          <a:prstGeom prst="mathMultiply">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bg1"/>
              </a:solidFill>
              <a:effectLst/>
              <a:latin typeface="Arial" charset="0"/>
            </a:endParaRPr>
          </a:p>
        </p:txBody>
      </p:sp>
      <p:sp>
        <p:nvSpPr>
          <p:cNvPr id="15" name="Multiply 14"/>
          <p:cNvSpPr/>
          <p:nvPr/>
        </p:nvSpPr>
        <p:spPr bwMode="auto">
          <a:xfrm>
            <a:off x="7783718" y="5554682"/>
            <a:ext cx="228600" cy="190500"/>
          </a:xfrm>
          <a:prstGeom prst="mathMultiply">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bg1"/>
              </a:solidFill>
              <a:effectLst/>
              <a:latin typeface="Arial" charset="0"/>
            </a:endParaRPr>
          </a:p>
        </p:txBody>
      </p:sp>
      <p:sp>
        <p:nvSpPr>
          <p:cNvPr id="16" name="Multiply 15"/>
          <p:cNvSpPr/>
          <p:nvPr/>
        </p:nvSpPr>
        <p:spPr bwMode="auto">
          <a:xfrm>
            <a:off x="7788640" y="5905226"/>
            <a:ext cx="228600" cy="190500"/>
          </a:xfrm>
          <a:prstGeom prst="mathMultiply">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bg1"/>
              </a:solidFill>
              <a:effectLst/>
              <a:latin typeface="Arial" charset="0"/>
            </a:endParaRPr>
          </a:p>
        </p:txBody>
      </p:sp>
    </p:spTree>
    <p:extLst>
      <p:ext uri="{BB962C8B-B14F-4D97-AF65-F5344CB8AC3E}">
        <p14:creationId xmlns:p14="http://schemas.microsoft.com/office/powerpoint/2010/main" val="16778878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Curved Up Arrow 33"/>
          <p:cNvSpPr/>
          <p:nvPr/>
        </p:nvSpPr>
        <p:spPr bwMode="auto">
          <a:xfrm rot="16200000">
            <a:off x="7553358" y="1334651"/>
            <a:ext cx="828130" cy="767292"/>
          </a:xfrm>
          <a:prstGeom prst="curvedUpArrow">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bg1"/>
              </a:solidFill>
              <a:effectLst/>
              <a:latin typeface="Arial" charset="0"/>
            </a:endParaRPr>
          </a:p>
        </p:txBody>
      </p:sp>
      <p:sp>
        <p:nvSpPr>
          <p:cNvPr id="32" name="Curved Up Arrow 31"/>
          <p:cNvSpPr/>
          <p:nvPr/>
        </p:nvSpPr>
        <p:spPr bwMode="auto">
          <a:xfrm rot="15946219">
            <a:off x="7849040" y="4058554"/>
            <a:ext cx="989723" cy="767292"/>
          </a:xfrm>
          <a:prstGeom prst="curvedUpArrow">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bg1"/>
              </a:solidFill>
              <a:effectLst/>
              <a:latin typeface="Arial" charset="0"/>
            </a:endParaRPr>
          </a:p>
        </p:txBody>
      </p:sp>
      <p:sp>
        <p:nvSpPr>
          <p:cNvPr id="2" name="Title 1"/>
          <p:cNvSpPr>
            <a:spLocks noGrp="1"/>
          </p:cNvSpPr>
          <p:nvPr>
            <p:ph type="title"/>
          </p:nvPr>
        </p:nvSpPr>
        <p:spPr>
          <a:xfrm>
            <a:off x="457200" y="274638"/>
            <a:ext cx="8686800" cy="792162"/>
          </a:xfrm>
        </p:spPr>
        <p:txBody>
          <a:bodyPr/>
          <a:lstStyle/>
          <a:p>
            <a:r>
              <a:rPr lang="en-US" dirty="0" smtClean="0"/>
              <a:t>About myself and the life journey that brought me here..</a:t>
            </a:r>
            <a:endParaRPr lang="en-US" dirty="0"/>
          </a:p>
        </p:txBody>
      </p:sp>
      <p:sp>
        <p:nvSpPr>
          <p:cNvPr id="4" name="Slide Number Placeholder 3"/>
          <p:cNvSpPr>
            <a:spLocks noGrp="1"/>
          </p:cNvSpPr>
          <p:nvPr>
            <p:ph type="sldNum" sz="quarter" idx="10"/>
          </p:nvPr>
        </p:nvSpPr>
        <p:spPr/>
        <p:txBody>
          <a:bodyPr/>
          <a:lstStyle/>
          <a:p>
            <a:pPr>
              <a:defRPr/>
            </a:pPr>
            <a:fld id="{24DE893E-BE7E-4C10-A3AC-6A2AACCE757F}" type="slidenum">
              <a:rPr lang="en-US" smtClean="0"/>
              <a:pPr>
                <a:defRPr/>
              </a:pPr>
              <a:t>2</a:t>
            </a:fld>
            <a:endParaRPr lang="en-US"/>
          </a:p>
        </p:txBody>
      </p:sp>
      <p:pic>
        <p:nvPicPr>
          <p:cNvPr id="4098" name="Picture 2"/>
          <p:cNvPicPr>
            <a:picLocks noChangeAspect="1" noChangeArrowheads="1"/>
          </p:cNvPicPr>
          <p:nvPr/>
        </p:nvPicPr>
        <p:blipFill>
          <a:blip r:embed="rId3" cstate="print"/>
          <a:srcRect/>
          <a:stretch>
            <a:fillRect/>
          </a:stretch>
        </p:blipFill>
        <p:spPr bwMode="auto">
          <a:xfrm>
            <a:off x="1649422" y="1076696"/>
            <a:ext cx="1790700" cy="1146427"/>
          </a:xfrm>
          <a:prstGeom prst="rect">
            <a:avLst/>
          </a:prstGeom>
          <a:noFill/>
          <a:ln w="9525">
            <a:noFill/>
            <a:miter lim="800000"/>
            <a:headEnd/>
            <a:tailEnd/>
          </a:ln>
        </p:spPr>
      </p:pic>
      <p:pic>
        <p:nvPicPr>
          <p:cNvPr id="4099" name="Picture 3"/>
          <p:cNvPicPr>
            <a:picLocks noChangeAspect="1" noChangeArrowheads="1"/>
          </p:cNvPicPr>
          <p:nvPr/>
        </p:nvPicPr>
        <p:blipFill>
          <a:blip r:embed="rId4" cstate="print"/>
          <a:srcRect/>
          <a:stretch>
            <a:fillRect/>
          </a:stretch>
        </p:blipFill>
        <p:spPr bwMode="auto">
          <a:xfrm>
            <a:off x="7223878" y="4743323"/>
            <a:ext cx="1257300" cy="791633"/>
          </a:xfrm>
          <a:prstGeom prst="rect">
            <a:avLst/>
          </a:prstGeom>
          <a:noFill/>
          <a:ln w="9525">
            <a:noFill/>
            <a:miter lim="800000"/>
            <a:headEnd/>
            <a:tailEnd/>
          </a:ln>
        </p:spPr>
      </p:pic>
      <p:pic>
        <p:nvPicPr>
          <p:cNvPr id="4101" name="Picture 5"/>
          <p:cNvPicPr>
            <a:picLocks noChangeAspect="1" noChangeArrowheads="1"/>
          </p:cNvPicPr>
          <p:nvPr/>
        </p:nvPicPr>
        <p:blipFill>
          <a:blip r:embed="rId5" cstate="print"/>
          <a:srcRect/>
          <a:stretch>
            <a:fillRect/>
          </a:stretch>
        </p:blipFill>
        <p:spPr bwMode="auto">
          <a:xfrm>
            <a:off x="6712114" y="3485020"/>
            <a:ext cx="1245756" cy="1292766"/>
          </a:xfrm>
          <a:prstGeom prst="rect">
            <a:avLst/>
          </a:prstGeom>
          <a:noFill/>
          <a:ln w="9525">
            <a:noFill/>
            <a:miter lim="800000"/>
            <a:headEnd/>
            <a:tailEnd/>
          </a:ln>
        </p:spPr>
      </p:pic>
      <p:pic>
        <p:nvPicPr>
          <p:cNvPr id="4102" name="Picture 6"/>
          <p:cNvPicPr>
            <a:picLocks noChangeAspect="1" noChangeArrowheads="1"/>
          </p:cNvPicPr>
          <p:nvPr/>
        </p:nvPicPr>
        <p:blipFill>
          <a:blip r:embed="rId6" cstate="print"/>
          <a:srcRect/>
          <a:stretch>
            <a:fillRect/>
          </a:stretch>
        </p:blipFill>
        <p:spPr bwMode="auto">
          <a:xfrm>
            <a:off x="5254879" y="2947945"/>
            <a:ext cx="1651149" cy="626641"/>
          </a:xfrm>
          <a:prstGeom prst="rect">
            <a:avLst/>
          </a:prstGeom>
          <a:noFill/>
          <a:ln w="9525">
            <a:noFill/>
            <a:miter lim="800000"/>
            <a:headEnd/>
            <a:tailEnd/>
          </a:ln>
        </p:spPr>
      </p:pic>
      <p:pic>
        <p:nvPicPr>
          <p:cNvPr id="4104" name="Picture 8"/>
          <p:cNvPicPr>
            <a:picLocks noChangeAspect="1" noChangeArrowheads="1"/>
          </p:cNvPicPr>
          <p:nvPr/>
        </p:nvPicPr>
        <p:blipFill>
          <a:blip r:embed="rId7" cstate="print"/>
          <a:srcRect/>
          <a:stretch>
            <a:fillRect/>
          </a:stretch>
        </p:blipFill>
        <p:spPr bwMode="auto">
          <a:xfrm>
            <a:off x="5674655" y="5323086"/>
            <a:ext cx="1506086" cy="490554"/>
          </a:xfrm>
          <a:prstGeom prst="rect">
            <a:avLst/>
          </a:prstGeom>
          <a:noFill/>
          <a:ln w="9525">
            <a:noFill/>
            <a:miter lim="800000"/>
            <a:headEnd/>
            <a:tailEnd/>
          </a:ln>
        </p:spPr>
      </p:pic>
      <p:pic>
        <p:nvPicPr>
          <p:cNvPr id="4105" name="Picture 9"/>
          <p:cNvPicPr>
            <a:picLocks noChangeAspect="1" noChangeArrowheads="1"/>
          </p:cNvPicPr>
          <p:nvPr/>
        </p:nvPicPr>
        <p:blipFill>
          <a:blip r:embed="rId8" cstate="print"/>
          <a:srcRect/>
          <a:stretch>
            <a:fillRect/>
          </a:stretch>
        </p:blipFill>
        <p:spPr bwMode="auto">
          <a:xfrm>
            <a:off x="5715000" y="5785718"/>
            <a:ext cx="2574570" cy="442431"/>
          </a:xfrm>
          <a:prstGeom prst="rect">
            <a:avLst/>
          </a:prstGeom>
          <a:noFill/>
          <a:ln w="9525">
            <a:noFill/>
            <a:miter lim="800000"/>
            <a:headEnd/>
            <a:tailEnd/>
          </a:ln>
        </p:spPr>
      </p:pic>
      <p:pic>
        <p:nvPicPr>
          <p:cNvPr id="4106" name="Picture 10"/>
          <p:cNvPicPr>
            <a:picLocks noChangeAspect="1" noChangeArrowheads="1"/>
          </p:cNvPicPr>
          <p:nvPr/>
        </p:nvPicPr>
        <p:blipFill>
          <a:blip r:embed="rId9" cstate="print"/>
          <a:srcRect/>
          <a:stretch>
            <a:fillRect/>
          </a:stretch>
        </p:blipFill>
        <p:spPr bwMode="auto">
          <a:xfrm>
            <a:off x="2593049" y="2622460"/>
            <a:ext cx="1314853" cy="424641"/>
          </a:xfrm>
          <a:prstGeom prst="rect">
            <a:avLst/>
          </a:prstGeom>
          <a:noFill/>
          <a:ln w="9525">
            <a:noFill/>
            <a:miter lim="800000"/>
            <a:headEnd/>
            <a:tailEnd/>
          </a:ln>
        </p:spPr>
      </p:pic>
      <p:pic>
        <p:nvPicPr>
          <p:cNvPr id="4108" name="Picture 12"/>
          <p:cNvPicPr>
            <a:picLocks noChangeAspect="1" noChangeArrowheads="1"/>
          </p:cNvPicPr>
          <p:nvPr/>
        </p:nvPicPr>
        <p:blipFill>
          <a:blip r:embed="rId10" cstate="print"/>
          <a:srcRect/>
          <a:stretch>
            <a:fillRect/>
          </a:stretch>
        </p:blipFill>
        <p:spPr bwMode="auto">
          <a:xfrm>
            <a:off x="1213279" y="2654171"/>
            <a:ext cx="1095375" cy="647700"/>
          </a:xfrm>
          <a:prstGeom prst="rect">
            <a:avLst/>
          </a:prstGeom>
          <a:noFill/>
          <a:ln w="9525">
            <a:noFill/>
            <a:miter lim="800000"/>
            <a:headEnd/>
            <a:tailEnd/>
          </a:ln>
        </p:spPr>
      </p:pic>
      <p:pic>
        <p:nvPicPr>
          <p:cNvPr id="4109" name="Picture 13"/>
          <p:cNvPicPr>
            <a:picLocks noChangeAspect="1" noChangeArrowheads="1"/>
          </p:cNvPicPr>
          <p:nvPr/>
        </p:nvPicPr>
        <p:blipFill>
          <a:blip r:embed="rId11" cstate="print"/>
          <a:srcRect/>
          <a:stretch>
            <a:fillRect/>
          </a:stretch>
        </p:blipFill>
        <p:spPr bwMode="auto">
          <a:xfrm>
            <a:off x="2419350" y="3135183"/>
            <a:ext cx="2257425" cy="333375"/>
          </a:xfrm>
          <a:prstGeom prst="rect">
            <a:avLst/>
          </a:prstGeom>
          <a:noFill/>
          <a:ln w="9525">
            <a:noFill/>
            <a:miter lim="800000"/>
            <a:headEnd/>
            <a:tailEnd/>
          </a:ln>
        </p:spPr>
      </p:pic>
      <p:pic>
        <p:nvPicPr>
          <p:cNvPr id="4110" name="Picture 14"/>
          <p:cNvPicPr>
            <a:picLocks noChangeAspect="1" noChangeArrowheads="1"/>
          </p:cNvPicPr>
          <p:nvPr/>
        </p:nvPicPr>
        <p:blipFill>
          <a:blip r:embed="rId12" cstate="print"/>
          <a:srcRect/>
          <a:stretch>
            <a:fillRect/>
          </a:stretch>
        </p:blipFill>
        <p:spPr bwMode="auto">
          <a:xfrm>
            <a:off x="4373797" y="2442475"/>
            <a:ext cx="1086616" cy="535546"/>
          </a:xfrm>
          <a:prstGeom prst="rect">
            <a:avLst/>
          </a:prstGeom>
          <a:noFill/>
          <a:ln w="9525">
            <a:noFill/>
            <a:miter lim="800000"/>
            <a:headEnd/>
            <a:tailEnd/>
          </a:ln>
        </p:spPr>
      </p:pic>
      <p:pic>
        <p:nvPicPr>
          <p:cNvPr id="4111" name="Picture 15"/>
          <p:cNvPicPr>
            <a:picLocks noChangeAspect="1" noChangeArrowheads="1"/>
          </p:cNvPicPr>
          <p:nvPr/>
        </p:nvPicPr>
        <p:blipFill>
          <a:blip r:embed="rId13" cstate="print"/>
          <a:srcRect/>
          <a:stretch>
            <a:fillRect/>
          </a:stretch>
        </p:blipFill>
        <p:spPr bwMode="auto">
          <a:xfrm>
            <a:off x="3565999" y="1304232"/>
            <a:ext cx="1288920" cy="828130"/>
          </a:xfrm>
          <a:prstGeom prst="rect">
            <a:avLst/>
          </a:prstGeom>
          <a:noFill/>
          <a:ln w="9525">
            <a:noFill/>
            <a:miter lim="800000"/>
            <a:headEnd/>
            <a:tailEnd/>
          </a:ln>
        </p:spPr>
      </p:pic>
      <p:pic>
        <p:nvPicPr>
          <p:cNvPr id="4113" name="Picture 17"/>
          <p:cNvPicPr>
            <a:picLocks noChangeAspect="1" noChangeArrowheads="1"/>
          </p:cNvPicPr>
          <p:nvPr/>
        </p:nvPicPr>
        <p:blipFill>
          <a:blip r:embed="rId14" cstate="print"/>
          <a:srcRect/>
          <a:stretch>
            <a:fillRect/>
          </a:stretch>
        </p:blipFill>
        <p:spPr bwMode="auto">
          <a:xfrm>
            <a:off x="6196840" y="4814402"/>
            <a:ext cx="775029" cy="657225"/>
          </a:xfrm>
          <a:prstGeom prst="rect">
            <a:avLst/>
          </a:prstGeom>
          <a:noFill/>
          <a:ln w="9525">
            <a:noFill/>
            <a:miter lim="800000"/>
            <a:headEnd/>
            <a:tailEnd/>
          </a:ln>
        </p:spPr>
      </p:pic>
      <p:pic>
        <p:nvPicPr>
          <p:cNvPr id="4114" name="Picture 18"/>
          <p:cNvPicPr>
            <a:picLocks noChangeAspect="1" noChangeArrowheads="1"/>
          </p:cNvPicPr>
          <p:nvPr/>
        </p:nvPicPr>
        <p:blipFill>
          <a:blip r:embed="rId15" cstate="print"/>
          <a:srcRect/>
          <a:stretch>
            <a:fillRect/>
          </a:stretch>
        </p:blipFill>
        <p:spPr bwMode="auto">
          <a:xfrm>
            <a:off x="2138810" y="5172645"/>
            <a:ext cx="1312198" cy="298982"/>
          </a:xfrm>
          <a:prstGeom prst="rect">
            <a:avLst/>
          </a:prstGeom>
          <a:noFill/>
          <a:ln w="9525">
            <a:noFill/>
            <a:miter lim="800000"/>
            <a:headEnd/>
            <a:tailEnd/>
          </a:ln>
        </p:spPr>
      </p:pic>
      <p:pic>
        <p:nvPicPr>
          <p:cNvPr id="4115" name="Picture 19"/>
          <p:cNvPicPr>
            <a:picLocks noChangeAspect="1" noChangeArrowheads="1"/>
          </p:cNvPicPr>
          <p:nvPr/>
        </p:nvPicPr>
        <p:blipFill>
          <a:blip r:embed="rId16" cstate="print"/>
          <a:srcRect/>
          <a:stretch>
            <a:fillRect/>
          </a:stretch>
        </p:blipFill>
        <p:spPr bwMode="auto">
          <a:xfrm>
            <a:off x="153525" y="4967658"/>
            <a:ext cx="990600" cy="945573"/>
          </a:xfrm>
          <a:prstGeom prst="rect">
            <a:avLst/>
          </a:prstGeom>
          <a:noFill/>
          <a:ln w="9525">
            <a:noFill/>
            <a:miter lim="800000"/>
            <a:headEnd/>
            <a:tailEnd/>
          </a:ln>
        </p:spPr>
      </p:pic>
      <p:pic>
        <p:nvPicPr>
          <p:cNvPr id="4116" name="Picture 20"/>
          <p:cNvPicPr>
            <a:picLocks noChangeAspect="1" noChangeArrowheads="1"/>
          </p:cNvPicPr>
          <p:nvPr/>
        </p:nvPicPr>
        <p:blipFill>
          <a:blip r:embed="rId17" cstate="print"/>
          <a:srcRect/>
          <a:stretch>
            <a:fillRect/>
          </a:stretch>
        </p:blipFill>
        <p:spPr bwMode="auto">
          <a:xfrm>
            <a:off x="3548062" y="4830017"/>
            <a:ext cx="623887" cy="502310"/>
          </a:xfrm>
          <a:prstGeom prst="rect">
            <a:avLst/>
          </a:prstGeom>
          <a:noFill/>
          <a:ln w="9525">
            <a:noFill/>
            <a:miter lim="800000"/>
            <a:headEnd/>
            <a:tailEnd/>
          </a:ln>
        </p:spPr>
      </p:pic>
      <p:pic>
        <p:nvPicPr>
          <p:cNvPr id="4117" name="Picture 21"/>
          <p:cNvPicPr>
            <a:picLocks noChangeAspect="1" noChangeArrowheads="1"/>
          </p:cNvPicPr>
          <p:nvPr/>
        </p:nvPicPr>
        <p:blipFill>
          <a:blip r:embed="rId18" cstate="print"/>
          <a:srcRect/>
          <a:stretch>
            <a:fillRect/>
          </a:stretch>
        </p:blipFill>
        <p:spPr bwMode="auto">
          <a:xfrm>
            <a:off x="3451008" y="5419823"/>
            <a:ext cx="922789" cy="914400"/>
          </a:xfrm>
          <a:prstGeom prst="rect">
            <a:avLst/>
          </a:prstGeom>
          <a:noFill/>
          <a:ln w="9525">
            <a:noFill/>
            <a:miter lim="800000"/>
            <a:headEnd/>
            <a:tailEnd/>
          </a:ln>
        </p:spPr>
      </p:pic>
      <p:pic>
        <p:nvPicPr>
          <p:cNvPr id="4118" name="Picture 22"/>
          <p:cNvPicPr>
            <a:picLocks noChangeAspect="1" noChangeArrowheads="1"/>
          </p:cNvPicPr>
          <p:nvPr/>
        </p:nvPicPr>
        <p:blipFill>
          <a:blip r:embed="rId19" cstate="print"/>
          <a:srcRect/>
          <a:stretch>
            <a:fillRect/>
          </a:stretch>
        </p:blipFill>
        <p:spPr bwMode="auto">
          <a:xfrm>
            <a:off x="1192412" y="5081172"/>
            <a:ext cx="835364" cy="704546"/>
          </a:xfrm>
          <a:prstGeom prst="rect">
            <a:avLst/>
          </a:prstGeom>
          <a:noFill/>
          <a:ln w="9525">
            <a:noFill/>
            <a:miter lim="800000"/>
            <a:headEnd/>
            <a:tailEnd/>
          </a:ln>
        </p:spPr>
      </p:pic>
      <p:pic>
        <p:nvPicPr>
          <p:cNvPr id="4119" name="Picture 23"/>
          <p:cNvPicPr>
            <a:picLocks noChangeAspect="1" noChangeArrowheads="1"/>
          </p:cNvPicPr>
          <p:nvPr/>
        </p:nvPicPr>
        <p:blipFill>
          <a:blip r:embed="rId20" cstate="print"/>
          <a:srcRect/>
          <a:stretch>
            <a:fillRect/>
          </a:stretch>
        </p:blipFill>
        <p:spPr bwMode="auto">
          <a:xfrm>
            <a:off x="2195667" y="5595107"/>
            <a:ext cx="1183413" cy="943796"/>
          </a:xfrm>
          <a:prstGeom prst="rect">
            <a:avLst/>
          </a:prstGeom>
          <a:noFill/>
          <a:ln w="9525">
            <a:noFill/>
            <a:miter lim="800000"/>
            <a:headEnd/>
            <a:tailEnd/>
          </a:ln>
        </p:spPr>
      </p:pic>
      <p:pic>
        <p:nvPicPr>
          <p:cNvPr id="4120" name="Picture 24"/>
          <p:cNvPicPr>
            <a:picLocks noChangeAspect="1" noChangeArrowheads="1"/>
          </p:cNvPicPr>
          <p:nvPr/>
        </p:nvPicPr>
        <p:blipFill>
          <a:blip r:embed="rId21" cstate="print"/>
          <a:srcRect/>
          <a:stretch>
            <a:fillRect/>
          </a:stretch>
        </p:blipFill>
        <p:spPr bwMode="auto">
          <a:xfrm>
            <a:off x="3548062" y="3541655"/>
            <a:ext cx="2837065" cy="1224812"/>
          </a:xfrm>
          <a:prstGeom prst="rect">
            <a:avLst/>
          </a:prstGeom>
          <a:noFill/>
          <a:ln w="9525">
            <a:noFill/>
            <a:miter lim="800000"/>
            <a:headEnd/>
            <a:tailEnd/>
          </a:ln>
        </p:spPr>
      </p:pic>
      <p:pic>
        <p:nvPicPr>
          <p:cNvPr id="4121" name="Picture 25"/>
          <p:cNvPicPr>
            <a:picLocks noChangeAspect="1" noChangeArrowheads="1"/>
          </p:cNvPicPr>
          <p:nvPr/>
        </p:nvPicPr>
        <p:blipFill>
          <a:blip r:embed="rId22" cstate="print"/>
          <a:srcRect/>
          <a:stretch>
            <a:fillRect/>
          </a:stretch>
        </p:blipFill>
        <p:spPr bwMode="auto">
          <a:xfrm>
            <a:off x="4403852" y="4813467"/>
            <a:ext cx="1163510" cy="781640"/>
          </a:xfrm>
          <a:prstGeom prst="rect">
            <a:avLst/>
          </a:prstGeom>
          <a:noFill/>
          <a:ln w="9525">
            <a:noFill/>
            <a:miter lim="800000"/>
            <a:headEnd/>
            <a:tailEnd/>
          </a:ln>
        </p:spPr>
      </p:pic>
      <p:pic>
        <p:nvPicPr>
          <p:cNvPr id="4122" name="Picture 26"/>
          <p:cNvPicPr>
            <a:picLocks noChangeAspect="1" noChangeArrowheads="1"/>
          </p:cNvPicPr>
          <p:nvPr/>
        </p:nvPicPr>
        <p:blipFill>
          <a:blip r:embed="rId23" cstate="print"/>
          <a:srcRect/>
          <a:stretch>
            <a:fillRect/>
          </a:stretch>
        </p:blipFill>
        <p:spPr bwMode="auto">
          <a:xfrm>
            <a:off x="828139" y="3522179"/>
            <a:ext cx="839096" cy="667602"/>
          </a:xfrm>
          <a:prstGeom prst="rect">
            <a:avLst/>
          </a:prstGeom>
          <a:noFill/>
          <a:ln w="9525">
            <a:noFill/>
            <a:miter lim="800000"/>
            <a:headEnd/>
            <a:tailEnd/>
          </a:ln>
        </p:spPr>
      </p:pic>
      <p:pic>
        <p:nvPicPr>
          <p:cNvPr id="4123" name="Picture 27"/>
          <p:cNvPicPr>
            <a:picLocks noChangeAspect="1" noChangeArrowheads="1"/>
          </p:cNvPicPr>
          <p:nvPr/>
        </p:nvPicPr>
        <p:blipFill>
          <a:blip r:embed="rId24" cstate="print"/>
          <a:srcRect/>
          <a:stretch>
            <a:fillRect/>
          </a:stretch>
        </p:blipFill>
        <p:spPr bwMode="auto">
          <a:xfrm>
            <a:off x="5061279" y="1066800"/>
            <a:ext cx="2038350" cy="1112535"/>
          </a:xfrm>
          <a:prstGeom prst="rect">
            <a:avLst/>
          </a:prstGeom>
          <a:noFill/>
          <a:ln w="9525">
            <a:noFill/>
            <a:miter lim="800000"/>
            <a:headEnd/>
            <a:tailEnd/>
          </a:ln>
        </p:spPr>
      </p:pic>
      <p:sp>
        <p:nvSpPr>
          <p:cNvPr id="33" name="Curved Down Arrow 32"/>
          <p:cNvSpPr/>
          <p:nvPr/>
        </p:nvSpPr>
        <p:spPr bwMode="auto">
          <a:xfrm rot="17419225">
            <a:off x="40749" y="3009063"/>
            <a:ext cx="1216152" cy="731520"/>
          </a:xfrm>
          <a:prstGeom prst="curvedDownArrow">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bg1"/>
              </a:solidFill>
              <a:effectLst/>
              <a:latin typeface="Arial" charset="0"/>
            </a:endParaRPr>
          </a:p>
        </p:txBody>
      </p:sp>
      <p:pic>
        <p:nvPicPr>
          <p:cNvPr id="31" name="Picture 30" descr="owasp-logo"/>
          <p:cNvPicPr>
            <a:picLocks noChangeAspect="1" noChangeArrowheads="1"/>
          </p:cNvPicPr>
          <p:nvPr/>
        </p:nvPicPr>
        <p:blipFill>
          <a:blip r:embed="rId25" cstate="print"/>
          <a:srcRect/>
          <a:stretch>
            <a:fillRect/>
          </a:stretch>
        </p:blipFill>
        <p:spPr bwMode="auto">
          <a:xfrm>
            <a:off x="5689499" y="2223123"/>
            <a:ext cx="2815462" cy="67691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74" name="Picture 2"/>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792634" y="3757748"/>
            <a:ext cx="1695450"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283176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399" y="228600"/>
            <a:ext cx="9190565" cy="792162"/>
          </a:xfrm>
        </p:spPr>
        <p:txBody>
          <a:bodyPr/>
          <a:lstStyle/>
          <a:p>
            <a:r>
              <a:rPr lang="en-US" dirty="0" smtClean="0"/>
              <a:t>Appendix: Business Cases Cheat Sheet-</a:t>
            </a:r>
            <a:r>
              <a:rPr lang="en-GB" dirty="0" smtClean="0"/>
              <a:t>Data Breach Incidents 2011-2012 Statistics</a:t>
            </a:r>
            <a:endParaRPr lang="en-GB" dirty="0"/>
          </a:p>
        </p:txBody>
      </p:sp>
      <p:sp>
        <p:nvSpPr>
          <p:cNvPr id="3" name="Slide Number Placeholder 2"/>
          <p:cNvSpPr>
            <a:spLocks noGrp="1"/>
          </p:cNvSpPr>
          <p:nvPr>
            <p:ph type="sldNum" sz="quarter" idx="10"/>
          </p:nvPr>
        </p:nvSpPr>
        <p:spPr/>
        <p:txBody>
          <a:bodyPr/>
          <a:lstStyle/>
          <a:p>
            <a:pPr>
              <a:defRPr/>
            </a:pPr>
            <a:fld id="{167AF60D-646A-4F32-93FF-A4A4DBC00DB9}" type="slidenum">
              <a:rPr lang="en-US" smtClean="0"/>
              <a:pPr>
                <a:defRPr/>
              </a:pPr>
              <a:t>20</a:t>
            </a:fld>
            <a:endParaRPr lang="en-US" dirty="0"/>
          </a:p>
        </p:txBody>
      </p:sp>
      <p:sp>
        <p:nvSpPr>
          <p:cNvPr id="4" name="Content Placeholder 2"/>
          <p:cNvSpPr>
            <a:spLocks/>
          </p:cNvSpPr>
          <p:nvPr/>
        </p:nvSpPr>
        <p:spPr bwMode="auto">
          <a:xfrm>
            <a:off x="204952" y="1066800"/>
            <a:ext cx="9002843" cy="5054687"/>
          </a:xfrm>
          <a:prstGeom prst="rect">
            <a:avLst/>
          </a:prstGeom>
          <a:noFill/>
          <a:ln w="9525">
            <a:noFill/>
            <a:miter lim="800000"/>
            <a:headEnd/>
            <a:tailEnd/>
          </a:ln>
        </p:spPr>
        <p:txBody>
          <a:bodyPr lIns="91420" tIns="45711" rIns="91420" bIns="45711"/>
          <a:lstStyle/>
          <a:p>
            <a:pPr marL="457200" indent="-457200">
              <a:spcBef>
                <a:spcPct val="20000"/>
              </a:spcBef>
              <a:buFont typeface="+mj-lt"/>
              <a:buAutoNum type="arabicPeriod"/>
            </a:pPr>
            <a:r>
              <a:rPr lang="en-US" sz="2400" b="1" dirty="0" smtClean="0"/>
              <a:t>Threats Agents</a:t>
            </a:r>
            <a:r>
              <a:rPr lang="en-US" sz="2400" dirty="0" smtClean="0"/>
              <a:t>: Majority are hacking and malware </a:t>
            </a:r>
          </a:p>
          <a:p>
            <a:pPr marL="457200" indent="-457200">
              <a:spcBef>
                <a:spcPct val="20000"/>
              </a:spcBef>
              <a:buFont typeface="+mj-lt"/>
              <a:buAutoNum type="arabicPeriod"/>
            </a:pPr>
            <a:r>
              <a:rPr lang="en-US" sz="2400" b="1" kern="0" dirty="0"/>
              <a:t>Targets</a:t>
            </a:r>
            <a:r>
              <a:rPr lang="en-US" sz="2400" kern="0" dirty="0"/>
              <a:t>: 54% of incidents target web applications </a:t>
            </a:r>
            <a:endParaRPr lang="en-US" sz="2400" dirty="0" smtClean="0"/>
          </a:p>
          <a:p>
            <a:pPr marL="457200" indent="-457200">
              <a:spcBef>
                <a:spcPct val="20000"/>
              </a:spcBef>
              <a:buFont typeface="+mj-lt"/>
              <a:buAutoNum type="arabicPeriod"/>
            </a:pPr>
            <a:r>
              <a:rPr lang="en-US" sz="2400" b="1" dirty="0" smtClean="0"/>
              <a:t>Likelihood</a:t>
            </a:r>
            <a:r>
              <a:rPr lang="en-US" sz="2400" dirty="0" smtClean="0"/>
              <a:t>: 90% of organizations </a:t>
            </a:r>
            <a:r>
              <a:rPr lang="en-US" sz="2400" dirty="0"/>
              <a:t>had at least one </a:t>
            </a:r>
            <a:r>
              <a:rPr lang="en-US" sz="2400" dirty="0" smtClean="0"/>
              <a:t>data breach </a:t>
            </a:r>
            <a:r>
              <a:rPr lang="en-US" sz="2400" dirty="0"/>
              <a:t>over the </a:t>
            </a:r>
            <a:r>
              <a:rPr lang="en-US" sz="2400" dirty="0" smtClean="0"/>
              <a:t>period of 12 months</a:t>
            </a:r>
          </a:p>
          <a:p>
            <a:pPr marL="457200" indent="-457200">
              <a:spcBef>
                <a:spcPct val="20000"/>
              </a:spcBef>
              <a:buFont typeface="+mj-lt"/>
              <a:buAutoNum type="arabicPeriod"/>
            </a:pPr>
            <a:r>
              <a:rPr lang="en-US" sz="2400" b="1" dirty="0" smtClean="0"/>
              <a:t>Attacks-Vulnerabilities: </a:t>
            </a:r>
            <a:r>
              <a:rPr lang="en-US" sz="2400" dirty="0" smtClean="0"/>
              <a:t>SQL </a:t>
            </a:r>
            <a:r>
              <a:rPr lang="en-US" sz="2400" dirty="0"/>
              <a:t>injection reigning as the top attack technique, 51% of all </a:t>
            </a:r>
            <a:r>
              <a:rPr lang="en-US" sz="2400" dirty="0" smtClean="0"/>
              <a:t>vulnerabilities are XSS</a:t>
            </a:r>
          </a:p>
          <a:p>
            <a:pPr marL="457200" indent="-457200">
              <a:spcBef>
                <a:spcPct val="20000"/>
              </a:spcBef>
              <a:buFont typeface="+mj-lt"/>
              <a:buAutoNum type="arabicPeriod"/>
            </a:pPr>
            <a:r>
              <a:rPr lang="en-US" sz="2400" b="1" dirty="0" smtClean="0"/>
              <a:t>Data Breach Impact</a:t>
            </a:r>
            <a:r>
              <a:rPr lang="en-US" sz="2400" dirty="0" smtClean="0"/>
              <a:t>: Majority </a:t>
            </a:r>
            <a:r>
              <a:rPr lang="en-US" sz="2400" dirty="0"/>
              <a:t>are </a:t>
            </a:r>
            <a:r>
              <a:rPr lang="en-US" sz="2400" dirty="0" smtClean="0"/>
              <a:t>data lost are user’s </a:t>
            </a:r>
            <a:r>
              <a:rPr lang="en-US" sz="2400" dirty="0"/>
              <a:t>credentials, emails and personal identifiable information </a:t>
            </a:r>
            <a:endParaRPr lang="en-US" sz="2400" dirty="0" smtClean="0"/>
          </a:p>
          <a:p>
            <a:pPr marL="457200" indent="-457200">
              <a:spcBef>
                <a:spcPct val="20000"/>
              </a:spcBef>
              <a:buFont typeface="+mj-lt"/>
              <a:buAutoNum type="arabicPeriod"/>
            </a:pPr>
            <a:r>
              <a:rPr lang="en-US" sz="2400" b="1" dirty="0"/>
              <a:t>Business </a:t>
            </a:r>
            <a:r>
              <a:rPr lang="en-US" sz="2400" b="1" dirty="0" smtClean="0"/>
              <a:t>Breach Impact</a:t>
            </a:r>
            <a:r>
              <a:rPr lang="en-US" sz="2400" dirty="0"/>
              <a:t>: The average cost of </a:t>
            </a:r>
            <a:r>
              <a:rPr lang="en-US" sz="2400" dirty="0" smtClean="0"/>
              <a:t>a data record breached </a:t>
            </a:r>
            <a:r>
              <a:rPr lang="en-US" sz="2400" dirty="0"/>
              <a:t>is estimated as $ 222 per record </a:t>
            </a:r>
            <a:endParaRPr lang="en-US" sz="2400" dirty="0" smtClean="0"/>
          </a:p>
          <a:p>
            <a:pPr marL="457200" indent="-457200">
              <a:spcBef>
                <a:spcPct val="20000"/>
              </a:spcBef>
              <a:buFont typeface="+mj-lt"/>
              <a:buAutoNum type="arabicPeriod"/>
            </a:pPr>
            <a:r>
              <a:rPr lang="en-US" sz="2400" b="1" kern="0" dirty="0" smtClean="0"/>
              <a:t>Incident Response</a:t>
            </a:r>
            <a:r>
              <a:rPr lang="en-US" sz="2400" kern="0" dirty="0" smtClean="0"/>
              <a:t>: Majority of incidents is discovered after weeks/months from the time of initial data compromise </a:t>
            </a:r>
          </a:p>
        </p:txBody>
      </p:sp>
      <p:sp>
        <p:nvSpPr>
          <p:cNvPr id="9" name="Content Placeholder 2"/>
          <p:cNvSpPr>
            <a:spLocks/>
          </p:cNvSpPr>
          <p:nvPr/>
        </p:nvSpPr>
        <p:spPr bwMode="auto">
          <a:xfrm>
            <a:off x="685800" y="5943600"/>
            <a:ext cx="5943600" cy="838200"/>
          </a:xfrm>
          <a:prstGeom prst="rect">
            <a:avLst/>
          </a:prstGeom>
          <a:noFill/>
          <a:ln w="9525">
            <a:noFill/>
            <a:miter lim="800000"/>
            <a:headEnd/>
            <a:tailEnd/>
          </a:ln>
        </p:spPr>
        <p:txBody>
          <a:bodyPr lIns="91420" tIns="45711" rIns="91420" bIns="45711"/>
          <a:lstStyle/>
          <a:p>
            <a:pPr>
              <a:spcBef>
                <a:spcPct val="20000"/>
              </a:spcBef>
            </a:pPr>
            <a:r>
              <a:rPr lang="en-US" sz="800" dirty="0" smtClean="0"/>
              <a:t>Sources: 	OSF, DataLossDb.org </a:t>
            </a:r>
          </a:p>
          <a:p>
            <a:pPr>
              <a:spcBef>
                <a:spcPct val="20000"/>
              </a:spcBef>
            </a:pPr>
            <a:r>
              <a:rPr lang="en-US" sz="800" dirty="0" smtClean="0"/>
              <a:t>	</a:t>
            </a:r>
            <a:r>
              <a:rPr lang="en-US" sz="800" dirty="0" err="1" smtClean="0"/>
              <a:t>Ponemon</a:t>
            </a:r>
            <a:r>
              <a:rPr lang="en-US" sz="800" dirty="0" smtClean="0"/>
              <a:t> </a:t>
            </a:r>
            <a:r>
              <a:rPr lang="en-US" sz="800" dirty="0"/>
              <a:t>Institute and Symantec, </a:t>
            </a:r>
            <a:r>
              <a:rPr lang="en-US" sz="800" dirty="0" smtClean="0"/>
              <a:t>Research March 2012</a:t>
            </a:r>
            <a:endParaRPr lang="en-US" sz="800" dirty="0"/>
          </a:p>
          <a:p>
            <a:pPr>
              <a:spcBef>
                <a:spcPct val="20000"/>
              </a:spcBef>
            </a:pPr>
            <a:r>
              <a:rPr lang="en-US" sz="800" dirty="0" smtClean="0"/>
              <a:t>	Verizon’s Investigative data Breach Report 2012 </a:t>
            </a:r>
          </a:p>
          <a:p>
            <a:pPr>
              <a:spcBef>
                <a:spcPct val="20000"/>
              </a:spcBef>
            </a:pPr>
            <a:r>
              <a:rPr lang="en-US" sz="800" dirty="0" smtClean="0"/>
              <a:t>	IBM </a:t>
            </a:r>
            <a:r>
              <a:rPr lang="en-US" sz="800" dirty="0"/>
              <a:t>X-Force 2012 Mid Year Trend &amp; Risk </a:t>
            </a:r>
            <a:r>
              <a:rPr lang="en-US" sz="800" dirty="0" smtClean="0"/>
              <a:t>Report</a:t>
            </a:r>
            <a:endParaRPr lang="en-US" sz="800" dirty="0"/>
          </a:p>
          <a:p>
            <a:pPr>
              <a:spcBef>
                <a:spcPct val="20000"/>
              </a:spcBef>
            </a:pPr>
            <a:endParaRPr lang="en-US" sz="1000" dirty="0"/>
          </a:p>
          <a:p>
            <a:pPr>
              <a:spcBef>
                <a:spcPct val="20000"/>
              </a:spcBef>
            </a:pPr>
            <a:endParaRPr lang="en-US" sz="1000" dirty="0" smtClean="0"/>
          </a:p>
          <a:p>
            <a:pPr>
              <a:spcBef>
                <a:spcPct val="20000"/>
              </a:spcBef>
            </a:pPr>
            <a:endParaRPr lang="en-US" sz="1000" dirty="0"/>
          </a:p>
          <a:p>
            <a:pPr>
              <a:spcBef>
                <a:spcPct val="20000"/>
              </a:spcBef>
            </a:pPr>
            <a:endParaRPr lang="en-US" sz="1000" dirty="0" smtClean="0"/>
          </a:p>
          <a:p>
            <a:pPr>
              <a:spcBef>
                <a:spcPct val="20000"/>
              </a:spcBef>
            </a:pPr>
            <a:endParaRPr lang="en-US" sz="1000" dirty="0"/>
          </a:p>
        </p:txBody>
      </p:sp>
    </p:spTree>
    <p:extLst>
      <p:ext uri="{BB962C8B-B14F-4D97-AF65-F5344CB8AC3E}">
        <p14:creationId xmlns:p14="http://schemas.microsoft.com/office/powerpoint/2010/main" val="1732080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2"/>
          <p:cNvSpPr>
            <a:spLocks noGrp="1"/>
          </p:cNvSpPr>
          <p:nvPr>
            <p:ph type="sldNum" sz="quarter" idx="10"/>
          </p:nvPr>
        </p:nvSpPr>
        <p:spPr/>
        <p:txBody>
          <a:bodyPr/>
          <a:lstStyle/>
          <a:p>
            <a:pPr>
              <a:defRPr/>
            </a:pPr>
            <a:fld id="{E064F400-4E7C-4D3B-9C9E-26A4CE4FF539}" type="slidenum">
              <a:rPr lang="en-US"/>
              <a:pPr>
                <a:defRPr/>
              </a:pPr>
              <a:t>3</a:t>
            </a:fld>
            <a:endParaRPr lang="en-US"/>
          </a:p>
        </p:txBody>
      </p:sp>
      <p:sp>
        <p:nvSpPr>
          <p:cNvPr id="6" name="Rectangle 2"/>
          <p:cNvSpPr txBox="1">
            <a:spLocks noChangeArrowheads="1"/>
          </p:cNvSpPr>
          <p:nvPr/>
        </p:nvSpPr>
        <p:spPr bwMode="auto">
          <a:xfrm>
            <a:off x="685800" y="2057400"/>
            <a:ext cx="7540534" cy="20193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chemeClr val="tx2"/>
                </a:solidFill>
                <a:latin typeface="+mj-lt"/>
                <a:ea typeface="+mj-ea"/>
                <a:cs typeface="+mj-cs"/>
              </a:defRPr>
            </a:lvl1pPr>
            <a:lvl2pPr algn="l" rtl="0" eaLnBrk="0" fontAlgn="base" hangingPunct="0">
              <a:spcBef>
                <a:spcPct val="0"/>
              </a:spcBef>
              <a:spcAft>
                <a:spcPct val="0"/>
              </a:spcAft>
              <a:defRPr sz="2800" b="1">
                <a:solidFill>
                  <a:schemeClr val="tx2"/>
                </a:solidFill>
                <a:latin typeface="Tahoma" pitchFamily="34" charset="0"/>
              </a:defRPr>
            </a:lvl2pPr>
            <a:lvl3pPr algn="l" rtl="0" eaLnBrk="0" fontAlgn="base" hangingPunct="0">
              <a:spcBef>
                <a:spcPct val="0"/>
              </a:spcBef>
              <a:spcAft>
                <a:spcPct val="0"/>
              </a:spcAft>
              <a:defRPr sz="2800" b="1">
                <a:solidFill>
                  <a:schemeClr val="tx2"/>
                </a:solidFill>
                <a:latin typeface="Tahoma" pitchFamily="34" charset="0"/>
              </a:defRPr>
            </a:lvl3pPr>
            <a:lvl4pPr algn="l" rtl="0" eaLnBrk="0" fontAlgn="base" hangingPunct="0">
              <a:spcBef>
                <a:spcPct val="0"/>
              </a:spcBef>
              <a:spcAft>
                <a:spcPct val="0"/>
              </a:spcAft>
              <a:defRPr sz="2800" b="1">
                <a:solidFill>
                  <a:schemeClr val="tx2"/>
                </a:solidFill>
                <a:latin typeface="Tahoma" pitchFamily="34" charset="0"/>
              </a:defRPr>
            </a:lvl4pPr>
            <a:lvl5pPr algn="l" rtl="0" eaLnBrk="0" fontAlgn="base" hangingPunct="0">
              <a:spcBef>
                <a:spcPct val="0"/>
              </a:spcBef>
              <a:spcAft>
                <a:spcPct val="0"/>
              </a:spcAft>
              <a:defRPr sz="2800" b="1">
                <a:solidFill>
                  <a:schemeClr val="tx2"/>
                </a:solidFill>
                <a:latin typeface="Tahoma" pitchFamily="34" charset="0"/>
              </a:defRPr>
            </a:lvl5pPr>
            <a:lvl6pPr marL="457200" algn="l" rtl="0" fontAlgn="base">
              <a:spcBef>
                <a:spcPct val="0"/>
              </a:spcBef>
              <a:spcAft>
                <a:spcPct val="0"/>
              </a:spcAft>
              <a:defRPr sz="2800" b="1">
                <a:solidFill>
                  <a:schemeClr val="tx2"/>
                </a:solidFill>
                <a:latin typeface="Tahoma" pitchFamily="34" charset="0"/>
              </a:defRPr>
            </a:lvl6pPr>
            <a:lvl7pPr marL="914400" algn="l" rtl="0" fontAlgn="base">
              <a:spcBef>
                <a:spcPct val="0"/>
              </a:spcBef>
              <a:spcAft>
                <a:spcPct val="0"/>
              </a:spcAft>
              <a:defRPr sz="2800" b="1">
                <a:solidFill>
                  <a:schemeClr val="tx2"/>
                </a:solidFill>
                <a:latin typeface="Tahoma" pitchFamily="34" charset="0"/>
              </a:defRPr>
            </a:lvl7pPr>
            <a:lvl8pPr marL="1371600" algn="l" rtl="0" fontAlgn="base">
              <a:spcBef>
                <a:spcPct val="0"/>
              </a:spcBef>
              <a:spcAft>
                <a:spcPct val="0"/>
              </a:spcAft>
              <a:defRPr sz="2800" b="1">
                <a:solidFill>
                  <a:schemeClr val="tx2"/>
                </a:solidFill>
                <a:latin typeface="Tahoma" pitchFamily="34" charset="0"/>
              </a:defRPr>
            </a:lvl8pPr>
            <a:lvl9pPr marL="1828800" algn="l" rtl="0" fontAlgn="base">
              <a:spcBef>
                <a:spcPct val="0"/>
              </a:spcBef>
              <a:spcAft>
                <a:spcPct val="0"/>
              </a:spcAft>
              <a:defRPr sz="2800" b="1">
                <a:solidFill>
                  <a:schemeClr val="tx2"/>
                </a:solidFill>
                <a:latin typeface="Tahoma" pitchFamily="34" charset="0"/>
              </a:defRPr>
            </a:lvl9pPr>
          </a:lstStyle>
          <a:p>
            <a:pPr marL="533400" indent="-533400" algn="ctr"/>
            <a:r>
              <a:rPr lang="en-US" b="0" dirty="0" smtClean="0"/>
              <a:t>Why an OWASP Guide For CISOs?</a:t>
            </a:r>
            <a:endParaRPr lang="en-US"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167AF60D-646A-4F32-93FF-A4A4DBC00DB9}" type="slidenum">
              <a:rPr lang="en-US" smtClean="0"/>
              <a:pPr>
                <a:defRPr/>
              </a:pPr>
              <a:t>4</a:t>
            </a:fld>
            <a:endParaRPr lang="en-US"/>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816" y="838200"/>
            <a:ext cx="858891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1"/>
          <p:cNvSpPr>
            <a:spLocks noGrp="1"/>
          </p:cNvSpPr>
          <p:nvPr>
            <p:ph type="title"/>
          </p:nvPr>
        </p:nvSpPr>
        <p:spPr>
          <a:xfrm>
            <a:off x="290816" y="838200"/>
            <a:ext cx="8229600" cy="792162"/>
          </a:xfrm>
        </p:spPr>
        <p:txBody>
          <a:bodyPr/>
          <a:lstStyle/>
          <a:p>
            <a:r>
              <a:rPr lang="en-US" dirty="0" smtClean="0">
                <a:solidFill>
                  <a:schemeClr val="bg1"/>
                </a:solidFill>
              </a:rPr>
              <a:t>Today’s CISOs are like four star generals</a:t>
            </a:r>
            <a:endParaRPr lang="en-US" dirty="0">
              <a:solidFill>
                <a:schemeClr val="bg1"/>
              </a:solidFill>
            </a:endParaRPr>
          </a:p>
        </p:txBody>
      </p:sp>
    </p:spTree>
    <p:extLst>
      <p:ext uri="{BB962C8B-B14F-4D97-AF65-F5344CB8AC3E}">
        <p14:creationId xmlns:p14="http://schemas.microsoft.com/office/powerpoint/2010/main" val="18608720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2"/>
          <p:cNvSpPr>
            <a:spLocks noGrp="1"/>
          </p:cNvSpPr>
          <p:nvPr>
            <p:ph type="sldNum" sz="quarter" idx="10"/>
          </p:nvPr>
        </p:nvSpPr>
        <p:spPr/>
        <p:txBody>
          <a:bodyPr/>
          <a:lstStyle/>
          <a:p>
            <a:pPr>
              <a:defRPr/>
            </a:pPr>
            <a:fld id="{E064F400-4E7C-4D3B-9C9E-26A4CE4FF539}" type="slidenum">
              <a:rPr lang="en-US"/>
              <a:pPr>
                <a:defRPr/>
              </a:pPr>
              <a:t>5</a:t>
            </a:fld>
            <a:endParaRPr lang="en-US"/>
          </a:p>
        </p:txBody>
      </p:sp>
      <p:sp>
        <p:nvSpPr>
          <p:cNvPr id="6" name="Rectangle 2"/>
          <p:cNvSpPr txBox="1">
            <a:spLocks noChangeArrowheads="1"/>
          </p:cNvSpPr>
          <p:nvPr/>
        </p:nvSpPr>
        <p:spPr bwMode="auto">
          <a:xfrm>
            <a:off x="685800" y="2057400"/>
            <a:ext cx="7540534" cy="20193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chemeClr val="tx2"/>
                </a:solidFill>
                <a:latin typeface="+mj-lt"/>
                <a:ea typeface="+mj-ea"/>
                <a:cs typeface="+mj-cs"/>
              </a:defRPr>
            </a:lvl1pPr>
            <a:lvl2pPr algn="l" rtl="0" eaLnBrk="0" fontAlgn="base" hangingPunct="0">
              <a:spcBef>
                <a:spcPct val="0"/>
              </a:spcBef>
              <a:spcAft>
                <a:spcPct val="0"/>
              </a:spcAft>
              <a:defRPr sz="2800" b="1">
                <a:solidFill>
                  <a:schemeClr val="tx2"/>
                </a:solidFill>
                <a:latin typeface="Tahoma" pitchFamily="34" charset="0"/>
              </a:defRPr>
            </a:lvl2pPr>
            <a:lvl3pPr algn="l" rtl="0" eaLnBrk="0" fontAlgn="base" hangingPunct="0">
              <a:spcBef>
                <a:spcPct val="0"/>
              </a:spcBef>
              <a:spcAft>
                <a:spcPct val="0"/>
              </a:spcAft>
              <a:defRPr sz="2800" b="1">
                <a:solidFill>
                  <a:schemeClr val="tx2"/>
                </a:solidFill>
                <a:latin typeface="Tahoma" pitchFamily="34" charset="0"/>
              </a:defRPr>
            </a:lvl3pPr>
            <a:lvl4pPr algn="l" rtl="0" eaLnBrk="0" fontAlgn="base" hangingPunct="0">
              <a:spcBef>
                <a:spcPct val="0"/>
              </a:spcBef>
              <a:spcAft>
                <a:spcPct val="0"/>
              </a:spcAft>
              <a:defRPr sz="2800" b="1">
                <a:solidFill>
                  <a:schemeClr val="tx2"/>
                </a:solidFill>
                <a:latin typeface="Tahoma" pitchFamily="34" charset="0"/>
              </a:defRPr>
            </a:lvl4pPr>
            <a:lvl5pPr algn="l" rtl="0" eaLnBrk="0" fontAlgn="base" hangingPunct="0">
              <a:spcBef>
                <a:spcPct val="0"/>
              </a:spcBef>
              <a:spcAft>
                <a:spcPct val="0"/>
              </a:spcAft>
              <a:defRPr sz="2800" b="1">
                <a:solidFill>
                  <a:schemeClr val="tx2"/>
                </a:solidFill>
                <a:latin typeface="Tahoma" pitchFamily="34" charset="0"/>
              </a:defRPr>
            </a:lvl5pPr>
            <a:lvl6pPr marL="457200" algn="l" rtl="0" fontAlgn="base">
              <a:spcBef>
                <a:spcPct val="0"/>
              </a:spcBef>
              <a:spcAft>
                <a:spcPct val="0"/>
              </a:spcAft>
              <a:defRPr sz="2800" b="1">
                <a:solidFill>
                  <a:schemeClr val="tx2"/>
                </a:solidFill>
                <a:latin typeface="Tahoma" pitchFamily="34" charset="0"/>
              </a:defRPr>
            </a:lvl6pPr>
            <a:lvl7pPr marL="914400" algn="l" rtl="0" fontAlgn="base">
              <a:spcBef>
                <a:spcPct val="0"/>
              </a:spcBef>
              <a:spcAft>
                <a:spcPct val="0"/>
              </a:spcAft>
              <a:defRPr sz="2800" b="1">
                <a:solidFill>
                  <a:schemeClr val="tx2"/>
                </a:solidFill>
                <a:latin typeface="Tahoma" pitchFamily="34" charset="0"/>
              </a:defRPr>
            </a:lvl7pPr>
            <a:lvl8pPr marL="1371600" algn="l" rtl="0" fontAlgn="base">
              <a:spcBef>
                <a:spcPct val="0"/>
              </a:spcBef>
              <a:spcAft>
                <a:spcPct val="0"/>
              </a:spcAft>
              <a:defRPr sz="2800" b="1">
                <a:solidFill>
                  <a:schemeClr val="tx2"/>
                </a:solidFill>
                <a:latin typeface="Tahoma" pitchFamily="34" charset="0"/>
              </a:defRPr>
            </a:lvl8pPr>
            <a:lvl9pPr marL="1828800" algn="l" rtl="0" fontAlgn="base">
              <a:spcBef>
                <a:spcPct val="0"/>
              </a:spcBef>
              <a:spcAft>
                <a:spcPct val="0"/>
              </a:spcAft>
              <a:defRPr sz="2800" b="1">
                <a:solidFill>
                  <a:schemeClr val="tx2"/>
                </a:solidFill>
                <a:latin typeface="Tahoma" pitchFamily="34" charset="0"/>
              </a:defRPr>
            </a:lvl9pPr>
          </a:lstStyle>
          <a:p>
            <a:pPr marL="533400" indent="-533400" algn="ctr"/>
            <a:r>
              <a:rPr lang="en-US" b="0" dirty="0" smtClean="0"/>
              <a:t>What CISO care for today?</a:t>
            </a:r>
            <a:endParaRPr lang="en-US" dirty="0"/>
          </a:p>
        </p:txBody>
      </p:sp>
    </p:spTree>
    <p:extLst>
      <p:ext uri="{BB962C8B-B14F-4D97-AF65-F5344CB8AC3E}">
        <p14:creationId xmlns:p14="http://schemas.microsoft.com/office/powerpoint/2010/main" val="4064778844"/>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167AF60D-646A-4F32-93FF-A4A4DBC00DB9}" type="slidenum">
              <a:rPr lang="en-US" smtClean="0"/>
              <a:pPr>
                <a:defRPr/>
              </a:pPr>
              <a:t>6</a:t>
            </a:fld>
            <a:endParaRPr lang="en-US"/>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1948" y="1416379"/>
            <a:ext cx="7239000" cy="4412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Oval 6"/>
          <p:cNvSpPr/>
          <p:nvPr/>
        </p:nvSpPr>
        <p:spPr bwMode="auto">
          <a:xfrm>
            <a:off x="533400" y="1429737"/>
            <a:ext cx="3200400" cy="260021"/>
          </a:xfrm>
          <a:prstGeom prst="ellipse">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1" i="0" u="none" strike="noStrike" cap="none" normalizeH="0" baseline="0" dirty="0" smtClean="0">
              <a:ln>
                <a:noFill/>
              </a:ln>
              <a:solidFill>
                <a:schemeClr val="bg1"/>
              </a:solidFill>
              <a:effectLst/>
              <a:latin typeface="Arial" charset="0"/>
            </a:endParaRPr>
          </a:p>
        </p:txBody>
      </p:sp>
      <p:sp>
        <p:nvSpPr>
          <p:cNvPr id="14" name="Content Placeholder 2"/>
          <p:cNvSpPr>
            <a:spLocks/>
          </p:cNvSpPr>
          <p:nvPr/>
        </p:nvSpPr>
        <p:spPr bwMode="auto">
          <a:xfrm>
            <a:off x="609600" y="5791200"/>
            <a:ext cx="5943600" cy="838200"/>
          </a:xfrm>
          <a:prstGeom prst="rect">
            <a:avLst/>
          </a:prstGeom>
          <a:noFill/>
          <a:ln w="9525">
            <a:noFill/>
            <a:miter lim="800000"/>
            <a:headEnd/>
            <a:tailEnd/>
          </a:ln>
        </p:spPr>
        <p:txBody>
          <a:bodyPr lIns="91420" tIns="45711" rIns="91420" bIns="45711"/>
          <a:lstStyle/>
          <a:p>
            <a:r>
              <a:rPr lang="en-US" sz="800" dirty="0" smtClean="0"/>
              <a:t>Sources: </a:t>
            </a:r>
            <a:endParaRPr lang="en-US" sz="800" dirty="0"/>
          </a:p>
          <a:p>
            <a:r>
              <a:rPr lang="en-US" sz="800" dirty="0">
                <a:hlinkClick r:id="rId4"/>
              </a:rPr>
              <a:t>Deloitte</a:t>
            </a:r>
            <a:r>
              <a:rPr lang="en-US" sz="800" dirty="0"/>
              <a:t> and the </a:t>
            </a:r>
            <a:r>
              <a:rPr lang="en-US" sz="800" dirty="0">
                <a:hlinkClick r:id="rId5"/>
              </a:rPr>
              <a:t>National Association of State CIOs</a:t>
            </a:r>
            <a:r>
              <a:rPr lang="en-US" sz="800" dirty="0"/>
              <a:t> (NASCIO) are sharing the results of a joint Cyber Security Survey, finding that State Chief Information Security Officers (CISOs) in 2010</a:t>
            </a:r>
          </a:p>
          <a:p>
            <a:pPr>
              <a:spcBef>
                <a:spcPct val="20000"/>
              </a:spcBef>
            </a:pPr>
            <a:r>
              <a:rPr lang="en-US" sz="800" dirty="0" smtClean="0"/>
              <a:t>	</a:t>
            </a:r>
            <a:endParaRPr lang="en-US" sz="1000" dirty="0"/>
          </a:p>
          <a:p>
            <a:pPr>
              <a:spcBef>
                <a:spcPct val="20000"/>
              </a:spcBef>
            </a:pPr>
            <a:endParaRPr lang="en-US" sz="1000" dirty="0" smtClean="0"/>
          </a:p>
          <a:p>
            <a:pPr>
              <a:spcBef>
                <a:spcPct val="20000"/>
              </a:spcBef>
            </a:pPr>
            <a:endParaRPr lang="en-US" sz="1000" dirty="0"/>
          </a:p>
          <a:p>
            <a:pPr>
              <a:spcBef>
                <a:spcPct val="20000"/>
              </a:spcBef>
            </a:pPr>
            <a:endParaRPr lang="en-US" sz="1000" dirty="0" smtClean="0"/>
          </a:p>
          <a:p>
            <a:pPr>
              <a:spcBef>
                <a:spcPct val="20000"/>
              </a:spcBef>
            </a:pPr>
            <a:endParaRPr lang="en-US" sz="1000" dirty="0"/>
          </a:p>
        </p:txBody>
      </p:sp>
      <p:sp>
        <p:nvSpPr>
          <p:cNvPr id="15" name="Title 1"/>
          <p:cNvSpPr>
            <a:spLocks noGrp="1"/>
          </p:cNvSpPr>
          <p:nvPr>
            <p:ph type="title"/>
          </p:nvPr>
        </p:nvSpPr>
        <p:spPr>
          <a:xfrm>
            <a:off x="369757" y="182472"/>
            <a:ext cx="8936636" cy="792162"/>
          </a:xfrm>
        </p:spPr>
        <p:txBody>
          <a:bodyPr/>
          <a:lstStyle/>
          <a:p>
            <a:pPr algn="ctr"/>
            <a:r>
              <a:rPr lang="en-US" dirty="0" smtClean="0"/>
              <a:t>The importance of CISOs Surveys</a:t>
            </a:r>
          </a:p>
        </p:txBody>
      </p:sp>
      <p:pic>
        <p:nvPicPr>
          <p:cNvPr id="409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0600" y="1068720"/>
            <a:ext cx="6606778" cy="333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Oval 19"/>
          <p:cNvSpPr/>
          <p:nvPr/>
        </p:nvSpPr>
        <p:spPr bwMode="auto">
          <a:xfrm>
            <a:off x="990600" y="2733672"/>
            <a:ext cx="2552700" cy="238128"/>
          </a:xfrm>
          <a:prstGeom prst="ellipse">
            <a:avLst/>
          </a:prstGeom>
          <a:noFill/>
          <a:ln w="25400"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1" i="0" u="none" strike="noStrike" cap="none" normalizeH="0" baseline="0" dirty="0" smtClean="0">
              <a:ln>
                <a:noFill/>
              </a:ln>
              <a:solidFill>
                <a:srgbClr val="FF9900"/>
              </a:solidFill>
              <a:effectLst/>
              <a:latin typeface="Arial" charset="0"/>
            </a:endParaRPr>
          </a:p>
        </p:txBody>
      </p:sp>
      <p:sp>
        <p:nvSpPr>
          <p:cNvPr id="12" name="Oval 11"/>
          <p:cNvSpPr/>
          <p:nvPr/>
        </p:nvSpPr>
        <p:spPr bwMode="auto">
          <a:xfrm>
            <a:off x="1714500" y="3397625"/>
            <a:ext cx="1828800" cy="224926"/>
          </a:xfrm>
          <a:prstGeom prst="ellipse">
            <a:avLst/>
          </a:prstGeom>
          <a:noFill/>
          <a:ln w="25400"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1" i="0" u="none" strike="noStrike" cap="none" normalizeH="0" baseline="0" dirty="0" smtClean="0">
              <a:ln>
                <a:noFill/>
              </a:ln>
              <a:solidFill>
                <a:srgbClr val="FF9900"/>
              </a:solidFill>
              <a:effectLst/>
              <a:latin typeface="Arial" charset="0"/>
            </a:endParaRPr>
          </a:p>
        </p:txBody>
      </p:sp>
      <p:cxnSp>
        <p:nvCxnSpPr>
          <p:cNvPr id="4" name="Straight Connector 3"/>
          <p:cNvCxnSpPr/>
          <p:nvPr/>
        </p:nvCxnSpPr>
        <p:spPr bwMode="auto">
          <a:xfrm>
            <a:off x="7000875" y="1416379"/>
            <a:ext cx="0" cy="4127168"/>
          </a:xfrm>
          <a:prstGeom prst="line">
            <a:avLst/>
          </a:prstGeom>
          <a:solidFill>
            <a:srgbClr val="00B8FF"/>
          </a:solidFill>
          <a:ln w="19050" cap="flat" cmpd="sng" algn="ctr">
            <a:solidFill>
              <a:srgbClr val="FF0000"/>
            </a:solidFill>
            <a:prstDash val="sysDot"/>
            <a:round/>
            <a:headEnd type="none" w="med" len="med"/>
            <a:tailEnd type="none" w="med" len="med"/>
          </a:ln>
          <a:effectLst/>
        </p:spPr>
      </p:cxnSp>
      <p:cxnSp>
        <p:nvCxnSpPr>
          <p:cNvPr id="22" name="Straight Connector 21"/>
          <p:cNvCxnSpPr/>
          <p:nvPr/>
        </p:nvCxnSpPr>
        <p:spPr bwMode="auto">
          <a:xfrm>
            <a:off x="5562600" y="1402396"/>
            <a:ext cx="0" cy="4127168"/>
          </a:xfrm>
          <a:prstGeom prst="line">
            <a:avLst/>
          </a:prstGeom>
          <a:solidFill>
            <a:srgbClr val="00B8FF"/>
          </a:solidFill>
          <a:ln w="19050" cap="flat" cmpd="sng" algn="ctr">
            <a:solidFill>
              <a:srgbClr val="FF9900"/>
            </a:solidFill>
            <a:prstDash val="sysDot"/>
            <a:round/>
            <a:headEnd type="none" w="med" len="med"/>
            <a:tailEnd type="none" w="med" len="med"/>
          </a:ln>
          <a:effectLst/>
        </p:spPr>
      </p:cxnSp>
    </p:spTree>
    <p:extLst>
      <p:ext uri="{BB962C8B-B14F-4D97-AF65-F5344CB8AC3E}">
        <p14:creationId xmlns:p14="http://schemas.microsoft.com/office/powerpoint/2010/main" val="13272018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2"/>
          <p:cNvSpPr>
            <a:spLocks noGrp="1"/>
          </p:cNvSpPr>
          <p:nvPr>
            <p:ph type="sldNum" sz="quarter" idx="10"/>
          </p:nvPr>
        </p:nvSpPr>
        <p:spPr/>
        <p:txBody>
          <a:bodyPr/>
          <a:lstStyle/>
          <a:p>
            <a:pPr>
              <a:defRPr/>
            </a:pPr>
            <a:fld id="{E064F400-4E7C-4D3B-9C9E-26A4CE4FF539}" type="slidenum">
              <a:rPr lang="en-US"/>
              <a:pPr>
                <a:defRPr/>
              </a:pPr>
              <a:t>7</a:t>
            </a:fld>
            <a:endParaRPr lang="en-US"/>
          </a:p>
        </p:txBody>
      </p:sp>
      <p:sp>
        <p:nvSpPr>
          <p:cNvPr id="6" name="Rectangle 2"/>
          <p:cNvSpPr txBox="1">
            <a:spLocks noChangeArrowheads="1"/>
          </p:cNvSpPr>
          <p:nvPr/>
        </p:nvSpPr>
        <p:spPr bwMode="auto">
          <a:xfrm>
            <a:off x="685800" y="2057400"/>
            <a:ext cx="7540534" cy="20193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chemeClr val="tx2"/>
                </a:solidFill>
                <a:latin typeface="+mj-lt"/>
                <a:ea typeface="+mj-ea"/>
                <a:cs typeface="+mj-cs"/>
              </a:defRPr>
            </a:lvl1pPr>
            <a:lvl2pPr algn="l" rtl="0" eaLnBrk="0" fontAlgn="base" hangingPunct="0">
              <a:spcBef>
                <a:spcPct val="0"/>
              </a:spcBef>
              <a:spcAft>
                <a:spcPct val="0"/>
              </a:spcAft>
              <a:defRPr sz="2800" b="1">
                <a:solidFill>
                  <a:schemeClr val="tx2"/>
                </a:solidFill>
                <a:latin typeface="Tahoma" pitchFamily="34" charset="0"/>
              </a:defRPr>
            </a:lvl2pPr>
            <a:lvl3pPr algn="l" rtl="0" eaLnBrk="0" fontAlgn="base" hangingPunct="0">
              <a:spcBef>
                <a:spcPct val="0"/>
              </a:spcBef>
              <a:spcAft>
                <a:spcPct val="0"/>
              </a:spcAft>
              <a:defRPr sz="2800" b="1">
                <a:solidFill>
                  <a:schemeClr val="tx2"/>
                </a:solidFill>
                <a:latin typeface="Tahoma" pitchFamily="34" charset="0"/>
              </a:defRPr>
            </a:lvl3pPr>
            <a:lvl4pPr algn="l" rtl="0" eaLnBrk="0" fontAlgn="base" hangingPunct="0">
              <a:spcBef>
                <a:spcPct val="0"/>
              </a:spcBef>
              <a:spcAft>
                <a:spcPct val="0"/>
              </a:spcAft>
              <a:defRPr sz="2800" b="1">
                <a:solidFill>
                  <a:schemeClr val="tx2"/>
                </a:solidFill>
                <a:latin typeface="Tahoma" pitchFamily="34" charset="0"/>
              </a:defRPr>
            </a:lvl4pPr>
            <a:lvl5pPr algn="l" rtl="0" eaLnBrk="0" fontAlgn="base" hangingPunct="0">
              <a:spcBef>
                <a:spcPct val="0"/>
              </a:spcBef>
              <a:spcAft>
                <a:spcPct val="0"/>
              </a:spcAft>
              <a:defRPr sz="2800" b="1">
                <a:solidFill>
                  <a:schemeClr val="tx2"/>
                </a:solidFill>
                <a:latin typeface="Tahoma" pitchFamily="34" charset="0"/>
              </a:defRPr>
            </a:lvl5pPr>
            <a:lvl6pPr marL="457200" algn="l" rtl="0" fontAlgn="base">
              <a:spcBef>
                <a:spcPct val="0"/>
              </a:spcBef>
              <a:spcAft>
                <a:spcPct val="0"/>
              </a:spcAft>
              <a:defRPr sz="2800" b="1">
                <a:solidFill>
                  <a:schemeClr val="tx2"/>
                </a:solidFill>
                <a:latin typeface="Tahoma" pitchFamily="34" charset="0"/>
              </a:defRPr>
            </a:lvl6pPr>
            <a:lvl7pPr marL="914400" algn="l" rtl="0" fontAlgn="base">
              <a:spcBef>
                <a:spcPct val="0"/>
              </a:spcBef>
              <a:spcAft>
                <a:spcPct val="0"/>
              </a:spcAft>
              <a:defRPr sz="2800" b="1">
                <a:solidFill>
                  <a:schemeClr val="tx2"/>
                </a:solidFill>
                <a:latin typeface="Tahoma" pitchFamily="34" charset="0"/>
              </a:defRPr>
            </a:lvl7pPr>
            <a:lvl8pPr marL="1371600" algn="l" rtl="0" fontAlgn="base">
              <a:spcBef>
                <a:spcPct val="0"/>
              </a:spcBef>
              <a:spcAft>
                <a:spcPct val="0"/>
              </a:spcAft>
              <a:defRPr sz="2800" b="1">
                <a:solidFill>
                  <a:schemeClr val="tx2"/>
                </a:solidFill>
                <a:latin typeface="Tahoma" pitchFamily="34" charset="0"/>
              </a:defRPr>
            </a:lvl8pPr>
            <a:lvl9pPr marL="1828800" algn="l" rtl="0" fontAlgn="base">
              <a:spcBef>
                <a:spcPct val="0"/>
              </a:spcBef>
              <a:spcAft>
                <a:spcPct val="0"/>
              </a:spcAft>
              <a:defRPr sz="2800" b="1">
                <a:solidFill>
                  <a:schemeClr val="tx2"/>
                </a:solidFill>
                <a:latin typeface="Tahoma" pitchFamily="34" charset="0"/>
              </a:defRPr>
            </a:lvl9pPr>
          </a:lstStyle>
          <a:p>
            <a:pPr marL="533400" indent="-533400" algn="ctr"/>
            <a:r>
              <a:rPr lang="en-US" b="0" dirty="0" smtClean="0"/>
              <a:t>What CISOs will care of in the future?</a:t>
            </a:r>
            <a:endParaRPr lang="en-US" dirty="0"/>
          </a:p>
        </p:txBody>
      </p:sp>
    </p:spTree>
    <p:extLst>
      <p:ext uri="{BB962C8B-B14F-4D97-AF65-F5344CB8AC3E}">
        <p14:creationId xmlns:p14="http://schemas.microsoft.com/office/powerpoint/2010/main" val="4139910941"/>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24DE893E-BE7E-4C10-A3AC-6A2AACCE757F}" type="slidenum">
              <a:rPr lang="en-US" smtClean="0"/>
              <a:pPr>
                <a:defRPr/>
              </a:pPr>
              <a:t>8</a:t>
            </a:fld>
            <a:endParaRPr lang="en-US"/>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369" y="304800"/>
            <a:ext cx="8153659" cy="60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1"/>
          <p:cNvSpPr>
            <a:spLocks noGrp="1"/>
          </p:cNvSpPr>
          <p:nvPr>
            <p:ph type="title"/>
          </p:nvPr>
        </p:nvSpPr>
        <p:spPr>
          <a:xfrm>
            <a:off x="295369" y="1066800"/>
            <a:ext cx="8229600" cy="792162"/>
          </a:xfrm>
        </p:spPr>
        <p:txBody>
          <a:bodyPr/>
          <a:lstStyle/>
          <a:p>
            <a:r>
              <a:rPr lang="en-US" dirty="0" smtClean="0">
                <a:solidFill>
                  <a:schemeClr val="bg1"/>
                </a:solidFill>
              </a:rPr>
              <a:t>Do you pay </a:t>
            </a:r>
            <a:br>
              <a:rPr lang="en-US" dirty="0" smtClean="0">
                <a:solidFill>
                  <a:schemeClr val="bg1"/>
                </a:solidFill>
              </a:rPr>
            </a:br>
            <a:r>
              <a:rPr lang="en-US" dirty="0" smtClean="0">
                <a:solidFill>
                  <a:schemeClr val="bg1"/>
                </a:solidFill>
              </a:rPr>
              <a:t>attention to the</a:t>
            </a:r>
            <a:br>
              <a:rPr lang="en-US" dirty="0" smtClean="0">
                <a:solidFill>
                  <a:schemeClr val="bg1"/>
                </a:solidFill>
              </a:rPr>
            </a:br>
            <a:r>
              <a:rPr lang="en-US" dirty="0" smtClean="0">
                <a:solidFill>
                  <a:schemeClr val="bg1"/>
                </a:solidFill>
              </a:rPr>
              <a:t>threats  </a:t>
            </a:r>
            <a:br>
              <a:rPr lang="en-US" dirty="0" smtClean="0">
                <a:solidFill>
                  <a:schemeClr val="bg1"/>
                </a:solidFill>
              </a:rPr>
            </a:br>
            <a:r>
              <a:rPr lang="en-US" dirty="0" smtClean="0">
                <a:solidFill>
                  <a:schemeClr val="bg1"/>
                </a:solidFill>
              </a:rPr>
              <a:t>coming </a:t>
            </a:r>
            <a:br>
              <a:rPr lang="en-US" dirty="0" smtClean="0">
                <a:solidFill>
                  <a:schemeClr val="bg1"/>
                </a:solidFill>
              </a:rPr>
            </a:br>
            <a:r>
              <a:rPr lang="en-US" dirty="0" smtClean="0">
                <a:solidFill>
                  <a:schemeClr val="bg1"/>
                </a:solidFill>
              </a:rPr>
              <a:t>toward you ?</a:t>
            </a:r>
            <a:endParaRPr lang="en-US" dirty="0">
              <a:solidFill>
                <a:schemeClr val="bg1"/>
              </a:solidFill>
            </a:endParaRPr>
          </a:p>
        </p:txBody>
      </p:sp>
    </p:spTree>
    <p:extLst>
      <p:ext uri="{BB962C8B-B14F-4D97-AF65-F5344CB8AC3E}">
        <p14:creationId xmlns:p14="http://schemas.microsoft.com/office/powerpoint/2010/main" val="38881628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1"/>
          <p:cNvSpPr>
            <a:spLocks noGrp="1"/>
          </p:cNvSpPr>
          <p:nvPr>
            <p:ph type="title"/>
          </p:nvPr>
        </p:nvSpPr>
        <p:spPr>
          <a:xfrm>
            <a:off x="425669" y="152400"/>
            <a:ext cx="8686800" cy="792162"/>
          </a:xfrm>
        </p:spPr>
        <p:txBody>
          <a:bodyPr/>
          <a:lstStyle/>
          <a:p>
            <a:r>
              <a:rPr lang="en-US" dirty="0" smtClean="0"/>
              <a:t>The Escalation of Cyber Threats</a:t>
            </a:r>
          </a:p>
        </p:txBody>
      </p:sp>
      <p:sp>
        <p:nvSpPr>
          <p:cNvPr id="3" name="Slide Number Placeholder 2"/>
          <p:cNvSpPr>
            <a:spLocks noGrp="1"/>
          </p:cNvSpPr>
          <p:nvPr>
            <p:ph type="sldNum" sz="quarter" idx="10"/>
          </p:nvPr>
        </p:nvSpPr>
        <p:spPr/>
        <p:txBody>
          <a:bodyPr/>
          <a:lstStyle/>
          <a:p>
            <a:pPr>
              <a:defRPr/>
            </a:pPr>
            <a:fld id="{9982CE74-0A85-46C8-BC36-ADFB6FEC6ECB}" type="slidenum">
              <a:rPr lang="en-US" smtClean="0"/>
              <a:pPr>
                <a:defRPr/>
              </a:pPr>
              <a:t>9</a:t>
            </a:fld>
            <a:endParaRPr lang="en-US"/>
          </a:p>
        </p:txBody>
      </p:sp>
      <p:graphicFrame>
        <p:nvGraphicFramePr>
          <p:cNvPr id="4" name="Object 3"/>
          <p:cNvGraphicFramePr>
            <a:graphicFrameLocks noChangeAspect="1"/>
          </p:cNvGraphicFramePr>
          <p:nvPr>
            <p:extLst>
              <p:ext uri="{D42A27DB-BD31-4B8C-83A1-F6EECF244321}">
                <p14:modId xmlns:p14="http://schemas.microsoft.com/office/powerpoint/2010/main" val="332506908"/>
              </p:ext>
            </p:extLst>
          </p:nvPr>
        </p:nvGraphicFramePr>
        <p:xfrm>
          <a:off x="381000" y="533400"/>
          <a:ext cx="8305800" cy="6207594"/>
        </p:xfrm>
        <a:graphic>
          <a:graphicData uri="http://schemas.openxmlformats.org/presentationml/2006/ole">
            <mc:AlternateContent xmlns:mc="http://schemas.openxmlformats.org/markup-compatibility/2006">
              <mc:Choice xmlns:v="urn:schemas-microsoft-com:vml" Requires="v">
                <p:oleObj spid="_x0000_s2132" name="Visio" r:id="rId4" imgW="12533625" imgH="9379652" progId="Visio.Drawing.11">
                  <p:embed/>
                </p:oleObj>
              </mc:Choice>
              <mc:Fallback>
                <p:oleObj name="Visio" r:id="rId4" imgW="12533625" imgH="9379652" progId="Visio.Drawing.11">
                  <p:embed/>
                  <p:pic>
                    <p:nvPicPr>
                      <p:cNvPr id="0" name="Object 3"/>
                      <p:cNvPicPr>
                        <a:picLocks noChangeAspect="1" noChangeArrowheads="1"/>
                      </p:cNvPicPr>
                      <p:nvPr/>
                    </p:nvPicPr>
                    <p:blipFill>
                      <a:blip r:embed="rId5"/>
                      <a:srcRect/>
                      <a:stretch>
                        <a:fillRect/>
                      </a:stretch>
                    </p:blipFill>
                    <p:spPr bwMode="auto">
                      <a:xfrm>
                        <a:off x="381000" y="533400"/>
                        <a:ext cx="8305800" cy="6207594"/>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602966858"/>
      </p:ext>
    </p:extLst>
  </p:cSld>
  <p:clrMapOvr>
    <a:masterClrMapping/>
  </p:clrMapOvr>
  <p:timing>
    <p:tnLst>
      <p:par>
        <p:cTn id="1" dur="indefinite" restart="never" nodeType="tmRoot"/>
      </p:par>
    </p:tnLst>
  </p:timing>
</p:sld>
</file>

<file path=ppt/theme/theme1.xml><?xml version="1.0" encoding="utf-8"?>
<a:theme xmlns:a="http://schemas.openxmlformats.org/drawingml/2006/main" name="owasp melbourne - alternative authorisation strategies">
  <a:themeElements>
    <a:clrScheme name="owasp melbourne - alternative authorisation strategi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wasp melbourne - alternative authorisation strategie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2813" rtl="0" eaLnBrk="0" fontAlgn="base" latinLnBrk="0" hangingPunct="0">
          <a:lnSpc>
            <a:spcPct val="100000"/>
          </a:lnSpc>
          <a:spcBef>
            <a:spcPct val="0"/>
          </a:spcBef>
          <a:spcAft>
            <a:spcPct val="0"/>
          </a:spcAft>
          <a:buClrTx/>
          <a:buSzTx/>
          <a:buFontTx/>
          <a:buNone/>
          <a:tabLst/>
          <a:defRPr kumimoji="0" lang="en-AU" sz="2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2813" rtl="0" eaLnBrk="0" fontAlgn="base" latinLnBrk="0" hangingPunct="0">
          <a:lnSpc>
            <a:spcPct val="100000"/>
          </a:lnSpc>
          <a:spcBef>
            <a:spcPct val="0"/>
          </a:spcBef>
          <a:spcAft>
            <a:spcPct val="0"/>
          </a:spcAft>
          <a:buClrTx/>
          <a:buSzTx/>
          <a:buFontTx/>
          <a:buNone/>
          <a:tabLst/>
          <a:defRPr kumimoji="0" lang="en-AU" sz="2800" b="0" i="0" u="none" strike="noStrike" cap="none" normalizeH="0" baseline="0" smtClean="0">
            <a:ln>
              <a:noFill/>
            </a:ln>
            <a:solidFill>
              <a:schemeClr val="bg1"/>
            </a:solidFill>
            <a:effectLst/>
            <a:latin typeface="Arial" charset="0"/>
          </a:defRPr>
        </a:defPPr>
      </a:lstStyle>
    </a:lnDef>
    <a:txDef>
      <a:spPr>
        <a:effectLst/>
        <a:scene3d>
          <a:camera prst="orthographicFront"/>
          <a:lightRig rig="threePt" dir="t"/>
        </a:scene3d>
        <a:sp3d>
          <a:bevelT/>
        </a:sp3d>
      </a:spPr>
      <a:bodyPr/>
      <a:lstStyle>
        <a:defPPr marL="457200" indent="-457200">
          <a:buFont typeface="Arial" pitchFamily="34" charset="0"/>
          <a:buChar char="•"/>
          <a:defRPr sz="1800" dirty="0" err="1" smtClean="0"/>
        </a:defPPr>
      </a:lstStyle>
    </a:txDef>
  </a:objectDefaults>
  <a:extraClrSchemeLst>
    <a:extraClrScheme>
      <a:clrScheme name="owasp melbourne - alternative authorisation strategi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wasp melbourne - alternative authorisation strategie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wasp melbourne - alternative authorisation strategie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wasp melbourne - alternative authorisation strategie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wasp melbourne - alternative authorisation strategie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wasp melbourne - alternative authorisation strategie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wasp melbourne - alternative authorisation strategie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wasp melbourne - alternative authorisation strategie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wasp melbourne - alternative authorisation strategie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wasp melbourne - alternative authorisation strategie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wasp melbourne - alternative authorisation strategie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wasp melbourne - alternative authorisation strategie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WASP Presentation Template">
  <a:themeElements>
    <a:clrScheme name="OWASP Presentation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WASP Presentation 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WASP Presentation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WASP Presentation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WASP Presentation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WASP Presentation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WASP Presentation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WASP Presentation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WASP Presentation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WASP Presentation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WASP Presentation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WASP Presentatio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WASP Presentation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WASP Presentation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VerSprite-DDI Dec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owasp melbourne - alternative authorisation strategies</Template>
  <TotalTime>34538</TotalTime>
  <Words>2403</Words>
  <Application>Microsoft Office PowerPoint</Application>
  <PresentationFormat>On-screen Show (4:3)</PresentationFormat>
  <Paragraphs>293</Paragraphs>
  <Slides>20</Slides>
  <Notes>17</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20</vt:i4>
      </vt:variant>
    </vt:vector>
  </HeadingPairs>
  <TitlesOfParts>
    <vt:vector size="24" baseType="lpstr">
      <vt:lpstr>owasp melbourne - alternative authorisation strategies</vt:lpstr>
      <vt:lpstr>OWASP Presentation Template</vt:lpstr>
      <vt:lpstr>VerSprite-DDI Deck</vt:lpstr>
      <vt:lpstr>Visio</vt:lpstr>
      <vt:lpstr>OWASP Application Security Guide for Chief Information Security Officers (CISOs) </vt:lpstr>
      <vt:lpstr>About myself and the life journey that brought me here..</vt:lpstr>
      <vt:lpstr>PowerPoint Presentation</vt:lpstr>
      <vt:lpstr>Today’s CISOs are like four star generals</vt:lpstr>
      <vt:lpstr>PowerPoint Presentation</vt:lpstr>
      <vt:lpstr>The importance of CISOs Surveys</vt:lpstr>
      <vt:lpstr>PowerPoint Presentation</vt:lpstr>
      <vt:lpstr>Do you pay  attention to the threats   coming  toward you ?</vt:lpstr>
      <vt:lpstr>The Escalation of Cyber Threats</vt:lpstr>
      <vt:lpstr>PowerPoint Presentation</vt:lpstr>
      <vt:lpstr>OWASP Appsec CISO GUIDE PART I: Guidance Criteria for Application Security Investments </vt:lpstr>
      <vt:lpstr>OWASP Appsec CISO GUIDE PART II:  Selection of Application Security Measures </vt:lpstr>
      <vt:lpstr>PART III: Strategic Guidance for the Selection of Application Security Processes  </vt:lpstr>
      <vt:lpstr>PART IV: Guidance on metrics for managing application security programs </vt:lpstr>
      <vt:lpstr>PowerPoint Presentation</vt:lpstr>
      <vt:lpstr>The OWASP Application Security Guide For CISOs Four Step Project Plan</vt:lpstr>
      <vt:lpstr>Thank You For Listening</vt:lpstr>
      <vt:lpstr>PowerPoint Presentation</vt:lpstr>
      <vt:lpstr>Appendix: Mapping CISO’s Responsibilities</vt:lpstr>
      <vt:lpstr>Appendix: Business Cases Cheat Sheet-Data Breach Incidents 2011-2012 Statistics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eCrime ConferenceTalk</dc:title>
  <dc:subject>Business Logic Attacks</dc:subject>
  <dc:creator>Marco Morana</dc:creator>
  <cp:lastModifiedBy>Marco</cp:lastModifiedBy>
  <cp:revision>697</cp:revision>
  <dcterms:created xsi:type="dcterms:W3CDTF">2005-02-24T21:20:01Z</dcterms:created>
  <dcterms:modified xsi:type="dcterms:W3CDTF">2012-11-13T09:23:23Z</dcterms:modified>
</cp:coreProperties>
</file>