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0"/>
  </p:notesMasterIdLst>
  <p:handoutMasterIdLst>
    <p:handoutMasterId r:id="rId11"/>
  </p:handoutMasterIdLst>
  <p:sldIdLst>
    <p:sldId id="256" r:id="rId2"/>
    <p:sldId id="511" r:id="rId3"/>
    <p:sldId id="512" r:id="rId4"/>
    <p:sldId id="513" r:id="rId5"/>
    <p:sldId id="383" r:id="rId6"/>
    <p:sldId id="514" r:id="rId7"/>
    <p:sldId id="515" r:id="rId8"/>
    <p:sldId id="516" r:id="rId9"/>
  </p:sldIdLst>
  <p:sldSz cx="9144000" cy="6858000" type="screen4x3"/>
  <p:notesSz cx="6858000" cy="9144000"/>
  <p:defaultTextStyle>
    <a:defPPr>
      <a:defRPr lang="en-AU"/>
    </a:defPPr>
    <a:lvl1pPr algn="l" rtl="0" fontAlgn="base">
      <a:spcBef>
        <a:spcPct val="0"/>
      </a:spcBef>
      <a:spcAft>
        <a:spcPct val="0"/>
      </a:spcAft>
      <a:defRPr sz="2800" b="1" kern="1200">
        <a:solidFill>
          <a:schemeClr val="bg1"/>
        </a:solidFill>
        <a:latin typeface="Arial" charset="0"/>
        <a:ea typeface="+mn-ea"/>
        <a:cs typeface="Arial" charset="0"/>
      </a:defRPr>
    </a:lvl1pPr>
    <a:lvl2pPr marL="457200" algn="l" rtl="0" fontAlgn="base">
      <a:spcBef>
        <a:spcPct val="0"/>
      </a:spcBef>
      <a:spcAft>
        <a:spcPct val="0"/>
      </a:spcAft>
      <a:defRPr sz="2800" b="1" kern="1200">
        <a:solidFill>
          <a:schemeClr val="bg1"/>
        </a:solidFill>
        <a:latin typeface="Arial" charset="0"/>
        <a:ea typeface="+mn-ea"/>
        <a:cs typeface="Arial" charset="0"/>
      </a:defRPr>
    </a:lvl2pPr>
    <a:lvl3pPr marL="914400" algn="l" rtl="0" fontAlgn="base">
      <a:spcBef>
        <a:spcPct val="0"/>
      </a:spcBef>
      <a:spcAft>
        <a:spcPct val="0"/>
      </a:spcAft>
      <a:defRPr sz="2800" b="1" kern="1200">
        <a:solidFill>
          <a:schemeClr val="bg1"/>
        </a:solidFill>
        <a:latin typeface="Arial" charset="0"/>
        <a:ea typeface="+mn-ea"/>
        <a:cs typeface="Arial" charset="0"/>
      </a:defRPr>
    </a:lvl3pPr>
    <a:lvl4pPr marL="1371600" algn="l" rtl="0" fontAlgn="base">
      <a:spcBef>
        <a:spcPct val="0"/>
      </a:spcBef>
      <a:spcAft>
        <a:spcPct val="0"/>
      </a:spcAft>
      <a:defRPr sz="2800" b="1" kern="1200">
        <a:solidFill>
          <a:schemeClr val="bg1"/>
        </a:solidFill>
        <a:latin typeface="Arial" charset="0"/>
        <a:ea typeface="+mn-ea"/>
        <a:cs typeface="Arial" charset="0"/>
      </a:defRPr>
    </a:lvl4pPr>
    <a:lvl5pPr marL="1828800" algn="l" rtl="0" fontAlgn="base">
      <a:spcBef>
        <a:spcPct val="0"/>
      </a:spcBef>
      <a:spcAft>
        <a:spcPct val="0"/>
      </a:spcAft>
      <a:defRPr sz="2800" b="1" kern="1200">
        <a:solidFill>
          <a:schemeClr val="bg1"/>
        </a:solidFill>
        <a:latin typeface="Arial" charset="0"/>
        <a:ea typeface="+mn-ea"/>
        <a:cs typeface="Arial" charset="0"/>
      </a:defRPr>
    </a:lvl5pPr>
    <a:lvl6pPr marL="2286000" algn="l" defTabSz="914400" rtl="0" eaLnBrk="1" latinLnBrk="0" hangingPunct="1">
      <a:defRPr sz="2800" b="1" kern="1200">
        <a:solidFill>
          <a:schemeClr val="bg1"/>
        </a:solidFill>
        <a:latin typeface="Arial" charset="0"/>
        <a:ea typeface="+mn-ea"/>
        <a:cs typeface="Arial" charset="0"/>
      </a:defRPr>
    </a:lvl6pPr>
    <a:lvl7pPr marL="2743200" algn="l" defTabSz="914400" rtl="0" eaLnBrk="1" latinLnBrk="0" hangingPunct="1">
      <a:defRPr sz="2800" b="1" kern="1200">
        <a:solidFill>
          <a:schemeClr val="bg1"/>
        </a:solidFill>
        <a:latin typeface="Arial" charset="0"/>
        <a:ea typeface="+mn-ea"/>
        <a:cs typeface="Arial" charset="0"/>
      </a:defRPr>
    </a:lvl7pPr>
    <a:lvl8pPr marL="3200400" algn="l" defTabSz="914400" rtl="0" eaLnBrk="1" latinLnBrk="0" hangingPunct="1">
      <a:defRPr sz="2800" b="1" kern="1200">
        <a:solidFill>
          <a:schemeClr val="bg1"/>
        </a:solidFill>
        <a:latin typeface="Arial" charset="0"/>
        <a:ea typeface="+mn-ea"/>
        <a:cs typeface="Arial" charset="0"/>
      </a:defRPr>
    </a:lvl8pPr>
    <a:lvl9pPr marL="3657600" algn="l" defTabSz="914400" rtl="0" eaLnBrk="1" latinLnBrk="0" hangingPunct="1">
      <a:defRPr sz="2800" b="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37519D"/>
    <a:srgbClr val="00FFCC"/>
    <a:srgbClr val="009900"/>
    <a:srgbClr val="000099"/>
    <a:srgbClr val="3366CC"/>
    <a:srgbClr val="FF0000"/>
    <a:srgbClr val="DDDD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1" autoAdjust="0"/>
    <p:restoredTop sz="92644" autoAdjust="0"/>
  </p:normalViewPr>
  <p:slideViewPr>
    <p:cSldViewPr>
      <p:cViewPr>
        <p:scale>
          <a:sx n="100" d="100"/>
          <a:sy n="100" d="100"/>
        </p:scale>
        <p:origin x="-276" y="-72"/>
      </p:cViewPr>
      <p:guideLst>
        <p:guide orient="horz" pos="1728"/>
        <p:guide pos="336"/>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66" d="100"/>
        <a:sy n="66"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5" Type="http://schemas.openxmlformats.org/officeDocument/2006/relationships/slide" Target="slides/slide7.xml"/><Relationship Id="rId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AU"/>
          </a:p>
        </p:txBody>
      </p:sp>
      <p:sp>
        <p:nvSpPr>
          <p:cNvPr id="798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endParaRPr lang="en-AU"/>
          </a:p>
        </p:txBody>
      </p:sp>
      <p:sp>
        <p:nvSpPr>
          <p:cNvPr id="798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AU"/>
          </a:p>
        </p:txBody>
      </p:sp>
      <p:sp>
        <p:nvSpPr>
          <p:cNvPr id="798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fld id="{C45C65E0-0F59-4D90-86DD-D0F85DF33984}"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cs typeface="+mn-cs"/>
              </a:defRPr>
            </a:lvl1pPr>
          </a:lstStyle>
          <a:p>
            <a:pPr>
              <a:defRPr/>
            </a:pPr>
            <a:fld id="{54D6C875-CF47-4C75-99E6-5FCF61E9813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53251"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55299"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57347"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37F32AC5-B6A6-46C1-9C6B-61EB6E1CDBDD}" type="slidenum">
              <a:rPr lang="en-US" smtClean="0"/>
              <a:pPr>
                <a:defRPr/>
              </a:pPr>
              <a:t>5</a:t>
            </a:fld>
            <a:endParaRPr lang="en-US"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59395"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96838" y="0"/>
            <a:ext cx="6772275" cy="5080000"/>
          </a:xfrm>
          <a:solidFill>
            <a:srgbClr val="FFFFFF"/>
          </a:solidFill>
          <a:ln cap="flat" algn="ctr"/>
        </p:spPr>
      </p:sp>
      <p:sp>
        <p:nvSpPr>
          <p:cNvPr id="61443" name="Rectangle 3"/>
          <p:cNvSpPr>
            <a:spLocks noGrp="1" noChangeAspect="1" noChangeArrowheads="1"/>
          </p:cNvSpPr>
          <p:nvPr>
            <p:ph type="body" idx="1"/>
          </p:nvPr>
        </p:nvSpPr>
        <p:spPr>
          <a:noFill/>
          <a:ln/>
        </p:spPr>
        <p:txBody>
          <a:bodyPr lIns="91405" rIns="91405"/>
          <a:lstStyle/>
          <a:p>
            <a:pPr eaLnBrk="1" hangingPunct="1"/>
            <a:r>
              <a:rPr lang="en-US" smtClean="0"/>
              <a:t>The red ones are the new ones.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34E8A734-CC53-43F3-A6A2-F1CA62CE468B}" type="slidenum">
              <a:rPr lang="en-US" sz="1200" b="0">
                <a:solidFill>
                  <a:schemeClr val="tx1"/>
                </a:solidFill>
                <a:cs typeface="+mn-cs"/>
              </a:rPr>
              <a:pPr algn="r">
                <a:defRPr/>
              </a:pPr>
              <a:t>8</a:t>
            </a:fld>
            <a:endParaRPr lang="en-US" sz="1200" b="0">
              <a:solidFill>
                <a:schemeClr val="tx1"/>
              </a:solidFill>
              <a:cs typeface="+mn-cs"/>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47800" y="762000"/>
            <a:ext cx="7696200" cy="4953000"/>
          </a:xfrm>
          <a:prstGeom prst="rect">
            <a:avLst/>
          </a:prstGeom>
          <a:solidFill>
            <a:srgbClr val="EAEAEA"/>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5" name="Rectangle 5"/>
          <p:cNvSpPr>
            <a:spLocks noChangeArrowheads="1"/>
          </p:cNvSpPr>
          <p:nvPr/>
        </p:nvSpPr>
        <p:spPr bwMode="auto">
          <a:xfrm>
            <a:off x="0" y="0"/>
            <a:ext cx="9144000" cy="609600"/>
          </a:xfrm>
          <a:prstGeom prst="rect">
            <a:avLst/>
          </a:prstGeom>
          <a:solidFill>
            <a:srgbClr val="336699"/>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6" name="Rectangle 6"/>
          <p:cNvSpPr>
            <a:spLocks noChangeArrowheads="1"/>
          </p:cNvSpPr>
          <p:nvPr/>
        </p:nvSpPr>
        <p:spPr bwMode="auto">
          <a:xfrm>
            <a:off x="0" y="5715000"/>
            <a:ext cx="9144000" cy="114935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pic>
        <p:nvPicPr>
          <p:cNvPr id="7" name="Picture 7" descr="owasp"/>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1676400" y="1066800"/>
            <a:ext cx="1371600" cy="1258888"/>
          </a:xfrm>
          <a:prstGeom prst="rect">
            <a:avLst/>
          </a:prstGeom>
          <a:noFill/>
          <a:ln w="9525">
            <a:noFill/>
            <a:miter lim="800000"/>
            <a:headEnd/>
            <a:tailEnd/>
          </a:ln>
        </p:spPr>
      </p:pic>
      <p:sp>
        <p:nvSpPr>
          <p:cNvPr id="8" name="Text Box 8"/>
          <p:cNvSpPr txBox="1">
            <a:spLocks noChangeArrowheads="1"/>
          </p:cNvSpPr>
          <p:nvPr/>
        </p:nvSpPr>
        <p:spPr bwMode="auto">
          <a:xfrm>
            <a:off x="4038600" y="5165725"/>
            <a:ext cx="4191000" cy="554038"/>
          </a:xfrm>
          <a:prstGeom prst="rect">
            <a:avLst/>
          </a:prstGeom>
          <a:noFill/>
          <a:ln w="9525">
            <a:noFill/>
            <a:miter lim="800000"/>
            <a:headEnd/>
            <a:tailEnd/>
          </a:ln>
          <a:effectLst/>
        </p:spPr>
        <p:txBody>
          <a:bodyPr lIns="91420" tIns="45711" rIns="91420" bIns="45711">
            <a:spAutoFit/>
          </a:bodyPr>
          <a:lstStyle/>
          <a:p>
            <a:pPr>
              <a:defRPr/>
            </a:pPr>
            <a:r>
              <a:rPr lang="en-US" sz="1000" b="0" dirty="0">
                <a:solidFill>
                  <a:srgbClr val="969696"/>
                </a:solidFill>
                <a:latin typeface="Tahoma" pitchFamily="34" charset="0"/>
                <a:cs typeface="+mn-cs"/>
              </a:rPr>
              <a:t>Copyright © - The OWASP Foundation</a:t>
            </a:r>
          </a:p>
          <a:p>
            <a:pPr>
              <a:defRPr/>
            </a:pPr>
            <a:r>
              <a:rPr lang="en-US" sz="1000" b="0" dirty="0">
                <a:solidFill>
                  <a:srgbClr val="969696"/>
                </a:solidFill>
                <a:latin typeface="Tahoma" pitchFamily="34" charset="0"/>
                <a:cs typeface="+mn-cs"/>
              </a:rPr>
              <a:t>Permission is granted to copy, distribute and/or modify this document under the terms of the GNU Free Documentation License.</a:t>
            </a:r>
          </a:p>
        </p:txBody>
      </p:sp>
      <p:sp>
        <p:nvSpPr>
          <p:cNvPr id="9" name="Rectangle 9"/>
          <p:cNvSpPr>
            <a:spLocks noChangeArrowheads="1"/>
          </p:cNvSpPr>
          <p:nvPr/>
        </p:nvSpPr>
        <p:spPr bwMode="auto">
          <a:xfrm>
            <a:off x="0" y="609600"/>
            <a:ext cx="9144000" cy="152400"/>
          </a:xfrm>
          <a:prstGeom prst="rect">
            <a:avLst/>
          </a:prstGeom>
          <a:solidFill>
            <a:srgbClr val="777777"/>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0" name="Rectangle 10"/>
          <p:cNvSpPr>
            <a:spLocks noChangeArrowheads="1"/>
          </p:cNvSpPr>
          <p:nvPr/>
        </p:nvSpPr>
        <p:spPr bwMode="auto">
          <a:xfrm>
            <a:off x="6350" y="755650"/>
            <a:ext cx="1417638" cy="3740150"/>
          </a:xfrm>
          <a:prstGeom prst="rect">
            <a:avLst/>
          </a:prstGeom>
          <a:solidFill>
            <a:srgbClr val="003399">
              <a:alpha val="59000"/>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1" name="Rectangle 11"/>
          <p:cNvSpPr>
            <a:spLocks noChangeArrowheads="1"/>
          </p:cNvSpPr>
          <p:nvPr/>
        </p:nvSpPr>
        <p:spPr bwMode="auto">
          <a:xfrm>
            <a:off x="6350" y="5302250"/>
            <a:ext cx="1417638" cy="412750"/>
          </a:xfrm>
          <a:prstGeom prst="rect">
            <a:avLst/>
          </a:prstGeom>
          <a:gradFill rotWithShape="0">
            <a:gsLst>
              <a:gs pos="0">
                <a:schemeClr val="tx1"/>
              </a:gs>
              <a:gs pos="100000">
                <a:schemeClr val="tx1">
                  <a:gamma/>
                  <a:shade val="0"/>
                  <a:invGamma/>
                </a:schemeClr>
              </a:gs>
            </a:gsLst>
            <a:lin ang="5400000" scaled="1"/>
          </a:gra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2" name="Rectangle 12"/>
          <p:cNvSpPr>
            <a:spLocks noChangeArrowheads="1"/>
          </p:cNvSpPr>
          <p:nvPr/>
        </p:nvSpPr>
        <p:spPr bwMode="auto">
          <a:xfrm>
            <a:off x="6350" y="4845050"/>
            <a:ext cx="1417638" cy="56515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3" name="Rectangle 13"/>
          <p:cNvSpPr>
            <a:spLocks noChangeArrowheads="1"/>
          </p:cNvSpPr>
          <p:nvPr/>
        </p:nvSpPr>
        <p:spPr bwMode="auto">
          <a:xfrm>
            <a:off x="6350" y="2667000"/>
            <a:ext cx="1417638" cy="1219200"/>
          </a:xfrm>
          <a:prstGeom prst="rect">
            <a:avLst/>
          </a:prstGeom>
          <a:solidFill>
            <a:srgbClr val="003366">
              <a:alpha val="60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4" name="Rectangle 14"/>
          <p:cNvSpPr>
            <a:spLocks noChangeArrowheads="1"/>
          </p:cNvSpPr>
          <p:nvPr/>
        </p:nvSpPr>
        <p:spPr bwMode="auto">
          <a:xfrm>
            <a:off x="145256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5" name="Rectangle 15"/>
          <p:cNvSpPr>
            <a:spLocks noChangeArrowheads="1"/>
          </p:cNvSpPr>
          <p:nvPr/>
        </p:nvSpPr>
        <p:spPr bwMode="auto">
          <a:xfrm>
            <a:off x="217011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6" name="Rectangle 16"/>
          <p:cNvSpPr>
            <a:spLocks noChangeArrowheads="1"/>
          </p:cNvSpPr>
          <p:nvPr/>
        </p:nvSpPr>
        <p:spPr bwMode="auto">
          <a:xfrm>
            <a:off x="0" y="2641600"/>
            <a:ext cx="9144000" cy="26988"/>
          </a:xfrm>
          <a:prstGeom prst="rect">
            <a:avLst/>
          </a:prstGeom>
          <a:solidFill>
            <a:schemeClr val="bg1"/>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7" name="Text Box 17"/>
          <p:cNvSpPr txBox="1">
            <a:spLocks noChangeArrowheads="1"/>
          </p:cNvSpPr>
          <p:nvPr/>
        </p:nvSpPr>
        <p:spPr bwMode="auto">
          <a:xfrm>
            <a:off x="4038600" y="5937250"/>
            <a:ext cx="4800600" cy="523875"/>
          </a:xfrm>
          <a:prstGeom prst="rect">
            <a:avLst/>
          </a:prstGeom>
          <a:noFill/>
          <a:ln w="9525">
            <a:noFill/>
            <a:miter lim="800000"/>
            <a:headEnd/>
            <a:tailEnd/>
          </a:ln>
          <a:effectLst/>
        </p:spPr>
        <p:txBody>
          <a:bodyPr lIns="91420" tIns="45711" rIns="91420" bIns="45711">
            <a:spAutoFit/>
          </a:bodyPr>
          <a:lstStyle/>
          <a:p>
            <a:pPr>
              <a:defRPr/>
            </a:pPr>
            <a:r>
              <a:rPr lang="en-US">
                <a:solidFill>
                  <a:srgbClr val="EAEAEA"/>
                </a:solidFill>
                <a:latin typeface="Tahoma" pitchFamily="34" charset="0"/>
                <a:cs typeface="+mn-cs"/>
              </a:rPr>
              <a:t>The OWASP Foundation</a:t>
            </a:r>
          </a:p>
        </p:txBody>
      </p:sp>
      <p:sp>
        <p:nvSpPr>
          <p:cNvPr id="18" name="Rectangle 18"/>
          <p:cNvSpPr>
            <a:spLocks noChangeArrowheads="1"/>
          </p:cNvSpPr>
          <p:nvPr/>
        </p:nvSpPr>
        <p:spPr bwMode="auto">
          <a:xfrm>
            <a:off x="8462963" y="2667000"/>
            <a:ext cx="681037" cy="1219200"/>
          </a:xfrm>
          <a:prstGeom prst="rect">
            <a:avLst/>
          </a:prstGeom>
          <a:solidFill>
            <a:srgbClr val="339933">
              <a:alpha val="71001"/>
            </a:srgbClr>
          </a:solidFill>
          <a:ln w="9525">
            <a:noFill/>
            <a:miter lim="800000"/>
            <a:headEnd/>
            <a:tailEnd/>
          </a:ln>
          <a:effectLst/>
        </p:spPr>
        <p:txBody>
          <a:bodyPr wrap="none" lIns="91420" tIns="45711" rIns="91420" bIns="45711" anchor="ctr"/>
          <a:lstStyle/>
          <a:p>
            <a:pPr algn="ctr">
              <a:defRPr/>
            </a:pPr>
            <a:endParaRPr lang="en-US" sz="1800" b="0">
              <a:solidFill>
                <a:schemeClr val="tx1"/>
              </a:solidFill>
              <a:latin typeface="Tahoma" pitchFamily="34" charset="0"/>
              <a:cs typeface="+mn-cs"/>
            </a:endParaRPr>
          </a:p>
        </p:txBody>
      </p:sp>
      <p:sp>
        <p:nvSpPr>
          <p:cNvPr id="19" name="Freeform 19"/>
          <p:cNvSpPr>
            <a:spLocks/>
          </p:cNvSpPr>
          <p:nvPr/>
        </p:nvSpPr>
        <p:spPr bwMode="auto">
          <a:xfrm>
            <a:off x="2705100" y="2667000"/>
            <a:ext cx="1028700" cy="1219200"/>
          </a:xfrm>
          <a:custGeom>
            <a:avLst/>
            <a:gdLst/>
            <a:ahLst/>
            <a:cxnLst>
              <a:cxn ang="0">
                <a:pos x="0" y="0"/>
              </a:cxn>
              <a:cxn ang="0">
                <a:pos x="0" y="528"/>
              </a:cxn>
              <a:cxn ang="0">
                <a:pos x="192" y="528"/>
              </a:cxn>
              <a:cxn ang="0">
                <a:pos x="452" y="260"/>
              </a:cxn>
              <a:cxn ang="0">
                <a:pos x="456" y="1"/>
              </a:cxn>
              <a:cxn ang="0">
                <a:pos x="0" y="0"/>
              </a:cxn>
            </a:cxnLst>
            <a:rect l="0" t="0" r="r" b="b"/>
            <a:pathLst>
              <a:path w="456" h="528">
                <a:moveTo>
                  <a:pt x="0" y="0"/>
                </a:moveTo>
                <a:lnTo>
                  <a:pt x="0" y="528"/>
                </a:lnTo>
                <a:lnTo>
                  <a:pt x="192" y="528"/>
                </a:lnTo>
                <a:lnTo>
                  <a:pt x="452" y="260"/>
                </a:lnTo>
                <a:lnTo>
                  <a:pt x="456" y="1"/>
                </a:lnTo>
                <a:lnTo>
                  <a:pt x="0" y="0"/>
                </a:lnTo>
                <a:close/>
              </a:path>
            </a:pathLst>
          </a:custGeom>
          <a:solidFill>
            <a:srgbClr val="339933">
              <a:alpha val="33000"/>
            </a:srgbClr>
          </a:solidFill>
          <a:ln w="9525">
            <a:noFill/>
            <a:round/>
            <a:headEnd/>
            <a:tailEnd/>
          </a:ln>
          <a:effectLst/>
        </p:spPr>
        <p:txBody>
          <a:bodyPr/>
          <a:lstStyle/>
          <a:p>
            <a:pPr eaLnBrk="0" hangingPunct="0">
              <a:defRPr/>
            </a:pPr>
            <a:endParaRPr lang="en-GB">
              <a:cs typeface="+mn-cs"/>
            </a:endParaRPr>
          </a:p>
        </p:txBody>
      </p:sp>
      <p:sp>
        <p:nvSpPr>
          <p:cNvPr id="20" name="Freeform 20"/>
          <p:cNvSpPr>
            <a:spLocks/>
          </p:cNvSpPr>
          <p:nvPr/>
        </p:nvSpPr>
        <p:spPr bwMode="auto">
          <a:xfrm rot="10800000">
            <a:off x="7385050" y="2667000"/>
            <a:ext cx="1028700" cy="1219200"/>
          </a:xfrm>
          <a:custGeom>
            <a:avLst/>
            <a:gdLst/>
            <a:ahLst/>
            <a:cxnLst>
              <a:cxn ang="0">
                <a:pos x="0" y="0"/>
              </a:cxn>
              <a:cxn ang="0">
                <a:pos x="0" y="528"/>
              </a:cxn>
              <a:cxn ang="0">
                <a:pos x="192" y="528"/>
              </a:cxn>
              <a:cxn ang="0">
                <a:pos x="452" y="260"/>
              </a:cxn>
              <a:cxn ang="0">
                <a:pos x="456" y="1"/>
              </a:cxn>
              <a:cxn ang="0">
                <a:pos x="0" y="0"/>
              </a:cxn>
            </a:cxnLst>
            <a:rect l="0" t="0" r="r" b="b"/>
            <a:pathLst>
              <a:path w="456" h="528">
                <a:moveTo>
                  <a:pt x="0" y="0"/>
                </a:moveTo>
                <a:lnTo>
                  <a:pt x="0" y="528"/>
                </a:lnTo>
                <a:lnTo>
                  <a:pt x="192" y="528"/>
                </a:lnTo>
                <a:lnTo>
                  <a:pt x="452" y="260"/>
                </a:lnTo>
                <a:lnTo>
                  <a:pt x="456" y="1"/>
                </a:lnTo>
                <a:lnTo>
                  <a:pt x="0" y="0"/>
                </a:lnTo>
                <a:close/>
              </a:path>
            </a:pathLst>
          </a:custGeom>
          <a:solidFill>
            <a:srgbClr val="339933">
              <a:alpha val="33000"/>
            </a:srgbClr>
          </a:solidFill>
          <a:ln w="9525">
            <a:noFill/>
            <a:round/>
            <a:headEnd/>
            <a:tailEnd/>
          </a:ln>
          <a:effectLst/>
        </p:spPr>
        <p:txBody>
          <a:bodyPr/>
          <a:lstStyle/>
          <a:p>
            <a:pPr eaLnBrk="0" hangingPunct="0">
              <a:defRPr/>
            </a:pPr>
            <a:endParaRPr lang="en-GB">
              <a:cs typeface="+mn-cs"/>
            </a:endParaRPr>
          </a:p>
        </p:txBody>
      </p:sp>
      <p:sp>
        <p:nvSpPr>
          <p:cNvPr id="21" name="Text Box 21"/>
          <p:cNvSpPr txBox="1">
            <a:spLocks noChangeArrowheads="1"/>
          </p:cNvSpPr>
          <p:nvPr/>
        </p:nvSpPr>
        <p:spPr bwMode="auto">
          <a:xfrm>
            <a:off x="1524000" y="4229100"/>
            <a:ext cx="2667000" cy="523875"/>
          </a:xfrm>
          <a:prstGeom prst="rect">
            <a:avLst/>
          </a:prstGeom>
          <a:noFill/>
          <a:ln w="9525">
            <a:noFill/>
            <a:miter lim="800000"/>
            <a:headEnd/>
            <a:tailEnd/>
          </a:ln>
          <a:effectLst/>
        </p:spPr>
        <p:txBody>
          <a:bodyPr lIns="91420" tIns="45711" rIns="91420" bIns="45711">
            <a:spAutoFit/>
          </a:bodyPr>
          <a:lstStyle/>
          <a:p>
            <a:pPr eaLnBrk="0" hangingPunct="0">
              <a:defRPr/>
            </a:pPr>
            <a:r>
              <a:rPr lang="en-US" dirty="0">
                <a:solidFill>
                  <a:srgbClr val="777777"/>
                </a:solidFill>
                <a:cs typeface="+mn-cs"/>
              </a:rPr>
              <a:t>OWASP</a:t>
            </a:r>
          </a:p>
        </p:txBody>
      </p:sp>
      <p:sp>
        <p:nvSpPr>
          <p:cNvPr id="22" name="Text Box 22"/>
          <p:cNvSpPr txBox="1">
            <a:spLocks noChangeArrowheads="1"/>
          </p:cNvSpPr>
          <p:nvPr/>
        </p:nvSpPr>
        <p:spPr bwMode="auto">
          <a:xfrm>
            <a:off x="4038600" y="6326188"/>
            <a:ext cx="4800600" cy="338137"/>
          </a:xfrm>
          <a:prstGeom prst="rect">
            <a:avLst/>
          </a:prstGeom>
          <a:noFill/>
          <a:ln w="9525">
            <a:noFill/>
            <a:miter lim="800000"/>
            <a:headEnd/>
            <a:tailEnd/>
          </a:ln>
          <a:effectLst/>
        </p:spPr>
        <p:txBody>
          <a:bodyPr lIns="91420" tIns="45711" rIns="91420" bIns="45711">
            <a:spAutoFit/>
          </a:bodyPr>
          <a:lstStyle/>
          <a:p>
            <a:pPr>
              <a:defRPr/>
            </a:pPr>
            <a:r>
              <a:rPr lang="en-US" sz="1600" b="0" u="sng">
                <a:solidFill>
                  <a:srgbClr val="EAEAEA"/>
                </a:solidFill>
                <a:latin typeface="Tahoma" pitchFamily="34" charset="0"/>
                <a:cs typeface="+mn-cs"/>
              </a:rPr>
              <a:t>http://www.owasp.org</a:t>
            </a:r>
            <a:r>
              <a:rPr lang="en-US" sz="1600" b="0">
                <a:solidFill>
                  <a:srgbClr val="EAEAEA"/>
                </a:solidFill>
                <a:latin typeface="Tahoma" pitchFamily="34" charset="0"/>
                <a:cs typeface="+mn-cs"/>
              </a:rPr>
              <a:t> </a:t>
            </a:r>
          </a:p>
        </p:txBody>
      </p:sp>
      <p:sp>
        <p:nvSpPr>
          <p:cNvPr id="12291" name="Rectangle 3"/>
          <p:cNvSpPr>
            <a:spLocks noGrp="1" noChangeArrowheads="1"/>
          </p:cNvSpPr>
          <p:nvPr>
            <p:ph type="ctrTitle"/>
          </p:nvPr>
        </p:nvSpPr>
        <p:spPr>
          <a:xfrm>
            <a:off x="3276600" y="762000"/>
            <a:ext cx="5867400" cy="1905000"/>
          </a:xfrm>
        </p:spPr>
        <p:txBody>
          <a:bodyPr/>
          <a:lstStyle>
            <a:lvl1pPr>
              <a:defRPr>
                <a:solidFill>
                  <a:srgbClr val="777777"/>
                </a:solidFill>
              </a:defRPr>
            </a:lvl1pPr>
          </a:lstStyle>
          <a:p>
            <a:r>
              <a:rPr lang="en-US"/>
              <a:t>Click to edit Master title style</a:t>
            </a:r>
          </a:p>
        </p:txBody>
      </p:sp>
      <p:sp>
        <p:nvSpPr>
          <p:cNvPr id="12292" name="Rectangle 4"/>
          <p:cNvSpPr>
            <a:spLocks noGrp="1" noChangeArrowheads="1"/>
          </p:cNvSpPr>
          <p:nvPr>
            <p:ph type="subTitle" idx="1"/>
          </p:nvPr>
        </p:nvSpPr>
        <p:spPr>
          <a:xfrm>
            <a:off x="4038600" y="3260725"/>
            <a:ext cx="4648200" cy="1752600"/>
          </a:xfrm>
        </p:spPr>
        <p:txBody>
          <a:bodyPr/>
          <a:lstStyle>
            <a:lvl1pPr marL="0" indent="0">
              <a:spcBef>
                <a:spcPct val="5000"/>
              </a:spcBef>
              <a:buFont typeface="Webdings" pitchFamily="18" charset="2"/>
              <a:buNone/>
              <a:defRPr sz="1600">
                <a:solidFill>
                  <a:srgbClr val="969696"/>
                </a:solidFill>
              </a:defRPr>
            </a:lvl1pPr>
          </a:lstStyle>
          <a:p>
            <a:r>
              <a:rPr lang="en-US"/>
              <a:t>Click to edit Master subtitle style</a:t>
            </a:r>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7D63A1D7-8719-414D-B267-66210F25237F}" type="slidenum">
              <a:rPr lang="en-US"/>
              <a:pPr>
                <a:defRPr/>
              </a:pPr>
              <a:t>‹#›</a:t>
            </a:fld>
            <a:endParaRPr lang="en-US"/>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762F406A-1ADE-4A1F-BA94-D60AD767B676}" type="slidenum">
              <a:rPr lang="en-US"/>
              <a:pPr>
                <a:defRPr/>
              </a:pPr>
              <a:t>‹#›</a:t>
            </a:fld>
            <a:endParaRPr lang="en-US"/>
          </a:p>
        </p:txBody>
      </p:sp>
    </p:spTree>
  </p:cSld>
  <p:clrMapOvr>
    <a:masterClrMapping/>
  </p:clrMapOvr>
  <p:transition>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295401"/>
            <a:ext cx="4038600" cy="483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95401"/>
            <a:ext cx="4038600" cy="4830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6AB5DCC4-7379-4980-8076-9A213B189EC0}" type="slidenum">
              <a:rPr lang="en-US"/>
              <a:pPr>
                <a:defRPr/>
              </a:pPr>
              <a:t>‹#›</a:t>
            </a:fld>
            <a:endParaRPr lang="en-US"/>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7"/>
          <p:cNvSpPr>
            <a:spLocks noGrp="1" noChangeArrowheads="1"/>
          </p:cNvSpPr>
          <p:nvPr>
            <p:ph type="sldNum" sz="quarter" idx="10"/>
          </p:nvPr>
        </p:nvSpPr>
        <p:spPr>
          <a:ln/>
        </p:spPr>
        <p:txBody>
          <a:bodyPr/>
          <a:lstStyle>
            <a:lvl1pPr>
              <a:defRPr/>
            </a:lvl1pPr>
          </a:lstStyle>
          <a:p>
            <a:pPr>
              <a:defRPr/>
            </a:pPr>
            <a:fld id="{482D3701-BE9B-430E-9E39-A2D8DF2C403A}" type="slidenum">
              <a:rPr lang="en-US"/>
              <a:pPr>
                <a:defRPr/>
              </a:pPr>
              <a:t>‹#›</a:t>
            </a:fld>
            <a:endParaRPr 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4"/>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868A1770-C6B9-417B-ADBE-1D0E6C6E1691}" type="slidenum">
              <a:rPr lang="en-US"/>
              <a:pPr>
                <a:defRPr/>
              </a:pPr>
              <a:t>‹#›</a:t>
            </a:fld>
            <a:endParaRPr lang="en-US"/>
          </a:p>
        </p:txBody>
      </p: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95401"/>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95401"/>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7"/>
          <p:cNvSpPr>
            <a:spLocks noGrp="1" noChangeArrowheads="1"/>
          </p:cNvSpPr>
          <p:nvPr>
            <p:ph type="sldNum" sz="quarter" idx="10"/>
          </p:nvPr>
        </p:nvSpPr>
        <p:spPr>
          <a:ln/>
        </p:spPr>
        <p:txBody>
          <a:bodyPr/>
          <a:lstStyle>
            <a:lvl1pPr>
              <a:defRPr/>
            </a:lvl1pPr>
          </a:lstStyle>
          <a:p>
            <a:pPr>
              <a:defRPr/>
            </a:pPr>
            <a:fld id="{E6801D23-615B-4681-81EA-483E4617A9B7}" type="slidenum">
              <a:rPr lang="en-US"/>
              <a:pPr>
                <a:defRPr/>
              </a:pPr>
              <a:t>‹#›</a:t>
            </a:fld>
            <a:endParaRPr 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8"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7"/>
          <p:cNvSpPr>
            <a:spLocks noGrp="1" noChangeArrowheads="1"/>
          </p:cNvSpPr>
          <p:nvPr>
            <p:ph type="sldNum" sz="quarter" idx="10"/>
          </p:nvPr>
        </p:nvSpPr>
        <p:spPr>
          <a:ln/>
        </p:spPr>
        <p:txBody>
          <a:bodyPr/>
          <a:lstStyle>
            <a:lvl1pPr>
              <a:defRPr/>
            </a:lvl1pPr>
          </a:lstStyle>
          <a:p>
            <a:pPr>
              <a:defRPr/>
            </a:pPr>
            <a:fld id="{CDD26B06-9AFF-4778-8B52-D1B2A16CDD7C}" type="slidenum">
              <a:rPr lang="en-US"/>
              <a:pPr>
                <a:defRPr/>
              </a:pPr>
              <a:t>‹#›</a:t>
            </a:fld>
            <a:endParaRPr lang="en-US"/>
          </a:p>
        </p:txBody>
      </p: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7"/>
          <p:cNvSpPr>
            <a:spLocks noGrp="1" noChangeArrowheads="1"/>
          </p:cNvSpPr>
          <p:nvPr>
            <p:ph type="sldNum" sz="quarter" idx="10"/>
          </p:nvPr>
        </p:nvSpPr>
        <p:spPr>
          <a:ln/>
        </p:spPr>
        <p:txBody>
          <a:bodyPr/>
          <a:lstStyle>
            <a:lvl1pPr>
              <a:defRPr/>
            </a:lvl1pPr>
          </a:lstStyle>
          <a:p>
            <a:pPr>
              <a:defRPr/>
            </a:pPr>
            <a:fld id="{F9E730A4-3E8F-4386-A1DC-126E9903A031}" type="slidenum">
              <a:rPr lang="en-US"/>
              <a:pPr>
                <a:defRPr/>
              </a:pPr>
              <a:t>‹#›</a:t>
            </a:fld>
            <a:endParaRPr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22BF10F2-1156-4B3D-B265-50C80093AE13}" type="slidenum">
              <a:rPr lang="en-US"/>
              <a:pPr>
                <a:defRPr/>
              </a:pPr>
              <a:t>‹#›</a:t>
            </a:fld>
            <a:endParaRPr lang="en-US"/>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313" cy="1162051"/>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3"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98E3B55D-9EA1-4C5D-875A-C08809853CCB}" type="slidenum">
              <a:rPr lang="en-US"/>
              <a:pPr>
                <a:defRPr/>
              </a:pPr>
              <a:t>‹#›</a:t>
            </a:fld>
            <a:endParaRPr lang="en-US"/>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954F5ED5-F7BD-49F4-AAB5-C79F201135A5}" type="slidenum">
              <a:rPr lang="en-US"/>
              <a:pPr>
                <a:defRPr/>
              </a:pPr>
              <a:t>‹#›</a:t>
            </a:fld>
            <a:endParaRPr lang="en-US"/>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92162"/>
          </a:xfrm>
          <a:prstGeom prst="rect">
            <a:avLst/>
          </a:prstGeom>
          <a:noFill/>
          <a:ln w="9525">
            <a:noFill/>
            <a:miter lim="800000"/>
            <a:headEnd/>
            <a:tailEnd/>
          </a:ln>
        </p:spPr>
        <p:txBody>
          <a:bodyPr vert="horz" wrap="square" lIns="91420" tIns="45711" rIns="91420" bIns="4571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229600" cy="4830763"/>
          </a:xfrm>
          <a:prstGeom prst="rect">
            <a:avLst/>
          </a:prstGeom>
          <a:noFill/>
          <a:ln w="9525">
            <a:noFill/>
            <a:miter lim="800000"/>
            <a:headEnd/>
            <a:tailEnd/>
          </a:ln>
        </p:spPr>
        <p:txBody>
          <a:bodyPr vert="horz" wrap="square" lIns="91420" tIns="45711" rIns="91420" bIns="457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68" name="Rectangle 4"/>
          <p:cNvSpPr>
            <a:spLocks noChangeArrowheads="1"/>
          </p:cNvSpPr>
          <p:nvPr/>
        </p:nvSpPr>
        <p:spPr bwMode="auto">
          <a:xfrm>
            <a:off x="0" y="0"/>
            <a:ext cx="9144000" cy="15240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sp>
        <p:nvSpPr>
          <p:cNvPr id="11269" name="Rectangle 5"/>
          <p:cNvSpPr>
            <a:spLocks noChangeArrowheads="1"/>
          </p:cNvSpPr>
          <p:nvPr/>
        </p:nvSpPr>
        <p:spPr bwMode="auto">
          <a:xfrm>
            <a:off x="0" y="6711950"/>
            <a:ext cx="9144000" cy="152400"/>
          </a:xfrm>
          <a:prstGeom prst="rect">
            <a:avLst/>
          </a:prstGeom>
          <a:solidFill>
            <a:srgbClr val="336699"/>
          </a:solidFill>
          <a:ln w="9525">
            <a:noFill/>
            <a:miter lim="800000"/>
            <a:headEnd/>
            <a:tailEnd/>
          </a:ln>
          <a:effectLst/>
        </p:spPr>
        <p:txBody>
          <a:bodyPr wrap="none" anchor="ctr"/>
          <a:lstStyle/>
          <a:p>
            <a:pPr eaLnBrk="0" hangingPunct="0">
              <a:defRPr/>
            </a:pPr>
            <a:endParaRPr lang="en-GB">
              <a:cs typeface="+mn-cs"/>
            </a:endParaRPr>
          </a:p>
        </p:txBody>
      </p:sp>
      <p:pic>
        <p:nvPicPr>
          <p:cNvPr id="1030" name="Picture 6" descr="owasp"/>
          <p:cNvPicPr>
            <a:picLocks noChangeAspect="1" noChangeArrowheads="1"/>
          </p:cNvPicPr>
          <p:nvPr/>
        </p:nvPicPr>
        <p:blipFill>
          <a:blip r:embed="rId14" cstate="print"/>
          <a:srcRect/>
          <a:stretch>
            <a:fillRect/>
          </a:stretch>
        </p:blipFill>
        <p:spPr bwMode="auto">
          <a:xfrm>
            <a:off x="8077200" y="6248400"/>
            <a:ext cx="381000" cy="349250"/>
          </a:xfrm>
          <a:prstGeom prst="rect">
            <a:avLst/>
          </a:prstGeom>
          <a:noFill/>
          <a:ln w="9525">
            <a:noFill/>
            <a:miter lim="800000"/>
            <a:headEnd/>
            <a:tailEnd/>
          </a:ln>
        </p:spPr>
      </p:pic>
      <p:sp>
        <p:nvSpPr>
          <p:cNvPr id="11271" name="Rectangle 7"/>
          <p:cNvSpPr>
            <a:spLocks noGrp="1" noChangeArrowheads="1"/>
          </p:cNvSpPr>
          <p:nvPr>
            <p:ph type="sldNum" sz="quarter" idx="4"/>
          </p:nvPr>
        </p:nvSpPr>
        <p:spPr bwMode="auto">
          <a:xfrm>
            <a:off x="8585200" y="6308725"/>
            <a:ext cx="406400" cy="228600"/>
          </a:xfrm>
          <a:prstGeom prst="rect">
            <a:avLst/>
          </a:prstGeom>
          <a:noFill/>
          <a:ln w="9525">
            <a:noFill/>
            <a:miter lim="800000"/>
            <a:headEnd/>
            <a:tailEnd/>
          </a:ln>
          <a:effectLst/>
        </p:spPr>
        <p:txBody>
          <a:bodyPr vert="horz" wrap="square" lIns="91420" tIns="45711" rIns="91420" bIns="45711" numCol="1" anchor="t" anchorCtr="0" compatLnSpc="1">
            <a:prstTxWarp prst="textNoShape">
              <a:avLst/>
            </a:prstTxWarp>
          </a:bodyPr>
          <a:lstStyle>
            <a:lvl1pPr algn="ctr" eaLnBrk="1" hangingPunct="1">
              <a:defRPr sz="1000">
                <a:solidFill>
                  <a:srgbClr val="969696"/>
                </a:solidFill>
                <a:latin typeface="+mn-lt"/>
                <a:cs typeface="+mn-cs"/>
              </a:defRPr>
            </a:lvl1pPr>
          </a:lstStyle>
          <a:p>
            <a:pPr>
              <a:defRPr/>
            </a:pPr>
            <a:fld id="{B8C07821-41E3-4524-B01D-791B8F1DE8B4}" type="slidenum">
              <a:rPr lang="en-US"/>
              <a:pPr>
                <a:defRPr/>
              </a:pPr>
              <a:t>‹#›</a:t>
            </a:fld>
            <a:endParaRPr lang="en-US"/>
          </a:p>
        </p:txBody>
      </p:sp>
      <p:sp>
        <p:nvSpPr>
          <p:cNvPr id="11272" name="Text Box 8"/>
          <p:cNvSpPr txBox="1">
            <a:spLocks noChangeArrowheads="1"/>
          </p:cNvSpPr>
          <p:nvPr/>
        </p:nvSpPr>
        <p:spPr bwMode="auto">
          <a:xfrm>
            <a:off x="5689600" y="6270625"/>
            <a:ext cx="2387600" cy="307975"/>
          </a:xfrm>
          <a:prstGeom prst="rect">
            <a:avLst/>
          </a:prstGeom>
          <a:noFill/>
          <a:ln w="9525">
            <a:noFill/>
            <a:miter lim="800000"/>
            <a:headEnd/>
            <a:tailEnd/>
          </a:ln>
          <a:effectLst/>
        </p:spPr>
        <p:txBody>
          <a:bodyPr lIns="91420" tIns="45711" rIns="91420" bIns="45711">
            <a:spAutoFit/>
          </a:bodyPr>
          <a:lstStyle/>
          <a:p>
            <a:pPr algn="r">
              <a:defRPr/>
            </a:pPr>
            <a:r>
              <a:rPr lang="en-US" sz="1400">
                <a:solidFill>
                  <a:srgbClr val="969696"/>
                </a:solidFill>
                <a:latin typeface="Tahoma" pitchFamily="34" charset="0"/>
                <a:cs typeface="+mn-cs"/>
              </a:rPr>
              <a:t>OWASP</a:t>
            </a: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transition>
    <p:push/>
  </p:transition>
  <p:hf hdr="0" ftr="0" dt="0"/>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Tahoma" pitchFamily="34" charset="0"/>
        </a:defRPr>
      </a:lvl2pPr>
      <a:lvl3pPr algn="l" rtl="0" eaLnBrk="0" fontAlgn="base" hangingPunct="0">
        <a:spcBef>
          <a:spcPct val="0"/>
        </a:spcBef>
        <a:spcAft>
          <a:spcPct val="0"/>
        </a:spcAft>
        <a:defRPr sz="2800" b="1">
          <a:solidFill>
            <a:schemeClr val="tx2"/>
          </a:solidFill>
          <a:latin typeface="Tahoma" pitchFamily="34" charset="0"/>
        </a:defRPr>
      </a:lvl3pPr>
      <a:lvl4pPr algn="l" rtl="0" eaLnBrk="0" fontAlgn="base" hangingPunct="0">
        <a:spcBef>
          <a:spcPct val="0"/>
        </a:spcBef>
        <a:spcAft>
          <a:spcPct val="0"/>
        </a:spcAft>
        <a:defRPr sz="2800" b="1">
          <a:solidFill>
            <a:schemeClr val="tx2"/>
          </a:solidFill>
          <a:latin typeface="Tahoma" pitchFamily="34" charset="0"/>
        </a:defRPr>
      </a:lvl4pPr>
      <a:lvl5pPr algn="l" rtl="0" eaLnBrk="0" fontAlgn="base" hangingPunct="0">
        <a:spcBef>
          <a:spcPct val="0"/>
        </a:spcBef>
        <a:spcAft>
          <a:spcPct val="0"/>
        </a:spcAft>
        <a:defRPr sz="2800" b="1">
          <a:solidFill>
            <a:schemeClr val="tx2"/>
          </a:solidFill>
          <a:latin typeface="Tahoma" pitchFamily="34" charset="0"/>
        </a:defRPr>
      </a:lvl5pPr>
      <a:lvl6pPr marL="457200" algn="l" rtl="0" fontAlgn="base">
        <a:spcBef>
          <a:spcPct val="0"/>
        </a:spcBef>
        <a:spcAft>
          <a:spcPct val="0"/>
        </a:spcAft>
        <a:defRPr sz="2800" b="1">
          <a:solidFill>
            <a:schemeClr val="tx2"/>
          </a:solidFill>
          <a:latin typeface="Tahoma" pitchFamily="34" charset="0"/>
        </a:defRPr>
      </a:lvl6pPr>
      <a:lvl7pPr marL="914400" algn="l" rtl="0" fontAlgn="base">
        <a:spcBef>
          <a:spcPct val="0"/>
        </a:spcBef>
        <a:spcAft>
          <a:spcPct val="0"/>
        </a:spcAft>
        <a:defRPr sz="2800" b="1">
          <a:solidFill>
            <a:schemeClr val="tx2"/>
          </a:solidFill>
          <a:latin typeface="Tahoma" pitchFamily="34" charset="0"/>
        </a:defRPr>
      </a:lvl7pPr>
      <a:lvl8pPr marL="1371600" algn="l" rtl="0" fontAlgn="base">
        <a:spcBef>
          <a:spcPct val="0"/>
        </a:spcBef>
        <a:spcAft>
          <a:spcPct val="0"/>
        </a:spcAft>
        <a:defRPr sz="2800" b="1">
          <a:solidFill>
            <a:schemeClr val="tx2"/>
          </a:solidFill>
          <a:latin typeface="Tahoma" pitchFamily="34" charset="0"/>
        </a:defRPr>
      </a:lvl8pPr>
      <a:lvl9pPr marL="1828800" algn="l" rtl="0" fontAlgn="base">
        <a:spcBef>
          <a:spcPct val="0"/>
        </a:spcBef>
        <a:spcAft>
          <a:spcPct val="0"/>
        </a:spcAft>
        <a:defRPr sz="2800" b="1">
          <a:solidFill>
            <a:schemeClr val="tx2"/>
          </a:solidFill>
          <a:latin typeface="Tahoma" pitchFamily="34" charset="0"/>
        </a:defRPr>
      </a:lvl9pPr>
    </p:titleStyle>
    <p:bodyStyle>
      <a:lvl1pPr marL="342900" indent="-342900" algn="l" rtl="0" eaLnBrk="0" fontAlgn="base" hangingPunct="0">
        <a:spcBef>
          <a:spcPct val="20000"/>
        </a:spcBef>
        <a:spcAft>
          <a:spcPct val="0"/>
        </a:spcAft>
        <a:buFont typeface="Webdings" pitchFamily="18" charset="2"/>
        <a:buChar char="&lt;"/>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ebdings" pitchFamily="18" charset="2"/>
        <a:buChar char="4"/>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hyperlink" Target="http://chaptersinwebsecurity.blogspot.com/2010/11/universal-http-dos-are-you-dead-yet.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4"/>
          <p:cNvSpPr>
            <a:spLocks noGrp="1" noChangeArrowheads="1"/>
          </p:cNvSpPr>
          <p:nvPr>
            <p:ph type="ctrTitle"/>
          </p:nvPr>
        </p:nvSpPr>
        <p:spPr>
          <a:xfrm>
            <a:off x="2987675" y="765175"/>
            <a:ext cx="6156325" cy="1905000"/>
          </a:xfrm>
        </p:spPr>
        <p:txBody>
          <a:bodyPr/>
          <a:lstStyle/>
          <a:p>
            <a:pPr eaLnBrk="1" hangingPunct="1"/>
            <a:r>
              <a:rPr lang="en-US" sz="4400" b="0" smtClean="0"/>
              <a:t>  HTTP Universal DoS</a:t>
            </a:r>
          </a:p>
        </p:txBody>
      </p:sp>
      <p:sp>
        <p:nvSpPr>
          <p:cNvPr id="16386" name="Rectangle 15"/>
          <p:cNvSpPr>
            <a:spLocks noGrp="1" noChangeArrowheads="1"/>
          </p:cNvSpPr>
          <p:nvPr>
            <p:ph type="subTitle" idx="1"/>
          </p:nvPr>
        </p:nvSpPr>
        <p:spPr>
          <a:xfrm>
            <a:off x="3733800" y="2590800"/>
            <a:ext cx="4694238" cy="2095500"/>
          </a:xfrm>
        </p:spPr>
        <p:txBody>
          <a:bodyPr/>
          <a:lstStyle/>
          <a:p>
            <a:pPr eaLnBrk="1" hangingPunct="1">
              <a:lnSpc>
                <a:spcPct val="80000"/>
              </a:lnSpc>
            </a:pPr>
            <a:endParaRPr lang="en-US" sz="28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eaLnBrk="1" hangingPunct="1">
              <a:lnSpc>
                <a:spcPct val="80000"/>
              </a:lnSpc>
            </a:pPr>
            <a:endParaRPr lang="en-US" sz="1200" smtClean="0"/>
          </a:p>
          <a:p>
            <a:pPr algn="ctr" eaLnBrk="1" hangingPunct="1">
              <a:lnSpc>
                <a:spcPct val="80000"/>
              </a:lnSpc>
            </a:pPr>
            <a:r>
              <a:rPr lang="en-US" sz="2800" smtClean="0"/>
              <a:t>Christian Navarrete</a:t>
            </a:r>
            <a:endParaRPr lang="en-US" sz="1800" b="1" smtClean="0"/>
          </a:p>
        </p:txBody>
      </p:sp>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30" name="Picture 6"/>
          <p:cNvPicPr>
            <a:picLocks noChangeAspect="1" noChangeArrowheads="1"/>
          </p:cNvPicPr>
          <p:nvPr/>
        </p:nvPicPr>
        <p:blipFill>
          <a:blip r:embed="rId4" cstate="print">
            <a:lum bright="70000" contrast="-70000"/>
          </a:blip>
          <a:srcRect/>
          <a:stretch>
            <a:fillRect/>
          </a:stretch>
        </p:blipFill>
        <p:spPr bwMode="auto">
          <a:xfrm>
            <a:off x="304800" y="1295400"/>
            <a:ext cx="8305800" cy="4724400"/>
          </a:xfrm>
          <a:prstGeom prst="rect">
            <a:avLst/>
          </a:prstGeom>
          <a:noFill/>
          <a:ln w="9525">
            <a:noFill/>
            <a:miter lim="800000"/>
            <a:headEnd/>
            <a:tailEnd/>
          </a:ln>
          <a:effectLst/>
        </p:spPr>
      </p:pic>
      <p:sp>
        <p:nvSpPr>
          <p:cNvPr id="52226" name="Rectangle 1026"/>
          <p:cNvSpPr>
            <a:spLocks noGrp="1" noChangeArrowheads="1"/>
          </p:cNvSpPr>
          <p:nvPr>
            <p:ph type="title" idx="4294967295"/>
          </p:nvPr>
        </p:nvSpPr>
        <p:spPr/>
        <p:txBody>
          <a:bodyPr/>
          <a:lstStyle/>
          <a:p>
            <a:pPr eaLnBrk="1" hangingPunct="1"/>
            <a:r>
              <a:rPr lang="es-ES" smtClean="0">
                <a:solidFill>
                  <a:srgbClr val="336699"/>
                </a:solidFill>
              </a:rPr>
              <a:t>DDoS de Capa 7</a:t>
            </a:r>
            <a:endParaRPr lang="en-US" smtClean="0">
              <a:solidFill>
                <a:srgbClr val="336699"/>
              </a:solidFill>
            </a:endParaRPr>
          </a:p>
        </p:txBody>
      </p:sp>
      <p:sp>
        <p:nvSpPr>
          <p:cNvPr id="52229" name="Text Box 9"/>
          <p:cNvSpPr txBox="1">
            <a:spLocks noChangeArrowheads="1"/>
          </p:cNvSpPr>
          <p:nvPr/>
        </p:nvSpPr>
        <p:spPr bwMode="auto">
          <a:xfrm>
            <a:off x="457200" y="1431925"/>
            <a:ext cx="8153400" cy="4211638"/>
          </a:xfrm>
          <a:prstGeom prst="rect">
            <a:avLst/>
          </a:prstGeom>
          <a:noFill/>
          <a:ln w="9525">
            <a:noFill/>
            <a:miter lim="800000"/>
            <a:headEnd/>
            <a:tailEnd/>
          </a:ln>
        </p:spPr>
        <p:txBody>
          <a:bodyPr>
            <a:spAutoFit/>
          </a:bodyPr>
          <a:lstStyle/>
          <a:p>
            <a:pPr algn="just">
              <a:buClr>
                <a:srgbClr val="336699"/>
              </a:buClr>
              <a:buFont typeface="Wingdings" pitchFamily="2" charset="2"/>
              <a:buChar char="§"/>
            </a:pPr>
            <a:r>
              <a:rPr lang="en-US" sz="1800" b="0">
                <a:solidFill>
                  <a:schemeClr val="tx1"/>
                </a:solidFill>
              </a:rPr>
              <a:t> </a:t>
            </a:r>
            <a:r>
              <a:rPr lang="es-MX" sz="1800" b="0">
                <a:solidFill>
                  <a:schemeClr val="tx1"/>
                </a:solidFill>
              </a:rPr>
              <a:t>Wong Chee Onn y Tom Brennan realizaron una investigación sobre una nueva forma de realizar una denegación de servicio (DoS) contra servidores Web y fue presentada en un evento de OWASP.</a:t>
            </a:r>
          </a:p>
          <a:p>
            <a:pPr>
              <a:buClr>
                <a:srgbClr val="336699"/>
              </a:buClr>
              <a:buFont typeface="Wingdings" pitchFamily="2" charset="2"/>
              <a:buChar char="§"/>
            </a:pPr>
            <a:endParaRPr lang="en-US" sz="1800" b="0">
              <a:solidFill>
                <a:schemeClr val="tx1"/>
              </a:solidFill>
            </a:endParaRPr>
          </a:p>
          <a:p>
            <a:pPr algn="just">
              <a:buClr>
                <a:srgbClr val="336699"/>
              </a:buClr>
              <a:buFont typeface="Wingdings" pitchFamily="2" charset="2"/>
              <a:buChar char="§"/>
            </a:pPr>
            <a:r>
              <a:rPr lang="en-US" sz="1800" b="0">
                <a:solidFill>
                  <a:schemeClr val="tx1"/>
                </a:solidFill>
              </a:rPr>
              <a:t> </a:t>
            </a:r>
            <a:r>
              <a:rPr lang="es-MX" sz="1800" b="0">
                <a:solidFill>
                  <a:schemeClr val="tx1"/>
                </a:solidFill>
              </a:rPr>
              <a:t>Lo interesante de este ataque es que no hay solución para este problema ya que el problema central reside en la manera en cómo funciona el protocolo HTTP, por lo que, básicamente, para proporcionar una solución todo el protocolo que debe corregirse.</a:t>
            </a:r>
          </a:p>
          <a:p>
            <a:pPr>
              <a:buClr>
                <a:srgbClr val="336699"/>
              </a:buClr>
              <a:buFont typeface="Wingdings" pitchFamily="2" charset="2"/>
              <a:buChar char="§"/>
            </a:pPr>
            <a:endParaRPr lang="en-US" sz="1800" b="0">
              <a:solidFill>
                <a:schemeClr val="tx1"/>
              </a:solidFill>
            </a:endParaRPr>
          </a:p>
          <a:p>
            <a:pPr algn="just">
              <a:buClr>
                <a:srgbClr val="336699"/>
              </a:buClr>
              <a:buFont typeface="Wingdings" pitchFamily="2" charset="2"/>
              <a:buChar char="§"/>
            </a:pPr>
            <a:r>
              <a:rPr lang="en-US" sz="1800" b="0">
                <a:solidFill>
                  <a:schemeClr val="tx1"/>
                </a:solidFill>
              </a:rPr>
              <a:t> </a:t>
            </a:r>
            <a:r>
              <a:rPr lang="es-MX" sz="1800" b="0">
                <a:solidFill>
                  <a:schemeClr val="tx1"/>
                </a:solidFill>
              </a:rPr>
              <a:t>El ataque consiste básicamente en forma masiva su interés en un archivo no existente utilizando el método HTTP POST al servidor Web. El siguiente ejemplo muestra el encabezado de derecho que puede desencadenar la vulnerabilidad de denegación de servicio.</a:t>
            </a:r>
          </a:p>
          <a:p>
            <a:pPr>
              <a:buClr>
                <a:srgbClr val="336699"/>
              </a:buClr>
              <a:buFont typeface="Wingdings" pitchFamily="2" charset="2"/>
              <a:buChar char="§"/>
            </a:pPr>
            <a:endParaRPr lang="es-MX" sz="1800" b="0">
              <a:solidFill>
                <a:schemeClr val="tx1"/>
              </a:solidFill>
            </a:endParaRPr>
          </a:p>
          <a:p>
            <a:pPr>
              <a:buClr>
                <a:srgbClr val="336699"/>
              </a:buClr>
              <a:buFont typeface="Wingdings" pitchFamily="2" charset="2"/>
              <a:buChar char="§"/>
            </a:pPr>
            <a:r>
              <a:rPr lang="es-MX" sz="1800">
                <a:solidFill>
                  <a:schemeClr val="tx1"/>
                </a:solidFill>
              </a:rPr>
              <a:t> Slow Loris: </a:t>
            </a:r>
            <a:r>
              <a:rPr lang="es-MX" sz="1800" b="0">
                <a:solidFill>
                  <a:schemeClr val="tx1"/>
                </a:solidFill>
              </a:rPr>
              <a:t>Un ataque similar, descubierto por RSnake.</a:t>
            </a:r>
            <a:endParaRPr lang="en-US" sz="1800" b="0">
              <a:solidFill>
                <a:schemeClr val="tx1"/>
              </a:solidFill>
            </a:endParaRPr>
          </a:p>
        </p:txBody>
      </p:sp>
    </p:spTree>
    <p:custDataLst>
      <p:tags r:id="rId1"/>
    </p:custDataLst>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idx="4294967295"/>
          </p:nvPr>
        </p:nvSpPr>
        <p:spPr/>
        <p:txBody>
          <a:bodyPr/>
          <a:lstStyle/>
          <a:p>
            <a:pPr eaLnBrk="1" hangingPunct="1"/>
            <a:r>
              <a:rPr lang="es-ES" smtClean="0">
                <a:solidFill>
                  <a:srgbClr val="336699"/>
                </a:solidFill>
              </a:rPr>
              <a:t>Análisis del ataque (HTTP Post)</a:t>
            </a:r>
            <a:endParaRPr lang="en-US" smtClean="0">
              <a:solidFill>
                <a:srgbClr val="336699"/>
              </a:solidFill>
            </a:endParaRPr>
          </a:p>
        </p:txBody>
      </p:sp>
      <p:sp>
        <p:nvSpPr>
          <p:cNvPr id="54276" name="Text Box 9"/>
          <p:cNvSpPr txBox="1">
            <a:spLocks noChangeArrowheads="1"/>
          </p:cNvSpPr>
          <p:nvPr/>
        </p:nvSpPr>
        <p:spPr bwMode="auto">
          <a:xfrm>
            <a:off x="457200" y="1219200"/>
            <a:ext cx="8153400" cy="5159375"/>
          </a:xfrm>
          <a:prstGeom prst="rect">
            <a:avLst/>
          </a:prstGeom>
          <a:noFill/>
          <a:ln w="9525">
            <a:noFill/>
            <a:miter lim="800000"/>
            <a:headEnd/>
            <a:tailEnd/>
          </a:ln>
        </p:spPr>
        <p:txBody>
          <a:bodyPr>
            <a:spAutoFit/>
          </a:bodyPr>
          <a:lstStyle/>
          <a:p>
            <a:pPr>
              <a:buClr>
                <a:srgbClr val="37519D"/>
              </a:buClr>
              <a:buFont typeface="Wingdings" pitchFamily="2" charset="2"/>
              <a:buNone/>
            </a:pPr>
            <a:endParaRPr lang="en-US" sz="2000" b="0">
              <a:solidFill>
                <a:schemeClr val="tx1"/>
              </a:solidFill>
            </a:endParaRPr>
          </a:p>
          <a:p>
            <a:pPr>
              <a:buClr>
                <a:srgbClr val="37519D"/>
              </a:buClr>
              <a:buFont typeface="Wingdings" pitchFamily="2" charset="2"/>
              <a:buNone/>
            </a:pPr>
            <a:endParaRPr lang="en-US" sz="2000" b="0">
              <a:solidFill>
                <a:schemeClr val="tx1"/>
              </a:solidFill>
            </a:endParaRPr>
          </a:p>
          <a:p>
            <a:pPr>
              <a:buClr>
                <a:srgbClr val="37519D"/>
              </a:buClr>
              <a:buFont typeface="Wingdings" pitchFamily="2" charset="2"/>
              <a:buNone/>
            </a:pPr>
            <a:endParaRPr lang="en-US" sz="2000" b="0">
              <a:solidFill>
                <a:schemeClr val="tx1"/>
              </a:solidFill>
            </a:endParaRPr>
          </a:p>
          <a:p>
            <a:pPr>
              <a:buClr>
                <a:srgbClr val="37519D"/>
              </a:buClr>
              <a:buFont typeface="Wingdings" pitchFamily="2" charset="2"/>
              <a:buNone/>
            </a:pPr>
            <a:endParaRPr lang="en-US" sz="2000" b="0">
              <a:solidFill>
                <a:schemeClr val="tx1"/>
              </a:solidFill>
            </a:endParaRPr>
          </a:p>
          <a:p>
            <a:pPr>
              <a:buClr>
                <a:srgbClr val="37519D"/>
              </a:buClr>
              <a:buFont typeface="Wingdings" pitchFamily="2" charset="2"/>
              <a:buNone/>
            </a:pPr>
            <a:endParaRPr lang="en-US" sz="2000" b="0">
              <a:solidFill>
                <a:schemeClr val="tx1"/>
              </a:solidFill>
            </a:endParaRPr>
          </a:p>
          <a:p>
            <a:pPr>
              <a:buClr>
                <a:srgbClr val="37519D"/>
              </a:buClr>
              <a:buFont typeface="Wingdings" pitchFamily="2" charset="2"/>
              <a:buChar char="§"/>
            </a:pPr>
            <a:endParaRPr lang="en-US" sz="2000" b="0">
              <a:solidFill>
                <a:schemeClr val="tx1"/>
              </a:solidFill>
            </a:endParaRPr>
          </a:p>
          <a:p>
            <a:pPr>
              <a:buClr>
                <a:srgbClr val="37519D"/>
              </a:buClr>
              <a:buFont typeface="Wingdings" pitchFamily="2" charset="2"/>
              <a:buChar char="§"/>
            </a:pPr>
            <a:endParaRPr lang="en-US" sz="2000" b="0">
              <a:solidFill>
                <a:schemeClr val="tx1"/>
              </a:solidFill>
            </a:endParaRPr>
          </a:p>
          <a:p>
            <a:pPr algn="just">
              <a:buClr>
                <a:srgbClr val="336699"/>
              </a:buClr>
              <a:buFont typeface="Wingdings" pitchFamily="2" charset="2"/>
              <a:buChar char="§"/>
            </a:pPr>
            <a:r>
              <a:rPr lang="en-US" sz="1600" b="0">
                <a:solidFill>
                  <a:schemeClr val="tx1"/>
                </a:solidFill>
              </a:rPr>
              <a:t> </a:t>
            </a:r>
            <a:r>
              <a:rPr lang="es-MX" sz="1600" b="0">
                <a:solidFill>
                  <a:schemeClr val="tx1"/>
                </a:solidFill>
              </a:rPr>
              <a:t>En la primer línea, se envía una solicitud a un archivo no existente (aaaaaaaaaaaaaaaaaaa) y en la línea 4, un Content-Length con un valor de 100 millones, esto significa que el servidor Web espera 100.000.000 bytes para cada una de estas conexiones.</a:t>
            </a:r>
          </a:p>
          <a:p>
            <a:pPr algn="just">
              <a:buClr>
                <a:srgbClr val="336699"/>
              </a:buClr>
              <a:buFont typeface="Wingdings" pitchFamily="2" charset="2"/>
              <a:buChar char="§"/>
            </a:pPr>
            <a:endParaRPr lang="en-US" sz="1600" b="0">
              <a:solidFill>
                <a:schemeClr val="tx1"/>
              </a:solidFill>
            </a:endParaRPr>
          </a:p>
          <a:p>
            <a:pPr algn="just">
              <a:buClr>
                <a:srgbClr val="336699"/>
              </a:buClr>
              <a:buFont typeface="Wingdings" pitchFamily="2" charset="2"/>
              <a:buChar char="§"/>
            </a:pPr>
            <a:r>
              <a:rPr lang="en-US" sz="1600" b="0">
                <a:solidFill>
                  <a:schemeClr val="tx1"/>
                </a:solidFill>
              </a:rPr>
              <a:t> </a:t>
            </a:r>
            <a:r>
              <a:rPr lang="es-MX" sz="1600" b="0">
                <a:solidFill>
                  <a:schemeClr val="tx1"/>
                </a:solidFill>
              </a:rPr>
              <a:t>Este ataque se puede hacer no sólo el envío de esta solicitud una sola vez, en cambio, el ataque debe enviar esta petición de durante un largo período de tiempo (por ejemplo, un carácter cada 10 a 100 segundos), por lo que el servidor Web, mantendrá estas conexiones abierta por un tiempo muy largo, hasta que reciba todos los datos, esto creará una condición en donde cuando otros clientes intentan conectarse al servidor Web, los que no se podrá conectar porque todas las conexiones disponibles están ocupadas.</a:t>
            </a:r>
            <a:endParaRPr lang="en-US" sz="1600" b="0">
              <a:solidFill>
                <a:schemeClr val="tx1"/>
              </a:solidFill>
            </a:endParaRPr>
          </a:p>
        </p:txBody>
      </p:sp>
      <p:sp>
        <p:nvSpPr>
          <p:cNvPr id="54277" name="Rectangle 5"/>
          <p:cNvSpPr>
            <a:spLocks noChangeArrowheads="1"/>
          </p:cNvSpPr>
          <p:nvPr/>
        </p:nvSpPr>
        <p:spPr bwMode="auto">
          <a:xfrm>
            <a:off x="539750" y="1108075"/>
            <a:ext cx="7632700" cy="2016125"/>
          </a:xfrm>
          <a:prstGeom prst="rect">
            <a:avLst/>
          </a:prstGeom>
          <a:solidFill>
            <a:srgbClr val="FFFFCC"/>
          </a:solidFill>
          <a:ln w="9525">
            <a:solidFill>
              <a:schemeClr val="tx1"/>
            </a:solidFill>
            <a:miter lim="800000"/>
            <a:headEnd/>
            <a:tailEnd/>
          </a:ln>
          <a:effectLst/>
        </p:spPr>
        <p:txBody>
          <a:bodyPr wrap="none" anchor="ctr"/>
          <a:lstStyle/>
          <a:p>
            <a:r>
              <a:rPr lang="en-US" sz="1400" b="0">
                <a:solidFill>
                  <a:schemeClr val="tx1"/>
                </a:solidFill>
              </a:rPr>
              <a:t>POST /aaaaaaaaaaaaaaaaaaa HTTP/1.1</a:t>
            </a:r>
          </a:p>
          <a:p>
            <a:r>
              <a:rPr lang="en-US" sz="1400" b="0">
                <a:solidFill>
                  <a:schemeClr val="tx1"/>
                </a:solidFill>
              </a:rPr>
              <a:t>Host: example.com</a:t>
            </a:r>
          </a:p>
          <a:p>
            <a:r>
              <a:rPr lang="en-US" sz="1400" b="0">
                <a:solidFill>
                  <a:schemeClr val="tx1"/>
                </a:solidFill>
              </a:rPr>
              <a:t>Connection: keep-alive</a:t>
            </a:r>
          </a:p>
          <a:p>
            <a:r>
              <a:rPr lang="en-US" sz="1400" b="0">
                <a:solidFill>
                  <a:schemeClr val="tx1"/>
                </a:solidFill>
              </a:rPr>
              <a:t>Content-Length: 100000000</a:t>
            </a:r>
          </a:p>
          <a:p>
            <a:r>
              <a:rPr lang="en-US" sz="1400" b="0">
                <a:solidFill>
                  <a:schemeClr val="tx1"/>
                </a:solidFill>
              </a:rPr>
              <a:t>Content-Type: application/x-www-form-urlencoded</a:t>
            </a:r>
          </a:p>
          <a:p>
            <a:r>
              <a:rPr lang="en-US" sz="1400" b="0">
                <a:solidFill>
                  <a:schemeClr val="tx1"/>
                </a:solidFill>
              </a:rPr>
              <a:t>Accept: *.*</a:t>
            </a:r>
          </a:p>
          <a:p>
            <a:r>
              <a:rPr lang="en-US" sz="1400" b="0">
                <a:solidFill>
                  <a:schemeClr val="tx1"/>
                </a:solidFill>
              </a:rPr>
              <a:t>User-Agent: Mozilla/5.0 (Windows; U; Windows NT 6.1; en-US) AppleWebKit/534.10 (KHTML, </a:t>
            </a:r>
          </a:p>
          <a:p>
            <a:r>
              <a:rPr lang="en-US" sz="1400" b="0">
                <a:solidFill>
                  <a:schemeClr val="tx1"/>
                </a:solidFill>
              </a:rPr>
              <a:t>like Gecko) Chrome/8.0.552.28 Safari/534.10</a:t>
            </a:r>
            <a:endParaRPr lang="es-ES" sz="1400" b="0">
              <a:solidFill>
                <a:schemeClr val="tx1"/>
              </a:solidFill>
            </a:endParaRPr>
          </a:p>
        </p:txBody>
      </p:sp>
    </p:spTree>
    <p:custDataLst>
      <p:tags r:id="rId1"/>
    </p:custDataLst>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mph" presetSubtype="1" nodeType="withEffect">
                                  <p:stCondLst>
                                    <p:cond delay="0"/>
                                  </p:stCondLst>
                                  <p:childTnLst>
                                    <p:set>
                                      <p:cBhvr override="childStyle">
                                        <p:cTn id="6" dur="indefinite"/>
                                        <p:tgtEl>
                                          <p:spTgt spid="54277">
                                            <p:txEl>
                                              <p:pRg st="0" end="0"/>
                                            </p:txEl>
                                          </p:spTgt>
                                        </p:tgtEl>
                                        <p:attrNameLst>
                                          <p:attrName>style.fontStyle</p:attrName>
                                        </p:attrNameLst>
                                      </p:cBhvr>
                                      <p:to>
                                        <p:strVal val="normal"/>
                                      </p:to>
                                    </p:set>
                                    <p:set>
                                      <p:cBhvr override="childStyle">
                                        <p:cTn id="7" dur="indefinite"/>
                                        <p:tgtEl>
                                          <p:spTgt spid="54277">
                                            <p:txEl>
                                              <p:pRg st="0" end="0"/>
                                            </p:txEl>
                                          </p:spTgt>
                                        </p:tgtEl>
                                        <p:attrNameLst>
                                          <p:attrName>style.fontWeight</p:attrName>
                                        </p:attrNameLst>
                                      </p:cBhvr>
                                      <p:to>
                                        <p:strVal val="bold"/>
                                      </p:to>
                                    </p:set>
                                    <p:set>
                                      <p:cBhvr override="childStyle">
                                        <p:cTn id="8" dur="indefinite"/>
                                        <p:tgtEl>
                                          <p:spTgt spid="54277">
                                            <p:txEl>
                                              <p:pRg st="0" end="0"/>
                                            </p:txEl>
                                          </p:spTgt>
                                        </p:tgtEl>
                                        <p:attrNameLst>
                                          <p:attrName>style.textDecorationUnderline</p:attrName>
                                        </p:attrNameLst>
                                      </p:cBhvr>
                                      <p:to>
                                        <p:strVal val="false"/>
                                      </p:to>
                                    </p:set>
                                  </p:childTnLst>
                                </p:cTn>
                              </p:par>
                              <p:par>
                                <p:cTn id="9" presetID="5" presetClass="emph" presetSubtype="1" nodeType="withEffect">
                                  <p:stCondLst>
                                    <p:cond delay="0"/>
                                  </p:stCondLst>
                                  <p:childTnLst>
                                    <p:set>
                                      <p:cBhvr override="childStyle">
                                        <p:cTn id="10" dur="indefinite"/>
                                        <p:tgtEl>
                                          <p:spTgt spid="54277">
                                            <p:txEl>
                                              <p:pRg st="3" end="3"/>
                                            </p:txEl>
                                          </p:spTgt>
                                        </p:tgtEl>
                                        <p:attrNameLst>
                                          <p:attrName>style.fontStyle</p:attrName>
                                        </p:attrNameLst>
                                      </p:cBhvr>
                                      <p:to>
                                        <p:strVal val="normal"/>
                                      </p:to>
                                    </p:set>
                                    <p:set>
                                      <p:cBhvr override="childStyle">
                                        <p:cTn id="11" dur="indefinite"/>
                                        <p:tgtEl>
                                          <p:spTgt spid="54277">
                                            <p:txEl>
                                              <p:pRg st="3" end="3"/>
                                            </p:txEl>
                                          </p:spTgt>
                                        </p:tgtEl>
                                        <p:attrNameLst>
                                          <p:attrName>style.fontWeight</p:attrName>
                                        </p:attrNameLst>
                                      </p:cBhvr>
                                      <p:to>
                                        <p:strVal val="bold"/>
                                      </p:to>
                                    </p:set>
                                    <p:set>
                                      <p:cBhvr override="childStyle">
                                        <p:cTn id="12" dur="indefinite"/>
                                        <p:tgtEl>
                                          <p:spTgt spid="5427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Grp="1" noChangeArrowheads="1"/>
          </p:cNvSpPr>
          <p:nvPr>
            <p:ph type="title" idx="4294967295"/>
          </p:nvPr>
        </p:nvSpPr>
        <p:spPr/>
        <p:txBody>
          <a:bodyPr/>
          <a:lstStyle/>
          <a:p>
            <a:pPr eaLnBrk="1" hangingPunct="1"/>
            <a:r>
              <a:rPr lang="es-ES" smtClean="0">
                <a:solidFill>
                  <a:srgbClr val="336699"/>
                </a:solidFill>
              </a:rPr>
              <a:t>Pruebas y Resultados</a:t>
            </a:r>
            <a:endParaRPr lang="en-US" smtClean="0">
              <a:solidFill>
                <a:srgbClr val="336699"/>
              </a:solidFill>
            </a:endParaRPr>
          </a:p>
        </p:txBody>
      </p:sp>
      <p:sp>
        <p:nvSpPr>
          <p:cNvPr id="56323" name="Text Box 9"/>
          <p:cNvSpPr txBox="1">
            <a:spLocks noChangeArrowheads="1"/>
          </p:cNvSpPr>
          <p:nvPr/>
        </p:nvSpPr>
        <p:spPr bwMode="auto">
          <a:xfrm>
            <a:off x="457200" y="1219200"/>
            <a:ext cx="8153400" cy="3113088"/>
          </a:xfrm>
          <a:prstGeom prst="rect">
            <a:avLst/>
          </a:prstGeom>
          <a:noFill/>
          <a:ln w="9525">
            <a:noFill/>
            <a:miter lim="800000"/>
            <a:headEnd/>
            <a:tailEnd/>
          </a:ln>
        </p:spPr>
        <p:txBody>
          <a:bodyPr>
            <a:spAutoFit/>
          </a:bodyPr>
          <a:lstStyle/>
          <a:p>
            <a:pPr>
              <a:buClr>
                <a:srgbClr val="336699"/>
              </a:buClr>
              <a:buFont typeface="Wingdings" pitchFamily="2" charset="2"/>
              <a:buChar char="§"/>
            </a:pPr>
            <a:r>
              <a:rPr lang="en-US" sz="1800" b="0">
                <a:solidFill>
                  <a:schemeClr val="tx1"/>
                </a:solidFill>
              </a:rPr>
              <a:t> </a:t>
            </a:r>
            <a:r>
              <a:rPr lang="es-MX" sz="1800" b="0">
                <a:solidFill>
                  <a:schemeClr val="tx1"/>
                </a:solidFill>
              </a:rPr>
              <a:t>Tiempo después de publicarse el artículo de este ataque, un investigador de seguridad escribió una herramienta que explota dicha vulnerabilidad. La herramienta se llama: R-U-Dead-Yet, (R.U.D.Y.).</a:t>
            </a: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None/>
            </a:pPr>
            <a:r>
              <a:rPr lang="en-US" sz="1800" b="0">
                <a:solidFill>
                  <a:schemeClr val="tx1"/>
                </a:solidFill>
                <a:hlinkClick r:id="rId4"/>
              </a:rPr>
              <a:t>http://chaptersinwebsecurity.blogspot.com/2010/11/universal-http-dos-are-you-dead-yet.html</a:t>
            </a:r>
            <a:r>
              <a:rPr lang="en-US" sz="1800" b="0">
                <a:solidFill>
                  <a:schemeClr val="tx1"/>
                </a:solidFill>
              </a:rPr>
              <a:t> </a:t>
            </a: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r>
              <a:rPr lang="en-US" sz="1800" b="0">
                <a:solidFill>
                  <a:schemeClr val="tx1"/>
                </a:solidFill>
              </a:rPr>
              <a:t> </a:t>
            </a:r>
            <a:r>
              <a:rPr lang="es-MX" sz="1800" b="0">
                <a:solidFill>
                  <a:schemeClr val="tx1"/>
                </a:solidFill>
              </a:rPr>
              <a:t>Después de usar la herramienta en un servidor Web Apache, éste deja de responder mientras la herramienta se encuentre en ejecución.</a:t>
            </a:r>
          </a:p>
          <a:p>
            <a:pPr>
              <a:buClr>
                <a:srgbClr val="336699"/>
              </a:buClr>
              <a:buFont typeface="Wingdings" pitchFamily="2" charset="2"/>
              <a:buChar char="§"/>
            </a:pPr>
            <a:endParaRPr lang="es-MX" sz="1800" b="0">
              <a:solidFill>
                <a:schemeClr val="tx1"/>
              </a:solidFill>
            </a:endParaRPr>
          </a:p>
          <a:p>
            <a:pPr>
              <a:buClr>
                <a:srgbClr val="336699"/>
              </a:buClr>
              <a:buFont typeface="Wingdings" pitchFamily="2" charset="2"/>
              <a:buNone/>
            </a:pPr>
            <a:r>
              <a:rPr lang="es-MX" sz="1800" b="0">
                <a:solidFill>
                  <a:schemeClr val="tx1"/>
                </a:solidFill>
              </a:rPr>
              <a:t>Los siguientes registros se generaron:</a:t>
            </a:r>
            <a:endParaRPr lang="en-US" sz="1800" b="0">
              <a:solidFill>
                <a:schemeClr val="tx1"/>
              </a:solidFill>
            </a:endParaRPr>
          </a:p>
        </p:txBody>
      </p:sp>
      <p:sp>
        <p:nvSpPr>
          <p:cNvPr id="56326" name="Rectangle 6"/>
          <p:cNvSpPr>
            <a:spLocks noChangeArrowheads="1"/>
          </p:cNvSpPr>
          <p:nvPr/>
        </p:nvSpPr>
        <p:spPr bwMode="auto">
          <a:xfrm>
            <a:off x="825500" y="4572000"/>
            <a:ext cx="7632700" cy="1296988"/>
          </a:xfrm>
          <a:prstGeom prst="rect">
            <a:avLst/>
          </a:prstGeom>
          <a:solidFill>
            <a:schemeClr val="tx1"/>
          </a:solidFill>
          <a:ln w="9525">
            <a:solidFill>
              <a:schemeClr val="tx1"/>
            </a:solidFill>
            <a:miter lim="800000"/>
            <a:headEnd/>
            <a:tailEnd/>
          </a:ln>
          <a:effectLst/>
        </p:spPr>
        <p:txBody>
          <a:bodyPr wrap="none" anchor="ctr"/>
          <a:lstStyle/>
          <a:p>
            <a:r>
              <a:rPr lang="en-US" sz="1400" b="0"/>
              <a:t>[Mon Nov 22 15:23:17 2010] [notice] Apache/2.2.9 (Ubuntu) PHP/5.2.6-2ubuntu4.6 with </a:t>
            </a:r>
          </a:p>
          <a:p>
            <a:r>
              <a:rPr lang="en-US" sz="1400" b="0"/>
              <a:t>Suhosin-Patch mod_ssl/2.2.9 OpenSSL/0.9.8g configured — resuming normal operations</a:t>
            </a:r>
          </a:p>
          <a:p>
            <a:endParaRPr lang="en-US" sz="1400" b="0"/>
          </a:p>
          <a:p>
            <a:r>
              <a:rPr lang="en-US" sz="1400" b="0"/>
              <a:t>[Mon Nov 22 15:24:46 2010] [error] server reached MaxClients setting, consider raising the </a:t>
            </a:r>
          </a:p>
          <a:p>
            <a:r>
              <a:rPr lang="en-US" sz="1400" b="0"/>
              <a:t>MaxClients setting|</a:t>
            </a:r>
          </a:p>
        </p:txBody>
      </p:sp>
    </p:spTree>
    <p:custDataLst>
      <p:tags r:id="rId1"/>
    </p:custDataLst>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5ADBE08-E232-445B-9C05-C5C38338C517}" type="slidenum">
              <a:rPr lang="en-US"/>
              <a:pPr>
                <a:defRPr/>
              </a:pPr>
              <a:t>5</a:t>
            </a:fld>
            <a:endParaRPr lang="en-US"/>
          </a:p>
        </p:txBody>
      </p:sp>
      <p:sp>
        <p:nvSpPr>
          <p:cNvPr id="49154" name="Rectangle 3"/>
          <p:cNvSpPr>
            <a:spLocks noGrp="1" noChangeArrowheads="1"/>
          </p:cNvSpPr>
          <p:nvPr>
            <p:ph type="body" idx="1"/>
          </p:nvPr>
        </p:nvSpPr>
        <p:spPr>
          <a:xfrm>
            <a:off x="457200" y="1295400"/>
            <a:ext cx="8229600" cy="3048000"/>
          </a:xfrm>
        </p:spPr>
        <p:txBody>
          <a:bodyPr/>
          <a:lstStyle/>
          <a:p>
            <a:pPr eaLnBrk="1" hangingPunct="1">
              <a:buFont typeface="Webdings" pitchFamily="18" charset="2"/>
              <a:buNone/>
            </a:pPr>
            <a:endParaRPr lang="en-AU" sz="3600" smtClean="0"/>
          </a:p>
          <a:p>
            <a:pPr eaLnBrk="1" hangingPunct="1">
              <a:buFont typeface="Webdings" pitchFamily="18" charset="2"/>
              <a:buNone/>
            </a:pPr>
            <a:endParaRPr lang="en-AU" sz="3600" smtClean="0"/>
          </a:p>
          <a:p>
            <a:pPr algn="ctr" eaLnBrk="1" hangingPunct="1">
              <a:buFont typeface="Webdings" pitchFamily="18" charset="2"/>
              <a:buNone/>
            </a:pPr>
            <a:r>
              <a:rPr lang="en-AU" sz="4000" b="1" smtClean="0">
                <a:solidFill>
                  <a:srgbClr val="336699"/>
                </a:solidFill>
              </a:rPr>
              <a:t>R.U.D.Y. DEMO</a:t>
            </a:r>
          </a:p>
          <a:p>
            <a:pPr eaLnBrk="1" hangingPunct="1"/>
            <a:endParaRPr lang="en-AU" sz="3600" smtClean="0"/>
          </a:p>
        </p:txBody>
      </p:sp>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ChangeArrowheads="1"/>
          </p:cNvSpPr>
          <p:nvPr>
            <p:ph type="title" idx="4294967295"/>
          </p:nvPr>
        </p:nvSpPr>
        <p:spPr/>
        <p:txBody>
          <a:bodyPr/>
          <a:lstStyle/>
          <a:p>
            <a:pPr eaLnBrk="1" hangingPunct="1"/>
            <a:r>
              <a:rPr lang="es-ES" smtClean="0">
                <a:solidFill>
                  <a:srgbClr val="336699"/>
                </a:solidFill>
              </a:rPr>
              <a:t>¿Qué responsen los fabricantes?</a:t>
            </a:r>
            <a:endParaRPr lang="en-US" smtClean="0">
              <a:solidFill>
                <a:srgbClr val="336699"/>
              </a:solidFill>
            </a:endParaRPr>
          </a:p>
        </p:txBody>
      </p:sp>
      <p:sp>
        <p:nvSpPr>
          <p:cNvPr id="58371" name="Text Box 9"/>
          <p:cNvSpPr txBox="1">
            <a:spLocks noChangeArrowheads="1"/>
          </p:cNvSpPr>
          <p:nvPr/>
        </p:nvSpPr>
        <p:spPr bwMode="auto">
          <a:xfrm>
            <a:off x="457200" y="1219200"/>
            <a:ext cx="8153400" cy="4546600"/>
          </a:xfrm>
          <a:prstGeom prst="rect">
            <a:avLst/>
          </a:prstGeom>
          <a:noFill/>
          <a:ln w="9525">
            <a:noFill/>
            <a:miter lim="800000"/>
            <a:headEnd/>
            <a:tailEnd/>
          </a:ln>
        </p:spPr>
        <p:txBody>
          <a:bodyPr>
            <a:spAutoFit/>
          </a:bodyPr>
          <a:lstStyle/>
          <a:p>
            <a:pPr>
              <a:buClr>
                <a:srgbClr val="37519D"/>
              </a:buClr>
              <a:buFont typeface="Wingdings" pitchFamily="2" charset="2"/>
              <a:buChar char="§"/>
            </a:pPr>
            <a:endParaRPr lang="en-US" sz="1800" b="0">
              <a:solidFill>
                <a:schemeClr val="tx1"/>
              </a:solidFill>
            </a:endParaRPr>
          </a:p>
          <a:p>
            <a:pPr>
              <a:buClr>
                <a:srgbClr val="37519D"/>
              </a:buClr>
              <a:buFont typeface="Wingdings" pitchFamily="2" charset="2"/>
              <a:buChar char="§"/>
            </a:pPr>
            <a:endParaRPr lang="en-US" sz="1800" b="0">
              <a:solidFill>
                <a:schemeClr val="tx1"/>
              </a:solidFill>
            </a:endParaRPr>
          </a:p>
          <a:p>
            <a:pPr>
              <a:buClr>
                <a:srgbClr val="37519D"/>
              </a:buClr>
              <a:buFont typeface="Wingdings" pitchFamily="2" charset="2"/>
              <a:buChar char="§"/>
            </a:pPr>
            <a:endParaRPr lang="en-US" sz="1800" b="0">
              <a:solidFill>
                <a:schemeClr val="tx1"/>
              </a:solidFill>
            </a:endParaRPr>
          </a:p>
          <a:p>
            <a:pPr>
              <a:buClr>
                <a:srgbClr val="37519D"/>
              </a:buClr>
              <a:buFont typeface="Wingdings" pitchFamily="2" charset="2"/>
              <a:buChar char="§"/>
            </a:pPr>
            <a:endParaRPr lang="en-US" sz="1800" b="0">
              <a:solidFill>
                <a:schemeClr val="tx1"/>
              </a:solidFill>
            </a:endParaRPr>
          </a:p>
          <a:p>
            <a:pPr>
              <a:buClr>
                <a:srgbClr val="37519D"/>
              </a:buClr>
              <a:buFont typeface="Wingdings" pitchFamily="2" charset="2"/>
              <a:buChar char="§"/>
            </a:pPr>
            <a:endParaRPr lang="en-US" sz="1800" b="0">
              <a:solidFill>
                <a:schemeClr val="tx1"/>
              </a:solidFill>
            </a:endParaRPr>
          </a:p>
          <a:p>
            <a:pPr>
              <a:buClr>
                <a:srgbClr val="336699"/>
              </a:buClr>
              <a:buFont typeface="Wingdings" pitchFamily="2" charset="2"/>
              <a:buChar char="§"/>
            </a:pPr>
            <a:r>
              <a:rPr lang="en-US" sz="1800" b="0">
                <a:solidFill>
                  <a:schemeClr val="tx1"/>
                </a:solidFill>
              </a:rPr>
              <a:t> </a:t>
            </a:r>
            <a:r>
              <a:rPr lang="en-US" sz="2000">
                <a:solidFill>
                  <a:schemeClr val="tx1"/>
                </a:solidFill>
              </a:rPr>
              <a:t>Apache</a:t>
            </a:r>
            <a:r>
              <a:rPr lang="en-US" sz="1800" b="0">
                <a:solidFill>
                  <a:schemeClr val="tx1"/>
                </a:solidFill>
              </a:rPr>
              <a:t> – “What you described is a known attribute (read: flaw) of the HTTP protocol over TCP/IP. The Apache HTTP project declines to treat this expected use-case as a vulnerability in the software</a:t>
            </a: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endParaRPr lang="en-US" sz="1800" b="0">
              <a:solidFill>
                <a:schemeClr val="tx1"/>
              </a:solidFill>
            </a:endParaRPr>
          </a:p>
          <a:p>
            <a:pPr>
              <a:buClr>
                <a:srgbClr val="336699"/>
              </a:buClr>
              <a:buFont typeface="Wingdings" pitchFamily="2" charset="2"/>
              <a:buChar char="§"/>
            </a:pPr>
            <a:r>
              <a:rPr lang="en-US" sz="1800" b="0">
                <a:solidFill>
                  <a:schemeClr val="tx1"/>
                </a:solidFill>
              </a:rPr>
              <a:t> </a:t>
            </a:r>
            <a:r>
              <a:rPr lang="en-US" sz="2000">
                <a:solidFill>
                  <a:schemeClr val="tx1"/>
                </a:solidFill>
              </a:rPr>
              <a:t>Microsoft</a:t>
            </a:r>
            <a:r>
              <a:rPr lang="en-US" sz="1800" b="0">
                <a:solidFill>
                  <a:schemeClr val="tx1"/>
                </a:solidFill>
              </a:rPr>
              <a:t> – “While we recognize this is an issue, this issue does not meet our bar for the release of a security update. We will continue to track this issue and the changes I mentioned above for release in a future service pack.”</a:t>
            </a:r>
          </a:p>
        </p:txBody>
      </p:sp>
      <p:pic>
        <p:nvPicPr>
          <p:cNvPr id="58373" name="Picture 5"/>
          <p:cNvPicPr>
            <a:picLocks noChangeAspect="1" noChangeArrowheads="1"/>
          </p:cNvPicPr>
          <p:nvPr/>
        </p:nvPicPr>
        <p:blipFill>
          <a:blip r:embed="rId4" cstate="print"/>
          <a:srcRect/>
          <a:stretch>
            <a:fillRect/>
          </a:stretch>
        </p:blipFill>
        <p:spPr bwMode="auto">
          <a:xfrm>
            <a:off x="533400" y="1295400"/>
            <a:ext cx="2895600" cy="1071563"/>
          </a:xfrm>
          <a:prstGeom prst="rect">
            <a:avLst/>
          </a:prstGeom>
          <a:noFill/>
          <a:ln w="9525">
            <a:noFill/>
            <a:miter lim="800000"/>
            <a:headEnd/>
            <a:tailEnd/>
          </a:ln>
          <a:effectLst/>
        </p:spPr>
      </p:pic>
      <p:pic>
        <p:nvPicPr>
          <p:cNvPr id="58375" name="Picture 7"/>
          <p:cNvPicPr>
            <a:picLocks noChangeAspect="1" noChangeArrowheads="1"/>
          </p:cNvPicPr>
          <p:nvPr/>
        </p:nvPicPr>
        <p:blipFill>
          <a:blip r:embed="rId5" cstate="print"/>
          <a:srcRect/>
          <a:stretch>
            <a:fillRect/>
          </a:stretch>
        </p:blipFill>
        <p:spPr bwMode="auto">
          <a:xfrm>
            <a:off x="304800" y="3962400"/>
            <a:ext cx="3600450" cy="865188"/>
          </a:xfrm>
          <a:prstGeom prst="rect">
            <a:avLst/>
          </a:prstGeom>
          <a:noFill/>
          <a:ln w="9525">
            <a:noFill/>
            <a:miter lim="800000"/>
            <a:headEnd/>
            <a:tailEnd/>
          </a:ln>
          <a:effectLst/>
        </p:spPr>
      </p:pic>
    </p:spTree>
    <p:custDataLst>
      <p:tags r:id="rId1"/>
    </p:custDataLst>
  </p:cSld>
  <p:clrMapOvr>
    <a:masterClrMapping/>
  </p:clrMapOvr>
  <p:transition>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Grp="1" noChangeArrowheads="1"/>
          </p:cNvSpPr>
          <p:nvPr>
            <p:ph type="title" idx="4294967295"/>
          </p:nvPr>
        </p:nvSpPr>
        <p:spPr/>
        <p:txBody>
          <a:bodyPr/>
          <a:lstStyle/>
          <a:p>
            <a:pPr eaLnBrk="1" hangingPunct="1"/>
            <a:r>
              <a:rPr lang="es-ES" smtClean="0">
                <a:solidFill>
                  <a:srgbClr val="336699"/>
                </a:solidFill>
              </a:rPr>
              <a:t>Contramedidas</a:t>
            </a:r>
            <a:endParaRPr lang="en-US" smtClean="0">
              <a:solidFill>
                <a:srgbClr val="336699"/>
              </a:solidFill>
            </a:endParaRPr>
          </a:p>
        </p:txBody>
      </p:sp>
      <p:sp>
        <p:nvSpPr>
          <p:cNvPr id="60419" name="Text Box 9"/>
          <p:cNvSpPr txBox="1">
            <a:spLocks noChangeArrowheads="1"/>
          </p:cNvSpPr>
          <p:nvPr/>
        </p:nvSpPr>
        <p:spPr bwMode="auto">
          <a:xfrm>
            <a:off x="457200" y="1219200"/>
            <a:ext cx="8229600" cy="2319338"/>
          </a:xfrm>
          <a:prstGeom prst="rect">
            <a:avLst/>
          </a:prstGeom>
          <a:noFill/>
          <a:ln w="9525">
            <a:noFill/>
            <a:miter lim="800000"/>
            <a:headEnd/>
            <a:tailEnd/>
          </a:ln>
        </p:spPr>
        <p:txBody>
          <a:bodyPr>
            <a:spAutoFit/>
          </a:bodyPr>
          <a:lstStyle/>
          <a:p>
            <a:pPr>
              <a:buClr>
                <a:srgbClr val="37519D"/>
              </a:buClr>
              <a:buFont typeface="Wingdings" pitchFamily="2" charset="2"/>
              <a:buChar char="§"/>
            </a:pPr>
            <a:endParaRPr lang="en-US" sz="1800" b="0">
              <a:solidFill>
                <a:schemeClr val="tx1"/>
              </a:solidFill>
            </a:endParaRPr>
          </a:p>
          <a:p>
            <a:pPr>
              <a:buClr>
                <a:srgbClr val="336699"/>
              </a:buClr>
              <a:buFont typeface="Wingdings" pitchFamily="2" charset="2"/>
              <a:buChar char="§"/>
            </a:pPr>
            <a:r>
              <a:rPr lang="en-US" sz="2000">
                <a:solidFill>
                  <a:schemeClr val="tx1"/>
                </a:solidFill>
              </a:rPr>
              <a:t> ModSecurity</a:t>
            </a:r>
            <a:r>
              <a:rPr lang="en-US" sz="1800" b="0">
                <a:solidFill>
                  <a:schemeClr val="tx1"/>
                </a:solidFill>
              </a:rPr>
              <a:t> (mod_security)</a:t>
            </a:r>
          </a:p>
          <a:p>
            <a:pPr>
              <a:buClr>
                <a:srgbClr val="336699"/>
              </a:buClr>
              <a:buFont typeface="Wingdings" pitchFamily="2" charset="2"/>
              <a:buChar char="§"/>
            </a:pPr>
            <a:endParaRPr lang="en-US" sz="1800" b="0">
              <a:solidFill>
                <a:schemeClr val="tx1"/>
              </a:solidFill>
            </a:endParaRPr>
          </a:p>
          <a:p>
            <a:pPr algn="just">
              <a:buClr>
                <a:srgbClr val="336699"/>
              </a:buClr>
              <a:buFont typeface="Wingdings" pitchFamily="2" charset="2"/>
              <a:buChar char="§"/>
            </a:pPr>
            <a:r>
              <a:rPr lang="en-US" sz="1800" b="0">
                <a:solidFill>
                  <a:schemeClr val="tx1"/>
                </a:solidFill>
              </a:rPr>
              <a:t> ModSecurity v2.5.13 (change log) </a:t>
            </a:r>
            <a:r>
              <a:rPr lang="es-MX" sz="1800" b="0">
                <a:solidFill>
                  <a:schemeClr val="tx1"/>
                </a:solidFill>
              </a:rPr>
              <a:t>ha sido liberado. Esta versión corrige varios problemas pequeños e incluye la nueva protección para ataque Slow DoS con la directiva SecReadStateLimit. Además, esta versión corrige algunos errores bastante pequeña pero notable e incluye más tardar el conjunto de reglas “core” (v2.0.10).</a:t>
            </a:r>
            <a:endParaRPr lang="en-US" sz="1800" b="0">
              <a:solidFill>
                <a:schemeClr val="tx1"/>
              </a:solidFill>
            </a:endParaRPr>
          </a:p>
        </p:txBody>
      </p:sp>
      <p:sp>
        <p:nvSpPr>
          <p:cNvPr id="60422" name="Rectangle 6"/>
          <p:cNvSpPr>
            <a:spLocks noChangeArrowheads="1"/>
          </p:cNvSpPr>
          <p:nvPr/>
        </p:nvSpPr>
        <p:spPr bwMode="auto">
          <a:xfrm>
            <a:off x="825500" y="3960813"/>
            <a:ext cx="7632700" cy="1449387"/>
          </a:xfrm>
          <a:prstGeom prst="rect">
            <a:avLst/>
          </a:prstGeom>
          <a:solidFill>
            <a:schemeClr val="tx1"/>
          </a:solidFill>
          <a:ln w="9525">
            <a:solidFill>
              <a:schemeClr val="tx1"/>
            </a:solidFill>
            <a:miter lim="800000"/>
            <a:headEnd/>
            <a:tailEnd/>
          </a:ln>
          <a:effectLst/>
        </p:spPr>
        <p:txBody>
          <a:bodyPr anchor="ctr"/>
          <a:lstStyle/>
          <a:p>
            <a:r>
              <a:rPr lang="en-US" sz="1400" b="0"/>
              <a:t>[Tue Nov 23 11:52:27 2010] [error] [client 127.0.0.1] ModSecurity: Access denied with connection close (phase 1). Operator GT matched 5 at </a:t>
            </a:r>
            <a:r>
              <a:rPr lang="en-US" sz="1400" b="0">
                <a:solidFill>
                  <a:srgbClr val="00FFCC"/>
                </a:solidFill>
              </a:rPr>
              <a:t>IP:slow_dos_counter</a:t>
            </a:r>
            <a:r>
              <a:rPr lang="en-US" sz="1400" b="0"/>
              <a:t>. [file "/usr/local/apache/conf/modsec_current/base_rules/modsecurity_crs_15_customrules.conf"] [line "6"] [msg "Client Connection Dropped due to high # of slow DoS alerts"] [hostname "localhost"] [uri "/upload.html/cgi-bin/fup.cgi"] [unique_id "TOvxS8CoAWUAAAOcG9oAAAAQ"]</a:t>
            </a:r>
          </a:p>
        </p:txBody>
      </p:sp>
      <p:pic>
        <p:nvPicPr>
          <p:cNvPr id="60428" name="Picture 12"/>
          <p:cNvPicPr>
            <a:picLocks noChangeAspect="1" noChangeArrowheads="1"/>
          </p:cNvPicPr>
          <p:nvPr/>
        </p:nvPicPr>
        <p:blipFill>
          <a:blip r:embed="rId4" cstate="print"/>
          <a:srcRect/>
          <a:stretch>
            <a:fillRect/>
          </a:stretch>
        </p:blipFill>
        <p:spPr bwMode="auto">
          <a:xfrm>
            <a:off x="6934200" y="685800"/>
            <a:ext cx="1905000" cy="628650"/>
          </a:xfrm>
          <a:prstGeom prst="rect">
            <a:avLst/>
          </a:prstGeom>
          <a:noFill/>
          <a:ln w="9525">
            <a:noFill/>
            <a:miter lim="800000"/>
            <a:headEnd/>
            <a:tailEnd/>
          </a:ln>
          <a:effectLst/>
        </p:spPr>
      </p:pic>
    </p:spTree>
    <p:custDataLst>
      <p:tags r:id="rId1"/>
    </p:custDataLst>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bwMode="auto">
          <a:xfrm>
            <a:off x="8585200" y="6308725"/>
            <a:ext cx="406400" cy="228600"/>
          </a:xfrm>
          <a:prstGeom prst="rect">
            <a:avLst/>
          </a:prstGeom>
          <a:noFill/>
          <a:ln>
            <a:miter lim="800000"/>
            <a:headEnd/>
            <a:tailEnd/>
          </a:ln>
        </p:spPr>
        <p:txBody>
          <a:bodyPr lIns="91420" tIns="45711" rIns="91420" bIns="45711"/>
          <a:lstStyle/>
          <a:p>
            <a:pPr algn="ctr">
              <a:defRPr/>
            </a:pPr>
            <a:fld id="{C0B40A3E-DDF7-4961-9D01-2F62067DBF99}" type="slidenum">
              <a:rPr lang="en-US" sz="1000">
                <a:solidFill>
                  <a:srgbClr val="969696"/>
                </a:solidFill>
                <a:latin typeface="+mn-lt"/>
                <a:cs typeface="+mn-cs"/>
              </a:rPr>
              <a:pPr algn="ctr">
                <a:defRPr/>
              </a:pPr>
              <a:t>8</a:t>
            </a:fld>
            <a:endParaRPr lang="en-US" sz="1000">
              <a:solidFill>
                <a:srgbClr val="969696"/>
              </a:solidFill>
              <a:latin typeface="+mn-lt"/>
              <a:cs typeface="+mn-cs"/>
            </a:endParaRPr>
          </a:p>
        </p:txBody>
      </p:sp>
      <p:sp>
        <p:nvSpPr>
          <p:cNvPr id="64515" name="Rectangle 3"/>
          <p:cNvSpPr>
            <a:spLocks noGrp="1" noChangeArrowheads="1"/>
          </p:cNvSpPr>
          <p:nvPr>
            <p:ph type="body" idx="4294967295"/>
          </p:nvPr>
        </p:nvSpPr>
        <p:spPr/>
        <p:txBody>
          <a:bodyPr/>
          <a:lstStyle/>
          <a:p>
            <a:pPr eaLnBrk="1" hangingPunct="1">
              <a:buFont typeface="Webdings" pitchFamily="18" charset="2"/>
              <a:buNone/>
            </a:pPr>
            <a:endParaRPr lang="en-AU" sz="3600" smtClean="0"/>
          </a:p>
          <a:p>
            <a:pPr eaLnBrk="1" hangingPunct="1">
              <a:buFont typeface="Webdings" pitchFamily="18" charset="2"/>
              <a:buNone/>
            </a:pPr>
            <a:endParaRPr lang="en-AU" sz="3600" smtClean="0"/>
          </a:p>
          <a:p>
            <a:pPr algn="ctr" eaLnBrk="1" hangingPunct="1">
              <a:buFont typeface="Webdings" pitchFamily="18" charset="2"/>
              <a:buNone/>
            </a:pPr>
            <a:r>
              <a:rPr lang="en-AU" sz="4000" b="1" smtClean="0">
                <a:solidFill>
                  <a:srgbClr val="336699"/>
                </a:solidFill>
              </a:rPr>
              <a:t>¿Preguntas?</a:t>
            </a:r>
          </a:p>
          <a:p>
            <a:pPr eaLnBrk="1" hangingPunct="1">
              <a:buFont typeface="Webdings" pitchFamily="18" charset="2"/>
              <a:buNone/>
            </a:pPr>
            <a:endParaRPr lang="en-AU" sz="4000" b="1" smtClean="0">
              <a:solidFill>
                <a:srgbClr val="3366CC"/>
              </a:solidFill>
            </a:endParaRPr>
          </a:p>
          <a:p>
            <a:pPr eaLnBrk="1" hangingPunct="1"/>
            <a:endParaRPr lang="en-AU" sz="2400" smtClean="0"/>
          </a:p>
          <a:p>
            <a:pPr eaLnBrk="1" hangingPunct="1"/>
            <a:endParaRPr lang="en-AU" sz="3600" smtClean="0"/>
          </a:p>
        </p:txBody>
      </p:sp>
    </p:spTree>
  </p:cSld>
  <p:clrMapOvr>
    <a:masterClrMapping/>
  </p:clrMapOvr>
  <p:transition>
    <p:push/>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2.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3.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4.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ags/tag5.xml><?xml version="1.0" encoding="utf-8"?>
<p:tagLst xmlns:a="http://schemas.openxmlformats.org/drawingml/2006/main" xmlns:r="http://schemas.openxmlformats.org/officeDocument/2006/relationships" xmlns:p="http://schemas.openxmlformats.org/presentationml/2006/main">
  <p:tag name="EMPTYTAG" val="EmptyTag"/>
  <p:tag name="04/16/2010" val="LastModified"/>
</p:tagLst>
</file>

<file path=ppt/theme/theme1.xml><?xml version="1.0" encoding="utf-8"?>
<a:theme xmlns:a="http://schemas.openxmlformats.org/drawingml/2006/main" name="owasp melbourne - alternative authorisation strategies">
  <a:themeElements>
    <a:clrScheme name="owasp melbourne - alternative authorisation strategi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wasp melbourne - alternative authorisation strategie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2813" rtl="0" eaLnBrk="0" fontAlgn="base" latinLnBrk="0" hangingPunct="0">
          <a:lnSpc>
            <a:spcPct val="100000"/>
          </a:lnSpc>
          <a:spcBef>
            <a:spcPct val="0"/>
          </a:spcBef>
          <a:spcAft>
            <a:spcPct val="0"/>
          </a:spcAft>
          <a:buClrTx/>
          <a:buSzTx/>
          <a:buFontTx/>
          <a:buNone/>
          <a:tabLst/>
          <a:defRPr kumimoji="0" lang="en-AU" sz="28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2813" rtl="0" eaLnBrk="0" fontAlgn="base" latinLnBrk="0" hangingPunct="0">
          <a:lnSpc>
            <a:spcPct val="100000"/>
          </a:lnSpc>
          <a:spcBef>
            <a:spcPct val="0"/>
          </a:spcBef>
          <a:spcAft>
            <a:spcPct val="0"/>
          </a:spcAft>
          <a:buClrTx/>
          <a:buSzTx/>
          <a:buFontTx/>
          <a:buNone/>
          <a:tabLst/>
          <a:defRPr kumimoji="0" lang="en-AU" sz="2800" b="1" i="0" u="none" strike="noStrike" cap="none" normalizeH="0" baseline="0" smtClean="0">
            <a:ln>
              <a:noFill/>
            </a:ln>
            <a:solidFill>
              <a:schemeClr val="bg1"/>
            </a:solidFill>
            <a:effectLst/>
            <a:latin typeface="Arial" charset="0"/>
          </a:defRPr>
        </a:defPPr>
      </a:lstStyle>
    </a:lnDef>
  </a:objectDefaults>
  <a:extraClrSchemeLst>
    <a:extraClrScheme>
      <a:clrScheme name="owasp melbourne - alternative authorisation strategi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wasp melbourne - alternative authorisation strategi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wasp melbourne - alternative authorisation strategi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wasp melbourne - alternative authorisation strategi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wasp melbourne - alternative authorisation strategi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wasp melbourne - alternative authorisation strategi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wasp melbourne - alternative authorisation strategi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wasp melbourne - alternative authorisation strategi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wasp melbourne - alternative authorisation strategi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wasp melbourne - alternative authorisation strategi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wasp melbourne - alternative authorisation strategi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wasp melbourne - alternative authorisation strategi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owasp melbourne - alternative authorisation strategies</Template>
  <TotalTime>5566</TotalTime>
  <Words>733</Words>
  <Application>Microsoft Office PowerPoint</Application>
  <PresentationFormat>On-screen Show (4:3)</PresentationFormat>
  <Paragraphs>86</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owasp melbourne - alternative authorisation strategies</vt:lpstr>
      <vt:lpstr>  HTTP Universal DoS</vt:lpstr>
      <vt:lpstr>DDoS de Capa 7</vt:lpstr>
      <vt:lpstr>Análisis del ataque (HTTP Post)</vt:lpstr>
      <vt:lpstr>Pruebas y Resultados</vt:lpstr>
      <vt:lpstr>Slide 5</vt:lpstr>
      <vt:lpstr>¿Qué responsen los fabricantes?</vt:lpstr>
      <vt:lpstr>Contramedidas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OWASP Intro</dc:title>
  <dc:creator>Hector Espinoza</dc:creator>
  <cp:lastModifiedBy>voltron</cp:lastModifiedBy>
  <cp:revision>531</cp:revision>
  <dcterms:created xsi:type="dcterms:W3CDTF">2005-02-24T21:20:01Z</dcterms:created>
  <dcterms:modified xsi:type="dcterms:W3CDTF">2010-12-06T20:48:13Z</dcterms:modified>
</cp:coreProperties>
</file>