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7ADB0-5C91-4139-A18B-8FF1BF82CD71}" type="datetimeFigureOut">
              <a:rPr lang="en-US" smtClean="0"/>
              <a:t>3/20/2013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BCAA8-14C0-43BA-8174-508FEAE87D98}" type="slidenum">
              <a:rPr lang="en-US" smtClean="0"/>
              <a:t>‹#›</a:t>
            </a:fld>
            <a:endParaRPr lang="en-US"/>
          </a:p>
        </p:txBody>
      </p:sp>
    </p:spTree>
    <p:extLst>
      <p:ext uri="{BB962C8B-B14F-4D97-AF65-F5344CB8AC3E}">
        <p14:creationId xmlns:p14="http://schemas.microsoft.com/office/powerpoint/2010/main" val="409003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tc.gov/reports/privacy3/fairinfo.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cybersecurity</a:t>
            </a:r>
            <a:r>
              <a:rPr lang="en-US" sz="1200" kern="1200" dirty="0" smtClean="0">
                <a:solidFill>
                  <a:schemeClr val="tx1"/>
                </a:solidFill>
                <a:effectLst/>
                <a:latin typeface="+mn-lt"/>
                <a:ea typeface="+mn-ea"/>
                <a:cs typeface="+mn-cs"/>
              </a:rPr>
              <a:t> purpose" only means that a company has to think that a user is trying to harm its network. Whenever these prerequisites are met, CISPA is written broadly enough to permit communications service providers to share emails and text messages of its customers with the government.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9BCAA8-14C0-43BA-8174-508FEAE87D98}" type="slidenum">
              <a:rPr lang="en-US" smtClean="0"/>
              <a:t>4</a:t>
            </a:fld>
            <a:endParaRPr lang="en-US"/>
          </a:p>
        </p:txBody>
      </p:sp>
    </p:spTree>
    <p:extLst>
      <p:ext uri="{BB962C8B-B14F-4D97-AF65-F5344CB8AC3E}">
        <p14:creationId xmlns:p14="http://schemas.microsoft.com/office/powerpoint/2010/main" val="301510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Laws like the Cable Communications Policy Act, the Wiretap Act, the Video Privacy Protection Act, and the Electronic Communications Privacy Act provide judicial oversight and other privacy protections that prevent companies from unnecessarily sharing private information of individuals, including the content of emails. And these laws expressly allow lawsuits against companies that go too far in divulging private information.</a:t>
            </a:r>
          </a:p>
          <a:p>
            <a:endParaRPr lang="en-US" dirty="0"/>
          </a:p>
        </p:txBody>
      </p:sp>
      <p:sp>
        <p:nvSpPr>
          <p:cNvPr id="4" name="Slide Number Placeholder 3"/>
          <p:cNvSpPr>
            <a:spLocks noGrp="1"/>
          </p:cNvSpPr>
          <p:nvPr>
            <p:ph type="sldNum" sz="quarter" idx="10"/>
          </p:nvPr>
        </p:nvSpPr>
        <p:spPr/>
        <p:txBody>
          <a:bodyPr/>
          <a:lstStyle/>
          <a:p>
            <a:fld id="{A89BCAA8-14C0-43BA-8174-508FEAE87D98}" type="slidenum">
              <a:rPr lang="en-US" smtClean="0"/>
              <a:t>5</a:t>
            </a:fld>
            <a:endParaRPr lang="en-US"/>
          </a:p>
        </p:txBody>
      </p:sp>
    </p:spTree>
    <p:extLst>
      <p:ext uri="{BB962C8B-B14F-4D97-AF65-F5344CB8AC3E}">
        <p14:creationId xmlns:p14="http://schemas.microsoft.com/office/powerpoint/2010/main" val="388102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Opponents argue that the bill grants broad new powers, allowing companies to identify and obtain “threat information” by looking at individuals’ private information and PII.  They claim that it is written so broadly that it allows companies to share large amounts of personal information to the government with no judicial oversight—effectively creating a “</a:t>
            </a:r>
            <a:r>
              <a:rPr lang="en-US" sz="1200" kern="1200" dirty="0" err="1" smtClean="0">
                <a:solidFill>
                  <a:schemeClr val="tx1"/>
                </a:solidFill>
                <a:effectLst/>
                <a:latin typeface="+mn-lt"/>
                <a:ea typeface="+mn-ea"/>
                <a:cs typeface="+mn-cs"/>
              </a:rPr>
              <a:t>cybersecurity</a:t>
            </a:r>
            <a:r>
              <a:rPr lang="en-US" sz="1200" kern="1200" dirty="0" smtClean="0">
                <a:solidFill>
                  <a:schemeClr val="tx1"/>
                </a:solidFill>
                <a:effectLst/>
                <a:latin typeface="+mn-lt"/>
                <a:ea typeface="+mn-ea"/>
                <a:cs typeface="+mn-cs"/>
              </a:rPr>
              <a:t>” loophole in all existing privacy laws.</a:t>
            </a:r>
          </a:p>
          <a:p>
            <a:r>
              <a:rPr lang="en-US" sz="1200" kern="1200" dirty="0" smtClean="0">
                <a:solidFill>
                  <a:schemeClr val="tx1"/>
                </a:solidFill>
                <a:effectLst/>
                <a:latin typeface="+mn-lt"/>
                <a:ea typeface="+mn-ea"/>
                <a:cs typeface="+mn-cs"/>
              </a:rPr>
              <a:t>Additionally, as noted above, they fear that CISPA would override current privacy law such as the Wiretap Act and the Stored Communications Act.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Privacy Advocates are concerned that the sharing of information with the government could be done with an impermissible reference to individuals’ PII.  They point out that the most useful threat information that should be shared includes previously unknown software and network vulnerabilities, malware signatures, and other technical characteristics that identify an attack or its methodology—all of which can be shared without PII.  However, opponents argue that CISPA authorizes the sharing of PII and leaves redaction to the companies’ discretion.  </a:t>
            </a:r>
          </a:p>
          <a:p>
            <a:endParaRPr lang="en-US" dirty="0"/>
          </a:p>
        </p:txBody>
      </p:sp>
      <p:sp>
        <p:nvSpPr>
          <p:cNvPr id="4" name="Slide Number Placeholder 3"/>
          <p:cNvSpPr>
            <a:spLocks noGrp="1"/>
          </p:cNvSpPr>
          <p:nvPr>
            <p:ph type="sldNum" sz="quarter" idx="10"/>
          </p:nvPr>
        </p:nvSpPr>
        <p:spPr/>
        <p:txBody>
          <a:bodyPr/>
          <a:lstStyle/>
          <a:p>
            <a:fld id="{A89BCAA8-14C0-43BA-8174-508FEAE87D98}" type="slidenum">
              <a:rPr lang="en-US" smtClean="0"/>
              <a:t>6</a:t>
            </a:fld>
            <a:endParaRPr lang="en-US"/>
          </a:p>
        </p:txBody>
      </p:sp>
    </p:spTree>
    <p:extLst>
      <p:ext uri="{BB962C8B-B14F-4D97-AF65-F5344CB8AC3E}">
        <p14:creationId xmlns:p14="http://schemas.microsoft.com/office/powerpoint/2010/main" val="419332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February 12, 2013, the President signed a long awaited </a:t>
            </a:r>
            <a:r>
              <a:rPr lang="en-US" sz="1200" kern="1200" dirty="0" err="1" smtClean="0">
                <a:solidFill>
                  <a:schemeClr val="tx1"/>
                </a:solidFill>
                <a:effectLst/>
                <a:latin typeface="+mn-lt"/>
                <a:ea typeface="+mn-ea"/>
                <a:cs typeface="+mn-cs"/>
              </a:rPr>
              <a:t>cybersecurity</a:t>
            </a:r>
            <a:r>
              <a:rPr lang="en-US" sz="1200" kern="1200" dirty="0" smtClean="0">
                <a:solidFill>
                  <a:schemeClr val="tx1"/>
                </a:solidFill>
                <a:effectLst/>
                <a:latin typeface="+mn-lt"/>
                <a:ea typeface="+mn-ea"/>
                <a:cs typeface="+mn-cs"/>
              </a:rPr>
              <a:t> executive order, a move that caps months of discussions with technology companies and could reduce pressure on Congress to move forward with the controversial CISPA legislation.  The </a:t>
            </a:r>
            <a:r>
              <a:rPr lang="en-US" sz="1200" kern="1200" dirty="0" err="1" smtClean="0">
                <a:solidFill>
                  <a:schemeClr val="tx1"/>
                </a:solidFill>
                <a:effectLst/>
                <a:latin typeface="+mn-lt"/>
                <a:ea typeface="+mn-ea"/>
                <a:cs typeface="+mn-cs"/>
              </a:rPr>
              <a:t>cybersecurity</a:t>
            </a:r>
            <a:r>
              <a:rPr lang="en-US" sz="1200" kern="1200" dirty="0" smtClean="0">
                <a:solidFill>
                  <a:schemeClr val="tx1"/>
                </a:solidFill>
                <a:effectLst/>
                <a:latin typeface="+mn-lt"/>
                <a:ea typeface="+mn-ea"/>
                <a:cs typeface="+mn-cs"/>
              </a:rPr>
              <a:t> order sets up some new ways for Washington to share threat information with the private sector.  The President stated: The order will "strengthen our cyber defenses by increasing information sharing, and developing standards to protect our national security, our jobs, and our privacy.”  Everything contained in the order — and in particular, the development by federal agencies of in-house </a:t>
            </a:r>
            <a:r>
              <a:rPr lang="en-US" sz="1200" kern="1200" dirty="0" err="1" smtClean="0">
                <a:solidFill>
                  <a:schemeClr val="tx1"/>
                </a:solidFill>
                <a:effectLst/>
                <a:latin typeface="+mn-lt"/>
                <a:ea typeface="+mn-ea"/>
                <a:cs typeface="+mn-cs"/>
              </a:rPr>
              <a:t>cybersecurity</a:t>
            </a:r>
            <a:r>
              <a:rPr lang="en-US" sz="1200" kern="1200" dirty="0" smtClean="0">
                <a:solidFill>
                  <a:schemeClr val="tx1"/>
                </a:solidFill>
                <a:effectLst/>
                <a:latin typeface="+mn-lt"/>
                <a:ea typeface="+mn-ea"/>
                <a:cs typeface="+mn-cs"/>
              </a:rPr>
              <a:t> standards — will be held up against the Federal Trade Commission's universally recognized privacy standards, the </a:t>
            </a:r>
            <a:r>
              <a:rPr lang="en-US" sz="1200" u="sng" kern="1200" dirty="0" smtClean="0">
                <a:solidFill>
                  <a:schemeClr val="tx1"/>
                </a:solidFill>
                <a:effectLst/>
                <a:latin typeface="+mn-lt"/>
                <a:ea typeface="+mn-ea"/>
                <a:cs typeface="+mn-cs"/>
                <a:hlinkClick r:id="rId3"/>
              </a:rPr>
              <a:t>Fair Information Practice Principles (FIPP)</a:t>
            </a:r>
            <a:r>
              <a:rPr lang="en-US" sz="1200" kern="1200" dirty="0" smtClean="0">
                <a:solidFill>
                  <a:schemeClr val="tx1"/>
                </a:solidFill>
                <a:effectLst/>
                <a:latin typeface="+mn-lt"/>
                <a:ea typeface="+mn-ea"/>
                <a:cs typeface="+mn-cs"/>
              </a:rPr>
              <a:t>.  Specifically, these are the ways they will help preserve privacy:</a:t>
            </a:r>
          </a:p>
          <a:p>
            <a:r>
              <a:rPr lang="en-US" sz="1200" b="1" kern="1200" dirty="0" smtClean="0">
                <a:solidFill>
                  <a:schemeClr val="tx1"/>
                </a:solidFill>
                <a:effectLst/>
                <a:latin typeface="+mn-lt"/>
                <a:ea typeface="+mn-ea"/>
                <a:cs typeface="+mn-cs"/>
              </a:rPr>
              <a:t>Transparency and openness.</a:t>
            </a:r>
            <a:r>
              <a:rPr lang="en-US" sz="1200" kern="1200" dirty="0" smtClean="0">
                <a:solidFill>
                  <a:schemeClr val="tx1"/>
                </a:solidFill>
                <a:effectLst/>
                <a:latin typeface="+mn-lt"/>
                <a:ea typeface="+mn-ea"/>
                <a:cs typeface="+mn-cs"/>
              </a:rPr>
              <a:t> Agencies will have to be clear about who’s collecting the data, who’ll have access to it, and how it’ll be used.</a:t>
            </a:r>
          </a:p>
          <a:p>
            <a:r>
              <a:rPr lang="en-US" sz="1200" b="1" kern="1200" dirty="0" smtClean="0">
                <a:solidFill>
                  <a:schemeClr val="tx1"/>
                </a:solidFill>
                <a:effectLst/>
                <a:latin typeface="+mn-lt"/>
                <a:ea typeface="+mn-ea"/>
                <a:cs typeface="+mn-cs"/>
              </a:rPr>
              <a:t>Choice and consent. </a:t>
            </a:r>
            <a:r>
              <a:rPr lang="en-US" sz="1200" kern="1200" dirty="0" smtClean="0">
                <a:solidFill>
                  <a:schemeClr val="tx1"/>
                </a:solidFill>
                <a:effectLst/>
                <a:latin typeface="+mn-lt"/>
                <a:ea typeface="+mn-ea"/>
                <a:cs typeface="+mn-cs"/>
              </a:rPr>
              <a:t>This is the opt-in/opt-out checkbox you’re probably familiar with if you’ve ever been asked to install a toolbar, search widget, or other third-party software along with a program.</a:t>
            </a:r>
          </a:p>
          <a:p>
            <a:r>
              <a:rPr lang="en-US" sz="1200" b="1" kern="1200" dirty="0" smtClean="0">
                <a:solidFill>
                  <a:schemeClr val="tx1"/>
                </a:solidFill>
                <a:effectLst/>
                <a:latin typeface="+mn-lt"/>
                <a:ea typeface="+mn-ea"/>
                <a:cs typeface="+mn-cs"/>
              </a:rPr>
              <a:t>Access and participation. </a:t>
            </a:r>
            <a:r>
              <a:rPr lang="en-US" sz="1200" kern="1200" dirty="0" smtClean="0">
                <a:solidFill>
                  <a:schemeClr val="tx1"/>
                </a:solidFill>
                <a:effectLst/>
                <a:latin typeface="+mn-lt"/>
                <a:ea typeface="+mn-ea"/>
                <a:cs typeface="+mn-cs"/>
              </a:rPr>
              <a:t>People and organizations have to be able to learn exactly what’s been collected about them.</a:t>
            </a:r>
          </a:p>
          <a:p>
            <a:r>
              <a:rPr lang="en-US" sz="1200" b="1" kern="1200" dirty="0" smtClean="0">
                <a:solidFill>
                  <a:schemeClr val="tx1"/>
                </a:solidFill>
                <a:effectLst/>
                <a:latin typeface="+mn-lt"/>
                <a:ea typeface="+mn-ea"/>
                <a:cs typeface="+mn-cs"/>
              </a:rPr>
              <a:t>Integrity and security.</a:t>
            </a:r>
            <a:r>
              <a:rPr lang="en-US" sz="1200" kern="1200" dirty="0" smtClean="0">
                <a:solidFill>
                  <a:schemeClr val="tx1"/>
                </a:solidFill>
                <a:effectLst/>
                <a:latin typeface="+mn-lt"/>
                <a:ea typeface="+mn-ea"/>
                <a:cs typeface="+mn-cs"/>
              </a:rPr>
              <a:t> Agencies will have to take “reasonable” measures to protect any data they’ve collected.</a:t>
            </a:r>
          </a:p>
          <a:p>
            <a:r>
              <a:rPr lang="en-US" sz="1200" b="1" kern="1200" dirty="0" smtClean="0">
                <a:solidFill>
                  <a:schemeClr val="tx1"/>
                </a:solidFill>
                <a:effectLst/>
                <a:latin typeface="+mn-lt"/>
                <a:ea typeface="+mn-ea"/>
                <a:cs typeface="+mn-cs"/>
              </a:rPr>
              <a:t>Enforcement and redress. </a:t>
            </a:r>
            <a:r>
              <a:rPr lang="en-US" sz="1200" kern="1200" dirty="0" smtClean="0">
                <a:solidFill>
                  <a:schemeClr val="tx1"/>
                </a:solidFill>
                <a:effectLst/>
                <a:latin typeface="+mn-lt"/>
                <a:ea typeface="+mn-ea"/>
                <a:cs typeface="+mn-cs"/>
              </a:rPr>
              <a:t>There must be a way for people to challenge the system if they think there’s been a breach of the principles.</a:t>
            </a:r>
          </a:p>
          <a:p>
            <a:r>
              <a:rPr lang="en-US" sz="1200" kern="1200" dirty="0" smtClean="0">
                <a:solidFill>
                  <a:schemeClr val="tx1"/>
                </a:solidFill>
                <a:effectLst/>
                <a:latin typeface="+mn-lt"/>
                <a:ea typeface="+mn-ea"/>
                <a:cs typeface="+mn-cs"/>
              </a:rPr>
              <a:t>These principles don’t pertain to data being collected from ordinary Americans. Under the executive order, federal agencies will be expected to develop rules about cyber that they’ll enforce upon themselves.</a:t>
            </a:r>
          </a:p>
          <a:p>
            <a:endParaRPr lang="en-US" dirty="0"/>
          </a:p>
        </p:txBody>
      </p:sp>
      <p:sp>
        <p:nvSpPr>
          <p:cNvPr id="4" name="Slide Number Placeholder 3"/>
          <p:cNvSpPr>
            <a:spLocks noGrp="1"/>
          </p:cNvSpPr>
          <p:nvPr>
            <p:ph type="sldNum" sz="quarter" idx="10"/>
          </p:nvPr>
        </p:nvSpPr>
        <p:spPr/>
        <p:txBody>
          <a:bodyPr/>
          <a:lstStyle/>
          <a:p>
            <a:fld id="{A89BCAA8-14C0-43BA-8174-508FEAE87D98}" type="slidenum">
              <a:rPr lang="en-US" smtClean="0"/>
              <a:t>7</a:t>
            </a:fld>
            <a:endParaRPr lang="en-US"/>
          </a:p>
        </p:txBody>
      </p:sp>
    </p:spTree>
    <p:extLst>
      <p:ext uri="{BB962C8B-B14F-4D97-AF65-F5344CB8AC3E}">
        <p14:creationId xmlns:p14="http://schemas.microsoft.com/office/powerpoint/2010/main" val="85074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200610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85307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84618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47811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41FAB-DDC0-4C8D-A2C0-9BFAD0961D10}"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216533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41FAB-DDC0-4C8D-A2C0-9BFAD0961D10}"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90622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741FAB-DDC0-4C8D-A2C0-9BFAD0961D10}" type="datetimeFigureOut">
              <a:rPr lang="en-US" smtClean="0"/>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80446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741FAB-DDC0-4C8D-A2C0-9BFAD0961D10}" type="datetimeFigureOut">
              <a:rPr lang="en-US" smtClean="0"/>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13339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41FAB-DDC0-4C8D-A2C0-9BFAD0961D10}" type="datetimeFigureOut">
              <a:rPr lang="en-US" smtClean="0"/>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3392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41FAB-DDC0-4C8D-A2C0-9BFAD0961D10}"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3615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41FAB-DDC0-4C8D-A2C0-9BFAD0961D10}"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t>‹#›</a:t>
            </a:fld>
            <a:endParaRPr lang="en-US"/>
          </a:p>
        </p:txBody>
      </p:sp>
    </p:spTree>
    <p:extLst>
      <p:ext uri="{BB962C8B-B14F-4D97-AF65-F5344CB8AC3E}">
        <p14:creationId xmlns:p14="http://schemas.microsoft.com/office/powerpoint/2010/main" val="35506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0" y="76200"/>
            <a:ext cx="4724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41FAB-DDC0-4C8D-A2C0-9BFAD0961D10}" type="datetimeFigureOut">
              <a:rPr lang="en-US" smtClean="0"/>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A299-4B70-44C0-9573-A40A0A56C89D}" type="slidenum">
              <a:rPr lang="en-US" smtClean="0"/>
              <a:t>‹#›</a:t>
            </a:fld>
            <a:endParaRPr lang="en-US"/>
          </a:p>
        </p:txBody>
      </p:sp>
    </p:spTree>
    <p:extLst>
      <p:ext uri="{BB962C8B-B14F-4D97-AF65-F5344CB8AC3E}">
        <p14:creationId xmlns:p14="http://schemas.microsoft.com/office/powerpoint/2010/main" val="317530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Cyber Intelligence Sharing and Protection Act (CISPA)</a:t>
            </a:r>
            <a:endParaRPr lang="en-US" sz="3200" dirty="0">
              <a:solidFill>
                <a:schemeClr val="bg1"/>
              </a:solidFill>
            </a:endParaRPr>
          </a:p>
        </p:txBody>
      </p:sp>
      <p:sp>
        <p:nvSpPr>
          <p:cNvPr id="3" name="Subtitle 2"/>
          <p:cNvSpPr>
            <a:spLocks noGrp="1"/>
          </p:cNvSpPr>
          <p:nvPr>
            <p:ph type="subTitle" idx="1"/>
          </p:nvPr>
        </p:nvSpPr>
        <p:spPr/>
        <p:txBody>
          <a:bodyPr/>
          <a:lstStyle/>
          <a:p>
            <a:r>
              <a:rPr lang="en-US" dirty="0" smtClean="0"/>
              <a:t>Why Privacy Advocates Hate This Legislation</a:t>
            </a:r>
            <a:endParaRPr lang="en-US" dirty="0"/>
          </a:p>
        </p:txBody>
      </p:sp>
    </p:spTree>
    <p:extLst>
      <p:ext uri="{BB962C8B-B14F-4D97-AF65-F5344CB8AC3E}">
        <p14:creationId xmlns:p14="http://schemas.microsoft.com/office/powerpoint/2010/main" val="99809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opposition</a:t>
            </a:r>
            <a:endParaRPr lang="en-US" dirty="0"/>
          </a:p>
        </p:txBody>
      </p:sp>
      <p:sp>
        <p:nvSpPr>
          <p:cNvPr id="3" name="Content Placeholder 2"/>
          <p:cNvSpPr>
            <a:spLocks noGrp="1"/>
          </p:cNvSpPr>
          <p:nvPr>
            <p:ph idx="1"/>
          </p:nvPr>
        </p:nvSpPr>
        <p:spPr/>
        <p:txBody>
          <a:bodyPr/>
          <a:lstStyle/>
          <a:p>
            <a:r>
              <a:rPr lang="en-US" dirty="0"/>
              <a:t>The thousands of websites which oppose CISPA will, starting </a:t>
            </a:r>
            <a:r>
              <a:rPr lang="en-US" dirty="0" smtClean="0"/>
              <a:t>March 19th, </a:t>
            </a:r>
            <a:r>
              <a:rPr lang="en-US" dirty="0"/>
              <a:t>be displaying an interactive banner ad </a:t>
            </a:r>
            <a:r>
              <a:rPr lang="en-US" dirty="0" smtClean="0"/>
              <a:t> </a:t>
            </a:r>
            <a:r>
              <a:rPr lang="en-US" dirty="0"/>
              <a:t>from the Internet Defense League that allows voters to send the following message to their members of Congress: "CISPA is back. This bill sacrifices privacy without improving security. We deserve both."</a:t>
            </a:r>
          </a:p>
        </p:txBody>
      </p:sp>
    </p:spTree>
    <p:extLst>
      <p:ext uri="{BB962C8B-B14F-4D97-AF65-F5344CB8AC3E}">
        <p14:creationId xmlns:p14="http://schemas.microsoft.com/office/powerpoint/2010/main" val="1111328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687" y="1929606"/>
            <a:ext cx="5762625" cy="3867150"/>
          </a:xfrm>
        </p:spPr>
      </p:pic>
    </p:spTree>
    <p:extLst>
      <p:ext uri="{BB962C8B-B14F-4D97-AF65-F5344CB8AC3E}">
        <p14:creationId xmlns:p14="http://schemas.microsoft.com/office/powerpoint/2010/main" val="3472063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House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White House is signaling a change in tactics as well:</a:t>
            </a:r>
          </a:p>
          <a:p>
            <a:pPr lvl="1"/>
            <a:r>
              <a:rPr lang="en-US" dirty="0"/>
              <a:t>On the official White House petition site, an anti-CISPA petition has reached 100,000 signatures. That’s not just a big number — it’s the minimum requirement for a mandatory response from the White House</a:t>
            </a:r>
            <a:r>
              <a:rPr lang="en-US" dirty="0" smtClean="0"/>
              <a:t>.</a:t>
            </a:r>
          </a:p>
          <a:p>
            <a:pPr lvl="1"/>
            <a:r>
              <a:rPr lang="en-US" dirty="0"/>
              <a:t>The Obama administration is easing up on its insistence that law enforcement should be able to </a:t>
            </a:r>
            <a:r>
              <a:rPr lang="en-US" dirty="0" smtClean="0"/>
              <a:t>access </a:t>
            </a:r>
            <a:r>
              <a:rPr lang="en-US" dirty="0"/>
              <a:t>Americans’ e-mail communications without a warrant, but the Justice Department is issuing new proposals that would allow the government to have expanded surveillance rights over e-mails and Twitter and Facebook direct messages</a:t>
            </a:r>
          </a:p>
        </p:txBody>
      </p:sp>
    </p:spTree>
    <p:extLst>
      <p:ext uri="{BB962C8B-B14F-4D97-AF65-F5344CB8AC3E}">
        <p14:creationId xmlns:p14="http://schemas.microsoft.com/office/powerpoint/2010/main" val="728521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Next?</a:t>
            </a:r>
            <a:endParaRPr lang="en-US" dirty="0"/>
          </a:p>
        </p:txBody>
      </p:sp>
      <p:sp>
        <p:nvSpPr>
          <p:cNvPr id="3" name="Content Placeholder 2"/>
          <p:cNvSpPr>
            <a:spLocks noGrp="1"/>
          </p:cNvSpPr>
          <p:nvPr>
            <p:ph idx="1"/>
          </p:nvPr>
        </p:nvSpPr>
        <p:spPr/>
        <p:txBody>
          <a:bodyPr/>
          <a:lstStyle/>
          <a:p>
            <a:r>
              <a:rPr lang="en-US" dirty="0" smtClean="0"/>
              <a:t>Need for some sharing capability</a:t>
            </a:r>
          </a:p>
          <a:p>
            <a:r>
              <a:rPr lang="en-US" dirty="0" smtClean="0"/>
              <a:t>Need for balance between sharing and privacy concerns</a:t>
            </a:r>
          </a:p>
          <a:p>
            <a:r>
              <a:rPr lang="en-US" dirty="0" smtClean="0"/>
              <a:t>Need for some oversight</a:t>
            </a:r>
            <a:endParaRPr lang="en-US" dirty="0"/>
          </a:p>
        </p:txBody>
      </p:sp>
    </p:spTree>
    <p:extLst>
      <p:ext uri="{BB962C8B-B14F-4D97-AF65-F5344CB8AC3E}">
        <p14:creationId xmlns:p14="http://schemas.microsoft.com/office/powerpoint/2010/main" val="1769966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algn="ctr"/>
            <a:endParaRPr lang="en-US" sz="9600" smtClean="0"/>
          </a:p>
          <a:p>
            <a:pPr marL="0" indent="0" algn="ctr">
              <a:buNone/>
            </a:pPr>
            <a:r>
              <a:rPr lang="en-US" sz="9600" smtClean="0"/>
              <a:t>?</a:t>
            </a:r>
            <a:endParaRPr lang="en-US" sz="9600" dirty="0"/>
          </a:p>
        </p:txBody>
      </p:sp>
    </p:spTree>
    <p:extLst>
      <p:ext uri="{BB962C8B-B14F-4D97-AF65-F5344CB8AC3E}">
        <p14:creationId xmlns:p14="http://schemas.microsoft.com/office/powerpoint/2010/main" val="174867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normAutofit fontScale="55000" lnSpcReduction="20000"/>
          </a:bodyPr>
          <a:lstStyle/>
          <a:p>
            <a:r>
              <a:rPr lang="en-US" sz="4000" dirty="0"/>
              <a:t>Maureen D. Feinroth, </a:t>
            </a:r>
            <a:r>
              <a:rPr lang="en-US" sz="4000" dirty="0" err="1"/>
              <a:t>Esq</a:t>
            </a:r>
            <a:r>
              <a:rPr lang="en-US" sz="4000" dirty="0"/>
              <a:t>, CIPP/IT, CIPP/E is the Founder and CEO of </a:t>
            </a:r>
            <a:r>
              <a:rPr lang="en-US" sz="4000" b="1" dirty="0"/>
              <a:t>Capital Privacy Solutions</a:t>
            </a:r>
            <a:r>
              <a:rPr lang="en-US" sz="4000" dirty="0"/>
              <a:t>, a consulting firm dedicated to providing clients with privacy consulting, training &amp; education and data management services.</a:t>
            </a:r>
          </a:p>
          <a:p>
            <a:r>
              <a:rPr lang="en-US" sz="4000" dirty="0"/>
              <a:t> As a licensed attorney with more than fifteen years experience in researching, analyzing and consulting on legal information security and privacy regulatory compliance, Maureen’s expertise is far-reaching  – domestically and abroad.</a:t>
            </a:r>
          </a:p>
          <a:p>
            <a:r>
              <a:rPr lang="en-US" sz="4000" dirty="0" smtClean="0"/>
              <a:t>Maureen </a:t>
            </a:r>
            <a:r>
              <a:rPr lang="en-US" sz="4000" dirty="0"/>
              <a:t>is a member of the Education Advisory Board for the </a:t>
            </a:r>
            <a:endParaRPr lang="en-US" sz="4000" dirty="0" smtClean="0"/>
          </a:p>
          <a:p>
            <a:pPr marL="0" indent="0">
              <a:buNone/>
            </a:pPr>
            <a:r>
              <a:rPr lang="en-US" sz="4000" dirty="0"/>
              <a:t>	</a:t>
            </a:r>
            <a:r>
              <a:rPr lang="en-US" sz="4000" dirty="0" smtClean="0"/>
              <a:t>International </a:t>
            </a:r>
            <a:r>
              <a:rPr lang="en-US" sz="4000" dirty="0"/>
              <a:t>Association of Privacy Professionals (IAPP).  </a:t>
            </a:r>
            <a:endParaRPr lang="en-US" sz="4000" dirty="0" smtClean="0"/>
          </a:p>
          <a:p>
            <a:pPr marL="0" indent="0">
              <a:buNone/>
            </a:pPr>
            <a:r>
              <a:rPr lang="en-US" sz="4000" dirty="0"/>
              <a:t>	</a:t>
            </a:r>
            <a:r>
              <a:rPr lang="en-US" sz="4000" dirty="0" smtClean="0"/>
              <a:t>She </a:t>
            </a:r>
            <a:r>
              <a:rPr lang="en-US" sz="4000" dirty="0"/>
              <a:t>is also a member of the Maryland and DC Bar.</a:t>
            </a:r>
          </a:p>
          <a:p>
            <a:endParaRPr lang="en-US" dirty="0"/>
          </a:p>
        </p:txBody>
      </p:sp>
      <p:sp>
        <p:nvSpPr>
          <p:cNvPr id="5" name="TextBox 4"/>
          <p:cNvSpPr txBox="1"/>
          <p:nvPr/>
        </p:nvSpPr>
        <p:spPr>
          <a:xfrm>
            <a:off x="7315200" y="4724400"/>
            <a:ext cx="1371600" cy="1371600"/>
          </a:xfrm>
          <a:prstGeom prst="rect">
            <a:avLst/>
          </a:prstGeom>
          <a:noFill/>
          <a:ln>
            <a:solidFill>
              <a:schemeClr val="tx1"/>
            </a:solidFill>
          </a:ln>
        </p:spPr>
        <p:txBody>
          <a:bodyPr wrap="none" rtlCol="0" anchor="ctr" anchorCtr="0">
            <a:noAutofit/>
          </a:bodyPr>
          <a:lstStyle/>
          <a:p>
            <a:pPr algn="ctr"/>
            <a:r>
              <a:rPr lang="en-US" dirty="0" smtClean="0"/>
              <a:t>Company</a:t>
            </a:r>
          </a:p>
          <a:p>
            <a:pPr algn="ctr"/>
            <a:r>
              <a:rPr lang="en-US" dirty="0" smtClean="0"/>
              <a:t>Logo</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495800"/>
            <a:ext cx="1371600" cy="1600200"/>
          </a:xfrm>
          <a:prstGeom prst="rect">
            <a:avLst/>
          </a:prstGeom>
        </p:spPr>
      </p:pic>
    </p:spTree>
    <p:extLst>
      <p:ext uri="{BB962C8B-B14F-4D97-AF65-F5344CB8AC3E}">
        <p14:creationId xmlns:p14="http://schemas.microsoft.com/office/powerpoint/2010/main" val="378956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Cyber Intelligence Sharing and Protection Act (CISPA) was introduced in </a:t>
            </a:r>
            <a:r>
              <a:rPr lang="en-US" dirty="0" smtClean="0"/>
              <a:t>2011 to </a:t>
            </a:r>
            <a:r>
              <a:rPr lang="en-US" dirty="0"/>
              <a:t>offer private companies new ways to protect themselves from potential economic </a:t>
            </a:r>
            <a:r>
              <a:rPr lang="en-US" dirty="0" err="1" smtClean="0"/>
              <a:t>cyberspies</a:t>
            </a:r>
            <a:endParaRPr lang="en-US" dirty="0" smtClean="0"/>
          </a:p>
          <a:p>
            <a:r>
              <a:rPr lang="en-US" dirty="0"/>
              <a:t>Passed the House in April 2012 but stalled in the Senate</a:t>
            </a:r>
            <a:r>
              <a:rPr lang="en-US" dirty="0" smtClean="0"/>
              <a:t>.</a:t>
            </a:r>
          </a:p>
          <a:p>
            <a:pPr lvl="1"/>
            <a:r>
              <a:rPr lang="en-US" sz="2400" dirty="0" smtClean="0"/>
              <a:t>Purpose was to amend the National Security Act of 1947</a:t>
            </a:r>
          </a:p>
          <a:p>
            <a:pPr lvl="1"/>
            <a:r>
              <a:rPr lang="en-US" sz="2400" dirty="0" smtClean="0"/>
              <a:t>Increase information-sharing </a:t>
            </a:r>
            <a:r>
              <a:rPr lang="en-US" sz="2400" dirty="0"/>
              <a:t>permission between U.S. businesses and the federal </a:t>
            </a:r>
            <a:r>
              <a:rPr lang="en-US" sz="2400" dirty="0" smtClean="0"/>
              <a:t>government</a:t>
            </a:r>
          </a:p>
          <a:p>
            <a:pPr lvl="1"/>
            <a:r>
              <a:rPr lang="en-US" sz="2400" dirty="0"/>
              <a:t>B</a:t>
            </a:r>
            <a:r>
              <a:rPr lang="en-US" sz="2400" dirty="0" smtClean="0"/>
              <a:t>road </a:t>
            </a:r>
            <a:r>
              <a:rPr lang="en-US" sz="2400" dirty="0"/>
              <a:t>immunities to companies who choose to share data with government agencies </a:t>
            </a:r>
            <a:endParaRPr lang="en-US" sz="2400" dirty="0" smtClean="0"/>
          </a:p>
          <a:p>
            <a:pPr lvl="1"/>
            <a:r>
              <a:rPr lang="en-US" sz="2400" dirty="0"/>
              <a:t>effective “notwithstanding any other </a:t>
            </a:r>
            <a:r>
              <a:rPr lang="en-US" sz="2400" dirty="0" smtClean="0"/>
              <a:t>law”</a:t>
            </a:r>
          </a:p>
          <a:p>
            <a:pPr lvl="1"/>
            <a:endParaRPr lang="en-US" sz="2400" dirty="0"/>
          </a:p>
        </p:txBody>
      </p:sp>
    </p:spTree>
    <p:extLst>
      <p:ext uri="{BB962C8B-B14F-4D97-AF65-F5344CB8AC3E}">
        <p14:creationId xmlns:p14="http://schemas.microsoft.com/office/powerpoint/2010/main" val="2773279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Under CISPA, any company can “use </a:t>
            </a:r>
            <a:r>
              <a:rPr lang="en-US" dirty="0" err="1"/>
              <a:t>cybersecurity</a:t>
            </a:r>
            <a:r>
              <a:rPr lang="en-US" dirty="0"/>
              <a:t> systems to identify and obtain cyber threat information to protect the rights and property” of the company, and then share that information with third parties, including the government, so long as it is for “</a:t>
            </a:r>
            <a:r>
              <a:rPr lang="en-US" dirty="0" err="1"/>
              <a:t>cybersecurity</a:t>
            </a:r>
            <a:r>
              <a:rPr lang="en-US" dirty="0"/>
              <a:t> purposes.”</a:t>
            </a:r>
          </a:p>
        </p:txBody>
      </p:sp>
    </p:spTree>
    <p:extLst>
      <p:ext uri="{BB962C8B-B14F-4D97-AF65-F5344CB8AC3E}">
        <p14:creationId xmlns:p14="http://schemas.microsoft.com/office/powerpoint/2010/main" val="542814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No judicial oversight provisions</a:t>
            </a:r>
          </a:p>
          <a:p>
            <a:r>
              <a:rPr lang="en-US" dirty="0" smtClean="0"/>
              <a:t>Broad </a:t>
            </a:r>
            <a:r>
              <a:rPr lang="en-US" dirty="0"/>
              <a:t>immunity for companies against both civil and criminal liability</a:t>
            </a:r>
            <a:r>
              <a:rPr lang="en-US" dirty="0" smtClean="0"/>
              <a:t>.</a:t>
            </a:r>
          </a:p>
          <a:p>
            <a:r>
              <a:rPr lang="en-US" dirty="0"/>
              <a:t>I</a:t>
            </a:r>
            <a:r>
              <a:rPr lang="en-US" dirty="0" smtClean="0"/>
              <a:t>mmunity </a:t>
            </a:r>
            <a:r>
              <a:rPr lang="en-US" dirty="0"/>
              <a:t>to a company for many actions done to or with your private information, as long as the company acted in "good faith." </a:t>
            </a:r>
          </a:p>
          <a:p>
            <a:endParaRPr lang="en-US" dirty="0" smtClean="0"/>
          </a:p>
          <a:p>
            <a:endParaRPr lang="en-US" dirty="0"/>
          </a:p>
        </p:txBody>
      </p:sp>
    </p:spTree>
    <p:extLst>
      <p:ext uri="{BB962C8B-B14F-4D97-AF65-F5344CB8AC3E}">
        <p14:creationId xmlns:p14="http://schemas.microsoft.com/office/powerpoint/2010/main" val="396483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normAutofit fontScale="92500" lnSpcReduction="20000"/>
          </a:bodyPr>
          <a:lstStyle/>
          <a:p>
            <a:r>
              <a:rPr lang="en-US" dirty="0" smtClean="0"/>
              <a:t>How Security Advocates see CISPA</a:t>
            </a:r>
            <a:endParaRPr lang="en-US" dirty="0"/>
          </a:p>
        </p:txBody>
      </p:sp>
      <p:sp>
        <p:nvSpPr>
          <p:cNvPr id="6" name="Content Placeholder 5"/>
          <p:cNvSpPr>
            <a:spLocks noGrp="1"/>
          </p:cNvSpPr>
          <p:nvPr>
            <p:ph sz="half" idx="2"/>
          </p:nvPr>
        </p:nvSpPr>
        <p:spPr/>
        <p:txBody>
          <a:bodyPr>
            <a:normAutofit lnSpcReduction="10000"/>
          </a:bodyPr>
          <a:lstStyle/>
          <a:p>
            <a:r>
              <a:rPr lang="en-US" dirty="0" smtClean="0"/>
              <a:t>Vital tool to improve </a:t>
            </a:r>
            <a:r>
              <a:rPr lang="en-US" dirty="0" err="1" smtClean="0"/>
              <a:t>cybersecurity</a:t>
            </a:r>
            <a:endParaRPr lang="en-US" dirty="0" smtClean="0"/>
          </a:p>
          <a:p>
            <a:r>
              <a:rPr lang="en-US" dirty="0" smtClean="0"/>
              <a:t>Quick and easy dissemination of information</a:t>
            </a:r>
          </a:p>
          <a:p>
            <a:endParaRPr lang="en-US" dirty="0" smtClean="0"/>
          </a:p>
          <a:p>
            <a:pPr marL="0" indent="0">
              <a:buNone/>
            </a:pPr>
            <a:r>
              <a:rPr lang="en-US" dirty="0" smtClean="0"/>
              <a:t>Facebook, </a:t>
            </a:r>
            <a:r>
              <a:rPr lang="en-US" dirty="0"/>
              <a:t>AT&amp;T, Intel, Microsoft, the U.S. Chamber of Commerce, </a:t>
            </a:r>
            <a:r>
              <a:rPr lang="en-US" dirty="0" smtClean="0"/>
              <a:t>the Heritage </a:t>
            </a:r>
            <a:r>
              <a:rPr lang="en-US" dirty="0"/>
              <a:t>Foundation </a:t>
            </a:r>
            <a:endParaRPr lang="en-US" dirty="0" smtClean="0"/>
          </a:p>
          <a:p>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dirty="0" smtClean="0"/>
              <a:t>How Privacy Advocates see CISPA</a:t>
            </a:r>
            <a:endParaRPr lang="en-US" dirty="0"/>
          </a:p>
        </p:txBody>
      </p:sp>
      <p:sp>
        <p:nvSpPr>
          <p:cNvPr id="8" name="Content Placeholder 7"/>
          <p:cNvSpPr>
            <a:spLocks noGrp="1"/>
          </p:cNvSpPr>
          <p:nvPr>
            <p:ph sz="quarter" idx="4"/>
          </p:nvPr>
        </p:nvSpPr>
        <p:spPr/>
        <p:txBody>
          <a:bodyPr/>
          <a:lstStyle/>
          <a:p>
            <a:r>
              <a:rPr lang="en-US" dirty="0" smtClean="0"/>
              <a:t>Threat to security of personal information</a:t>
            </a:r>
          </a:p>
          <a:p>
            <a:r>
              <a:rPr lang="en-US" dirty="0" smtClean="0"/>
              <a:t>Unfettered data sharing</a:t>
            </a:r>
          </a:p>
          <a:p>
            <a:r>
              <a:rPr lang="en-US" dirty="0" smtClean="0"/>
              <a:t>Terms are overbroad and not well defined</a:t>
            </a:r>
          </a:p>
          <a:p>
            <a:pPr marL="0" indent="0">
              <a:buNone/>
            </a:pPr>
            <a:endParaRPr lang="en-US" dirty="0"/>
          </a:p>
          <a:p>
            <a:pPr marL="0" indent="0">
              <a:buNone/>
            </a:pPr>
            <a:r>
              <a:rPr lang="en-US" dirty="0" smtClean="0"/>
              <a:t>Electronic Frontier Foundation</a:t>
            </a:r>
          </a:p>
          <a:p>
            <a:pPr marL="0" indent="0">
              <a:buNone/>
            </a:pPr>
            <a:r>
              <a:rPr lang="en-US" dirty="0" smtClean="0"/>
              <a:t>American Library Association, ACLU, EPIC</a:t>
            </a:r>
          </a:p>
          <a:p>
            <a:endParaRPr lang="en-US" dirty="0"/>
          </a:p>
        </p:txBody>
      </p:sp>
    </p:spTree>
    <p:extLst>
      <p:ext uri="{BB962C8B-B14F-4D97-AF65-F5344CB8AC3E}">
        <p14:creationId xmlns:p14="http://schemas.microsoft.com/office/powerpoint/2010/main" val="305141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On February 12, 2013, Pres. Obama signed the </a:t>
            </a:r>
            <a:r>
              <a:rPr lang="en-US" dirty="0" err="1" smtClean="0"/>
              <a:t>Cybersecurity</a:t>
            </a:r>
            <a:r>
              <a:rPr lang="en-US" dirty="0" smtClean="0"/>
              <a:t> Executive Order</a:t>
            </a:r>
          </a:p>
          <a:p>
            <a:pPr lvl="1"/>
            <a:r>
              <a:rPr lang="en-US" dirty="0" smtClean="0"/>
              <a:t>Agencies must develop in house </a:t>
            </a:r>
            <a:r>
              <a:rPr lang="en-US" dirty="0" err="1" smtClean="0"/>
              <a:t>cybersecurity</a:t>
            </a:r>
            <a:r>
              <a:rPr lang="en-US" dirty="0" smtClean="0"/>
              <a:t> standards</a:t>
            </a:r>
          </a:p>
          <a:p>
            <a:pPr lvl="1"/>
            <a:r>
              <a:rPr lang="en-US" dirty="0" smtClean="0"/>
              <a:t>Standards will be held up against the FTC FIPPS</a:t>
            </a:r>
            <a:endParaRPr lang="en-US" dirty="0"/>
          </a:p>
        </p:txBody>
      </p:sp>
    </p:spTree>
    <p:extLst>
      <p:ext uri="{BB962C8B-B14F-4D97-AF65-F5344CB8AC3E}">
        <p14:creationId xmlns:p14="http://schemas.microsoft.com/office/powerpoint/2010/main" val="300798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a:t>Transparency and openness.</a:t>
            </a:r>
            <a:r>
              <a:rPr lang="en-US" dirty="0"/>
              <a:t> Agencies will have to be clear about who’s collecting the data, who’ll have access to it, and how it’ll be used.</a:t>
            </a:r>
          </a:p>
          <a:p>
            <a:r>
              <a:rPr lang="en-US" b="1" dirty="0"/>
              <a:t>Choice and consent. </a:t>
            </a:r>
            <a:r>
              <a:rPr lang="en-US" dirty="0"/>
              <a:t>This is the opt-in/opt-out checkbox you’re probably familiar with if you’ve ever been asked to install a toolbar, search widget, or other third-party software along with a program.</a:t>
            </a:r>
          </a:p>
          <a:p>
            <a:r>
              <a:rPr lang="en-US" b="1" dirty="0"/>
              <a:t>Access and participation. </a:t>
            </a:r>
            <a:r>
              <a:rPr lang="en-US" dirty="0"/>
              <a:t>People and organizations have to be able to learn exactly what’s been collected about them.</a:t>
            </a:r>
          </a:p>
          <a:p>
            <a:r>
              <a:rPr lang="en-US" b="1" dirty="0"/>
              <a:t>Integrity and security.</a:t>
            </a:r>
            <a:r>
              <a:rPr lang="en-US" dirty="0"/>
              <a:t> Agencies will have to take “reasonable” measures to protect any data they’ve collected.</a:t>
            </a:r>
          </a:p>
          <a:p>
            <a:r>
              <a:rPr lang="en-US" b="1" dirty="0"/>
              <a:t>Enforcement and redress. </a:t>
            </a:r>
            <a:r>
              <a:rPr lang="en-US" dirty="0"/>
              <a:t>There must be a way for people to challenge the system if they think there’s been a breach of the principles.</a:t>
            </a:r>
          </a:p>
          <a:p>
            <a:endParaRPr lang="en-US" dirty="0"/>
          </a:p>
        </p:txBody>
      </p:sp>
    </p:spTree>
    <p:extLst>
      <p:ext uri="{BB962C8B-B14F-4D97-AF65-F5344CB8AC3E}">
        <p14:creationId xmlns:p14="http://schemas.microsoft.com/office/powerpoint/2010/main" val="309634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Developments</a:t>
            </a:r>
            <a:endParaRPr lang="en-US" dirty="0"/>
          </a:p>
        </p:txBody>
      </p:sp>
      <p:sp>
        <p:nvSpPr>
          <p:cNvPr id="3" name="Content Placeholder 2"/>
          <p:cNvSpPr>
            <a:spLocks noGrp="1"/>
          </p:cNvSpPr>
          <p:nvPr>
            <p:ph idx="1"/>
          </p:nvPr>
        </p:nvSpPr>
        <p:spPr/>
        <p:txBody>
          <a:bodyPr/>
          <a:lstStyle/>
          <a:p>
            <a:r>
              <a:rPr lang="en-US" dirty="0" smtClean="0"/>
              <a:t>Facebook has withdrawn support</a:t>
            </a:r>
          </a:p>
          <a:p>
            <a:r>
              <a:rPr lang="en-US" dirty="0" smtClean="0"/>
              <a:t>Microsoft has backed off as well</a:t>
            </a:r>
          </a:p>
          <a:p>
            <a:r>
              <a:rPr lang="en-US" dirty="0" err="1"/>
              <a:t>Reddit</a:t>
            </a:r>
            <a:r>
              <a:rPr lang="en-US" dirty="0"/>
              <a:t>, Craigslist and 30,000 Other Websites Oppose </a:t>
            </a:r>
            <a:r>
              <a:rPr lang="en-US" dirty="0" smtClean="0"/>
              <a:t>CISPA</a:t>
            </a:r>
          </a:p>
          <a:p>
            <a:pPr marL="457200" lvl="1" indent="0">
              <a:buNone/>
            </a:pPr>
            <a:endParaRPr lang="en-US" dirty="0"/>
          </a:p>
        </p:txBody>
      </p:sp>
    </p:spTree>
    <p:extLst>
      <p:ext uri="{BB962C8B-B14F-4D97-AF65-F5344CB8AC3E}">
        <p14:creationId xmlns:p14="http://schemas.microsoft.com/office/powerpoint/2010/main" val="2242392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1179</Words>
  <Application>Microsoft Office PowerPoint</Application>
  <PresentationFormat>On-screen Show (4:3)</PresentationFormat>
  <Paragraphs>75</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Cyber Intelligence Sharing and Protection Act (CISPA)</vt:lpstr>
      <vt:lpstr>About Me</vt:lpstr>
      <vt:lpstr>PowerPoint Presentation</vt:lpstr>
      <vt:lpstr>PowerPoint Presentation</vt:lpstr>
      <vt:lpstr>PowerPoint Presentation</vt:lpstr>
      <vt:lpstr>PowerPoint Presentation</vt:lpstr>
      <vt:lpstr>PowerPoint Presentation</vt:lpstr>
      <vt:lpstr>PowerPoint Presentation</vt:lpstr>
      <vt:lpstr>Recent Developments</vt:lpstr>
      <vt:lpstr>Web opposition</vt:lpstr>
      <vt:lpstr>PowerPoint Presentation</vt:lpstr>
      <vt:lpstr>White House</vt:lpstr>
      <vt:lpstr>So What’s Next?</vt:lpstr>
      <vt:lpstr>Discussion</vt:lpstr>
    </vt:vector>
  </TitlesOfParts>
  <Company>OWASP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Presentation Template</dc:title>
  <dc:creator>OWASP Foundation</dc:creator>
  <cp:lastModifiedBy>Mark</cp:lastModifiedBy>
  <cp:revision>17</cp:revision>
  <dcterms:created xsi:type="dcterms:W3CDTF">2012-03-30T06:23:37Z</dcterms:created>
  <dcterms:modified xsi:type="dcterms:W3CDTF">2013-03-20T10:41:31Z</dcterms:modified>
</cp:coreProperties>
</file>