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87" r:id="rId4"/>
    <p:sldId id="269" r:id="rId5"/>
    <p:sldId id="288" r:id="rId6"/>
    <p:sldId id="284" r:id="rId7"/>
    <p:sldId id="291" r:id="rId8"/>
    <p:sldId id="285" r:id="rId9"/>
    <p:sldId id="275" r:id="rId10"/>
    <p:sldId id="280" r:id="rId11"/>
    <p:sldId id="281" r:id="rId12"/>
    <p:sldId id="276" r:id="rId13"/>
    <p:sldId id="282" r:id="rId14"/>
    <p:sldId id="277" r:id="rId15"/>
    <p:sldId id="290" r:id="rId16"/>
    <p:sldId id="274" r:id="rId17"/>
    <p:sldId id="289" r:id="rId18"/>
    <p:sldId id="278" r:id="rId19"/>
    <p:sldId id="283" r:id="rId20"/>
    <p:sldId id="292" r:id="rId21"/>
    <p:sldId id="264" r:id="rId22"/>
    <p:sldId id="28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7" d="100"/>
          <a:sy n="157" d="100"/>
        </p:scale>
        <p:origin x="-120" y="-4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0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7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8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3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2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6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9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9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1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0" y="76200"/>
            <a:ext cx="4724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41FAB-DDC0-4C8D-A2C0-9BFAD0961D10}" type="datetimeFigureOut">
              <a:rPr lang="en-US" smtClean="0"/>
              <a:t>24/11/15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kern="1200">
          <a:solidFill>
            <a:schemeClr val="bg1">
              <a:lumMod val="8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25908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Snakes and Ladders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OWASP Newcastle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24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November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091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Applications: </a:t>
            </a:r>
            <a:r>
              <a:rPr lang="en-US" dirty="0" smtClean="0"/>
              <a:t>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1200"/>
            <a:ext cx="8229600" cy="42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24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Applications: </a:t>
            </a:r>
            <a:r>
              <a:rPr lang="en-US" dirty="0" smtClean="0"/>
              <a:t>ZH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1200"/>
            <a:ext cx="82296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32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Applications: DE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28800"/>
            <a:ext cx="5945437" cy="427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48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Apps: </a:t>
            </a:r>
            <a:r>
              <a:rPr lang="en-US" dirty="0" smtClean="0"/>
              <a:t>JA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65179"/>
            <a:ext cx="8305800" cy="420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51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Apps: 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24532"/>
            <a:ext cx="5943600" cy="427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0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Is the placement of snakes and ladders meaningful?</a:t>
            </a:r>
          </a:p>
          <a:p>
            <a:r>
              <a:rPr lang="en-US" dirty="0" smtClean="0"/>
              <a:t>Do nearby ladders fix adjacent snakes?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124068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</a:t>
            </a:r>
            <a:r>
              <a:rPr lang="en-US" dirty="0"/>
              <a:t>2</a:t>
            </a:r>
            <a:r>
              <a:rPr lang="en-US" dirty="0" smtClean="0"/>
              <a:t>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 smtClean="0"/>
              <a:t>Top </a:t>
            </a:r>
            <a:r>
              <a:rPr lang="en-US" sz="2200" b="1" dirty="0"/>
              <a:t>T</a:t>
            </a:r>
            <a:r>
              <a:rPr lang="en-US" sz="2200" b="1" dirty="0" smtClean="0"/>
              <a:t>en Risks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900" dirty="0" smtClean="0"/>
              <a:t>A1   Injection</a:t>
            </a:r>
            <a:endParaRPr lang="en-US" sz="1900" dirty="0"/>
          </a:p>
          <a:p>
            <a:pPr marL="0" indent="0">
              <a:buNone/>
            </a:pPr>
            <a:r>
              <a:rPr lang="en-US" sz="1900" dirty="0" smtClean="0"/>
              <a:t>A2   Broken </a:t>
            </a:r>
            <a:r>
              <a:rPr lang="en-US" sz="1900" dirty="0"/>
              <a:t>Authentication and Session Management</a:t>
            </a:r>
          </a:p>
          <a:p>
            <a:pPr marL="0" indent="0">
              <a:buNone/>
            </a:pPr>
            <a:r>
              <a:rPr lang="en-US" sz="1900" dirty="0" smtClean="0"/>
              <a:t>A3   Cross</a:t>
            </a:r>
            <a:r>
              <a:rPr lang="en-US" sz="1900" dirty="0"/>
              <a:t>-Site Scripting (XSS)</a:t>
            </a:r>
          </a:p>
          <a:p>
            <a:pPr marL="0" indent="0">
              <a:buNone/>
            </a:pPr>
            <a:r>
              <a:rPr lang="en-US" sz="1900" dirty="0" smtClean="0"/>
              <a:t>A4   Insecure </a:t>
            </a:r>
            <a:r>
              <a:rPr lang="en-US" sz="1900" dirty="0"/>
              <a:t>Direct Object References</a:t>
            </a:r>
          </a:p>
          <a:p>
            <a:pPr marL="0" indent="0">
              <a:buNone/>
            </a:pPr>
            <a:r>
              <a:rPr lang="en-US" sz="1900" dirty="0" smtClean="0"/>
              <a:t>A5   Security </a:t>
            </a:r>
            <a:r>
              <a:rPr lang="en-US" sz="1900" dirty="0"/>
              <a:t>Misconfiguration</a:t>
            </a:r>
          </a:p>
          <a:p>
            <a:pPr marL="0" indent="0">
              <a:buNone/>
            </a:pPr>
            <a:r>
              <a:rPr lang="en-US" sz="1900" dirty="0" smtClean="0"/>
              <a:t>A6   Sensitive </a:t>
            </a:r>
            <a:r>
              <a:rPr lang="en-US" sz="1900" dirty="0"/>
              <a:t>Data Exposure</a:t>
            </a:r>
          </a:p>
          <a:p>
            <a:pPr marL="0" indent="0">
              <a:buNone/>
            </a:pPr>
            <a:r>
              <a:rPr lang="en-US" sz="1900" dirty="0" smtClean="0"/>
              <a:t>A7   Missing </a:t>
            </a:r>
            <a:r>
              <a:rPr lang="en-US" sz="1900" dirty="0"/>
              <a:t>Function Level Access Control</a:t>
            </a:r>
          </a:p>
          <a:p>
            <a:pPr marL="0" indent="0">
              <a:buNone/>
            </a:pPr>
            <a:r>
              <a:rPr lang="en-US" sz="1900" dirty="0" smtClean="0"/>
              <a:t>A8   Cross</a:t>
            </a:r>
            <a:r>
              <a:rPr lang="en-US" sz="1900" dirty="0"/>
              <a:t>-Site Request Forgery (CSRF)</a:t>
            </a:r>
          </a:p>
          <a:p>
            <a:pPr marL="0" indent="0">
              <a:buNone/>
            </a:pPr>
            <a:r>
              <a:rPr lang="en-US" sz="1900" dirty="0" smtClean="0"/>
              <a:t>A9   Using </a:t>
            </a:r>
            <a:r>
              <a:rPr lang="en-US" sz="1900" dirty="0"/>
              <a:t>Components with Known Vulnerabilities</a:t>
            </a:r>
          </a:p>
          <a:p>
            <a:pPr marL="0" indent="0">
              <a:buNone/>
            </a:pPr>
            <a:r>
              <a:rPr lang="en-US" sz="1900" dirty="0" smtClean="0"/>
              <a:t>A10 </a:t>
            </a:r>
            <a:r>
              <a:rPr lang="en-US" sz="1900" dirty="0" err="1" smtClean="0"/>
              <a:t>Unvalidated</a:t>
            </a:r>
            <a:r>
              <a:rPr lang="en-US" sz="1900" dirty="0" smtClean="0"/>
              <a:t> </a:t>
            </a:r>
            <a:r>
              <a:rPr lang="en-US" sz="1900" dirty="0"/>
              <a:t>Redirects and Forwards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 smtClean="0"/>
              <a:t>Top Ten Proactive Controls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1900" dirty="0" smtClean="0"/>
              <a:t>C1   Parameterize </a:t>
            </a:r>
            <a:r>
              <a:rPr lang="en-US" sz="1900" dirty="0"/>
              <a:t>Queries</a:t>
            </a:r>
          </a:p>
          <a:p>
            <a:pPr marL="0" indent="0">
              <a:buNone/>
            </a:pPr>
            <a:r>
              <a:rPr lang="en-US" sz="1900" dirty="0" smtClean="0"/>
              <a:t>C2   Encode </a:t>
            </a:r>
            <a:r>
              <a:rPr lang="en-US" sz="1900" dirty="0"/>
              <a:t>Data</a:t>
            </a:r>
          </a:p>
          <a:p>
            <a:pPr marL="0" indent="0">
              <a:buNone/>
            </a:pPr>
            <a:r>
              <a:rPr lang="en-US" sz="1900" dirty="0" smtClean="0"/>
              <a:t>C3  Validate </a:t>
            </a:r>
            <a:r>
              <a:rPr lang="en-US" sz="1900" dirty="0"/>
              <a:t>All Inputs</a:t>
            </a:r>
          </a:p>
          <a:p>
            <a:pPr marL="0" indent="0">
              <a:buNone/>
            </a:pPr>
            <a:r>
              <a:rPr lang="en-US" sz="1900" dirty="0" smtClean="0"/>
              <a:t>C4  Implement </a:t>
            </a:r>
            <a:r>
              <a:rPr lang="en-US" sz="1900" dirty="0"/>
              <a:t>Appropriate Access Controls</a:t>
            </a:r>
          </a:p>
          <a:p>
            <a:pPr marL="0" indent="0">
              <a:buNone/>
            </a:pPr>
            <a:r>
              <a:rPr lang="en-US" sz="1900" dirty="0" smtClean="0"/>
              <a:t>C5  Establish </a:t>
            </a:r>
            <a:r>
              <a:rPr lang="en-US" sz="1900" dirty="0"/>
              <a:t>Identity and Authentication Controls</a:t>
            </a:r>
          </a:p>
          <a:p>
            <a:pPr marL="0" indent="0">
              <a:buNone/>
            </a:pPr>
            <a:r>
              <a:rPr lang="en-US" sz="1900" dirty="0" smtClean="0"/>
              <a:t>C6  Protect </a:t>
            </a:r>
            <a:r>
              <a:rPr lang="en-US" sz="1900" dirty="0"/>
              <a:t>Data and Privacy</a:t>
            </a:r>
          </a:p>
          <a:p>
            <a:pPr marL="0" indent="0">
              <a:buNone/>
            </a:pPr>
            <a:r>
              <a:rPr lang="en-US" sz="1900" dirty="0" smtClean="0"/>
              <a:t>C7  Implement </a:t>
            </a:r>
            <a:r>
              <a:rPr lang="en-US" sz="1900" dirty="0"/>
              <a:t>Logging, Error Handling and Intrusion Detection</a:t>
            </a:r>
          </a:p>
          <a:p>
            <a:pPr marL="0" indent="0">
              <a:buNone/>
            </a:pPr>
            <a:r>
              <a:rPr lang="en-US" sz="1900" dirty="0" smtClean="0"/>
              <a:t>C8  Leverage </a:t>
            </a:r>
            <a:r>
              <a:rPr lang="en-US" sz="1900" dirty="0"/>
              <a:t>Security Features of Frameworks and Security Libraries</a:t>
            </a:r>
          </a:p>
          <a:p>
            <a:pPr marL="0" indent="0">
              <a:buNone/>
            </a:pPr>
            <a:r>
              <a:rPr lang="en-US" sz="1900" dirty="0" smtClean="0"/>
              <a:t>C9  Include </a:t>
            </a:r>
            <a:r>
              <a:rPr lang="en-US" sz="1900" dirty="0"/>
              <a:t>Security-Specific Requirements</a:t>
            </a:r>
          </a:p>
          <a:p>
            <a:pPr marL="0" indent="0">
              <a:buNone/>
            </a:pPr>
            <a:r>
              <a:rPr lang="en-US" sz="1900" dirty="0" smtClean="0"/>
              <a:t>C10 Design </a:t>
            </a:r>
            <a:r>
              <a:rPr lang="en-US" sz="1900" dirty="0"/>
              <a:t>and Architect Security In</a:t>
            </a:r>
          </a:p>
        </p:txBody>
      </p:sp>
    </p:spTree>
    <p:extLst>
      <p:ext uri="{BB962C8B-B14F-4D97-AF65-F5344CB8AC3E}">
        <p14:creationId xmlns:p14="http://schemas.microsoft.com/office/powerpoint/2010/main" val="4143679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3/3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76800" y="5913437"/>
            <a:ext cx="3810000" cy="563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/>
              <a:t>https://</a:t>
            </a:r>
            <a:r>
              <a:rPr lang="en-US" sz="1200" dirty="0" err="1"/>
              <a:t>www.owasp.org</a:t>
            </a:r>
            <a:r>
              <a:rPr lang="en-US" sz="1200" dirty="0"/>
              <a:t>/</a:t>
            </a:r>
            <a:r>
              <a:rPr lang="en-US" sz="1200" dirty="0" err="1"/>
              <a:t>index.php</a:t>
            </a:r>
            <a:r>
              <a:rPr lang="en-US" sz="1200" dirty="0" smtClean="0"/>
              <a:t>/</a:t>
            </a:r>
            <a:br>
              <a:rPr lang="en-US" sz="1200" dirty="0" smtClean="0"/>
            </a:br>
            <a:r>
              <a:rPr lang="en-US" sz="1200" dirty="0" err="1" smtClean="0"/>
              <a:t>OWASP_Proactive_Controls</a:t>
            </a:r>
            <a:r>
              <a:rPr lang="en-US" sz="1200" dirty="0" err="1"/>
              <a:t>#tab</a:t>
            </a:r>
            <a:r>
              <a:rPr lang="en-US" sz="1200" dirty="0"/>
              <a:t>=</a:t>
            </a:r>
            <a:r>
              <a:rPr lang="en-US" sz="1200" dirty="0" err="1" smtClean="0"/>
              <a:t>Top_Ten_Mapping</a:t>
            </a:r>
            <a:endParaRPr lang="en-US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4117614" cy="486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79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 Your 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Adobe PDF</a:t>
            </a:r>
            <a:br>
              <a:rPr lang="en-US" dirty="0" smtClean="0"/>
            </a:br>
            <a:r>
              <a:rPr lang="en-US" dirty="0" smtClean="0"/>
              <a:t>A2 print quality</a:t>
            </a:r>
          </a:p>
          <a:p>
            <a:endParaRPr lang="en-US" sz="1000" dirty="0" smtClean="0"/>
          </a:p>
          <a:p>
            <a:r>
              <a:rPr lang="en-US" dirty="0" smtClean="0"/>
              <a:t>Adobe Illustrator Source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Web Applications</a:t>
            </a:r>
            <a:br>
              <a:rPr lang="en-US" dirty="0" smtClean="0"/>
            </a:br>
            <a:r>
              <a:rPr lang="en-US" dirty="0" smtClean="0"/>
              <a:t>BR, DE</a:t>
            </a:r>
            <a:r>
              <a:rPr lang="en-US" dirty="0" smtClean="0"/>
              <a:t>, EN, ES, FR, JA, ZH</a:t>
            </a:r>
          </a:p>
          <a:p>
            <a:endParaRPr lang="en-US" sz="1000" dirty="0" smtClean="0"/>
          </a:p>
          <a:p>
            <a:r>
              <a:rPr lang="en-US" dirty="0" smtClean="0"/>
              <a:t>Mobile Apps</a:t>
            </a:r>
            <a:br>
              <a:rPr lang="en-US" dirty="0" smtClean="0"/>
            </a:br>
            <a:r>
              <a:rPr lang="en-US" dirty="0" smtClean="0"/>
              <a:t>EN, JA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86200"/>
            <a:ext cx="2540000" cy="25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400" y="3886200"/>
            <a:ext cx="2540000" cy="25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200" y="3886200"/>
            <a:ext cx="2540000" cy="2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0" y="3886200"/>
            <a:ext cx="2540000" cy="25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800" y="3886200"/>
            <a:ext cx="2540000" cy="254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4600" y="3886200"/>
            <a:ext cx="2540000" cy="254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600" y="3886200"/>
            <a:ext cx="2540000" cy="254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38800" y="3886200"/>
            <a:ext cx="2540000" cy="254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8400" y="3886200"/>
            <a:ext cx="254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03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284" b="284"/>
          <a:stretch>
            <a:fillRect/>
          </a:stretch>
        </p:blipFill>
        <p:spPr/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149" r="21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0153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Risks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2013</a:t>
            </a:r>
            <a:endParaRPr lang="en-US" dirty="0" smtClean="0"/>
          </a:p>
          <a:p>
            <a:pPr marL="0" indent="0">
              <a:buNone/>
            </a:pPr>
            <a:r>
              <a:rPr lang="en-US" sz="1600" dirty="0" smtClean="0"/>
              <a:t>17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September 2014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https://</a:t>
            </a:r>
            <a:r>
              <a:rPr lang="en-US" sz="1600" dirty="0" err="1"/>
              <a:t>www.owasp.org</a:t>
            </a:r>
            <a:r>
              <a:rPr lang="en-US" sz="1600" dirty="0"/>
              <a:t>/</a:t>
            </a:r>
            <a:r>
              <a:rPr lang="en-US" sz="1600" dirty="0" err="1"/>
              <a:t>index.php</a:t>
            </a:r>
            <a:r>
              <a:rPr lang="en-US" sz="1600" dirty="0"/>
              <a:t>/</a:t>
            </a:r>
            <a:r>
              <a:rPr lang="en-US" sz="1600" dirty="0" err="1" smtClean="0"/>
              <a:t>OWASP_Top_Ten_Project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3810000" cy="50862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599" y="1295400"/>
            <a:ext cx="3767485" cy="4876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752600"/>
            <a:ext cx="7696200" cy="436052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55746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Lists to Threat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just 10 issues</a:t>
            </a:r>
          </a:p>
          <a:p>
            <a:r>
              <a:rPr lang="en-US" dirty="0"/>
              <a:t>Build security in from the start, and throughout processes</a:t>
            </a:r>
          </a:p>
          <a:p>
            <a:r>
              <a:rPr lang="en-US" dirty="0"/>
              <a:t>In depth application security requirements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4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Staying in Touch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Project </a:t>
            </a:r>
            <a:r>
              <a:rPr lang="en-US" sz="2800" dirty="0" smtClean="0"/>
              <a:t>page</a:t>
            </a:r>
          </a:p>
          <a:p>
            <a:pPr marL="0" indent="0">
              <a:buNone/>
            </a:pPr>
            <a:r>
              <a:rPr lang="en-US" sz="1600" dirty="0"/>
              <a:t>https://</a:t>
            </a:r>
            <a:r>
              <a:rPr lang="en-US" sz="1600" dirty="0" err="1"/>
              <a:t>www.owasp.org</a:t>
            </a:r>
            <a:r>
              <a:rPr lang="en-US" sz="1600" dirty="0"/>
              <a:t>/</a:t>
            </a:r>
            <a:r>
              <a:rPr lang="en-US" sz="1600" dirty="0" err="1"/>
              <a:t>index.php</a:t>
            </a:r>
            <a:r>
              <a:rPr lang="en-US" sz="1600" dirty="0"/>
              <a:t>/</a:t>
            </a:r>
            <a:r>
              <a:rPr lang="en-US" sz="1600" dirty="0" err="1" smtClean="0"/>
              <a:t>OWASP_Snakes_and_Ladders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2800" dirty="0" smtClean="0"/>
              <a:t>Mailing </a:t>
            </a:r>
            <a:r>
              <a:rPr lang="en-US" sz="2800" dirty="0" smtClean="0"/>
              <a:t>list</a:t>
            </a:r>
          </a:p>
          <a:p>
            <a:pPr marL="0" indent="0">
              <a:buNone/>
            </a:pPr>
            <a:r>
              <a:rPr lang="en-US" sz="1600" dirty="0"/>
              <a:t>https://</a:t>
            </a:r>
            <a:r>
              <a:rPr lang="en-US" sz="1600" dirty="0" err="1"/>
              <a:t>lists.owasp.org</a:t>
            </a:r>
            <a:r>
              <a:rPr lang="en-US" sz="1600" dirty="0"/>
              <a:t>/mailman/</a:t>
            </a:r>
            <a:r>
              <a:rPr lang="en-US" sz="1600" dirty="0" err="1"/>
              <a:t>listinfo</a:t>
            </a:r>
            <a:r>
              <a:rPr lang="en-US" sz="1600" dirty="0"/>
              <a:t>/</a:t>
            </a:r>
            <a:r>
              <a:rPr lang="en-US" sz="1600" dirty="0" err="1" smtClean="0"/>
              <a:t>owasp_snakes_and_ladders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2800" dirty="0" smtClean="0"/>
              <a:t>Twitter (Web)</a:t>
            </a:r>
            <a:r>
              <a:rPr lang="en-US" sz="2800" dirty="0" smtClean="0"/>
              <a:t>	</a:t>
            </a:r>
            <a:r>
              <a:rPr lang="en-US" sz="2800" dirty="0" smtClean="0"/>
              <a:t>(Mobile)</a:t>
            </a:r>
            <a:endParaRPr lang="en-US" sz="2800" dirty="0"/>
          </a:p>
          <a:p>
            <a:pPr marL="0" indent="0">
              <a:buNone/>
            </a:pPr>
            <a:r>
              <a:rPr lang="en-US" sz="1600" dirty="0"/>
              <a:t>@</a:t>
            </a:r>
            <a:r>
              <a:rPr lang="en-US" sz="1600" dirty="0" err="1" smtClean="0"/>
              <a:t>OWASPSnakesWeb</a:t>
            </a:r>
            <a:r>
              <a:rPr lang="en-US" sz="1600" dirty="0" smtClean="0"/>
              <a:t>		</a:t>
            </a:r>
            <a:r>
              <a:rPr lang="en-US" sz="1600" dirty="0" smtClean="0"/>
              <a:t>@</a:t>
            </a:r>
            <a:r>
              <a:rPr lang="en-US" sz="1600" dirty="0" err="1" smtClean="0"/>
              <a:t>OWASPSnakesMob</a:t>
            </a: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Full world tour 2014-15</a:t>
            </a:r>
            <a:endParaRPr lang="en-US" sz="2800" dirty="0" smtClean="0"/>
          </a:p>
          <a:p>
            <a:pPr marL="0" indent="0">
              <a:buNone/>
            </a:pPr>
            <a:r>
              <a:rPr lang="en-US" sz="1600" dirty="0" smtClean="0"/>
              <a:t>Singapore, Cambridge, London Docklands, London </a:t>
            </a:r>
            <a:r>
              <a:rPr lang="en-US" sz="1600" dirty="0" err="1" smtClean="0"/>
              <a:t>Shoreditch</a:t>
            </a:r>
            <a:r>
              <a:rPr lang="en-US" sz="1600" dirty="0" smtClean="0"/>
              <a:t>, Bristol, </a:t>
            </a:r>
            <a:r>
              <a:rPr lang="en-US" sz="1600" dirty="0" smtClean="0"/>
              <a:t>Amsterdam, San Francisco, </a:t>
            </a:r>
            <a:br>
              <a:rPr lang="en-US" sz="1600" dirty="0" smtClean="0"/>
            </a:br>
            <a:r>
              <a:rPr lang="en-US" sz="1600" dirty="0" smtClean="0"/>
              <a:t>Newcastle upon Tyne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6735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colin.watson@owasp.org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032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Well-Known List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Top Ten Risks to Web Applications (2013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600" dirty="0"/>
              <a:t>A1	Injection</a:t>
            </a:r>
          </a:p>
          <a:p>
            <a:pPr marL="0" indent="0">
              <a:buNone/>
            </a:pPr>
            <a:r>
              <a:rPr lang="en-US" sz="2600" dirty="0"/>
              <a:t>A2	Broken Authentication and Session Management</a:t>
            </a:r>
          </a:p>
          <a:p>
            <a:pPr marL="0" indent="0">
              <a:buNone/>
            </a:pPr>
            <a:r>
              <a:rPr lang="en-US" sz="2600" dirty="0"/>
              <a:t>A3	Cross-Site Scripting (XSS)</a:t>
            </a:r>
          </a:p>
          <a:p>
            <a:pPr marL="0" indent="0">
              <a:buNone/>
            </a:pPr>
            <a:r>
              <a:rPr lang="en-US" sz="2600" dirty="0"/>
              <a:t>A4	Insecure Direct Object References</a:t>
            </a:r>
          </a:p>
          <a:p>
            <a:pPr marL="0" indent="0">
              <a:buNone/>
            </a:pPr>
            <a:r>
              <a:rPr lang="en-US" sz="2600" dirty="0"/>
              <a:t>A5	Security Misconfiguration</a:t>
            </a:r>
          </a:p>
          <a:p>
            <a:pPr marL="0" indent="0">
              <a:buNone/>
            </a:pPr>
            <a:r>
              <a:rPr lang="en-US" sz="2600" dirty="0"/>
              <a:t>A6	Sensitive Data Exposure</a:t>
            </a:r>
          </a:p>
          <a:p>
            <a:pPr marL="0" indent="0">
              <a:buNone/>
            </a:pPr>
            <a:r>
              <a:rPr lang="en-US" sz="2600" dirty="0"/>
              <a:t>A7	Missing Function Level Access Control</a:t>
            </a:r>
          </a:p>
          <a:p>
            <a:pPr marL="0" indent="0">
              <a:buNone/>
            </a:pPr>
            <a:r>
              <a:rPr lang="en-US" sz="2600" dirty="0"/>
              <a:t>A8	Cross-Site Request Forgery (CSRF)</a:t>
            </a:r>
          </a:p>
          <a:p>
            <a:pPr marL="0" indent="0">
              <a:buNone/>
            </a:pPr>
            <a:r>
              <a:rPr lang="en-US" sz="2600" dirty="0"/>
              <a:t>A9	Using Components with Known Vulnerabilities</a:t>
            </a:r>
          </a:p>
          <a:p>
            <a:pPr marL="0" indent="0">
              <a:buNone/>
            </a:pPr>
            <a:r>
              <a:rPr lang="en-US" sz="2600" dirty="0"/>
              <a:t>A10	</a:t>
            </a:r>
            <a:r>
              <a:rPr lang="en-US" sz="2600" dirty="0" err="1"/>
              <a:t>Unvalidated</a:t>
            </a:r>
            <a:r>
              <a:rPr lang="en-US" sz="2600" dirty="0"/>
              <a:t> Redirects and </a:t>
            </a:r>
            <a:r>
              <a:rPr lang="en-US" sz="2600" dirty="0" smtClean="0"/>
              <a:t>Forwards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263116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Proactive Controls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0008" b="10008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</a:t>
            </a:r>
            <a:r>
              <a:rPr lang="en-US" dirty="0" smtClean="0"/>
              <a:t>ersion 1</a:t>
            </a:r>
          </a:p>
          <a:p>
            <a:pPr marL="0" indent="0">
              <a:buNone/>
            </a:pPr>
            <a:r>
              <a:rPr lang="en-US" sz="1600" dirty="0" smtClean="0"/>
              <a:t>10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March 2014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https://</a:t>
            </a:r>
            <a:r>
              <a:rPr lang="en-US" sz="1600" dirty="0" err="1"/>
              <a:t>www.owasp.org</a:t>
            </a:r>
            <a:r>
              <a:rPr lang="en-US" sz="1600" dirty="0"/>
              <a:t>/</a:t>
            </a:r>
            <a:r>
              <a:rPr lang="en-US" sz="1600" dirty="0" err="1"/>
              <a:t>index.php</a:t>
            </a:r>
            <a:r>
              <a:rPr lang="en-US" sz="1600" dirty="0"/>
              <a:t>/</a:t>
            </a:r>
            <a:r>
              <a:rPr lang="en-US" sz="1600" dirty="0" err="1" smtClean="0"/>
              <a:t>OWASP_Proactive_Controls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(version 2 in progress, due end 2015)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46088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Better List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400" dirty="0"/>
              <a:t>Top Ten Proactive Controls Web </a:t>
            </a:r>
            <a:r>
              <a:rPr lang="en-US" sz="3400" dirty="0" smtClean="0"/>
              <a:t>Applications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2600" dirty="0"/>
              <a:t>C1	Parameterize Queries</a:t>
            </a:r>
          </a:p>
          <a:p>
            <a:pPr marL="0" indent="0">
              <a:buNone/>
            </a:pPr>
            <a:r>
              <a:rPr lang="en-US" sz="2600" dirty="0"/>
              <a:t>C2	Encode Data</a:t>
            </a:r>
          </a:p>
          <a:p>
            <a:pPr marL="0" indent="0">
              <a:buNone/>
            </a:pPr>
            <a:r>
              <a:rPr lang="en-US" sz="2600" dirty="0"/>
              <a:t>C3	Validate All Inputs</a:t>
            </a:r>
          </a:p>
          <a:p>
            <a:pPr marL="0" indent="0">
              <a:buNone/>
            </a:pPr>
            <a:r>
              <a:rPr lang="en-US" sz="2600" dirty="0"/>
              <a:t>C4	Implement Appropriate Access Controls</a:t>
            </a:r>
          </a:p>
          <a:p>
            <a:pPr marL="0" indent="0">
              <a:buNone/>
            </a:pPr>
            <a:r>
              <a:rPr lang="en-US" sz="2600" dirty="0"/>
              <a:t>C5	Establish Identity and Authentication Controls</a:t>
            </a:r>
          </a:p>
          <a:p>
            <a:pPr marL="0" indent="0">
              <a:buNone/>
            </a:pPr>
            <a:r>
              <a:rPr lang="en-US" sz="2600" dirty="0"/>
              <a:t>C6	Protect Data and Privacy</a:t>
            </a:r>
          </a:p>
          <a:p>
            <a:pPr marL="0" indent="0">
              <a:buNone/>
            </a:pPr>
            <a:r>
              <a:rPr lang="en-US" sz="2600" dirty="0"/>
              <a:t>C7	Implement Logging, Error Handling &amp; Intrusion Detection</a:t>
            </a:r>
          </a:p>
          <a:p>
            <a:pPr marL="0" indent="0">
              <a:buNone/>
            </a:pPr>
            <a:r>
              <a:rPr lang="en-US" sz="2600" dirty="0"/>
              <a:t>C8	Leverage Security Features of Frameworks and Libraries</a:t>
            </a:r>
          </a:p>
          <a:p>
            <a:pPr marL="0" indent="0">
              <a:buNone/>
            </a:pPr>
            <a:r>
              <a:rPr lang="en-US" sz="2600" dirty="0"/>
              <a:t>C9	Include Security-Specific Requirements</a:t>
            </a:r>
          </a:p>
          <a:p>
            <a:pPr marL="0" indent="0">
              <a:buNone/>
            </a:pPr>
            <a:r>
              <a:rPr lang="en-US" sz="2600" dirty="0"/>
              <a:t>C10	Design and Architect Security 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97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 Much Text!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buFont typeface="Arial"/>
              <a:buChar char="•"/>
              <a:defRPr/>
            </a:pPr>
            <a:r>
              <a:rPr lang="en-US" dirty="0"/>
              <a:t>Educate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Move from risks to controls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Make a game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Learn Adobe Illustrator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Christmas “cards”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590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Designs, Trademarks, Etc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7079"/>
            <a:ext cx="8458200" cy="454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05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10 snakes</a:t>
            </a:r>
          </a:p>
          <a:p>
            <a:r>
              <a:rPr lang="en-US" dirty="0" smtClean="0"/>
              <a:t>10 ladders</a:t>
            </a:r>
          </a:p>
          <a:p>
            <a:r>
              <a:rPr lang="en-US" dirty="0" smtClean="0"/>
              <a:t>100 squares</a:t>
            </a: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24012"/>
            <a:ext cx="3673475" cy="523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282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 Design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28800"/>
            <a:ext cx="2133600" cy="213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1828800"/>
            <a:ext cx="2146300" cy="2146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828800"/>
            <a:ext cx="2138974" cy="2133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2300" y="4267200"/>
            <a:ext cx="2146300" cy="21409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4267200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15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335</Words>
  <Application>Microsoft Macintosh PowerPoint</Application>
  <PresentationFormat>On-screen Show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Snakes and Ladders OWASP Newcastle 24th November 2015</vt:lpstr>
      <vt:lpstr>Web Risks</vt:lpstr>
      <vt:lpstr>Well-Known List</vt:lpstr>
      <vt:lpstr>Proactive Controls</vt:lpstr>
      <vt:lpstr>A Better List</vt:lpstr>
      <vt:lpstr>Too Much Text!</vt:lpstr>
      <vt:lpstr>Designs, Trademarks, Etc</vt:lpstr>
      <vt:lpstr>Concept</vt:lpstr>
      <vt:lpstr>Flat Design</vt:lpstr>
      <vt:lpstr>Web Applications: ES</vt:lpstr>
      <vt:lpstr>Web Applications: ZH</vt:lpstr>
      <vt:lpstr>Web Applications: DE</vt:lpstr>
      <vt:lpstr>Mobile Apps: JA</vt:lpstr>
      <vt:lpstr>Mobile Apps: EN</vt:lpstr>
      <vt:lpstr>Relationships 1/3</vt:lpstr>
      <vt:lpstr>Relationships 2/3</vt:lpstr>
      <vt:lpstr>Relationships 3/3</vt:lpstr>
      <vt:lpstr>Print Your Own</vt:lpstr>
      <vt:lpstr>Twitter</vt:lpstr>
      <vt:lpstr>From Lists to Threat Modelling</vt:lpstr>
      <vt:lpstr>Staying in Touch</vt:lpstr>
      <vt:lpstr>Q&amp;A</vt:lpstr>
    </vt:vector>
  </TitlesOfParts>
  <Manager/>
  <Company>OWASP Foundation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Presentation Template</dc:title>
  <dc:subject/>
  <dc:creator>OWASP Foundation</dc:creator>
  <cp:keywords/>
  <dc:description/>
  <cp:lastModifiedBy>Colin Watson</cp:lastModifiedBy>
  <cp:revision>42</cp:revision>
  <dcterms:created xsi:type="dcterms:W3CDTF">2012-03-30T06:23:37Z</dcterms:created>
  <dcterms:modified xsi:type="dcterms:W3CDTF">2015-11-24T10:39:01Z</dcterms:modified>
  <cp:category/>
</cp:coreProperties>
</file>