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 id="2147483649" r:id="rId2"/>
  </p:sldMasterIdLst>
  <p:notesMasterIdLst>
    <p:notesMasterId r:id="rId22"/>
  </p:notesMasterIdLst>
  <p:sldIdLst>
    <p:sldId id="259" r:id="rId3"/>
    <p:sldId id="260" r:id="rId4"/>
    <p:sldId id="278" r:id="rId5"/>
    <p:sldId id="266" r:id="rId6"/>
    <p:sldId id="265" r:id="rId7"/>
    <p:sldId id="268" r:id="rId8"/>
    <p:sldId id="269" r:id="rId9"/>
    <p:sldId id="270" r:id="rId10"/>
    <p:sldId id="271" r:id="rId11"/>
    <p:sldId id="272" r:id="rId12"/>
    <p:sldId id="273" r:id="rId13"/>
    <p:sldId id="274" r:id="rId14"/>
    <p:sldId id="275" r:id="rId15"/>
    <p:sldId id="276" r:id="rId16"/>
    <p:sldId id="277" r:id="rId17"/>
    <p:sldId id="261" r:id="rId18"/>
    <p:sldId id="280" r:id="rId19"/>
    <p:sldId id="267" r:id="rId20"/>
    <p:sldId id="279" r:id="rId21"/>
  </p:sldIdLst>
  <p:sldSz cx="13004800" cy="9753600"/>
  <p:notesSz cx="6797675" cy="9874250"/>
  <p:defaultTextStyle>
    <a:defPPr>
      <a:defRPr lang="en-US"/>
    </a:defPPr>
    <a:lvl1pPr algn="ctr" rtl="0" fontAlgn="base">
      <a:spcBef>
        <a:spcPct val="0"/>
      </a:spcBef>
      <a:spcAft>
        <a:spcPct val="0"/>
      </a:spcAft>
      <a:defRPr sz="4200" kern="1200">
        <a:solidFill>
          <a:srgbClr val="000000"/>
        </a:solidFill>
        <a:latin typeface="Gill Sans" charset="0"/>
        <a:ea typeface="ヒラギノ角ゴ ProN W3" charset="0"/>
        <a:cs typeface="ヒラギノ角ゴ ProN W3" charset="0"/>
        <a:sym typeface="Gill Sans" charset="0"/>
      </a:defRPr>
    </a:lvl1pPr>
    <a:lvl2pPr marL="457200" algn="ctr" rtl="0" fontAlgn="base">
      <a:spcBef>
        <a:spcPct val="0"/>
      </a:spcBef>
      <a:spcAft>
        <a:spcPct val="0"/>
      </a:spcAft>
      <a:defRPr sz="4200" kern="1200">
        <a:solidFill>
          <a:srgbClr val="000000"/>
        </a:solidFill>
        <a:latin typeface="Gill Sans" charset="0"/>
        <a:ea typeface="ヒラギノ角ゴ ProN W3" charset="0"/>
        <a:cs typeface="ヒラギノ角ゴ ProN W3" charset="0"/>
        <a:sym typeface="Gill Sans" charset="0"/>
      </a:defRPr>
    </a:lvl2pPr>
    <a:lvl3pPr marL="914400" algn="ctr" rtl="0" fontAlgn="base">
      <a:spcBef>
        <a:spcPct val="0"/>
      </a:spcBef>
      <a:spcAft>
        <a:spcPct val="0"/>
      </a:spcAft>
      <a:defRPr sz="4200" kern="1200">
        <a:solidFill>
          <a:srgbClr val="000000"/>
        </a:solidFill>
        <a:latin typeface="Gill Sans" charset="0"/>
        <a:ea typeface="ヒラギノ角ゴ ProN W3" charset="0"/>
        <a:cs typeface="ヒラギノ角ゴ ProN W3" charset="0"/>
        <a:sym typeface="Gill Sans" charset="0"/>
      </a:defRPr>
    </a:lvl3pPr>
    <a:lvl4pPr marL="1371600" algn="ctr" rtl="0" fontAlgn="base">
      <a:spcBef>
        <a:spcPct val="0"/>
      </a:spcBef>
      <a:spcAft>
        <a:spcPct val="0"/>
      </a:spcAft>
      <a:defRPr sz="4200" kern="1200">
        <a:solidFill>
          <a:srgbClr val="000000"/>
        </a:solidFill>
        <a:latin typeface="Gill Sans" charset="0"/>
        <a:ea typeface="ヒラギノ角ゴ ProN W3" charset="0"/>
        <a:cs typeface="ヒラギノ角ゴ ProN W3" charset="0"/>
        <a:sym typeface="Gill Sans" charset="0"/>
      </a:defRPr>
    </a:lvl4pPr>
    <a:lvl5pPr marL="1828800" algn="ctr" rtl="0" fontAlgn="base">
      <a:spcBef>
        <a:spcPct val="0"/>
      </a:spcBef>
      <a:spcAft>
        <a:spcPct val="0"/>
      </a:spcAft>
      <a:defRPr sz="4200" kern="1200">
        <a:solidFill>
          <a:srgbClr val="000000"/>
        </a:solidFill>
        <a:latin typeface="Gill Sans" charset="0"/>
        <a:ea typeface="ヒラギノ角ゴ ProN W3" charset="0"/>
        <a:cs typeface="ヒラギノ角ゴ ProN W3" charset="0"/>
        <a:sym typeface="Gill Sans" charset="0"/>
      </a:defRPr>
    </a:lvl5pPr>
    <a:lvl6pPr marL="2286000" algn="l" defTabSz="914400" rtl="0" eaLnBrk="1" latinLnBrk="0" hangingPunct="1">
      <a:defRPr sz="4200" kern="1200">
        <a:solidFill>
          <a:srgbClr val="000000"/>
        </a:solidFill>
        <a:latin typeface="Gill Sans" charset="0"/>
        <a:ea typeface="ヒラギノ角ゴ ProN W3" charset="0"/>
        <a:cs typeface="ヒラギノ角ゴ ProN W3" charset="0"/>
        <a:sym typeface="Gill Sans" charset="0"/>
      </a:defRPr>
    </a:lvl6pPr>
    <a:lvl7pPr marL="2743200" algn="l" defTabSz="914400" rtl="0" eaLnBrk="1" latinLnBrk="0" hangingPunct="1">
      <a:defRPr sz="4200" kern="1200">
        <a:solidFill>
          <a:srgbClr val="000000"/>
        </a:solidFill>
        <a:latin typeface="Gill Sans" charset="0"/>
        <a:ea typeface="ヒラギノ角ゴ ProN W3" charset="0"/>
        <a:cs typeface="ヒラギノ角ゴ ProN W3" charset="0"/>
        <a:sym typeface="Gill Sans" charset="0"/>
      </a:defRPr>
    </a:lvl7pPr>
    <a:lvl8pPr marL="3200400" algn="l" defTabSz="914400" rtl="0" eaLnBrk="1" latinLnBrk="0" hangingPunct="1">
      <a:defRPr sz="4200" kern="1200">
        <a:solidFill>
          <a:srgbClr val="000000"/>
        </a:solidFill>
        <a:latin typeface="Gill Sans" charset="0"/>
        <a:ea typeface="ヒラギノ角ゴ ProN W3" charset="0"/>
        <a:cs typeface="ヒラギノ角ゴ ProN W3" charset="0"/>
        <a:sym typeface="Gill Sans" charset="0"/>
      </a:defRPr>
    </a:lvl8pPr>
    <a:lvl9pPr marL="3657600" algn="l" defTabSz="914400" rtl="0" eaLnBrk="1" latinLnBrk="0" hangingPunct="1">
      <a:defRPr sz="4200" kern="1200">
        <a:solidFill>
          <a:srgbClr val="000000"/>
        </a:solidFill>
        <a:latin typeface="Gill Sans" charset="0"/>
        <a:ea typeface="ヒラギノ角ゴ ProN W3" charset="0"/>
        <a:cs typeface="ヒラギノ角ゴ ProN W3" charset="0"/>
        <a:sym typeface="Gill Sans"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1919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861" autoAdjust="0"/>
    <p:restoredTop sz="89873" autoAdjust="0"/>
  </p:normalViewPr>
  <p:slideViewPr>
    <p:cSldViewPr>
      <p:cViewPr>
        <p:scale>
          <a:sx n="66" d="100"/>
          <a:sy n="66" d="100"/>
        </p:scale>
        <p:origin x="-438" y="-72"/>
      </p:cViewPr>
      <p:guideLst>
        <p:guide orient="horz" pos="3072"/>
        <p:guide pos="4096"/>
      </p:guideLst>
    </p:cSldViewPr>
  </p:slideViewPr>
  <p:outlineViewPr>
    <p:cViewPr>
      <p:scale>
        <a:sx n="25" d="100"/>
        <a:sy n="25" d="100"/>
      </p:scale>
      <p:origin x="0" y="0"/>
    </p:cViewPr>
  </p:outlineViewPr>
  <p:notesTextViewPr>
    <p:cViewPr>
      <p:scale>
        <a:sx n="100" d="100"/>
        <a:sy n="100" d="100"/>
      </p:scale>
      <p:origin x="0" y="0"/>
    </p:cViewPr>
  </p:notesTextViewPr>
  <p:sorterViewPr>
    <p:cViewPr>
      <p:scale>
        <a:sx n="100" d="100"/>
        <a:sy n="100" d="100"/>
      </p:scale>
      <p:origin x="0" y="7572"/>
    </p:cViewPr>
  </p:sorterViewPr>
  <p:notesViewPr>
    <p:cSldViewPr>
      <p:cViewPr varScale="1">
        <p:scale>
          <a:sx n="74" d="100"/>
          <a:sy n="74" d="100"/>
        </p:scale>
        <p:origin x="-2208" y="-90"/>
      </p:cViewPr>
      <p:guideLst>
        <p:guide orient="horz" pos="3110"/>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6400" cy="493713"/>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49688" y="0"/>
            <a:ext cx="2946400" cy="493713"/>
          </a:xfrm>
          <a:prstGeom prst="rect">
            <a:avLst/>
          </a:prstGeom>
        </p:spPr>
        <p:txBody>
          <a:bodyPr vert="horz" lIns="91440" tIns="45720" rIns="91440" bIns="45720" rtlCol="0"/>
          <a:lstStyle>
            <a:lvl1pPr algn="r">
              <a:defRPr sz="1200"/>
            </a:lvl1pPr>
          </a:lstStyle>
          <a:p>
            <a:fld id="{5A54EB48-5623-4912-B6F5-21D33492A08D}" type="datetimeFigureOut">
              <a:rPr lang="fr-FR" smtClean="0"/>
              <a:t>13/05/2011</a:t>
            </a:fld>
            <a:endParaRPr lang="fr-FR"/>
          </a:p>
        </p:txBody>
      </p:sp>
      <p:sp>
        <p:nvSpPr>
          <p:cNvPr id="4" name="Espace réservé de l'image des diapositives 3"/>
          <p:cNvSpPr>
            <a:spLocks noGrp="1" noRot="1" noChangeAspect="1"/>
          </p:cNvSpPr>
          <p:nvPr>
            <p:ph type="sldImg" idx="2"/>
          </p:nvPr>
        </p:nvSpPr>
        <p:spPr>
          <a:xfrm>
            <a:off x="931863" y="741363"/>
            <a:ext cx="4933950" cy="370205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79450" y="4691063"/>
            <a:ext cx="5438775" cy="4443412"/>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9378950"/>
            <a:ext cx="2946400" cy="493713"/>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49688" y="9378950"/>
            <a:ext cx="2946400" cy="493713"/>
          </a:xfrm>
          <a:prstGeom prst="rect">
            <a:avLst/>
          </a:prstGeom>
        </p:spPr>
        <p:txBody>
          <a:bodyPr vert="horz" lIns="91440" tIns="45720" rIns="91440" bIns="45720" rtlCol="0" anchor="b"/>
          <a:lstStyle>
            <a:lvl1pPr algn="r">
              <a:defRPr sz="1200"/>
            </a:lvl1pPr>
          </a:lstStyle>
          <a:p>
            <a:fld id="{18FC2C59-8329-476A-9C22-3769CCFFAF42}" type="slidenum">
              <a:rPr lang="fr-FR" smtClean="0"/>
              <a:t>‹N°›</a:t>
            </a:fld>
            <a:endParaRPr lang="fr-FR"/>
          </a:p>
        </p:txBody>
      </p:sp>
    </p:spTree>
    <p:extLst>
      <p:ext uri="{BB962C8B-B14F-4D97-AF65-F5344CB8AC3E}">
        <p14:creationId xmlns:p14="http://schemas.microsoft.com/office/powerpoint/2010/main" val="7610658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18FC2C59-8329-476A-9C22-3769CCFFAF42}" type="slidenum">
              <a:rPr lang="fr-FR" smtClean="0"/>
              <a:t>2</a:t>
            </a:fld>
            <a:endParaRPr lang="fr-FR"/>
          </a:p>
        </p:txBody>
      </p:sp>
    </p:spTree>
    <p:extLst>
      <p:ext uri="{BB962C8B-B14F-4D97-AF65-F5344CB8AC3E}">
        <p14:creationId xmlns:p14="http://schemas.microsoft.com/office/powerpoint/2010/main" val="14438141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18FC2C59-8329-476A-9C22-3769CCFFAF42}" type="slidenum">
              <a:rPr lang="fr-FR" smtClean="0"/>
              <a:t>4</a:t>
            </a:fld>
            <a:endParaRPr lang="fr-FR"/>
          </a:p>
        </p:txBody>
      </p:sp>
    </p:spTree>
    <p:extLst>
      <p:ext uri="{BB962C8B-B14F-4D97-AF65-F5344CB8AC3E}">
        <p14:creationId xmlns:p14="http://schemas.microsoft.com/office/powerpoint/2010/main" val="1360077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spd="med">
    <p:split orient="vert"/>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spd="med">
    <p:split orient="vert"/>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1854200"/>
            <a:ext cx="2616200" cy="69469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1854200"/>
            <a:ext cx="7696200" cy="69469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spd="med">
    <p:split orient="vert"/>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91157" name="Picture 21"/>
          <p:cNvPicPr>
            <a:picLocks noChangeAspect="1" noChangeArrowheads="1"/>
          </p:cNvPicPr>
          <p:nvPr userDrawn="1"/>
        </p:nvPicPr>
        <p:blipFill>
          <a:blip r:embed="rId2"/>
          <a:srcRect/>
          <a:stretch>
            <a:fillRect/>
          </a:stretch>
        </p:blipFill>
        <p:spPr bwMode="auto">
          <a:xfrm>
            <a:off x="5981700" y="2070100"/>
            <a:ext cx="8750300" cy="8750300"/>
          </a:xfrm>
          <a:prstGeom prst="rect">
            <a:avLst/>
          </a:prstGeom>
          <a:noFill/>
          <a:ln w="12700">
            <a:noFill/>
            <a:miter lim="800000"/>
            <a:headEnd/>
            <a:tailEnd/>
          </a:ln>
        </p:spPr>
      </p:pic>
      <p:grpSp>
        <p:nvGrpSpPr>
          <p:cNvPr id="91159" name="Group 23"/>
          <p:cNvGrpSpPr>
            <a:grpSpLocks/>
          </p:cNvGrpSpPr>
          <p:nvPr userDrawn="1"/>
        </p:nvGrpSpPr>
        <p:grpSpPr bwMode="auto">
          <a:xfrm>
            <a:off x="0" y="0"/>
            <a:ext cx="13004800" cy="3084513"/>
            <a:chOff x="0" y="0"/>
            <a:chExt cx="8192" cy="1944"/>
          </a:xfrm>
        </p:grpSpPr>
        <p:sp>
          <p:nvSpPr>
            <p:cNvPr id="91160" name="Rectangle 24"/>
            <p:cNvSpPr>
              <a:spLocks/>
            </p:cNvSpPr>
            <p:nvPr/>
          </p:nvSpPr>
          <p:spPr bwMode="auto">
            <a:xfrm>
              <a:off x="0" y="1600"/>
              <a:ext cx="8192" cy="40"/>
            </a:xfrm>
            <a:prstGeom prst="rect">
              <a:avLst/>
            </a:prstGeom>
            <a:gradFill rotWithShape="0">
              <a:gsLst>
                <a:gs pos="0">
                  <a:srgbClr val="000000"/>
                </a:gs>
                <a:gs pos="100000">
                  <a:srgbClr val="B3B3B3"/>
                </a:gs>
              </a:gsLst>
              <a:lin ang="5400000" scaled="1"/>
            </a:gradFill>
            <a:ln w="25400">
              <a:noFill/>
              <a:miter lim="800000"/>
              <a:headEnd/>
              <a:tailEnd/>
            </a:ln>
          </p:spPr>
          <p:txBody>
            <a:bodyPr lIns="0" tIns="0" rIns="0" bIns="0"/>
            <a:lstStyle/>
            <a:p>
              <a:endParaRPr lang="en-US"/>
            </a:p>
          </p:txBody>
        </p:sp>
        <p:sp>
          <p:nvSpPr>
            <p:cNvPr id="91161" name="Rectangle 25"/>
            <p:cNvSpPr>
              <a:spLocks/>
            </p:cNvSpPr>
            <p:nvPr/>
          </p:nvSpPr>
          <p:spPr bwMode="auto">
            <a:xfrm>
              <a:off x="0" y="0"/>
              <a:ext cx="8192" cy="1600"/>
            </a:xfrm>
            <a:prstGeom prst="rect">
              <a:avLst/>
            </a:prstGeom>
            <a:gradFill rotWithShape="0">
              <a:gsLst>
                <a:gs pos="0">
                  <a:srgbClr val="1A2464"/>
                </a:gs>
                <a:gs pos="100000">
                  <a:srgbClr val="46558F"/>
                </a:gs>
              </a:gsLst>
              <a:lin ang="5400000" scaled="1"/>
            </a:gradFill>
            <a:ln w="25400">
              <a:noFill/>
              <a:miter lim="800000"/>
              <a:headEnd/>
              <a:tailEnd/>
            </a:ln>
          </p:spPr>
          <p:txBody>
            <a:bodyPr lIns="0" tIns="0" rIns="0" bIns="0"/>
            <a:lstStyle/>
            <a:p>
              <a:endParaRPr lang="en-US"/>
            </a:p>
          </p:txBody>
        </p:sp>
        <p:pic>
          <p:nvPicPr>
            <p:cNvPr id="91162" name="Picture 26"/>
            <p:cNvPicPr>
              <a:picLocks noChangeAspect="1" noChangeArrowheads="1"/>
            </p:cNvPicPr>
            <p:nvPr/>
          </p:nvPicPr>
          <p:blipFill>
            <a:blip r:embed="rId3"/>
            <a:srcRect/>
            <a:stretch>
              <a:fillRect/>
            </a:stretch>
          </p:blipFill>
          <p:spPr bwMode="auto">
            <a:xfrm>
              <a:off x="3121" y="0"/>
              <a:ext cx="1944" cy="1944"/>
            </a:xfrm>
            <a:prstGeom prst="rect">
              <a:avLst/>
            </a:prstGeom>
            <a:noFill/>
            <a:ln w="12700">
              <a:noFill/>
              <a:miter lim="800000"/>
              <a:headEnd/>
              <a:tailEnd/>
            </a:ln>
          </p:spPr>
        </p:pic>
      </p:grpSp>
      <p:sp>
        <p:nvSpPr>
          <p:cNvPr id="91163" name="Rectangle 27"/>
          <p:cNvSpPr>
            <a:spLocks/>
          </p:cNvSpPr>
          <p:nvPr userDrawn="1"/>
        </p:nvSpPr>
        <p:spPr bwMode="auto">
          <a:xfrm>
            <a:off x="0" y="7213600"/>
            <a:ext cx="13004800" cy="2540000"/>
          </a:xfrm>
          <a:prstGeom prst="rect">
            <a:avLst/>
          </a:prstGeom>
          <a:gradFill rotWithShape="0">
            <a:gsLst>
              <a:gs pos="0">
                <a:srgbClr val="1A2464"/>
              </a:gs>
              <a:gs pos="100000">
                <a:srgbClr val="46558F"/>
              </a:gs>
            </a:gsLst>
            <a:lin ang="5400000" scaled="1"/>
          </a:gradFill>
          <a:ln w="25400">
            <a:noFill/>
            <a:miter lim="800000"/>
            <a:headEnd/>
            <a:tailEnd/>
          </a:ln>
        </p:spPr>
        <p:txBody>
          <a:bodyPr lIns="0" tIns="0" rIns="0" bIns="0"/>
          <a:lstStyle/>
          <a:p>
            <a:endParaRPr lang="en-US"/>
          </a:p>
        </p:txBody>
      </p:sp>
      <p:sp>
        <p:nvSpPr>
          <p:cNvPr id="91164" name="Rectangle 28"/>
          <p:cNvSpPr>
            <a:spLocks/>
          </p:cNvSpPr>
          <p:nvPr userDrawn="1"/>
        </p:nvSpPr>
        <p:spPr bwMode="auto">
          <a:xfrm>
            <a:off x="0" y="7150100"/>
            <a:ext cx="13004800" cy="63500"/>
          </a:xfrm>
          <a:prstGeom prst="rect">
            <a:avLst/>
          </a:prstGeom>
          <a:gradFill rotWithShape="0">
            <a:gsLst>
              <a:gs pos="0">
                <a:srgbClr val="B3B3B3"/>
              </a:gs>
              <a:gs pos="100000">
                <a:srgbClr val="000000"/>
              </a:gs>
            </a:gsLst>
            <a:lin ang="5400000" scaled="1"/>
          </a:gradFill>
          <a:ln w="25400">
            <a:noFill/>
            <a:miter lim="800000"/>
            <a:headEnd/>
            <a:tailEnd/>
          </a:ln>
        </p:spPr>
        <p:txBody>
          <a:bodyPr lIns="0" tIns="0" rIns="0" bIns="0"/>
          <a:lstStyle/>
          <a:p>
            <a:endParaRPr lang="en-US"/>
          </a:p>
        </p:txBody>
      </p:sp>
      <p:sp>
        <p:nvSpPr>
          <p:cNvPr id="91168" name="Rectangle 32"/>
          <p:cNvSpPr>
            <a:spLocks noGrp="1" noChangeArrowheads="1"/>
          </p:cNvSpPr>
          <p:nvPr>
            <p:ph type="ctrTitle" sz="quarter"/>
          </p:nvPr>
        </p:nvSpPr>
        <p:spPr>
          <a:xfrm>
            <a:off x="914400" y="3276600"/>
            <a:ext cx="11125200" cy="2286000"/>
          </a:xfrm>
          <a:ln w="9525"/>
        </p:spPr>
        <p:txBody>
          <a:bodyPr lIns="91440" tIns="45720" rIns="91440" bIns="45720" anchor="ctr"/>
          <a:lstStyle>
            <a:lvl1pPr>
              <a:defRPr/>
            </a:lvl1pPr>
          </a:lstStyle>
          <a:p>
            <a:r>
              <a:rPr lang="en-US"/>
              <a:t>Click to edit Master title style</a:t>
            </a:r>
          </a:p>
        </p:txBody>
      </p:sp>
    </p:spTree>
  </p:cSld>
  <p:clrMapOvr>
    <a:masterClrMapping/>
  </p:clrMapOvr>
  <p:transition spd="med">
    <p:split orient="vert"/>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91B424F0-30A2-4201-84E1-0E06B2061B85}" type="slidenum">
              <a:rPr lang="en-US"/>
              <a:pPr/>
              <a:t>‹N°›</a:t>
            </a:fld>
            <a:endParaRPr lang="en-US"/>
          </a:p>
        </p:txBody>
      </p:sp>
    </p:spTree>
  </p:cSld>
  <p:clrMapOvr>
    <a:masterClrMapping/>
  </p:clrMapOvr>
  <p:transition spd="med">
    <p:split orient="vert"/>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Slide Number Placeholder 3"/>
          <p:cNvSpPr>
            <a:spLocks noGrp="1"/>
          </p:cNvSpPr>
          <p:nvPr>
            <p:ph type="sldNum" sz="quarter" idx="10"/>
          </p:nvPr>
        </p:nvSpPr>
        <p:spPr/>
        <p:txBody>
          <a:bodyPr/>
          <a:lstStyle>
            <a:lvl1pPr>
              <a:defRPr/>
            </a:lvl1pPr>
          </a:lstStyle>
          <a:p>
            <a:fld id="{F2ACC532-A94C-429A-9709-1A62D7685B5D}" type="slidenum">
              <a:rPr lang="en-US"/>
              <a:pPr/>
              <a:t>‹N°›</a:t>
            </a:fld>
            <a:endParaRPr lang="en-US"/>
          </a:p>
        </p:txBody>
      </p:sp>
    </p:spTree>
  </p:cSld>
  <p:clrMapOvr>
    <a:masterClrMapping/>
  </p:clrMapOvr>
  <p:transition spd="med">
    <p:split orient="vert"/>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2590800"/>
            <a:ext cx="5156200" cy="5715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590800"/>
            <a:ext cx="5156200" cy="5715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4"/>
          <p:cNvSpPr>
            <a:spLocks noGrp="1"/>
          </p:cNvSpPr>
          <p:nvPr>
            <p:ph type="sldNum" sz="quarter" idx="10"/>
          </p:nvPr>
        </p:nvSpPr>
        <p:spPr/>
        <p:txBody>
          <a:bodyPr/>
          <a:lstStyle>
            <a:lvl1pPr>
              <a:defRPr/>
            </a:lvl1pPr>
          </a:lstStyle>
          <a:p>
            <a:fld id="{306DA1E7-4226-4BE8-9E05-1C17CDFFF0FF}" type="slidenum">
              <a:rPr lang="en-US"/>
              <a:pPr/>
              <a:t>‹N°›</a:t>
            </a:fld>
            <a:endParaRPr lang="en-US"/>
          </a:p>
        </p:txBody>
      </p:sp>
    </p:spTree>
  </p:cSld>
  <p:clrMapOvr>
    <a:masterClrMapping/>
  </p:clrMapOvr>
  <p:transition spd="med">
    <p:split orient="vert"/>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6"/>
          <p:cNvSpPr>
            <a:spLocks noGrp="1"/>
          </p:cNvSpPr>
          <p:nvPr>
            <p:ph type="sldNum" sz="quarter" idx="10"/>
          </p:nvPr>
        </p:nvSpPr>
        <p:spPr/>
        <p:txBody>
          <a:bodyPr/>
          <a:lstStyle>
            <a:lvl1pPr>
              <a:defRPr/>
            </a:lvl1pPr>
          </a:lstStyle>
          <a:p>
            <a:fld id="{436D15E3-D551-49D3-B386-5D314CB83A7C}" type="slidenum">
              <a:rPr lang="en-US"/>
              <a:pPr/>
              <a:t>‹N°›</a:t>
            </a:fld>
            <a:endParaRPr lang="en-US"/>
          </a:p>
        </p:txBody>
      </p:sp>
    </p:spTree>
  </p:cSld>
  <p:clrMapOvr>
    <a:masterClrMapping/>
  </p:clrMapOvr>
  <p:transition spd="med">
    <p:split orient="vert"/>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2"/>
          <p:cNvSpPr>
            <a:spLocks noGrp="1"/>
          </p:cNvSpPr>
          <p:nvPr>
            <p:ph type="sldNum" sz="quarter" idx="10"/>
          </p:nvPr>
        </p:nvSpPr>
        <p:spPr/>
        <p:txBody>
          <a:bodyPr/>
          <a:lstStyle>
            <a:lvl1pPr>
              <a:defRPr/>
            </a:lvl1pPr>
          </a:lstStyle>
          <a:p>
            <a:fld id="{83022641-C76C-4504-9BDD-DE1B25E1A4ED}" type="slidenum">
              <a:rPr lang="en-US"/>
              <a:pPr/>
              <a:t>‹N°›</a:t>
            </a:fld>
            <a:endParaRPr lang="en-US"/>
          </a:p>
        </p:txBody>
      </p:sp>
    </p:spTree>
  </p:cSld>
  <p:clrMapOvr>
    <a:masterClrMapping/>
  </p:clrMapOvr>
  <p:transition spd="med">
    <p:split orient="vert"/>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lvl1pPr>
              <a:defRPr/>
            </a:lvl1pPr>
          </a:lstStyle>
          <a:p>
            <a:fld id="{2486420B-FCD8-407C-B41F-D9BD6548DF49}" type="slidenum">
              <a:rPr lang="en-US"/>
              <a:pPr/>
              <a:t>‹N°›</a:t>
            </a:fld>
            <a:endParaRPr lang="en-US"/>
          </a:p>
        </p:txBody>
      </p:sp>
    </p:spTree>
  </p:cSld>
  <p:clrMapOvr>
    <a:masterClrMapping/>
  </p:clrMapOvr>
  <p:transition spd="med">
    <p:split orient="vert"/>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fld id="{8278A869-B041-40AE-AEF5-E6B4C85D16EB}" type="slidenum">
              <a:rPr lang="en-US"/>
              <a:pPr/>
              <a:t>‹N°›</a:t>
            </a:fld>
            <a:endParaRPr lang="en-US"/>
          </a:p>
        </p:txBody>
      </p:sp>
    </p:spTree>
  </p:cSld>
  <p:clrMapOvr>
    <a:masterClrMapping/>
  </p:clrMapOvr>
  <p:transition spd="med">
    <p:split orient="vert"/>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spd="med">
    <p:split orient="vert"/>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fld id="{066E05CA-876E-41D7-B620-956421822FAF}" type="slidenum">
              <a:rPr lang="en-US"/>
              <a:pPr/>
              <a:t>‹N°›</a:t>
            </a:fld>
            <a:endParaRPr lang="en-US"/>
          </a:p>
        </p:txBody>
      </p:sp>
    </p:spTree>
  </p:cSld>
  <p:clrMapOvr>
    <a:masterClrMapping/>
  </p:clrMapOvr>
  <p:transition spd="med">
    <p:split orient="vert"/>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FE0C8096-E2F9-4B74-86B0-BF5FE3E051CD}" type="slidenum">
              <a:rPr lang="en-US"/>
              <a:pPr/>
              <a:t>‹N°›</a:t>
            </a:fld>
            <a:endParaRPr lang="en-US"/>
          </a:p>
        </p:txBody>
      </p:sp>
    </p:spTree>
  </p:cSld>
  <p:clrMapOvr>
    <a:masterClrMapping/>
  </p:clrMapOvr>
  <p:transition spd="med">
    <p:split orient="vert"/>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762000"/>
            <a:ext cx="2616200" cy="7543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762000"/>
            <a:ext cx="7696200" cy="7543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5EEC7DE9-C28F-4996-AC25-2B92674A6285}" type="slidenum">
              <a:rPr lang="en-US"/>
              <a:pPr/>
              <a:t>‹N°›</a:t>
            </a:fld>
            <a:endParaRPr lang="en-US"/>
          </a:p>
        </p:txBody>
      </p:sp>
    </p:spTree>
  </p:cSld>
  <p:clrMapOvr>
    <a:masterClrMapping/>
  </p:clrMapOvr>
  <p:transition spd="med">
    <p:split orient="vert"/>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spd="med">
    <p:split orient="vert"/>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5740400"/>
            <a:ext cx="5156200" cy="30607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5740400"/>
            <a:ext cx="5156200" cy="30607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spd="med">
    <p:split orient="vert"/>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spd="med">
    <p:split orient="vert"/>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spd="med">
    <p:split orient="vert"/>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spd="med">
    <p:split orient="vert"/>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spd="med">
    <p:split orient="vert"/>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spd="med">
    <p:split orient="vert"/>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2.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1025" name="Picture 1"/>
          <p:cNvPicPr>
            <a:picLocks noChangeAspect="1" noChangeArrowheads="1"/>
          </p:cNvPicPr>
          <p:nvPr/>
        </p:nvPicPr>
        <p:blipFill>
          <a:blip r:embed="rId13"/>
          <a:srcRect/>
          <a:stretch>
            <a:fillRect/>
          </a:stretch>
        </p:blipFill>
        <p:spPr bwMode="auto">
          <a:xfrm>
            <a:off x="5981700" y="2070100"/>
            <a:ext cx="8750300" cy="8750300"/>
          </a:xfrm>
          <a:prstGeom prst="rect">
            <a:avLst/>
          </a:prstGeom>
          <a:noFill/>
          <a:ln w="12700">
            <a:noFill/>
            <a:miter lim="800000"/>
            <a:headEnd/>
            <a:tailEnd/>
          </a:ln>
        </p:spPr>
      </p:pic>
      <p:sp>
        <p:nvSpPr>
          <p:cNvPr id="1026" name="Rectangle 2"/>
          <p:cNvSpPr>
            <a:spLocks noGrp="1" noChangeArrowheads="1"/>
          </p:cNvSpPr>
          <p:nvPr>
            <p:ph type="body" idx="1"/>
          </p:nvPr>
        </p:nvSpPr>
        <p:spPr bwMode="auto">
          <a:xfrm>
            <a:off x="1270000" y="5740400"/>
            <a:ext cx="10464800" cy="3060700"/>
          </a:xfrm>
          <a:prstGeom prst="rect">
            <a:avLst/>
          </a:prstGeom>
          <a:noFill/>
          <a:ln w="12700">
            <a:noFill/>
            <a:miter lim="800000"/>
            <a:headEnd/>
            <a:tailEnd/>
          </a:ln>
          <a:effectLst/>
        </p:spPr>
        <p:txBody>
          <a:bodyPr vert="horz" wrap="square" lIns="50800" tIns="50800" rIns="50800" bIns="50800" numCol="1" anchor="t" anchorCtr="0" compatLnSpc="1">
            <a:prstTxWarp prst="textNoShape">
              <a:avLst/>
            </a:prstTxWarp>
          </a:bodyPr>
          <a:lstStyle/>
          <a:p>
            <a:pPr lvl="0"/>
            <a:r>
              <a:rPr lang="en-US" smtClean="0">
                <a:sym typeface="Gill Sans" charset="0"/>
              </a:rPr>
              <a:t>Click to edit Master text styles</a:t>
            </a:r>
          </a:p>
        </p:txBody>
      </p:sp>
      <p:sp>
        <p:nvSpPr>
          <p:cNvPr id="1027" name="Rectangle 3"/>
          <p:cNvSpPr>
            <a:spLocks noGrp="1" noChangeArrowheads="1"/>
          </p:cNvSpPr>
          <p:nvPr>
            <p:ph type="title"/>
          </p:nvPr>
        </p:nvSpPr>
        <p:spPr bwMode="auto">
          <a:xfrm>
            <a:off x="1270000" y="1854200"/>
            <a:ext cx="10464800" cy="3302000"/>
          </a:xfrm>
          <a:prstGeom prst="rect">
            <a:avLst/>
          </a:prstGeom>
          <a:noFill/>
          <a:ln w="12700">
            <a:noFill/>
            <a:miter lim="800000"/>
            <a:headEnd/>
            <a:tailEnd/>
          </a:ln>
          <a:effectLst/>
        </p:spPr>
        <p:txBody>
          <a:bodyPr vert="horz" wrap="square" lIns="50800" tIns="50800" rIns="50800" bIns="50800" numCol="1" anchor="b" anchorCtr="0" compatLnSpc="1">
            <a:prstTxWarp prst="textNoShape">
              <a:avLst/>
            </a:prstTxWarp>
          </a:bodyPr>
          <a:lstStyle/>
          <a:p>
            <a:pPr lvl="0"/>
            <a:r>
              <a:rPr lang="en-US" smtClean="0">
                <a:sym typeface="Gill Sans" charset="0"/>
              </a:rPr>
              <a:t>Presentation Title</a:t>
            </a:r>
          </a:p>
        </p:txBody>
      </p:sp>
      <p:grpSp>
        <p:nvGrpSpPr>
          <p:cNvPr id="1028" name="Group 4"/>
          <p:cNvGrpSpPr>
            <a:grpSpLocks/>
          </p:cNvGrpSpPr>
          <p:nvPr/>
        </p:nvGrpSpPr>
        <p:grpSpPr bwMode="auto">
          <a:xfrm>
            <a:off x="0" y="0"/>
            <a:ext cx="13004800" cy="2043113"/>
            <a:chOff x="0" y="0"/>
            <a:chExt cx="8192" cy="1288"/>
          </a:xfrm>
        </p:grpSpPr>
        <p:sp>
          <p:nvSpPr>
            <p:cNvPr id="1029" name="Rectangle 5"/>
            <p:cNvSpPr>
              <a:spLocks/>
            </p:cNvSpPr>
            <p:nvPr/>
          </p:nvSpPr>
          <p:spPr bwMode="auto">
            <a:xfrm>
              <a:off x="0" y="960"/>
              <a:ext cx="8192" cy="40"/>
            </a:xfrm>
            <a:prstGeom prst="rect">
              <a:avLst/>
            </a:prstGeom>
            <a:gradFill rotWithShape="0">
              <a:gsLst>
                <a:gs pos="0">
                  <a:srgbClr val="000000"/>
                </a:gs>
                <a:gs pos="100000">
                  <a:srgbClr val="B3B3B3"/>
                </a:gs>
              </a:gsLst>
              <a:lin ang="5400000" scaled="1"/>
            </a:gradFill>
            <a:ln w="25400">
              <a:noFill/>
              <a:miter lim="800000"/>
              <a:headEnd/>
              <a:tailEnd/>
            </a:ln>
          </p:spPr>
          <p:txBody>
            <a:bodyPr lIns="0" tIns="0" rIns="0" bIns="0"/>
            <a:lstStyle/>
            <a:p>
              <a:endParaRPr lang="en-US"/>
            </a:p>
          </p:txBody>
        </p:sp>
        <p:sp>
          <p:nvSpPr>
            <p:cNvPr id="1030" name="Rectangle 6"/>
            <p:cNvSpPr>
              <a:spLocks/>
            </p:cNvSpPr>
            <p:nvPr/>
          </p:nvSpPr>
          <p:spPr bwMode="auto">
            <a:xfrm>
              <a:off x="0" y="0"/>
              <a:ext cx="8192" cy="960"/>
            </a:xfrm>
            <a:prstGeom prst="rect">
              <a:avLst/>
            </a:prstGeom>
            <a:gradFill rotWithShape="0">
              <a:gsLst>
                <a:gs pos="0">
                  <a:srgbClr val="1A2464"/>
                </a:gs>
                <a:gs pos="100000">
                  <a:srgbClr val="46558F"/>
                </a:gs>
              </a:gsLst>
              <a:lin ang="5400000" scaled="1"/>
            </a:gradFill>
            <a:ln w="25400">
              <a:noFill/>
              <a:miter lim="800000"/>
              <a:headEnd/>
              <a:tailEnd/>
            </a:ln>
          </p:spPr>
          <p:txBody>
            <a:bodyPr lIns="0" tIns="0" rIns="0" bIns="0"/>
            <a:lstStyle/>
            <a:p>
              <a:endParaRPr lang="en-US"/>
            </a:p>
          </p:txBody>
        </p:sp>
        <p:pic>
          <p:nvPicPr>
            <p:cNvPr id="1031" name="Picture 7"/>
            <p:cNvPicPr>
              <a:picLocks noChangeAspect="1" noChangeArrowheads="1"/>
            </p:cNvPicPr>
            <p:nvPr/>
          </p:nvPicPr>
          <p:blipFill>
            <a:blip r:embed="rId14"/>
            <a:srcRect/>
            <a:stretch>
              <a:fillRect/>
            </a:stretch>
          </p:blipFill>
          <p:spPr bwMode="auto">
            <a:xfrm>
              <a:off x="3449" y="0"/>
              <a:ext cx="1288" cy="1288"/>
            </a:xfrm>
            <a:prstGeom prst="rect">
              <a:avLst/>
            </a:prstGeom>
            <a:noFill/>
            <a:ln w="12700">
              <a:noFill/>
              <a:miter lim="800000"/>
              <a:headEnd/>
              <a:tailEnd/>
            </a:ln>
          </p:spPr>
        </p:pic>
      </p:grpSp>
      <p:sp>
        <p:nvSpPr>
          <p:cNvPr id="1032" name="Rectangle 8"/>
          <p:cNvSpPr>
            <a:spLocks/>
          </p:cNvSpPr>
          <p:nvPr/>
        </p:nvSpPr>
        <p:spPr bwMode="auto">
          <a:xfrm>
            <a:off x="7696200" y="282575"/>
            <a:ext cx="5133975" cy="944563"/>
          </a:xfrm>
          <a:prstGeom prst="rect">
            <a:avLst/>
          </a:prstGeom>
          <a:noFill/>
          <a:ln w="12700">
            <a:noFill/>
            <a:miter lim="800000"/>
            <a:headEnd/>
            <a:tailEnd/>
          </a:ln>
        </p:spPr>
        <p:txBody>
          <a:bodyPr wrap="none" lIns="0" tIns="0" rIns="0" bIns="0" anchor="ctr">
            <a:spAutoFit/>
          </a:bodyPr>
          <a:lstStyle/>
          <a:p>
            <a:r>
              <a:rPr lang="en-US" sz="3400" b="1">
                <a:solidFill>
                  <a:srgbClr val="919191"/>
                </a:solidFill>
                <a:latin typeface="Tahoma" pitchFamily="34" charset="0"/>
                <a:ea typeface="Gill Sans" charset="0"/>
                <a:cs typeface="Gill Sans" charset="0"/>
              </a:rPr>
              <a:t>The OWASP Foundation</a:t>
            </a:r>
          </a:p>
          <a:p>
            <a:r>
              <a:rPr lang="en-US" sz="2800">
                <a:solidFill>
                  <a:srgbClr val="919191"/>
                </a:solidFill>
                <a:latin typeface="Tahoma" pitchFamily="34" charset="0"/>
                <a:ea typeface="Gill Sans" charset="0"/>
                <a:cs typeface="Gill Sans" charset="0"/>
              </a:rPr>
              <a:t>http://www.owasp.org</a:t>
            </a:r>
          </a:p>
        </p:txBody>
      </p:sp>
      <p:grpSp>
        <p:nvGrpSpPr>
          <p:cNvPr id="1033" name="Group 9"/>
          <p:cNvGrpSpPr>
            <a:grpSpLocks/>
          </p:cNvGrpSpPr>
          <p:nvPr/>
        </p:nvGrpSpPr>
        <p:grpSpPr bwMode="auto">
          <a:xfrm>
            <a:off x="0" y="9372600"/>
            <a:ext cx="13004800" cy="381000"/>
            <a:chOff x="0" y="0"/>
            <a:chExt cx="8192" cy="240"/>
          </a:xfrm>
        </p:grpSpPr>
        <p:sp>
          <p:nvSpPr>
            <p:cNvPr id="1034" name="Rectangle 10"/>
            <p:cNvSpPr>
              <a:spLocks/>
            </p:cNvSpPr>
            <p:nvPr/>
          </p:nvSpPr>
          <p:spPr bwMode="auto">
            <a:xfrm>
              <a:off x="0" y="40"/>
              <a:ext cx="8192" cy="200"/>
            </a:xfrm>
            <a:prstGeom prst="rect">
              <a:avLst/>
            </a:prstGeom>
            <a:gradFill rotWithShape="0">
              <a:gsLst>
                <a:gs pos="0">
                  <a:srgbClr val="1A2464"/>
                </a:gs>
                <a:gs pos="100000">
                  <a:srgbClr val="46558F"/>
                </a:gs>
              </a:gsLst>
              <a:lin ang="5400000" scaled="1"/>
            </a:gradFill>
            <a:ln w="25400">
              <a:noFill/>
              <a:miter lim="800000"/>
              <a:headEnd/>
              <a:tailEnd/>
            </a:ln>
          </p:spPr>
          <p:txBody>
            <a:bodyPr lIns="0" tIns="0" rIns="0" bIns="0"/>
            <a:lstStyle/>
            <a:p>
              <a:endParaRPr lang="en-US"/>
            </a:p>
          </p:txBody>
        </p:sp>
        <p:sp>
          <p:nvSpPr>
            <p:cNvPr id="1035" name="Rectangle 11"/>
            <p:cNvSpPr>
              <a:spLocks/>
            </p:cNvSpPr>
            <p:nvPr/>
          </p:nvSpPr>
          <p:spPr bwMode="auto">
            <a:xfrm>
              <a:off x="0" y="0"/>
              <a:ext cx="8192" cy="40"/>
            </a:xfrm>
            <a:prstGeom prst="rect">
              <a:avLst/>
            </a:prstGeom>
            <a:gradFill rotWithShape="0">
              <a:gsLst>
                <a:gs pos="0">
                  <a:srgbClr val="B3B3B3"/>
                </a:gs>
                <a:gs pos="100000">
                  <a:srgbClr val="000000"/>
                </a:gs>
              </a:gsLst>
              <a:lin ang="5400000" scaled="1"/>
            </a:gradFill>
            <a:ln w="25400">
              <a:noFill/>
              <a:miter lim="800000"/>
              <a:headEnd/>
              <a:tailEnd/>
            </a:ln>
          </p:spPr>
          <p:txBody>
            <a:bodyPr lIns="0" tIns="0" rIns="0" bIns="0"/>
            <a:lstStyle/>
            <a:p>
              <a:endParaRPr lang="en-US"/>
            </a:p>
          </p:txBody>
        </p:sp>
      </p:grpSp>
      <p:sp>
        <p:nvSpPr>
          <p:cNvPr id="13" name="Text Box 9"/>
          <p:cNvSpPr txBox="1">
            <a:spLocks noChangeArrowheads="1"/>
          </p:cNvSpPr>
          <p:nvPr userDrawn="1"/>
        </p:nvSpPr>
        <p:spPr bwMode="auto">
          <a:xfrm>
            <a:off x="406400" y="8820090"/>
            <a:ext cx="12039600" cy="400110"/>
          </a:xfrm>
          <a:prstGeom prst="rect">
            <a:avLst/>
          </a:prstGeom>
          <a:noFill/>
          <a:ln w="9525">
            <a:noFill/>
            <a:miter lim="800000"/>
            <a:headEnd/>
            <a:tailEnd/>
          </a:ln>
          <a:effectLst/>
        </p:spPr>
        <p:txBody>
          <a:bodyPr wrap="square">
            <a:spAutoFit/>
          </a:bodyPr>
          <a:lstStyle/>
          <a:p>
            <a:r>
              <a:rPr lang="en-US" sz="1000" dirty="0">
                <a:solidFill>
                  <a:srgbClr val="969696"/>
                </a:solidFill>
                <a:latin typeface="Tahoma" pitchFamily="34" charset="0"/>
              </a:rPr>
              <a:t>Copyright © The OWASP Foundation</a:t>
            </a:r>
          </a:p>
          <a:p>
            <a:r>
              <a:rPr lang="en-US" sz="1000" dirty="0">
                <a:solidFill>
                  <a:srgbClr val="969696"/>
                </a:solidFill>
                <a:latin typeface="Tahoma" pitchFamily="34" charset="0"/>
              </a:rPr>
              <a:t>Permission is granted to copy, distribute and/or modify this document under the terms of the OWASP License.</a:t>
            </a:r>
          </a:p>
        </p:txBody>
      </p:sp>
    </p:spTree>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Lst>
  <p:transition spd="med">
    <p:split orient="vert"/>
  </p:transition>
  <p:txStyles>
    <p:titleStyle>
      <a:lvl1pPr algn="ctr" rtl="0" fontAlgn="base">
        <a:spcBef>
          <a:spcPct val="0"/>
        </a:spcBef>
        <a:spcAft>
          <a:spcPct val="0"/>
        </a:spcAft>
        <a:defRPr sz="8000">
          <a:solidFill>
            <a:schemeClr val="tx1"/>
          </a:solidFill>
          <a:latin typeface="+mj-lt"/>
          <a:ea typeface="+mj-ea"/>
          <a:cs typeface="+mj-cs"/>
          <a:sym typeface="Gill Sans" charset="0"/>
        </a:defRPr>
      </a:lvl1pPr>
      <a:lvl2pPr algn="ctr" rtl="0" fontAlgn="base">
        <a:spcBef>
          <a:spcPct val="0"/>
        </a:spcBef>
        <a:spcAft>
          <a:spcPct val="0"/>
        </a:spcAft>
        <a:defRPr sz="8000">
          <a:solidFill>
            <a:schemeClr val="tx1"/>
          </a:solidFill>
          <a:latin typeface="Tahoma" pitchFamily="34" charset="0"/>
          <a:ea typeface="ヒラギノ角ゴ ProN W3" charset="0"/>
          <a:cs typeface="ヒラギノ角ゴ ProN W3" charset="0"/>
          <a:sym typeface="Gill Sans" charset="0"/>
        </a:defRPr>
      </a:lvl2pPr>
      <a:lvl3pPr algn="ctr" rtl="0" fontAlgn="base">
        <a:spcBef>
          <a:spcPct val="0"/>
        </a:spcBef>
        <a:spcAft>
          <a:spcPct val="0"/>
        </a:spcAft>
        <a:defRPr sz="8000">
          <a:solidFill>
            <a:schemeClr val="tx1"/>
          </a:solidFill>
          <a:latin typeface="Tahoma" pitchFamily="34" charset="0"/>
          <a:ea typeface="ヒラギノ角ゴ ProN W3" charset="0"/>
          <a:cs typeface="ヒラギノ角ゴ ProN W3" charset="0"/>
          <a:sym typeface="Gill Sans" charset="0"/>
        </a:defRPr>
      </a:lvl3pPr>
      <a:lvl4pPr algn="ctr" rtl="0" fontAlgn="base">
        <a:spcBef>
          <a:spcPct val="0"/>
        </a:spcBef>
        <a:spcAft>
          <a:spcPct val="0"/>
        </a:spcAft>
        <a:defRPr sz="8000">
          <a:solidFill>
            <a:schemeClr val="tx1"/>
          </a:solidFill>
          <a:latin typeface="Tahoma" pitchFamily="34" charset="0"/>
          <a:ea typeface="ヒラギノ角ゴ ProN W3" charset="0"/>
          <a:cs typeface="ヒラギノ角ゴ ProN W3" charset="0"/>
          <a:sym typeface="Gill Sans" charset="0"/>
        </a:defRPr>
      </a:lvl4pPr>
      <a:lvl5pPr algn="ctr" rtl="0" fontAlgn="base">
        <a:spcBef>
          <a:spcPct val="0"/>
        </a:spcBef>
        <a:spcAft>
          <a:spcPct val="0"/>
        </a:spcAft>
        <a:defRPr sz="8000">
          <a:solidFill>
            <a:schemeClr val="tx1"/>
          </a:solidFill>
          <a:latin typeface="Tahoma" pitchFamily="34" charset="0"/>
          <a:ea typeface="ヒラギノ角ゴ ProN W3" charset="0"/>
          <a:cs typeface="ヒラギノ角ゴ ProN W3" charset="0"/>
          <a:sym typeface="Gill Sans" charset="0"/>
        </a:defRPr>
      </a:lvl5pPr>
      <a:lvl6pPr marL="457200" algn="ctr" rtl="0" fontAlgn="base">
        <a:spcBef>
          <a:spcPct val="0"/>
        </a:spcBef>
        <a:spcAft>
          <a:spcPct val="0"/>
        </a:spcAft>
        <a:defRPr sz="8000">
          <a:solidFill>
            <a:schemeClr val="tx1"/>
          </a:solidFill>
          <a:latin typeface="Tahoma" pitchFamily="34" charset="0"/>
          <a:ea typeface="ヒラギノ角ゴ ProN W3" charset="0"/>
          <a:cs typeface="ヒラギノ角ゴ ProN W3" charset="0"/>
          <a:sym typeface="Gill Sans" charset="0"/>
        </a:defRPr>
      </a:lvl6pPr>
      <a:lvl7pPr marL="914400" algn="ctr" rtl="0" fontAlgn="base">
        <a:spcBef>
          <a:spcPct val="0"/>
        </a:spcBef>
        <a:spcAft>
          <a:spcPct val="0"/>
        </a:spcAft>
        <a:defRPr sz="8000">
          <a:solidFill>
            <a:schemeClr val="tx1"/>
          </a:solidFill>
          <a:latin typeface="Tahoma" pitchFamily="34" charset="0"/>
          <a:ea typeface="ヒラギノ角ゴ ProN W3" charset="0"/>
          <a:cs typeface="ヒラギノ角ゴ ProN W3" charset="0"/>
          <a:sym typeface="Gill Sans" charset="0"/>
        </a:defRPr>
      </a:lvl7pPr>
      <a:lvl8pPr marL="1371600" algn="ctr" rtl="0" fontAlgn="base">
        <a:spcBef>
          <a:spcPct val="0"/>
        </a:spcBef>
        <a:spcAft>
          <a:spcPct val="0"/>
        </a:spcAft>
        <a:defRPr sz="8000">
          <a:solidFill>
            <a:schemeClr val="tx1"/>
          </a:solidFill>
          <a:latin typeface="Tahoma" pitchFamily="34" charset="0"/>
          <a:ea typeface="ヒラギノ角ゴ ProN W3" charset="0"/>
          <a:cs typeface="ヒラギノ角ゴ ProN W3" charset="0"/>
          <a:sym typeface="Gill Sans" charset="0"/>
        </a:defRPr>
      </a:lvl8pPr>
      <a:lvl9pPr marL="1828800" algn="ctr" rtl="0" fontAlgn="base">
        <a:spcBef>
          <a:spcPct val="0"/>
        </a:spcBef>
        <a:spcAft>
          <a:spcPct val="0"/>
        </a:spcAft>
        <a:defRPr sz="8000">
          <a:solidFill>
            <a:schemeClr val="tx1"/>
          </a:solidFill>
          <a:latin typeface="Tahoma" pitchFamily="34" charset="0"/>
          <a:ea typeface="ヒラギノ角ゴ ProN W3" charset="0"/>
          <a:cs typeface="ヒラギノ角ゴ ProN W3" charset="0"/>
          <a:sym typeface="Gill Sans" charset="0"/>
        </a:defRPr>
      </a:lvl9pPr>
    </p:titleStyle>
    <p:bodyStyle>
      <a:lvl1pPr algn="ctr" rtl="0" fontAlgn="base">
        <a:spcBef>
          <a:spcPct val="0"/>
        </a:spcBef>
        <a:spcAft>
          <a:spcPct val="0"/>
        </a:spcAft>
        <a:defRPr sz="3600">
          <a:solidFill>
            <a:schemeClr val="tx1"/>
          </a:solidFill>
          <a:latin typeface="+mn-lt"/>
          <a:ea typeface="+mn-ea"/>
          <a:cs typeface="+mn-cs"/>
          <a:sym typeface="Gill Sans" charset="0"/>
        </a:defRPr>
      </a:lvl1pPr>
      <a:lvl2pPr algn="ctr" rtl="0" fontAlgn="base">
        <a:spcBef>
          <a:spcPct val="0"/>
        </a:spcBef>
        <a:spcAft>
          <a:spcPct val="0"/>
        </a:spcAft>
        <a:defRPr sz="2800">
          <a:solidFill>
            <a:schemeClr val="tx1"/>
          </a:solidFill>
          <a:latin typeface="+mn-lt"/>
          <a:ea typeface="+mn-ea"/>
          <a:cs typeface="+mn-cs"/>
          <a:sym typeface="Gill Sans" charset="0"/>
        </a:defRPr>
      </a:lvl2pPr>
      <a:lvl3pPr algn="ctr" rtl="0" fontAlgn="base">
        <a:spcBef>
          <a:spcPct val="0"/>
        </a:spcBef>
        <a:spcAft>
          <a:spcPct val="0"/>
        </a:spcAft>
        <a:defRPr sz="2800" i="1">
          <a:solidFill>
            <a:schemeClr val="tx1"/>
          </a:solidFill>
          <a:latin typeface="+mn-lt"/>
          <a:ea typeface="+mn-ea"/>
          <a:cs typeface="+mn-cs"/>
          <a:sym typeface="Gill Sans" charset="0"/>
        </a:defRPr>
      </a:lvl3pPr>
      <a:lvl4pPr algn="ctr" rtl="0" fontAlgn="base">
        <a:spcBef>
          <a:spcPct val="0"/>
        </a:spcBef>
        <a:spcAft>
          <a:spcPct val="0"/>
        </a:spcAft>
        <a:defRPr sz="2400" i="1">
          <a:solidFill>
            <a:schemeClr val="tx1"/>
          </a:solidFill>
          <a:latin typeface="+mn-lt"/>
          <a:ea typeface="+mn-ea"/>
          <a:cs typeface="+mn-cs"/>
          <a:sym typeface="Gill Sans" charset="0"/>
        </a:defRPr>
      </a:lvl4pPr>
      <a:lvl5pPr algn="ctr" rtl="0" fontAlgn="base">
        <a:spcBef>
          <a:spcPct val="0"/>
        </a:spcBef>
        <a:spcAft>
          <a:spcPct val="0"/>
        </a:spcAft>
        <a:defRPr sz="2400" i="1">
          <a:solidFill>
            <a:schemeClr val="tx1"/>
          </a:solidFill>
          <a:latin typeface="+mn-lt"/>
          <a:ea typeface="+mn-ea"/>
          <a:cs typeface="+mn-cs"/>
          <a:sym typeface="Gill Sans" charset="0"/>
        </a:defRPr>
      </a:lvl5pPr>
      <a:lvl6pPr marL="457200" algn="ctr" rtl="0" fontAlgn="base">
        <a:spcBef>
          <a:spcPct val="0"/>
        </a:spcBef>
        <a:spcAft>
          <a:spcPct val="0"/>
        </a:spcAft>
        <a:defRPr sz="2400" i="1">
          <a:solidFill>
            <a:schemeClr val="tx1"/>
          </a:solidFill>
          <a:latin typeface="+mn-lt"/>
          <a:ea typeface="+mn-ea"/>
          <a:cs typeface="+mn-cs"/>
          <a:sym typeface="Gill Sans" charset="0"/>
        </a:defRPr>
      </a:lvl6pPr>
      <a:lvl7pPr marL="914400" algn="ctr" rtl="0" fontAlgn="base">
        <a:spcBef>
          <a:spcPct val="0"/>
        </a:spcBef>
        <a:spcAft>
          <a:spcPct val="0"/>
        </a:spcAft>
        <a:defRPr sz="2400" i="1">
          <a:solidFill>
            <a:schemeClr val="tx1"/>
          </a:solidFill>
          <a:latin typeface="+mn-lt"/>
          <a:ea typeface="+mn-ea"/>
          <a:cs typeface="+mn-cs"/>
          <a:sym typeface="Gill Sans" charset="0"/>
        </a:defRPr>
      </a:lvl7pPr>
      <a:lvl8pPr marL="1371600" algn="ctr" rtl="0" fontAlgn="base">
        <a:spcBef>
          <a:spcPct val="0"/>
        </a:spcBef>
        <a:spcAft>
          <a:spcPct val="0"/>
        </a:spcAft>
        <a:defRPr sz="2400" i="1">
          <a:solidFill>
            <a:schemeClr val="tx1"/>
          </a:solidFill>
          <a:latin typeface="+mn-lt"/>
          <a:ea typeface="+mn-ea"/>
          <a:cs typeface="+mn-cs"/>
          <a:sym typeface="Gill Sans" charset="0"/>
        </a:defRPr>
      </a:lvl8pPr>
      <a:lvl9pPr marL="1828800" algn="ctr" rtl="0" fontAlgn="base">
        <a:spcBef>
          <a:spcPct val="0"/>
        </a:spcBef>
        <a:spcAft>
          <a:spcPct val="0"/>
        </a:spcAft>
        <a:defRPr sz="2400" i="1">
          <a:solidFill>
            <a:schemeClr val="tx1"/>
          </a:solidFill>
          <a:latin typeface="+mn-lt"/>
          <a:ea typeface="+mn-ea"/>
          <a:cs typeface="+mn-cs"/>
          <a:sym typeface="Gill Sans"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049" name="Picture 1"/>
          <p:cNvPicPr>
            <a:picLocks noChangeAspect="1" noChangeArrowheads="1"/>
          </p:cNvPicPr>
          <p:nvPr/>
        </p:nvPicPr>
        <p:blipFill>
          <a:blip r:embed="rId13"/>
          <a:srcRect/>
          <a:stretch>
            <a:fillRect/>
          </a:stretch>
        </p:blipFill>
        <p:spPr bwMode="auto">
          <a:xfrm>
            <a:off x="5981700" y="2070100"/>
            <a:ext cx="8750300" cy="8750300"/>
          </a:xfrm>
          <a:prstGeom prst="rect">
            <a:avLst/>
          </a:prstGeom>
          <a:noFill/>
          <a:ln w="12700">
            <a:noFill/>
            <a:miter lim="800000"/>
            <a:headEnd/>
            <a:tailEnd/>
          </a:ln>
        </p:spPr>
      </p:pic>
      <p:grpSp>
        <p:nvGrpSpPr>
          <p:cNvPr id="2050" name="Group 2"/>
          <p:cNvGrpSpPr>
            <a:grpSpLocks/>
          </p:cNvGrpSpPr>
          <p:nvPr/>
        </p:nvGrpSpPr>
        <p:grpSpPr bwMode="auto">
          <a:xfrm>
            <a:off x="0" y="0"/>
            <a:ext cx="13004800" cy="698500"/>
            <a:chOff x="0" y="0"/>
            <a:chExt cx="8192" cy="440"/>
          </a:xfrm>
        </p:grpSpPr>
        <p:sp>
          <p:nvSpPr>
            <p:cNvPr id="2051" name="Rectangle 3"/>
            <p:cNvSpPr>
              <a:spLocks/>
            </p:cNvSpPr>
            <p:nvPr/>
          </p:nvSpPr>
          <p:spPr bwMode="auto">
            <a:xfrm>
              <a:off x="0" y="0"/>
              <a:ext cx="8192" cy="400"/>
            </a:xfrm>
            <a:prstGeom prst="rect">
              <a:avLst/>
            </a:prstGeom>
            <a:gradFill rotWithShape="0">
              <a:gsLst>
                <a:gs pos="0">
                  <a:srgbClr val="1A2464"/>
                </a:gs>
                <a:gs pos="100000">
                  <a:srgbClr val="46558F"/>
                </a:gs>
              </a:gsLst>
              <a:lin ang="5400000" scaled="1"/>
            </a:gradFill>
            <a:ln w="25400">
              <a:noFill/>
              <a:miter lim="800000"/>
              <a:headEnd/>
              <a:tailEnd/>
            </a:ln>
          </p:spPr>
          <p:txBody>
            <a:bodyPr lIns="0" tIns="0" rIns="0" bIns="0"/>
            <a:lstStyle/>
            <a:p>
              <a:endParaRPr lang="en-US"/>
            </a:p>
          </p:txBody>
        </p:sp>
        <p:pic>
          <p:nvPicPr>
            <p:cNvPr id="2052" name="Picture 4"/>
            <p:cNvPicPr>
              <a:picLocks noChangeAspect="1" noChangeArrowheads="1"/>
            </p:cNvPicPr>
            <p:nvPr/>
          </p:nvPicPr>
          <p:blipFill>
            <a:blip r:embed="rId14"/>
            <a:srcRect l="28503" t="22818" b="44373"/>
            <a:stretch>
              <a:fillRect/>
            </a:stretch>
          </p:blipFill>
          <p:spPr bwMode="auto">
            <a:xfrm>
              <a:off x="1" y="0"/>
              <a:ext cx="872" cy="400"/>
            </a:xfrm>
            <a:prstGeom prst="rect">
              <a:avLst/>
            </a:prstGeom>
            <a:noFill/>
            <a:ln w="12700">
              <a:noFill/>
              <a:miter lim="800000"/>
              <a:headEnd/>
              <a:tailEnd/>
            </a:ln>
          </p:spPr>
        </p:pic>
        <p:sp>
          <p:nvSpPr>
            <p:cNvPr id="2053" name="Rectangle 5"/>
            <p:cNvSpPr>
              <a:spLocks/>
            </p:cNvSpPr>
            <p:nvPr/>
          </p:nvSpPr>
          <p:spPr bwMode="auto">
            <a:xfrm>
              <a:off x="0" y="400"/>
              <a:ext cx="8192" cy="40"/>
            </a:xfrm>
            <a:prstGeom prst="rect">
              <a:avLst/>
            </a:prstGeom>
            <a:gradFill rotWithShape="0">
              <a:gsLst>
                <a:gs pos="0">
                  <a:srgbClr val="000000"/>
                </a:gs>
                <a:gs pos="100000">
                  <a:srgbClr val="B3B3B3"/>
                </a:gs>
              </a:gsLst>
              <a:lin ang="5400000" scaled="1"/>
            </a:gradFill>
            <a:ln w="25400">
              <a:noFill/>
              <a:miter lim="800000"/>
              <a:headEnd/>
              <a:tailEnd/>
            </a:ln>
          </p:spPr>
          <p:txBody>
            <a:bodyPr lIns="0" tIns="0" rIns="0" bIns="0"/>
            <a:lstStyle/>
            <a:p>
              <a:endParaRPr lang="en-US"/>
            </a:p>
          </p:txBody>
        </p:sp>
      </p:grpSp>
      <p:sp>
        <p:nvSpPr>
          <p:cNvPr id="2054" name="Rectangle 6"/>
          <p:cNvSpPr>
            <a:spLocks noGrp="1" noChangeArrowheads="1"/>
          </p:cNvSpPr>
          <p:nvPr>
            <p:ph type="title"/>
          </p:nvPr>
        </p:nvSpPr>
        <p:spPr bwMode="auto">
          <a:xfrm>
            <a:off x="1270000" y="762000"/>
            <a:ext cx="10464800" cy="1371600"/>
          </a:xfrm>
          <a:prstGeom prst="rect">
            <a:avLst/>
          </a:prstGeom>
          <a:noFill/>
          <a:ln w="12700">
            <a:noFill/>
            <a:miter lim="800000"/>
            <a:headEnd/>
            <a:tailEnd/>
          </a:ln>
          <a:effectLst/>
        </p:spPr>
        <p:txBody>
          <a:bodyPr vert="horz" wrap="square" lIns="50800" tIns="50800" rIns="50800" bIns="50800" numCol="1" anchor="t" anchorCtr="0" compatLnSpc="1">
            <a:prstTxWarp prst="textNoShape">
              <a:avLst/>
            </a:prstTxWarp>
          </a:bodyPr>
          <a:lstStyle/>
          <a:p>
            <a:pPr lvl="0"/>
            <a:r>
              <a:rPr lang="en-US" smtClean="0">
                <a:sym typeface="Gill Sans" charset="0"/>
              </a:rPr>
              <a:t>Presentation Title</a:t>
            </a:r>
          </a:p>
        </p:txBody>
      </p:sp>
      <p:sp>
        <p:nvSpPr>
          <p:cNvPr id="2055" name="Rectangle 7"/>
          <p:cNvSpPr>
            <a:spLocks noGrp="1" noChangeArrowheads="1"/>
          </p:cNvSpPr>
          <p:nvPr>
            <p:ph type="body" idx="1"/>
          </p:nvPr>
        </p:nvSpPr>
        <p:spPr bwMode="auto">
          <a:xfrm>
            <a:off x="1270000" y="2590800"/>
            <a:ext cx="10464800" cy="5715000"/>
          </a:xfrm>
          <a:prstGeom prst="rect">
            <a:avLst/>
          </a:prstGeom>
          <a:noFill/>
          <a:ln w="12700">
            <a:noFill/>
            <a:miter lim="800000"/>
            <a:headEnd/>
            <a:tailEnd/>
          </a:ln>
          <a:effectLst/>
        </p:spPr>
        <p:txBody>
          <a:bodyPr vert="horz" wrap="square" lIns="50800" tIns="50800" rIns="50800" bIns="50800" numCol="1" anchor="t" anchorCtr="0" compatLnSpc="1">
            <a:prstTxWarp prst="textNoShape">
              <a:avLst/>
            </a:prstTxWarp>
          </a:bodyPr>
          <a:lstStyle/>
          <a:p>
            <a:pPr lvl="0"/>
            <a:r>
              <a:rPr lang="en-US" smtClean="0">
                <a:sym typeface="Gill Sans" charset="0"/>
              </a:rPr>
              <a:t>Click to edit Master text styles</a:t>
            </a:r>
          </a:p>
        </p:txBody>
      </p:sp>
      <p:grpSp>
        <p:nvGrpSpPr>
          <p:cNvPr id="2056" name="Group 8"/>
          <p:cNvGrpSpPr>
            <a:grpSpLocks/>
          </p:cNvGrpSpPr>
          <p:nvPr/>
        </p:nvGrpSpPr>
        <p:grpSpPr bwMode="auto">
          <a:xfrm>
            <a:off x="0" y="9372600"/>
            <a:ext cx="13004800" cy="381000"/>
            <a:chOff x="0" y="0"/>
            <a:chExt cx="8192" cy="240"/>
          </a:xfrm>
        </p:grpSpPr>
        <p:sp>
          <p:nvSpPr>
            <p:cNvPr id="2057" name="Rectangle 9"/>
            <p:cNvSpPr>
              <a:spLocks/>
            </p:cNvSpPr>
            <p:nvPr/>
          </p:nvSpPr>
          <p:spPr bwMode="auto">
            <a:xfrm>
              <a:off x="0" y="40"/>
              <a:ext cx="8192" cy="200"/>
            </a:xfrm>
            <a:prstGeom prst="rect">
              <a:avLst/>
            </a:prstGeom>
            <a:gradFill rotWithShape="0">
              <a:gsLst>
                <a:gs pos="0">
                  <a:srgbClr val="1A2464"/>
                </a:gs>
                <a:gs pos="100000">
                  <a:srgbClr val="46558F"/>
                </a:gs>
              </a:gsLst>
              <a:lin ang="5400000" scaled="1"/>
            </a:gradFill>
            <a:ln w="25400">
              <a:noFill/>
              <a:miter lim="800000"/>
              <a:headEnd/>
              <a:tailEnd/>
            </a:ln>
          </p:spPr>
          <p:txBody>
            <a:bodyPr lIns="0" tIns="0" rIns="0" bIns="0"/>
            <a:lstStyle/>
            <a:p>
              <a:endParaRPr lang="en-US"/>
            </a:p>
          </p:txBody>
        </p:sp>
        <p:sp>
          <p:nvSpPr>
            <p:cNvPr id="2058" name="Rectangle 10"/>
            <p:cNvSpPr>
              <a:spLocks/>
            </p:cNvSpPr>
            <p:nvPr/>
          </p:nvSpPr>
          <p:spPr bwMode="auto">
            <a:xfrm>
              <a:off x="0" y="0"/>
              <a:ext cx="8192" cy="40"/>
            </a:xfrm>
            <a:prstGeom prst="rect">
              <a:avLst/>
            </a:prstGeom>
            <a:gradFill rotWithShape="0">
              <a:gsLst>
                <a:gs pos="0">
                  <a:srgbClr val="B3B3B3"/>
                </a:gs>
                <a:gs pos="100000">
                  <a:srgbClr val="000000"/>
                </a:gs>
              </a:gsLst>
              <a:lin ang="5400000" scaled="1"/>
            </a:gradFill>
            <a:ln w="25400">
              <a:noFill/>
              <a:miter lim="800000"/>
              <a:headEnd/>
              <a:tailEnd/>
            </a:ln>
          </p:spPr>
          <p:txBody>
            <a:bodyPr lIns="0" tIns="0" rIns="0" bIns="0"/>
            <a:lstStyle/>
            <a:p>
              <a:endParaRPr lang="en-US"/>
            </a:p>
          </p:txBody>
        </p:sp>
      </p:grpSp>
      <p:sp>
        <p:nvSpPr>
          <p:cNvPr id="2059" name="Text Box 11"/>
          <p:cNvSpPr txBox="1">
            <a:spLocks noGrp="1" noChangeArrowheads="1"/>
          </p:cNvSpPr>
          <p:nvPr>
            <p:ph type="sldNum" sz="quarter" idx="4"/>
          </p:nvPr>
        </p:nvSpPr>
        <p:spPr bwMode="auto">
          <a:xfrm>
            <a:off x="12598400" y="9385300"/>
            <a:ext cx="342900" cy="368300"/>
          </a:xfrm>
          <a:prstGeom prst="rect">
            <a:avLst/>
          </a:prstGeom>
          <a:noFill/>
          <a:ln w="12700">
            <a:noFill/>
            <a:miter lim="800000"/>
            <a:headEnd/>
            <a:tailEnd/>
          </a:ln>
          <a:effectLst/>
        </p:spPr>
        <p:txBody>
          <a:bodyPr vert="horz" wrap="none" lIns="91440" tIns="45720" rIns="91440" bIns="45720" numCol="1" anchor="t" anchorCtr="0" compatLnSpc="1">
            <a:prstTxWarp prst="textNoShape">
              <a:avLst/>
            </a:prstTxWarp>
          </a:bodyPr>
          <a:lstStyle>
            <a:lvl1pPr>
              <a:defRPr sz="1800">
                <a:solidFill>
                  <a:srgbClr val="808080"/>
                </a:solidFill>
                <a:ea typeface="Gill Sans" charset="0"/>
                <a:cs typeface="Gill Sans" charset="0"/>
              </a:defRPr>
            </a:lvl1pPr>
          </a:lstStyle>
          <a:p>
            <a:fld id="{22362EC9-522D-4396-B2FE-684F39CDE284}" type="slidenum">
              <a:rPr lang="en-US"/>
              <a:pPr/>
              <a:t>‹N°›</a:t>
            </a:fld>
            <a:endParaRPr lang="en-US"/>
          </a:p>
        </p:txBody>
      </p:sp>
    </p:spTree>
  </p:cSld>
  <p:clrMap bg1="lt1" tx1="dk1" bg2="lt2" tx2="dk2" accent1="accent1" accent2="accent2" accent3="accent3" accent4="accent4" accent5="accent5" accent6="accent6" hlink="hlink" folHlink="folHlink"/>
  <p:sldLayoutIdLst>
    <p:sldLayoutId id="2147483650"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med">
    <p:split orient="vert"/>
  </p:transition>
  <p:hf hdr="0" ftr="0" dt="0"/>
  <p:txStyles>
    <p:titleStyle>
      <a:lvl1pPr algn="ctr" rtl="0" fontAlgn="base">
        <a:spcBef>
          <a:spcPct val="0"/>
        </a:spcBef>
        <a:spcAft>
          <a:spcPct val="0"/>
        </a:spcAft>
        <a:defRPr sz="7600">
          <a:solidFill>
            <a:schemeClr val="tx1"/>
          </a:solidFill>
          <a:latin typeface="+mj-lt"/>
          <a:ea typeface="+mj-ea"/>
          <a:cs typeface="+mj-cs"/>
          <a:sym typeface="Gill Sans" charset="0"/>
        </a:defRPr>
      </a:lvl1pPr>
      <a:lvl2pPr algn="ctr" rtl="0" fontAlgn="base">
        <a:spcBef>
          <a:spcPct val="0"/>
        </a:spcBef>
        <a:spcAft>
          <a:spcPct val="0"/>
        </a:spcAft>
        <a:defRPr sz="7600">
          <a:solidFill>
            <a:schemeClr val="tx1"/>
          </a:solidFill>
          <a:latin typeface="Tahoma" pitchFamily="34" charset="0"/>
          <a:ea typeface="ヒラギノ角ゴ ProN W3" charset="0"/>
          <a:cs typeface="ヒラギノ角ゴ ProN W3" charset="0"/>
          <a:sym typeface="Gill Sans" charset="0"/>
        </a:defRPr>
      </a:lvl2pPr>
      <a:lvl3pPr algn="ctr" rtl="0" fontAlgn="base">
        <a:spcBef>
          <a:spcPct val="0"/>
        </a:spcBef>
        <a:spcAft>
          <a:spcPct val="0"/>
        </a:spcAft>
        <a:defRPr sz="7600">
          <a:solidFill>
            <a:schemeClr val="tx1"/>
          </a:solidFill>
          <a:latin typeface="Tahoma" pitchFamily="34" charset="0"/>
          <a:ea typeface="ヒラギノ角ゴ ProN W3" charset="0"/>
          <a:cs typeface="ヒラギノ角ゴ ProN W3" charset="0"/>
          <a:sym typeface="Gill Sans" charset="0"/>
        </a:defRPr>
      </a:lvl3pPr>
      <a:lvl4pPr algn="ctr" rtl="0" fontAlgn="base">
        <a:spcBef>
          <a:spcPct val="0"/>
        </a:spcBef>
        <a:spcAft>
          <a:spcPct val="0"/>
        </a:spcAft>
        <a:defRPr sz="7600">
          <a:solidFill>
            <a:schemeClr val="tx1"/>
          </a:solidFill>
          <a:latin typeface="Tahoma" pitchFamily="34" charset="0"/>
          <a:ea typeface="ヒラギノ角ゴ ProN W3" charset="0"/>
          <a:cs typeface="ヒラギノ角ゴ ProN W3" charset="0"/>
          <a:sym typeface="Gill Sans" charset="0"/>
        </a:defRPr>
      </a:lvl4pPr>
      <a:lvl5pPr algn="ctr" rtl="0" fontAlgn="base">
        <a:spcBef>
          <a:spcPct val="0"/>
        </a:spcBef>
        <a:spcAft>
          <a:spcPct val="0"/>
        </a:spcAft>
        <a:defRPr sz="7600">
          <a:solidFill>
            <a:schemeClr val="tx1"/>
          </a:solidFill>
          <a:latin typeface="Tahoma" pitchFamily="34" charset="0"/>
          <a:ea typeface="ヒラギノ角ゴ ProN W3" charset="0"/>
          <a:cs typeface="ヒラギノ角ゴ ProN W3" charset="0"/>
          <a:sym typeface="Gill Sans" charset="0"/>
        </a:defRPr>
      </a:lvl5pPr>
      <a:lvl6pPr marL="457200" algn="ctr" rtl="0" fontAlgn="base">
        <a:spcBef>
          <a:spcPct val="0"/>
        </a:spcBef>
        <a:spcAft>
          <a:spcPct val="0"/>
        </a:spcAft>
        <a:defRPr sz="7600">
          <a:solidFill>
            <a:schemeClr val="tx1"/>
          </a:solidFill>
          <a:latin typeface="Tahoma" pitchFamily="34" charset="0"/>
          <a:ea typeface="ヒラギノ角ゴ ProN W3" charset="0"/>
          <a:cs typeface="ヒラギノ角ゴ ProN W3" charset="0"/>
          <a:sym typeface="Gill Sans" charset="0"/>
        </a:defRPr>
      </a:lvl6pPr>
      <a:lvl7pPr marL="914400" algn="ctr" rtl="0" fontAlgn="base">
        <a:spcBef>
          <a:spcPct val="0"/>
        </a:spcBef>
        <a:spcAft>
          <a:spcPct val="0"/>
        </a:spcAft>
        <a:defRPr sz="7600">
          <a:solidFill>
            <a:schemeClr val="tx1"/>
          </a:solidFill>
          <a:latin typeface="Tahoma" pitchFamily="34" charset="0"/>
          <a:ea typeface="ヒラギノ角ゴ ProN W3" charset="0"/>
          <a:cs typeface="ヒラギノ角ゴ ProN W3" charset="0"/>
          <a:sym typeface="Gill Sans" charset="0"/>
        </a:defRPr>
      </a:lvl7pPr>
      <a:lvl8pPr marL="1371600" algn="ctr" rtl="0" fontAlgn="base">
        <a:spcBef>
          <a:spcPct val="0"/>
        </a:spcBef>
        <a:spcAft>
          <a:spcPct val="0"/>
        </a:spcAft>
        <a:defRPr sz="7600">
          <a:solidFill>
            <a:schemeClr val="tx1"/>
          </a:solidFill>
          <a:latin typeface="Tahoma" pitchFamily="34" charset="0"/>
          <a:ea typeface="ヒラギノ角ゴ ProN W3" charset="0"/>
          <a:cs typeface="ヒラギノ角ゴ ProN W3" charset="0"/>
          <a:sym typeface="Gill Sans" charset="0"/>
        </a:defRPr>
      </a:lvl8pPr>
      <a:lvl9pPr marL="1828800" algn="ctr" rtl="0" fontAlgn="base">
        <a:spcBef>
          <a:spcPct val="0"/>
        </a:spcBef>
        <a:spcAft>
          <a:spcPct val="0"/>
        </a:spcAft>
        <a:defRPr sz="7600">
          <a:solidFill>
            <a:schemeClr val="tx1"/>
          </a:solidFill>
          <a:latin typeface="Tahoma" pitchFamily="34" charset="0"/>
          <a:ea typeface="ヒラギノ角ゴ ProN W3" charset="0"/>
          <a:cs typeface="ヒラギノ角ゴ ProN W3" charset="0"/>
          <a:sym typeface="Gill Sans" charset="0"/>
        </a:defRPr>
      </a:lvl9pPr>
    </p:titleStyle>
    <p:bodyStyle>
      <a:lvl1pPr marL="838200" indent="-571500" algn="l" rtl="0" fontAlgn="base">
        <a:spcBef>
          <a:spcPts val="2400"/>
        </a:spcBef>
        <a:spcAft>
          <a:spcPct val="0"/>
        </a:spcAft>
        <a:buSzPct val="120000"/>
        <a:defRPr sz="4200">
          <a:solidFill>
            <a:schemeClr val="tx1"/>
          </a:solidFill>
          <a:latin typeface="+mn-lt"/>
          <a:ea typeface="+mn-ea"/>
          <a:cs typeface="+mn-cs"/>
          <a:sym typeface="Gill Sans" charset="0"/>
        </a:defRPr>
      </a:lvl1pPr>
      <a:lvl2pPr marL="1282700" indent="-571500" algn="l" rtl="0" fontAlgn="base">
        <a:spcBef>
          <a:spcPts val="2400"/>
        </a:spcBef>
        <a:spcAft>
          <a:spcPct val="0"/>
        </a:spcAft>
        <a:buSzPct val="120000"/>
        <a:buChar char="•"/>
        <a:defRPr sz="4200">
          <a:solidFill>
            <a:schemeClr val="tx1"/>
          </a:solidFill>
          <a:latin typeface="+mn-lt"/>
          <a:ea typeface="+mn-ea"/>
          <a:cs typeface="+mn-cs"/>
          <a:sym typeface="Gill Sans" charset="0"/>
        </a:defRPr>
      </a:lvl2pPr>
      <a:lvl3pPr marL="1727200" indent="-571500" algn="l" rtl="0" fontAlgn="base">
        <a:spcBef>
          <a:spcPts val="2400"/>
        </a:spcBef>
        <a:spcAft>
          <a:spcPct val="0"/>
        </a:spcAft>
        <a:buSzPct val="120000"/>
        <a:buChar char="•"/>
        <a:defRPr sz="4200">
          <a:solidFill>
            <a:schemeClr val="tx1"/>
          </a:solidFill>
          <a:latin typeface="+mn-lt"/>
          <a:ea typeface="+mn-ea"/>
          <a:cs typeface="+mn-cs"/>
          <a:sym typeface="Gill Sans" charset="0"/>
        </a:defRPr>
      </a:lvl3pPr>
      <a:lvl4pPr marL="2171700" indent="-571500" algn="l" rtl="0" fontAlgn="base">
        <a:spcBef>
          <a:spcPts val="2400"/>
        </a:spcBef>
        <a:spcAft>
          <a:spcPct val="0"/>
        </a:spcAft>
        <a:buSzPct val="120000"/>
        <a:buChar char="•"/>
        <a:defRPr sz="4200">
          <a:solidFill>
            <a:schemeClr val="tx1"/>
          </a:solidFill>
          <a:latin typeface="+mn-lt"/>
          <a:ea typeface="+mn-ea"/>
          <a:cs typeface="+mn-cs"/>
          <a:sym typeface="Gill Sans" charset="0"/>
        </a:defRPr>
      </a:lvl4pPr>
      <a:lvl5pPr marL="2616200" indent="-571500" algn="l" rtl="0" fontAlgn="base">
        <a:spcBef>
          <a:spcPts val="2400"/>
        </a:spcBef>
        <a:spcAft>
          <a:spcPct val="0"/>
        </a:spcAft>
        <a:buSzPct val="120000"/>
        <a:buChar char="•"/>
        <a:defRPr sz="4200">
          <a:solidFill>
            <a:schemeClr val="tx1"/>
          </a:solidFill>
          <a:latin typeface="+mn-lt"/>
          <a:ea typeface="+mn-ea"/>
          <a:cs typeface="+mn-cs"/>
          <a:sym typeface="Gill Sans" charset="0"/>
        </a:defRPr>
      </a:lvl5pPr>
      <a:lvl6pPr marL="3073400" indent="-571500" algn="l" rtl="0" fontAlgn="base">
        <a:spcBef>
          <a:spcPts val="2400"/>
        </a:spcBef>
        <a:spcAft>
          <a:spcPct val="0"/>
        </a:spcAft>
        <a:buSzPct val="120000"/>
        <a:buChar char="•"/>
        <a:defRPr sz="4200">
          <a:solidFill>
            <a:schemeClr val="tx1"/>
          </a:solidFill>
          <a:latin typeface="+mn-lt"/>
          <a:ea typeface="+mn-ea"/>
          <a:cs typeface="+mn-cs"/>
          <a:sym typeface="Gill Sans" charset="0"/>
        </a:defRPr>
      </a:lvl6pPr>
      <a:lvl7pPr marL="3530600" indent="-571500" algn="l" rtl="0" fontAlgn="base">
        <a:spcBef>
          <a:spcPts val="2400"/>
        </a:spcBef>
        <a:spcAft>
          <a:spcPct val="0"/>
        </a:spcAft>
        <a:buSzPct val="120000"/>
        <a:buChar char="•"/>
        <a:defRPr sz="4200">
          <a:solidFill>
            <a:schemeClr val="tx1"/>
          </a:solidFill>
          <a:latin typeface="+mn-lt"/>
          <a:ea typeface="+mn-ea"/>
          <a:cs typeface="+mn-cs"/>
          <a:sym typeface="Gill Sans" charset="0"/>
        </a:defRPr>
      </a:lvl7pPr>
      <a:lvl8pPr marL="3987800" indent="-571500" algn="l" rtl="0" fontAlgn="base">
        <a:spcBef>
          <a:spcPts val="2400"/>
        </a:spcBef>
        <a:spcAft>
          <a:spcPct val="0"/>
        </a:spcAft>
        <a:buSzPct val="120000"/>
        <a:buChar char="•"/>
        <a:defRPr sz="4200">
          <a:solidFill>
            <a:schemeClr val="tx1"/>
          </a:solidFill>
          <a:latin typeface="+mn-lt"/>
          <a:ea typeface="+mn-ea"/>
          <a:cs typeface="+mn-cs"/>
          <a:sym typeface="Gill Sans" charset="0"/>
        </a:defRPr>
      </a:lvl8pPr>
      <a:lvl9pPr marL="4445000" indent="-571500" algn="l" rtl="0" fontAlgn="base">
        <a:spcBef>
          <a:spcPts val="2400"/>
        </a:spcBef>
        <a:spcAft>
          <a:spcPct val="0"/>
        </a:spcAft>
        <a:buSzPct val="120000"/>
        <a:buChar char="•"/>
        <a:defRPr sz="4200">
          <a:solidFill>
            <a:schemeClr val="tx1"/>
          </a:solidFill>
          <a:latin typeface="+mn-lt"/>
          <a:ea typeface="+mn-ea"/>
          <a:cs typeface="+mn-cs"/>
          <a:sym typeface="Gill Sans"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3" Type="http://schemas.openxmlformats.org/officeDocument/2006/relationships/hyperlink" Target="mailto:vinaykbansal@gmail.com" TargetMode="External"/><Relationship Id="rId2" Type="http://schemas.openxmlformats.org/officeDocument/2006/relationships/hyperlink" Target="mailto:Ludovic.Petit@owasp.org" TargetMode="External"/><Relationship Id="rId1" Type="http://schemas.openxmlformats.org/officeDocument/2006/relationships/slideLayout" Target="../slideLayouts/slideLayout13.xml"/><Relationship Id="rId5" Type="http://schemas.openxmlformats.org/officeDocument/2006/relationships/hyperlink" Target="https://www.owasp.org/index.php/Projects/OWASP_Cloud_%E2%80%90_10_Project" TargetMode="External"/><Relationship Id="rId4" Type="http://schemas.openxmlformats.org/officeDocument/2006/relationships/image" Target="../media/image4.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p:cNvSpPr>
          <p:nvPr/>
        </p:nvSpPr>
        <p:spPr bwMode="auto">
          <a:xfrm>
            <a:off x="225425" y="184150"/>
            <a:ext cx="5029200" cy="1143000"/>
          </a:xfrm>
          <a:prstGeom prst="rect">
            <a:avLst/>
          </a:prstGeom>
          <a:noFill/>
          <a:ln w="12700">
            <a:noFill/>
            <a:miter lim="800000"/>
            <a:headEnd/>
            <a:tailEnd/>
          </a:ln>
        </p:spPr>
        <p:txBody>
          <a:bodyPr lIns="0" tIns="0" rIns="0" bIns="0" anchor="ctr"/>
          <a:lstStyle/>
          <a:p>
            <a:r>
              <a:rPr lang="en-US" sz="3600" b="1" dirty="0">
                <a:solidFill>
                  <a:srgbClr val="B3B3B3"/>
                </a:solidFill>
                <a:latin typeface="Tahoma" pitchFamily="34" charset="0"/>
                <a:ea typeface="Gill Sans" charset="0"/>
                <a:cs typeface="Gill Sans" charset="0"/>
              </a:rPr>
              <a:t>OWASP </a:t>
            </a:r>
            <a:r>
              <a:rPr lang="en-US" sz="3600" b="1" dirty="0" smtClean="0">
                <a:solidFill>
                  <a:srgbClr val="B3B3B3"/>
                </a:solidFill>
                <a:latin typeface="Tahoma" pitchFamily="34" charset="0"/>
                <a:ea typeface="Gill Sans" charset="0"/>
                <a:cs typeface="Gill Sans" charset="0"/>
              </a:rPr>
              <a:t>Training</a:t>
            </a:r>
            <a:endParaRPr lang="en-US" sz="3600" b="1" dirty="0">
              <a:solidFill>
                <a:srgbClr val="B3B3B3"/>
              </a:solidFill>
              <a:latin typeface="Tahoma" pitchFamily="34" charset="0"/>
              <a:ea typeface="Gill Sans" charset="0"/>
              <a:cs typeface="Gill Sans" charset="0"/>
            </a:endParaRPr>
          </a:p>
          <a:p>
            <a:r>
              <a:rPr lang="en-US" sz="2800" dirty="0" smtClean="0">
                <a:solidFill>
                  <a:srgbClr val="B3B3B3"/>
                </a:solidFill>
                <a:latin typeface="Tahoma" pitchFamily="34" charset="0"/>
                <a:ea typeface="Gill Sans" charset="0"/>
                <a:cs typeface="Gill Sans" charset="0"/>
              </a:rPr>
              <a:t>Paris, 26</a:t>
            </a:r>
            <a:r>
              <a:rPr lang="en-US" sz="2800" baseline="30000" dirty="0" smtClean="0">
                <a:solidFill>
                  <a:srgbClr val="B3B3B3"/>
                </a:solidFill>
                <a:latin typeface="Tahoma" pitchFamily="34" charset="0"/>
                <a:ea typeface="Gill Sans" charset="0"/>
                <a:cs typeface="Gill Sans" charset="0"/>
              </a:rPr>
              <a:t>th</a:t>
            </a:r>
            <a:r>
              <a:rPr lang="en-US" sz="2800" dirty="0" smtClean="0">
                <a:solidFill>
                  <a:srgbClr val="B3B3B3"/>
                </a:solidFill>
                <a:latin typeface="Tahoma" pitchFamily="34" charset="0"/>
                <a:ea typeface="Gill Sans" charset="0"/>
                <a:cs typeface="Gill Sans" charset="0"/>
              </a:rPr>
              <a:t> April 2011</a:t>
            </a:r>
            <a:endParaRPr lang="en-US" sz="2800" dirty="0">
              <a:solidFill>
                <a:srgbClr val="B3B3B3"/>
              </a:solidFill>
              <a:latin typeface="Tahoma" pitchFamily="34" charset="0"/>
              <a:ea typeface="Gill Sans" charset="0"/>
              <a:cs typeface="Gill Sans" charset="0"/>
            </a:endParaRPr>
          </a:p>
        </p:txBody>
      </p:sp>
      <p:sp>
        <p:nvSpPr>
          <p:cNvPr id="80899" name="Rectangle 3"/>
          <p:cNvSpPr>
            <a:spLocks noGrp="1" noChangeArrowheads="1"/>
          </p:cNvSpPr>
          <p:nvPr>
            <p:ph type="title"/>
          </p:nvPr>
        </p:nvSpPr>
        <p:spPr>
          <a:xfrm>
            <a:off x="1270000" y="2159000"/>
            <a:ext cx="10464800" cy="3022600"/>
          </a:xfrm>
          <a:ln/>
        </p:spPr>
        <p:txBody>
          <a:bodyPr/>
          <a:lstStyle/>
          <a:p>
            <a:r>
              <a:rPr lang="en-US" sz="8300" dirty="0" smtClean="0"/>
              <a:t>OWASP Cloud Top 10</a:t>
            </a:r>
            <a:r>
              <a:rPr lang="en-US" sz="7100" dirty="0"/>
              <a:t/>
            </a:r>
            <a:br>
              <a:rPr lang="en-US" sz="7100" dirty="0"/>
            </a:br>
            <a:r>
              <a:rPr lang="en-US" sz="4000" b="1" i="1" dirty="0">
                <a:latin typeface="Arial" charset="0"/>
              </a:rPr>
              <a:t>A brief history of... Security Risks</a:t>
            </a:r>
            <a:r>
              <a:rPr lang="en-US" sz="4000" b="1" i="1" dirty="0" smtClean="0">
                <a:latin typeface="Arial" charset="0"/>
              </a:rPr>
              <a:t/>
            </a:r>
            <a:br>
              <a:rPr lang="en-US" sz="4000" b="1" i="1" dirty="0" smtClean="0">
                <a:latin typeface="Arial" charset="0"/>
              </a:rPr>
            </a:br>
            <a:endParaRPr lang="en-US" sz="3400" b="1" i="1" dirty="0">
              <a:latin typeface="Arial" charset="0"/>
            </a:endParaRPr>
          </a:p>
        </p:txBody>
      </p:sp>
      <p:sp>
        <p:nvSpPr>
          <p:cNvPr id="80900" name="Rectangle 4"/>
          <p:cNvSpPr>
            <a:spLocks noGrp="1" noChangeArrowheads="1"/>
          </p:cNvSpPr>
          <p:nvPr>
            <p:ph type="body" idx="1"/>
          </p:nvPr>
        </p:nvSpPr>
        <p:spPr>
          <a:xfrm>
            <a:off x="1295400" y="5854700"/>
            <a:ext cx="10464800" cy="3060700"/>
          </a:xfrm>
          <a:ln/>
        </p:spPr>
        <p:txBody>
          <a:bodyPr/>
          <a:lstStyle/>
          <a:p>
            <a:r>
              <a:rPr lang="en-US" dirty="0" smtClean="0"/>
              <a:t>Ludovic Petit</a:t>
            </a:r>
            <a:endParaRPr lang="en-US" dirty="0"/>
          </a:p>
          <a:p>
            <a:pPr lvl="4"/>
            <a:r>
              <a:rPr lang="en-US" dirty="0" smtClean="0">
                <a:solidFill>
                  <a:srgbClr val="666666"/>
                </a:solidFill>
                <a:latin typeface="Arial" charset="0"/>
              </a:rPr>
              <a:t>SFR</a:t>
            </a:r>
            <a:endParaRPr lang="en-US" dirty="0">
              <a:solidFill>
                <a:srgbClr val="666666"/>
              </a:solidFill>
              <a:latin typeface="Arial" charset="0"/>
            </a:endParaRPr>
          </a:p>
          <a:p>
            <a:pPr lvl="4"/>
            <a:r>
              <a:rPr lang="en-US" dirty="0" smtClean="0">
                <a:solidFill>
                  <a:srgbClr val="666666"/>
                </a:solidFill>
                <a:latin typeface="Arial" charset="0"/>
              </a:rPr>
              <a:t>Chapter Leader OWASP France</a:t>
            </a:r>
            <a:endParaRPr lang="en-US" dirty="0">
              <a:solidFill>
                <a:srgbClr val="666666"/>
              </a:solidFill>
              <a:latin typeface="Arial" charset="0"/>
            </a:endParaRPr>
          </a:p>
          <a:p>
            <a:pPr lvl="4"/>
            <a:r>
              <a:rPr lang="en-US" dirty="0" smtClean="0">
                <a:solidFill>
                  <a:srgbClr val="666666"/>
                </a:solidFill>
                <a:latin typeface="Arial" charset="0"/>
              </a:rPr>
              <a:t>OWASP Global Connections Committee</a:t>
            </a:r>
            <a:endParaRPr lang="en-US" dirty="0">
              <a:latin typeface="Arial" charset="0"/>
            </a:endParaRPr>
          </a:p>
          <a:p>
            <a:pPr lvl="1"/>
            <a:r>
              <a:rPr lang="en-US" sz="2400" dirty="0" smtClean="0"/>
              <a:t>Ludovic.Petit@owasp.org</a:t>
            </a:r>
            <a:r>
              <a:rPr lang="en-US" dirty="0"/>
              <a:t/>
            </a:r>
            <a:br>
              <a:rPr lang="en-US" dirty="0"/>
            </a:br>
            <a:endParaRPr lang="en-US" dirty="0"/>
          </a:p>
        </p:txBody>
      </p:sp>
    </p:spTree>
  </p:cSld>
  <p:clrMapOvr>
    <a:masterClrMapping/>
  </p:clrMapOvr>
  <p:transition spd="med">
    <p:split orient="ver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B22F886B-4376-48EE-A705-81D968976700}" type="slidenum">
              <a:rPr lang="en-US"/>
              <a:pPr/>
              <a:t>10</a:t>
            </a:fld>
            <a:endParaRPr lang="en-US"/>
          </a:p>
        </p:txBody>
      </p:sp>
      <p:sp>
        <p:nvSpPr>
          <p:cNvPr id="88066" name="Rectangle 2"/>
          <p:cNvSpPr>
            <a:spLocks noGrp="1" noChangeArrowheads="1"/>
          </p:cNvSpPr>
          <p:nvPr>
            <p:ph type="title"/>
          </p:nvPr>
        </p:nvSpPr>
        <p:spPr>
          <a:xfrm>
            <a:off x="1270000" y="1066800"/>
            <a:ext cx="10464800" cy="1371600"/>
          </a:xfrm>
        </p:spPr>
        <p:txBody>
          <a:bodyPr/>
          <a:lstStyle/>
          <a:p>
            <a:r>
              <a:rPr lang="fr-FR" sz="3200" dirty="0" smtClean="0">
                <a:solidFill>
                  <a:srgbClr val="FF0000"/>
                </a:solidFill>
              </a:rPr>
              <a:t>R5. </a:t>
            </a:r>
            <a:r>
              <a:rPr lang="fr-FR" sz="3200" dirty="0" smtClean="0"/>
              <a:t>User </a:t>
            </a:r>
            <a:r>
              <a:rPr lang="fr-FR" sz="3200" dirty="0" err="1" smtClean="0"/>
              <a:t>Privacy</a:t>
            </a:r>
            <a:r>
              <a:rPr lang="fr-FR" sz="3200" dirty="0" smtClean="0"/>
              <a:t> &amp; </a:t>
            </a:r>
            <a:r>
              <a:rPr lang="fr-FR" sz="3200" dirty="0" err="1" smtClean="0"/>
              <a:t>Secondary</a:t>
            </a:r>
            <a:r>
              <a:rPr lang="fr-FR" sz="3200" dirty="0" smtClean="0"/>
              <a:t> Usage of Data</a:t>
            </a:r>
            <a:endParaRPr lang="en-US" sz="3200" dirty="0"/>
          </a:p>
        </p:txBody>
      </p:sp>
      <p:sp>
        <p:nvSpPr>
          <p:cNvPr id="88067" name="Rectangle 3"/>
          <p:cNvSpPr>
            <a:spLocks noGrp="1" noChangeArrowheads="1"/>
          </p:cNvSpPr>
          <p:nvPr>
            <p:ph type="body" idx="1"/>
          </p:nvPr>
        </p:nvSpPr>
        <p:spPr>
          <a:xfrm>
            <a:off x="254000" y="2590800"/>
            <a:ext cx="12192000" cy="5715000"/>
          </a:xfrm>
        </p:spPr>
        <p:txBody>
          <a:bodyPr/>
          <a:lstStyle/>
          <a:p>
            <a:pPr marL="266700" indent="0" algn="just"/>
            <a:r>
              <a:rPr lang="en-US" sz="2000" dirty="0"/>
              <a:t>User's personal data gets stored in the cloud as users start using social web sites. Most of the social sites are vague about how they will handle users personal data. </a:t>
            </a:r>
            <a:endParaRPr lang="en-US" sz="2000" dirty="0" smtClean="0"/>
          </a:p>
          <a:p>
            <a:pPr marL="266700" indent="0" algn="just"/>
            <a:r>
              <a:rPr lang="en-US" sz="2000" dirty="0" smtClean="0"/>
              <a:t>Additionally </a:t>
            </a:r>
            <a:r>
              <a:rPr lang="en-US" sz="2000" dirty="0"/>
              <a:t>most of the social sites go with the default share all (least restrictive) setup for the user. E.g. via LinkedIn, Twitter, Facebook it is very easy to deduct personal details of the </a:t>
            </a:r>
            <a:r>
              <a:rPr lang="en-US" sz="2000" dirty="0" smtClean="0"/>
              <a:t>users.</a:t>
            </a:r>
          </a:p>
          <a:p>
            <a:pPr marL="266700" indent="0" algn="just"/>
            <a:r>
              <a:rPr lang="en-US" sz="2000" dirty="0" smtClean="0"/>
              <a:t>You need </a:t>
            </a:r>
            <a:r>
              <a:rPr lang="en-US" sz="2000" dirty="0"/>
              <a:t>to ensure with your </a:t>
            </a:r>
            <a:r>
              <a:rPr lang="en-US" sz="2000" dirty="0" smtClean="0"/>
              <a:t>Cloud </a:t>
            </a:r>
            <a:r>
              <a:rPr lang="en-US" sz="2000" dirty="0"/>
              <a:t>providers what data can or cannot be used by them for secondary purposes. </a:t>
            </a:r>
            <a:endParaRPr lang="en-US" sz="2000" dirty="0" smtClean="0"/>
          </a:p>
          <a:p>
            <a:pPr marL="266700" indent="0" algn="just"/>
            <a:r>
              <a:rPr lang="en-US" sz="2000" dirty="0" smtClean="0"/>
              <a:t>It </a:t>
            </a:r>
            <a:r>
              <a:rPr lang="en-US" sz="2000" dirty="0"/>
              <a:t>includes data that can be mined directly from user data by providers or indirectly based on user behavior (clicks, incoming outgoing </a:t>
            </a:r>
            <a:r>
              <a:rPr lang="en-US" sz="2000" dirty="0" smtClean="0"/>
              <a:t>URLs, </a:t>
            </a:r>
            <a:r>
              <a:rPr lang="en-US" sz="2000" dirty="0"/>
              <a:t>etc.). </a:t>
            </a:r>
            <a:endParaRPr lang="en-US" sz="2000" dirty="0" smtClean="0"/>
          </a:p>
          <a:p>
            <a:pPr marL="266700" indent="0" algn="just"/>
            <a:r>
              <a:rPr lang="en-US" sz="2000" dirty="0" smtClean="0"/>
              <a:t>Many </a:t>
            </a:r>
            <a:r>
              <a:rPr lang="en-US" sz="2000" dirty="0"/>
              <a:t>social application providers mine user data for secondary usage e.g. directed advertising. No wonder when many of us use their personal </a:t>
            </a:r>
            <a:r>
              <a:rPr lang="en-US" sz="2000" dirty="0" err="1"/>
              <a:t>gmail</a:t>
            </a:r>
            <a:r>
              <a:rPr lang="en-US" sz="2000" dirty="0"/>
              <a:t>/</a:t>
            </a:r>
            <a:r>
              <a:rPr lang="en-US" sz="2000" dirty="0" err="1"/>
              <a:t>hotmail</a:t>
            </a:r>
            <a:r>
              <a:rPr lang="en-US" sz="2000" dirty="0"/>
              <a:t> or yahoo account to tell a friend your vacation plans and immediately you start seeing advertisements on hotels/flights near your destination.</a:t>
            </a:r>
          </a:p>
        </p:txBody>
      </p:sp>
    </p:spTree>
    <p:extLst>
      <p:ext uri="{BB962C8B-B14F-4D97-AF65-F5344CB8AC3E}">
        <p14:creationId xmlns:p14="http://schemas.microsoft.com/office/powerpoint/2010/main" val="3950667809"/>
      </p:ext>
    </p:extLst>
  </p:cSld>
  <p:clrMapOvr>
    <a:masterClrMapping/>
  </p:clrMapOvr>
  <p:transition spd="med">
    <p:split orient="vert"/>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B22F886B-4376-48EE-A705-81D968976700}" type="slidenum">
              <a:rPr lang="en-US"/>
              <a:pPr/>
              <a:t>11</a:t>
            </a:fld>
            <a:endParaRPr lang="en-US"/>
          </a:p>
        </p:txBody>
      </p:sp>
      <p:sp>
        <p:nvSpPr>
          <p:cNvPr id="88066" name="Rectangle 2"/>
          <p:cNvSpPr>
            <a:spLocks noGrp="1" noChangeArrowheads="1"/>
          </p:cNvSpPr>
          <p:nvPr>
            <p:ph type="title"/>
          </p:nvPr>
        </p:nvSpPr>
        <p:spPr>
          <a:xfrm>
            <a:off x="1270000" y="1066800"/>
            <a:ext cx="10464800" cy="1371600"/>
          </a:xfrm>
        </p:spPr>
        <p:txBody>
          <a:bodyPr/>
          <a:lstStyle/>
          <a:p>
            <a:r>
              <a:rPr lang="fr-FR" sz="3200" dirty="0" smtClean="0">
                <a:solidFill>
                  <a:srgbClr val="FF0000"/>
                </a:solidFill>
              </a:rPr>
              <a:t>R6. </a:t>
            </a:r>
            <a:r>
              <a:rPr lang="fr-FR" sz="3200" dirty="0" smtClean="0"/>
              <a:t>Service &amp; Data </a:t>
            </a:r>
            <a:r>
              <a:rPr lang="fr-FR" sz="3200" dirty="0" err="1" smtClean="0"/>
              <a:t>Integration</a:t>
            </a:r>
            <a:endParaRPr lang="en-US" sz="3200" dirty="0"/>
          </a:p>
        </p:txBody>
      </p:sp>
      <p:sp>
        <p:nvSpPr>
          <p:cNvPr id="88067" name="Rectangle 3"/>
          <p:cNvSpPr>
            <a:spLocks noGrp="1" noChangeArrowheads="1"/>
          </p:cNvSpPr>
          <p:nvPr>
            <p:ph type="body" idx="1"/>
          </p:nvPr>
        </p:nvSpPr>
        <p:spPr>
          <a:xfrm>
            <a:off x="254000" y="2590800"/>
            <a:ext cx="12192000" cy="5715000"/>
          </a:xfrm>
        </p:spPr>
        <p:txBody>
          <a:bodyPr/>
          <a:lstStyle/>
          <a:p>
            <a:pPr marL="266700" indent="0" algn="just"/>
            <a:r>
              <a:rPr lang="en-US" sz="2000" dirty="0"/>
              <a:t>Organizations must be sure that their proprietary data is adequately protected as it is transferred between the end user and the cloud data center. </a:t>
            </a:r>
            <a:endParaRPr lang="en-US" sz="2000" dirty="0" smtClean="0"/>
          </a:p>
          <a:p>
            <a:pPr marL="266700" indent="0" algn="just"/>
            <a:r>
              <a:rPr lang="en-US" sz="2000" dirty="0" smtClean="0"/>
              <a:t>While </a:t>
            </a:r>
            <a:r>
              <a:rPr lang="en-US" sz="2000" dirty="0"/>
              <a:t>interception of data in transit should be of concern to every organization, the risk is much greater for organizations utilizing a </a:t>
            </a:r>
            <a:r>
              <a:rPr lang="en-US" sz="2000" dirty="0" smtClean="0"/>
              <a:t>Cloud </a:t>
            </a:r>
            <a:r>
              <a:rPr lang="en-US" sz="2000" dirty="0"/>
              <a:t>computing model, where data is transmitted over the Internet. </a:t>
            </a:r>
            <a:endParaRPr lang="en-US" sz="2000" dirty="0" smtClean="0"/>
          </a:p>
          <a:p>
            <a:pPr marL="266700" indent="0" algn="just"/>
            <a:r>
              <a:rPr lang="en-US" sz="2000" dirty="0" smtClean="0"/>
              <a:t>Unsecured </a:t>
            </a:r>
            <a:r>
              <a:rPr lang="en-US" sz="2000" dirty="0"/>
              <a:t>data is susceptible to interception and compromise during transmission. </a:t>
            </a:r>
          </a:p>
        </p:txBody>
      </p:sp>
    </p:spTree>
    <p:extLst>
      <p:ext uri="{BB962C8B-B14F-4D97-AF65-F5344CB8AC3E}">
        <p14:creationId xmlns:p14="http://schemas.microsoft.com/office/powerpoint/2010/main" val="3950667809"/>
      </p:ext>
    </p:extLst>
  </p:cSld>
  <p:clrMapOvr>
    <a:masterClrMapping/>
  </p:clrMapOvr>
  <p:transition spd="med">
    <p:split orient="vert"/>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B22F886B-4376-48EE-A705-81D968976700}" type="slidenum">
              <a:rPr lang="en-US"/>
              <a:pPr/>
              <a:t>12</a:t>
            </a:fld>
            <a:endParaRPr lang="en-US"/>
          </a:p>
        </p:txBody>
      </p:sp>
      <p:sp>
        <p:nvSpPr>
          <p:cNvPr id="88066" name="Rectangle 2"/>
          <p:cNvSpPr>
            <a:spLocks noGrp="1" noChangeArrowheads="1"/>
          </p:cNvSpPr>
          <p:nvPr>
            <p:ph type="title"/>
          </p:nvPr>
        </p:nvSpPr>
        <p:spPr>
          <a:xfrm>
            <a:off x="1270000" y="1066800"/>
            <a:ext cx="10464800" cy="1371600"/>
          </a:xfrm>
        </p:spPr>
        <p:txBody>
          <a:bodyPr/>
          <a:lstStyle/>
          <a:p>
            <a:r>
              <a:rPr lang="fr-FR" sz="3200" dirty="0" smtClean="0">
                <a:solidFill>
                  <a:srgbClr val="FF0000"/>
                </a:solidFill>
              </a:rPr>
              <a:t>R7. </a:t>
            </a:r>
            <a:r>
              <a:rPr lang="fr-FR" sz="3200" dirty="0" smtClean="0"/>
              <a:t>Multi-</a:t>
            </a:r>
            <a:r>
              <a:rPr lang="fr-FR" sz="3200" dirty="0" err="1" smtClean="0"/>
              <a:t>tenancy</a:t>
            </a:r>
            <a:r>
              <a:rPr lang="fr-FR" sz="3200" dirty="0" smtClean="0"/>
              <a:t> &amp; </a:t>
            </a:r>
            <a:r>
              <a:rPr lang="fr-FR" sz="3200" dirty="0" err="1" smtClean="0"/>
              <a:t>Physical</a:t>
            </a:r>
            <a:r>
              <a:rPr lang="fr-FR" sz="3200" dirty="0" smtClean="0"/>
              <a:t> Security</a:t>
            </a:r>
            <a:endParaRPr lang="en-US" sz="3200" dirty="0"/>
          </a:p>
        </p:txBody>
      </p:sp>
      <p:sp>
        <p:nvSpPr>
          <p:cNvPr id="88067" name="Rectangle 3"/>
          <p:cNvSpPr>
            <a:spLocks noGrp="1" noChangeArrowheads="1"/>
          </p:cNvSpPr>
          <p:nvPr>
            <p:ph type="body" idx="1"/>
          </p:nvPr>
        </p:nvSpPr>
        <p:spPr>
          <a:xfrm>
            <a:off x="254000" y="2590800"/>
            <a:ext cx="12192000" cy="5715000"/>
          </a:xfrm>
        </p:spPr>
        <p:txBody>
          <a:bodyPr/>
          <a:lstStyle/>
          <a:p>
            <a:pPr marL="266700" indent="0" algn="just"/>
            <a:r>
              <a:rPr lang="en-US" sz="2000" dirty="0"/>
              <a:t>Multi-tenancy in </a:t>
            </a:r>
            <a:r>
              <a:rPr lang="en-US" sz="2000" dirty="0" smtClean="0"/>
              <a:t>Cloud </a:t>
            </a:r>
            <a:r>
              <a:rPr lang="en-US" sz="2000" dirty="0"/>
              <a:t>means sharing of resources and services among multiple </a:t>
            </a:r>
            <a:r>
              <a:rPr lang="en-US" sz="2000" dirty="0" smtClean="0"/>
              <a:t>clients (</a:t>
            </a:r>
            <a:r>
              <a:rPr lang="en-US" sz="2000" dirty="0"/>
              <a:t>CPU, networking, storage/databases, application stack). </a:t>
            </a:r>
            <a:endParaRPr lang="en-US" sz="2000" dirty="0" smtClean="0"/>
          </a:p>
          <a:p>
            <a:pPr marL="266700" indent="0" algn="just"/>
            <a:r>
              <a:rPr lang="en-US" sz="2000" dirty="0" smtClean="0"/>
              <a:t>It </a:t>
            </a:r>
            <a:r>
              <a:rPr lang="en-US" sz="2000" dirty="0"/>
              <a:t>increases dependence on logical segregation and other controls to ensure that one tenant deliberately or inadvertently can not interfere with the security </a:t>
            </a:r>
            <a:r>
              <a:rPr lang="en-US" sz="2000" dirty="0" smtClean="0"/>
              <a:t>(confidentiality</a:t>
            </a:r>
            <a:r>
              <a:rPr lang="en-US" sz="2000" dirty="0"/>
              <a:t>, integrity, availability) of the other tenants.</a:t>
            </a:r>
          </a:p>
        </p:txBody>
      </p:sp>
    </p:spTree>
    <p:extLst>
      <p:ext uri="{BB962C8B-B14F-4D97-AF65-F5344CB8AC3E}">
        <p14:creationId xmlns:p14="http://schemas.microsoft.com/office/powerpoint/2010/main" val="3950667809"/>
      </p:ext>
    </p:extLst>
  </p:cSld>
  <p:clrMapOvr>
    <a:masterClrMapping/>
  </p:clrMapOvr>
  <p:transition spd="med">
    <p:split orient="vert"/>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B22F886B-4376-48EE-A705-81D968976700}" type="slidenum">
              <a:rPr lang="en-US"/>
              <a:pPr/>
              <a:t>13</a:t>
            </a:fld>
            <a:endParaRPr lang="en-US"/>
          </a:p>
        </p:txBody>
      </p:sp>
      <p:sp>
        <p:nvSpPr>
          <p:cNvPr id="88066" name="Rectangle 2"/>
          <p:cNvSpPr>
            <a:spLocks noGrp="1" noChangeArrowheads="1"/>
          </p:cNvSpPr>
          <p:nvPr>
            <p:ph type="title"/>
          </p:nvPr>
        </p:nvSpPr>
        <p:spPr>
          <a:xfrm>
            <a:off x="1270000" y="1066800"/>
            <a:ext cx="10464800" cy="1371600"/>
          </a:xfrm>
        </p:spPr>
        <p:txBody>
          <a:bodyPr/>
          <a:lstStyle/>
          <a:p>
            <a:r>
              <a:rPr lang="fr-FR" sz="3200" dirty="0" smtClean="0">
                <a:solidFill>
                  <a:srgbClr val="FF0000"/>
                </a:solidFill>
              </a:rPr>
              <a:t>R8. </a:t>
            </a:r>
            <a:r>
              <a:rPr lang="fr-FR" sz="3200" dirty="0" smtClean="0"/>
              <a:t>Incidence </a:t>
            </a:r>
            <a:r>
              <a:rPr lang="fr-FR" sz="3200" dirty="0" err="1" smtClean="0"/>
              <a:t>Analysis</a:t>
            </a:r>
            <a:r>
              <a:rPr lang="fr-FR" sz="3200" dirty="0" smtClean="0"/>
              <a:t> &amp; </a:t>
            </a:r>
            <a:r>
              <a:rPr lang="fr-FR" sz="3200" dirty="0" err="1" smtClean="0"/>
              <a:t>Forensics</a:t>
            </a:r>
            <a:endParaRPr lang="en-US" sz="3200" dirty="0"/>
          </a:p>
        </p:txBody>
      </p:sp>
      <p:sp>
        <p:nvSpPr>
          <p:cNvPr id="88067" name="Rectangle 3"/>
          <p:cNvSpPr>
            <a:spLocks noGrp="1" noChangeArrowheads="1"/>
          </p:cNvSpPr>
          <p:nvPr>
            <p:ph type="body" idx="1"/>
          </p:nvPr>
        </p:nvSpPr>
        <p:spPr>
          <a:xfrm>
            <a:off x="254000" y="2590800"/>
            <a:ext cx="12192000" cy="5715000"/>
          </a:xfrm>
        </p:spPr>
        <p:txBody>
          <a:bodyPr/>
          <a:lstStyle/>
          <a:p>
            <a:pPr marL="266700" indent="0" algn="just"/>
            <a:r>
              <a:rPr lang="en-US" sz="2000" dirty="0"/>
              <a:t>In the event of a security incident, applications and services hosted at a </a:t>
            </a:r>
            <a:r>
              <a:rPr lang="en-US" sz="2000" dirty="0" smtClean="0"/>
              <a:t>Cloud </a:t>
            </a:r>
            <a:r>
              <a:rPr lang="en-US" sz="2000" dirty="0"/>
              <a:t>provider are difficult to investigate as logging may be distributed across multiple hosts and data centers which could be located in various countries and hence governed by different laws. </a:t>
            </a:r>
            <a:endParaRPr lang="en-US" sz="2000" dirty="0" smtClean="0"/>
          </a:p>
          <a:p>
            <a:pPr marL="266700" indent="0" algn="just"/>
            <a:r>
              <a:rPr lang="en-US" sz="2000" dirty="0" smtClean="0"/>
              <a:t>Also</a:t>
            </a:r>
            <a:r>
              <a:rPr lang="en-US" sz="2000" dirty="0"/>
              <a:t>, along with log files, data belonging to multiple customers may be co-located on the same hardware and storage devices and hence a concern for law enforcing agencies for forensic recovery.</a:t>
            </a:r>
          </a:p>
        </p:txBody>
      </p:sp>
    </p:spTree>
    <p:extLst>
      <p:ext uri="{BB962C8B-B14F-4D97-AF65-F5344CB8AC3E}">
        <p14:creationId xmlns:p14="http://schemas.microsoft.com/office/powerpoint/2010/main" val="3950667809"/>
      </p:ext>
    </p:extLst>
  </p:cSld>
  <p:clrMapOvr>
    <a:masterClrMapping/>
  </p:clrMapOvr>
  <p:transition spd="med">
    <p:split orient="vert"/>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B22F886B-4376-48EE-A705-81D968976700}" type="slidenum">
              <a:rPr lang="en-US"/>
              <a:pPr/>
              <a:t>14</a:t>
            </a:fld>
            <a:endParaRPr lang="en-US"/>
          </a:p>
        </p:txBody>
      </p:sp>
      <p:sp>
        <p:nvSpPr>
          <p:cNvPr id="88066" name="Rectangle 2"/>
          <p:cNvSpPr>
            <a:spLocks noGrp="1" noChangeArrowheads="1"/>
          </p:cNvSpPr>
          <p:nvPr>
            <p:ph type="title"/>
          </p:nvPr>
        </p:nvSpPr>
        <p:spPr>
          <a:xfrm>
            <a:off x="1270000" y="1066800"/>
            <a:ext cx="10464800" cy="1371600"/>
          </a:xfrm>
        </p:spPr>
        <p:txBody>
          <a:bodyPr/>
          <a:lstStyle/>
          <a:p>
            <a:r>
              <a:rPr lang="fr-FR" sz="3200" dirty="0" smtClean="0">
                <a:solidFill>
                  <a:srgbClr val="FF0000"/>
                </a:solidFill>
              </a:rPr>
              <a:t>R9. </a:t>
            </a:r>
            <a:r>
              <a:rPr lang="fr-FR" sz="3200" dirty="0" smtClean="0"/>
              <a:t>Infrastructure Security</a:t>
            </a:r>
            <a:endParaRPr lang="en-US" sz="3200" dirty="0"/>
          </a:p>
        </p:txBody>
      </p:sp>
      <p:sp>
        <p:nvSpPr>
          <p:cNvPr id="88067" name="Rectangle 3"/>
          <p:cNvSpPr>
            <a:spLocks noGrp="1" noChangeArrowheads="1"/>
          </p:cNvSpPr>
          <p:nvPr>
            <p:ph type="body" idx="1"/>
          </p:nvPr>
        </p:nvSpPr>
        <p:spPr>
          <a:xfrm>
            <a:off x="254000" y="2590800"/>
            <a:ext cx="12192000" cy="5715000"/>
          </a:xfrm>
        </p:spPr>
        <p:txBody>
          <a:bodyPr/>
          <a:lstStyle/>
          <a:p>
            <a:pPr marL="266700" indent="0" algn="just"/>
            <a:r>
              <a:rPr lang="en-US" sz="2000" dirty="0" smtClean="0"/>
              <a:t>All </a:t>
            </a:r>
            <a:r>
              <a:rPr lang="en-US" sz="2000" dirty="0"/>
              <a:t>infrastructure must be hardened and configured securely, and the hardening/configuration baselines should be based on Industry Best Practices. </a:t>
            </a:r>
            <a:endParaRPr lang="en-US" sz="2000" dirty="0" smtClean="0"/>
          </a:p>
          <a:p>
            <a:pPr marL="266700" indent="0" algn="just"/>
            <a:r>
              <a:rPr lang="en-US" sz="2000" dirty="0" smtClean="0"/>
              <a:t>Applications</a:t>
            </a:r>
            <a:r>
              <a:rPr lang="en-US" sz="2000" dirty="0"/>
              <a:t>, </a:t>
            </a:r>
            <a:r>
              <a:rPr lang="en-US" sz="2000" dirty="0" smtClean="0"/>
              <a:t>Systems </a:t>
            </a:r>
            <a:r>
              <a:rPr lang="en-US" sz="2000" dirty="0"/>
              <a:t>and </a:t>
            </a:r>
            <a:r>
              <a:rPr lang="en-US" sz="2000" dirty="0" smtClean="0"/>
              <a:t>Networks </a:t>
            </a:r>
            <a:r>
              <a:rPr lang="en-US" sz="2000" dirty="0"/>
              <a:t>must be architected and configured with </a:t>
            </a:r>
            <a:r>
              <a:rPr lang="en-US" sz="2000" dirty="0" err="1"/>
              <a:t>tiering</a:t>
            </a:r>
            <a:r>
              <a:rPr lang="en-US" sz="2000" dirty="0"/>
              <a:t> and security zones, and access must be configured to only allow required network and application protocols. </a:t>
            </a:r>
            <a:endParaRPr lang="en-US" sz="2000" dirty="0" smtClean="0"/>
          </a:p>
          <a:p>
            <a:pPr marL="266700" indent="0" algn="just"/>
            <a:r>
              <a:rPr lang="en-US" sz="2000" dirty="0" smtClean="0"/>
              <a:t>Administrative </a:t>
            </a:r>
            <a:r>
              <a:rPr lang="en-US" sz="2000" dirty="0"/>
              <a:t>access must be role-based, and granted on a need-to-know basis. Regular risk assessments must be done, preferably by an independent party. </a:t>
            </a:r>
            <a:endParaRPr lang="en-US" sz="2000" dirty="0" smtClean="0"/>
          </a:p>
          <a:p>
            <a:pPr marL="266700" indent="0" algn="just"/>
            <a:r>
              <a:rPr lang="en-US" sz="2000" dirty="0" smtClean="0"/>
              <a:t>A </a:t>
            </a:r>
            <a:r>
              <a:rPr lang="en-US" sz="2000" dirty="0"/>
              <a:t>policy and process must be in place for patching/security updates, and can based on risk/threat assessments of new security issues. </a:t>
            </a:r>
            <a:endParaRPr lang="en-US" sz="2000" dirty="0" smtClean="0"/>
          </a:p>
          <a:p>
            <a:pPr marL="266700" indent="0" algn="just"/>
            <a:r>
              <a:rPr lang="en-US" sz="2000" dirty="0" smtClean="0"/>
              <a:t>Although </a:t>
            </a:r>
            <a:r>
              <a:rPr lang="en-US" sz="2000" dirty="0"/>
              <a:t>the fine details of the items above must be regarded as highly sensitive information, it is reasonable to expect a customer to want to see at least the high-level details. </a:t>
            </a:r>
            <a:endParaRPr lang="en-US" sz="2000" dirty="0" smtClean="0"/>
          </a:p>
          <a:p>
            <a:pPr marL="266700" indent="0" algn="just"/>
            <a:r>
              <a:rPr lang="en-US" sz="2000" dirty="0" smtClean="0"/>
              <a:t>The </a:t>
            </a:r>
            <a:r>
              <a:rPr lang="en-US" sz="2000" dirty="0"/>
              <a:t>Provider must be willing to provide this. </a:t>
            </a:r>
          </a:p>
          <a:p>
            <a:pPr marL="266700" indent="0" algn="just"/>
            <a:endParaRPr lang="en-US" sz="2000" dirty="0"/>
          </a:p>
        </p:txBody>
      </p:sp>
    </p:spTree>
    <p:extLst>
      <p:ext uri="{BB962C8B-B14F-4D97-AF65-F5344CB8AC3E}">
        <p14:creationId xmlns:p14="http://schemas.microsoft.com/office/powerpoint/2010/main" val="3950667809"/>
      </p:ext>
    </p:extLst>
  </p:cSld>
  <p:clrMapOvr>
    <a:masterClrMapping/>
  </p:clrMapOvr>
  <p:transition spd="med">
    <p:split orient="vert"/>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B22F886B-4376-48EE-A705-81D968976700}" type="slidenum">
              <a:rPr lang="en-US"/>
              <a:pPr/>
              <a:t>15</a:t>
            </a:fld>
            <a:endParaRPr lang="en-US"/>
          </a:p>
        </p:txBody>
      </p:sp>
      <p:sp>
        <p:nvSpPr>
          <p:cNvPr id="88066" name="Rectangle 2"/>
          <p:cNvSpPr>
            <a:spLocks noGrp="1" noChangeArrowheads="1"/>
          </p:cNvSpPr>
          <p:nvPr>
            <p:ph type="title"/>
          </p:nvPr>
        </p:nvSpPr>
        <p:spPr>
          <a:xfrm>
            <a:off x="1270000" y="1066800"/>
            <a:ext cx="10464800" cy="1371600"/>
          </a:xfrm>
        </p:spPr>
        <p:txBody>
          <a:bodyPr/>
          <a:lstStyle/>
          <a:p>
            <a:r>
              <a:rPr lang="fr-FR" sz="3200" dirty="0" smtClean="0">
                <a:solidFill>
                  <a:srgbClr val="FF0000"/>
                </a:solidFill>
              </a:rPr>
              <a:t>R10. </a:t>
            </a:r>
            <a:r>
              <a:rPr lang="fr-FR" sz="3200" dirty="0" smtClean="0"/>
              <a:t>Non-production </a:t>
            </a:r>
            <a:r>
              <a:rPr lang="fr-FR" sz="3200" dirty="0" err="1" smtClean="0"/>
              <a:t>Environment</a:t>
            </a:r>
            <a:r>
              <a:rPr lang="fr-FR" sz="3200" dirty="0" smtClean="0"/>
              <a:t> </a:t>
            </a:r>
            <a:r>
              <a:rPr lang="fr-FR" sz="3200" dirty="0" err="1" smtClean="0"/>
              <a:t>Exposure</a:t>
            </a:r>
            <a:endParaRPr lang="en-US" sz="3200" dirty="0"/>
          </a:p>
        </p:txBody>
      </p:sp>
      <p:sp>
        <p:nvSpPr>
          <p:cNvPr id="88067" name="Rectangle 3"/>
          <p:cNvSpPr>
            <a:spLocks noGrp="1" noChangeArrowheads="1"/>
          </p:cNvSpPr>
          <p:nvPr>
            <p:ph type="body" idx="1"/>
          </p:nvPr>
        </p:nvSpPr>
        <p:spPr>
          <a:xfrm>
            <a:off x="254000" y="2590800"/>
            <a:ext cx="12192000" cy="5715000"/>
          </a:xfrm>
        </p:spPr>
        <p:txBody>
          <a:bodyPr/>
          <a:lstStyle/>
          <a:p>
            <a:pPr marL="266700" indent="0" algn="just"/>
            <a:r>
              <a:rPr lang="en-US" sz="2000" dirty="0"/>
              <a:t>An IT organization that develops software applications internally employs a set of non-production environments for design, development, and test activities. </a:t>
            </a:r>
            <a:endParaRPr lang="en-US" sz="2000" dirty="0" smtClean="0"/>
          </a:p>
          <a:p>
            <a:pPr marL="266700" indent="0" algn="just"/>
            <a:r>
              <a:rPr lang="en-US" sz="2000" dirty="0" smtClean="0"/>
              <a:t>The </a:t>
            </a:r>
            <a:r>
              <a:rPr lang="en-US" sz="2000" dirty="0"/>
              <a:t>non-production environments are generally not secured to the same extent as the production environment. </a:t>
            </a:r>
            <a:endParaRPr lang="en-US" sz="2000" dirty="0" smtClean="0"/>
          </a:p>
          <a:p>
            <a:pPr marL="266700" indent="0" algn="just"/>
            <a:r>
              <a:rPr lang="en-US" sz="2000" dirty="0" smtClean="0"/>
              <a:t>If </a:t>
            </a:r>
            <a:r>
              <a:rPr lang="en-US" sz="2000" dirty="0"/>
              <a:t>an organization uses a </a:t>
            </a:r>
            <a:r>
              <a:rPr lang="en-US" sz="2000" dirty="0" smtClean="0"/>
              <a:t>Cloud </a:t>
            </a:r>
            <a:r>
              <a:rPr lang="en-US" sz="2000" dirty="0"/>
              <a:t>provider for such non-production environment, then there is a high risk of unauthorized access, information modification, and information theft.</a:t>
            </a:r>
          </a:p>
        </p:txBody>
      </p:sp>
    </p:spTree>
    <p:extLst>
      <p:ext uri="{BB962C8B-B14F-4D97-AF65-F5344CB8AC3E}">
        <p14:creationId xmlns:p14="http://schemas.microsoft.com/office/powerpoint/2010/main" val="3950667809"/>
      </p:ext>
    </p:extLst>
  </p:cSld>
  <p:clrMapOvr>
    <a:masterClrMapping/>
  </p:clrMapOvr>
  <p:transition spd="med">
    <p:split orient="vert"/>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7" name="Rectangle 5"/>
          <p:cNvSpPr>
            <a:spLocks noGrp="1" noChangeArrowheads="1"/>
          </p:cNvSpPr>
          <p:nvPr>
            <p:ph type="ctrTitle"/>
          </p:nvPr>
        </p:nvSpPr>
        <p:spPr>
          <a:xfrm>
            <a:off x="990600" y="3581400"/>
            <a:ext cx="11049000" cy="2590800"/>
          </a:xfrm>
          <a:noFill/>
          <a:ln/>
        </p:spPr>
        <p:txBody>
          <a:bodyPr/>
          <a:lstStyle/>
          <a:p>
            <a:r>
              <a:rPr lang="en-US" sz="8300" dirty="0" smtClean="0"/>
              <a:t>Summary &amp; </a:t>
            </a:r>
            <a:br>
              <a:rPr lang="en-US" sz="8300" dirty="0" smtClean="0"/>
            </a:br>
            <a:r>
              <a:rPr lang="en-US" sz="8300" dirty="0" smtClean="0"/>
              <a:t>Conclusion</a:t>
            </a:r>
            <a:r>
              <a:rPr lang="en-US" dirty="0" smtClean="0"/>
              <a:t> </a:t>
            </a:r>
            <a:endParaRPr lang="en-US" dirty="0"/>
          </a:p>
        </p:txBody>
      </p:sp>
    </p:spTree>
  </p:cSld>
  <p:clrMapOvr>
    <a:masterClrMapping/>
  </p:clrMapOvr>
  <p:transition spd="med">
    <p:split orient="vert"/>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B22F886B-4376-48EE-A705-81D968976700}" type="slidenum">
              <a:rPr lang="en-US"/>
              <a:pPr/>
              <a:t>17</a:t>
            </a:fld>
            <a:endParaRPr lang="en-US"/>
          </a:p>
        </p:txBody>
      </p:sp>
      <p:sp>
        <p:nvSpPr>
          <p:cNvPr id="88067" name="Rectangle 3"/>
          <p:cNvSpPr>
            <a:spLocks noGrp="1" noChangeArrowheads="1"/>
          </p:cNvSpPr>
          <p:nvPr>
            <p:ph type="body" idx="1"/>
          </p:nvPr>
        </p:nvSpPr>
        <p:spPr>
          <a:xfrm>
            <a:off x="254000" y="2590800"/>
            <a:ext cx="12192000" cy="5715000"/>
          </a:xfrm>
        </p:spPr>
        <p:txBody>
          <a:bodyPr/>
          <a:lstStyle/>
          <a:p>
            <a:pPr marL="609600" indent="-342900" algn="just">
              <a:buClr>
                <a:srgbClr val="FF0000"/>
              </a:buClr>
              <a:buSzPct val="200000"/>
              <a:buFont typeface="Wingdings" pitchFamily="2" charset="2"/>
              <a:buChar char=""/>
            </a:pPr>
            <a:r>
              <a:rPr lang="en-US" sz="2400" dirty="0" smtClean="0"/>
              <a:t>Cloud </a:t>
            </a:r>
            <a:r>
              <a:rPr lang="en-US" sz="2400" dirty="0"/>
              <a:t>computing is a new way of delivering computing resources, not a new technology. </a:t>
            </a:r>
            <a:endParaRPr lang="en-US" sz="2400" dirty="0" smtClean="0"/>
          </a:p>
          <a:p>
            <a:pPr marL="266700" indent="0" algn="just"/>
            <a:r>
              <a:rPr lang="en-US" sz="2400" dirty="0" smtClean="0"/>
              <a:t>Computing </a:t>
            </a:r>
            <a:r>
              <a:rPr lang="en-US" sz="2400" dirty="0"/>
              <a:t>services </a:t>
            </a:r>
            <a:r>
              <a:rPr lang="en-US" sz="2400" dirty="0" smtClean="0"/>
              <a:t>(ranging </a:t>
            </a:r>
            <a:r>
              <a:rPr lang="en-US" sz="2400" dirty="0"/>
              <a:t>from data storage and processing to software, such as email </a:t>
            </a:r>
            <a:r>
              <a:rPr lang="en-US" sz="2400" dirty="0" smtClean="0"/>
              <a:t>handling) </a:t>
            </a:r>
            <a:r>
              <a:rPr lang="en-US" sz="2400" dirty="0"/>
              <a:t>are now available instantly, commitment-free and on-demand</a:t>
            </a:r>
            <a:r>
              <a:rPr lang="en-US" sz="2400" dirty="0" smtClean="0"/>
              <a:t>.</a:t>
            </a:r>
          </a:p>
          <a:p>
            <a:pPr marL="266700" indent="0" algn="just"/>
            <a:r>
              <a:rPr lang="en-US" sz="2400" dirty="0"/>
              <a:t>This checklist should provide a means for customers </a:t>
            </a:r>
            <a:r>
              <a:rPr lang="en-US" sz="2400" dirty="0" smtClean="0"/>
              <a:t>to</a:t>
            </a:r>
          </a:p>
          <a:p>
            <a:pPr lvl="1">
              <a:buFont typeface="Tahoma" pitchFamily="34" charset="0"/>
              <a:buChar char="-"/>
            </a:pPr>
            <a:r>
              <a:rPr lang="en-US" sz="2400" dirty="0" smtClean="0"/>
              <a:t>Assess </a:t>
            </a:r>
            <a:r>
              <a:rPr lang="en-US" sz="2400" dirty="0"/>
              <a:t>the risk of adopting </a:t>
            </a:r>
            <a:r>
              <a:rPr lang="en-US" sz="2400" dirty="0" smtClean="0"/>
              <a:t>Cloud Services</a:t>
            </a:r>
            <a:endParaRPr lang="en-US" sz="2400" dirty="0"/>
          </a:p>
          <a:p>
            <a:pPr lvl="1">
              <a:buFont typeface="Tahoma" pitchFamily="34" charset="0"/>
              <a:buChar char="-"/>
            </a:pPr>
            <a:r>
              <a:rPr lang="en-US" sz="2400" dirty="0"/>
              <a:t>C</a:t>
            </a:r>
            <a:r>
              <a:rPr lang="en-US" sz="2400" dirty="0" smtClean="0"/>
              <a:t>ompare </a:t>
            </a:r>
            <a:r>
              <a:rPr lang="en-US" sz="2400" dirty="0"/>
              <a:t>different </a:t>
            </a:r>
            <a:r>
              <a:rPr lang="en-US" sz="2400" dirty="0" smtClean="0"/>
              <a:t>Cloud </a:t>
            </a:r>
            <a:r>
              <a:rPr lang="en-US" sz="2400" dirty="0"/>
              <a:t>provider </a:t>
            </a:r>
            <a:r>
              <a:rPr lang="en-US" sz="2400" dirty="0" smtClean="0"/>
              <a:t>offerings </a:t>
            </a:r>
            <a:endParaRPr lang="en-US" sz="2400" dirty="0"/>
          </a:p>
          <a:p>
            <a:pPr lvl="1">
              <a:buFont typeface="Tahoma" pitchFamily="34" charset="0"/>
              <a:buChar char="-"/>
            </a:pPr>
            <a:r>
              <a:rPr lang="en-US" sz="2400" dirty="0"/>
              <a:t>O</a:t>
            </a:r>
            <a:r>
              <a:rPr lang="en-US" sz="2400" dirty="0" smtClean="0"/>
              <a:t>btain </a:t>
            </a:r>
            <a:r>
              <a:rPr lang="en-US" sz="2400" dirty="0"/>
              <a:t>assurance from selected </a:t>
            </a:r>
            <a:r>
              <a:rPr lang="en-US" sz="2400" dirty="0" smtClean="0"/>
              <a:t>Cloud providers </a:t>
            </a:r>
            <a:endParaRPr lang="en-US" sz="2400" dirty="0"/>
          </a:p>
          <a:p>
            <a:pPr lvl="1">
              <a:buFont typeface="Tahoma" pitchFamily="34" charset="0"/>
              <a:buChar char="-"/>
            </a:pPr>
            <a:r>
              <a:rPr lang="en-US" sz="2400" dirty="0"/>
              <a:t>R</a:t>
            </a:r>
            <a:r>
              <a:rPr lang="en-US" sz="2400" dirty="0" smtClean="0"/>
              <a:t>educe </a:t>
            </a:r>
            <a:r>
              <a:rPr lang="en-US" sz="2400" dirty="0"/>
              <a:t>the assurance burden on </a:t>
            </a:r>
            <a:r>
              <a:rPr lang="en-US" sz="2400" dirty="0" smtClean="0"/>
              <a:t>Cloud providers</a:t>
            </a:r>
            <a:endParaRPr lang="en-US" sz="2400" dirty="0"/>
          </a:p>
          <a:p>
            <a:pPr marL="266700" indent="0" algn="just"/>
            <a:endParaRPr lang="en-US" sz="2000" dirty="0"/>
          </a:p>
        </p:txBody>
      </p:sp>
      <p:sp>
        <p:nvSpPr>
          <p:cNvPr id="6" name="Rectangle 2"/>
          <p:cNvSpPr>
            <a:spLocks noGrp="1" noChangeArrowheads="1"/>
          </p:cNvSpPr>
          <p:nvPr>
            <p:ph type="title"/>
          </p:nvPr>
        </p:nvSpPr>
        <p:spPr>
          <a:xfrm>
            <a:off x="1270000" y="1066800"/>
            <a:ext cx="10464800" cy="1371600"/>
          </a:xfrm>
        </p:spPr>
        <p:txBody>
          <a:bodyPr/>
          <a:lstStyle/>
          <a:p>
            <a:r>
              <a:rPr lang="fr-FR" sz="3200" dirty="0" err="1" smtClean="0"/>
              <a:t>Summary</a:t>
            </a:r>
            <a:endParaRPr lang="en-US" sz="3200" dirty="0"/>
          </a:p>
        </p:txBody>
      </p:sp>
    </p:spTree>
    <p:extLst>
      <p:ext uri="{BB962C8B-B14F-4D97-AF65-F5344CB8AC3E}">
        <p14:creationId xmlns:p14="http://schemas.microsoft.com/office/powerpoint/2010/main" val="3048756449"/>
      </p:ext>
    </p:extLst>
  </p:cSld>
  <p:clrMapOvr>
    <a:masterClrMapping/>
  </p:clrMapOvr>
  <p:transition spd="med">
    <p:split orient="vert"/>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5A6AE68E-15DF-4349-B0FC-ACDF924B2AB7}" type="slidenum">
              <a:rPr lang="en-US"/>
              <a:pPr/>
              <a:t>18</a:t>
            </a:fld>
            <a:endParaRPr lang="en-US"/>
          </a:p>
        </p:txBody>
      </p:sp>
      <p:sp>
        <p:nvSpPr>
          <p:cNvPr id="98307" name="Rectangle 3"/>
          <p:cNvSpPr>
            <a:spLocks noGrp="1" noChangeArrowheads="1"/>
          </p:cNvSpPr>
          <p:nvPr>
            <p:ph type="body" idx="1"/>
          </p:nvPr>
        </p:nvSpPr>
        <p:spPr>
          <a:xfrm>
            <a:off x="1295400" y="5334000"/>
            <a:ext cx="10515600" cy="1600200"/>
          </a:xfrm>
        </p:spPr>
        <p:txBody>
          <a:bodyPr/>
          <a:lstStyle/>
          <a:p>
            <a:pPr algn="ctr"/>
            <a:r>
              <a:rPr lang="en-US" dirty="0"/>
              <a:t>Want to contribute or provide feedback?</a:t>
            </a:r>
          </a:p>
          <a:p>
            <a:pPr algn="ctr"/>
            <a:r>
              <a:rPr lang="en-US" sz="3600" dirty="0" smtClean="0">
                <a:hlinkClick r:id="rId2"/>
              </a:rPr>
              <a:t>Ludovic.Petit@owasp.org</a:t>
            </a:r>
            <a:endParaRPr lang="en-US" sz="3600" dirty="0" smtClean="0"/>
          </a:p>
          <a:p>
            <a:pPr algn="ctr"/>
            <a:r>
              <a:rPr lang="en-US" dirty="0" smtClean="0"/>
              <a:t>Project Leader: </a:t>
            </a:r>
            <a:r>
              <a:rPr lang="en-US" dirty="0" err="1" smtClean="0"/>
              <a:t>Vinay</a:t>
            </a:r>
            <a:r>
              <a:rPr lang="en-US" dirty="0" smtClean="0"/>
              <a:t> </a:t>
            </a:r>
            <a:r>
              <a:rPr lang="en-US" dirty="0" err="1" smtClean="0"/>
              <a:t>Bansal</a:t>
            </a:r>
            <a:endParaRPr lang="en-US" dirty="0" smtClean="0"/>
          </a:p>
          <a:p>
            <a:pPr algn="ctr"/>
            <a:r>
              <a:rPr lang="en-US" sz="3600" dirty="0" smtClean="0">
                <a:hlinkClick r:id="rId3"/>
              </a:rPr>
              <a:t>vinaykbansal@gmail.com</a:t>
            </a:r>
            <a:endParaRPr lang="en-US" sz="3600" dirty="0" smtClean="0"/>
          </a:p>
          <a:p>
            <a:pPr algn="ctr"/>
            <a:endParaRPr lang="en-US" sz="3600" dirty="0"/>
          </a:p>
        </p:txBody>
      </p:sp>
      <p:pic>
        <p:nvPicPr>
          <p:cNvPr id="98309" name="Picture 5" descr="C:\wip\training\owaspCBT\template\questionClear.gif"/>
          <p:cNvPicPr>
            <a:picLocks noChangeAspect="1" noChangeArrowheads="1"/>
          </p:cNvPicPr>
          <p:nvPr/>
        </p:nvPicPr>
        <p:blipFill>
          <a:blip r:embed="rId4"/>
          <a:srcRect/>
          <a:stretch>
            <a:fillRect/>
          </a:stretch>
        </p:blipFill>
        <p:spPr bwMode="auto">
          <a:xfrm>
            <a:off x="5638800" y="963613"/>
            <a:ext cx="1679575" cy="1474787"/>
          </a:xfrm>
          <a:prstGeom prst="rect">
            <a:avLst/>
          </a:prstGeom>
          <a:noFill/>
        </p:spPr>
      </p:pic>
      <p:sp>
        <p:nvSpPr>
          <p:cNvPr id="6" name="Rectangle 3"/>
          <p:cNvSpPr txBox="1">
            <a:spLocks noChangeArrowheads="1"/>
          </p:cNvSpPr>
          <p:nvPr/>
        </p:nvSpPr>
        <p:spPr>
          <a:xfrm>
            <a:off x="254000" y="3124200"/>
            <a:ext cx="12344400" cy="1600200"/>
          </a:xfrm>
          <a:prstGeom prst="rect">
            <a:avLst/>
          </a:prstGeom>
        </p:spPr>
        <p:txBody>
          <a:bodyPr/>
          <a:lstStyle>
            <a:lvl1pPr marL="838200" indent="-571500" algn="l" rtl="0" fontAlgn="base">
              <a:spcBef>
                <a:spcPts val="2400"/>
              </a:spcBef>
              <a:spcAft>
                <a:spcPct val="0"/>
              </a:spcAft>
              <a:buSzPct val="120000"/>
              <a:defRPr sz="4200">
                <a:solidFill>
                  <a:schemeClr val="tx1"/>
                </a:solidFill>
                <a:latin typeface="+mn-lt"/>
                <a:ea typeface="+mn-ea"/>
                <a:cs typeface="+mn-cs"/>
                <a:sym typeface="Gill Sans" charset="0"/>
              </a:defRPr>
            </a:lvl1pPr>
            <a:lvl2pPr marL="1282700" indent="-571500" algn="l" rtl="0" fontAlgn="base">
              <a:spcBef>
                <a:spcPts val="2400"/>
              </a:spcBef>
              <a:spcAft>
                <a:spcPct val="0"/>
              </a:spcAft>
              <a:buSzPct val="120000"/>
              <a:buChar char="•"/>
              <a:defRPr sz="4200">
                <a:solidFill>
                  <a:schemeClr val="tx1"/>
                </a:solidFill>
                <a:latin typeface="+mn-lt"/>
                <a:ea typeface="+mn-ea"/>
                <a:cs typeface="+mn-cs"/>
                <a:sym typeface="Gill Sans" charset="0"/>
              </a:defRPr>
            </a:lvl2pPr>
            <a:lvl3pPr marL="1727200" indent="-571500" algn="l" rtl="0" fontAlgn="base">
              <a:spcBef>
                <a:spcPts val="2400"/>
              </a:spcBef>
              <a:spcAft>
                <a:spcPct val="0"/>
              </a:spcAft>
              <a:buSzPct val="120000"/>
              <a:buChar char="•"/>
              <a:defRPr sz="4200">
                <a:solidFill>
                  <a:schemeClr val="tx1"/>
                </a:solidFill>
                <a:latin typeface="+mn-lt"/>
                <a:ea typeface="+mn-ea"/>
                <a:cs typeface="+mn-cs"/>
                <a:sym typeface="Gill Sans" charset="0"/>
              </a:defRPr>
            </a:lvl3pPr>
            <a:lvl4pPr marL="2171700" indent="-571500" algn="l" rtl="0" fontAlgn="base">
              <a:spcBef>
                <a:spcPts val="2400"/>
              </a:spcBef>
              <a:spcAft>
                <a:spcPct val="0"/>
              </a:spcAft>
              <a:buSzPct val="120000"/>
              <a:buChar char="•"/>
              <a:defRPr sz="4200">
                <a:solidFill>
                  <a:schemeClr val="tx1"/>
                </a:solidFill>
                <a:latin typeface="+mn-lt"/>
                <a:ea typeface="+mn-ea"/>
                <a:cs typeface="+mn-cs"/>
                <a:sym typeface="Gill Sans" charset="0"/>
              </a:defRPr>
            </a:lvl4pPr>
            <a:lvl5pPr marL="2616200" indent="-571500" algn="l" rtl="0" fontAlgn="base">
              <a:spcBef>
                <a:spcPts val="2400"/>
              </a:spcBef>
              <a:spcAft>
                <a:spcPct val="0"/>
              </a:spcAft>
              <a:buSzPct val="120000"/>
              <a:buChar char="•"/>
              <a:defRPr sz="4200">
                <a:solidFill>
                  <a:schemeClr val="tx1"/>
                </a:solidFill>
                <a:latin typeface="+mn-lt"/>
                <a:ea typeface="+mn-ea"/>
                <a:cs typeface="+mn-cs"/>
                <a:sym typeface="Gill Sans" charset="0"/>
              </a:defRPr>
            </a:lvl5pPr>
            <a:lvl6pPr marL="3073400" indent="-571500" algn="l" rtl="0" fontAlgn="base">
              <a:spcBef>
                <a:spcPts val="2400"/>
              </a:spcBef>
              <a:spcAft>
                <a:spcPct val="0"/>
              </a:spcAft>
              <a:buSzPct val="120000"/>
              <a:buChar char="•"/>
              <a:defRPr sz="4200">
                <a:solidFill>
                  <a:schemeClr val="tx1"/>
                </a:solidFill>
                <a:latin typeface="+mn-lt"/>
                <a:ea typeface="+mn-ea"/>
                <a:cs typeface="+mn-cs"/>
                <a:sym typeface="Gill Sans" charset="0"/>
              </a:defRPr>
            </a:lvl6pPr>
            <a:lvl7pPr marL="3530600" indent="-571500" algn="l" rtl="0" fontAlgn="base">
              <a:spcBef>
                <a:spcPts val="2400"/>
              </a:spcBef>
              <a:spcAft>
                <a:spcPct val="0"/>
              </a:spcAft>
              <a:buSzPct val="120000"/>
              <a:buChar char="•"/>
              <a:defRPr sz="4200">
                <a:solidFill>
                  <a:schemeClr val="tx1"/>
                </a:solidFill>
                <a:latin typeface="+mn-lt"/>
                <a:ea typeface="+mn-ea"/>
                <a:cs typeface="+mn-cs"/>
                <a:sym typeface="Gill Sans" charset="0"/>
              </a:defRPr>
            </a:lvl7pPr>
            <a:lvl8pPr marL="3987800" indent="-571500" algn="l" rtl="0" fontAlgn="base">
              <a:spcBef>
                <a:spcPts val="2400"/>
              </a:spcBef>
              <a:spcAft>
                <a:spcPct val="0"/>
              </a:spcAft>
              <a:buSzPct val="120000"/>
              <a:buChar char="•"/>
              <a:defRPr sz="4200">
                <a:solidFill>
                  <a:schemeClr val="tx1"/>
                </a:solidFill>
                <a:latin typeface="+mn-lt"/>
                <a:ea typeface="+mn-ea"/>
                <a:cs typeface="+mn-cs"/>
                <a:sym typeface="Gill Sans" charset="0"/>
              </a:defRPr>
            </a:lvl8pPr>
            <a:lvl9pPr marL="4445000" indent="-571500" algn="l" rtl="0" fontAlgn="base">
              <a:spcBef>
                <a:spcPts val="2400"/>
              </a:spcBef>
              <a:spcAft>
                <a:spcPct val="0"/>
              </a:spcAft>
              <a:buSzPct val="120000"/>
              <a:buChar char="•"/>
              <a:defRPr sz="4200">
                <a:solidFill>
                  <a:schemeClr val="tx1"/>
                </a:solidFill>
                <a:latin typeface="+mn-lt"/>
                <a:ea typeface="+mn-ea"/>
                <a:cs typeface="+mn-cs"/>
                <a:sym typeface="Gill Sans" charset="0"/>
              </a:defRPr>
            </a:lvl9pPr>
          </a:lstStyle>
          <a:p>
            <a:pPr algn="ctr"/>
            <a:r>
              <a:rPr lang="en-US" dirty="0" smtClean="0"/>
              <a:t>The OWASP Cloud Top 10 Project</a:t>
            </a:r>
          </a:p>
          <a:p>
            <a:pPr algn="ctr"/>
            <a:r>
              <a:rPr lang="en-US" sz="2400" dirty="0" smtClean="0">
                <a:hlinkClick r:id="rId5"/>
              </a:rPr>
              <a:t>https://www.owasp.org/index.php/Projects/OWASP_Cloud_%E2%80%90_10_Project</a:t>
            </a:r>
            <a:endParaRPr lang="en-US" sz="2000" dirty="0" smtClean="0"/>
          </a:p>
          <a:p>
            <a:pPr algn="ctr"/>
            <a:endParaRPr lang="en-US" sz="2000" dirty="0" smtClean="0"/>
          </a:p>
          <a:p>
            <a:pPr algn="ctr"/>
            <a:endParaRPr lang="en-US" dirty="0"/>
          </a:p>
        </p:txBody>
      </p:sp>
    </p:spTree>
    <p:extLst>
      <p:ext uri="{BB962C8B-B14F-4D97-AF65-F5344CB8AC3E}">
        <p14:creationId xmlns:p14="http://schemas.microsoft.com/office/powerpoint/2010/main" val="1036708009"/>
      </p:ext>
    </p:extLst>
  </p:cSld>
  <p:clrMapOvr>
    <a:masterClrMapping/>
  </p:clrMapOvr>
  <p:transition spd="med">
    <p:split orient="vert"/>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7" name="Rectangle 5"/>
          <p:cNvSpPr>
            <a:spLocks noGrp="1" noChangeArrowheads="1"/>
          </p:cNvSpPr>
          <p:nvPr>
            <p:ph type="ctrTitle"/>
          </p:nvPr>
        </p:nvSpPr>
        <p:spPr>
          <a:xfrm>
            <a:off x="990600" y="3429000"/>
            <a:ext cx="11049000" cy="2590800"/>
          </a:xfrm>
          <a:noFill/>
          <a:ln/>
        </p:spPr>
        <p:txBody>
          <a:bodyPr/>
          <a:lstStyle/>
          <a:p>
            <a:r>
              <a:rPr lang="en-US" sz="9600" dirty="0" smtClean="0"/>
              <a:t>Q&amp;A</a:t>
            </a:r>
            <a:endParaRPr lang="en-US" sz="8800" dirty="0"/>
          </a:p>
        </p:txBody>
      </p:sp>
    </p:spTree>
    <p:extLst>
      <p:ext uri="{BB962C8B-B14F-4D97-AF65-F5344CB8AC3E}">
        <p14:creationId xmlns:p14="http://schemas.microsoft.com/office/powerpoint/2010/main" val="404225407"/>
      </p:ext>
    </p:extLst>
  </p:cSld>
  <p:clrMapOvr>
    <a:masterClrMapping/>
  </p:clrMapOvr>
  <p:transition spd="med">
    <p:split orient="vert"/>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B22F886B-4376-48EE-A705-81D968976700}" type="slidenum">
              <a:rPr lang="en-US"/>
              <a:pPr/>
              <a:t>2</a:t>
            </a:fld>
            <a:endParaRPr lang="en-US"/>
          </a:p>
        </p:txBody>
      </p:sp>
      <p:sp>
        <p:nvSpPr>
          <p:cNvPr id="88066" name="Rectangle 2"/>
          <p:cNvSpPr>
            <a:spLocks noGrp="1" noChangeArrowheads="1"/>
          </p:cNvSpPr>
          <p:nvPr>
            <p:ph type="title"/>
          </p:nvPr>
        </p:nvSpPr>
        <p:spPr/>
        <p:txBody>
          <a:bodyPr/>
          <a:lstStyle/>
          <a:p>
            <a:r>
              <a:rPr lang="en-US" sz="4800" dirty="0" smtClean="0"/>
              <a:t>About me</a:t>
            </a:r>
            <a:endParaRPr lang="en-US" sz="4800" dirty="0"/>
          </a:p>
        </p:txBody>
      </p:sp>
      <p:sp>
        <p:nvSpPr>
          <p:cNvPr id="88067" name="Rectangle 3"/>
          <p:cNvSpPr>
            <a:spLocks noGrp="1" noChangeArrowheads="1"/>
          </p:cNvSpPr>
          <p:nvPr>
            <p:ph type="body" idx="1"/>
          </p:nvPr>
        </p:nvSpPr>
        <p:spPr>
          <a:xfrm>
            <a:off x="584200" y="2209800"/>
            <a:ext cx="11252200" cy="7162800"/>
          </a:xfrm>
        </p:spPr>
        <p:txBody>
          <a:bodyPr/>
          <a:lstStyle/>
          <a:p>
            <a:pPr lvl="1">
              <a:buClr>
                <a:srgbClr val="333399"/>
              </a:buClr>
              <a:buSzPct val="100000"/>
            </a:pPr>
            <a:r>
              <a:rPr lang="en-US" sz="3200" dirty="0" smtClean="0"/>
              <a:t>Group Fraud &amp; Information Security Adviser at </a:t>
            </a:r>
            <a:r>
              <a:rPr lang="en-US" sz="3200" dirty="0" smtClean="0"/>
              <a:t>SFR </a:t>
            </a:r>
            <a:r>
              <a:rPr lang="en-US" sz="2800" dirty="0" smtClean="0"/>
              <a:t>(Vodafone Group)</a:t>
            </a:r>
            <a:endParaRPr lang="en-US" sz="2800" dirty="0"/>
          </a:p>
          <a:p>
            <a:pPr lvl="1">
              <a:buClr>
                <a:srgbClr val="333399"/>
              </a:buClr>
              <a:buSzPct val="100000"/>
            </a:pPr>
            <a:r>
              <a:rPr lang="en-US" sz="3200" dirty="0" smtClean="0"/>
              <a:t>Chapter </a:t>
            </a:r>
            <a:r>
              <a:rPr lang="en-US" sz="3200" dirty="0" smtClean="0"/>
              <a:t>Leader </a:t>
            </a:r>
            <a:r>
              <a:rPr lang="en-US" sz="3200" dirty="0" smtClean="0"/>
              <a:t>&amp; Founding member OWASP France</a:t>
            </a:r>
          </a:p>
          <a:p>
            <a:pPr lvl="1">
              <a:buClr>
                <a:srgbClr val="333399"/>
              </a:buClr>
              <a:buSzPct val="100000"/>
            </a:pPr>
            <a:r>
              <a:rPr lang="en-US" sz="3200" dirty="0"/>
              <a:t>Member OWASP Global Connections Committee</a:t>
            </a:r>
          </a:p>
          <a:p>
            <a:pPr lvl="1">
              <a:buClr>
                <a:srgbClr val="333399"/>
              </a:buClr>
              <a:buSzPct val="100000"/>
            </a:pPr>
            <a:r>
              <a:rPr lang="en-US" sz="3200" dirty="0" smtClean="0"/>
              <a:t>Translator </a:t>
            </a:r>
            <a:r>
              <a:rPr lang="en-US" sz="3200" dirty="0"/>
              <a:t>of the OWASP Top Ten </a:t>
            </a:r>
            <a:r>
              <a:rPr lang="en-US" sz="1800" dirty="0"/>
              <a:t>(All versions)</a:t>
            </a:r>
            <a:endParaRPr lang="en-US" sz="3200" dirty="0"/>
          </a:p>
          <a:p>
            <a:pPr lvl="1">
              <a:buClr>
                <a:srgbClr val="333399"/>
              </a:buClr>
              <a:buSzPct val="100000"/>
            </a:pPr>
            <a:r>
              <a:rPr lang="en-US" sz="3200" dirty="0" smtClean="0"/>
              <a:t>Contributions </a:t>
            </a:r>
            <a:r>
              <a:rPr lang="en-US" sz="3200" dirty="0" smtClean="0"/>
              <a:t>&amp; Reviews</a:t>
            </a:r>
          </a:p>
          <a:p>
            <a:pPr lvl="2">
              <a:buFont typeface="Tahoma" pitchFamily="34" charset="0"/>
              <a:buChar char="-"/>
            </a:pPr>
            <a:r>
              <a:rPr lang="en-US" sz="2800" dirty="0"/>
              <a:t>OWASP Secure Coding Practices - Quick Reference </a:t>
            </a:r>
            <a:r>
              <a:rPr lang="en-US" sz="2800" dirty="0" smtClean="0"/>
              <a:t>Guide</a:t>
            </a:r>
          </a:p>
          <a:p>
            <a:pPr lvl="2">
              <a:buFont typeface="Tahoma" pitchFamily="34" charset="0"/>
              <a:buChar char="-"/>
            </a:pPr>
            <a:r>
              <a:rPr lang="en-US" sz="2800" dirty="0"/>
              <a:t>OWASP Mobile Security </a:t>
            </a:r>
            <a:r>
              <a:rPr lang="en-US" sz="2800" dirty="0" smtClean="0"/>
              <a:t>Project</a:t>
            </a:r>
          </a:p>
          <a:p>
            <a:pPr lvl="2">
              <a:buFont typeface="Tahoma" pitchFamily="34" charset="0"/>
              <a:buChar char="-"/>
            </a:pPr>
            <a:r>
              <a:rPr lang="en-US" sz="2800" dirty="0"/>
              <a:t>OWASP Cloud Top10 Project</a:t>
            </a:r>
            <a:endParaRPr lang="en-US" sz="2800" dirty="0" smtClean="0"/>
          </a:p>
          <a:p>
            <a:pPr lvl="2"/>
            <a:endParaRPr lang="en-US" sz="2800" dirty="0" smtClean="0"/>
          </a:p>
          <a:p>
            <a:pPr lvl="1"/>
            <a:endParaRPr lang="en-US" sz="3200" dirty="0"/>
          </a:p>
        </p:txBody>
      </p:sp>
    </p:spTree>
  </p:cSld>
  <p:clrMapOvr>
    <a:masterClrMapping/>
  </p:clrMapOvr>
  <p:transition spd="med">
    <p:split orient="vert"/>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B22F886B-4376-48EE-A705-81D968976700}" type="slidenum">
              <a:rPr lang="en-US"/>
              <a:pPr/>
              <a:t>3</a:t>
            </a:fld>
            <a:endParaRPr lang="en-US"/>
          </a:p>
        </p:txBody>
      </p:sp>
      <p:sp>
        <p:nvSpPr>
          <p:cNvPr id="88066" name="Rectangle 2"/>
          <p:cNvSpPr>
            <a:spLocks noGrp="1" noChangeArrowheads="1"/>
          </p:cNvSpPr>
          <p:nvPr>
            <p:ph type="title"/>
          </p:nvPr>
        </p:nvSpPr>
        <p:spPr/>
        <p:txBody>
          <a:bodyPr/>
          <a:lstStyle/>
          <a:p>
            <a:r>
              <a:rPr lang="en-US" sz="4800" dirty="0" smtClean="0"/>
              <a:t>Agenda</a:t>
            </a:r>
            <a:endParaRPr lang="en-US" sz="4800" dirty="0"/>
          </a:p>
        </p:txBody>
      </p:sp>
      <p:sp>
        <p:nvSpPr>
          <p:cNvPr id="88067" name="Rectangle 3"/>
          <p:cNvSpPr>
            <a:spLocks noGrp="1" noChangeArrowheads="1"/>
          </p:cNvSpPr>
          <p:nvPr>
            <p:ph type="body" idx="1"/>
          </p:nvPr>
        </p:nvSpPr>
        <p:spPr/>
        <p:txBody>
          <a:bodyPr/>
          <a:lstStyle/>
          <a:p>
            <a:pPr lvl="1">
              <a:buClr>
                <a:schemeClr val="accent6"/>
              </a:buClr>
            </a:pPr>
            <a:r>
              <a:rPr lang="en-US" sz="3200" dirty="0" smtClean="0"/>
              <a:t>Motivation(s)</a:t>
            </a:r>
            <a:endParaRPr lang="en-US" sz="3200" dirty="0"/>
          </a:p>
          <a:p>
            <a:pPr lvl="1">
              <a:buClr>
                <a:schemeClr val="accent6"/>
              </a:buClr>
            </a:pPr>
            <a:r>
              <a:rPr lang="en-US" sz="3200" dirty="0"/>
              <a:t>Cloud Top 10 Security Risks</a:t>
            </a:r>
          </a:p>
          <a:p>
            <a:pPr lvl="1">
              <a:buClr>
                <a:schemeClr val="accent6"/>
              </a:buClr>
            </a:pPr>
            <a:r>
              <a:rPr lang="en-US" sz="3200" dirty="0" smtClean="0"/>
              <a:t>Summary &amp; Conclusion</a:t>
            </a:r>
          </a:p>
          <a:p>
            <a:pPr lvl="1">
              <a:buClr>
                <a:schemeClr val="accent6"/>
              </a:buClr>
            </a:pPr>
            <a:r>
              <a:rPr lang="en-US" sz="3200" dirty="0" smtClean="0"/>
              <a:t>Q&amp;A</a:t>
            </a:r>
            <a:endParaRPr lang="en-US" sz="3200" dirty="0"/>
          </a:p>
        </p:txBody>
      </p:sp>
    </p:spTree>
    <p:extLst>
      <p:ext uri="{BB962C8B-B14F-4D97-AF65-F5344CB8AC3E}">
        <p14:creationId xmlns:p14="http://schemas.microsoft.com/office/powerpoint/2010/main" val="3536593910"/>
      </p:ext>
    </p:extLst>
  </p:cSld>
  <p:clrMapOvr>
    <a:masterClrMapping/>
  </p:clrMapOvr>
  <p:transition spd="med">
    <p:split orient="ver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B22F886B-4376-48EE-A705-81D968976700}" type="slidenum">
              <a:rPr lang="en-US"/>
              <a:pPr/>
              <a:t>4</a:t>
            </a:fld>
            <a:endParaRPr lang="en-US"/>
          </a:p>
        </p:txBody>
      </p:sp>
      <p:sp>
        <p:nvSpPr>
          <p:cNvPr id="88066" name="Rectangle 2"/>
          <p:cNvSpPr>
            <a:spLocks noGrp="1" noChangeArrowheads="1"/>
          </p:cNvSpPr>
          <p:nvPr>
            <p:ph type="title"/>
          </p:nvPr>
        </p:nvSpPr>
        <p:spPr/>
        <p:txBody>
          <a:bodyPr/>
          <a:lstStyle/>
          <a:p>
            <a:r>
              <a:rPr lang="en-US" sz="4800" dirty="0" smtClean="0"/>
              <a:t>Motivation(s)</a:t>
            </a:r>
            <a:endParaRPr lang="en-US" sz="4800" dirty="0"/>
          </a:p>
        </p:txBody>
      </p:sp>
      <p:sp>
        <p:nvSpPr>
          <p:cNvPr id="88067" name="Rectangle 3"/>
          <p:cNvSpPr>
            <a:spLocks noGrp="1" noChangeArrowheads="1"/>
          </p:cNvSpPr>
          <p:nvPr>
            <p:ph type="body" idx="1"/>
          </p:nvPr>
        </p:nvSpPr>
        <p:spPr>
          <a:xfrm>
            <a:off x="177800" y="2286000"/>
            <a:ext cx="12496800" cy="5715000"/>
          </a:xfrm>
        </p:spPr>
        <p:txBody>
          <a:bodyPr/>
          <a:lstStyle/>
          <a:p>
            <a:pPr lvl="1" algn="just">
              <a:buClr>
                <a:schemeClr val="accent6"/>
              </a:buClr>
            </a:pPr>
            <a:r>
              <a:rPr lang="en-US" sz="3200" dirty="0" smtClean="0"/>
              <a:t>Develop and maintain Top 10 Risks with Cloud</a:t>
            </a:r>
          </a:p>
          <a:p>
            <a:pPr lvl="1" algn="just">
              <a:buClr>
                <a:schemeClr val="accent6"/>
              </a:buClr>
            </a:pPr>
            <a:r>
              <a:rPr lang="en-US" sz="3200" dirty="0" smtClean="0"/>
              <a:t>Serve as a Quick List of Top Risks with Cloud adoption</a:t>
            </a:r>
          </a:p>
          <a:p>
            <a:pPr lvl="1" algn="just">
              <a:buClr>
                <a:schemeClr val="accent6"/>
              </a:buClr>
            </a:pPr>
            <a:r>
              <a:rPr lang="en-US" sz="3200" dirty="0" smtClean="0"/>
              <a:t>Provide Guidelines on Mitigating the Risks</a:t>
            </a:r>
          </a:p>
          <a:p>
            <a:pPr lvl="1" algn="just">
              <a:buClr>
                <a:schemeClr val="accent6"/>
              </a:buClr>
            </a:pPr>
            <a:r>
              <a:rPr lang="en-US" sz="3200" dirty="0" smtClean="0"/>
              <a:t>Building Trust in the Cloud</a:t>
            </a:r>
          </a:p>
          <a:p>
            <a:pPr lvl="1">
              <a:buClr>
                <a:schemeClr val="accent6"/>
              </a:buClr>
            </a:pPr>
            <a:r>
              <a:rPr lang="en-US" sz="3200" dirty="0"/>
              <a:t>Data Protection in Large Scale Cross-Organizational </a:t>
            </a:r>
            <a:r>
              <a:rPr lang="en-US" sz="3200" dirty="0" smtClean="0"/>
              <a:t>Systems</a:t>
            </a:r>
          </a:p>
          <a:p>
            <a:pPr lvl="1">
              <a:buClr>
                <a:schemeClr val="accent6"/>
              </a:buClr>
            </a:pPr>
            <a:r>
              <a:rPr lang="en-US" sz="3200" dirty="0" smtClean="0"/>
              <a:t>Most Security Risks still remain the same</a:t>
            </a:r>
          </a:p>
          <a:p>
            <a:pPr lvl="1">
              <a:buClr>
                <a:schemeClr val="accent6"/>
              </a:buClr>
            </a:pPr>
            <a:r>
              <a:rPr lang="en-US" sz="3200" dirty="0" smtClean="0"/>
              <a:t>Failure is NOT an Option!</a:t>
            </a:r>
          </a:p>
          <a:p>
            <a:pPr lvl="1">
              <a:buClr>
                <a:schemeClr val="accent6"/>
              </a:buClr>
            </a:pPr>
            <a:r>
              <a:rPr lang="en-US" sz="3200" i="1" dirty="0"/>
              <a:t>So, </a:t>
            </a:r>
            <a:r>
              <a:rPr lang="en-US" sz="3200" i="1" dirty="0" smtClean="0"/>
              <a:t>would </a:t>
            </a:r>
            <a:r>
              <a:rPr lang="en-US" sz="3200" i="1" dirty="0"/>
              <a:t>you like to Cloud with me</a:t>
            </a:r>
            <a:r>
              <a:rPr lang="en-US" sz="3200" i="1" dirty="0" smtClean="0"/>
              <a:t>? 			Let’s begin…</a:t>
            </a:r>
            <a:endParaRPr lang="en-US" sz="3200" i="1" dirty="0"/>
          </a:p>
        </p:txBody>
      </p:sp>
    </p:spTree>
    <p:extLst>
      <p:ext uri="{BB962C8B-B14F-4D97-AF65-F5344CB8AC3E}">
        <p14:creationId xmlns:p14="http://schemas.microsoft.com/office/powerpoint/2010/main" val="2266828787"/>
      </p:ext>
    </p:extLst>
  </p:cSld>
  <p:clrMapOvr>
    <a:masterClrMapping/>
  </p:clrMapOvr>
  <p:transition spd="med">
    <p:split orient="ver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B22F886B-4376-48EE-A705-81D968976700}" type="slidenum">
              <a:rPr lang="en-US"/>
              <a:pPr/>
              <a:t>5</a:t>
            </a:fld>
            <a:endParaRPr lang="en-US"/>
          </a:p>
        </p:txBody>
      </p:sp>
      <p:sp>
        <p:nvSpPr>
          <p:cNvPr id="88066" name="Rectangle 2"/>
          <p:cNvSpPr>
            <a:spLocks noGrp="1" noChangeArrowheads="1"/>
          </p:cNvSpPr>
          <p:nvPr>
            <p:ph type="title"/>
          </p:nvPr>
        </p:nvSpPr>
        <p:spPr/>
        <p:txBody>
          <a:bodyPr/>
          <a:lstStyle/>
          <a:p>
            <a:r>
              <a:rPr lang="en-US" sz="4800" dirty="0" smtClean="0"/>
              <a:t>Cloud Top 10 Risks</a:t>
            </a:r>
            <a:endParaRPr lang="en-US" sz="4800" dirty="0"/>
          </a:p>
        </p:txBody>
      </p:sp>
      <p:sp>
        <p:nvSpPr>
          <p:cNvPr id="88067" name="Rectangle 3"/>
          <p:cNvSpPr>
            <a:spLocks noGrp="1" noChangeArrowheads="1"/>
          </p:cNvSpPr>
          <p:nvPr>
            <p:ph type="body" idx="1"/>
          </p:nvPr>
        </p:nvSpPr>
        <p:spPr>
          <a:xfrm>
            <a:off x="1371600" y="2057400"/>
            <a:ext cx="10464800" cy="5715000"/>
          </a:xfrm>
        </p:spPr>
        <p:txBody>
          <a:bodyPr/>
          <a:lstStyle/>
          <a:p>
            <a:pPr algn="just">
              <a:buSzPct val="100000"/>
              <a:buFont typeface="Symbol" pitchFamily="18" charset="2"/>
              <a:buChar char=""/>
            </a:pPr>
            <a:r>
              <a:rPr lang="fr-FR" sz="2400" dirty="0" smtClean="0"/>
              <a:t> </a:t>
            </a:r>
            <a:r>
              <a:rPr lang="fr-FR" sz="2400" dirty="0" smtClean="0">
                <a:solidFill>
                  <a:srgbClr val="FF0000"/>
                </a:solidFill>
              </a:rPr>
              <a:t>R1. </a:t>
            </a:r>
            <a:r>
              <a:rPr lang="fr-FR" sz="2400" dirty="0" err="1" smtClean="0"/>
              <a:t>Accountability</a:t>
            </a:r>
            <a:r>
              <a:rPr lang="fr-FR" sz="2400" dirty="0" smtClean="0"/>
              <a:t> </a:t>
            </a:r>
            <a:r>
              <a:rPr lang="fr-FR" sz="2400" dirty="0"/>
              <a:t>&amp; Data </a:t>
            </a:r>
            <a:r>
              <a:rPr lang="fr-FR" sz="2400" dirty="0" err="1"/>
              <a:t>Risk</a:t>
            </a:r>
            <a:endParaRPr lang="fr-FR" sz="2400" dirty="0"/>
          </a:p>
          <a:p>
            <a:pPr algn="just">
              <a:buSzPct val="100000"/>
              <a:buFont typeface="Symbol" pitchFamily="18" charset="2"/>
              <a:buChar char=""/>
            </a:pPr>
            <a:r>
              <a:rPr lang="fr-FR" sz="2400" dirty="0" smtClean="0"/>
              <a:t> </a:t>
            </a:r>
            <a:r>
              <a:rPr lang="fr-FR" sz="2400" dirty="0" smtClean="0">
                <a:solidFill>
                  <a:srgbClr val="FF0000"/>
                </a:solidFill>
              </a:rPr>
              <a:t>R2.</a:t>
            </a:r>
            <a:r>
              <a:rPr lang="fr-FR" sz="2400" dirty="0" smtClean="0"/>
              <a:t> </a:t>
            </a:r>
            <a:r>
              <a:rPr lang="fr-FR" sz="2400" dirty="0"/>
              <a:t>User </a:t>
            </a:r>
            <a:r>
              <a:rPr lang="fr-FR" sz="2400" dirty="0" err="1"/>
              <a:t>Identity</a:t>
            </a:r>
            <a:r>
              <a:rPr lang="fr-FR" sz="2400" dirty="0"/>
              <a:t> </a:t>
            </a:r>
            <a:r>
              <a:rPr lang="fr-FR" sz="2400" dirty="0" err="1"/>
              <a:t>Federation</a:t>
            </a:r>
            <a:endParaRPr lang="fr-FR" sz="2400" dirty="0"/>
          </a:p>
          <a:p>
            <a:pPr algn="just">
              <a:buSzPct val="100000"/>
              <a:buFont typeface="Symbol" pitchFamily="18" charset="2"/>
              <a:buChar char=""/>
            </a:pPr>
            <a:r>
              <a:rPr lang="fr-FR" sz="2400" dirty="0" smtClean="0"/>
              <a:t> </a:t>
            </a:r>
            <a:r>
              <a:rPr lang="fr-FR" sz="2400" dirty="0" smtClean="0">
                <a:solidFill>
                  <a:srgbClr val="FF0000"/>
                </a:solidFill>
              </a:rPr>
              <a:t>R3.</a:t>
            </a:r>
            <a:r>
              <a:rPr lang="fr-FR" sz="2400" dirty="0" smtClean="0"/>
              <a:t> </a:t>
            </a:r>
            <a:r>
              <a:rPr lang="fr-FR" sz="2400" dirty="0" err="1" smtClean="0"/>
              <a:t>Legal</a:t>
            </a:r>
            <a:r>
              <a:rPr lang="fr-FR" sz="2400" dirty="0" smtClean="0"/>
              <a:t> &amp; </a:t>
            </a:r>
            <a:r>
              <a:rPr lang="fr-FR" sz="2400" dirty="0" err="1" smtClean="0"/>
              <a:t>Regulatory</a:t>
            </a:r>
            <a:r>
              <a:rPr lang="fr-FR" sz="2400" dirty="0" smtClean="0"/>
              <a:t> </a:t>
            </a:r>
            <a:r>
              <a:rPr lang="fr-FR" sz="2400" dirty="0" err="1"/>
              <a:t>Compliance</a:t>
            </a:r>
            <a:endParaRPr lang="fr-FR" sz="2400" dirty="0"/>
          </a:p>
          <a:p>
            <a:pPr algn="just">
              <a:buSzPct val="100000"/>
              <a:buFont typeface="Symbol" pitchFamily="18" charset="2"/>
              <a:buChar char=""/>
            </a:pPr>
            <a:r>
              <a:rPr lang="fr-FR" sz="2400" dirty="0" smtClean="0"/>
              <a:t> </a:t>
            </a:r>
            <a:r>
              <a:rPr lang="fr-FR" sz="2400" dirty="0" smtClean="0">
                <a:solidFill>
                  <a:srgbClr val="FF0000"/>
                </a:solidFill>
              </a:rPr>
              <a:t>R4.</a:t>
            </a:r>
            <a:r>
              <a:rPr lang="fr-FR" sz="2400" dirty="0" smtClean="0"/>
              <a:t> </a:t>
            </a:r>
            <a:r>
              <a:rPr lang="fr-FR" sz="2400" dirty="0"/>
              <a:t>Business </a:t>
            </a:r>
            <a:r>
              <a:rPr lang="fr-FR" sz="2400" dirty="0" err="1"/>
              <a:t>Continuity</a:t>
            </a:r>
            <a:r>
              <a:rPr lang="fr-FR" sz="2400" dirty="0"/>
              <a:t> &amp; </a:t>
            </a:r>
            <a:r>
              <a:rPr lang="fr-FR" sz="2400" dirty="0" err="1"/>
              <a:t>Resiliency</a:t>
            </a:r>
            <a:endParaRPr lang="fr-FR" sz="2400" dirty="0"/>
          </a:p>
          <a:p>
            <a:pPr algn="just">
              <a:buSzPct val="100000"/>
              <a:buFont typeface="Symbol" pitchFamily="18" charset="2"/>
              <a:buChar char=""/>
            </a:pPr>
            <a:r>
              <a:rPr lang="en-US" sz="2400" dirty="0" smtClean="0"/>
              <a:t> </a:t>
            </a:r>
            <a:r>
              <a:rPr lang="en-US" sz="2400" dirty="0" smtClean="0">
                <a:solidFill>
                  <a:srgbClr val="FF0000"/>
                </a:solidFill>
              </a:rPr>
              <a:t>R5.</a:t>
            </a:r>
            <a:r>
              <a:rPr lang="en-US" sz="2400" dirty="0" smtClean="0"/>
              <a:t> </a:t>
            </a:r>
            <a:r>
              <a:rPr lang="en-US" sz="2400" dirty="0"/>
              <a:t>User Privacy &amp; Secondary Usage of Data</a:t>
            </a:r>
          </a:p>
          <a:p>
            <a:pPr algn="just">
              <a:buSzPct val="100000"/>
              <a:buFont typeface="Symbol" pitchFamily="18" charset="2"/>
              <a:buChar char=""/>
            </a:pPr>
            <a:r>
              <a:rPr lang="fr-FR" sz="2400" dirty="0" smtClean="0"/>
              <a:t> </a:t>
            </a:r>
            <a:r>
              <a:rPr lang="fr-FR" sz="2400" dirty="0" smtClean="0">
                <a:solidFill>
                  <a:srgbClr val="FF0000"/>
                </a:solidFill>
              </a:rPr>
              <a:t>R6.</a:t>
            </a:r>
            <a:r>
              <a:rPr lang="fr-FR" sz="2400" dirty="0" smtClean="0"/>
              <a:t> </a:t>
            </a:r>
            <a:r>
              <a:rPr lang="fr-FR" sz="2400" dirty="0"/>
              <a:t>Service &amp; Data </a:t>
            </a:r>
            <a:r>
              <a:rPr lang="fr-FR" sz="2400" dirty="0" err="1"/>
              <a:t>Integration</a:t>
            </a:r>
            <a:endParaRPr lang="fr-FR" sz="2400" dirty="0"/>
          </a:p>
          <a:p>
            <a:pPr algn="just">
              <a:buSzPct val="100000"/>
              <a:buFont typeface="Symbol" pitchFamily="18" charset="2"/>
              <a:buChar char=""/>
            </a:pPr>
            <a:r>
              <a:rPr lang="fr-FR" sz="2400" dirty="0" smtClean="0"/>
              <a:t> </a:t>
            </a:r>
            <a:r>
              <a:rPr lang="fr-FR" sz="2400" dirty="0" smtClean="0">
                <a:solidFill>
                  <a:srgbClr val="FF0000"/>
                </a:solidFill>
              </a:rPr>
              <a:t>R7.</a:t>
            </a:r>
            <a:r>
              <a:rPr lang="fr-FR" sz="2400" dirty="0" smtClean="0"/>
              <a:t> </a:t>
            </a:r>
            <a:r>
              <a:rPr lang="fr-FR" sz="2400" dirty="0"/>
              <a:t>Multi-</a:t>
            </a:r>
            <a:r>
              <a:rPr lang="fr-FR" sz="2400" dirty="0" err="1"/>
              <a:t>tenancy</a:t>
            </a:r>
            <a:r>
              <a:rPr lang="fr-FR" sz="2400" dirty="0"/>
              <a:t> &amp; </a:t>
            </a:r>
            <a:r>
              <a:rPr lang="fr-FR" sz="2400" dirty="0" err="1"/>
              <a:t>Physical</a:t>
            </a:r>
            <a:r>
              <a:rPr lang="fr-FR" sz="2400" dirty="0"/>
              <a:t> Security</a:t>
            </a:r>
          </a:p>
          <a:p>
            <a:pPr algn="just">
              <a:buSzPct val="100000"/>
              <a:buFont typeface="Symbol" pitchFamily="18" charset="2"/>
              <a:buChar char=""/>
            </a:pPr>
            <a:r>
              <a:rPr lang="fr-FR" sz="2400" dirty="0" smtClean="0"/>
              <a:t> </a:t>
            </a:r>
            <a:r>
              <a:rPr lang="fr-FR" sz="2400" dirty="0" smtClean="0">
                <a:solidFill>
                  <a:srgbClr val="FF0000"/>
                </a:solidFill>
              </a:rPr>
              <a:t>R8.</a:t>
            </a:r>
            <a:r>
              <a:rPr lang="fr-FR" sz="2400" dirty="0" smtClean="0"/>
              <a:t> </a:t>
            </a:r>
            <a:r>
              <a:rPr lang="fr-FR" sz="2400" dirty="0"/>
              <a:t>Incidence </a:t>
            </a:r>
            <a:r>
              <a:rPr lang="fr-FR" sz="2400" dirty="0" err="1"/>
              <a:t>Analysis</a:t>
            </a:r>
            <a:r>
              <a:rPr lang="fr-FR" sz="2400" dirty="0"/>
              <a:t> &amp; </a:t>
            </a:r>
            <a:r>
              <a:rPr lang="fr-FR" sz="2400" dirty="0" err="1"/>
              <a:t>Forensics</a:t>
            </a:r>
            <a:endParaRPr lang="fr-FR" sz="2400" dirty="0"/>
          </a:p>
          <a:p>
            <a:pPr algn="just">
              <a:buSzPct val="100000"/>
              <a:buFont typeface="Symbol" pitchFamily="18" charset="2"/>
              <a:buChar char=""/>
            </a:pPr>
            <a:r>
              <a:rPr lang="fr-FR" sz="2400" dirty="0" smtClean="0"/>
              <a:t> </a:t>
            </a:r>
            <a:r>
              <a:rPr lang="fr-FR" sz="2400" dirty="0" smtClean="0">
                <a:solidFill>
                  <a:srgbClr val="FF0000"/>
                </a:solidFill>
              </a:rPr>
              <a:t>R9.</a:t>
            </a:r>
            <a:r>
              <a:rPr lang="fr-FR" sz="2400" dirty="0" smtClean="0"/>
              <a:t> </a:t>
            </a:r>
            <a:r>
              <a:rPr lang="fr-FR" sz="2400" dirty="0"/>
              <a:t>Infrastructure </a:t>
            </a:r>
            <a:r>
              <a:rPr lang="fr-FR" sz="2400" dirty="0" smtClean="0"/>
              <a:t>Security</a:t>
            </a:r>
          </a:p>
          <a:p>
            <a:pPr algn="just">
              <a:buSzPct val="100000"/>
              <a:buFont typeface="Symbol" pitchFamily="18" charset="2"/>
              <a:buChar char=""/>
            </a:pPr>
            <a:r>
              <a:rPr lang="fr-FR" sz="2400" dirty="0" smtClean="0"/>
              <a:t> </a:t>
            </a:r>
            <a:r>
              <a:rPr lang="fr-FR" sz="2400" dirty="0" smtClean="0">
                <a:solidFill>
                  <a:srgbClr val="FF0000"/>
                </a:solidFill>
              </a:rPr>
              <a:t>R10.</a:t>
            </a:r>
            <a:r>
              <a:rPr lang="fr-FR" sz="2400" dirty="0" smtClean="0"/>
              <a:t> </a:t>
            </a:r>
            <a:r>
              <a:rPr lang="fr-FR" sz="2400" dirty="0"/>
              <a:t>Non-production </a:t>
            </a:r>
            <a:r>
              <a:rPr lang="fr-FR" sz="2400" dirty="0" err="1"/>
              <a:t>Environment</a:t>
            </a:r>
            <a:r>
              <a:rPr lang="fr-FR" sz="2400" dirty="0"/>
              <a:t> </a:t>
            </a:r>
            <a:r>
              <a:rPr lang="fr-FR" sz="2400" dirty="0" err="1"/>
              <a:t>Exposure</a:t>
            </a:r>
            <a:endParaRPr lang="en-US" sz="2400" dirty="0"/>
          </a:p>
        </p:txBody>
      </p:sp>
    </p:spTree>
    <p:extLst>
      <p:ext uri="{BB962C8B-B14F-4D97-AF65-F5344CB8AC3E}">
        <p14:creationId xmlns:p14="http://schemas.microsoft.com/office/powerpoint/2010/main" val="754157395"/>
      </p:ext>
    </p:extLst>
  </p:cSld>
  <p:clrMapOvr>
    <a:masterClrMapping/>
  </p:clrMapOvr>
  <p:transition spd="med">
    <p:split orient="ver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B22F886B-4376-48EE-A705-81D968976700}" type="slidenum">
              <a:rPr lang="en-US"/>
              <a:pPr/>
              <a:t>6</a:t>
            </a:fld>
            <a:endParaRPr lang="en-US"/>
          </a:p>
        </p:txBody>
      </p:sp>
      <p:sp>
        <p:nvSpPr>
          <p:cNvPr id="88066" name="Rectangle 2"/>
          <p:cNvSpPr>
            <a:spLocks noGrp="1" noChangeArrowheads="1"/>
          </p:cNvSpPr>
          <p:nvPr>
            <p:ph type="title"/>
          </p:nvPr>
        </p:nvSpPr>
        <p:spPr>
          <a:xfrm>
            <a:off x="1270000" y="1066800"/>
            <a:ext cx="10464800" cy="1371600"/>
          </a:xfrm>
        </p:spPr>
        <p:txBody>
          <a:bodyPr/>
          <a:lstStyle/>
          <a:p>
            <a:r>
              <a:rPr lang="fr-FR" sz="3200" dirty="0" smtClean="0">
                <a:solidFill>
                  <a:srgbClr val="FF0000"/>
                </a:solidFill>
              </a:rPr>
              <a:t>R1. </a:t>
            </a:r>
            <a:r>
              <a:rPr lang="fr-FR" sz="3200" dirty="0" err="1"/>
              <a:t>Accountability</a:t>
            </a:r>
            <a:r>
              <a:rPr lang="fr-FR" sz="3200" dirty="0"/>
              <a:t> &amp; Data </a:t>
            </a:r>
            <a:r>
              <a:rPr lang="fr-FR" sz="3200" dirty="0" err="1"/>
              <a:t>Risk</a:t>
            </a:r>
            <a:endParaRPr lang="en-US" sz="3200" dirty="0"/>
          </a:p>
        </p:txBody>
      </p:sp>
      <p:sp>
        <p:nvSpPr>
          <p:cNvPr id="88067" name="Rectangle 3"/>
          <p:cNvSpPr>
            <a:spLocks noGrp="1" noChangeArrowheads="1"/>
          </p:cNvSpPr>
          <p:nvPr>
            <p:ph type="body" idx="1"/>
          </p:nvPr>
        </p:nvSpPr>
        <p:spPr>
          <a:xfrm>
            <a:off x="254000" y="2590800"/>
            <a:ext cx="12192000" cy="5715000"/>
          </a:xfrm>
        </p:spPr>
        <p:txBody>
          <a:bodyPr/>
          <a:lstStyle/>
          <a:p>
            <a:pPr marL="266700" indent="0" algn="just"/>
            <a:r>
              <a:rPr lang="en-US" sz="2000" dirty="0"/>
              <a:t>A traditional data center of an organization is under complete control of that </a:t>
            </a:r>
            <a:r>
              <a:rPr lang="en-US" sz="2000" dirty="0" smtClean="0"/>
              <a:t>organization. </a:t>
            </a:r>
          </a:p>
          <a:p>
            <a:pPr marL="266700" indent="0" algn="just"/>
            <a:r>
              <a:rPr lang="en-US" sz="2000" dirty="0" smtClean="0"/>
              <a:t>The </a:t>
            </a:r>
            <a:r>
              <a:rPr lang="en-US" sz="2000" dirty="0"/>
              <a:t>organization logically and physically protects the data it owns. </a:t>
            </a:r>
            <a:endParaRPr lang="en-US" sz="2000" dirty="0" smtClean="0"/>
          </a:p>
          <a:p>
            <a:pPr marL="266700" indent="0" algn="just"/>
            <a:r>
              <a:rPr lang="en-US" sz="2000" dirty="0" smtClean="0"/>
              <a:t>An </a:t>
            </a:r>
            <a:r>
              <a:rPr lang="en-US" sz="2000" dirty="0"/>
              <a:t>organization that chooses to use a public cloud for hosting its business service loses control of its data. </a:t>
            </a:r>
            <a:endParaRPr lang="en-US" sz="2000" dirty="0" smtClean="0"/>
          </a:p>
          <a:p>
            <a:pPr marL="266700" indent="0" algn="just"/>
            <a:r>
              <a:rPr lang="en-US" sz="2000" dirty="0" smtClean="0"/>
              <a:t>This </a:t>
            </a:r>
            <a:r>
              <a:rPr lang="en-US" sz="2000" dirty="0"/>
              <a:t>poses critical security risks that the organization needs to carefully consider and mitigate</a:t>
            </a:r>
            <a:r>
              <a:rPr lang="en-US" sz="2000" dirty="0" smtClean="0"/>
              <a:t>.</a:t>
            </a:r>
          </a:p>
          <a:p>
            <a:pPr marL="266700" indent="0" algn="just"/>
            <a:r>
              <a:rPr lang="en-US" sz="2000" dirty="0"/>
              <a:t>One must ensure about the guarantee of recovering Data: </a:t>
            </a:r>
            <a:endParaRPr lang="en-US" sz="2000" dirty="0" smtClean="0"/>
          </a:p>
          <a:p>
            <a:pPr marL="1054100" lvl="1" indent="-342900" algn="just">
              <a:buFont typeface="Tahoma" pitchFamily="34" charset="0"/>
              <a:buChar char="-"/>
            </a:pPr>
            <a:r>
              <a:rPr lang="en-US" sz="2000" dirty="0" smtClean="0"/>
              <a:t>Once </a:t>
            </a:r>
            <a:r>
              <a:rPr lang="en-US" sz="2000" dirty="0"/>
              <a:t>the data entrusted to a third operator, what are the guarantees that you will </a:t>
            </a:r>
            <a:r>
              <a:rPr lang="en-US" sz="2000" dirty="0" smtClean="0"/>
              <a:t>recover your </a:t>
            </a:r>
            <a:r>
              <a:rPr lang="en-US" sz="2000" dirty="0"/>
              <a:t>information? </a:t>
            </a:r>
            <a:endParaRPr lang="en-US" sz="2000" dirty="0" smtClean="0"/>
          </a:p>
          <a:p>
            <a:pPr marL="1054100" lvl="1" indent="-342900" algn="just">
              <a:buFont typeface="Tahoma" pitchFamily="34" charset="0"/>
              <a:buChar char="-"/>
            </a:pPr>
            <a:r>
              <a:rPr lang="en-US" sz="2000" dirty="0" smtClean="0"/>
              <a:t>What </a:t>
            </a:r>
            <a:r>
              <a:rPr lang="en-US" sz="2000" dirty="0"/>
              <a:t>about the backups performed by the operator of Cloud?</a:t>
            </a:r>
          </a:p>
        </p:txBody>
      </p:sp>
    </p:spTree>
    <p:extLst>
      <p:ext uri="{BB962C8B-B14F-4D97-AF65-F5344CB8AC3E}">
        <p14:creationId xmlns:p14="http://schemas.microsoft.com/office/powerpoint/2010/main" val="2609635704"/>
      </p:ext>
    </p:extLst>
  </p:cSld>
  <p:clrMapOvr>
    <a:masterClrMapping/>
  </p:clrMapOvr>
  <p:transition spd="med">
    <p:split orient="ver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B22F886B-4376-48EE-A705-81D968976700}" type="slidenum">
              <a:rPr lang="en-US"/>
              <a:pPr/>
              <a:t>7</a:t>
            </a:fld>
            <a:endParaRPr lang="en-US"/>
          </a:p>
        </p:txBody>
      </p:sp>
      <p:sp>
        <p:nvSpPr>
          <p:cNvPr id="88066" name="Rectangle 2"/>
          <p:cNvSpPr>
            <a:spLocks noGrp="1" noChangeArrowheads="1"/>
          </p:cNvSpPr>
          <p:nvPr>
            <p:ph type="title"/>
          </p:nvPr>
        </p:nvSpPr>
        <p:spPr>
          <a:xfrm>
            <a:off x="1270000" y="1066800"/>
            <a:ext cx="10464800" cy="1371600"/>
          </a:xfrm>
        </p:spPr>
        <p:txBody>
          <a:bodyPr/>
          <a:lstStyle/>
          <a:p>
            <a:r>
              <a:rPr lang="fr-FR" sz="3200" dirty="0">
                <a:solidFill>
                  <a:srgbClr val="FF0000"/>
                </a:solidFill>
              </a:rPr>
              <a:t>R2. </a:t>
            </a:r>
            <a:r>
              <a:rPr lang="fr-FR" sz="3200" dirty="0"/>
              <a:t>User </a:t>
            </a:r>
            <a:r>
              <a:rPr lang="fr-FR" sz="3200" dirty="0" err="1"/>
              <a:t>Identity</a:t>
            </a:r>
            <a:r>
              <a:rPr lang="fr-FR" sz="3200" dirty="0"/>
              <a:t> </a:t>
            </a:r>
            <a:r>
              <a:rPr lang="fr-FR" sz="3200" dirty="0" err="1"/>
              <a:t>Federation</a:t>
            </a:r>
            <a:endParaRPr lang="fr-FR" sz="3200" dirty="0"/>
          </a:p>
        </p:txBody>
      </p:sp>
      <p:sp>
        <p:nvSpPr>
          <p:cNvPr id="88067" name="Rectangle 3"/>
          <p:cNvSpPr>
            <a:spLocks noGrp="1" noChangeArrowheads="1"/>
          </p:cNvSpPr>
          <p:nvPr>
            <p:ph type="body" idx="1"/>
          </p:nvPr>
        </p:nvSpPr>
        <p:spPr>
          <a:xfrm>
            <a:off x="254000" y="2590800"/>
            <a:ext cx="12192000" cy="5715000"/>
          </a:xfrm>
        </p:spPr>
        <p:txBody>
          <a:bodyPr/>
          <a:lstStyle/>
          <a:p>
            <a:pPr marL="266700" indent="0" algn="just"/>
            <a:r>
              <a:rPr lang="en-US" sz="2000" dirty="0"/>
              <a:t>It is very important for the enterprises to keep control over user identities as they move services and applications to the different cloud providers. </a:t>
            </a:r>
            <a:endParaRPr lang="en-US" sz="2000" dirty="0" smtClean="0"/>
          </a:p>
          <a:p>
            <a:pPr marL="266700" indent="0" algn="just"/>
            <a:r>
              <a:rPr lang="en-US" sz="2000" dirty="0" smtClean="0"/>
              <a:t>Rather </a:t>
            </a:r>
            <a:r>
              <a:rPr lang="en-US" sz="2000" dirty="0"/>
              <a:t>than letting </a:t>
            </a:r>
            <a:r>
              <a:rPr lang="en-US" sz="2000" dirty="0" smtClean="0"/>
              <a:t>Cloud </a:t>
            </a:r>
            <a:r>
              <a:rPr lang="en-US" sz="2000" dirty="0"/>
              <a:t>providers create multiple islands of identities that become too complex to manage down the line. </a:t>
            </a:r>
            <a:endParaRPr lang="en-US" sz="2000" dirty="0" smtClean="0"/>
          </a:p>
          <a:p>
            <a:pPr marL="266700" indent="0" algn="just"/>
            <a:r>
              <a:rPr lang="en-US" sz="2000" dirty="0" smtClean="0"/>
              <a:t>Users </a:t>
            </a:r>
            <a:r>
              <a:rPr lang="en-US" sz="2000" dirty="0"/>
              <a:t>should be uniquely identifiable with a federated authentication (e.g. SAML) that works across the cloud providers. </a:t>
            </a:r>
            <a:endParaRPr lang="en-US" sz="2000" dirty="0" smtClean="0"/>
          </a:p>
          <a:p>
            <a:pPr marL="266700" indent="0" algn="just"/>
            <a:r>
              <a:rPr lang="en-US" sz="2000" dirty="0" smtClean="0"/>
              <a:t>User </a:t>
            </a:r>
            <a:r>
              <a:rPr lang="en-US" sz="2000" dirty="0"/>
              <a:t>experience is enhanced when he/she does not manage multiple </a:t>
            </a:r>
            <a:r>
              <a:rPr lang="en-US" sz="2000" dirty="0" err="1"/>
              <a:t>userids</a:t>
            </a:r>
            <a:r>
              <a:rPr lang="en-US" sz="2000" dirty="0"/>
              <a:t> and credentials. This allows easier back-end data integrations between cloud provides. </a:t>
            </a:r>
          </a:p>
        </p:txBody>
      </p:sp>
    </p:spTree>
    <p:extLst>
      <p:ext uri="{BB962C8B-B14F-4D97-AF65-F5344CB8AC3E}">
        <p14:creationId xmlns:p14="http://schemas.microsoft.com/office/powerpoint/2010/main" val="3950667809"/>
      </p:ext>
    </p:extLst>
  </p:cSld>
  <p:clrMapOvr>
    <a:masterClrMapping/>
  </p:clrMapOvr>
  <p:transition spd="med">
    <p:split orient="vert"/>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B22F886B-4376-48EE-A705-81D968976700}" type="slidenum">
              <a:rPr lang="en-US"/>
              <a:pPr/>
              <a:t>8</a:t>
            </a:fld>
            <a:endParaRPr lang="en-US"/>
          </a:p>
        </p:txBody>
      </p:sp>
      <p:sp>
        <p:nvSpPr>
          <p:cNvPr id="88066" name="Rectangle 2"/>
          <p:cNvSpPr>
            <a:spLocks noGrp="1" noChangeArrowheads="1"/>
          </p:cNvSpPr>
          <p:nvPr>
            <p:ph type="title"/>
          </p:nvPr>
        </p:nvSpPr>
        <p:spPr>
          <a:xfrm>
            <a:off x="1270000" y="1066800"/>
            <a:ext cx="10464800" cy="1371600"/>
          </a:xfrm>
        </p:spPr>
        <p:txBody>
          <a:bodyPr/>
          <a:lstStyle/>
          <a:p>
            <a:r>
              <a:rPr lang="fr-FR" sz="3200" dirty="0" smtClean="0">
                <a:solidFill>
                  <a:srgbClr val="FF0000"/>
                </a:solidFill>
              </a:rPr>
              <a:t>R3. </a:t>
            </a:r>
            <a:r>
              <a:rPr lang="fr-FR" sz="3200" dirty="0" err="1" smtClean="0"/>
              <a:t>Legal</a:t>
            </a:r>
            <a:r>
              <a:rPr lang="fr-FR" sz="3200" dirty="0" smtClean="0"/>
              <a:t> &amp; </a:t>
            </a:r>
            <a:r>
              <a:rPr lang="fr-FR" sz="3200" dirty="0" err="1" smtClean="0"/>
              <a:t>Regulatory</a:t>
            </a:r>
            <a:r>
              <a:rPr lang="fr-FR" sz="3200" dirty="0" smtClean="0"/>
              <a:t> </a:t>
            </a:r>
            <a:r>
              <a:rPr lang="fr-FR" sz="3200" dirty="0" err="1" smtClean="0"/>
              <a:t>Compliance</a:t>
            </a:r>
            <a:endParaRPr lang="en-US" sz="3200" dirty="0"/>
          </a:p>
        </p:txBody>
      </p:sp>
      <p:sp>
        <p:nvSpPr>
          <p:cNvPr id="88067" name="Rectangle 3"/>
          <p:cNvSpPr>
            <a:spLocks noGrp="1" noChangeArrowheads="1"/>
          </p:cNvSpPr>
          <p:nvPr>
            <p:ph type="body" idx="1"/>
          </p:nvPr>
        </p:nvSpPr>
        <p:spPr>
          <a:xfrm>
            <a:off x="254000" y="2590800"/>
            <a:ext cx="12192000" cy="5715000"/>
          </a:xfrm>
        </p:spPr>
        <p:txBody>
          <a:bodyPr/>
          <a:lstStyle/>
          <a:p>
            <a:pPr marL="266700" indent="0" algn="just"/>
            <a:r>
              <a:rPr lang="en-US" sz="2000" dirty="0"/>
              <a:t>Complex to </a:t>
            </a:r>
            <a:r>
              <a:rPr lang="en-US" sz="2000" dirty="0" smtClean="0"/>
              <a:t>demonstrate Regulatory </a:t>
            </a:r>
            <a:r>
              <a:rPr lang="en-US" sz="2000" dirty="0"/>
              <a:t>compliance. </a:t>
            </a:r>
            <a:endParaRPr lang="en-US" sz="2000" dirty="0" smtClean="0"/>
          </a:p>
          <a:p>
            <a:pPr marL="266700" indent="0" algn="just"/>
            <a:r>
              <a:rPr lang="en-US" sz="2000" dirty="0" smtClean="0"/>
              <a:t>Data </a:t>
            </a:r>
            <a:r>
              <a:rPr lang="en-US" sz="2000" dirty="0"/>
              <a:t>that is perceived to be secure in one country may not be perceived secure in another due to different regulatory laws across countries or regions. </a:t>
            </a:r>
            <a:endParaRPr lang="en-US" sz="2000" dirty="0" smtClean="0"/>
          </a:p>
          <a:p>
            <a:pPr marL="266700" indent="0" algn="just"/>
            <a:r>
              <a:rPr lang="en-US" sz="2000" dirty="0" smtClean="0"/>
              <a:t>For instance, </a:t>
            </a:r>
            <a:r>
              <a:rPr lang="en-US" sz="2000" dirty="0"/>
              <a:t>European Union has very strict privacy laws and hence data stored in US may not comply with those EU laws. </a:t>
            </a:r>
          </a:p>
        </p:txBody>
      </p:sp>
    </p:spTree>
    <p:extLst>
      <p:ext uri="{BB962C8B-B14F-4D97-AF65-F5344CB8AC3E}">
        <p14:creationId xmlns:p14="http://schemas.microsoft.com/office/powerpoint/2010/main" val="3950667809"/>
      </p:ext>
    </p:extLst>
  </p:cSld>
  <p:clrMapOvr>
    <a:masterClrMapping/>
  </p:clrMapOvr>
  <p:transition spd="med">
    <p:split orient="vert"/>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B22F886B-4376-48EE-A705-81D968976700}" type="slidenum">
              <a:rPr lang="en-US"/>
              <a:pPr/>
              <a:t>9</a:t>
            </a:fld>
            <a:endParaRPr lang="en-US"/>
          </a:p>
        </p:txBody>
      </p:sp>
      <p:sp>
        <p:nvSpPr>
          <p:cNvPr id="88066" name="Rectangle 2"/>
          <p:cNvSpPr>
            <a:spLocks noGrp="1" noChangeArrowheads="1"/>
          </p:cNvSpPr>
          <p:nvPr>
            <p:ph type="title"/>
          </p:nvPr>
        </p:nvSpPr>
        <p:spPr>
          <a:xfrm>
            <a:off x="1270000" y="1066800"/>
            <a:ext cx="10464800" cy="1371600"/>
          </a:xfrm>
        </p:spPr>
        <p:txBody>
          <a:bodyPr/>
          <a:lstStyle/>
          <a:p>
            <a:r>
              <a:rPr lang="fr-FR" sz="3200" dirty="0" smtClean="0">
                <a:solidFill>
                  <a:srgbClr val="FF0000"/>
                </a:solidFill>
              </a:rPr>
              <a:t>R4. </a:t>
            </a:r>
            <a:r>
              <a:rPr lang="fr-FR" sz="3200" dirty="0" smtClean="0"/>
              <a:t>Business </a:t>
            </a:r>
            <a:r>
              <a:rPr lang="fr-FR" sz="3200" dirty="0" err="1" smtClean="0"/>
              <a:t>Continuity</a:t>
            </a:r>
            <a:r>
              <a:rPr lang="fr-FR" sz="3200" dirty="0" smtClean="0"/>
              <a:t> &amp; </a:t>
            </a:r>
            <a:r>
              <a:rPr lang="fr-FR" sz="3200" dirty="0" err="1" smtClean="0"/>
              <a:t>Resilency</a:t>
            </a:r>
            <a:endParaRPr lang="en-US" sz="3200" dirty="0"/>
          </a:p>
        </p:txBody>
      </p:sp>
      <p:sp>
        <p:nvSpPr>
          <p:cNvPr id="88067" name="Rectangle 3"/>
          <p:cNvSpPr>
            <a:spLocks noGrp="1" noChangeArrowheads="1"/>
          </p:cNvSpPr>
          <p:nvPr>
            <p:ph type="body" idx="1"/>
          </p:nvPr>
        </p:nvSpPr>
        <p:spPr>
          <a:xfrm>
            <a:off x="254000" y="2590800"/>
            <a:ext cx="12192000" cy="5715000"/>
          </a:xfrm>
        </p:spPr>
        <p:txBody>
          <a:bodyPr/>
          <a:lstStyle/>
          <a:p>
            <a:pPr marL="266700" indent="0" algn="just"/>
            <a:r>
              <a:rPr lang="en-US" sz="2000" dirty="0"/>
              <a:t>Business Continuity is an activity an IT organization performs to ensure that the business can be conducted in a disaster situation. </a:t>
            </a:r>
            <a:endParaRPr lang="en-US" sz="2000" dirty="0" smtClean="0"/>
          </a:p>
          <a:p>
            <a:pPr marL="266700" indent="0" algn="just"/>
            <a:r>
              <a:rPr lang="en-US" sz="2000" dirty="0" smtClean="0"/>
              <a:t>In </a:t>
            </a:r>
            <a:r>
              <a:rPr lang="en-US" sz="2000" dirty="0"/>
              <a:t>case of an organization that uses cloud, the responsibility of business continuity gets delegated to the cloud provider. </a:t>
            </a:r>
            <a:endParaRPr lang="en-US" sz="2000" dirty="0" smtClean="0"/>
          </a:p>
          <a:p>
            <a:pPr marL="266700" indent="0" algn="just"/>
            <a:r>
              <a:rPr lang="en-US" sz="2000" dirty="0" smtClean="0"/>
              <a:t>This </a:t>
            </a:r>
            <a:r>
              <a:rPr lang="en-US" sz="2000" dirty="0"/>
              <a:t>creates a risk to the organization of not having appropriate business continuity</a:t>
            </a:r>
            <a:r>
              <a:rPr lang="en-US" sz="2000" dirty="0" smtClean="0"/>
              <a:t>.</a:t>
            </a:r>
          </a:p>
          <a:p>
            <a:pPr marL="266700" indent="0" algn="just"/>
            <a:r>
              <a:rPr lang="en-US" sz="2000" dirty="0"/>
              <a:t>About Service Continuity and </a:t>
            </a:r>
            <a:r>
              <a:rPr lang="en-US" sz="2000" dirty="0" err="1"/>
              <a:t>QoS</a:t>
            </a:r>
            <a:r>
              <a:rPr lang="en-US" sz="2000" dirty="0"/>
              <a:t>, one have to ensure about </a:t>
            </a:r>
            <a:endParaRPr lang="en-US" sz="2000" dirty="0" smtClean="0"/>
          </a:p>
          <a:p>
            <a:pPr marL="1054100" lvl="1" indent="-342900" algn="just">
              <a:buFont typeface="Tahoma" pitchFamily="34" charset="0"/>
              <a:buChar char="-"/>
            </a:pPr>
            <a:r>
              <a:rPr lang="en-US" sz="2000" dirty="0" smtClean="0"/>
              <a:t>the </a:t>
            </a:r>
            <a:r>
              <a:rPr lang="en-US" sz="2000" dirty="0"/>
              <a:t>contractual solutions proposed by the Operator of Cloud, </a:t>
            </a:r>
            <a:endParaRPr lang="en-US" sz="2000" dirty="0" smtClean="0"/>
          </a:p>
          <a:p>
            <a:pPr marL="1054100" lvl="1" indent="-342900" algn="just">
              <a:buFont typeface="Tahoma" pitchFamily="34" charset="0"/>
              <a:buChar char="-"/>
            </a:pPr>
            <a:r>
              <a:rPr lang="en-US" sz="2000" dirty="0" smtClean="0"/>
              <a:t>the </a:t>
            </a:r>
            <a:r>
              <a:rPr lang="en-US" sz="2000" dirty="0"/>
              <a:t>Service Level Agreement as </a:t>
            </a:r>
            <a:r>
              <a:rPr lang="en-US" sz="2000" dirty="0" smtClean="0"/>
              <a:t>well</a:t>
            </a:r>
            <a:endParaRPr lang="en-US" sz="2000" dirty="0"/>
          </a:p>
        </p:txBody>
      </p:sp>
    </p:spTree>
    <p:extLst>
      <p:ext uri="{BB962C8B-B14F-4D97-AF65-F5344CB8AC3E}">
        <p14:creationId xmlns:p14="http://schemas.microsoft.com/office/powerpoint/2010/main" val="3950667809"/>
      </p:ext>
    </p:extLst>
  </p:cSld>
  <p:clrMapOvr>
    <a:masterClrMapping/>
  </p:clrMapOvr>
  <p:transition spd="med">
    <p:split orient="vert"/>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WASP-SDLC Panel[1].v2_templateFinal2">
  <a:themeElements>
    <a:clrScheme name="OWASP-SDLC Panel[1].v2_templateFinal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WASP-SDLC Panel[1].v2_templateFinal2">
      <a:majorFont>
        <a:latin typeface="Tahoma"/>
        <a:ea typeface="ヒラギノ角ゴ ProN W3"/>
        <a:cs typeface="ヒラギノ角ゴ ProN W3"/>
      </a:majorFont>
      <a:minorFont>
        <a:latin typeface="Tahoma"/>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smtClean="0">
            <a:ln>
              <a:noFill/>
            </a:ln>
            <a:solidFill>
              <a:srgbClr val="000000"/>
            </a:solidFill>
            <a:effectLst/>
            <a:latin typeface="Gill Sans" charset="0"/>
            <a:ea typeface="ヒラギノ角ゴ ProN W3" charset="0"/>
            <a:cs typeface="ヒラギノ角ゴ ProN W3" charset="0"/>
            <a:sym typeface="Gill Sans"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smtClean="0">
            <a:ln>
              <a:noFill/>
            </a:ln>
            <a:solidFill>
              <a:srgbClr val="000000"/>
            </a:solidFill>
            <a:effectLst/>
            <a:latin typeface="Gill Sans" charset="0"/>
            <a:ea typeface="ヒラギノ角ゴ ProN W3" charset="0"/>
            <a:cs typeface="ヒラギノ角ゴ ProN W3" charset="0"/>
            <a:sym typeface="Gill Sans" charset="0"/>
          </a:defRPr>
        </a:defPPr>
      </a:lstStyle>
    </a:lnDef>
  </a:objectDefaults>
  <a:extraClrSchemeLst>
    <a:extraClrScheme>
      <a:clrScheme name="OWASP-SDLC Panel[1].v2_templateFinal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Tahoma"/>
        <a:ea typeface="ヒラギノ角ゴ ProN W3"/>
        <a:cs typeface="ヒラギノ角ゴ ProN W3"/>
      </a:majorFont>
      <a:minorFont>
        <a:latin typeface="Tahoma"/>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smtClean="0">
            <a:ln>
              <a:noFill/>
            </a:ln>
            <a:solidFill>
              <a:srgbClr val="000000"/>
            </a:solidFill>
            <a:effectLst/>
            <a:latin typeface="Gill Sans" charset="0"/>
            <a:ea typeface="ヒラギノ角ゴ ProN W3" charset="0"/>
            <a:cs typeface="ヒラギノ角ゴ ProN W3" charset="0"/>
            <a:sym typeface="Gill Sans"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smtClean="0">
            <a:ln>
              <a:noFill/>
            </a:ln>
            <a:solidFill>
              <a:srgbClr val="000000"/>
            </a:solidFill>
            <a:effectLst/>
            <a:latin typeface="Gill Sans" charset="0"/>
            <a:ea typeface="ヒラギノ角ゴ ProN W3" charset="0"/>
            <a:cs typeface="ヒラギノ角ゴ ProN W3" charset="0"/>
            <a:sym typeface="Gill Sans"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466</TotalTime>
  <Pages>0</Pages>
  <Words>1326</Words>
  <Characters>0</Characters>
  <Application>Microsoft Office PowerPoint</Application>
  <PresentationFormat>Personnalisé</PresentationFormat>
  <Lines>0</Lines>
  <Paragraphs>127</Paragraphs>
  <Slides>19</Slides>
  <Notes>2</Notes>
  <HiddenSlides>0</HiddenSlides>
  <MMClips>0</MMClips>
  <ScaleCrop>false</ScaleCrop>
  <HeadingPairs>
    <vt:vector size="4" baseType="variant">
      <vt:variant>
        <vt:lpstr>Thème</vt:lpstr>
      </vt:variant>
      <vt:variant>
        <vt:i4>2</vt:i4>
      </vt:variant>
      <vt:variant>
        <vt:lpstr>Titres des diapositives</vt:lpstr>
      </vt:variant>
      <vt:variant>
        <vt:i4>19</vt:i4>
      </vt:variant>
    </vt:vector>
  </HeadingPairs>
  <TitlesOfParts>
    <vt:vector size="21" baseType="lpstr">
      <vt:lpstr>OWASP-SDLC Panel[1].v2_templateFinal2</vt:lpstr>
      <vt:lpstr>Default Design</vt:lpstr>
      <vt:lpstr>OWASP Cloud Top 10 A brief history of... Security Risks </vt:lpstr>
      <vt:lpstr>About me</vt:lpstr>
      <vt:lpstr>Agenda</vt:lpstr>
      <vt:lpstr>Motivation(s)</vt:lpstr>
      <vt:lpstr>Cloud Top 10 Risks</vt:lpstr>
      <vt:lpstr>R1. Accountability &amp; Data Risk</vt:lpstr>
      <vt:lpstr>R2. User Identity Federation</vt:lpstr>
      <vt:lpstr>R3. Legal &amp; Regulatory Compliance</vt:lpstr>
      <vt:lpstr>R4. Business Continuity &amp; Resilency</vt:lpstr>
      <vt:lpstr>R5. User Privacy &amp; Secondary Usage of Data</vt:lpstr>
      <vt:lpstr>R6. Service &amp; Data Integration</vt:lpstr>
      <vt:lpstr>R7. Multi-tenancy &amp; Physical Security</vt:lpstr>
      <vt:lpstr>R8. Incidence Analysis &amp; Forensics</vt:lpstr>
      <vt:lpstr>R9. Infrastructure Security</vt:lpstr>
      <vt:lpstr>R10. Non-production Environment Exposure</vt:lpstr>
      <vt:lpstr>Summary &amp;  Conclusion </vt:lpstr>
      <vt:lpstr>Summary</vt:lpstr>
      <vt:lpstr>Présentation PowerPoint</vt:lpstr>
      <vt:lpstr>Q&amp;A</vt:lpstr>
    </vt:vector>
  </TitlesOfParts>
  <Company>Home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 &lt;Presentation Tagline&gt;</dc:title>
  <dc:subject/>
  <dc:creator>nkumar</dc:creator>
  <cp:keywords/>
  <dc:description/>
  <cp:lastModifiedBy>PETIT, Ludovic</cp:lastModifiedBy>
  <cp:revision>67</cp:revision>
  <cp:lastPrinted>2011-04-06T15:23:46Z</cp:lastPrinted>
  <dcterms:created xsi:type="dcterms:W3CDTF">2010-02-14T22:17:16Z</dcterms:created>
  <dcterms:modified xsi:type="dcterms:W3CDTF">2011-05-13T09:41:17Z</dcterms:modified>
</cp:coreProperties>
</file>