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7BCFE-FFEA-4163-8D88-03574DE45768}" type="datetimeFigureOut">
              <a:rPr lang="en-IE" smtClean="0"/>
              <a:t>07/04/2014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F3A2-F5CB-4CD9-99B5-8F03B672F7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676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security is often begun in the network and host boxes, but application security requires work at the top box (application layer)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©2007 Ernst &amp; Young Advanced Security Center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2B35B69-5A9E-45D9-B51C-10B237DA8C99}" type="datetime4">
              <a:rPr lang="en-US" smtClean="0">
                <a:solidFill>
                  <a:prstClr val="black"/>
                </a:solidFill>
              </a:rPr>
              <a:pPr>
                <a:defRPr/>
              </a:pPr>
              <a:t>April 7, 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D1CB930-2009-4F0F-8229-7E5852C63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// HTTP 1.1</a:t>
            </a:r>
          </a:p>
          <a:p>
            <a:pPr eaLnBrk="1" hangingPunct="1"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response.setHeader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("Cache-Control", "no-store, no-cache, must-revalidate");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// HTTP 1.0</a:t>
            </a:r>
          </a:p>
          <a:p>
            <a:pPr eaLnBrk="1" hangingPunct="1"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response.setHeader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("</a:t>
            </a:r>
            <a:r>
              <a:rPr lang="en-US" sz="1800" dirty="0" err="1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Pragma","no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-cache");</a:t>
            </a:r>
          </a:p>
          <a:p>
            <a:pPr eaLnBrk="1" hangingPunct="1"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response.setDateHeader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("Expires", -1);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80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save resources since nothing is framed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3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03734"/>
            <a:ext cx="1839516" cy="48845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303734"/>
            <a:ext cx="5411391" cy="48845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888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defTabSz="914306">
              <a:defRPr/>
            </a:pPr>
            <a:fld id="{97050FA0-2D97-6048-AA41-20CB5A61AED7}" type="slidenum">
              <a:rPr lang="en-US">
                <a:solidFill>
                  <a:srgbClr val="000000"/>
                </a:solidFill>
              </a:rPr>
              <a:pPr defTabSz="914306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11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  <a:p>
            <a:pPr lvl="2"/>
            <a:r>
              <a:rPr lang="en-US" dirty="0" smtClean="0"/>
              <a:t>Presenter email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56559"/>
            <a:ext cx="2911078" cy="397582"/>
          </a:xfrm>
        </p:spPr>
        <p:txBody>
          <a:bodyPr anchor="ctr">
            <a:normAutofit/>
          </a:bodyPr>
          <a:lstStyle>
            <a:lvl1pPr algn="ctr">
              <a:defRPr sz="1400" cap="all" spc="141" baseline="0"/>
            </a:lvl1pPr>
          </a:lstStyle>
          <a:p>
            <a:pPr lvl="0"/>
            <a:r>
              <a:rPr lang="en-US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2972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874" y="539646"/>
            <a:ext cx="8366659" cy="5165182"/>
          </a:xfrm>
        </p:spPr>
        <p:txBody>
          <a:bodyPr/>
          <a:lstStyle/>
          <a:p>
            <a:r>
              <a:rPr lang="en-US" dirty="0" smtClean="0"/>
              <a:t>Section Break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4934" y="6451422"/>
            <a:ext cx="2061420" cy="2676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914306"/>
            <a:fld id="{A7911636-7732-2B49-BB41-B328564F3838}" type="slidenum">
              <a:rPr lang="en-US" smtClean="0"/>
              <a:pPr defTabSz="914306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0281" y="6452828"/>
            <a:ext cx="2154926" cy="2747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spc="35">
                <a:solidFill>
                  <a:srgbClr val="FFFFFF"/>
                </a:solidFill>
              </a:defRPr>
            </a:lvl1pPr>
          </a:lstStyle>
          <a:p>
            <a:pPr algn="l" defTabSz="914306"/>
            <a:r>
              <a:rPr lang="en-US" dirty="0" smtClean="0"/>
              <a:t>© 2013 </a:t>
            </a:r>
            <a:r>
              <a:rPr lang="en-US" dirty="0" err="1" smtClean="0"/>
              <a:t>WhiteHat</a:t>
            </a:r>
            <a:r>
              <a:rPr lang="en-US" dirty="0" smtClean="0"/>
              <a:t> Security, Inc. &amp; BCC Risk Advisory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0626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ound Single Corner Rectangle 6"/>
          <p:cNvSpPr/>
          <p:nvPr userDrawn="1"/>
        </p:nvSpPr>
        <p:spPr>
          <a:xfrm flipV="1">
            <a:off x="0" y="1"/>
            <a:ext cx="2928470" cy="395941"/>
          </a:xfrm>
          <a:prstGeom prst="round1Rect">
            <a:avLst>
              <a:gd name="adj" fmla="val 50000"/>
            </a:avLst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392" tIns="45697" rIns="91392" bIns="45697" rtlCol="0" anchor="ctr"/>
          <a:lstStyle/>
          <a:p>
            <a:pPr algn="ctr" defTabSz="913930">
              <a:defRPr/>
            </a:pPr>
            <a:endParaRPr lang="en-US" kern="0" dirty="0">
              <a:solidFill>
                <a:sysClr val="window" lastClr="FFFFFF"/>
              </a:solidFill>
              <a:latin typeface="Arial"/>
            </a:endParaRPr>
          </a:p>
          <a:p>
            <a:pPr algn="ctr" defTabSz="913930">
              <a:defRPr/>
            </a:pPr>
            <a:endParaRPr lang="en-US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2928938" cy="3952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cap="all" spc="0">
                <a:solidFill>
                  <a:srgbClr val="FFFFFF"/>
                </a:solidFill>
              </a:defRPr>
            </a:lvl1pPr>
            <a:lvl2pPr marL="456964" indent="0" algn="ctr">
              <a:buNone/>
              <a:defRPr sz="1400">
                <a:solidFill>
                  <a:srgbClr val="FFFFFF"/>
                </a:solidFill>
              </a:defRPr>
            </a:lvl2pPr>
            <a:lvl3pPr marL="913930" indent="0" algn="ctr">
              <a:buNone/>
              <a:defRPr sz="1400">
                <a:solidFill>
                  <a:srgbClr val="FFFFFF"/>
                </a:solidFill>
              </a:defRPr>
            </a:lvl3pPr>
            <a:lvl4pPr marL="1370900" indent="0" algn="ctr">
              <a:buNone/>
              <a:defRPr sz="1400">
                <a:solidFill>
                  <a:srgbClr val="FFFFFF"/>
                </a:solidFill>
              </a:defRPr>
            </a:lvl4pPr>
            <a:lvl5pPr marL="1827865" indent="0" algn="ctr"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9734" y="3259336"/>
            <a:ext cx="1955602" cy="330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9734" y="3259336"/>
            <a:ext cx="1955602" cy="330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9734" y="3259336"/>
            <a:ext cx="1955602" cy="330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9734" y="3259336"/>
            <a:ext cx="1955602" cy="330398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4934" y="6451422"/>
            <a:ext cx="2061420" cy="2676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914306"/>
            <a:fld id="{A7911636-7732-2B49-BB41-B328564F3838}" type="slidenum">
              <a:rPr lang="en-US" smtClean="0"/>
              <a:pPr defTabSz="914306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0281" y="6452828"/>
            <a:ext cx="2154926" cy="27479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spc="35">
                <a:solidFill>
                  <a:srgbClr val="FFFFFF"/>
                </a:solidFill>
              </a:defRPr>
            </a:lvl1pPr>
          </a:lstStyle>
          <a:p>
            <a:pPr algn="l" defTabSz="914306"/>
            <a:r>
              <a:rPr lang="en-US" dirty="0" smtClean="0"/>
              <a:t>© 2013 </a:t>
            </a:r>
            <a:r>
              <a:rPr lang="en-US" dirty="0" err="1" smtClean="0"/>
              <a:t>WhiteHat</a:t>
            </a:r>
            <a:r>
              <a:rPr lang="en-US" dirty="0" smtClean="0"/>
              <a:t> Security, Inc. &amp; BCC Risk Advisory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9430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3734"/>
            <a:ext cx="8762999" cy="72570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762999" cy="4343399"/>
          </a:xfrm>
        </p:spPr>
        <p:txBody>
          <a:bodyPr/>
          <a:lstStyle>
            <a:lvl1pPr marL="342900" indent="-342900" algn="l">
              <a:buFont typeface="Arial"/>
              <a:buChar char="•"/>
              <a:defRPr/>
            </a:lvl1pPr>
            <a:lvl2pPr marL="342900" indent="-342900" algn="l">
              <a:buFont typeface="Arial"/>
              <a:buChar char="•"/>
              <a:defRPr/>
            </a:lvl2pPr>
            <a:lvl3pPr marL="342900" indent="-342900" algn="l">
              <a:buFont typeface="Arial"/>
              <a:buChar char="•"/>
              <a:defRPr/>
            </a:lvl3pPr>
            <a:lvl4pPr marL="285750" indent="-285750" algn="l">
              <a:buFont typeface="Arial"/>
              <a:buChar char="•"/>
              <a:defRPr/>
            </a:lvl4pPr>
            <a:lvl5pPr marL="285750" indent="-285750" algn="l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5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4036219"/>
            <a:ext cx="3625453" cy="215205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4036219"/>
            <a:ext cx="3625453" cy="215205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0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6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05883" y="1455540"/>
            <a:ext cx="6152555" cy="6152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1" y="4036219"/>
            <a:ext cx="7358063" cy="2152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1303734"/>
            <a:ext cx="7358063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Presentation Title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1436564"/>
            <a:chOff x="0" y="0"/>
            <a:chExt cx="8192" cy="1288"/>
          </a:xfrm>
        </p:grpSpPr>
        <p:sp>
          <p:nvSpPr>
            <p:cNvPr id="1029" name="Rectangle 5"/>
            <p:cNvSpPr>
              <a:spLocks/>
            </p:cNvSpPr>
            <p:nvPr/>
          </p:nvSpPr>
          <p:spPr bwMode="auto">
            <a:xfrm>
              <a:off x="0" y="96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30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/>
            </p:cNvSpPr>
            <p:nvPr/>
          </p:nvSpPr>
          <p:spPr bwMode="auto">
            <a:xfrm>
              <a:off x="0" y="0"/>
              <a:ext cx="8192" cy="96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306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49" y="0"/>
              <a:ext cx="1288" cy="1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032" name="Rectangle 8"/>
          <p:cNvSpPr>
            <a:spLocks/>
          </p:cNvSpPr>
          <p:nvPr/>
        </p:nvSpPr>
        <p:spPr bwMode="auto">
          <a:xfrm>
            <a:off x="5385674" y="192205"/>
            <a:ext cx="3661260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4306"/>
            <a:r>
              <a:rPr lang="en-US" sz="2400" b="1">
                <a:solidFill>
                  <a:srgbClr val="919191"/>
                </a:solidFill>
                <a:ea typeface="Gill Sans" charset="0"/>
                <a:cs typeface="Gill Sans" charset="0"/>
              </a:rPr>
              <a:t>The OWASP Foundation</a:t>
            </a:r>
          </a:p>
          <a:p>
            <a:pPr defTabSz="914306"/>
            <a:r>
              <a:rPr lang="en-US" sz="2000">
                <a:solidFill>
                  <a:srgbClr val="919191"/>
                </a:solidFill>
                <a:ea typeface="Gill Sans" charset="0"/>
                <a:cs typeface="Gill Sans" charset="0"/>
              </a:rPr>
              <a:t>http://www.owasp.org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6590111"/>
            <a:ext cx="9144000" cy="267891"/>
            <a:chOff x="0" y="0"/>
            <a:chExt cx="8192" cy="240"/>
          </a:xfrm>
        </p:grpSpPr>
        <p:sp>
          <p:nvSpPr>
            <p:cNvPr id="1034" name="Rectangle 10"/>
            <p:cNvSpPr>
              <a:spLocks/>
            </p:cNvSpPr>
            <p:nvPr/>
          </p:nvSpPr>
          <p:spPr bwMode="auto">
            <a:xfrm>
              <a:off x="0" y="40"/>
              <a:ext cx="8192" cy="200"/>
            </a:xfrm>
            <a:prstGeom prst="rect">
              <a:avLst/>
            </a:prstGeom>
            <a:gradFill rotWithShape="0">
              <a:gsLst>
                <a:gs pos="0">
                  <a:srgbClr val="1A2464"/>
                </a:gs>
                <a:gs pos="100000">
                  <a:srgbClr val="46558F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30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/>
            </p:cNvSpPr>
            <p:nvPr/>
          </p:nvSpPr>
          <p:spPr bwMode="auto">
            <a:xfrm>
              <a:off x="0" y="0"/>
              <a:ext cx="8192" cy="40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306"/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ahoma" pitchFamily="34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1700" i="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oleObject" Target="../embeddings/oleObject1.bin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notesSlide" Target="../notesSlides/notesSlide1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CS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twitter/secureheade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oleObject" Target="../embeddings/oleObject2.bin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hyperlink" Target="http://www.mywebsite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HTTP_header_fiel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HTTP_Strict_Transport_Securit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Object 7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8" imgW="0" imgH="0" progId="TCLayout.ActiveDocument.1">
                  <p:embed/>
                </p:oleObj>
              </mc:Choice>
              <mc:Fallback>
                <p:oleObj name="think-cell Slide" r:id="rId38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>
            <p:custDataLst>
              <p:tags r:id="rId3"/>
            </p:custDataLst>
          </p:nvPr>
        </p:nvSpPr>
        <p:spPr>
          <a:xfrm>
            <a:off x="450850" y="4027872"/>
            <a:ext cx="85725" cy="17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6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>
            <p:custDataLst>
              <p:tags r:id="rId4"/>
            </p:custDataLst>
          </p:nvPr>
        </p:nvSpPr>
        <p:spPr>
          <a:xfrm>
            <a:off x="2787650" y="3269046"/>
            <a:ext cx="157163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6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>
            <p:custDataLst>
              <p:tags r:id="rId5"/>
            </p:custDataLst>
          </p:nvPr>
        </p:nvSpPr>
        <p:spPr>
          <a:xfrm>
            <a:off x="2787650" y="2608646"/>
            <a:ext cx="157163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6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>
            <p:custDataLst>
              <p:tags r:id="rId6"/>
            </p:custDataLst>
          </p:nvPr>
        </p:nvSpPr>
        <p:spPr>
          <a:xfrm>
            <a:off x="5486400" y="3269048"/>
            <a:ext cx="157163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6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>
            <p:custDataLst>
              <p:tags r:id="rId7"/>
            </p:custDataLst>
          </p:nvPr>
        </p:nvSpPr>
        <p:spPr>
          <a:xfrm>
            <a:off x="5486400" y="2608648"/>
            <a:ext cx="157163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6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>
            <p:custDataLst>
              <p:tags r:id="rId8"/>
            </p:custDataLst>
          </p:nvPr>
        </p:nvSpPr>
        <p:spPr>
          <a:xfrm>
            <a:off x="5060978" y="5231991"/>
            <a:ext cx="157163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6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5" name="Rectangle 74"/>
          <p:cNvSpPr/>
          <p:nvPr>
            <p:custDataLst>
              <p:tags r:id="rId9"/>
            </p:custDataLst>
          </p:nvPr>
        </p:nvSpPr>
        <p:spPr>
          <a:xfrm>
            <a:off x="7827826" y="5231991"/>
            <a:ext cx="157163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6"/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45" name="Straight Arrow Connector 44"/>
          <p:cNvCxnSpPr>
            <a:stCxn id="49" idx="3"/>
            <a:endCxn id="9" idx="1"/>
          </p:cNvCxnSpPr>
          <p:nvPr>
            <p:custDataLst>
              <p:tags r:id="rId10"/>
            </p:custDataLst>
          </p:nvPr>
        </p:nvCxnSpPr>
        <p:spPr>
          <a:xfrm>
            <a:off x="536575" y="4113597"/>
            <a:ext cx="1126687" cy="1588"/>
          </a:xfrm>
          <a:prstGeom prst="straightConnector1">
            <a:avLst/>
          </a:prstGeom>
          <a:ln w="28575">
            <a:solidFill>
              <a:srgbClr val="33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0" y="76201"/>
            <a:ext cx="3657600" cy="990599"/>
          </a:xfrm>
        </p:spPr>
        <p:txBody>
          <a:bodyPr/>
          <a:lstStyle/>
          <a:p>
            <a:pPr algn="l"/>
            <a:r>
              <a:rPr lang="en-GB" sz="3000" dirty="0" smtClean="0">
                <a:solidFill>
                  <a:schemeClr val="bg1"/>
                </a:solidFill>
              </a:rPr>
              <a:t>Web Application</a:t>
            </a:r>
            <a:br>
              <a:rPr lang="en-GB" sz="3000" dirty="0" smtClean="0">
                <a:solidFill>
                  <a:schemeClr val="bg1"/>
                </a:solidFill>
              </a:rPr>
            </a:br>
            <a:r>
              <a:rPr lang="en-GB" sz="3000" dirty="0" smtClean="0">
                <a:solidFill>
                  <a:schemeClr val="bg1"/>
                </a:solidFill>
              </a:rPr>
              <a:t>Security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6" name="Rectangle 24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26014" y="3163478"/>
            <a:ext cx="1560786" cy="1900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pPr defTabSz="914306"/>
            <a:endParaRPr lang="en-IE" sz="1400" dirty="0">
              <a:solidFill>
                <a:srgbClr val="000000"/>
              </a:solidFill>
            </a:endParaRPr>
          </a:p>
        </p:txBody>
      </p:sp>
      <p:sp>
        <p:nvSpPr>
          <p:cNvPr id="9" name="Rectangle 20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63262" y="3163478"/>
            <a:ext cx="1560786" cy="1900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pPr defTabSz="914306"/>
            <a:endParaRPr lang="en-IE" sz="1400" dirty="0">
              <a:solidFill>
                <a:srgbClr val="000000"/>
              </a:solidFill>
            </a:endParaRPr>
          </a:p>
        </p:txBody>
      </p:sp>
      <p:sp>
        <p:nvSpPr>
          <p:cNvPr id="10" name="Rectangle 20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76097" y="4183976"/>
            <a:ext cx="1135117" cy="77417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82800" anchor="ctr"/>
          <a:lstStyle/>
          <a:p>
            <a:pPr algn="ctr" defTabSz="814388"/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>
                <a:solidFill>
                  <a:srgbClr val="000000"/>
                </a:solidFill>
              </a:rPr>
              <a:t>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Rectangle 20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76097" y="3269046"/>
            <a:ext cx="1135117" cy="77417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82800" anchor="ctr"/>
          <a:lstStyle/>
          <a:p>
            <a:pPr algn="ctr" defTabSz="814388"/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400" dirty="0">
                <a:solidFill>
                  <a:srgbClr val="000000"/>
                </a:solidFill>
              </a:rPr>
              <a:t>pps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20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834095" y="3163478"/>
            <a:ext cx="545388" cy="1900238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wrap="none" lIns="72000" tIns="72000" rIns="72000" bIns="72000" anchor="ctr"/>
          <a:lstStyle/>
          <a:p>
            <a:pPr algn="ctr" defTabSz="814388"/>
            <a:r>
              <a:rPr lang="en-US" sz="1400" b="1" dirty="0">
                <a:solidFill>
                  <a:srgbClr val="FFFFFF"/>
                </a:solidFill>
              </a:rPr>
              <a:t>Firewall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3" name="Rectangle 24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59166" y="3163478"/>
            <a:ext cx="1560786" cy="1900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ctr"/>
          <a:lstStyle/>
          <a:p>
            <a:pPr defTabSz="914306"/>
            <a:endParaRPr lang="en-IE" sz="1400" dirty="0">
              <a:solidFill>
                <a:srgbClr val="000000"/>
              </a:solidFill>
            </a:endParaRPr>
          </a:p>
        </p:txBody>
      </p:sp>
      <p:sp>
        <p:nvSpPr>
          <p:cNvPr id="14" name="Rectangle 24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72001" y="4183976"/>
            <a:ext cx="1135117" cy="77417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82800" anchor="ctr"/>
          <a:lstStyle/>
          <a:p>
            <a:pPr algn="ctr" defTabSz="814388"/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 dirty="0">
                <a:solidFill>
                  <a:srgbClr val="000000"/>
                </a:solidFill>
              </a:rPr>
              <a:t>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Rectangle 24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1" y="3269046"/>
            <a:ext cx="1135117" cy="77417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82800" anchor="ctr"/>
          <a:lstStyle/>
          <a:p>
            <a:pPr algn="ctr" defTabSz="814388"/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400" dirty="0">
                <a:solidFill>
                  <a:srgbClr val="000000"/>
                </a:solidFill>
              </a:rPr>
              <a:t>pps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38849" y="3304236"/>
            <a:ext cx="1135117" cy="633413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pPr algn="ctr" defTabSz="914306"/>
            <a:r>
              <a:rPr lang="en-US" sz="1400" dirty="0">
                <a:solidFill>
                  <a:srgbClr val="000000"/>
                </a:solidFill>
              </a:rPr>
              <a:t>Database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Rectangle 25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38849" y="4148786"/>
            <a:ext cx="1135117" cy="77417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2000" tIns="72000" rIns="72000" bIns="82800" anchor="ctr"/>
          <a:lstStyle/>
          <a:p>
            <a:pPr algn="ctr" defTabSz="814388"/>
            <a:r>
              <a:rPr lang="en-US" sz="1400">
                <a:solidFill>
                  <a:srgbClr val="000000"/>
                </a:solidFill>
              </a:rPr>
              <a:t>Host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 Box 25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63262" y="2916965"/>
            <a:ext cx="102752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spAutoFit/>
          </a:bodyPr>
          <a:lstStyle/>
          <a:p>
            <a:pPr defTabSz="814388"/>
            <a:r>
              <a:rPr lang="en-US" sz="1400" b="1" dirty="0">
                <a:solidFill>
                  <a:srgbClr val="000000"/>
                </a:solidFill>
              </a:rPr>
              <a:t>Web server</a:t>
            </a:r>
          </a:p>
        </p:txBody>
      </p:sp>
      <p:sp>
        <p:nvSpPr>
          <p:cNvPr id="18" name="Text Box 25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59166" y="2916965"/>
            <a:ext cx="96981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spAutoFit/>
          </a:bodyPr>
          <a:lstStyle/>
          <a:p>
            <a:pPr defTabSz="814388"/>
            <a:r>
              <a:rPr lang="en-US" sz="1400" b="1" dirty="0">
                <a:solidFill>
                  <a:srgbClr val="000000"/>
                </a:solidFill>
              </a:rPr>
              <a:t>App server</a:t>
            </a:r>
          </a:p>
        </p:txBody>
      </p:sp>
      <p:sp>
        <p:nvSpPr>
          <p:cNvPr id="19" name="Text Box 25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26014" y="2916965"/>
            <a:ext cx="88165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spAutoFit/>
          </a:bodyPr>
          <a:lstStyle/>
          <a:p>
            <a:pPr defTabSz="814388"/>
            <a:r>
              <a:rPr lang="en-US" sz="1400" b="1" dirty="0">
                <a:solidFill>
                  <a:srgbClr val="000000"/>
                </a:solidFill>
              </a:rPr>
              <a:t>DB server</a:t>
            </a:r>
          </a:p>
        </p:txBody>
      </p:sp>
      <p:graphicFrame>
        <p:nvGraphicFramePr>
          <p:cNvPr id="37" name="Group 54"/>
          <p:cNvGraphicFramePr>
            <a:graphicFrameLocks noGrp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385736665"/>
              </p:ext>
            </p:extLst>
          </p:nvPr>
        </p:nvGraphicFramePr>
        <p:xfrm>
          <a:off x="2357438" y="1627188"/>
          <a:ext cx="4429125" cy="1141440"/>
        </p:xfrm>
        <a:graphic>
          <a:graphicData uri="http://schemas.openxmlformats.org/drawingml/2006/table">
            <a:tbl>
              <a:tblPr/>
              <a:tblGrid>
                <a:gridCol w="1490676"/>
                <a:gridCol w="1551910"/>
                <a:gridCol w="1386539"/>
              </a:tblGrid>
              <a:tr h="24487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Securing the application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I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I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24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Input validation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Session mgmt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Authentication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Authorization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Config mgmt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Error handling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Secure storage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Auditing/logging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I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Group 54"/>
          <p:cNvGraphicFramePr>
            <a:graphicFrameLocks noGrp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890117566"/>
              </p:ext>
            </p:extLst>
          </p:nvPr>
        </p:nvGraphicFramePr>
        <p:xfrm>
          <a:off x="457202" y="5212053"/>
          <a:ext cx="2100262" cy="1141440"/>
        </p:xfrm>
        <a:graphic>
          <a:graphicData uri="http://schemas.openxmlformats.org/drawingml/2006/table">
            <a:tbl>
              <a:tblPr/>
              <a:tblGrid>
                <a:gridCol w="2100262"/>
              </a:tblGrid>
              <a:tr h="24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Securing the network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24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Router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Firewall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Switch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Group 54"/>
          <p:cNvGraphicFramePr>
            <a:graphicFrameLocks noGrp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883019233"/>
              </p:ext>
            </p:extLst>
          </p:nvPr>
        </p:nvGraphicFramePr>
        <p:xfrm>
          <a:off x="3964993" y="5212053"/>
          <a:ext cx="4721807" cy="1141440"/>
        </p:xfrm>
        <a:graphic>
          <a:graphicData uri="http://schemas.openxmlformats.org/drawingml/2006/table">
            <a:tbl>
              <a:tblPr/>
              <a:tblGrid>
                <a:gridCol w="1579385"/>
                <a:gridCol w="1571211"/>
                <a:gridCol w="1571211"/>
              </a:tblGrid>
              <a:tr h="24487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Securing the host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I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endParaRPr kumimoji="0" lang="en-I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24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Patches/updates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Accounts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Ports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Services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Files/directories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Registry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Protocols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Shares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200"/>
                        </a:buClr>
                        <a:buSzPct val="75000"/>
                        <a:buFont typeface="Arial" pitchFamily="34" charset="0"/>
                        <a:buNone/>
                        <a:tabLst/>
                      </a:pPr>
                      <a:r>
                        <a:rPr kumimoji="0" lang="en-I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Auditing/logging</a:t>
                      </a:r>
                    </a:p>
                  </a:txBody>
                  <a:tcPr marL="72000" marR="72000" marT="36000" marB="3600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1" name="Straight Arrow Connector 50"/>
          <p:cNvCxnSpPr>
            <a:stCxn id="57" idx="2"/>
            <a:endCxn id="56" idx="0"/>
          </p:cNvCxnSpPr>
          <p:nvPr>
            <p:custDataLst>
              <p:tags r:id="rId28"/>
            </p:custDataLst>
          </p:nvPr>
        </p:nvCxnSpPr>
        <p:spPr>
          <a:xfrm rot="5400000">
            <a:off x="2607470" y="3010283"/>
            <a:ext cx="517525" cy="1588"/>
          </a:xfrm>
          <a:prstGeom prst="straightConnector1">
            <a:avLst/>
          </a:prstGeom>
          <a:ln w="28575">
            <a:solidFill>
              <a:srgbClr val="33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2" idx="2"/>
            <a:endCxn id="61" idx="0"/>
          </p:cNvCxnSpPr>
          <p:nvPr>
            <p:custDataLst>
              <p:tags r:id="rId29"/>
            </p:custDataLst>
          </p:nvPr>
        </p:nvCxnSpPr>
        <p:spPr>
          <a:xfrm rot="5400000">
            <a:off x="5306220" y="3010285"/>
            <a:ext cx="517525" cy="1588"/>
          </a:xfrm>
          <a:prstGeom prst="straightConnector1">
            <a:avLst/>
          </a:prstGeom>
          <a:ln w="28575">
            <a:solidFill>
              <a:srgbClr val="33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3"/>
            <a:endCxn id="6" idx="1"/>
          </p:cNvCxnSpPr>
          <p:nvPr>
            <p:custDataLst>
              <p:tags r:id="rId30"/>
            </p:custDataLst>
          </p:nvPr>
        </p:nvCxnSpPr>
        <p:spPr>
          <a:xfrm>
            <a:off x="5919952" y="4113597"/>
            <a:ext cx="1206062" cy="1588"/>
          </a:xfrm>
          <a:prstGeom prst="straightConnector1">
            <a:avLst/>
          </a:prstGeom>
          <a:ln w="28575">
            <a:solidFill>
              <a:srgbClr val="33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" idx="3"/>
            <a:endCxn id="13" idx="1"/>
          </p:cNvCxnSpPr>
          <p:nvPr>
            <p:custDataLst>
              <p:tags r:id="rId31"/>
            </p:custDataLst>
          </p:nvPr>
        </p:nvCxnSpPr>
        <p:spPr>
          <a:xfrm>
            <a:off x="3224048" y="4113597"/>
            <a:ext cx="1135118" cy="1588"/>
          </a:xfrm>
          <a:prstGeom prst="straightConnector1">
            <a:avLst/>
          </a:prstGeom>
          <a:ln w="28575">
            <a:solidFill>
              <a:srgbClr val="33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0800000">
            <a:off x="3649717" y="3163478"/>
            <a:ext cx="545389" cy="1900238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wrap="none" lIns="72000" tIns="72000" rIns="72000" bIns="72000" anchor="ctr"/>
          <a:lstStyle/>
          <a:p>
            <a:pPr algn="ctr" defTabSz="814388"/>
            <a:r>
              <a:rPr lang="en-US" sz="1400" b="1" dirty="0">
                <a:solidFill>
                  <a:srgbClr val="FFFFFF"/>
                </a:solidFill>
              </a:rPr>
              <a:t>Firewall</a:t>
            </a:r>
            <a:endParaRPr lang="en-US" sz="1400" b="1" dirty="0">
              <a:solidFill>
                <a:srgbClr val="FFFFFF"/>
              </a:solidFill>
            </a:endParaRPr>
          </a:p>
        </p:txBody>
      </p:sp>
      <p:cxnSp>
        <p:nvCxnSpPr>
          <p:cNvPr id="76" name="Straight Arrow Connector 75"/>
          <p:cNvCxnSpPr>
            <a:stCxn id="14" idx="2"/>
            <a:endCxn id="74" idx="0"/>
          </p:cNvCxnSpPr>
          <p:nvPr>
            <p:custDataLst>
              <p:tags r:id="rId33"/>
            </p:custDataLst>
          </p:nvPr>
        </p:nvCxnSpPr>
        <p:spPr>
          <a:xfrm rot="5400000">
            <a:off x="5002638" y="5095069"/>
            <a:ext cx="273844" cy="1588"/>
          </a:xfrm>
          <a:prstGeom prst="straightConnector1">
            <a:avLst/>
          </a:prstGeom>
          <a:ln w="28575">
            <a:solidFill>
              <a:srgbClr val="3366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6" idx="2"/>
            <a:endCxn id="75" idx="0"/>
          </p:cNvCxnSpPr>
          <p:nvPr>
            <p:custDataLst>
              <p:tags r:id="rId34"/>
            </p:custDataLst>
          </p:nvPr>
        </p:nvCxnSpPr>
        <p:spPr>
          <a:xfrm rot="5400000">
            <a:off x="7751891" y="5077474"/>
            <a:ext cx="309034" cy="1588"/>
          </a:xfrm>
          <a:prstGeom prst="straightConnector1">
            <a:avLst/>
          </a:prstGeom>
          <a:ln w="28575">
            <a:solidFill>
              <a:srgbClr val="3366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>
            <p:custDataLst>
              <p:tags r:id="rId35"/>
            </p:custDataLst>
          </p:nvPr>
        </p:nvCxnSpPr>
        <p:spPr>
          <a:xfrm>
            <a:off x="3219453" y="5064128"/>
            <a:ext cx="733422" cy="142872"/>
          </a:xfrm>
          <a:prstGeom prst="straightConnector1">
            <a:avLst/>
          </a:prstGeom>
          <a:ln w="28575">
            <a:solidFill>
              <a:srgbClr val="3366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892971" y="1524000"/>
            <a:ext cx="7358063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X-</a:t>
            </a:r>
            <a:r>
              <a:rPr lang="en-US" sz="5400" dirty="0" err="1" smtClean="0"/>
              <a:t>ContentType</a:t>
            </a:r>
            <a:r>
              <a:rPr lang="en-US" sz="5400" dirty="0" smtClean="0"/>
              <a:t>-Options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831305"/>
            <a:ext cx="4779169" cy="4562475"/>
          </a:xfrm>
        </p:spPr>
        <p:txBody>
          <a:bodyPr/>
          <a:lstStyle/>
          <a:p>
            <a:pPr marL="0" indent="0" algn="l">
              <a:defRPr/>
            </a:pPr>
            <a:r>
              <a:rPr lang="en-US" dirty="0" smtClean="0"/>
              <a:t>Fixes mime sniffing attacks</a:t>
            </a:r>
          </a:p>
          <a:p>
            <a:pPr marL="0" indent="0" algn="l">
              <a:defRPr/>
            </a:pPr>
            <a:endParaRPr lang="en-US" dirty="0" smtClean="0"/>
          </a:p>
          <a:p>
            <a:pPr marL="0" indent="0" algn="l">
              <a:defRPr/>
            </a:pPr>
            <a:r>
              <a:rPr lang="en-US" dirty="0" smtClean="0"/>
              <a:t>Only applies to IE, because only IE would do something like this</a:t>
            </a:r>
          </a:p>
          <a:p>
            <a:pPr marL="0" indent="0" algn="l">
              <a:defRPr/>
            </a:pPr>
            <a:endParaRPr lang="en-US" dirty="0" smtClean="0"/>
          </a:p>
          <a:p>
            <a:pPr marL="0" indent="0" algn="l">
              <a:defRPr/>
            </a:pPr>
            <a:r>
              <a:rPr lang="en-US" dirty="0" smtClean="0"/>
              <a:t>X-Content-Type-Options = </a:t>
            </a:r>
            <a:r>
              <a:rPr lang="ja-JP" altLang="en-US" dirty="0" smtClean="0">
                <a:latin typeface="Arial"/>
              </a:rPr>
              <a:t>‘</a:t>
            </a:r>
            <a:r>
              <a:rPr lang="en-US" dirty="0" err="1" smtClean="0"/>
              <a:t>nosniff</a:t>
            </a:r>
            <a:r>
              <a:rPr lang="ja-JP" altLang="en-US" dirty="0" smtClean="0">
                <a:latin typeface="Arial"/>
              </a:rPr>
              <a:t>’</a:t>
            </a:r>
            <a:endParaRPr lang="en-US" dirty="0" smtClean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822992"/>
            <a:ext cx="3128070" cy="32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924812"/>
      </p:ext>
    </p:extLst>
  </p:cSld>
  <p:clrMapOvr>
    <a:masterClrMapping/>
  </p:clrMapOvr>
  <p:transition spd="med" advTm="7435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1522214"/>
            <a:ext cx="9144000" cy="687586"/>
          </a:xfrm>
        </p:spPr>
        <p:txBody>
          <a:bodyPr rtlCol="0">
            <a:normAutofit fontScale="90000"/>
          </a:bodyPr>
          <a:lstStyle/>
          <a:p>
            <a:pPr algn="ctr" defTabSz="457154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Content Security Policy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607219" y="2367781"/>
            <a:ext cx="7983141" cy="456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marL="321457" indent="-321457" defTabSz="914306"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Anti-XSS W3C standard </a:t>
            </a:r>
            <a:r>
              <a:rPr lang="en-US" sz="2200" dirty="0">
                <a:solidFill>
                  <a:srgbClr val="000000"/>
                </a:solidFill>
                <a:hlinkClick r:id="rId2"/>
              </a:rPr>
              <a:t>http://www.w3.org/TR/CSP/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</a:p>
          <a:p>
            <a:pPr marL="321457" indent="-321457" defTabSz="914306"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21457" indent="-321457" defTabSz="914306"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Move all inline script and style into external files</a:t>
            </a:r>
          </a:p>
          <a:p>
            <a:pPr marL="321457" indent="-321457" defTabSz="914306"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21457" indent="-321457" defTabSz="914306"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Add the X-Content-Security-Policy response header to instruct the browser that CSP is in use</a:t>
            </a:r>
          </a:p>
          <a:p>
            <a:pPr marL="321457" indent="-321457" defTabSz="914306"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21457" indent="-321457" defTabSz="914306"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Define a policy for the site regarding loading of content</a:t>
            </a:r>
          </a:p>
          <a:p>
            <a:pPr marL="321457" indent="-321457" defTabSz="914306"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321457" indent="-321457" defTabSz="914306"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Chrome version 25 and later (50%)</a:t>
            </a:r>
          </a:p>
          <a:p>
            <a:pPr marL="321457" indent="-321457" defTabSz="914306"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Firefox version 23 and later (30%)</a:t>
            </a:r>
          </a:p>
          <a:p>
            <a:pPr marL="321457" indent="-321457" defTabSz="914306"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Internet </a:t>
            </a:r>
            <a:r>
              <a:rPr lang="en-US" sz="2200" dirty="0">
                <a:solidFill>
                  <a:srgbClr val="000000"/>
                </a:solidFill>
              </a:rPr>
              <a:t>Explorer </a:t>
            </a:r>
            <a:r>
              <a:rPr lang="en-US" sz="2200" dirty="0">
                <a:solidFill>
                  <a:srgbClr val="000000"/>
                </a:solidFill>
              </a:rPr>
              <a:t>version 10 and later (10%)</a:t>
            </a:r>
          </a:p>
          <a:p>
            <a:pPr marL="321457" indent="-321457" defTabSz="914306"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6175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303735"/>
            <a:ext cx="8686799" cy="90606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Strict Transport Security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358063" cy="2152055"/>
          </a:xfrm>
        </p:spPr>
        <p:txBody>
          <a:bodyPr/>
          <a:lstStyle/>
          <a:p>
            <a:pPr marL="0" lvl="1" indent="0" algn="l">
              <a:defRPr/>
            </a:pPr>
            <a:r>
              <a:rPr lang="en-US" dirty="0" smtClean="0"/>
              <a:t>Strict-transport-security: max-age=10000000</a:t>
            </a:r>
          </a:p>
          <a:p>
            <a:pPr marL="0" indent="0" algn="l">
              <a:defRPr/>
            </a:pPr>
            <a:endParaRPr lang="en-US" dirty="0" smtClean="0"/>
          </a:p>
          <a:p>
            <a:pPr marL="0" indent="0" algn="l">
              <a:defRPr/>
            </a:pPr>
            <a:r>
              <a:rPr lang="en-US" dirty="0" smtClean="0"/>
              <a:t>Do all of your subdomains support SSL?</a:t>
            </a:r>
          </a:p>
          <a:p>
            <a:pPr marL="0" lvl="1" indent="0" algn="l">
              <a:defRPr/>
            </a:pPr>
            <a:r>
              <a:rPr lang="en-US" dirty="0" smtClean="0"/>
              <a:t>Strict-transport-security: max-age=10000000; </a:t>
            </a:r>
            <a:r>
              <a:rPr lang="en-US" dirty="0" err="1" smtClean="0">
                <a:solidFill>
                  <a:srgbClr val="FF0000"/>
                </a:solidFill>
              </a:rPr>
              <a:t>includeSubdomains</a:t>
            </a:r>
            <a:endParaRPr lang="en-US" dirty="0" smtClean="0">
              <a:solidFill>
                <a:srgbClr val="FF0000"/>
              </a:solidFill>
            </a:endParaRPr>
          </a:p>
          <a:p>
            <a:pPr marL="0" lvl="1" indent="0" algn="l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2585635"/>
      </p:ext>
    </p:extLst>
  </p:cSld>
  <p:clrMapOvr>
    <a:masterClrMapping/>
  </p:clrMapOvr>
  <p:transition spd="med" advTm="1979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Disabling the Browser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686800" cy="4811712"/>
          </a:xfrm>
        </p:spPr>
        <p:txBody>
          <a:bodyPr/>
          <a:lstStyle/>
          <a:p>
            <a:pPr algn="l"/>
            <a:r>
              <a:rPr lang="en-US" dirty="0" smtClean="0"/>
              <a:t>Add the following as part of your HTTP Response</a:t>
            </a:r>
          </a:p>
          <a:p>
            <a:pPr algn="l"/>
            <a:endParaRPr lang="en-US" dirty="0"/>
          </a:p>
          <a:p>
            <a:pPr marL="0" indent="0" algn="l" eaLnBrk="1" hangingPunct="1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Cache</a:t>
            </a:r>
            <a:r>
              <a:rPr lang="en-US" dirty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Control: no</a:t>
            </a:r>
            <a:r>
              <a:rPr lang="en-US" dirty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-store, no-cache, must-</a:t>
            </a:r>
            <a:r>
              <a:rPr lang="en-US" dirty="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revalidate</a:t>
            </a:r>
          </a:p>
          <a:p>
            <a:pPr marL="0" indent="0" algn="l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Expires: -1</a:t>
            </a:r>
            <a:endParaRPr lang="en-US" dirty="0">
              <a:solidFill>
                <a:srgbClr val="000000"/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20"/>
    </mc:Choice>
    <mc:Fallback xmlns="">
      <p:transition xmlns:p14="http://schemas.microsoft.com/office/powerpoint/2010/main" spd="slow" advTm="466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892971" y="1989534"/>
            <a:ext cx="7358063" cy="121086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HTTP Security Headers Tool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3258145"/>
            <a:ext cx="7358063" cy="2152055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/>
              <a:t>Secure headers!</a:t>
            </a:r>
          </a:p>
          <a:p>
            <a:pPr marL="0" indent="0">
              <a:defRPr/>
            </a:pPr>
            <a:r>
              <a:rPr lang="en-US" dirty="0" smtClean="0"/>
              <a:t>Open source</a:t>
            </a:r>
          </a:p>
          <a:p>
            <a:pPr marL="0" indent="0">
              <a:defRPr/>
            </a:pPr>
            <a:r>
              <a:rPr lang="en-US" u="sng" dirty="0" smtClean="0">
                <a:hlinkClick r:id="rId2"/>
              </a:rPr>
              <a:t>https://github.com/twitter/secureheaders</a:t>
            </a:r>
            <a:endParaRPr lang="en-US" u="sng" dirty="0" smtClean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38256"/>
            <a:ext cx="2486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689362"/>
      </p:ext>
    </p:extLst>
  </p:cSld>
  <p:clrMapOvr>
    <a:masterClrMapping/>
  </p:clrMapOvr>
  <p:transition spd="med" advTm="18606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788616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88000" indent="-288000" defTabSz="914306">
              <a:spcBef>
                <a:spcPts val="1200"/>
              </a:spcBef>
              <a:buFont typeface="Webdings" pitchFamily="18" charset="2"/>
              <a:buChar char="&lt;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HTTP is stateless and hence requests and responses to communicate between browser and server have no memory.</a:t>
            </a:r>
          </a:p>
          <a:p>
            <a:pPr marL="288000" indent="-288000" defTabSz="914306">
              <a:spcBef>
                <a:spcPts val="1200"/>
              </a:spcBef>
              <a:buFont typeface="Webdings" pitchFamily="18" charset="2"/>
              <a:buChar char="&lt;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Most typical HTTP requests utilise either GET or POST methods</a:t>
            </a:r>
          </a:p>
          <a:p>
            <a:pPr marL="288000" indent="-288000" defTabSz="914306">
              <a:spcBef>
                <a:spcPts val="1200"/>
              </a:spcBef>
              <a:buFont typeface="Webdings" pitchFamily="18" charset="2"/>
              <a:buChar char="&lt;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Scripting can occur on:</a:t>
            </a:r>
          </a:p>
          <a:p>
            <a:pPr marL="504000" lvl="1" indent="-288000" defTabSz="914306">
              <a:spcBef>
                <a:spcPts val="600"/>
              </a:spcBef>
              <a:buFont typeface="Webdings" pitchFamily="18" charset="2"/>
              <a:buChar char="4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Server-Side (e.g. perl, asp, jsp)</a:t>
            </a:r>
          </a:p>
          <a:p>
            <a:pPr marL="504000" lvl="1" indent="-288000" defTabSz="914306">
              <a:spcBef>
                <a:spcPts val="600"/>
              </a:spcBef>
              <a:buFont typeface="Webdings" pitchFamily="18" charset="2"/>
              <a:buChar char="4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Client-Side (javascript, flash, applets)</a:t>
            </a:r>
          </a:p>
          <a:p>
            <a:pPr marL="288000" indent="-288000" defTabSz="914306">
              <a:spcBef>
                <a:spcPts val="1200"/>
              </a:spcBef>
              <a:buFont typeface="Webdings" pitchFamily="18" charset="2"/>
              <a:buChar char="&lt;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Web server file mappings allow the web server to handle certain file types using specific handlers (ASP, ASP.NET, Java, JSP,CFM etc)</a:t>
            </a:r>
          </a:p>
          <a:p>
            <a:pPr marL="288000" indent="-288000" defTabSz="914306">
              <a:spcBef>
                <a:spcPts val="1200"/>
              </a:spcBef>
              <a:buFont typeface="Webdings" pitchFamily="18" charset="2"/>
              <a:buChar char="&lt;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Data is posted to the application through HTTP methods, this data is processed by the relevant script and result returned to the user’s browser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3657600" cy="10668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rgbClr val="FFFFFF"/>
                </a:solidFill>
              </a:rPr>
              <a:t>Web Application </a:t>
            </a:r>
            <a:r>
              <a:rPr lang="en-GB" sz="2800" dirty="0">
                <a:solidFill>
                  <a:srgbClr val="FFFFFF"/>
                </a:solidFill>
              </a:rPr>
              <a:t>B</a:t>
            </a:r>
            <a:r>
              <a:rPr lang="en-GB" sz="2800" dirty="0" smtClean="0">
                <a:solidFill>
                  <a:srgbClr val="FFFFFF"/>
                </a:solidFill>
              </a:rPr>
              <a:t>ehaviour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85200" y="6308725"/>
            <a:ext cx="406400" cy="228600"/>
          </a:xfrm>
          <a:prstGeom prst="rect">
            <a:avLst/>
          </a:prstGeom>
        </p:spPr>
        <p:txBody>
          <a:bodyPr/>
          <a:lstStyle/>
          <a:p>
            <a:pPr defTabSz="914306">
              <a:defRPr/>
            </a:pPr>
            <a:fld id="{3A44CF52-0DA4-4B4C-A1EC-FACF1FAFD92D}" type="slidenum">
              <a:rPr lang="en-US">
                <a:solidFill>
                  <a:srgbClr val="000000"/>
                </a:solidFill>
              </a:rPr>
              <a:pPr defTabSz="914306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89" y="1"/>
            <a:ext cx="3888989" cy="1143000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FFFFFF"/>
                </a:solidFill>
              </a:rPr>
              <a:t>HTTP POST</a:t>
            </a:r>
            <a:br>
              <a:rPr lang="en-GB" sz="3600" dirty="0" smtClean="0">
                <a:solidFill>
                  <a:srgbClr val="FFFFFF"/>
                </a:solidFill>
              </a:rPr>
            </a:br>
            <a:r>
              <a:rPr lang="en-GB" sz="3600" dirty="0" smtClean="0">
                <a:solidFill>
                  <a:srgbClr val="FFFFFF"/>
                </a:solidFill>
              </a:rPr>
              <a:t>HTTP GET</a:t>
            </a:r>
            <a:endParaRPr lang="en-GB" sz="36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1877935"/>
            <a:ext cx="8229600" cy="1779589"/>
            <a:chOff x="457200" y="1306511"/>
            <a:chExt cx="8229600" cy="1011244"/>
          </a:xfrm>
        </p:grpSpPr>
        <p:sp>
          <p:nvSpPr>
            <p:cNvPr id="5" name="Rectangle 4"/>
            <p:cNvSpPr>
              <a:spLocks/>
            </p:cNvSpPr>
            <p:nvPr/>
          </p:nvSpPr>
          <p:spPr>
            <a:xfrm>
              <a:off x="457200" y="1306513"/>
              <a:ext cx="61162" cy="1011242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06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3840" y="1306511"/>
              <a:ext cx="8122960" cy="1011244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defTabSz="914306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</a:rPr>
                <a:t>“GET” exposes sensitive authentication information in the URL</a:t>
              </a:r>
            </a:p>
            <a:p>
              <a:pPr marL="288000" indent="-288000" defTabSz="914306">
                <a:spcBef>
                  <a:spcPts val="1200"/>
                </a:spcBef>
                <a:buFont typeface="Webdings" pitchFamily="18" charset="2"/>
                <a:buChar char="&lt;"/>
                <a:defRPr/>
              </a:pPr>
              <a:r>
                <a:rPr lang="en-US" sz="2000" kern="0" dirty="0">
                  <a:solidFill>
                    <a:srgbClr val="000000"/>
                  </a:solidFill>
                </a:rPr>
                <a:t>In Web Server and Proxy Server logs</a:t>
              </a:r>
            </a:p>
            <a:p>
              <a:pPr marL="288000" indent="-288000" defTabSz="914306">
                <a:spcBef>
                  <a:spcPts val="1200"/>
                </a:spcBef>
                <a:buFont typeface="Webdings" pitchFamily="18" charset="2"/>
                <a:buChar char="&lt;"/>
                <a:defRPr/>
              </a:pPr>
              <a:r>
                <a:rPr lang="en-US" sz="2000" kern="0" dirty="0">
                  <a:solidFill>
                    <a:srgbClr val="000000"/>
                  </a:solidFill>
                </a:rPr>
                <a:t>In the http </a:t>
              </a:r>
              <a:r>
                <a:rPr lang="en-US" sz="2000" kern="0" dirty="0" err="1">
                  <a:solidFill>
                    <a:srgbClr val="000000"/>
                  </a:solidFill>
                </a:rPr>
                <a:t>referer</a:t>
              </a:r>
              <a:r>
                <a:rPr lang="en-US" sz="2000" kern="0" dirty="0">
                  <a:solidFill>
                    <a:srgbClr val="000000"/>
                  </a:solidFill>
                </a:rPr>
                <a:t> header         </a:t>
              </a:r>
            </a:p>
            <a:p>
              <a:pPr marL="288000" indent="-288000" defTabSz="914306">
                <a:spcBef>
                  <a:spcPts val="1200"/>
                </a:spcBef>
                <a:buFont typeface="Webdings" pitchFamily="18" charset="2"/>
                <a:buChar char="&lt;"/>
                <a:defRPr/>
              </a:pPr>
              <a:r>
                <a:rPr lang="en-US" sz="2000" kern="0" dirty="0">
                  <a:solidFill>
                    <a:srgbClr val="000000"/>
                  </a:solidFill>
                </a:rPr>
                <a:t>In Bookmarks/Favorites often emailed to others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3806112"/>
            <a:ext cx="8229600" cy="708026"/>
            <a:chOff x="457200" y="1306511"/>
            <a:chExt cx="8229600" cy="1011244"/>
          </a:xfrm>
        </p:grpSpPr>
        <p:sp>
          <p:nvSpPr>
            <p:cNvPr id="14" name="Rectangle 13"/>
            <p:cNvSpPr>
              <a:spLocks/>
            </p:cNvSpPr>
            <p:nvPr/>
          </p:nvSpPr>
          <p:spPr>
            <a:xfrm>
              <a:off x="457200" y="1306513"/>
              <a:ext cx="61162" cy="1011242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06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3840" y="1306511"/>
              <a:ext cx="8122960" cy="1011244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defTabSz="914306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“POST” places information in the body of the request and not the URL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274984" y="4662726"/>
            <a:ext cx="6594048" cy="44267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914306"/>
            <a:r>
              <a:rPr lang="en-US" sz="2000" b="1" dirty="0">
                <a:solidFill>
                  <a:srgbClr val="FFFFFF"/>
                </a:solidFill>
              </a:rPr>
              <a:t>Enforce HTTPS POST For Sensitive Data Transport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585200" y="6308725"/>
            <a:ext cx="406400" cy="228600"/>
          </a:xfrm>
          <a:prstGeom prst="rect">
            <a:avLst/>
          </a:prstGeom>
        </p:spPr>
        <p:txBody>
          <a:bodyPr/>
          <a:lstStyle/>
          <a:p>
            <a:pPr defTabSz="914306">
              <a:defRPr/>
            </a:pPr>
            <a:fld id="{3A44CF52-0DA4-4B4C-A1EC-FACF1FAFD92D}" type="slidenum">
              <a:rPr lang="en-US">
                <a:solidFill>
                  <a:srgbClr val="000000"/>
                </a:solidFill>
              </a:rPr>
              <a:pPr defTabSz="914306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92971" y="1524000"/>
            <a:ext cx="7358063" cy="601266"/>
          </a:xfrm>
        </p:spPr>
        <p:txBody>
          <a:bodyPr/>
          <a:lstStyle/>
          <a:p>
            <a:r>
              <a:rPr lang="en-GB" sz="4000" dirty="0" smtClean="0"/>
              <a:t>GET </a:t>
            </a:r>
            <a:r>
              <a:rPr lang="en-GB" sz="4000" dirty="0" err="1" smtClean="0"/>
              <a:t>vs</a:t>
            </a:r>
            <a:r>
              <a:rPr lang="en-GB" sz="4000" dirty="0" smtClean="0"/>
              <a:t> POST HTTP Request</a:t>
            </a:r>
            <a:endParaRPr lang="en-GB" sz="4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2489108"/>
            <a:ext cx="8229599" cy="3683092"/>
            <a:chOff x="457200" y="1767682"/>
            <a:chExt cx="8229599" cy="3683092"/>
          </a:xfrm>
        </p:grpSpPr>
        <p:sp>
          <p:nvSpPr>
            <p:cNvPr id="10" name="Rectangle 9"/>
            <p:cNvSpPr/>
            <p:nvPr>
              <p:custDataLst>
                <p:tags r:id="rId4"/>
              </p:custDataLst>
            </p:nvPr>
          </p:nvSpPr>
          <p:spPr>
            <a:xfrm>
              <a:off x="457200" y="1767683"/>
              <a:ext cx="4022046" cy="368309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6"/>
              <a:endParaRPr lang="fr-FR" sz="20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5"/>
              </p:custDataLst>
            </p:nvPr>
          </p:nvSpPr>
          <p:spPr>
            <a:xfrm>
              <a:off x="4664753" y="1767683"/>
              <a:ext cx="4022046" cy="368309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6"/>
              <a:endParaRPr lang="fr-FR" sz="2000" dirty="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>
              <p:custDataLst>
                <p:tags r:id="rId6"/>
              </p:custDataLst>
            </p:nvPr>
          </p:nvSpPr>
          <p:spPr>
            <a:xfrm>
              <a:off x="457200" y="1793174"/>
              <a:ext cx="4022046" cy="635127"/>
            </a:xfrm>
            <a:prstGeom prst="rect">
              <a:avLst/>
            </a:prstGeom>
            <a:solidFill>
              <a:srgbClr val="3366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6"/>
              <a:endParaRPr lang="fr-FR" sz="2000" dirty="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>
              <p:custDataLst>
                <p:tags r:id="rId7"/>
              </p:custDataLst>
            </p:nvPr>
          </p:nvSpPr>
          <p:spPr>
            <a:xfrm>
              <a:off x="4664753" y="1767682"/>
              <a:ext cx="4022046" cy="635127"/>
            </a:xfrm>
            <a:prstGeom prst="rect">
              <a:avLst/>
            </a:prstGeom>
            <a:solidFill>
              <a:srgbClr val="3366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6"/>
              <a:endParaRPr lang="fr-FR" sz="2000" dirty="0">
                <a:solidFill>
                  <a:srgbClr val="FFFFFF"/>
                </a:solidFill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23242" y="2647295"/>
              <a:ext cx="3803756" cy="24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6">
                <a:buFont typeface="Arial" pitchFamily="34" charset="0"/>
                <a:buNone/>
                <a:defRPr/>
              </a:pPr>
              <a:r>
                <a:rPr lang="en-IE" sz="2000" b="1" dirty="0">
                  <a:solidFill>
                    <a:srgbClr val="000000"/>
                  </a:solidFill>
                </a:rPr>
                <a:t>GET </a:t>
              </a:r>
              <a:r>
                <a:rPr lang="en-IE" sz="2000" dirty="0">
                  <a:solidFill>
                    <a:srgbClr val="000000"/>
                  </a:solidFill>
                </a:rPr>
                <a:t>/search.jsp?name=blah&amp;type=1 HTTP/1.0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IE" sz="2000" dirty="0">
                  <a:solidFill>
                    <a:srgbClr val="000000"/>
                  </a:solidFill>
                </a:rPr>
                <a:t>User-Agent: Mozilla/4.0 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IE" sz="2000" dirty="0">
                  <a:solidFill>
                    <a:srgbClr val="000000"/>
                  </a:solidFill>
                </a:rPr>
                <a:t>Host: </a:t>
              </a:r>
              <a:r>
                <a:rPr lang="en-IE" sz="2000" dirty="0">
                  <a:solidFill>
                    <a:srgbClr val="000000"/>
                  </a:solidFill>
                  <a:hlinkClick r:id="rId14"/>
                </a:rPr>
                <a:t>www.mywebsite.com</a:t>
              </a:r>
              <a:r>
                <a:rPr lang="en-IE" sz="2000" dirty="0">
                  <a:solidFill>
                    <a:srgbClr val="000000"/>
                  </a:solidFill>
                </a:rPr>
                <a:t> 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IE" sz="2000" dirty="0">
                  <a:solidFill>
                    <a:srgbClr val="000000"/>
                  </a:solidFill>
                </a:rPr>
                <a:t>Cookie: SESSIONID=2KDSU72H9GSA289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IE" sz="2000" dirty="0">
                  <a:solidFill>
                    <a:srgbClr val="000000"/>
                  </a:solidFill>
                </a:rPr>
                <a:t>&lt;CRLF&gt;</a:t>
              </a:r>
              <a:endParaRPr lang="en-US" sz="2000" kern="0" dirty="0">
                <a:solidFill>
                  <a:srgbClr val="000000"/>
                </a:solidFill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23242" y="1931357"/>
              <a:ext cx="30997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306">
                <a:spcBef>
                  <a:spcPts val="800"/>
                </a:spcBef>
                <a:defRPr/>
              </a:pPr>
              <a:r>
                <a:rPr lang="en-US" sz="2000" b="1" kern="0" dirty="0">
                  <a:solidFill>
                    <a:srgbClr val="FFFFFF"/>
                  </a:solidFill>
                </a:rPr>
                <a:t>GET request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730795" y="1956849"/>
              <a:ext cx="36677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306">
                <a:spcBef>
                  <a:spcPts val="800"/>
                </a:spcBef>
                <a:defRPr/>
              </a:pPr>
              <a:r>
                <a:rPr lang="en-US" sz="2000" b="1" kern="0" dirty="0">
                  <a:solidFill>
                    <a:srgbClr val="FFFFFF"/>
                  </a:solidFill>
                </a:rPr>
                <a:t>POST request</a:t>
              </a:r>
            </a:p>
          </p:txBody>
        </p:sp>
        <p:sp>
          <p:nvSpPr>
            <p:cNvPr id="9" name="Content Placeholder 2"/>
            <p:cNvSpPr txBox="1"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730795" y="2647295"/>
              <a:ext cx="3803756" cy="2769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6">
                <a:buFont typeface="Arial" pitchFamily="34" charset="0"/>
                <a:buNone/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POST</a:t>
              </a:r>
              <a:r>
                <a:rPr lang="en-US" sz="2000" dirty="0">
                  <a:solidFill>
                    <a:srgbClr val="000000"/>
                  </a:solidFill>
                </a:rPr>
                <a:t> /search.jsp HTTP/1.0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User-Agent: Mozilla/4.0 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Host: </a:t>
              </a:r>
              <a:r>
                <a:rPr lang="en-US" sz="2000" dirty="0">
                  <a:solidFill>
                    <a:srgbClr val="000000"/>
                  </a:solidFill>
                  <a:hlinkClick r:id="rId14"/>
                </a:rPr>
                <a:t>www.mywebsite.com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Content-Length: 16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Cookie: SESSIONID=2KDSU72H9GSA289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&lt;CRLF&gt;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name=blah&amp;type=1</a:t>
              </a:r>
            </a:p>
            <a:p>
              <a:pPr defTabSz="914306">
                <a:buFont typeface="Arial" pitchFamily="34" charset="0"/>
                <a:buNone/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&lt;CRLF&gt;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8585200" y="7239000"/>
            <a:ext cx="406400" cy="228600"/>
          </a:xfrm>
          <a:prstGeom prst="rect">
            <a:avLst/>
          </a:prstGeom>
        </p:spPr>
        <p:txBody>
          <a:bodyPr/>
          <a:lstStyle/>
          <a:p>
            <a:pPr defTabSz="914306">
              <a:defRPr/>
            </a:pPr>
            <a:fld id="{3A44CF52-0DA4-4B4C-A1EC-FACF1FAFD92D}" type="slidenum">
              <a:rPr lang="en-US">
                <a:solidFill>
                  <a:srgbClr val="000000"/>
                </a:solidFill>
              </a:rPr>
              <a:pPr defTabSz="914306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are HTTP Headers?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2971" y="3810001"/>
            <a:ext cx="7870029" cy="2378274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defRPr/>
            </a:pPr>
            <a:r>
              <a:rPr lang="en-US" b="1" dirty="0" smtClean="0"/>
              <a:t>HTTP headers </a:t>
            </a:r>
            <a:r>
              <a:rPr lang="en-US" dirty="0" smtClean="0"/>
              <a:t>are </a:t>
            </a:r>
            <a:r>
              <a:rPr lang="en-US" dirty="0"/>
              <a:t>components of the message header of </a:t>
            </a:r>
            <a:r>
              <a:rPr lang="en-US" dirty="0" smtClean="0"/>
              <a:t>HTTP Requests and Responses</a:t>
            </a:r>
          </a:p>
          <a:p>
            <a:pPr marL="0" indent="0" algn="l">
              <a:defRPr/>
            </a:pPr>
            <a:r>
              <a:rPr lang="en-US" dirty="0" smtClean="0"/>
              <a:t>HTTP headers define different aspects of an HTTP transaction</a:t>
            </a:r>
          </a:p>
          <a:p>
            <a:pPr marL="0" indent="0" algn="l">
              <a:defRPr/>
            </a:pPr>
            <a:r>
              <a:rPr lang="en-US" dirty="0" smtClean="0"/>
              <a:t> </a:t>
            </a:r>
          </a:p>
          <a:p>
            <a:pPr marL="0" indent="0" algn="l">
              <a:defRPr/>
            </a:pPr>
            <a:r>
              <a:rPr lang="en-US" dirty="0" smtClean="0"/>
              <a:t>HTTP headers are colon</a:t>
            </a:r>
            <a:r>
              <a:rPr lang="en-US" dirty="0"/>
              <a:t>-separated name-value pairs in clear-text string format, terminated by a carriage return (CR) and line feed (LF) character sequence</a:t>
            </a:r>
            <a:r>
              <a:rPr lang="en-US" dirty="0" smtClean="0"/>
              <a:t>.</a:t>
            </a:r>
          </a:p>
          <a:p>
            <a:pPr marL="0" indent="0" algn="l">
              <a:buNone/>
              <a:defRPr/>
            </a:pPr>
            <a:endParaRPr lang="en-US" dirty="0"/>
          </a:p>
          <a:p>
            <a:pPr marL="0" indent="0" algn="l">
              <a:buNone/>
              <a:defRPr/>
            </a:pPr>
            <a:r>
              <a:rPr lang="en-US" sz="2000" dirty="0">
                <a:hlinkClick r:id="rId2"/>
              </a:rPr>
              <a:t>http://en.wikipedia.org/wiki/</a:t>
            </a:r>
            <a:r>
              <a:rPr lang="en-US" sz="2000" dirty="0" smtClean="0">
                <a:hlinkClick r:id="rId2"/>
              </a:rPr>
              <a:t>List_of_HTTP_header_fields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02115"/>
      </p:ext>
    </p:extLst>
  </p:cSld>
  <p:clrMapOvr>
    <a:masterClrMapping/>
  </p:clrMapOvr>
  <p:transition spd="slow" advTm="41066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133600"/>
            <a:ext cx="8693150" cy="8524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Security HTTP Response Headers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358063" cy="2152055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/>
              <a:t>X-Frame-Options</a:t>
            </a:r>
          </a:p>
          <a:p>
            <a:pPr marL="0" indent="0">
              <a:defRPr/>
            </a:pPr>
            <a:r>
              <a:rPr lang="en-US" dirty="0" smtClean="0"/>
              <a:t>X-</a:t>
            </a:r>
            <a:r>
              <a:rPr lang="en-US" dirty="0" err="1" smtClean="0"/>
              <a:t>Xss</a:t>
            </a:r>
            <a:r>
              <a:rPr lang="en-US" dirty="0" smtClean="0"/>
              <a:t>-Protection</a:t>
            </a:r>
          </a:p>
          <a:p>
            <a:pPr marL="0" indent="0">
              <a:defRPr/>
            </a:pPr>
            <a:r>
              <a:rPr lang="en-US" dirty="0"/>
              <a:t>X-Content-Type-Options </a:t>
            </a:r>
            <a:endParaRPr lang="en-US" dirty="0" smtClean="0"/>
          </a:p>
          <a:p>
            <a:pPr marL="0" indent="0">
              <a:defRPr/>
            </a:pPr>
            <a:r>
              <a:rPr lang="en-US" dirty="0"/>
              <a:t>Content </a:t>
            </a:r>
            <a:r>
              <a:rPr lang="en-US" dirty="0" smtClean="0"/>
              <a:t>Security </a:t>
            </a:r>
            <a:r>
              <a:rPr lang="en-US" dirty="0"/>
              <a:t>P</a:t>
            </a:r>
            <a:r>
              <a:rPr lang="en-US" dirty="0" smtClean="0"/>
              <a:t>olicy</a:t>
            </a:r>
          </a:p>
          <a:p>
            <a:pPr marL="0" indent="0">
              <a:defRPr/>
            </a:pPr>
            <a:r>
              <a:rPr lang="en-US" dirty="0"/>
              <a:t>Access-Control-Allow-</a:t>
            </a:r>
            <a:r>
              <a:rPr lang="en-US" dirty="0" smtClean="0"/>
              <a:t>Origin</a:t>
            </a:r>
          </a:p>
          <a:p>
            <a:pPr marL="0" indent="0">
              <a:defRPr/>
            </a:pPr>
            <a:r>
              <a:rPr lang="en-US" dirty="0"/>
              <a:t>HTTPS Strict Transport </a:t>
            </a:r>
            <a:r>
              <a:rPr lang="en-US" dirty="0" smtClean="0"/>
              <a:t>Security</a:t>
            </a:r>
          </a:p>
          <a:p>
            <a:pPr marL="0" indent="0">
              <a:defRPr/>
            </a:pPr>
            <a:r>
              <a:rPr lang="en-US" dirty="0"/>
              <a:t>Cache-Control / Pragma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263704"/>
      </p:ext>
    </p:extLst>
  </p:cSld>
  <p:clrMapOvr>
    <a:masterClrMapping/>
  </p:clrMapOvr>
  <p:transition spd="med" advTm="80194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9144000" cy="48472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dirty="0" smtClean="0"/>
              <a:t>Security HTTP Response headers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267" y="2286000"/>
            <a:ext cx="8720666" cy="5317068"/>
          </a:xfrm>
        </p:spPr>
        <p:txBody>
          <a:bodyPr/>
          <a:lstStyle/>
          <a:p>
            <a:pPr algn="l"/>
            <a:r>
              <a:rPr lang="en-US" sz="1800" b="1" dirty="0" smtClean="0"/>
              <a:t>X</a:t>
            </a:r>
            <a:r>
              <a:rPr lang="en-US" sz="1800" b="1" dirty="0"/>
              <a:t>-Frame-Options </a:t>
            </a:r>
            <a:r>
              <a:rPr lang="en-US" sz="1800" i="1" dirty="0"/>
              <a:t>'</a:t>
            </a:r>
            <a:r>
              <a:rPr lang="en-US" sz="1800" i="1" dirty="0" smtClean="0"/>
              <a:t>SAMEORIGIN' </a:t>
            </a:r>
            <a:r>
              <a:rPr lang="en-US" sz="1800" dirty="0" smtClean="0"/>
              <a:t>- </a:t>
            </a:r>
            <a:r>
              <a:rPr lang="en-US" sz="1800" dirty="0"/>
              <a:t>allow framing on same domain. Set it to 'DENY' to deny framing at all or 'ALLOWALL' if you want to allow framing for all website.</a:t>
            </a:r>
          </a:p>
          <a:p>
            <a:pPr algn="l"/>
            <a:r>
              <a:rPr lang="en-US" sz="1800" b="1" dirty="0"/>
              <a:t>X-XSS-Protection </a:t>
            </a:r>
            <a:r>
              <a:rPr lang="en-US" sz="1800" i="1" dirty="0"/>
              <a:t>'1; mode=</a:t>
            </a:r>
            <a:r>
              <a:rPr lang="en-US" sz="1800" i="1" dirty="0" smtClean="0"/>
              <a:t>block' </a:t>
            </a:r>
            <a:r>
              <a:rPr lang="en-US" sz="1800" dirty="0" smtClean="0"/>
              <a:t>- </a:t>
            </a:r>
            <a:r>
              <a:rPr lang="en-US" sz="1800" dirty="0"/>
              <a:t>use XSS Auditor and block page if XSS attack is detected. Set it to '0;' if you want to switch XSS Auditor off(useful if response contents scripts from request parameters)</a:t>
            </a:r>
          </a:p>
          <a:p>
            <a:pPr algn="l"/>
            <a:r>
              <a:rPr lang="en-US" sz="1800" b="1" dirty="0"/>
              <a:t>X-Content-Type-Options </a:t>
            </a:r>
            <a:r>
              <a:rPr lang="en-US" sz="1800" i="1" dirty="0"/>
              <a:t>'</a:t>
            </a:r>
            <a:r>
              <a:rPr lang="en-US" sz="1800" i="1" dirty="0" err="1" smtClean="0"/>
              <a:t>nosniff</a:t>
            </a:r>
            <a:r>
              <a:rPr lang="en-US" sz="1800" i="1" dirty="0" smtClean="0"/>
              <a:t>’ </a:t>
            </a:r>
            <a:r>
              <a:rPr lang="en-US" sz="1800" dirty="0" smtClean="0"/>
              <a:t>- </a:t>
            </a:r>
            <a:r>
              <a:rPr lang="en-US" sz="1800" dirty="0"/>
              <a:t>stops the browser from guessing the MIME type of a file.</a:t>
            </a:r>
          </a:p>
          <a:p>
            <a:pPr algn="l"/>
            <a:r>
              <a:rPr lang="en-US" sz="1800" b="1" dirty="0"/>
              <a:t>X-Content-Security-Policy </a:t>
            </a:r>
            <a:r>
              <a:rPr lang="en-US" sz="1800" dirty="0"/>
              <a:t>- A powerful mechanism for controlling which sites certain content types can be loaded </a:t>
            </a:r>
            <a:r>
              <a:rPr lang="en-US" sz="1800" dirty="0" smtClean="0"/>
              <a:t>from</a:t>
            </a:r>
          </a:p>
          <a:p>
            <a:pPr algn="l"/>
            <a:r>
              <a:rPr lang="en-US" sz="1800" b="1" dirty="0" smtClean="0"/>
              <a:t>Access</a:t>
            </a:r>
            <a:r>
              <a:rPr lang="en-US" sz="1800" b="1" dirty="0"/>
              <a:t>-Control-Allow-</a:t>
            </a:r>
            <a:r>
              <a:rPr lang="en-US" sz="1800" b="1" dirty="0" smtClean="0"/>
              <a:t>Origin -</a:t>
            </a:r>
            <a:r>
              <a:rPr lang="en-US" sz="1800" dirty="0"/>
              <a:t> </a:t>
            </a:r>
            <a:r>
              <a:rPr lang="en-US" sz="1800" dirty="0" smtClean="0"/>
              <a:t>used </a:t>
            </a:r>
            <a:r>
              <a:rPr lang="en-US" sz="1800" dirty="0"/>
              <a:t>to control which sites are allowed to bypass same origin policies and send cross-origin requests.</a:t>
            </a:r>
          </a:p>
          <a:p>
            <a:pPr algn="l"/>
            <a:r>
              <a:rPr lang="en-US" sz="1800" b="1" dirty="0"/>
              <a:t>Strict-Transport-Security - </a:t>
            </a:r>
            <a:r>
              <a:rPr lang="en-US" sz="1800" dirty="0" smtClean="0"/>
              <a:t>used </a:t>
            </a:r>
            <a:r>
              <a:rPr lang="en-US" sz="1800" dirty="0"/>
              <a:t>to control if the browser is allowed to only access a site over a secure connection</a:t>
            </a:r>
          </a:p>
          <a:p>
            <a:pPr algn="l"/>
            <a:r>
              <a:rPr lang="en-US" sz="1800" b="1" dirty="0" smtClean="0"/>
              <a:t>Cache-Control </a:t>
            </a:r>
            <a:r>
              <a:rPr lang="en-US" sz="1800" b="1" dirty="0"/>
              <a:t>- </a:t>
            </a:r>
            <a:r>
              <a:rPr lang="en-US" sz="1800" dirty="0"/>
              <a:t>used to control </a:t>
            </a:r>
            <a:r>
              <a:rPr lang="en-US" sz="1800" dirty="0" smtClean="0"/>
              <a:t>mandatory content caching rules</a:t>
            </a:r>
            <a:endParaRPr lang="en-US" sz="1800" dirty="0"/>
          </a:p>
          <a:p>
            <a:pPr algn="l"/>
            <a:endParaRPr lang="en-US" sz="1800" b="1" dirty="0"/>
          </a:p>
          <a:p>
            <a:pPr algn="l"/>
            <a:endParaRPr lang="en-US" sz="1800" u="sng" dirty="0">
              <a:hlinkClick r:id="rId2"/>
            </a:endParaRPr>
          </a:p>
          <a:p>
            <a:pPr marL="0" indent="0" algn="l">
              <a:defRPr/>
            </a:pPr>
            <a:endParaRPr lang="en-US" sz="1800" dirty="0" smtClean="0"/>
          </a:p>
          <a:p>
            <a:pPr marL="0" indent="0" algn="l">
              <a:defRPr/>
            </a:pPr>
            <a:endParaRPr lang="en-US" sz="1800" dirty="0" smtClean="0"/>
          </a:p>
          <a:p>
            <a:pPr marL="0" indent="0" algn="l">
              <a:defRPr/>
            </a:pPr>
            <a:endParaRPr lang="en-US" sz="1800" dirty="0" smtClean="0"/>
          </a:p>
          <a:p>
            <a:pPr marL="0" lvl="1" indent="0" algn="l"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62579990"/>
      </p:ext>
    </p:extLst>
  </p:cSld>
  <p:clrMapOvr>
    <a:masterClrMapping/>
  </p:clrMapOvr>
  <p:transition spd="med" advTm="1394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385" y="1447800"/>
            <a:ext cx="5448213" cy="97020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X-Frame-Options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4324" y="2438401"/>
            <a:ext cx="5100638" cy="2590800"/>
          </a:xfrm>
        </p:spPr>
        <p:txBody>
          <a:bodyPr/>
          <a:lstStyle/>
          <a:p>
            <a:pPr marL="0" indent="0" algn="l">
              <a:defRPr/>
            </a:pPr>
            <a:r>
              <a:rPr lang="en-US" sz="2000" dirty="0" smtClean="0"/>
              <a:t>Protects you from most classes of </a:t>
            </a:r>
            <a:r>
              <a:rPr lang="en-US" sz="2000" dirty="0" err="1" smtClean="0"/>
              <a:t>Clickjacking</a:t>
            </a:r>
            <a:endParaRPr lang="en-US" sz="2000" dirty="0" smtClean="0"/>
          </a:p>
          <a:p>
            <a:pPr marL="0" indent="0" algn="l">
              <a:defRPr/>
            </a:pPr>
            <a:endParaRPr lang="en-US" sz="2000" dirty="0" smtClean="0"/>
          </a:p>
          <a:p>
            <a:pPr marL="0" indent="0" algn="l">
              <a:defRPr/>
            </a:pPr>
            <a:r>
              <a:rPr lang="en-US" sz="2000" dirty="0" smtClean="0"/>
              <a:t>X-Frame-Options: DENY</a:t>
            </a:r>
          </a:p>
          <a:p>
            <a:pPr marL="0" indent="0" algn="l">
              <a:defRPr/>
            </a:pPr>
            <a:r>
              <a:rPr lang="en-US" sz="2000" dirty="0" smtClean="0"/>
              <a:t>X-Frame-Options: SAMEORIGIN</a:t>
            </a:r>
          </a:p>
          <a:p>
            <a:pPr marL="0" indent="0" algn="l">
              <a:defRPr/>
            </a:pPr>
            <a:r>
              <a:rPr lang="en-US" sz="2000" dirty="0" smtClean="0"/>
              <a:t>X-Frame-Options: ALLOW FROM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784113" cy="392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31200"/>
      </p:ext>
    </p:extLst>
  </p:cSld>
  <p:clrMapOvr>
    <a:masterClrMapping/>
  </p:clrMapOvr>
  <p:transition spd="med" advTm="9706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600200"/>
            <a:ext cx="7358063" cy="103465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X-XSS-Protection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0069" y="2743200"/>
            <a:ext cx="8694836" cy="3867064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/>
              <a:t>Use the browser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built in XSS Auditor</a:t>
            </a:r>
          </a:p>
          <a:p>
            <a:pPr marL="0" indent="0">
              <a:defRPr/>
            </a:pPr>
            <a:endParaRPr lang="en-US" dirty="0" smtClean="0"/>
          </a:p>
          <a:p>
            <a:pPr marL="0" indent="0">
              <a:defRPr/>
            </a:pPr>
            <a:r>
              <a:rPr lang="en-US" dirty="0" smtClean="0"/>
              <a:t>X-XSS-Protection: [0-1](; mode=block)?</a:t>
            </a:r>
          </a:p>
          <a:p>
            <a:pPr marL="0" indent="0">
              <a:defRPr/>
            </a:pPr>
            <a:endParaRPr lang="en-US" dirty="0" smtClean="0"/>
          </a:p>
          <a:p>
            <a:pPr marL="0" indent="0">
              <a:defRPr/>
            </a:pPr>
            <a:r>
              <a:rPr lang="en-US" dirty="0" smtClean="0"/>
              <a:t>X-XSS-Protection: 1; mode=block</a:t>
            </a:r>
          </a:p>
        </p:txBody>
      </p:sp>
    </p:spTree>
    <p:extLst>
      <p:ext uri="{BB962C8B-B14F-4D97-AF65-F5344CB8AC3E}">
        <p14:creationId xmlns:p14="http://schemas.microsoft.com/office/powerpoint/2010/main" val="312605357"/>
      </p:ext>
    </p:extLst>
  </p:cSld>
  <p:clrMapOvr>
    <a:masterClrMapping/>
  </p:clrMapOvr>
  <p:transition spd="med" advTm="35444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wtz9vscEejwLQNaDTW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YpOrgn80ehyNeJns413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h2faE4Yk.oaiQCJJ3H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0SbYN9k0mqZlsyTBo3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ZCyektyUOFEQEBzXb7C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K8iv8UGk2NF5JWVrpx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XIgK1KYEiHf8Z_HrCZW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z4mmyKqkmTLOQfCfIX9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ZMwYIEGEmoNikv8UIu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8elk7G6EO3._J2xmgM8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U__fc3Y0aA4D4W.nXkW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WiUNpFw0.fHHeOv.vfO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LYsu09.Uaf42ArSnDDl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zbZ9WR80mnfKQ3J8bUN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ySX5Z2c0u0ALyRno0gM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orGhFJnkmo858edAMjj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AB.K_k9UOFMM0GC6NO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IOy5GWGE6QVxDEIuwJt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vChV6RMESFz7z_tNGN7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.nqB1pYkmlWhuSUG1Y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RWM9uPI0.d7I_hDOkh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2XqS2cjkEm_IeNq10fwc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SovVSQc0uX7zMBr.137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y_UpUsjU6zT4lAqnCxm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TJJ4zBhU.HHdnY3fSs6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uBBwC3TkipbtaOZsG2S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zNuAPKAE6xFmdw5S2Jh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C1wHw00WdxdbykE1YM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zHUvEI4EeoOTLqFaKo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biGGckEkiVu0sPpuBMo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8Mp8gR_fUC5grR9WUa8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SepZcN0qCzlcU3fhOi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VvppBookS60iBzcPXl5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5TMipN_kSMZm1U294cy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e0uM0wjku8cTWdhpeId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p8CPwbfEmuokWQzQFz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Mj8V0Jdkqgd6HW6Sl4m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gKr4rJl0eJqNMrEo.E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D4F3k.0GQ83WZ8lxJ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scSg4QhE.VhxHHn3ss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P3aLhBxkiAq680Kwr_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slM7Cc7Ey8NHilWRSB9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KGDWPbTUqDZuREHB_LM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WASP-SDLC Panel[1].v2_templateFinal2">
  <a:themeElements>
    <a:clrScheme name="OWASP-SDLC Panel[1].v2_templateFina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-SDLC Panel[1].v2_templateFinal2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OWASP-SDLC Panel[1].v2_templateFina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On-screen Show (4:3)</PresentationFormat>
  <Paragraphs>151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OWASP-SDLC Panel[1].v2_templateFinal2</vt:lpstr>
      <vt:lpstr>think-cell Slide</vt:lpstr>
      <vt:lpstr>Web Application Security</vt:lpstr>
      <vt:lpstr>Web Application Behaviour</vt:lpstr>
      <vt:lpstr>HTTP POST HTTP GET</vt:lpstr>
      <vt:lpstr>GET vs POST HTTP Request</vt:lpstr>
      <vt:lpstr>What are HTTP Headers?</vt:lpstr>
      <vt:lpstr>Security HTTP Response Headers</vt:lpstr>
      <vt:lpstr>Security HTTP Response headers</vt:lpstr>
      <vt:lpstr>X-Frame-Options</vt:lpstr>
      <vt:lpstr>X-XSS-Protection</vt:lpstr>
      <vt:lpstr>X-ContentType-Options</vt:lpstr>
      <vt:lpstr>Content Security Policy</vt:lpstr>
      <vt:lpstr>Strict Transport Security</vt:lpstr>
      <vt:lpstr>Disabling the Browser Cache</vt:lpstr>
      <vt:lpstr>HTTP Security Headers Tool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Application Security</dc:title>
  <dc:creator>Eoin Keary</dc:creator>
  <cp:lastModifiedBy>Eoin Keary</cp:lastModifiedBy>
  <cp:revision>1</cp:revision>
  <dcterms:created xsi:type="dcterms:W3CDTF">2014-04-07T11:08:47Z</dcterms:created>
  <dcterms:modified xsi:type="dcterms:W3CDTF">2014-04-07T11:09:07Z</dcterms:modified>
</cp:coreProperties>
</file>