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311" r:id="rId3"/>
    <p:sldId id="259" r:id="rId4"/>
    <p:sldId id="260" r:id="rId5"/>
    <p:sldId id="261" r:id="rId6"/>
    <p:sldId id="292" r:id="rId7"/>
    <p:sldId id="295" r:id="rId8"/>
    <p:sldId id="296" r:id="rId9"/>
    <p:sldId id="297" r:id="rId10"/>
    <p:sldId id="294" r:id="rId11"/>
    <p:sldId id="264" r:id="rId12"/>
    <p:sldId id="266" r:id="rId13"/>
    <p:sldId id="267" r:id="rId14"/>
    <p:sldId id="312" r:id="rId15"/>
    <p:sldId id="290" r:id="rId16"/>
    <p:sldId id="270" r:id="rId17"/>
    <p:sldId id="291" r:id="rId18"/>
    <p:sldId id="304" r:id="rId19"/>
    <p:sldId id="305" r:id="rId20"/>
    <p:sldId id="299" r:id="rId21"/>
    <p:sldId id="300" r:id="rId22"/>
    <p:sldId id="288" r:id="rId23"/>
    <p:sldId id="301" r:id="rId24"/>
    <p:sldId id="302" r:id="rId25"/>
    <p:sldId id="308" r:id="rId26"/>
    <p:sldId id="306" r:id="rId27"/>
    <p:sldId id="307" r:id="rId28"/>
    <p:sldId id="277" r:id="rId29"/>
    <p:sldId id="303" r:id="rId30"/>
    <p:sldId id="278" r:id="rId31"/>
    <p:sldId id="314" r:id="rId32"/>
    <p:sldId id="257" r:id="rId33"/>
    <p:sldId id="274" r:id="rId34"/>
    <p:sldId id="275" r:id="rId35"/>
    <p:sldId id="313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4" d="100"/>
          <a:sy n="94" d="100"/>
        </p:scale>
        <p:origin x="1138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D12C3-1484-475E-8E5B-B23519F6F56F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ACB37-408C-47E2-B8E1-37E58C83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8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620" y="2279035"/>
            <a:ext cx="6809780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620" y="4034810"/>
            <a:ext cx="612398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0046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OWASP Geneva Chapter - ASVS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E9C67AB-B614-C742-93A2-1DCA2D6D2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wasp.org/index.php/ASV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mages/6/67/OWASPApplicationSecurityVerificationStandard3.0.pdf" TargetMode="External"/><Relationship Id="rId2" Type="http://schemas.openxmlformats.org/officeDocument/2006/relationships/hyperlink" Target="https://www.owasp.org/index.php/ASV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spreadsheets/d/108gxWfwNNpTB-kpgIgRSUacahreYPc5eSiG72zKQYmM/edit?usp=shari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OWASP ASVS</a:t>
            </a:r>
            <a:br>
              <a:rPr lang="en-US" dirty="0" smtClean="0"/>
            </a:br>
            <a:r>
              <a:rPr lang="en-US" sz="3100" dirty="0" smtClean="0"/>
              <a:t>Application Security Verification Standard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Antonio </a:t>
            </a:r>
            <a:r>
              <a:rPr lang="en-US" sz="2000" dirty="0" err="1"/>
              <a:t>Fontes</a:t>
            </a:r>
            <a:endParaRPr lang="en-US" sz="2000" dirty="0"/>
          </a:p>
          <a:p>
            <a:r>
              <a:rPr lang="en-US" sz="2000" dirty="0"/>
              <a:t>Chapter Meeting - 19 </a:t>
            </a:r>
            <a:r>
              <a:rPr lang="en-US" sz="2000" dirty="0" err="1"/>
              <a:t>octobre</a:t>
            </a:r>
            <a:r>
              <a:rPr lang="en-US" sz="2000" dirty="0"/>
              <a:t> 2015</a:t>
            </a:r>
          </a:p>
          <a:p>
            <a:r>
              <a:rPr lang="en-US" sz="2000" dirty="0"/>
              <a:t>OWASP Geneva Chapter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0400" y="4911110"/>
            <a:ext cx="2781676" cy="153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Mais encore:</a:t>
            </a:r>
          </a:p>
          <a:p>
            <a:pPr lvl="1"/>
            <a:r>
              <a:rPr lang="fr-CH" dirty="0" smtClean="0"/>
              <a:t>Augmenter la finesse des contrôles tout en maintenant la composante «agnostique»</a:t>
            </a:r>
          </a:p>
          <a:p>
            <a:pPr lvl="1"/>
            <a:r>
              <a:rPr lang="fr-CH" dirty="0" smtClean="0"/>
              <a:t>Définir le critère de recette de l’application (cas de l’externalisation du développement ou des tests)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52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Comment communiquer avec l’exécutif?</a:t>
            </a:r>
          </a:p>
          <a:p>
            <a:pPr lvl="1"/>
            <a:r>
              <a:rPr lang="fr-CH" dirty="0" smtClean="0"/>
              <a:t>S’accorder sur le profil de risque: </a:t>
            </a:r>
          </a:p>
          <a:p>
            <a:pPr lvl="2"/>
            <a:r>
              <a:rPr lang="fr-CH" dirty="0" smtClean="0"/>
              <a:t>Niveau </a:t>
            </a:r>
            <a:r>
              <a:rPr lang="fr-CH" i="1" dirty="0" smtClean="0"/>
              <a:t>opportuniste</a:t>
            </a:r>
            <a:r>
              <a:rPr lang="fr-CH" dirty="0" smtClean="0"/>
              <a:t>: requis pour tout système</a:t>
            </a:r>
          </a:p>
          <a:p>
            <a:pPr lvl="2"/>
            <a:r>
              <a:rPr lang="fr-CH" dirty="0" smtClean="0"/>
              <a:t>Niveau </a:t>
            </a:r>
            <a:r>
              <a:rPr lang="fr-CH" i="1" dirty="0" smtClean="0"/>
              <a:t>standard</a:t>
            </a:r>
            <a:r>
              <a:rPr lang="fr-CH" dirty="0" smtClean="0"/>
              <a:t>: requis pour tout système connecté sur Internet</a:t>
            </a:r>
          </a:p>
          <a:p>
            <a:pPr lvl="2"/>
            <a:r>
              <a:rPr lang="fr-CH" dirty="0" smtClean="0"/>
              <a:t>Niveau </a:t>
            </a:r>
            <a:r>
              <a:rPr lang="fr-CH" i="1" dirty="0" smtClean="0"/>
              <a:t>avancé</a:t>
            </a:r>
            <a:r>
              <a:rPr lang="fr-CH" dirty="0" smtClean="0"/>
              <a:t>: systèmes à haut impact / haut risque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93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ASVS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050" name="Picture 2" descr="Owasp-flagship-trans-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730" y="2536192"/>
            <a:ext cx="80962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47750" y="3599908"/>
            <a:ext cx="838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Builder</a:t>
            </a:r>
            <a:br>
              <a:rPr lang="en-US" i="1" dirty="0" smtClean="0"/>
            </a:br>
            <a:r>
              <a:rPr lang="en-US" i="1" dirty="0" smtClean="0"/>
              <a:t>Project</a:t>
            </a:r>
            <a:endParaRPr lang="en-US" i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868" y="1973407"/>
            <a:ext cx="5607723" cy="309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325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ASVS: A… S… V… S…?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u="sng" dirty="0" smtClean="0"/>
              <a:t>A</a:t>
            </a:r>
            <a:r>
              <a:rPr lang="fr-CH" dirty="0" smtClean="0"/>
              <a:t>pplication </a:t>
            </a:r>
            <a:r>
              <a:rPr lang="fr-CH" u="sng" dirty="0" smtClean="0"/>
              <a:t>S</a:t>
            </a:r>
            <a:r>
              <a:rPr lang="fr-CH" dirty="0" smtClean="0"/>
              <a:t>ecurity </a:t>
            </a:r>
            <a:r>
              <a:rPr lang="fr-CH" u="sng" dirty="0" err="1" smtClean="0"/>
              <a:t>V</a:t>
            </a:r>
            <a:r>
              <a:rPr lang="fr-CH" dirty="0" err="1" smtClean="0"/>
              <a:t>erification</a:t>
            </a:r>
            <a:r>
              <a:rPr lang="fr-CH" dirty="0" smtClean="0"/>
              <a:t> </a:t>
            </a:r>
            <a:r>
              <a:rPr lang="fr-CH" u="sng" dirty="0" smtClean="0"/>
              <a:t>S</a:t>
            </a:r>
            <a:r>
              <a:rPr lang="fr-CH" dirty="0" smtClean="0"/>
              <a:t>tandard</a:t>
            </a:r>
          </a:p>
          <a:p>
            <a:r>
              <a:rPr lang="fr-CH" dirty="0" smtClean="0"/>
              <a:t>Traduction:</a:t>
            </a:r>
            <a:r>
              <a:rPr lang="fr-CH" i="1" dirty="0" smtClean="0"/>
              <a:t> standard d’évaluation de sécurité logicielle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90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Auteurs du projet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72" y="1600200"/>
            <a:ext cx="8629817" cy="367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88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ASVS: comment cela se présente-t-il?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Document </a:t>
            </a:r>
            <a:r>
              <a:rPr lang="fr-CH" dirty="0" smtClean="0"/>
              <a:t>téléchargeable (gratuit):</a:t>
            </a:r>
            <a:r>
              <a:rPr lang="fr-CH" dirty="0"/>
              <a:t/>
            </a:r>
            <a:br>
              <a:rPr lang="fr-CH" dirty="0"/>
            </a:br>
            <a:r>
              <a:rPr lang="fr-CH" sz="2400" dirty="0">
                <a:hlinkClick r:id="rId2"/>
              </a:rPr>
              <a:t>https://</a:t>
            </a:r>
            <a:r>
              <a:rPr lang="fr-CH" sz="2400" dirty="0" smtClean="0">
                <a:hlinkClick r:id="rId2"/>
              </a:rPr>
              <a:t>www.owasp.org/index.php/ASVS</a:t>
            </a:r>
            <a:r>
              <a:rPr lang="fr-CH" sz="2400" dirty="0" smtClean="0"/>
              <a:t> </a:t>
            </a:r>
            <a:endParaRPr lang="fr-CH" dirty="0"/>
          </a:p>
          <a:p>
            <a:r>
              <a:rPr lang="fr-CH" dirty="0" smtClean="0"/>
              <a:t>Ou imprimable (payant):</a:t>
            </a:r>
          </a:p>
          <a:p>
            <a:r>
              <a:rPr lang="fr-CH" sz="2000" dirty="0" smtClean="0"/>
              <a:t>Dernière version pas encore disponible en imprimé</a:t>
            </a:r>
          </a:p>
          <a:p>
            <a:r>
              <a:rPr lang="fr-CH" dirty="0" smtClean="0"/>
              <a:t>4 niveaux de conformité</a:t>
            </a:r>
          </a:p>
          <a:p>
            <a:r>
              <a:rPr lang="fr-CH" dirty="0" smtClean="0"/>
              <a:t>16 listes de contrôles, 180 contrôles</a:t>
            </a:r>
          </a:p>
          <a:p>
            <a:r>
              <a:rPr lang="fr-CH" dirty="0" smtClean="0"/>
              <a:t>Anglais, Espagnol, Japonais, Allemand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59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ASVS: niveaux de sécurité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3 niveaux:</a:t>
            </a:r>
          </a:p>
          <a:p>
            <a:pPr lvl="1"/>
            <a:r>
              <a:rPr lang="fr-CH" dirty="0" smtClean="0"/>
              <a:t>Opportuniste</a:t>
            </a:r>
          </a:p>
          <a:p>
            <a:pPr lvl="1"/>
            <a:r>
              <a:rPr lang="fr-CH" dirty="0" smtClean="0"/>
              <a:t>Standard</a:t>
            </a:r>
          </a:p>
          <a:p>
            <a:pPr lvl="1"/>
            <a:r>
              <a:rPr lang="fr-CH" dirty="0" smtClean="0"/>
              <a:t>Avancé</a:t>
            </a:r>
          </a:p>
          <a:p>
            <a:r>
              <a:rPr lang="fr-CH" dirty="0" smtClean="0"/>
              <a:t>+ niveau 0:</a:t>
            </a:r>
          </a:p>
          <a:p>
            <a:pPr lvl="1"/>
            <a:r>
              <a:rPr lang="fr-CH" i="1" dirty="0" smtClean="0"/>
              <a:t>Superficiel</a:t>
            </a:r>
          </a:p>
          <a:p>
            <a:pPr lvl="1"/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656" y="1973407"/>
            <a:ext cx="5607723" cy="309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27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ASVS: niveaux de sécurité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Une guidance sur la détermination du niveau de sécurité attendu est incluse.</a:t>
            </a:r>
          </a:p>
          <a:p>
            <a:r>
              <a:rPr lang="fr-CH" u="sng" dirty="0" smtClean="0"/>
              <a:t>Superficiel (0)</a:t>
            </a:r>
            <a:r>
              <a:rPr lang="fr-CH" dirty="0" smtClean="0"/>
              <a:t>: niveau par défaut, qualifie l’absence de toute approche formelle d’évaluation de sécurité. </a:t>
            </a:r>
          </a:p>
          <a:p>
            <a:r>
              <a:rPr lang="fr-CH" dirty="0" smtClean="0"/>
              <a:t>Attention: une application de niveau 0 n’est pas pour autant vulnérable!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06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ASVS: niveaux de sécurité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u="sng" dirty="0" smtClean="0"/>
              <a:t>Opportuniste (1)</a:t>
            </a:r>
            <a:r>
              <a:rPr lang="fr-CH" dirty="0" smtClean="0"/>
              <a:t>: un effort minimal, mais formel, a été investi dans l’évaluation de la sécurité de l’application. </a:t>
            </a:r>
          </a:p>
          <a:p>
            <a:r>
              <a:rPr lang="fr-CH" dirty="0" smtClean="0"/>
              <a:t>Une application de niveau 1 bénéficie de contrôles destinés à la défense contre des adversaires opportunistes (généralement, usant d’outils de recherche automatisée de vulnérabilités).</a:t>
            </a:r>
          </a:p>
          <a:p>
            <a:endParaRPr lang="fr-CH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9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ASVS: niveaux de sécurité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u="sng" dirty="0" smtClean="0"/>
              <a:t>Standard (2)</a:t>
            </a:r>
            <a:r>
              <a:rPr lang="fr-CH" dirty="0" smtClean="0"/>
              <a:t>: des moyens sont formellement investis dans l’évaluation de sécurité de l’application. </a:t>
            </a:r>
          </a:p>
          <a:p>
            <a:r>
              <a:rPr lang="fr-CH" dirty="0" smtClean="0"/>
              <a:t>Une </a:t>
            </a:r>
            <a:r>
              <a:rPr lang="fr-CH" dirty="0"/>
              <a:t>application de niveau </a:t>
            </a:r>
            <a:r>
              <a:rPr lang="fr-CH" dirty="0" smtClean="0"/>
              <a:t>2 bénéficie </a:t>
            </a:r>
            <a:r>
              <a:rPr lang="fr-CH" dirty="0"/>
              <a:t>de contrôles </a:t>
            </a:r>
            <a:r>
              <a:rPr lang="fr-CH" dirty="0" smtClean="0"/>
              <a:t>destinés à la défense contre des adversaires motivés mais ne disposant pas d’un avantage financier, logistique ou technologique.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1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Bio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/>
              <a:t>Antonio Fontes</a:t>
            </a:r>
          </a:p>
          <a:p>
            <a:pPr marL="0" indent="0">
              <a:buNone/>
            </a:pPr>
            <a:r>
              <a:rPr lang="fr-CH" sz="2400" i="1" dirty="0"/>
              <a:t>Sécurité et protection des données dans </a:t>
            </a:r>
            <a:r>
              <a:rPr lang="fr-CH" sz="2400" i="1" dirty="0" smtClean="0"/>
              <a:t/>
            </a:r>
            <a:br>
              <a:rPr lang="fr-CH" sz="2400" i="1" dirty="0" smtClean="0"/>
            </a:br>
            <a:r>
              <a:rPr lang="fr-CH" sz="2400" i="1" dirty="0" smtClean="0"/>
              <a:t>les opérations </a:t>
            </a:r>
            <a:r>
              <a:rPr lang="fr-CH" sz="2400" i="1" dirty="0"/>
              <a:t>de développement et </a:t>
            </a:r>
            <a:r>
              <a:rPr lang="fr-CH" sz="2400" i="1" dirty="0" smtClean="0"/>
              <a:t/>
            </a:r>
            <a:br>
              <a:rPr lang="fr-CH" sz="2400" i="1" dirty="0" smtClean="0"/>
            </a:br>
            <a:r>
              <a:rPr lang="fr-CH" sz="2400" i="1" dirty="0" smtClean="0"/>
              <a:t>acquisition de logiciels</a:t>
            </a:r>
          </a:p>
          <a:p>
            <a:pPr marL="0" indent="0">
              <a:buNone/>
            </a:pPr>
            <a:endParaRPr lang="fr-CH" sz="2400" i="1" dirty="0" smtClean="0"/>
          </a:p>
          <a:p>
            <a:pPr marL="0" indent="0">
              <a:buNone/>
            </a:pPr>
            <a:r>
              <a:rPr lang="fr-CH" sz="2400" dirty="0" smtClean="0"/>
              <a:t>L7 Sécurité Sarl, Directeur</a:t>
            </a:r>
          </a:p>
          <a:p>
            <a:pPr marL="0" indent="0">
              <a:buNone/>
            </a:pPr>
            <a:r>
              <a:rPr lang="fr-CH" sz="2400" dirty="0" smtClean="0"/>
              <a:t>OWASP Suisse, membre du Comité</a:t>
            </a:r>
          </a:p>
          <a:p>
            <a:pPr marL="0" indent="0">
              <a:buNone/>
            </a:pPr>
            <a:r>
              <a:rPr lang="fr-CH" sz="2400" dirty="0" smtClean="0"/>
              <a:t>OWASP Genève, </a:t>
            </a:r>
            <a:r>
              <a:rPr lang="fr-CH" sz="2400" i="1" dirty="0" err="1" smtClean="0"/>
              <a:t>co-chapter</a:t>
            </a:r>
            <a:r>
              <a:rPr lang="fr-CH" sz="2400" i="1" dirty="0" smtClean="0"/>
              <a:t> leader</a:t>
            </a:r>
          </a:p>
          <a:p>
            <a:pPr marL="0" indent="0">
              <a:buNone/>
            </a:pPr>
            <a:endParaRPr lang="fr-CH" sz="2400" i="1" dirty="0"/>
          </a:p>
          <a:p>
            <a:pPr marL="0" indent="0">
              <a:buNone/>
            </a:pPr>
            <a:r>
              <a:rPr lang="fr-CH" sz="2400" dirty="0" smtClean="0"/>
              <a:t>sur Twitter: @starbuck3000</a:t>
            </a:r>
            <a:endParaRPr lang="fr-CH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OWASP Geneva Chapter - ASVS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530" y="1805608"/>
            <a:ext cx="1670940" cy="140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ASVS: niveaux de sécurité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u="sng" dirty="0" smtClean="0"/>
              <a:t>Avancé (3)</a:t>
            </a:r>
            <a:r>
              <a:rPr lang="fr-CH" dirty="0" smtClean="0"/>
              <a:t>: </a:t>
            </a:r>
            <a:r>
              <a:rPr lang="fr-CH" dirty="0"/>
              <a:t>des moyens sont </a:t>
            </a:r>
            <a:r>
              <a:rPr lang="fr-CH" dirty="0" smtClean="0"/>
              <a:t>investis </a:t>
            </a:r>
            <a:r>
              <a:rPr lang="fr-CH" dirty="0"/>
              <a:t>dans </a:t>
            </a:r>
            <a:r>
              <a:rPr lang="fr-CH" dirty="0" smtClean="0"/>
              <a:t>une évaluation formelle de la sécurité </a:t>
            </a:r>
            <a:r>
              <a:rPr lang="fr-CH" dirty="0"/>
              <a:t>de </a:t>
            </a:r>
            <a:r>
              <a:rPr lang="fr-CH" dirty="0" smtClean="0"/>
              <a:t>l’application, de sa conception à son exploitation. </a:t>
            </a:r>
          </a:p>
          <a:p>
            <a:r>
              <a:rPr lang="fr-CH" dirty="0" smtClean="0"/>
              <a:t>Une </a:t>
            </a:r>
            <a:r>
              <a:rPr lang="fr-CH" dirty="0"/>
              <a:t>application de niveau </a:t>
            </a:r>
            <a:r>
              <a:rPr lang="fr-CH" dirty="0" smtClean="0"/>
              <a:t>3 bénéficie </a:t>
            </a:r>
            <a:r>
              <a:rPr lang="fr-CH" dirty="0"/>
              <a:t>de contrôles </a:t>
            </a:r>
            <a:r>
              <a:rPr lang="fr-CH" dirty="0" smtClean="0"/>
              <a:t>destinés à la défense contre des adversaires organisés et disposant de soutiens financiers, logistiques ou/et technologiques.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74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Fonctions évaluées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r>
              <a:rPr lang="fr-FR" dirty="0"/>
              <a:t>V1: Architecture, design et menaces (10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V2: Authentification (27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V3: Sessions (13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V4: Contrôle d'accès (12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V5: Validation de données (21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V6: -</a:t>
            </a:r>
          </a:p>
          <a:p>
            <a:r>
              <a:rPr lang="fr-FR" dirty="0"/>
              <a:t>V7: Cryptographie (10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V8: Erreurs et exceptions (12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V9: Protection de données (11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V10: Communications (13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V11: Configuration HTTP (8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V12: -</a:t>
            </a:r>
          </a:p>
          <a:p>
            <a:r>
              <a:rPr lang="fr-FR" dirty="0"/>
              <a:t>V13: Développement malveillant (2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V14: -</a:t>
            </a:r>
          </a:p>
          <a:p>
            <a:r>
              <a:rPr lang="fr-FR" dirty="0"/>
              <a:t>V15: Logique métier (2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V16: Fichiers et autres ressources (9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V17: Applications mobiles (11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V18: Services web (10 </a:t>
            </a:r>
            <a:r>
              <a:rPr lang="fr-FR" dirty="0" err="1"/>
              <a:t>contr</a:t>
            </a:r>
            <a:r>
              <a:rPr lang="fr-FR" dirty="0"/>
              <a:t>.)</a:t>
            </a:r>
          </a:p>
          <a:p>
            <a:r>
              <a:rPr lang="fr-FR" dirty="0"/>
              <a:t>V19: Configuration générale (9 </a:t>
            </a:r>
            <a:r>
              <a:rPr lang="fr-FR" dirty="0" err="1"/>
              <a:t>contr</a:t>
            </a:r>
            <a:r>
              <a:rPr lang="fr-FR" dirty="0" smtClean="0"/>
              <a:t>.)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6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liste V2, authentification</a:t>
            </a:r>
            <a:endParaRPr lang="fr-CH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576" y="1258759"/>
            <a:ext cx="6819815" cy="446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79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liste V7, cryptographie</a:t>
            </a:r>
            <a:endParaRPr lang="fr-CH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478109"/>
            <a:ext cx="6366905" cy="437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597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pour quel usage?</a:t>
            </a:r>
            <a:endParaRPr lang="fr-CH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Référentiel détaillé de contrôles:</a:t>
            </a:r>
          </a:p>
          <a:p>
            <a:pPr lvl="1"/>
            <a:r>
              <a:rPr lang="fr-CH" dirty="0" smtClean="0"/>
              <a:t>Utile aux testeurs / auditeurs</a:t>
            </a:r>
          </a:p>
          <a:p>
            <a:pPr lvl="1"/>
            <a:r>
              <a:rPr lang="fr-CH" dirty="0" smtClean="0"/>
              <a:t>Formalise ce qui est à considérer comme «standard» au niveau de la communauté </a:t>
            </a:r>
          </a:p>
        </p:txBody>
      </p:sp>
    </p:spTree>
    <p:extLst>
      <p:ext uri="{BB962C8B-B14F-4D97-AF65-F5344CB8AC3E}">
        <p14:creationId xmlns:p14="http://schemas.microsoft.com/office/powerpoint/2010/main" val="2360896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pour quel usage?</a:t>
            </a:r>
            <a:endParaRPr lang="fr-CH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Mesure, indicateurs-clés:</a:t>
            </a:r>
          </a:p>
          <a:p>
            <a:pPr lvl="1"/>
            <a:r>
              <a:rPr lang="fr-CH" dirty="0" smtClean="0"/>
              <a:t>Portefeuille d’applications soumises à la vérification standard / avancée / opportuniste</a:t>
            </a:r>
          </a:p>
          <a:p>
            <a:pPr lvl="1"/>
            <a:r>
              <a:rPr lang="fr-CH" dirty="0" smtClean="0"/>
              <a:t>Risque corrélé:</a:t>
            </a:r>
          </a:p>
          <a:p>
            <a:pPr lvl="2"/>
            <a:r>
              <a:rPr lang="fr-CH" dirty="0" smtClean="0"/>
              <a:t>Nb. Jours depuis vérification vs. dernière modification</a:t>
            </a:r>
          </a:p>
          <a:p>
            <a:pPr lvl="2"/>
            <a:r>
              <a:rPr lang="fr-CH" dirty="0" smtClean="0"/>
              <a:t>Niveau de conformité atteint vs. attendu</a:t>
            </a:r>
          </a:p>
          <a:p>
            <a:pPr lvl="2"/>
            <a:r>
              <a:rPr lang="fr-CH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595340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pour quel usage?</a:t>
            </a:r>
            <a:endParaRPr lang="fr-CH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Standardisation des évaluations:</a:t>
            </a:r>
          </a:p>
          <a:p>
            <a:pPr lvl="1"/>
            <a:r>
              <a:rPr lang="fr-CH" dirty="0" smtClean="0"/>
              <a:t>Standardisation inter-fournisseurs</a:t>
            </a:r>
          </a:p>
          <a:p>
            <a:pPr lvl="1"/>
            <a:r>
              <a:rPr lang="fr-CH" dirty="0" smtClean="0"/>
              <a:t>Standardisation inter-applications</a:t>
            </a:r>
          </a:p>
          <a:p>
            <a:pPr lvl="1"/>
            <a:r>
              <a:rPr lang="fr-CH" dirty="0" smtClean="0"/>
              <a:t>Standardisation intra-cycle (évaluation de concept, de code </a:t>
            </a:r>
            <a:r>
              <a:rPr lang="fr-CH" dirty="0" err="1" smtClean="0"/>
              <a:t>souce</a:t>
            </a:r>
            <a:r>
              <a:rPr lang="fr-CH" dirty="0" smtClean="0"/>
              <a:t>, des binaires, test d’intrusion)</a:t>
            </a:r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034089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ASVS: pour quel usage?</a:t>
            </a:r>
            <a:endParaRPr lang="fr-CH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Outil contractuel pour les fournisseurs / client:</a:t>
            </a:r>
          </a:p>
          <a:p>
            <a:pPr lvl="1"/>
            <a:r>
              <a:rPr lang="fr-CH" dirty="0" smtClean="0"/>
              <a:t>Spécification des clauses d’acceptation / recette dans les contrats d’acquisition / location.</a:t>
            </a:r>
          </a:p>
          <a:p>
            <a:pPr lvl="1"/>
            <a:r>
              <a:rPr lang="fr-CH" dirty="0" smtClean="0"/>
              <a:t>Mise en référentiel des tests de sécurité réalisés par le fournisseur</a:t>
            </a:r>
          </a:p>
          <a:p>
            <a:pPr lvl="1"/>
            <a:endParaRPr lang="fr-CH" dirty="0" smtClean="0"/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441168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ASVS: points forts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Recherche d’exhaustivité des contrôles tout en restant agnostique</a:t>
            </a:r>
          </a:p>
          <a:p>
            <a:r>
              <a:rPr lang="fr-CH" dirty="0" smtClean="0"/>
              <a:t>Réutilisable à toutes les étapes de contrôle ou d’exécution (concept, code, production)</a:t>
            </a:r>
          </a:p>
          <a:p>
            <a:r>
              <a:rPr lang="fr-CH" dirty="0" smtClean="0"/>
              <a:t>Suivi périodique de la conformité</a:t>
            </a:r>
          </a:p>
          <a:p>
            <a:r>
              <a:rPr lang="fr-CH" dirty="0" smtClean="0"/>
              <a:t>«clés en mains»: </a:t>
            </a:r>
          </a:p>
          <a:p>
            <a:pPr lvl="1"/>
            <a:r>
              <a:rPr lang="fr-CH" dirty="0" smtClean="0"/>
              <a:t>Peu de contraintes / prérequis</a:t>
            </a:r>
          </a:p>
          <a:p>
            <a:pPr lvl="1"/>
            <a:r>
              <a:rPr lang="fr-CH" dirty="0" smtClean="0"/>
              <a:t>Projet actif (maintenu)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667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ASVS: points faibles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Liste de contrôles trop fournie vs. liste de contrôles insuffisante (p.ex.: cryptographie, protocoles d’authentification fédérée, etc.)</a:t>
            </a:r>
          </a:p>
          <a:p>
            <a:r>
              <a:rPr lang="fr-CH" dirty="0" smtClean="0"/>
              <a:t>Regroupement par fonctions au lieu de scénarios</a:t>
            </a:r>
          </a:p>
          <a:p>
            <a:r>
              <a:rPr lang="fr-CH" dirty="0" smtClean="0"/>
              <a:t>Aucune automatisation fournie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3969"/>
            <a:ext cx="8229600" cy="1143000"/>
          </a:xfrm>
        </p:spPr>
        <p:txBody>
          <a:bodyPr/>
          <a:lstStyle/>
          <a:p>
            <a:r>
              <a:rPr lang="fr-CH" dirty="0" smtClean="0"/>
              <a:t>Agenda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531"/>
            <a:ext cx="8229600" cy="4128029"/>
          </a:xfrm>
        </p:spPr>
        <p:txBody>
          <a:bodyPr/>
          <a:lstStyle/>
          <a:p>
            <a:r>
              <a:rPr lang="fr-CH" dirty="0" smtClean="0"/>
              <a:t>Contexte et problématique</a:t>
            </a:r>
          </a:p>
          <a:p>
            <a:r>
              <a:rPr lang="fr-CH" dirty="0" smtClean="0"/>
              <a:t>Présentation de l’outil</a:t>
            </a:r>
          </a:p>
          <a:p>
            <a:r>
              <a:rPr lang="fr-CH" dirty="0" smtClean="0"/>
              <a:t>Exemples de rapports</a:t>
            </a:r>
          </a:p>
          <a:p>
            <a:r>
              <a:rPr lang="fr-CH" dirty="0" smtClean="0"/>
              <a:t>Opportunités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90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ASVS: qui </a:t>
            </a:r>
            <a:r>
              <a:rPr lang="en-US" dirty="0" err="1" smtClean="0"/>
              <a:t>l’adopte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en-US" dirty="0" smtClean="0"/>
              <a:t>Pas de </a:t>
            </a:r>
            <a:r>
              <a:rPr lang="en-US" dirty="0" err="1" smtClean="0"/>
              <a:t>liste</a:t>
            </a:r>
            <a:r>
              <a:rPr lang="en-US" dirty="0" smtClean="0"/>
              <a:t> “</a:t>
            </a:r>
            <a:r>
              <a:rPr lang="en-US" dirty="0" err="1" smtClean="0"/>
              <a:t>officielle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sociétés</a:t>
            </a:r>
            <a:r>
              <a:rPr lang="en-US" dirty="0" smtClean="0"/>
              <a:t> de test </a:t>
            </a:r>
            <a:r>
              <a:rPr lang="en-US" dirty="0" err="1" smtClean="0"/>
              <a:t>d’intrusion</a:t>
            </a:r>
            <a:r>
              <a:rPr lang="en-US" dirty="0" smtClean="0"/>
              <a:t> </a:t>
            </a:r>
            <a:r>
              <a:rPr lang="en-US" dirty="0" err="1" smtClean="0"/>
              <a:t>l’utilisent</a:t>
            </a:r>
            <a:r>
              <a:rPr lang="en-US" dirty="0" smtClean="0"/>
              <a:t> (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utilisent</a:t>
            </a:r>
            <a:r>
              <a:rPr lang="en-US" dirty="0" smtClean="0"/>
              <a:t> le OWASP Testing Guide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Vous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ASVS: </a:t>
            </a:r>
            <a:r>
              <a:rPr lang="en-US" smtClean="0"/>
              <a:t>un guide, </a:t>
            </a:r>
            <a:r>
              <a:rPr lang="en-US" dirty="0" smtClean="0"/>
              <a:t>pas un standard!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6" b="6734"/>
          <a:stretch/>
        </p:blipFill>
        <p:spPr>
          <a:xfrm>
            <a:off x="2590800" y="1151164"/>
            <a:ext cx="3234588" cy="51108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383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Historique - Evolutions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Publication originale: 2009, version 1</a:t>
            </a:r>
          </a:p>
          <a:p>
            <a:r>
              <a:rPr lang="fr-CH" dirty="0" smtClean="0"/>
              <a:t>Version 2: 2014</a:t>
            </a:r>
            <a:endParaRPr lang="fr-CH" dirty="0"/>
          </a:p>
          <a:p>
            <a:r>
              <a:rPr lang="fr-CH" dirty="0" smtClean="0"/>
              <a:t>Version 3: 9 octobre 2015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2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9400" b="1" dirty="0" smtClean="0"/>
              <a:t>?</a:t>
            </a:r>
            <a:endParaRPr lang="en-US" sz="9400" b="1" dirty="0"/>
          </a:p>
          <a:p>
            <a:pPr marL="0" indent="0" algn="r">
              <a:buNone/>
            </a:pPr>
            <a:endParaRPr lang="en-US" sz="2600" dirty="0" smtClean="0"/>
          </a:p>
          <a:p>
            <a:pPr marL="0" indent="0" algn="r">
              <a:buNone/>
            </a:pPr>
            <a:endParaRPr lang="en-US" sz="2600" dirty="0"/>
          </a:p>
          <a:p>
            <a:pPr marL="0" indent="0" algn="r">
              <a:buNone/>
            </a:pPr>
            <a:r>
              <a:rPr lang="en-US" sz="2200" dirty="0" smtClean="0"/>
              <a:t>antonio.fontes@owasp.org</a:t>
            </a:r>
            <a:br>
              <a:rPr lang="en-US" sz="2200" dirty="0" smtClean="0"/>
            </a:br>
            <a:r>
              <a:rPr lang="en-US" sz="2200" dirty="0" smtClean="0"/>
              <a:t>@starbuck3000 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Merci.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Projet</a:t>
            </a:r>
            <a:r>
              <a:rPr lang="en-US" sz="2000" dirty="0"/>
              <a:t> </a:t>
            </a:r>
            <a:r>
              <a:rPr lang="en-US" sz="2000" dirty="0" smtClean="0"/>
              <a:t>ASVS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www.owasp.org/index.php/ASVS</a:t>
            </a:r>
            <a:r>
              <a:rPr lang="en-US" sz="2000" dirty="0" smtClean="0"/>
              <a:t>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Téléchargement</a:t>
            </a:r>
            <a:r>
              <a:rPr lang="en-US" sz="2000" dirty="0"/>
              <a:t> (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Anglais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https://www.owasp.org/images/6/67/OWASPApplicationSecurityVerificationStandard3.0.pdf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Checklist ASVS au format Excel (Dave Ryan)</a:t>
            </a:r>
          </a:p>
          <a:p>
            <a:pPr marL="0" indent="0">
              <a:buNone/>
            </a:pPr>
            <a:r>
              <a:rPr lang="en-US" sz="2000" dirty="0">
                <a:hlinkClick r:id="rId4"/>
              </a:rPr>
              <a:t>https://docs.google.com/spreadsheets/d/108gxWfwNNpTB-kpgIgRSUacahreYPc5eSiG72zKQYmM/edit?usp=sharing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SAMM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61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Contexte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Le projet ASVS adresse la problématique de </a:t>
            </a:r>
            <a:r>
              <a:rPr lang="fr-CH" b="1" dirty="0" smtClean="0"/>
              <a:t>l’évaluation de la sécurité</a:t>
            </a:r>
            <a:r>
              <a:rPr lang="fr-CH" dirty="0" smtClean="0"/>
              <a:t> des applications s’exécutant au-dessus du protocole HTTP (web, mobile, service web, etc.).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4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Quel critère pour évaluer </a:t>
            </a:r>
            <a:r>
              <a:rPr lang="fr-CH" dirty="0"/>
              <a:t>la sécurité d’une </a:t>
            </a:r>
            <a:r>
              <a:rPr lang="fr-CH" dirty="0" smtClean="0"/>
              <a:t>application?</a:t>
            </a:r>
          </a:p>
          <a:p>
            <a:pPr lvl="1"/>
            <a:r>
              <a:rPr lang="fr-CH" dirty="0" smtClean="0"/>
              <a:t>Qu’est-ce </a:t>
            </a:r>
            <a:r>
              <a:rPr lang="fr-CH" dirty="0"/>
              <a:t>qui définit une application répondant aux exigences de sécurité</a:t>
            </a:r>
            <a:r>
              <a:rPr lang="fr-CH" dirty="0" smtClean="0"/>
              <a:t>?</a:t>
            </a:r>
          </a:p>
          <a:p>
            <a:pPr lvl="1"/>
            <a:r>
              <a:rPr lang="fr-CH" dirty="0" smtClean="0"/>
              <a:t>Comment justifier l’évaluation de X critères pour l’application A et X-Y critères pour l’application B?</a:t>
            </a:r>
          </a:p>
          <a:p>
            <a:pPr lvl="1"/>
            <a:r>
              <a:rPr lang="fr-CH" dirty="0" smtClean="0"/>
              <a:t>Peut-on se contenter du Top 10?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0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Standardiser </a:t>
            </a:r>
            <a:r>
              <a:rPr lang="fr-CH" dirty="0"/>
              <a:t>quantitativement et qualitativement l’évaluation de sécurité d’une </a:t>
            </a:r>
            <a:r>
              <a:rPr lang="fr-CH" dirty="0" smtClean="0"/>
              <a:t>application </a:t>
            </a:r>
            <a:r>
              <a:rPr lang="fr-CH" b="1" dirty="0" smtClean="0"/>
              <a:t>dans le temps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En quoi l’évaluation J est-elle comparable à l’évaluation J+1?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74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Standardiser </a:t>
            </a:r>
            <a:r>
              <a:rPr lang="fr-CH" dirty="0"/>
              <a:t>quantitativement et qualitativement l’évaluation de sécurité d’une </a:t>
            </a:r>
            <a:r>
              <a:rPr lang="fr-CH" dirty="0" smtClean="0"/>
              <a:t>application </a:t>
            </a:r>
            <a:r>
              <a:rPr lang="fr-CH" b="1" dirty="0" smtClean="0"/>
              <a:t>dans l’organisation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En quoi l’évaluation de l’application A est-elle comparable à celle de l’application B?</a:t>
            </a:r>
          </a:p>
          <a:p>
            <a:pPr lvl="1"/>
            <a:r>
              <a:rPr lang="fr-CH" dirty="0" smtClean="0"/>
              <a:t>Comment gérer le cas des applications à impact/risque différent?</a:t>
            </a:r>
          </a:p>
          <a:p>
            <a:pPr lvl="2"/>
            <a:r>
              <a:rPr lang="fr-CH" dirty="0" smtClean="0"/>
              <a:t>Si A est moins risqué, considérer un critère «allégé»?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3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Standardiser </a:t>
            </a:r>
            <a:r>
              <a:rPr lang="fr-CH" dirty="0"/>
              <a:t>quantitativement et qualitativement l’évaluation de sécurité d’une </a:t>
            </a:r>
            <a:r>
              <a:rPr lang="fr-CH" dirty="0" smtClean="0"/>
              <a:t>application </a:t>
            </a:r>
            <a:r>
              <a:rPr lang="fr-CH" b="1" dirty="0" smtClean="0"/>
              <a:t>par les fournisseurs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Cas des fournisseurs multiples (portefeuille d’applications) et des rotations de fournisseurs (application testée par divers fournisseurs).</a:t>
            </a:r>
          </a:p>
          <a:p>
            <a:pPr lvl="1"/>
            <a:r>
              <a:rPr lang="fr-CH" dirty="0" smtClean="0"/>
              <a:t>S’assurer que tous les fournisseurs s’appuient sur un critère </a:t>
            </a:r>
            <a:r>
              <a:rPr lang="fr-CH" b="1" dirty="0" smtClean="0"/>
              <a:t>commun </a:t>
            </a:r>
            <a:r>
              <a:rPr lang="fr-CH" dirty="0" smtClean="0"/>
              <a:t>et </a:t>
            </a:r>
            <a:r>
              <a:rPr lang="fr-CH" b="1" dirty="0" smtClean="0"/>
              <a:t>plus fourni</a:t>
            </a:r>
            <a:r>
              <a:rPr lang="fr-CH" dirty="0" smtClean="0"/>
              <a:t> que 10 critères (Top 10)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27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Problématique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Standardiser </a:t>
            </a:r>
            <a:r>
              <a:rPr lang="fr-CH" dirty="0"/>
              <a:t>quantitativement et qualitativement </a:t>
            </a:r>
            <a:r>
              <a:rPr lang="fr-CH" b="1" dirty="0" smtClean="0"/>
              <a:t>les différentes méthodes d’évaluation</a:t>
            </a:r>
            <a:r>
              <a:rPr lang="fr-CH" dirty="0" smtClean="0"/>
              <a:t> </a:t>
            </a:r>
            <a:r>
              <a:rPr lang="fr-CH" dirty="0"/>
              <a:t>de sécurité d’une </a:t>
            </a:r>
            <a:r>
              <a:rPr lang="fr-CH" dirty="0" smtClean="0"/>
              <a:t>application :</a:t>
            </a:r>
          </a:p>
          <a:p>
            <a:pPr lvl="1"/>
            <a:r>
              <a:rPr lang="fr-CH" dirty="0"/>
              <a:t>Revue / contrôle du concept </a:t>
            </a:r>
          </a:p>
          <a:p>
            <a:pPr lvl="1"/>
            <a:r>
              <a:rPr lang="fr-CH" dirty="0"/>
              <a:t>Revue / contrôle du code source</a:t>
            </a:r>
          </a:p>
          <a:p>
            <a:pPr lvl="1"/>
            <a:r>
              <a:rPr lang="fr-CH" dirty="0"/>
              <a:t>Revue / contrôle du système opérationnel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OWASP Geneva Chapter - ASVS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C67AB-B614-C742-93A2-1DCA2D6D227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931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1309</Words>
  <Application>Microsoft Office PowerPoint</Application>
  <PresentationFormat>On-screen Show (4:3)</PresentationFormat>
  <Paragraphs>269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Office Theme</vt:lpstr>
      <vt:lpstr>OWASP ASVS Application Security Verification Standard</vt:lpstr>
      <vt:lpstr>Bio</vt:lpstr>
      <vt:lpstr>Agenda</vt:lpstr>
      <vt:lpstr>Contexte</vt:lpstr>
      <vt:lpstr>Problématique</vt:lpstr>
      <vt:lpstr>Problématique</vt:lpstr>
      <vt:lpstr>Problématique</vt:lpstr>
      <vt:lpstr>Problématique</vt:lpstr>
      <vt:lpstr>Problématique</vt:lpstr>
      <vt:lpstr>Problématique</vt:lpstr>
      <vt:lpstr>Problématique</vt:lpstr>
      <vt:lpstr>ASVS</vt:lpstr>
      <vt:lpstr>ASVS: A… S… V… S…?</vt:lpstr>
      <vt:lpstr>Auteurs du projet</vt:lpstr>
      <vt:lpstr>ASVS: comment cela se présente-t-il?</vt:lpstr>
      <vt:lpstr>ASVS: niveaux de sécurité</vt:lpstr>
      <vt:lpstr>ASVS: niveaux de sécurité</vt:lpstr>
      <vt:lpstr>ASVS: niveaux de sécurité</vt:lpstr>
      <vt:lpstr>ASVS: niveaux de sécurité</vt:lpstr>
      <vt:lpstr>ASVS: niveaux de sécurité</vt:lpstr>
      <vt:lpstr>ASVS: Fonctions évaluées</vt:lpstr>
      <vt:lpstr>ASVS: liste V2, authentification</vt:lpstr>
      <vt:lpstr>ASVS: liste V7, cryptographie</vt:lpstr>
      <vt:lpstr>ASVS: pour quel usage?</vt:lpstr>
      <vt:lpstr>ASVS: pour quel usage?</vt:lpstr>
      <vt:lpstr>ASVS: pour quel usage?</vt:lpstr>
      <vt:lpstr>ASVS: pour quel usage?</vt:lpstr>
      <vt:lpstr>ASVS: points forts</vt:lpstr>
      <vt:lpstr>ASVS: points faibles</vt:lpstr>
      <vt:lpstr>ASVS: qui l’adopte?</vt:lpstr>
      <vt:lpstr>ASVS: un guide, pas un standard!</vt:lpstr>
      <vt:lpstr>Historique - Evolutions</vt:lpstr>
      <vt:lpstr>Questions?</vt:lpstr>
      <vt:lpstr>PowerPoint Presentation</vt:lpstr>
      <vt:lpstr>Liens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Fontes</dc:creator>
  <cp:lastModifiedBy>six</cp:lastModifiedBy>
  <cp:revision>32</cp:revision>
  <dcterms:created xsi:type="dcterms:W3CDTF">2013-10-03T18:23:08Z</dcterms:created>
  <dcterms:modified xsi:type="dcterms:W3CDTF">2015-11-02T23:11:01Z</dcterms:modified>
</cp:coreProperties>
</file>