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1"/>
  </p:notesMasterIdLst>
  <p:sldIdLst>
    <p:sldId id="256" r:id="rId2"/>
    <p:sldId id="258" r:id="rId3"/>
    <p:sldId id="259" r:id="rId4"/>
    <p:sldId id="260" r:id="rId5"/>
    <p:sldId id="261" r:id="rId6"/>
    <p:sldId id="294" r:id="rId7"/>
    <p:sldId id="262" r:id="rId8"/>
    <p:sldId id="263" r:id="rId9"/>
    <p:sldId id="264" r:id="rId10"/>
    <p:sldId id="265" r:id="rId11"/>
    <p:sldId id="276" r:id="rId12"/>
    <p:sldId id="266" r:id="rId13"/>
    <p:sldId id="267" r:id="rId14"/>
    <p:sldId id="295" r:id="rId15"/>
    <p:sldId id="290" r:id="rId16"/>
    <p:sldId id="270" r:id="rId17"/>
    <p:sldId id="291" r:id="rId18"/>
    <p:sldId id="273" r:id="rId19"/>
    <p:sldId id="283" r:id="rId20"/>
    <p:sldId id="284" r:id="rId21"/>
    <p:sldId id="285" r:id="rId22"/>
    <p:sldId id="286" r:id="rId23"/>
    <p:sldId id="287" r:id="rId24"/>
    <p:sldId id="288" r:id="rId25"/>
    <p:sldId id="289" r:id="rId26"/>
    <p:sldId id="269" r:id="rId27"/>
    <p:sldId id="271" r:id="rId28"/>
    <p:sldId id="272" r:id="rId29"/>
    <p:sldId id="268" r:id="rId30"/>
    <p:sldId id="279" r:id="rId31"/>
    <p:sldId id="280" r:id="rId32"/>
    <p:sldId id="281" r:id="rId33"/>
    <p:sldId id="282" r:id="rId34"/>
    <p:sldId id="277" r:id="rId35"/>
    <p:sldId id="278" r:id="rId36"/>
    <p:sldId id="257" r:id="rId37"/>
    <p:sldId id="274" r:id="rId38"/>
    <p:sldId id="275" r:id="rId39"/>
    <p:sldId id="296" r:id="rId4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685"/>
    <a:srgbClr val="D8A5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82" d="100"/>
          <a:sy n="82" d="100"/>
        </p:scale>
        <p:origin x="1474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3D12C3-1484-475E-8E5B-B23519F6F56F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ACB37-408C-47E2-B8E1-37E58C83BC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589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2620" y="2279035"/>
            <a:ext cx="6809780" cy="1470025"/>
          </a:xfrm>
        </p:spPr>
        <p:txBody>
          <a:bodyPr/>
          <a:lstStyle>
            <a:lvl1pPr algn="l">
              <a:defRPr>
                <a:solidFill>
                  <a:srgbClr val="D8A51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2620" y="4034810"/>
            <a:ext cx="6123980" cy="1752600"/>
          </a:xfrm>
        </p:spPr>
        <p:txBody>
          <a:bodyPr/>
          <a:lstStyle>
            <a:lvl1pPr marL="0" indent="0" algn="l">
              <a:buNone/>
              <a:defRPr>
                <a:solidFill>
                  <a:srgbClr val="00468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188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00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23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BE9C67AB-B614-C742-93A2-1DCA2D6D22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809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415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028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266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971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914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569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629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1280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179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004685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ulu.com/shop/opensamm-project/software-assurance-maturity-model-samm-bw/paperback/product-4749935.html" TargetMode="External"/><Relationship Id="rId2" Type="http://schemas.openxmlformats.org/officeDocument/2006/relationships/hyperlink" Target="https://www.owasp.org/index.php/SAMM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wasp.org/images/c/c0/SAMM-1.0.pdf" TargetMode="External"/><Relationship Id="rId2" Type="http://schemas.openxmlformats.org/officeDocument/2006/relationships/hyperlink" Target="https://www.owasp.org/index.php/SAM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owasp.org/images/b/b1/OpenSAMM_March_2015_Michael_Craigue_HP_Final.pdf" TargetMode="External"/><Relationship Id="rId4" Type="http://schemas.openxmlformats.org/officeDocument/2006/relationships/hyperlink" Target="https://www.owasp.org/images/2/21/OpenSAMM_App_Prioritization_Overview_v3.pdf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OWASP SAMM</a:t>
            </a:r>
            <a:br>
              <a:rPr lang="en-US" dirty="0" smtClean="0"/>
            </a:br>
            <a:r>
              <a:rPr lang="en-US" sz="3600" dirty="0" smtClean="0"/>
              <a:t>Software Assurance Maturity Model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Antonio </a:t>
            </a:r>
            <a:r>
              <a:rPr lang="en-US" sz="2000" dirty="0" err="1" smtClean="0"/>
              <a:t>Fontes</a:t>
            </a:r>
            <a:endParaRPr lang="en-US" sz="2000" dirty="0" smtClean="0"/>
          </a:p>
          <a:p>
            <a:r>
              <a:rPr lang="en-US" sz="2000" dirty="0" smtClean="0"/>
              <a:t>Chapter Meeting </a:t>
            </a:r>
            <a:r>
              <a:rPr lang="en-US" sz="2000" dirty="0" smtClean="0"/>
              <a:t>- 19 </a:t>
            </a:r>
            <a:r>
              <a:rPr lang="en-US" sz="2000" dirty="0" err="1" smtClean="0"/>
              <a:t>octobre</a:t>
            </a:r>
            <a:r>
              <a:rPr lang="en-US" sz="2000" dirty="0" smtClean="0"/>
              <a:t> </a:t>
            </a:r>
            <a:r>
              <a:rPr lang="en-US" sz="2000" dirty="0" smtClean="0"/>
              <a:t>2015</a:t>
            </a:r>
          </a:p>
          <a:p>
            <a:r>
              <a:rPr lang="en-US" sz="2000" dirty="0" smtClean="0"/>
              <a:t>OWASP Geneva Chapter</a:t>
            </a:r>
            <a:endParaRPr lang="en-US" sz="2000" dirty="0"/>
          </a:p>
        </p:txBody>
      </p:sp>
      <p:pic>
        <p:nvPicPr>
          <p:cNvPr id="4" name="Content Placeholder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5577" y="3789559"/>
            <a:ext cx="1837703" cy="1668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Problématique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H" dirty="0" smtClean="0"/>
              <a:t>Environnements hétérogènes:</a:t>
            </a:r>
          </a:p>
          <a:p>
            <a:pPr lvl="1"/>
            <a:r>
              <a:rPr lang="fr-CH" dirty="0" smtClean="0"/>
              <a:t>Parcs </a:t>
            </a:r>
            <a:r>
              <a:rPr lang="fr-CH" dirty="0" smtClean="0"/>
              <a:t>applicatifs complexes:</a:t>
            </a:r>
          </a:p>
          <a:p>
            <a:pPr lvl="2"/>
            <a:r>
              <a:rPr lang="fr-CH" dirty="0" smtClean="0"/>
              <a:t>Fournisseurs </a:t>
            </a:r>
            <a:r>
              <a:rPr lang="fr-CH" dirty="0" smtClean="0"/>
              <a:t>multiples, dispersés, de maturité variable</a:t>
            </a:r>
            <a:endParaRPr lang="fr-CH" dirty="0" smtClean="0"/>
          </a:p>
          <a:p>
            <a:pPr lvl="2"/>
            <a:r>
              <a:rPr lang="fr-CH" dirty="0" smtClean="0"/>
              <a:t>Environnements et technologies </a:t>
            </a:r>
            <a:r>
              <a:rPr lang="fr-CH" dirty="0" smtClean="0"/>
              <a:t>divers</a:t>
            </a:r>
          </a:p>
          <a:p>
            <a:pPr lvl="2"/>
            <a:r>
              <a:rPr lang="fr-CH" dirty="0" smtClean="0"/>
              <a:t>Cycles de développement à itération courtes: quid du test d’intrusion sur la release 372?</a:t>
            </a:r>
            <a:endParaRPr lang="fr-CH" dirty="0" smtClean="0"/>
          </a:p>
          <a:p>
            <a:pPr lvl="2"/>
            <a:r>
              <a:rPr lang="fr-CH" dirty="0" smtClean="0"/>
              <a:t>Etc</a:t>
            </a:r>
            <a:r>
              <a:rPr lang="fr-CH" dirty="0" smtClean="0"/>
              <a:t>.</a:t>
            </a:r>
          </a:p>
          <a:p>
            <a:pPr marL="914400" lvl="2" indent="0">
              <a:buNone/>
            </a:pPr>
            <a:endParaRPr lang="fr-CH" dirty="0" smtClean="0"/>
          </a:p>
          <a:p>
            <a:pPr lvl="1"/>
            <a:endParaRPr lang="fr-CH" dirty="0" smtClean="0"/>
          </a:p>
          <a:p>
            <a:pPr marL="457200" lvl="1" indent="0">
              <a:buNone/>
            </a:pPr>
            <a:endParaRPr lang="fr-CH" dirty="0" smtClean="0"/>
          </a:p>
          <a:p>
            <a:pPr lvl="1"/>
            <a:endParaRPr lang="fr-CH" i="1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8164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Problématique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H" dirty="0" smtClean="0"/>
              <a:t>Priorisation des efforts:</a:t>
            </a:r>
          </a:p>
          <a:p>
            <a:pPr lvl="1"/>
            <a:r>
              <a:rPr lang="fr-CH" dirty="0" smtClean="0"/>
              <a:t>Dans quoi investir? </a:t>
            </a:r>
          </a:p>
          <a:p>
            <a:pPr lvl="1"/>
            <a:r>
              <a:rPr lang="fr-CH" dirty="0" smtClean="0"/>
              <a:t>Pourquoi</a:t>
            </a:r>
            <a:r>
              <a:rPr lang="fr-CH" dirty="0" smtClean="0"/>
              <a:t>? Selon qui?</a:t>
            </a:r>
            <a:endParaRPr lang="fr-CH" dirty="0" smtClean="0"/>
          </a:p>
          <a:p>
            <a:pPr lvl="1"/>
            <a:endParaRPr lang="fr-CH" i="1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8468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SAMM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24200" y="1953450"/>
            <a:ext cx="3768713" cy="3421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026" name="Picture 2" descr="Midlevel project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7750" y="2575249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47750" y="3599908"/>
            <a:ext cx="10416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Defender</a:t>
            </a:r>
            <a:br>
              <a:rPr lang="en-US" i="1" dirty="0" smtClean="0"/>
            </a:br>
            <a:r>
              <a:rPr lang="en-US" i="1" dirty="0" smtClean="0"/>
              <a:t>Project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9843253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SAMM: S… A… M… M…?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u="sng" dirty="0" smtClean="0"/>
              <a:t>S</a:t>
            </a:r>
            <a:r>
              <a:rPr lang="fr-CH" dirty="0" smtClean="0"/>
              <a:t>oftware </a:t>
            </a:r>
            <a:r>
              <a:rPr lang="fr-CH" u="sng" dirty="0" smtClean="0"/>
              <a:t>A</a:t>
            </a:r>
            <a:r>
              <a:rPr lang="fr-CH" dirty="0" smtClean="0"/>
              <a:t>ssurance </a:t>
            </a:r>
            <a:r>
              <a:rPr lang="fr-CH" u="sng" dirty="0" err="1" smtClean="0"/>
              <a:t>M</a:t>
            </a:r>
            <a:r>
              <a:rPr lang="fr-CH" dirty="0" err="1" smtClean="0"/>
              <a:t>aturity</a:t>
            </a:r>
            <a:r>
              <a:rPr lang="fr-CH" dirty="0" smtClean="0"/>
              <a:t> </a:t>
            </a:r>
            <a:r>
              <a:rPr lang="fr-CH" u="sng" dirty="0" smtClean="0"/>
              <a:t>M</a:t>
            </a:r>
            <a:r>
              <a:rPr lang="fr-CH" dirty="0" smtClean="0"/>
              <a:t>odel</a:t>
            </a:r>
          </a:p>
          <a:p>
            <a:r>
              <a:rPr lang="fr-CH" dirty="0" smtClean="0"/>
              <a:t>Traduction: </a:t>
            </a:r>
            <a:r>
              <a:rPr lang="fr-CH" i="1" dirty="0" smtClean="0"/>
              <a:t>Modèle de maturité d’assurance logicielle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0904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Auteurs du projet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OWASP Geneva Chapter - </a:t>
            </a:r>
            <a:r>
              <a:rPr lang="en-US" dirty="0" smtClean="0"/>
              <a:t>SAMM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t>14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8127" y="1600199"/>
            <a:ext cx="8393657" cy="4128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0004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SAMM: comment cela se présente-t-il?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/>
              <a:t>Document </a:t>
            </a:r>
            <a:r>
              <a:rPr lang="fr-CH" dirty="0" smtClean="0"/>
              <a:t>téléchargeable (gratuit):</a:t>
            </a:r>
            <a:r>
              <a:rPr lang="fr-CH" dirty="0"/>
              <a:t/>
            </a:r>
            <a:br>
              <a:rPr lang="fr-CH" dirty="0"/>
            </a:br>
            <a:r>
              <a:rPr lang="fr-CH" sz="2400" dirty="0">
                <a:hlinkClick r:id="rId2"/>
              </a:rPr>
              <a:t>https://</a:t>
            </a:r>
            <a:r>
              <a:rPr lang="fr-CH" sz="2400" dirty="0" smtClean="0">
                <a:hlinkClick r:id="rId2"/>
              </a:rPr>
              <a:t>www.owasp.org/index.php/SAMM</a:t>
            </a:r>
            <a:r>
              <a:rPr lang="fr-CH" sz="2400" dirty="0" smtClean="0"/>
              <a:t> </a:t>
            </a:r>
            <a:endParaRPr lang="fr-CH" dirty="0"/>
          </a:p>
          <a:p>
            <a:r>
              <a:rPr lang="fr-CH" dirty="0" smtClean="0"/>
              <a:t>Ou imprimable (payant):</a:t>
            </a:r>
          </a:p>
          <a:p>
            <a:r>
              <a:rPr lang="fr-CH" sz="2000" dirty="0">
                <a:hlinkClick r:id="rId3"/>
              </a:rPr>
              <a:t>http://</a:t>
            </a:r>
            <a:r>
              <a:rPr lang="fr-CH" sz="2000" dirty="0" smtClean="0">
                <a:hlinkClick r:id="rId3"/>
              </a:rPr>
              <a:t>www.lulu.com/shop/opensamm-project/software-assurance-maturity-model-samm-bw/paperback/product-4749935.html</a:t>
            </a:r>
            <a:r>
              <a:rPr lang="fr-CH" sz="2000" dirty="0" smtClean="0"/>
              <a:t> </a:t>
            </a:r>
          </a:p>
          <a:p>
            <a:r>
              <a:rPr lang="fr-CH" dirty="0" smtClean="0"/>
              <a:t>95 pages</a:t>
            </a:r>
          </a:p>
          <a:p>
            <a:r>
              <a:rPr lang="fr-CH" dirty="0" smtClean="0"/>
              <a:t>Anglais, Espagnol, Japonais, Allemand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9592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SAMM: </a:t>
            </a:r>
            <a:r>
              <a:rPr lang="fr-CH" dirty="0" smtClean="0"/>
              <a:t>un </a:t>
            </a:r>
            <a:r>
              <a:rPr lang="fr-CH" dirty="0" smtClean="0"/>
              <a:t>processus simple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3 étapes:</a:t>
            </a:r>
          </a:p>
          <a:p>
            <a:pPr lvl="1"/>
            <a:r>
              <a:rPr lang="fr-CH" dirty="0" smtClean="0"/>
              <a:t>J’évalue mes dispositifs de développement/achat</a:t>
            </a:r>
            <a:endParaRPr lang="fr-CH" dirty="0" smtClean="0"/>
          </a:p>
          <a:p>
            <a:pPr lvl="1"/>
            <a:r>
              <a:rPr lang="fr-CH" dirty="0" smtClean="0"/>
              <a:t>J’identifie mon «</a:t>
            </a:r>
            <a:r>
              <a:rPr lang="fr-CH" dirty="0" smtClean="0"/>
              <a:t>niveau </a:t>
            </a:r>
            <a:r>
              <a:rPr lang="fr-CH" dirty="0" smtClean="0"/>
              <a:t>de maturité» recherché</a:t>
            </a:r>
            <a:endParaRPr lang="fr-CH" dirty="0" smtClean="0"/>
          </a:p>
          <a:p>
            <a:pPr lvl="1"/>
            <a:r>
              <a:rPr lang="fr-CH" dirty="0" smtClean="0"/>
              <a:t>Je formalise un plan </a:t>
            </a:r>
            <a:r>
              <a:rPr lang="fr-CH" dirty="0" smtClean="0"/>
              <a:t>d’action</a:t>
            </a:r>
          </a:p>
          <a:p>
            <a:pPr lvl="1"/>
            <a:endParaRPr lang="fr-CH" i="1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1026" name="Picture 2" descr="https://www.owasp.org/images/thumb/7/71/SAMM-Overview.png/720px-SAMM-Overvie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1323" y="3788230"/>
            <a:ext cx="6291893" cy="19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53273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SAMM: organisation du modèle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3 </a:t>
            </a:r>
            <a:r>
              <a:rPr lang="fr-CH" dirty="0" smtClean="0"/>
              <a:t>niveaux:</a:t>
            </a:r>
            <a:endParaRPr lang="fr-CH" dirty="0" smtClean="0"/>
          </a:p>
          <a:p>
            <a:pPr lvl="1"/>
            <a:r>
              <a:rPr lang="fr-CH" i="1" dirty="0" smtClean="0"/>
              <a:t>Pôle Direction </a:t>
            </a:r>
            <a:r>
              <a:rPr lang="fr-CH" i="1" dirty="0" smtClean="0"/>
              <a:t>des développements / acquisitions</a:t>
            </a:r>
          </a:p>
          <a:p>
            <a:pPr lvl="1"/>
            <a:r>
              <a:rPr lang="fr-CH" i="1" dirty="0" smtClean="0"/>
              <a:t>Pôle Fonctions </a:t>
            </a:r>
            <a:r>
              <a:rPr lang="fr-CH" i="1" dirty="0" smtClean="0"/>
              <a:t>métier</a:t>
            </a:r>
          </a:p>
          <a:p>
            <a:pPr lvl="1"/>
            <a:r>
              <a:rPr lang="fr-CH" i="1" dirty="0" smtClean="0"/>
              <a:t>Pôle Activités </a:t>
            </a:r>
            <a:r>
              <a:rPr lang="fr-CH" i="1" dirty="0" smtClean="0"/>
              <a:t>de sécurité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1026" name="Picture 2" descr="https://www.owasp.org/images/thumb/7/71/SAMM-Overview.png/720px-SAMM-Overvie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4200" y="3983366"/>
            <a:ext cx="5659016" cy="1744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83064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SAMM: organisation du modèle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 </a:t>
            </a:r>
            <a:r>
              <a:rPr lang="en-US" dirty="0" err="1" smtClean="0"/>
              <a:t>fonctions</a:t>
            </a:r>
            <a:r>
              <a:rPr lang="en-US" dirty="0" smtClean="0"/>
              <a:t> métier: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6116" b="50698"/>
          <a:stretch/>
        </p:blipFill>
        <p:spPr>
          <a:xfrm>
            <a:off x="324153" y="2584580"/>
            <a:ext cx="8735977" cy="653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819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SAMM: organisation du modèle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12 activités de sécurité: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9075" y="2515516"/>
            <a:ext cx="8801100" cy="1981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500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Bio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CH" dirty="0"/>
              <a:t>Antonio Fontes</a:t>
            </a:r>
          </a:p>
          <a:p>
            <a:pPr marL="0" indent="0">
              <a:buNone/>
            </a:pPr>
            <a:r>
              <a:rPr lang="fr-CH" sz="2400" i="1" dirty="0"/>
              <a:t>Sécurité et protection des données dans </a:t>
            </a:r>
            <a:r>
              <a:rPr lang="fr-CH" sz="2400" i="1" dirty="0" smtClean="0"/>
              <a:t/>
            </a:r>
            <a:br>
              <a:rPr lang="fr-CH" sz="2400" i="1" dirty="0" smtClean="0"/>
            </a:br>
            <a:r>
              <a:rPr lang="fr-CH" sz="2400" i="1" dirty="0" smtClean="0"/>
              <a:t>les opérations </a:t>
            </a:r>
            <a:r>
              <a:rPr lang="fr-CH" sz="2400" i="1" dirty="0"/>
              <a:t>de développement et </a:t>
            </a:r>
            <a:r>
              <a:rPr lang="fr-CH" sz="2400" i="1" dirty="0" smtClean="0"/>
              <a:t/>
            </a:r>
            <a:br>
              <a:rPr lang="fr-CH" sz="2400" i="1" dirty="0" smtClean="0"/>
            </a:br>
            <a:r>
              <a:rPr lang="fr-CH" sz="2400" i="1" dirty="0" smtClean="0"/>
              <a:t>acquisition de logiciels</a:t>
            </a:r>
          </a:p>
          <a:p>
            <a:pPr marL="0" indent="0">
              <a:buNone/>
            </a:pPr>
            <a:endParaRPr lang="fr-CH" sz="2400" i="1" dirty="0" smtClean="0"/>
          </a:p>
          <a:p>
            <a:pPr marL="0" indent="0">
              <a:buNone/>
            </a:pPr>
            <a:r>
              <a:rPr lang="fr-CH" sz="2400" dirty="0" smtClean="0"/>
              <a:t>L7 Sécurité Sarl, Directeur</a:t>
            </a:r>
          </a:p>
          <a:p>
            <a:pPr marL="0" indent="0">
              <a:buNone/>
            </a:pPr>
            <a:r>
              <a:rPr lang="fr-CH" sz="2400" dirty="0" smtClean="0"/>
              <a:t>OWASP Suisse, membre du Comité</a:t>
            </a:r>
          </a:p>
          <a:p>
            <a:pPr marL="0" indent="0">
              <a:buNone/>
            </a:pPr>
            <a:r>
              <a:rPr lang="fr-CH" sz="2400" dirty="0" smtClean="0"/>
              <a:t>OWASP Genève, </a:t>
            </a:r>
            <a:r>
              <a:rPr lang="fr-CH" sz="2400" i="1" dirty="0" err="1" smtClean="0"/>
              <a:t>co-chapter</a:t>
            </a:r>
            <a:r>
              <a:rPr lang="fr-CH" sz="2400" i="1" dirty="0" smtClean="0"/>
              <a:t> leader</a:t>
            </a:r>
          </a:p>
          <a:p>
            <a:pPr marL="0" indent="0">
              <a:buNone/>
            </a:pPr>
            <a:endParaRPr lang="fr-CH" sz="2400" i="1" dirty="0"/>
          </a:p>
          <a:p>
            <a:pPr marL="0" indent="0">
              <a:buNone/>
            </a:pPr>
            <a:r>
              <a:rPr lang="fr-CH" sz="2400" dirty="0" smtClean="0"/>
              <a:t>sur Twitter: @starbuck3000</a:t>
            </a:r>
            <a:endParaRPr lang="fr-CH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t>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4530" y="1805608"/>
            <a:ext cx="1670940" cy="1403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65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SAMM: organisation du modèle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3(4) niveaux de maturité par activité: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" y="2296204"/>
            <a:ext cx="8485987" cy="343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6851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SAMM: organisation du modèle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3(4) niveaux de maturité par activité: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191499"/>
            <a:ext cx="8152354" cy="327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3786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SAMM: évaluation d’une organisation</a:t>
            </a:r>
            <a:endParaRPr lang="fr-CH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Méthode à choix: accélérée </a:t>
            </a:r>
            <a:r>
              <a:rPr lang="fr-CH" dirty="0" smtClean="0"/>
              <a:t>(</a:t>
            </a:r>
            <a:r>
              <a:rPr lang="fr-CH" i="1" dirty="0" err="1" smtClean="0"/>
              <a:t>lightweight</a:t>
            </a:r>
            <a:r>
              <a:rPr lang="fr-CH" i="1" dirty="0" smtClean="0"/>
              <a:t> </a:t>
            </a:r>
            <a:r>
              <a:rPr lang="fr-CH" i="1" dirty="0" err="1" smtClean="0"/>
              <a:t>assessment</a:t>
            </a:r>
            <a:r>
              <a:rPr lang="fr-CH" dirty="0" smtClean="0"/>
              <a:t>) ou </a:t>
            </a:r>
            <a:r>
              <a:rPr lang="fr-CH" dirty="0" smtClean="0"/>
              <a:t>approfondie </a:t>
            </a:r>
            <a:r>
              <a:rPr lang="fr-CH" dirty="0" smtClean="0"/>
              <a:t>(</a:t>
            </a:r>
            <a:r>
              <a:rPr lang="fr-CH" i="1" dirty="0" err="1" smtClean="0"/>
              <a:t>detailed</a:t>
            </a:r>
            <a:r>
              <a:rPr lang="fr-CH" i="1" dirty="0" smtClean="0"/>
              <a:t> </a:t>
            </a:r>
            <a:r>
              <a:rPr lang="fr-CH" i="1" dirty="0" err="1" smtClean="0"/>
              <a:t>assessment</a:t>
            </a:r>
            <a:r>
              <a:rPr lang="fr-CH" dirty="0" smtClean="0"/>
              <a:t>):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70" y="3423879"/>
            <a:ext cx="8402460" cy="2355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4503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SAMM: évaluation d’une organisation</a:t>
            </a:r>
            <a:endParaRPr lang="fr-CH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Guides d’évaluation: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885" y="2219778"/>
            <a:ext cx="7470844" cy="3387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3349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SAMM: évaluation d’une organisation</a:t>
            </a:r>
            <a:endParaRPr lang="fr-CH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Guides d’évaluation: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246" y="2236963"/>
            <a:ext cx="8063117" cy="3491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1794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Modèles</a:t>
            </a:r>
            <a:r>
              <a:rPr lang="en-US" dirty="0" smtClean="0"/>
              <a:t> de </a:t>
            </a:r>
            <a:r>
              <a:rPr lang="en-US" dirty="0" err="1" smtClean="0"/>
              <a:t>maturité</a:t>
            </a:r>
            <a:r>
              <a:rPr lang="en-US" dirty="0" smtClean="0"/>
              <a:t> par industries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659" y="1335895"/>
            <a:ext cx="6472341" cy="4307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6524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Piloter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se </a:t>
            </a:r>
            <a:r>
              <a:rPr lang="en-US" dirty="0" err="1" smtClean="0"/>
              <a:t>basant</a:t>
            </a:r>
            <a:r>
              <a:rPr lang="en-US" dirty="0" smtClean="0"/>
              <a:t> sur SAMM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1063" y="1968697"/>
            <a:ext cx="6765808" cy="362803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9352" y="5910791"/>
            <a:ext cx="2397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Source: Yan </a:t>
            </a:r>
            <a:r>
              <a:rPr lang="en-US" i="1" dirty="0" err="1" smtClean="0"/>
              <a:t>Kravchenko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0586759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Piloter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se </a:t>
            </a:r>
            <a:r>
              <a:rPr lang="en-US" dirty="0" err="1"/>
              <a:t>basant</a:t>
            </a:r>
            <a:r>
              <a:rPr lang="en-US" dirty="0"/>
              <a:t> sur SAMM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19352" y="5910791"/>
            <a:ext cx="2397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Source: Yan </a:t>
            </a:r>
            <a:r>
              <a:rPr lang="en-US" i="1" dirty="0" err="1" smtClean="0"/>
              <a:t>Kravchenko</a:t>
            </a:r>
            <a:endParaRPr lang="en-US" i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3061" y="1523973"/>
            <a:ext cx="7277878" cy="3997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5016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Piloter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se </a:t>
            </a:r>
            <a:r>
              <a:rPr lang="en-US" dirty="0" err="1"/>
              <a:t>basant</a:t>
            </a:r>
            <a:r>
              <a:rPr lang="en-US" dirty="0"/>
              <a:t> sur SAMM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19352" y="5910791"/>
            <a:ext cx="2397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Source: Yan </a:t>
            </a:r>
            <a:r>
              <a:rPr lang="en-US" i="1" dirty="0" err="1" smtClean="0"/>
              <a:t>Kravchenko</a:t>
            </a:r>
            <a:endParaRPr lang="en-US" i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658" y="1600200"/>
            <a:ext cx="6907995" cy="3824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1955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Piloter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se </a:t>
            </a:r>
            <a:r>
              <a:rPr lang="en-US" dirty="0" err="1"/>
              <a:t>basant</a:t>
            </a:r>
            <a:r>
              <a:rPr lang="en-US" dirty="0"/>
              <a:t> sur SAMM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8374" y="1600200"/>
            <a:ext cx="6841935" cy="387254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9352" y="5910791"/>
            <a:ext cx="2397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Source: Yan </a:t>
            </a:r>
            <a:r>
              <a:rPr lang="en-US" i="1" dirty="0" err="1" smtClean="0"/>
              <a:t>Kravchenko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837850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3969"/>
            <a:ext cx="8229600" cy="1143000"/>
          </a:xfrm>
        </p:spPr>
        <p:txBody>
          <a:bodyPr/>
          <a:lstStyle/>
          <a:p>
            <a:r>
              <a:rPr lang="fr-CH" dirty="0" smtClean="0"/>
              <a:t>Agenda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531"/>
            <a:ext cx="8229600" cy="4128029"/>
          </a:xfrm>
        </p:spPr>
        <p:txBody>
          <a:bodyPr/>
          <a:lstStyle/>
          <a:p>
            <a:r>
              <a:rPr lang="fr-CH" dirty="0" smtClean="0"/>
              <a:t>Contexte et problématique</a:t>
            </a:r>
          </a:p>
          <a:p>
            <a:r>
              <a:rPr lang="fr-CH" dirty="0" smtClean="0"/>
              <a:t>Présentation de l’outil</a:t>
            </a:r>
          </a:p>
          <a:p>
            <a:r>
              <a:rPr lang="fr-CH" dirty="0" smtClean="0"/>
              <a:t>Exemples de rapports</a:t>
            </a:r>
          </a:p>
          <a:p>
            <a:r>
              <a:rPr lang="fr-CH" dirty="0" smtClean="0"/>
              <a:t>Opportunités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2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Piloter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se </a:t>
            </a:r>
            <a:r>
              <a:rPr lang="en-US" dirty="0" err="1"/>
              <a:t>basant</a:t>
            </a:r>
            <a:r>
              <a:rPr lang="en-US" dirty="0"/>
              <a:t> sur SAMM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461" y="1266624"/>
            <a:ext cx="7735078" cy="450181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19352" y="5910791"/>
            <a:ext cx="2443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Source: </a:t>
            </a:r>
            <a:r>
              <a:rPr lang="en-US" i="1" dirty="0" smtClean="0"/>
              <a:t>Michael </a:t>
            </a:r>
            <a:r>
              <a:rPr lang="en-US" i="1" dirty="0" err="1" smtClean="0"/>
              <a:t>Craigue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9821809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Outiller SAMM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88232"/>
            <a:ext cx="7675070" cy="39421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19352" y="5910791"/>
            <a:ext cx="2443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Source: </a:t>
            </a:r>
            <a:r>
              <a:rPr lang="en-US" i="1" dirty="0" smtClean="0"/>
              <a:t>Michael </a:t>
            </a:r>
            <a:r>
              <a:rPr lang="en-US" i="1" dirty="0" err="1" smtClean="0"/>
              <a:t>Craigue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9160930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Piloter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se </a:t>
            </a:r>
            <a:r>
              <a:rPr lang="en-US" dirty="0" err="1"/>
              <a:t>basant</a:t>
            </a:r>
            <a:r>
              <a:rPr lang="en-US" dirty="0"/>
              <a:t> sur SAMM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755" y="1277712"/>
            <a:ext cx="7053943" cy="437217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19352" y="5910791"/>
            <a:ext cx="2443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Source: </a:t>
            </a:r>
            <a:r>
              <a:rPr lang="en-US" i="1" dirty="0" smtClean="0"/>
              <a:t>Michael </a:t>
            </a:r>
            <a:r>
              <a:rPr lang="en-US" i="1" dirty="0" err="1" smtClean="0"/>
              <a:t>Craigue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5669753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Piloter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se </a:t>
            </a:r>
            <a:r>
              <a:rPr lang="en-US" dirty="0" err="1"/>
              <a:t>basant</a:t>
            </a:r>
            <a:r>
              <a:rPr lang="en-US" dirty="0"/>
              <a:t> sur SAMM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697" y="1494950"/>
            <a:ext cx="6584303" cy="433852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9352" y="5910791"/>
            <a:ext cx="2443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Source: </a:t>
            </a:r>
            <a:r>
              <a:rPr lang="en-US" i="1" dirty="0" smtClean="0"/>
              <a:t>Michael </a:t>
            </a:r>
            <a:r>
              <a:rPr lang="en-US" i="1" dirty="0" err="1" smtClean="0"/>
              <a:t>Craigue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94004745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Points forts de SAMM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H" dirty="0" smtClean="0"/>
              <a:t>Langage simple, «coût technique» faible</a:t>
            </a:r>
          </a:p>
          <a:p>
            <a:r>
              <a:rPr lang="fr-CH" dirty="0" smtClean="0"/>
              <a:t>C’est un modèle, il n’est pas nécessaire de le respecter à la lettre</a:t>
            </a:r>
          </a:p>
          <a:p>
            <a:r>
              <a:rPr lang="fr-CH" dirty="0" smtClean="0"/>
              <a:t>Référentiel en adoption croissante</a:t>
            </a:r>
          </a:p>
          <a:p>
            <a:r>
              <a:rPr lang="fr-CH" dirty="0" smtClean="0"/>
              <a:t>Agnostique: </a:t>
            </a:r>
          </a:p>
          <a:p>
            <a:pPr lvl="1"/>
            <a:r>
              <a:rPr lang="fr-CH" dirty="0" smtClean="0"/>
              <a:t>Compatible toutes opérations de développement/acquisition</a:t>
            </a:r>
          </a:p>
          <a:p>
            <a:pPr lvl="1"/>
            <a:r>
              <a:rPr lang="fr-CH" dirty="0" smtClean="0"/>
              <a:t>Le pilotage peut être soutenu par du software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76673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Adoption/sponsors </a:t>
            </a:r>
            <a:r>
              <a:rPr lang="en-US" dirty="0" smtClean="0"/>
              <a:t>de SAMM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92500" lnSpcReduction="10000"/>
          </a:bodyPr>
          <a:lstStyle/>
          <a:p>
            <a:r>
              <a:rPr lang="en-US" dirty="0" smtClean="0"/>
              <a:t>Bloomberg</a:t>
            </a:r>
          </a:p>
          <a:p>
            <a:r>
              <a:rPr lang="en-US" dirty="0" smtClean="0"/>
              <a:t>Dell</a:t>
            </a:r>
          </a:p>
          <a:p>
            <a:r>
              <a:rPr lang="en-US" dirty="0" smtClean="0"/>
              <a:t>Denim Group</a:t>
            </a:r>
          </a:p>
          <a:p>
            <a:r>
              <a:rPr lang="en-US" dirty="0" err="1" smtClean="0"/>
              <a:t>Elavon</a:t>
            </a:r>
            <a:r>
              <a:rPr lang="en-US" dirty="0" smtClean="0"/>
              <a:t> / Bancorp</a:t>
            </a:r>
          </a:p>
          <a:p>
            <a:r>
              <a:rPr lang="en-US" dirty="0" smtClean="0"/>
              <a:t>Fortify</a:t>
            </a:r>
          </a:p>
          <a:p>
            <a:r>
              <a:rPr lang="en-US" dirty="0" smtClean="0"/>
              <a:t>Gotham Digital Science</a:t>
            </a:r>
          </a:p>
          <a:p>
            <a:r>
              <a:rPr lang="en-US" dirty="0" smtClean="0"/>
              <a:t>HP</a:t>
            </a:r>
          </a:p>
          <a:p>
            <a:r>
              <a:rPr lang="en-US" dirty="0" smtClean="0"/>
              <a:t>ING</a:t>
            </a:r>
          </a:p>
          <a:p>
            <a:r>
              <a:rPr lang="en-US" dirty="0" smtClean="0"/>
              <a:t>JTI</a:t>
            </a:r>
          </a:p>
          <a:p>
            <a:r>
              <a:rPr lang="en-US" dirty="0" smtClean="0"/>
              <a:t>Kimberly-Clark</a:t>
            </a:r>
          </a:p>
          <a:p>
            <a:r>
              <a:rPr lang="en-US" dirty="0" smtClean="0"/>
              <a:t>McAfee</a:t>
            </a:r>
          </a:p>
          <a:p>
            <a:r>
              <a:rPr lang="en-US" dirty="0" smtClean="0"/>
              <a:t>PwC</a:t>
            </a:r>
          </a:p>
          <a:p>
            <a:r>
              <a:rPr lang="en-US" dirty="0" smtClean="0"/>
              <a:t>SITA</a:t>
            </a:r>
          </a:p>
          <a:p>
            <a:r>
              <a:rPr lang="en-US" dirty="0" err="1" smtClean="0"/>
              <a:t>Toreon</a:t>
            </a:r>
            <a:endParaRPr lang="en-US" dirty="0" smtClean="0"/>
          </a:p>
          <a:p>
            <a:r>
              <a:rPr lang="en-US" dirty="0" err="1" smtClean="0"/>
              <a:t>Whitehat</a:t>
            </a:r>
            <a:r>
              <a:rPr lang="en-US" dirty="0" smtClean="0"/>
              <a:t> Security</a:t>
            </a:r>
          </a:p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Historique - Evolutions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Publication originale: 2004, version 1</a:t>
            </a:r>
          </a:p>
          <a:p>
            <a:pPr lvl="1"/>
            <a:r>
              <a:rPr lang="fr-CH" dirty="0" smtClean="0"/>
              <a:t>Inchangée depuis</a:t>
            </a:r>
          </a:p>
          <a:p>
            <a:pPr lvl="1"/>
            <a:r>
              <a:rPr lang="fr-CH" dirty="0" smtClean="0"/>
              <a:t>Nombreux outils publiés par la communauté (feuilles Excel, etc.)</a:t>
            </a:r>
          </a:p>
          <a:p>
            <a:r>
              <a:rPr lang="fr-CH" dirty="0" smtClean="0"/>
              <a:t>En cours d’édition:</a:t>
            </a:r>
          </a:p>
          <a:p>
            <a:pPr lvl="1"/>
            <a:r>
              <a:rPr lang="fr-CH" dirty="0" smtClean="0"/>
              <a:t>Version 1.1 en cours de finalisation (SAMM </a:t>
            </a:r>
            <a:r>
              <a:rPr lang="fr-CH" dirty="0" err="1" smtClean="0"/>
              <a:t>Summit</a:t>
            </a:r>
            <a:r>
              <a:rPr lang="fr-CH" dirty="0" smtClean="0"/>
              <a:t> (Dublin, 27 mars 2015)</a:t>
            </a:r>
          </a:p>
          <a:p>
            <a:pPr lvl="1"/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52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en-US" sz="9400" b="1" dirty="0" smtClean="0"/>
              <a:t>?</a:t>
            </a:r>
            <a:endParaRPr lang="en-US" sz="9400" b="1" dirty="0"/>
          </a:p>
          <a:p>
            <a:pPr marL="0" indent="0" algn="r">
              <a:buNone/>
            </a:pPr>
            <a:endParaRPr lang="en-US" sz="2600" dirty="0" smtClean="0"/>
          </a:p>
          <a:p>
            <a:pPr marL="0" indent="0" algn="r">
              <a:buNone/>
            </a:pPr>
            <a:endParaRPr lang="en-US" sz="2600" dirty="0"/>
          </a:p>
          <a:p>
            <a:pPr marL="0" indent="0" algn="r">
              <a:buNone/>
            </a:pPr>
            <a:r>
              <a:rPr lang="en-US" sz="2200" dirty="0" smtClean="0"/>
              <a:t>antonio.fontes@L7s.ch</a:t>
            </a:r>
            <a:br>
              <a:rPr lang="en-US" sz="2200" dirty="0" smtClean="0"/>
            </a:br>
            <a:r>
              <a:rPr lang="en-US" sz="2200" dirty="0" smtClean="0"/>
              <a:t>@starbuck3000 </a:t>
            </a:r>
            <a:endParaRPr lang="en-US" sz="2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95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Merci.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65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/>
              <a:t>Projet</a:t>
            </a:r>
            <a:r>
              <a:rPr lang="en-US" sz="2000" dirty="0" smtClean="0"/>
              <a:t> </a:t>
            </a:r>
            <a:r>
              <a:rPr lang="en-US" sz="2000" dirty="0" smtClean="0"/>
              <a:t>SAMM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>
                <a:hlinkClick r:id="rId2"/>
              </a:rPr>
              <a:t>https://</a:t>
            </a:r>
            <a:r>
              <a:rPr lang="en-US" sz="2000" dirty="0" smtClean="0">
                <a:hlinkClick r:id="rId2"/>
              </a:rPr>
              <a:t>www.owasp.org/index.php/SAMM</a:t>
            </a:r>
            <a:r>
              <a:rPr lang="en-US" sz="2000" dirty="0" smtClean="0"/>
              <a:t>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err="1" smtClean="0"/>
              <a:t>Téléchargement</a:t>
            </a:r>
            <a:r>
              <a:rPr lang="en-US" sz="2000" dirty="0" smtClean="0"/>
              <a:t> (</a:t>
            </a:r>
            <a:r>
              <a:rPr lang="en-US" sz="2000" dirty="0" err="1" smtClean="0"/>
              <a:t>en</a:t>
            </a:r>
            <a:r>
              <a:rPr lang="en-US" sz="2000" dirty="0" smtClean="0"/>
              <a:t> </a:t>
            </a:r>
            <a:r>
              <a:rPr lang="en-US" sz="2000" dirty="0" err="1" smtClean="0"/>
              <a:t>Anglais</a:t>
            </a:r>
            <a:r>
              <a:rPr lang="en-US" sz="2000" dirty="0"/>
              <a:t>):</a:t>
            </a:r>
            <a:br>
              <a:rPr lang="en-US" sz="2000" dirty="0"/>
            </a:br>
            <a:r>
              <a:rPr lang="en-US" sz="2000" dirty="0">
                <a:hlinkClick r:id="rId3"/>
              </a:rPr>
              <a:t>https://</a:t>
            </a:r>
            <a:r>
              <a:rPr lang="en-US" sz="2000" dirty="0" smtClean="0">
                <a:hlinkClick r:id="rId3"/>
              </a:rPr>
              <a:t>www.owasp.org/images/c/c0/SAMM-1.0.pdf</a:t>
            </a:r>
            <a:r>
              <a:rPr lang="en-US" sz="2000" dirty="0" smtClean="0"/>
              <a:t>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err="1" smtClean="0"/>
              <a:t>Présentation</a:t>
            </a:r>
            <a:r>
              <a:rPr lang="en-US" sz="2000" dirty="0" smtClean="0"/>
              <a:t> par Yan </a:t>
            </a:r>
            <a:r>
              <a:rPr lang="en-US" sz="2000" dirty="0" err="1" smtClean="0"/>
              <a:t>Kravchenko</a:t>
            </a:r>
            <a:r>
              <a:rPr lang="en-US" sz="2000" dirty="0" smtClean="0"/>
              <a:t> (</a:t>
            </a:r>
            <a:r>
              <a:rPr lang="en-US" sz="2000" i="1" dirty="0" smtClean="0"/>
              <a:t>App Security? Is there a metric for that?</a:t>
            </a:r>
            <a:r>
              <a:rPr lang="en-US" sz="2000" dirty="0"/>
              <a:t>)</a:t>
            </a:r>
            <a:br>
              <a:rPr lang="en-US" sz="2000" dirty="0"/>
            </a:br>
            <a:r>
              <a:rPr lang="en-US" sz="2000" dirty="0">
                <a:hlinkClick r:id="rId4"/>
              </a:rPr>
              <a:t>https://</a:t>
            </a:r>
            <a:r>
              <a:rPr lang="en-US" sz="2000" dirty="0" smtClean="0">
                <a:hlinkClick r:id="rId4"/>
              </a:rPr>
              <a:t>www.owasp.org/images/2/21/OpenSAMM_App_Prioritization_Overview_v3.pdf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err="1" smtClean="0"/>
              <a:t>Présentation</a:t>
            </a:r>
            <a:r>
              <a:rPr lang="en-US" sz="2000" dirty="0" smtClean="0"/>
              <a:t> par Michael </a:t>
            </a:r>
            <a:r>
              <a:rPr lang="en-US" sz="2000" dirty="0" err="1" smtClean="0"/>
              <a:t>Craigue</a:t>
            </a:r>
            <a:r>
              <a:rPr lang="en-US" sz="2000" dirty="0"/>
              <a:t> </a:t>
            </a:r>
            <a:r>
              <a:rPr lang="en-US" sz="2000" dirty="0" smtClean="0"/>
              <a:t>(</a:t>
            </a:r>
            <a:r>
              <a:rPr lang="en-US" sz="2000" dirty="0" err="1" smtClean="0"/>
              <a:t>OpenSAMM</a:t>
            </a:r>
            <a:r>
              <a:rPr lang="en-US" sz="2000" dirty="0" smtClean="0"/>
              <a:t> </a:t>
            </a:r>
            <a:r>
              <a:rPr lang="en-US" sz="2000" dirty="0"/>
              <a:t>at HP)</a:t>
            </a:r>
            <a:br>
              <a:rPr lang="en-US" sz="2000" dirty="0"/>
            </a:br>
            <a:r>
              <a:rPr lang="en-US" sz="2000" dirty="0">
                <a:hlinkClick r:id="rId5"/>
              </a:rPr>
              <a:t>https://</a:t>
            </a:r>
            <a:r>
              <a:rPr lang="en-US" sz="2000" dirty="0" smtClean="0">
                <a:hlinkClick r:id="rId5"/>
              </a:rPr>
              <a:t>www.owasp.org/images/b/b1/OpenSAMM_March_2015_Michael_Craigue_HP_Final.pdf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OWASP Geneva Chapter - </a:t>
            </a:r>
            <a:r>
              <a:rPr lang="en-US" dirty="0" smtClean="0"/>
              <a:t>SAMM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183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Contexte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2802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CH" sz="3600" dirty="0" smtClean="0"/>
              <a:t>SAMM adresse la </a:t>
            </a:r>
            <a:r>
              <a:rPr lang="fr-CH" sz="3600" dirty="0" smtClean="0"/>
              <a:t>problématique de </a:t>
            </a:r>
            <a:r>
              <a:rPr lang="fr-CH" sz="3600" b="1" dirty="0" smtClean="0"/>
              <a:t>qualification </a:t>
            </a:r>
            <a:r>
              <a:rPr lang="fr-CH" sz="3600" b="1" dirty="0" smtClean="0"/>
              <a:t>du niveau de maturité des </a:t>
            </a:r>
            <a:r>
              <a:rPr lang="fr-CH" sz="3600" b="1" dirty="0" smtClean="0"/>
              <a:t>actions entreprises à des fins de sécurité</a:t>
            </a:r>
            <a:r>
              <a:rPr lang="fr-CH" sz="3600" dirty="0" smtClean="0"/>
              <a:t> dans les activités d’acquisition </a:t>
            </a:r>
            <a:r>
              <a:rPr lang="fr-CH" sz="3600" dirty="0" smtClean="0"/>
              <a:t>et de </a:t>
            </a:r>
            <a:r>
              <a:rPr lang="fr-CH" sz="3600" dirty="0" smtClean="0"/>
              <a:t>développement software.</a:t>
            </a:r>
            <a:endParaRPr lang="fr-CH" sz="3600" dirty="0" smtClean="0"/>
          </a:p>
          <a:p>
            <a:pPr marL="0" indent="0">
              <a:buNone/>
            </a:pPr>
            <a:endParaRPr lang="fr-CH" dirty="0" smtClean="0"/>
          </a:p>
          <a:p>
            <a:pPr marL="0" indent="0">
              <a:buNone/>
            </a:pPr>
            <a:r>
              <a:rPr lang="fr-CH" sz="3100" dirty="0" smtClean="0"/>
              <a:t>Scénarios </a:t>
            </a:r>
            <a:r>
              <a:rPr lang="fr-CH" sz="3100" dirty="0" smtClean="0"/>
              <a:t>envisagés:</a:t>
            </a:r>
            <a:endParaRPr lang="fr-CH" sz="3100" dirty="0" smtClean="0"/>
          </a:p>
          <a:p>
            <a:pPr lvl="1"/>
            <a:r>
              <a:rPr lang="fr-CH" sz="2600" dirty="0" smtClean="0"/>
              <a:t>Développement et exploitation en interne</a:t>
            </a:r>
          </a:p>
          <a:p>
            <a:pPr lvl="1"/>
            <a:r>
              <a:rPr lang="fr-CH" sz="2600" dirty="0" smtClean="0"/>
              <a:t>Développement externalisé, exploitation interne</a:t>
            </a:r>
          </a:p>
          <a:p>
            <a:pPr lvl="1"/>
            <a:r>
              <a:rPr lang="fr-CH" sz="2600" dirty="0" smtClean="0"/>
              <a:t>Développement en interne, exploitation dans les nuages sécurisés</a:t>
            </a:r>
          </a:p>
          <a:p>
            <a:pPr lvl="1"/>
            <a:r>
              <a:rPr lang="fr-CH" sz="2600" dirty="0" smtClean="0"/>
              <a:t>Développement en Inde, hébergement on ne sait pas trop où, maintenance on ne sait pas trop par qui</a:t>
            </a:r>
          </a:p>
          <a:p>
            <a:pPr lvl="1"/>
            <a:r>
              <a:rPr lang="fr-CH" sz="2600" dirty="0" smtClean="0"/>
              <a:t>Etc.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344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Problématique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H" dirty="0" smtClean="0"/>
              <a:t>Trois </a:t>
            </a:r>
            <a:r>
              <a:rPr lang="fr-CH" dirty="0" smtClean="0"/>
              <a:t>stratégies principales:</a:t>
            </a:r>
            <a:endParaRPr lang="fr-CH" dirty="0" smtClean="0"/>
          </a:p>
          <a:p>
            <a:pPr lvl="1"/>
            <a:r>
              <a:rPr lang="fr-CH" dirty="0" smtClean="0"/>
              <a:t>La stratégie «tests </a:t>
            </a:r>
            <a:r>
              <a:rPr lang="fr-CH" dirty="0" smtClean="0"/>
              <a:t>d’intrusion»</a:t>
            </a:r>
          </a:p>
          <a:p>
            <a:pPr lvl="1"/>
            <a:r>
              <a:rPr lang="fr-CH" dirty="0" smtClean="0"/>
              <a:t>La stratégie «produits» ou «j’achète tout!»</a:t>
            </a:r>
            <a:endParaRPr lang="fr-CH" dirty="0" smtClean="0"/>
          </a:p>
          <a:p>
            <a:pPr lvl="1"/>
            <a:r>
              <a:rPr lang="fr-CH" dirty="0" smtClean="0"/>
              <a:t>La stratégie «je fais les choses bien»</a:t>
            </a:r>
            <a:endParaRPr lang="fr-CH" dirty="0" smtClean="0"/>
          </a:p>
          <a:p>
            <a:pPr marL="0" indent="0">
              <a:buNone/>
            </a:pPr>
            <a:r>
              <a:rPr lang="fr-CH" dirty="0" smtClean="0"/>
              <a:t>La question qui dérange: </a:t>
            </a:r>
            <a:endParaRPr lang="fr-CH" dirty="0" smtClean="0"/>
          </a:p>
          <a:p>
            <a:pPr lvl="1"/>
            <a:r>
              <a:rPr lang="fr-CH" i="1" dirty="0" smtClean="0"/>
              <a:t>«Dans quel groupe votre organisation se </a:t>
            </a:r>
            <a:br>
              <a:rPr lang="fr-CH" i="1" dirty="0" smtClean="0"/>
            </a:br>
            <a:r>
              <a:rPr lang="fr-CH" i="1" dirty="0" smtClean="0"/>
              <a:t>situe-t-elle?»</a:t>
            </a:r>
            <a:endParaRPr lang="fr-CH" i="1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80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Problématique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H" dirty="0" smtClean="0"/>
              <a:t>Des interrogations légitimes: </a:t>
            </a:r>
            <a:endParaRPr lang="fr-CH" dirty="0" smtClean="0"/>
          </a:p>
          <a:p>
            <a:pPr lvl="1"/>
            <a:r>
              <a:rPr lang="fr-CH" dirty="0" smtClean="0"/>
              <a:t>Nos tests </a:t>
            </a:r>
            <a:r>
              <a:rPr lang="fr-CH" dirty="0" smtClean="0"/>
              <a:t>sont-ils exhaustifs</a:t>
            </a:r>
            <a:r>
              <a:rPr lang="fr-CH" dirty="0" smtClean="0"/>
              <a:t>? Suffisants?</a:t>
            </a:r>
            <a:endParaRPr lang="fr-CH" dirty="0" smtClean="0"/>
          </a:p>
          <a:p>
            <a:pPr lvl="1"/>
            <a:r>
              <a:rPr lang="fr-CH" dirty="0" smtClean="0"/>
              <a:t>Avons-nous oublié un détail?</a:t>
            </a:r>
            <a:endParaRPr lang="fr-CH" dirty="0" smtClean="0"/>
          </a:p>
          <a:p>
            <a:pPr lvl="1"/>
            <a:r>
              <a:rPr lang="fr-CH" dirty="0" smtClean="0"/>
              <a:t>Nos efforts sont-ils judicieusement choisis?</a:t>
            </a:r>
          </a:p>
          <a:p>
            <a:pPr lvl="2"/>
            <a:r>
              <a:rPr lang="fr-CH" dirty="0" smtClean="0"/>
              <a:t>Aurions-nous pu investir dans l’activité A au lieu de B? </a:t>
            </a:r>
          </a:p>
          <a:p>
            <a:pPr lvl="2"/>
            <a:r>
              <a:rPr lang="fr-CH" dirty="0" smtClean="0"/>
              <a:t>Notre choix est-il légitime? </a:t>
            </a:r>
            <a:endParaRPr lang="fr-CH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7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Problématique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CH" dirty="0" smtClean="0"/>
              <a:t>Quel écart </a:t>
            </a:r>
            <a:r>
              <a:rPr lang="fr-CH" dirty="0" smtClean="0"/>
              <a:t>de gouvernance entre A et B?</a:t>
            </a:r>
          </a:p>
          <a:p>
            <a:pPr lvl="1"/>
            <a:r>
              <a:rPr lang="fr-CH" dirty="0" smtClean="0"/>
              <a:t>Oui. Mais encore? </a:t>
            </a:r>
          </a:p>
          <a:p>
            <a:pPr lvl="1"/>
            <a:r>
              <a:rPr lang="fr-CH" dirty="0" smtClean="0"/>
              <a:t>Selon </a:t>
            </a:r>
            <a:r>
              <a:rPr lang="fr-CH" dirty="0" smtClean="0"/>
              <a:t>quel référentiel?</a:t>
            </a:r>
          </a:p>
          <a:p>
            <a:pPr lvl="1"/>
            <a:r>
              <a:rPr lang="fr-CH" dirty="0" smtClean="0"/>
              <a:t>Qu’est-ce qui caractérise </a:t>
            </a:r>
            <a:r>
              <a:rPr lang="fr-CH" dirty="0" smtClean="0"/>
              <a:t>«catastrophique», «insuffisant», «suffisant», «excellent»?</a:t>
            </a:r>
            <a:endParaRPr lang="fr-CH" dirty="0" smtClean="0"/>
          </a:p>
          <a:p>
            <a:pPr lvl="1"/>
            <a:r>
              <a:rPr lang="fr-CH" dirty="0" smtClean="0"/>
              <a:t>Que sais-je sans mes tests d’intrusion? </a:t>
            </a:r>
          </a:p>
          <a:p>
            <a:pPr lvl="1"/>
            <a:r>
              <a:rPr lang="fr-CH" dirty="0" smtClean="0"/>
              <a:t>Quels </a:t>
            </a:r>
            <a:r>
              <a:rPr lang="fr-CH" dirty="0" smtClean="0"/>
              <a:t>systèmes dans mon parc applicatif bénéficient-ils </a:t>
            </a:r>
            <a:r>
              <a:rPr lang="fr-CH" dirty="0" smtClean="0"/>
              <a:t>du meilleur </a:t>
            </a:r>
            <a:r>
              <a:rPr lang="fr-CH" dirty="0" smtClean="0"/>
              <a:t>contrôle opérationnel?</a:t>
            </a:r>
          </a:p>
          <a:p>
            <a:pPr lvl="2"/>
            <a:r>
              <a:rPr lang="fr-CH" dirty="0" smtClean="0"/>
              <a:t>Selon </a:t>
            </a:r>
            <a:r>
              <a:rPr lang="fr-CH" dirty="0" smtClean="0"/>
              <a:t>quelle unité</a:t>
            </a:r>
            <a:r>
              <a:rPr lang="fr-CH" dirty="0" smtClean="0"/>
              <a:t>? Quelle mesure?</a:t>
            </a:r>
            <a:endParaRPr lang="fr-CH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8570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Problématique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H" dirty="0" smtClean="0"/>
              <a:t>Acheter, acquérir, louer du </a:t>
            </a:r>
            <a:r>
              <a:rPr lang="fr-CH" i="1" dirty="0" smtClean="0"/>
              <a:t>software</a:t>
            </a:r>
            <a:r>
              <a:rPr lang="fr-CH" dirty="0" smtClean="0"/>
              <a:t>:</a:t>
            </a:r>
            <a:endParaRPr lang="fr-CH" dirty="0" smtClean="0"/>
          </a:p>
          <a:p>
            <a:pPr lvl="1"/>
            <a:r>
              <a:rPr lang="fr-CH" dirty="0" smtClean="0"/>
              <a:t>Comment </a:t>
            </a:r>
            <a:r>
              <a:rPr lang="fr-CH" dirty="0" smtClean="0"/>
              <a:t>évaluer, mesurer ou comparer mes fournisseurs?</a:t>
            </a:r>
          </a:p>
          <a:p>
            <a:pPr lvl="1"/>
            <a:r>
              <a:rPr lang="fr-CH" dirty="0" smtClean="0"/>
              <a:t>Comment communiquer mes attentes à mes fournisseurs?</a:t>
            </a:r>
            <a:endParaRPr lang="fr-CH" dirty="0" smtClean="0"/>
          </a:p>
          <a:p>
            <a:pPr lvl="1"/>
            <a:r>
              <a:rPr lang="fr-CH" dirty="0" smtClean="0"/>
              <a:t>Que </a:t>
            </a:r>
            <a:r>
              <a:rPr lang="fr-CH" dirty="0" smtClean="0"/>
              <a:t>puis-je demander </a:t>
            </a:r>
            <a:r>
              <a:rPr lang="fr-CH" dirty="0" smtClean="0"/>
              <a:t>à </a:t>
            </a:r>
            <a:r>
              <a:rPr lang="fr-CH" dirty="0" smtClean="0"/>
              <a:t>mes fournisseurs? </a:t>
            </a:r>
            <a:endParaRPr lang="fr-CH" dirty="0" smtClean="0"/>
          </a:p>
          <a:p>
            <a:pPr marL="914400" lvl="2" indent="0">
              <a:buNone/>
            </a:pPr>
            <a:r>
              <a:rPr lang="fr-CH" dirty="0" smtClean="0"/>
              <a:t>- </a:t>
            </a:r>
            <a:r>
              <a:rPr lang="fr-CH" i="1" dirty="0" smtClean="0"/>
              <a:t>«L’option sécurité, vous nous la facturez combien?» </a:t>
            </a:r>
          </a:p>
          <a:p>
            <a:pPr marL="914400" lvl="2" indent="0">
              <a:buNone/>
            </a:pPr>
            <a:r>
              <a:rPr lang="fr-CH" i="1" dirty="0" smtClean="0"/>
              <a:t>- «On va revenir vers vous avec une offre!»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2896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Problématique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H" dirty="0" smtClean="0"/>
              <a:t>Communiquer </a:t>
            </a:r>
            <a:r>
              <a:rPr lang="fr-CH" dirty="0" smtClean="0"/>
              <a:t>avec </a:t>
            </a:r>
            <a:r>
              <a:rPr lang="fr-CH" dirty="0" smtClean="0"/>
              <a:t>l’exécutif:</a:t>
            </a:r>
            <a:endParaRPr lang="fr-CH" dirty="0" smtClean="0"/>
          </a:p>
          <a:p>
            <a:pPr lvl="1"/>
            <a:r>
              <a:rPr lang="fr-CH" dirty="0" smtClean="0"/>
              <a:t>Comment </a:t>
            </a:r>
            <a:r>
              <a:rPr lang="fr-CH" dirty="0" smtClean="0"/>
              <a:t>rassurer la Direction</a:t>
            </a:r>
            <a:r>
              <a:rPr lang="fr-CH" dirty="0" smtClean="0"/>
              <a:t>?</a:t>
            </a:r>
          </a:p>
          <a:p>
            <a:pPr lvl="2"/>
            <a:r>
              <a:rPr lang="fr-CH" dirty="0" smtClean="0"/>
              <a:t>«Faites-vous autre chose que des tests d’intrusion?»</a:t>
            </a:r>
            <a:endParaRPr lang="fr-CH" dirty="0" smtClean="0"/>
          </a:p>
          <a:p>
            <a:pPr lvl="1"/>
            <a:r>
              <a:rPr lang="fr-CH" dirty="0" smtClean="0"/>
              <a:t>Quel référentiel ou modèle adopter pour communiquer?</a:t>
            </a:r>
          </a:p>
          <a:p>
            <a:pPr lvl="1"/>
            <a:endParaRPr lang="fr-CH" dirty="0" smtClean="0"/>
          </a:p>
          <a:p>
            <a:pPr lvl="1"/>
            <a:endParaRPr lang="fr-CH" i="1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993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1024</Words>
  <Application>Microsoft Office PowerPoint</Application>
  <PresentationFormat>On-screen Show (4:3)</PresentationFormat>
  <Paragraphs>288</Paragraphs>
  <Slides>39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2" baseType="lpstr">
      <vt:lpstr>Arial</vt:lpstr>
      <vt:lpstr>Calibri</vt:lpstr>
      <vt:lpstr>Office Theme</vt:lpstr>
      <vt:lpstr>OWASP SAMM Software Assurance Maturity Model</vt:lpstr>
      <vt:lpstr>Bio</vt:lpstr>
      <vt:lpstr>Agenda</vt:lpstr>
      <vt:lpstr>Contexte</vt:lpstr>
      <vt:lpstr>Problématique</vt:lpstr>
      <vt:lpstr>Problématique</vt:lpstr>
      <vt:lpstr>Problématique</vt:lpstr>
      <vt:lpstr>Problématique</vt:lpstr>
      <vt:lpstr>Problématique</vt:lpstr>
      <vt:lpstr>Problématique</vt:lpstr>
      <vt:lpstr>Problématique</vt:lpstr>
      <vt:lpstr>SAMM</vt:lpstr>
      <vt:lpstr>SAMM: S… A… M… M…?</vt:lpstr>
      <vt:lpstr>Auteurs du projet</vt:lpstr>
      <vt:lpstr>SAMM: comment cela se présente-t-il?</vt:lpstr>
      <vt:lpstr>SAMM: un processus simple</vt:lpstr>
      <vt:lpstr>SAMM: organisation du modèle</vt:lpstr>
      <vt:lpstr>SAMM: organisation du modèle</vt:lpstr>
      <vt:lpstr>SAMM: organisation du modèle</vt:lpstr>
      <vt:lpstr>SAMM: organisation du modèle</vt:lpstr>
      <vt:lpstr>SAMM: organisation du modèle</vt:lpstr>
      <vt:lpstr>SAMM: évaluation d’une organisation</vt:lpstr>
      <vt:lpstr>SAMM: évaluation d’une organisation</vt:lpstr>
      <vt:lpstr>SAMM: évaluation d’une organisation</vt:lpstr>
      <vt:lpstr>Modèles de maturité par industries</vt:lpstr>
      <vt:lpstr>Piloter en se basant sur SAMM</vt:lpstr>
      <vt:lpstr>Piloter en se basant sur SAMM</vt:lpstr>
      <vt:lpstr>Piloter en se basant sur SAMM</vt:lpstr>
      <vt:lpstr>Piloter en se basant sur SAMM</vt:lpstr>
      <vt:lpstr>Piloter en se basant sur SAMM</vt:lpstr>
      <vt:lpstr>Outiller SAMM</vt:lpstr>
      <vt:lpstr>Piloter en se basant sur SAMM</vt:lpstr>
      <vt:lpstr>Piloter en se basant sur SAMM</vt:lpstr>
      <vt:lpstr>Points forts de SAMM</vt:lpstr>
      <vt:lpstr>Adoption/sponsors de SAMM</vt:lpstr>
      <vt:lpstr>Historique - Evolutions</vt:lpstr>
      <vt:lpstr>Questions?</vt:lpstr>
      <vt:lpstr>PowerPoint Presentation</vt:lpstr>
      <vt:lpstr>Liens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Antonio Fontes</dc:creator>
  <cp:lastModifiedBy>six</cp:lastModifiedBy>
  <cp:revision>25</cp:revision>
  <dcterms:created xsi:type="dcterms:W3CDTF">2013-10-03T18:23:08Z</dcterms:created>
  <dcterms:modified xsi:type="dcterms:W3CDTF">2015-10-27T23:16:03Z</dcterms:modified>
</cp:coreProperties>
</file>