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1"/>
    <p:sldMasterId id="2147483707" r:id="rId2"/>
  </p:sldMasterIdLst>
  <p:notesMasterIdLst>
    <p:notesMasterId r:id="rId19"/>
  </p:notesMasterIdLst>
  <p:sldIdLst>
    <p:sldId id="259" r:id="rId3"/>
    <p:sldId id="260" r:id="rId4"/>
    <p:sldId id="261" r:id="rId5"/>
    <p:sldId id="263" r:id="rId6"/>
    <p:sldId id="265" r:id="rId7"/>
    <p:sldId id="267" r:id="rId8"/>
    <p:sldId id="278" r:id="rId9"/>
    <p:sldId id="275" r:id="rId10"/>
    <p:sldId id="274" r:id="rId11"/>
    <p:sldId id="276" r:id="rId12"/>
    <p:sldId id="273" r:id="rId13"/>
    <p:sldId id="268" r:id="rId14"/>
    <p:sldId id="270" r:id="rId15"/>
    <p:sldId id="277" r:id="rId16"/>
    <p:sldId id="271" r:id="rId17"/>
    <p:sldId id="264" r:id="rId18"/>
  </p:sldIdLst>
  <p:sldSz cx="13003213" cy="975201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Gill Sans" charset="0"/>
        <a:ea typeface="ＭＳ Ｐゴシック" charset="0"/>
        <a:cs typeface="DejaVu Sans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Gill Sans" charset="0"/>
        <a:ea typeface="ＭＳ Ｐゴシック" charset="0"/>
        <a:cs typeface="DejaVu Sans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Gill Sans" charset="0"/>
        <a:ea typeface="ＭＳ Ｐゴシック" charset="0"/>
        <a:cs typeface="DejaVu Sans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Gill Sans" charset="0"/>
        <a:ea typeface="ＭＳ Ｐゴシック" charset="0"/>
        <a:cs typeface="DejaVu Sans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Gill Sans" charset="0"/>
        <a:ea typeface="ＭＳ Ｐゴシック" charset="0"/>
        <a:cs typeface="DejaVu Sans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Gill Sans" charset="0"/>
        <a:ea typeface="ＭＳ Ｐゴシック" charset="0"/>
        <a:cs typeface="DejaVu Sans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Gill Sans" charset="0"/>
        <a:ea typeface="ＭＳ Ｐゴシック" charset="0"/>
        <a:cs typeface="DejaVu Sans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Gill Sans" charset="0"/>
        <a:ea typeface="ＭＳ Ｐゴシック" charset="0"/>
        <a:cs typeface="DejaVu Sans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Gill Sans" charset="0"/>
        <a:ea typeface="ＭＳ Ｐゴシック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2" autoAdjust="0"/>
    <p:restoredTop sz="74289" autoAdjust="0"/>
  </p:normalViewPr>
  <p:slideViewPr>
    <p:cSldViewPr>
      <p:cViewPr>
        <p:scale>
          <a:sx n="50" d="100"/>
          <a:sy n="50" d="100"/>
        </p:scale>
        <p:origin x="-2478" y="-49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</a:lstStyle>
          <a:p>
            <a:fld id="{D359A295-449D-AB42-81F3-A0A0C73C14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FFBB84-5C27-354B-B0E5-913AB19A94D3}" type="slidenum">
              <a:rPr lang="en-US">
                <a:solidFill>
                  <a:prstClr val="white"/>
                </a:solidFill>
              </a:rPr>
              <a:pPr/>
              <a:t>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01D431-0448-444C-896A-1822852033F2}" type="datetime4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04 June 2012</a:t>
            </a:fld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1" name="Rectangle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type here level of Sensitivity "Unrestricted", Internal Use Only" or "Confidential"</a:t>
            </a:r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2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Slide </a:t>
            </a:r>
            <a:fld id="{7A96388B-3FA5-49AF-A465-79DC1AADE674}" type="slidenum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 | </a:t>
            </a:r>
          </a:p>
        </p:txBody>
      </p:sp>
      <p:sp>
        <p:nvSpPr>
          <p:cNvPr id="186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637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01D431-0448-444C-896A-1822852033F2}" type="datetime4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04 June 2012</a:t>
            </a:fld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1" name="Rectangle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type here level of Sensitivity "Unrestricted", Internal Use Only" or "Confidential"</a:t>
            </a:r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2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Slide </a:t>
            </a:r>
            <a:fld id="{7A96388B-3FA5-49AF-A465-79DC1AADE674}" type="slidenum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 | </a:t>
            </a:r>
          </a:p>
        </p:txBody>
      </p:sp>
      <p:sp>
        <p:nvSpPr>
          <p:cNvPr id="186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637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>
                <a:latin typeface="Georgia" pitchFamily="18" charset="0"/>
              </a:rPr>
              <a:t>Ervaring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toevoegen</a:t>
            </a:r>
            <a:r>
              <a:rPr lang="en-US" smtClean="0">
                <a:latin typeface="Georgia" pitchFamily="18" charset="0"/>
              </a:rPr>
              <a:t>?</a:t>
            </a:r>
            <a:endParaRPr lang="en-US" dirty="0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359A295-449D-AB42-81F3-A0A0C73C14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08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01D431-0448-444C-896A-1822852033F2}" type="datetime4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04 June 2012</a:t>
            </a:fld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1" name="Rectangle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type here level of Sensitivity "Unrestricted", Internal Use Only" or "Confidential"</a:t>
            </a:r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2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Slide </a:t>
            </a:r>
            <a:fld id="{7A96388B-3FA5-49AF-A465-79DC1AADE674}" type="slidenum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 | </a:t>
            </a:r>
          </a:p>
        </p:txBody>
      </p:sp>
      <p:sp>
        <p:nvSpPr>
          <p:cNvPr id="186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637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359A295-449D-AB42-81F3-A0A0C73C14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6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01D431-0448-444C-896A-1822852033F2}" type="datetime4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04 June 2012</a:t>
            </a:fld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1" name="Rectangle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type here level of Sensitivity "Unrestricted", Internal Use Only" or "Confidential"</a:t>
            </a:r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2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Slide </a:t>
            </a:r>
            <a:fld id="{7A96388B-3FA5-49AF-A465-79DC1AADE674}" type="slidenum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 | </a:t>
            </a:r>
          </a:p>
        </p:txBody>
      </p:sp>
      <p:sp>
        <p:nvSpPr>
          <p:cNvPr id="186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637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01D431-0448-444C-896A-1822852033F2}" type="datetime4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04 June 2012</a:t>
            </a:fld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1" name="Rectangle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type here level of Sensitivity "Unrestricted", Internal Use Only" or "Confidential"</a:t>
            </a:r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2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Slide </a:t>
            </a:r>
            <a:fld id="{7A96388B-3FA5-49AF-A465-79DC1AADE674}" type="slidenum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 | </a:t>
            </a:r>
          </a:p>
        </p:txBody>
      </p:sp>
      <p:sp>
        <p:nvSpPr>
          <p:cNvPr id="186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637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01D431-0448-444C-896A-1822852033F2}" type="datetime4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04 June 2012</a:t>
            </a:fld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1" name="Rectangle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type here level of Sensitivity "Unrestricted", Internal Use Only" or "Confidential"</a:t>
            </a:r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2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Slide </a:t>
            </a:r>
            <a:fld id="{7A96388B-3FA5-49AF-A465-79DC1AADE674}" type="slidenum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 | </a:t>
            </a:r>
          </a:p>
        </p:txBody>
      </p:sp>
      <p:sp>
        <p:nvSpPr>
          <p:cNvPr id="186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637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Add</a:t>
            </a:r>
            <a:r>
              <a:rPr lang="en-US" baseline="0" dirty="0" smtClean="0">
                <a:latin typeface="Georgia" pitchFamily="18" charset="0"/>
              </a:rPr>
              <a:t> hotel costs</a:t>
            </a:r>
            <a:endParaRPr lang="en-US" dirty="0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01D431-0448-444C-896A-1822852033F2}" type="datetime4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04 June 2012</a:t>
            </a:fld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1" name="Rectangle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type here level of Sensitivity "Unrestricted", Internal Use Only" or "Confidential"</a:t>
            </a:r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2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Slide </a:t>
            </a:r>
            <a:fld id="{7A96388B-3FA5-49AF-A465-79DC1AADE674}" type="slidenum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 | </a:t>
            </a:r>
          </a:p>
        </p:txBody>
      </p:sp>
      <p:sp>
        <p:nvSpPr>
          <p:cNvPr id="186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637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01D431-0448-444C-896A-1822852033F2}" type="datetime4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04 June 2012</a:t>
            </a:fld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1" name="Rectangle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type here level of Sensitivity "Unrestricted", Internal Use Only" or "Confidential"</a:t>
            </a:r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2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Slide </a:t>
            </a:r>
            <a:fld id="{7A96388B-3FA5-49AF-A465-79DC1AADE674}" type="slidenum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 | </a:t>
            </a:r>
          </a:p>
        </p:txBody>
      </p:sp>
      <p:sp>
        <p:nvSpPr>
          <p:cNvPr id="186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637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01D431-0448-444C-896A-1822852033F2}" type="datetime4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04 June 2012</a:t>
            </a:fld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1" name="Rectangle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type here level of Sensitivity "Unrestricted", Internal Use Only" or "Confidential"</a:t>
            </a:r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2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Slide </a:t>
            </a:r>
            <a:fld id="{7A96388B-3FA5-49AF-A465-79DC1AADE674}" type="slidenum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 | </a:t>
            </a:r>
          </a:p>
        </p:txBody>
      </p:sp>
      <p:sp>
        <p:nvSpPr>
          <p:cNvPr id="186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637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01D431-0448-444C-896A-1822852033F2}" type="datetime4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04 June 2012</a:t>
            </a:fld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1" name="Rectangle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type here level of Sensitivity "Unrestricted", Internal Use Only" or "Confidential"</a:t>
            </a:r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2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Slide </a:t>
            </a:r>
            <a:fld id="{7A96388B-3FA5-49AF-A465-79DC1AADE674}" type="slidenum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 | </a:t>
            </a:r>
          </a:p>
        </p:txBody>
      </p:sp>
      <p:sp>
        <p:nvSpPr>
          <p:cNvPr id="186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637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01D431-0448-444C-896A-1822852033F2}" type="datetime4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04 June 2012</a:t>
            </a:fld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1" name="Rectangle 6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type here level of Sensitivity "Unrestricted", Internal Use Only" or "Confidential"</a:t>
            </a:r>
            <a:endParaRPr lang="en-GB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6372" name="Rectangle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Slide </a:t>
            </a:r>
            <a:fld id="{7A96388B-3FA5-49AF-A465-79DC1AADE674}" type="slidenum">
              <a:rPr lang="en-GB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r>
              <a:rPr lang="en-GB">
                <a:solidFill>
                  <a:prstClr val="black"/>
                </a:solidFill>
                <a:latin typeface="Times New Roman" pitchFamily="18" charset="0"/>
              </a:rPr>
              <a:t> | </a:t>
            </a:r>
          </a:p>
        </p:txBody>
      </p:sp>
      <p:sp>
        <p:nvSpPr>
          <p:cNvPr id="186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637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Georgia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0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7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854200"/>
            <a:ext cx="2614613" cy="10320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854200"/>
            <a:ext cx="7696200" cy="10320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73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2F3A78-F330-4E40-B338-B12EEDDC01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1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2C6640-A57D-5141-BD4D-105EE2870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9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C8BC2E-18A7-BE40-85C6-664D329A5B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45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3276600"/>
            <a:ext cx="5154613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3276600"/>
            <a:ext cx="5156200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22BFC8-4B29-D643-90BC-B1A0EFDE1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14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B33902-042B-EF41-B805-9A0EC70DBB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59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12A14E-4E15-F446-A685-EDA135061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08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115FCF-5C8A-444A-A44A-205D70B42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3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F59E82-431C-4847-96AA-DA27EDD2FF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2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68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BE2125-700D-AE46-B19A-0738A5931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35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382383-ADDD-3049-82D5-824E48403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20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762000"/>
            <a:ext cx="2614613" cy="894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762000"/>
            <a:ext cx="7696200" cy="894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DBBB5A-BF95-5D41-A446-D1B193F429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1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42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740400"/>
            <a:ext cx="5154613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7013" y="5740400"/>
            <a:ext cx="5156200" cy="643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6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6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06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95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95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070100"/>
            <a:ext cx="8750300" cy="875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740400"/>
            <a:ext cx="10463213" cy="64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854200"/>
            <a:ext cx="10463213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3003213" cy="2041525"/>
            <a:chOff x="0" y="0"/>
            <a:chExt cx="8191" cy="1286"/>
          </a:xfrm>
        </p:grpSpPr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0" y="959"/>
              <a:ext cx="8191" cy="39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8191" cy="958"/>
            </a:xfrm>
            <a:prstGeom prst="rect">
              <a:avLst/>
            </a:prstGeom>
            <a:gradFill rotWithShape="0">
              <a:gsLst>
                <a:gs pos="0">
                  <a:srgbClr val="46558F"/>
                </a:gs>
                <a:gs pos="100000">
                  <a:srgbClr val="1A24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" y="0"/>
              <a:ext cx="1287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856086" y="308581"/>
            <a:ext cx="500470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400" b="1" dirty="0">
                <a:solidFill>
                  <a:srgbClr val="FFFFFF"/>
                </a:solidFill>
                <a:latin typeface="Arial" charset="0"/>
                <a:cs typeface="Gill Sans" charset="0"/>
              </a:rPr>
              <a:t>The OWASP Foundation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cs typeface="Gill Sans" charset="0"/>
              </a:rPr>
              <a:t>http://www.owasp.org</a:t>
            </a:r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0" y="9372600"/>
            <a:ext cx="13003213" cy="379413"/>
            <a:chOff x="0" y="5904"/>
            <a:chExt cx="8191" cy="239"/>
          </a:xfrm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5944"/>
              <a:ext cx="8191" cy="199"/>
            </a:xfrm>
            <a:prstGeom prst="rect">
              <a:avLst/>
            </a:prstGeom>
            <a:gradFill rotWithShape="0">
              <a:gsLst>
                <a:gs pos="0">
                  <a:srgbClr val="46558F"/>
                </a:gs>
                <a:gs pos="100000">
                  <a:srgbClr val="1A24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5904"/>
              <a:ext cx="8191" cy="3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68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070100"/>
            <a:ext cx="8750300" cy="875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3003213" cy="696913"/>
            <a:chOff x="0" y="0"/>
            <a:chExt cx="8191" cy="43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8191" cy="399"/>
            </a:xfrm>
            <a:prstGeom prst="rect">
              <a:avLst/>
            </a:prstGeom>
            <a:gradFill rotWithShape="0">
              <a:gsLst>
                <a:gs pos="0">
                  <a:srgbClr val="46558F"/>
                </a:gs>
                <a:gs pos="100000">
                  <a:srgbClr val="1A24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78" t="26622" b="51793"/>
            <a:stretch>
              <a:fillRect/>
            </a:stretch>
          </p:blipFill>
          <p:spPr bwMode="auto">
            <a:xfrm>
              <a:off x="1" y="0"/>
              <a:ext cx="871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33278" t="26622" b="51793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0" y="400"/>
              <a:ext cx="8191" cy="39"/>
            </a:xfrm>
            <a:prstGeom prst="rect">
              <a:avLst/>
            </a:prstGeom>
            <a:gradFill rotWithShape="0">
              <a:gsLst>
                <a:gs pos="0">
                  <a:srgbClr val="B3B3B3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62000"/>
            <a:ext cx="10463213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3276600"/>
            <a:ext cx="10463213" cy="64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9372600"/>
            <a:ext cx="13003213" cy="379413"/>
            <a:chOff x="0" y="5904"/>
            <a:chExt cx="8191" cy="239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5944"/>
              <a:ext cx="8191" cy="199"/>
            </a:xfrm>
            <a:prstGeom prst="rect">
              <a:avLst/>
            </a:prstGeom>
            <a:gradFill rotWithShape="0">
              <a:gsLst>
                <a:gs pos="0">
                  <a:srgbClr val="46558F"/>
                </a:gs>
                <a:gs pos="100000">
                  <a:srgbClr val="1A246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5904"/>
              <a:ext cx="8191" cy="3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B3B3B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12598400" y="9385300"/>
            <a:ext cx="34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808080"/>
                </a:solidFill>
                <a:latin typeface="Times New Roman" charset="0"/>
                <a:cs typeface="Gill Sans" charset="0"/>
              </a:defRPr>
            </a:lvl1pPr>
          </a:lstStyle>
          <a:p>
            <a:fld id="{26314D99-50DF-5841-8AE8-A3C8FDEDF0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7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7200">
          <a:solidFill>
            <a:srgbClr val="0E598C"/>
          </a:solidFill>
          <a:latin typeface="Arial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2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41438" y="2598738"/>
            <a:ext cx="10464800" cy="296386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en-US" dirty="0">
                <a:solidFill>
                  <a:schemeClr val="tx1"/>
                </a:solidFill>
              </a:rPr>
              <a:t>AppSec Research 2013 Amsterdam</a:t>
            </a:r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5740400"/>
            <a:ext cx="12153900" cy="3365500"/>
          </a:xfrm>
          <a:ln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OWASP BeNeLux Candidacy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5425" y="184150"/>
            <a:ext cx="502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400" b="1" dirty="0" smtClean="0">
                <a:solidFill>
                  <a:srgbClr val="FFFFFF"/>
                </a:solidFill>
                <a:latin typeface="Arial" charset="0"/>
                <a:cs typeface="Gill Sans" charset="0"/>
              </a:rPr>
              <a:t>AppSec Europe 2013</a:t>
            </a:r>
            <a:endParaRPr lang="en-US" sz="3400" b="1" dirty="0">
              <a:solidFill>
                <a:srgbClr val="FFFFFF"/>
              </a:solidFill>
              <a:latin typeface="Arial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12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Foyer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6806" y="6898481"/>
            <a:ext cx="10463213" cy="2853532"/>
          </a:xfrm>
        </p:spPr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nl-BE" sz="2800" dirty="0" smtClean="0"/>
              <a:t>Excellent for vendor expo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nl-BE" sz="2800" dirty="0" smtClean="0"/>
              <a:t>Up to 600 people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nl-BE" sz="2800" dirty="0" smtClean="0"/>
              <a:t>Bar and catering facilities</a:t>
            </a:r>
            <a:endParaRPr lang="nl-BE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06" y="2818606"/>
            <a:ext cx="5895975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416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Promotion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A dedicated conference website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Active promotion through social media and media sponsors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Capture talks on video and push online streaming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Fly in Jim for on-site podcast sessions (Aloha!)</a:t>
            </a:r>
            <a:endParaRPr lang="en-US" sz="20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2" name="AutoShape 2" descr="http://www.acunetix.com/blog/wp-content/uploads/2010/04/owasp_logo.jpg"/>
          <p:cNvSpPr>
            <a:spLocks noChangeAspect="1" noChangeArrowheads="1"/>
          </p:cNvSpPr>
          <p:nvPr/>
        </p:nvSpPr>
        <p:spPr bwMode="auto">
          <a:xfrm>
            <a:off x="221235" y="-205423"/>
            <a:ext cx="433440" cy="4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22" tIns="65011" rIns="130022" bIns="65011" numCol="1" anchor="t" anchorCtr="0" compatLnSpc="1">
            <a:prstTxWarp prst="textNoShape">
              <a:avLst/>
            </a:prstTxWarp>
          </a:bodyPr>
          <a:lstStyle/>
          <a:p>
            <a:pPr defTabSz="1300277">
              <a:buClrTx/>
              <a:buSzTx/>
            </a:pPr>
            <a:endParaRPr lang="nl-BE" sz="26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42" name="Picture 2" descr="http://blog.nielsen.com/nielsenwire/wp-content/uploads/2008/09/three_screen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2667" l="10000" r="90000">
                        <a14:foregroundMark x1="27250" y1="52333" x2="42500" y2="68667"/>
                        <a14:foregroundMark x1="26750" y1="64667" x2="34000" y2="74000"/>
                        <a14:foregroundMark x1="25250" y1="77000" x2="25250" y2="77000"/>
                        <a14:foregroundMark x1="33750" y1="14333" x2="23750" y2="30667"/>
                        <a14:foregroundMark x1="35250" y1="10000" x2="25500" y2="2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806" y="5661263"/>
            <a:ext cx="5142019" cy="385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0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762001"/>
            <a:ext cx="10463213" cy="1447006"/>
          </a:xfrm>
        </p:spPr>
        <p:txBody>
          <a:bodyPr/>
          <a:lstStyle/>
          <a:p>
            <a:pPr eaLnBrk="1" hangingPunct="1"/>
            <a:r>
              <a:rPr lang="en-US" sz="4800" dirty="0" smtClean="0"/>
              <a:t>Budget(*)</a:t>
            </a:r>
            <a:endParaRPr lang="en-US" sz="4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70000" y="2209006"/>
            <a:ext cx="10463213" cy="7501732"/>
          </a:xfrm>
        </p:spPr>
        <p:txBody>
          <a:bodyPr/>
          <a:lstStyle/>
          <a:p>
            <a:pPr marL="800100" lvl="1" indent="-342900"/>
            <a:endParaRPr lang="en-US" sz="18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2" name="AutoShape 2" descr="http://www.acunetix.com/blog/wp-content/uploads/2010/04/owasp_logo.jpg"/>
          <p:cNvSpPr>
            <a:spLocks noChangeAspect="1" noChangeArrowheads="1"/>
          </p:cNvSpPr>
          <p:nvPr/>
        </p:nvSpPr>
        <p:spPr bwMode="auto">
          <a:xfrm>
            <a:off x="221235" y="-205423"/>
            <a:ext cx="433440" cy="4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22" tIns="65011" rIns="130022" bIns="65011" numCol="1" anchor="t" anchorCtr="0" compatLnSpc="1">
            <a:prstTxWarp prst="textNoShape">
              <a:avLst/>
            </a:prstTxWarp>
          </a:bodyPr>
          <a:lstStyle/>
          <a:p>
            <a:pPr defTabSz="1300277">
              <a:buClrTx/>
              <a:buSzTx/>
            </a:pPr>
            <a:endParaRPr lang="nl-BE" sz="26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22" name="Picture 2" descr="http://www.prlog.org/11867562-cash-now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" b="92977" l="5250" r="96250">
                        <a14:foregroundMark x1="10250" y1="18395" x2="11750" y2="19064"/>
                        <a14:foregroundMark x1="11000" y1="18060" x2="11000" y2="18060"/>
                        <a14:foregroundMark x1="11000" y1="17726" x2="11000" y2="17726"/>
                        <a14:foregroundMark x1="11500" y1="17391" x2="27750" y2="2007"/>
                        <a14:foregroundMark x1="40750" y1="7358" x2="66000" y2="7692"/>
                        <a14:foregroundMark x1="66250" y1="9030" x2="66500" y2="17391"/>
                        <a14:foregroundMark x1="38750" y1="7023" x2="40500" y2="7023"/>
                        <a14:foregroundMark x1="29250" y1="2007" x2="38000" y2="6355"/>
                        <a14:foregroundMark x1="12750" y1="34448" x2="7000" y2="43813"/>
                        <a14:foregroundMark x1="95000" y1="26756" x2="95000" y2="26756"/>
                        <a14:foregroundMark x1="95000" y1="26756" x2="95000" y2="26756"/>
                        <a14:foregroundMark x1="93500" y1="26421" x2="66750" y2="18060"/>
                        <a14:foregroundMark x1="57000" y1="15719" x2="42000" y2="35452"/>
                        <a14:backgroundMark x1="26500" y1="1003" x2="37250" y2="669"/>
                        <a14:backgroundMark x1="41000" y1="4013" x2="65250" y2="3010"/>
                        <a14:backgroundMark x1="8750" y1="52843" x2="10250" y2="52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38" y="6839784"/>
            <a:ext cx="2330624" cy="174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572252" y="2089924"/>
          <a:ext cx="5072098" cy="3565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2145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Income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700730">
                <a:tc>
                  <a:txBody>
                    <a:bodyPr/>
                    <a:lstStyle/>
                    <a:p>
                      <a:r>
                        <a:rPr lang="en-US" dirty="0" smtClean="0"/>
                        <a:t>Conference tickets</a:t>
                      </a:r>
                    </a:p>
                    <a:p>
                      <a:r>
                        <a:rPr lang="en-US" dirty="0" smtClean="0"/>
                        <a:t>(160 paid,</a:t>
                      </a:r>
                      <a:r>
                        <a:rPr lang="en-US" baseline="0" dirty="0" smtClean="0"/>
                        <a:t> 164 </a:t>
                      </a:r>
                      <a:r>
                        <a:rPr lang="en-US" baseline="0" dirty="0" err="1" smtClean="0"/>
                        <a:t>compl</a:t>
                      </a:r>
                      <a:r>
                        <a:rPr lang="en-US" baseline="0" dirty="0" smtClean="0"/>
                        <a:t>.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47.250 EUR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Sponsors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40.000 EUR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tickets</a:t>
                      </a:r>
                    </a:p>
                    <a:p>
                      <a:r>
                        <a:rPr lang="en-US" dirty="0" smtClean="0"/>
                        <a:t>(6 trainings, 45 attend.)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42.000 EUR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129.250 EUR</a:t>
                      </a:r>
                      <a:endParaRPr lang="nl-NL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6858796" y="2062624"/>
          <a:ext cx="5143536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5717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Catering</a:t>
                      </a:r>
                    </a:p>
                    <a:p>
                      <a:r>
                        <a:rPr lang="en-US" dirty="0" smtClean="0"/>
                        <a:t>(50 EUR pp/day)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50.000 EUR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Venue</a:t>
                      </a:r>
                    </a:p>
                    <a:p>
                      <a:r>
                        <a:rPr lang="en-US" dirty="0" smtClean="0"/>
                        <a:t>(big &amp;</a:t>
                      </a:r>
                      <a:r>
                        <a:rPr lang="en-US" baseline="0" dirty="0" smtClean="0"/>
                        <a:t> training rooms</a:t>
                      </a:r>
                      <a:r>
                        <a:rPr lang="en-US" dirty="0" smtClean="0"/>
                        <a:t>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15.000 EUR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Travel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5.000 EUR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</a:t>
                      </a:r>
                    </a:p>
                    <a:p>
                      <a:r>
                        <a:rPr lang="en-US" dirty="0" smtClean="0"/>
                        <a:t>(basic equipment is included in rooms)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10.000 EUR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Promotion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5.000 EUR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Misc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10.000 EUR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returns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16.800 EUR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111.800 EUR</a:t>
                      </a:r>
                      <a:endParaRPr lang="nl-NL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572252" y="6161890"/>
          <a:ext cx="507209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2145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</a:tr>
              <a:tr h="41497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129.250 EUR</a:t>
                      </a:r>
                      <a:endParaRPr lang="nl-N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Spent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111.800 EUR</a:t>
                      </a:r>
                      <a:endParaRPr lang="nl-N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 NET</a:t>
                      </a:r>
                      <a:endParaRPr lang="nl-N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17.450 EUR</a:t>
                      </a:r>
                      <a:endParaRPr lang="nl-NL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7955" y="8811185"/>
            <a:ext cx="808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dirty="0" smtClean="0">
                <a:solidFill>
                  <a:schemeClr val="tx1"/>
                </a:solidFill>
              </a:rPr>
              <a:t>(*) conservative budget plan / note: the Netherlands is part of the EURO zone</a:t>
            </a:r>
            <a:endParaRPr lang="nl-B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762001"/>
            <a:ext cx="10463213" cy="1447006"/>
          </a:xfrm>
        </p:spPr>
        <p:txBody>
          <a:bodyPr/>
          <a:lstStyle/>
          <a:p>
            <a:pPr eaLnBrk="1" hangingPunct="1"/>
            <a:r>
              <a:rPr lang="en-US" sz="4800" dirty="0" smtClean="0"/>
              <a:t>Social Events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70000" y="2209006"/>
            <a:ext cx="10463213" cy="7501732"/>
          </a:xfrm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Pre-conference social event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Official OWASP Dinner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Guided Tour for the speakers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18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2" name="AutoShape 2" descr="http://www.acunetix.com/blog/wp-content/uploads/2010/04/owasp_logo.jpg"/>
          <p:cNvSpPr>
            <a:spLocks noChangeAspect="1" noChangeArrowheads="1"/>
          </p:cNvSpPr>
          <p:nvPr/>
        </p:nvSpPr>
        <p:spPr bwMode="auto">
          <a:xfrm>
            <a:off x="221235" y="-205423"/>
            <a:ext cx="433440" cy="4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22" tIns="65011" rIns="130022" bIns="65011" numCol="1" anchor="t" anchorCtr="0" compatLnSpc="1">
            <a:prstTxWarp prst="textNoShape">
              <a:avLst/>
            </a:prstTxWarp>
          </a:bodyPr>
          <a:lstStyle/>
          <a:p>
            <a:pPr defTabSz="1300277">
              <a:buClrTx/>
              <a:buSzTx/>
            </a:pPr>
            <a:endParaRPr lang="nl-BE" sz="26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8" name="Picture 2" descr="http://i.telegraph.co.uk/multimedia/archive/01987/amsterdam_198700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406" y="4571206"/>
            <a:ext cx="4381500" cy="2733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http://farm1.static.flickr.com/1/2239328_197c609e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0" y="5180806"/>
            <a:ext cx="4762500" cy="3181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6594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762001"/>
            <a:ext cx="10463213" cy="1142206"/>
          </a:xfrm>
        </p:spPr>
        <p:txBody>
          <a:bodyPr/>
          <a:lstStyle/>
          <a:p>
            <a:r>
              <a:rPr lang="nl-BE" dirty="0" smtClean="0"/>
              <a:t>Strong points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209006"/>
            <a:ext cx="10463213" cy="6987480"/>
          </a:xfrm>
        </p:spPr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nl-BE" sz="3200" dirty="0" smtClean="0"/>
              <a:t>Experienced and large local team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nl-BE" sz="3200" dirty="0" smtClean="0"/>
              <a:t>Big local OWASP communities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nl-BE" sz="3200" dirty="0" smtClean="0"/>
              <a:t>AppSec research track hosted at university (cfr Stockholm</a:t>
            </a:r>
            <a:r>
              <a:rPr lang="nl-BE" sz="3200" dirty="0" smtClean="0"/>
              <a:t>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Cybercrime </a:t>
            </a:r>
            <a:r>
              <a:rPr lang="en-US" sz="3200" dirty="0"/>
              <a:t>track (Build eco-system with CERTS / European &amp; local government</a:t>
            </a:r>
            <a:r>
              <a:rPr lang="en-US" sz="3200" dirty="0" smtClean="0"/>
              <a:t>)</a:t>
            </a:r>
            <a:endParaRPr lang="nl-BE" sz="32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nl-BE" sz="3200" dirty="0" smtClean="0"/>
              <a:t>International </a:t>
            </a:r>
            <a:r>
              <a:rPr lang="nl-BE" sz="3200" dirty="0" smtClean="0"/>
              <a:t>Hub &amp; attractive </a:t>
            </a:r>
            <a:r>
              <a:rPr lang="nl-BE" sz="3200" dirty="0" smtClean="0"/>
              <a:t>city in </a:t>
            </a:r>
            <a:r>
              <a:rPr lang="nl-BE" sz="3200" dirty="0" smtClean="0"/>
              <a:t>the heart of Europe</a:t>
            </a:r>
            <a:endParaRPr lang="nl-BE" sz="32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nl-BE" sz="3200" dirty="0" smtClean="0"/>
              <a:t>Inexpensive venue </a:t>
            </a:r>
            <a:r>
              <a:rPr lang="nl-BE" sz="3200" dirty="0" smtClean="0"/>
              <a:t>&amp; lodging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nl-BE" sz="3200" dirty="0" smtClean="0"/>
              <a:t>Track </a:t>
            </a:r>
            <a:r>
              <a:rPr lang="nl-BE" sz="3200" dirty="0" smtClean="0"/>
              <a:t>record of positive budget events</a:t>
            </a:r>
          </a:p>
          <a:p>
            <a:pPr marL="571500" indent="-571500">
              <a:buFont typeface="Arial" pitchFamily="34" charset="0"/>
              <a:buChar char="•"/>
            </a:pPr>
            <a:endParaRPr lang="nl-BE" sz="3200" dirty="0" smtClean="0"/>
          </a:p>
          <a:p>
            <a:pPr marL="571500" indent="-571500">
              <a:buFont typeface="Arial" pitchFamily="34" charset="0"/>
              <a:buChar char="•"/>
            </a:pP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699388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762001"/>
            <a:ext cx="10463213" cy="1447006"/>
          </a:xfrm>
        </p:spPr>
        <p:txBody>
          <a:bodyPr/>
          <a:lstStyle/>
          <a:p>
            <a:pPr eaLnBrk="1" hangingPunct="1"/>
            <a:r>
              <a:rPr lang="en-US" sz="4800" dirty="0" smtClean="0"/>
              <a:t>Questions?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70000" y="4876006"/>
            <a:ext cx="10463213" cy="4834732"/>
          </a:xfrm>
        </p:spPr>
        <p:txBody>
          <a:bodyPr/>
          <a:lstStyle/>
          <a:p>
            <a:pPr marL="457200" lvl="1" indent="0" algn="ctr"/>
            <a:r>
              <a:rPr lang="en-US" sz="3200" dirty="0" smtClean="0"/>
              <a:t>seba@owasp.org</a:t>
            </a:r>
          </a:p>
          <a:p>
            <a:pPr marL="457200" lvl="1" indent="0" algn="ctr"/>
            <a:r>
              <a:rPr lang="en-US" sz="3200" dirty="0" smtClean="0"/>
              <a:t>+32 478 504 117</a:t>
            </a:r>
            <a:endParaRPr lang="en-US" sz="3200" dirty="0"/>
          </a:p>
        </p:txBody>
      </p:sp>
      <p:sp>
        <p:nvSpPr>
          <p:cNvPr id="2" name="AutoShape 2" descr="http://www.acunetix.com/blog/wp-content/uploads/2010/04/owasp_logo.jpg"/>
          <p:cNvSpPr>
            <a:spLocks noChangeAspect="1" noChangeArrowheads="1"/>
          </p:cNvSpPr>
          <p:nvPr/>
        </p:nvSpPr>
        <p:spPr bwMode="auto">
          <a:xfrm>
            <a:off x="221235" y="-205423"/>
            <a:ext cx="433440" cy="4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22" tIns="65011" rIns="130022" bIns="65011" numCol="1" anchor="t" anchorCtr="0" compatLnSpc="1">
            <a:prstTxWarp prst="textNoShape">
              <a:avLst/>
            </a:prstTxWarp>
          </a:bodyPr>
          <a:lstStyle/>
          <a:p>
            <a:pPr defTabSz="1300277">
              <a:buClrTx/>
              <a:buSzTx/>
            </a:pPr>
            <a:endParaRPr lang="nl-BE" sz="26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http://www.hervan.be/images/photolib/25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308"/>
            <a:ext cx="13003213" cy="975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206206" y="608806"/>
            <a:ext cx="7924800" cy="1447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nl-BE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ＭＳ Ｐゴシック" charset="0"/>
                <a:cs typeface="DejaVu Sans" charset="0"/>
              </a:rPr>
              <a:t>See you next year in Amsterdam!</a:t>
            </a:r>
            <a:endParaRPr kumimoji="0" lang="nl-BE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ＭＳ Ｐゴシック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9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762001"/>
            <a:ext cx="10463213" cy="1447006"/>
          </a:xfrm>
        </p:spPr>
        <p:txBody>
          <a:bodyPr/>
          <a:lstStyle/>
          <a:p>
            <a:pPr eaLnBrk="1" hangingPunct="1"/>
            <a:r>
              <a:rPr lang="en-US" sz="4800" dirty="0" smtClean="0"/>
              <a:t>Local Support Team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70000" y="2209006"/>
            <a:ext cx="10463213" cy="7501732"/>
          </a:xfrm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Martin </a:t>
            </a:r>
            <a:r>
              <a:rPr lang="en-US" sz="2400" dirty="0" err="1"/>
              <a:t>Knobloch</a:t>
            </a:r>
            <a:r>
              <a:rPr lang="en-US" sz="2400" dirty="0"/>
              <a:t> (Netherlands)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Ferdinand Vroom (Netherlands)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Steven van der Baan (Netherlands)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Jocelyn </a:t>
            </a:r>
            <a:r>
              <a:rPr lang="en-US" sz="2400" dirty="0" err="1"/>
              <a:t>Aubert</a:t>
            </a:r>
            <a:r>
              <a:rPr lang="en-US" sz="2400" dirty="0"/>
              <a:t> (Luxembourg)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André </a:t>
            </a:r>
            <a:r>
              <a:rPr lang="en-US" sz="2400" dirty="0" err="1"/>
              <a:t>Adelsbach</a:t>
            </a:r>
            <a:r>
              <a:rPr lang="en-US" sz="2400" dirty="0"/>
              <a:t> (Luxembourg)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err="1"/>
              <a:t>Lieven</a:t>
            </a:r>
            <a:r>
              <a:rPr lang="en-US" sz="2400" dirty="0"/>
              <a:t> </a:t>
            </a:r>
            <a:r>
              <a:rPr lang="en-US" sz="2400" dirty="0" err="1"/>
              <a:t>Desmet</a:t>
            </a:r>
            <a:r>
              <a:rPr lang="en-US" sz="2400" dirty="0"/>
              <a:t> (Belgium)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Bart De Win (Belgium)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err="1"/>
              <a:t>Seba</a:t>
            </a:r>
            <a:r>
              <a:rPr lang="en-US" sz="2400" dirty="0"/>
              <a:t> Deleersnyder (Belgium)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Herbert </a:t>
            </a:r>
            <a:r>
              <a:rPr lang="en-US" sz="2400" dirty="0" err="1"/>
              <a:t>Bos</a:t>
            </a:r>
            <a:r>
              <a:rPr lang="en-US" sz="2400" dirty="0"/>
              <a:t> (University Amsterdam)</a:t>
            </a:r>
          </a:p>
        </p:txBody>
      </p:sp>
      <p:sp>
        <p:nvSpPr>
          <p:cNvPr id="2" name="AutoShape 2" descr="http://www.acunetix.com/blog/wp-content/uploads/2010/04/owasp_logo.jpg"/>
          <p:cNvSpPr>
            <a:spLocks noChangeAspect="1" noChangeArrowheads="1"/>
          </p:cNvSpPr>
          <p:nvPr/>
        </p:nvSpPr>
        <p:spPr bwMode="auto">
          <a:xfrm>
            <a:off x="221235" y="-205423"/>
            <a:ext cx="433440" cy="4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22" tIns="65011" rIns="130022" bIns="65011" numCol="1" anchor="t" anchorCtr="0" compatLnSpc="1">
            <a:prstTxWarp prst="textNoShape">
              <a:avLst/>
            </a:prstTxWarp>
          </a:bodyPr>
          <a:lstStyle/>
          <a:p>
            <a:pPr defTabSz="1300277">
              <a:buClrTx/>
              <a:buSzTx/>
            </a:pPr>
            <a:endParaRPr lang="nl-BE" sz="26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8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762001"/>
            <a:ext cx="10463213" cy="1447006"/>
          </a:xfrm>
        </p:spPr>
        <p:txBody>
          <a:bodyPr/>
          <a:lstStyle/>
          <a:p>
            <a:pPr eaLnBrk="1" hangingPunct="1"/>
            <a:r>
              <a:rPr lang="en-US" sz="4800" dirty="0" smtClean="0"/>
              <a:t>Why AppSecEU13 @ Amsterdam?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70000" y="2209006"/>
            <a:ext cx="10463213" cy="7501732"/>
          </a:xfrm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Supported by </a:t>
            </a:r>
            <a:r>
              <a:rPr lang="en-US" sz="2400" u="sng" dirty="0" smtClean="0"/>
              <a:t>3 strong OWASP chapters</a:t>
            </a:r>
            <a:r>
              <a:rPr lang="en-US" sz="2400" dirty="0" smtClean="0"/>
              <a:t>: Belgium, Netherlands and Luxembourg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The team members have lots of </a:t>
            </a:r>
            <a:r>
              <a:rPr lang="en-US" sz="2400" b="1" dirty="0" smtClean="0"/>
              <a:t>experience</a:t>
            </a:r>
            <a:r>
              <a:rPr lang="en-US" sz="2400" dirty="0" smtClean="0"/>
              <a:t> in organizing </a:t>
            </a:r>
            <a:r>
              <a:rPr lang="en-US" sz="2400" b="1" dirty="0" smtClean="0"/>
              <a:t>international</a:t>
            </a:r>
            <a:r>
              <a:rPr lang="en-US" sz="2400" dirty="0" smtClean="0"/>
              <a:t> and </a:t>
            </a:r>
            <a:r>
              <a:rPr lang="en-US" sz="2400" b="1" dirty="0" smtClean="0"/>
              <a:t>European</a:t>
            </a:r>
            <a:r>
              <a:rPr lang="en-US" sz="2400" dirty="0" smtClean="0"/>
              <a:t> conferences:</a:t>
            </a:r>
          </a:p>
          <a:p>
            <a:pPr marL="1200150" lvl="2" indent="-342900">
              <a:buFont typeface="Arial" pitchFamily="34" charset="0"/>
              <a:buChar char="•"/>
            </a:pPr>
            <a:r>
              <a:rPr lang="en-US" sz="2400" dirty="0" smtClean="0"/>
              <a:t>AppSec </a:t>
            </a:r>
            <a:r>
              <a:rPr lang="en-US" sz="2400" dirty="0"/>
              <a:t>E</a:t>
            </a:r>
            <a:r>
              <a:rPr lang="en-US" sz="2400" dirty="0" smtClean="0"/>
              <a:t>urope OWASP BeNeLux Day 2009, 2010, 2011</a:t>
            </a:r>
          </a:p>
          <a:p>
            <a:pPr marL="1200150" lvl="2" indent="-342900">
              <a:buFont typeface="Arial" pitchFamily="34" charset="0"/>
              <a:buChar char="•"/>
            </a:pPr>
            <a:r>
              <a:rPr lang="en-US" sz="2400" dirty="0"/>
              <a:t>OWASP AppSec Europe </a:t>
            </a:r>
            <a:r>
              <a:rPr lang="en-US" sz="2400" dirty="0" smtClean="0"/>
              <a:t>2008</a:t>
            </a:r>
          </a:p>
          <a:p>
            <a:pPr marL="1200150" lvl="2" indent="-342900">
              <a:buFont typeface="Arial" pitchFamily="34" charset="0"/>
              <a:buChar char="•"/>
            </a:pPr>
            <a:r>
              <a:rPr lang="en-US" sz="2400" dirty="0"/>
              <a:t>OWASP AppSec Europe </a:t>
            </a:r>
            <a:r>
              <a:rPr lang="en-US" sz="2400" dirty="0" smtClean="0"/>
              <a:t>2006</a:t>
            </a:r>
          </a:p>
          <a:p>
            <a:pPr marL="1200150" lvl="2" indent="-342900">
              <a:buFont typeface="Arial" pitchFamily="34" charset="0"/>
              <a:buChar char="•"/>
            </a:pPr>
            <a:r>
              <a:rPr lang="en-US" sz="2400" dirty="0" smtClean="0"/>
              <a:t>BruCON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Big, active and influential </a:t>
            </a:r>
            <a:r>
              <a:rPr lang="en-US" sz="2400" dirty="0" err="1" smtClean="0"/>
              <a:t>infosec</a:t>
            </a:r>
            <a:r>
              <a:rPr lang="en-US" sz="2400" dirty="0" smtClean="0"/>
              <a:t> and </a:t>
            </a:r>
            <a:r>
              <a:rPr lang="en-US" sz="2400" dirty="0" err="1" smtClean="0"/>
              <a:t>appsec</a:t>
            </a:r>
            <a:r>
              <a:rPr lang="en-US" sz="2400" dirty="0" smtClean="0"/>
              <a:t> </a:t>
            </a:r>
            <a:r>
              <a:rPr lang="en-US" sz="2400" b="1" dirty="0" smtClean="0"/>
              <a:t>community</a:t>
            </a:r>
            <a:r>
              <a:rPr lang="en-US" sz="2400" dirty="0" smtClean="0"/>
              <a:t> and </a:t>
            </a:r>
            <a:r>
              <a:rPr lang="en-US" sz="2400" b="1" dirty="0" smtClean="0"/>
              <a:t>academic</a:t>
            </a:r>
            <a:r>
              <a:rPr lang="en-US" sz="2400" dirty="0" smtClean="0"/>
              <a:t> communities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Support from local </a:t>
            </a:r>
            <a:r>
              <a:rPr lang="en-US" sz="2400" b="1" dirty="0" smtClean="0"/>
              <a:t>affiliations</a:t>
            </a:r>
            <a:r>
              <a:rPr lang="en-US" sz="2400" dirty="0" smtClean="0"/>
              <a:t>: L-SEC, (ISC)², ISSA, ISACA, </a:t>
            </a:r>
            <a:r>
              <a:rPr lang="en-US" sz="2400" dirty="0" err="1" smtClean="0"/>
              <a:t>SecAppDev</a:t>
            </a:r>
            <a:r>
              <a:rPr lang="en-US" sz="2400" dirty="0" smtClean="0"/>
              <a:t>, BruCON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2" name="AutoShape 2" descr="http://www.acunetix.com/blog/wp-content/uploads/2010/04/owasp_logo.jpg"/>
          <p:cNvSpPr>
            <a:spLocks noChangeAspect="1" noChangeArrowheads="1"/>
          </p:cNvSpPr>
          <p:nvPr/>
        </p:nvSpPr>
        <p:spPr bwMode="auto">
          <a:xfrm>
            <a:off x="221235" y="-205423"/>
            <a:ext cx="433440" cy="4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22" tIns="65011" rIns="130022" bIns="65011" numCol="1" anchor="t" anchorCtr="0" compatLnSpc="1">
            <a:prstTxWarp prst="textNoShape">
              <a:avLst/>
            </a:prstTxWarp>
          </a:bodyPr>
          <a:lstStyle/>
          <a:p>
            <a:pPr defTabSz="1300277">
              <a:buClrTx/>
              <a:buSzTx/>
            </a:pPr>
            <a:endParaRPr lang="nl-BE" sz="26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762001"/>
            <a:ext cx="10463213" cy="1447006"/>
          </a:xfrm>
        </p:spPr>
        <p:txBody>
          <a:bodyPr/>
          <a:lstStyle/>
          <a:p>
            <a:pPr eaLnBrk="1" hangingPunct="1"/>
            <a:r>
              <a:rPr lang="en-US" sz="4800" dirty="0" smtClean="0"/>
              <a:t>Why AppSecEU13 @ Amsterdam?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70000" y="2209006"/>
            <a:ext cx="10463213" cy="7501732"/>
          </a:xfrm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Undoubtedly one of the jewels of Europe, and not just because of the stunning 17th century canals. 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International </a:t>
            </a:r>
            <a:r>
              <a:rPr lang="en-US" sz="2400" dirty="0"/>
              <a:t>world city, rich cultural heritage, diverse and creative culture, commercial dynamism and high quality of </a:t>
            </a:r>
            <a:r>
              <a:rPr lang="en-US" sz="2400" dirty="0" smtClean="0"/>
              <a:t>life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Easy and comfortable transport, International airport (Schiphol) nearby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Great venue reachability: shuttle/train </a:t>
            </a:r>
            <a:r>
              <a:rPr lang="en-US" sz="2400" dirty="0"/>
              <a:t>to </a:t>
            </a:r>
            <a:r>
              <a:rPr lang="en-US" sz="2400" dirty="0" smtClean="0"/>
              <a:t>the campus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Variety </a:t>
            </a:r>
            <a:r>
              <a:rPr lang="en-US" sz="2400" dirty="0"/>
              <a:t>of hotel accommodation </a:t>
            </a:r>
            <a:r>
              <a:rPr lang="en-US" sz="2400" dirty="0" smtClean="0"/>
              <a:t>nearby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Part of the Euro zone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2" name="AutoShape 2" descr="http://www.acunetix.com/blog/wp-content/uploads/2010/04/owasp_logo.jpg"/>
          <p:cNvSpPr>
            <a:spLocks noChangeAspect="1" noChangeArrowheads="1"/>
          </p:cNvSpPr>
          <p:nvPr/>
        </p:nvSpPr>
        <p:spPr bwMode="auto">
          <a:xfrm>
            <a:off x="221235" y="-205423"/>
            <a:ext cx="433440" cy="4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22" tIns="65011" rIns="130022" bIns="65011" numCol="1" anchor="t" anchorCtr="0" compatLnSpc="1">
            <a:prstTxWarp prst="textNoShape">
              <a:avLst/>
            </a:prstTxWarp>
          </a:bodyPr>
          <a:lstStyle/>
          <a:p>
            <a:pPr defTabSz="1300277">
              <a:buClrTx/>
              <a:buSzTx/>
            </a:pPr>
            <a:endParaRPr lang="nl-BE" sz="26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http://www.bandwerkplus.nl/klanten/www.jovd.nl/uploads/I-amsterd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95406"/>
            <a:ext cx="13003213" cy="204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762001"/>
            <a:ext cx="10463213" cy="1447006"/>
          </a:xfrm>
        </p:spPr>
        <p:txBody>
          <a:bodyPr/>
          <a:lstStyle/>
          <a:p>
            <a:pPr eaLnBrk="1" hangingPunct="1"/>
            <a:r>
              <a:rPr lang="en-US" sz="4800" dirty="0" smtClean="0"/>
              <a:t>Why AppSecEU13 @ Amsterdam?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70000" y="2209006"/>
            <a:ext cx="10463213" cy="7501732"/>
          </a:xfrm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Hosted by University of Amsterdam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Support by professor Herbert </a:t>
            </a:r>
            <a:r>
              <a:rPr lang="en-US" sz="2400" dirty="0" err="1" smtClean="0"/>
              <a:t>Bos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Strong academic support in BeNeLux: University of Leuven, Luxembourg and Amsterdam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Will host AppSec Research Track with dedicated AppSec Research Program Committee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2" name="AutoShape 2" descr="http://www.acunetix.com/blog/wp-content/uploads/2010/04/owasp_logo.jpg"/>
          <p:cNvSpPr>
            <a:spLocks noChangeAspect="1" noChangeArrowheads="1"/>
          </p:cNvSpPr>
          <p:nvPr/>
        </p:nvSpPr>
        <p:spPr bwMode="auto">
          <a:xfrm>
            <a:off x="221235" y="-205423"/>
            <a:ext cx="433440" cy="4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22" tIns="65011" rIns="130022" bIns="65011" numCol="1" anchor="t" anchorCtr="0" compatLnSpc="1">
            <a:prstTxWarp prst="textNoShape">
              <a:avLst/>
            </a:prstTxWarp>
          </a:bodyPr>
          <a:lstStyle/>
          <a:p>
            <a:pPr defTabSz="1300277">
              <a:buClrTx/>
              <a:buSzTx/>
            </a:pPr>
            <a:endParaRPr lang="nl-BE" sz="26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4" name="Picture 2" descr="http://www.topsportamsterdam.nl/sites/default/files/v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041" y="7314406"/>
            <a:ext cx="2519455" cy="134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2.bp.blogspot.com/-j6G4IIzjWDw/TVU6LwIrq2I/AAAAAAAAA14/5GdnUT2DT3I/s1600/16.%2Bvu%2Bamsterd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5" y="6095206"/>
            <a:ext cx="4286250" cy="2828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725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762001"/>
            <a:ext cx="10463213" cy="1447006"/>
          </a:xfrm>
        </p:spPr>
        <p:txBody>
          <a:bodyPr/>
          <a:lstStyle/>
          <a:p>
            <a:pPr eaLnBrk="1" hangingPunct="1"/>
            <a:r>
              <a:rPr lang="en-US" sz="4800" dirty="0" smtClean="0"/>
              <a:t>Program</a:t>
            </a:r>
            <a:endParaRPr lang="en-US" sz="4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70000" y="2209006"/>
            <a:ext cx="10463213" cy="7501732"/>
          </a:xfrm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3-5 June 2013: </a:t>
            </a:r>
            <a:endParaRPr lang="en-US" sz="2400" dirty="0" smtClean="0"/>
          </a:p>
          <a:p>
            <a:pPr marL="857250" lvl="2" indent="0"/>
            <a:r>
              <a:rPr lang="en-US" sz="2400" b="1" u="sng" dirty="0" smtClean="0"/>
              <a:t>1-, 2- </a:t>
            </a:r>
            <a:r>
              <a:rPr lang="en-US" sz="2400" b="1" u="sng" dirty="0" smtClean="0"/>
              <a:t>or </a:t>
            </a:r>
            <a:r>
              <a:rPr lang="en-US" sz="2400" b="1" u="sng" dirty="0" smtClean="0"/>
              <a:t>3-day </a:t>
            </a:r>
            <a:r>
              <a:rPr lang="en-US" sz="2400" b="1" u="sng" dirty="0" smtClean="0"/>
              <a:t>trainings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6-7 </a:t>
            </a:r>
            <a:r>
              <a:rPr lang="en-US" sz="2400" dirty="0" smtClean="0"/>
              <a:t>June 2013: </a:t>
            </a:r>
          </a:p>
          <a:p>
            <a:pPr marL="857250" lvl="2" indent="0"/>
            <a:r>
              <a:rPr lang="en-US" sz="2400" dirty="0" smtClean="0"/>
              <a:t>2 </a:t>
            </a:r>
            <a:r>
              <a:rPr lang="en-US" sz="2400" dirty="0" smtClean="0"/>
              <a:t>days of </a:t>
            </a:r>
            <a:r>
              <a:rPr lang="en-US" sz="2400" b="1" u="sng" dirty="0" smtClean="0"/>
              <a:t>triple-track conference</a:t>
            </a:r>
          </a:p>
          <a:p>
            <a:pPr marL="1657350" lvl="3" indent="-342900">
              <a:buFont typeface="Arial" pitchFamily="34" charset="0"/>
              <a:buChar char="•"/>
            </a:pPr>
            <a:r>
              <a:rPr lang="en-US" sz="2400" b="1" u="sng" dirty="0" smtClean="0"/>
              <a:t>OWASP </a:t>
            </a:r>
            <a:r>
              <a:rPr lang="en-US" sz="2400" b="1" u="sng" dirty="0" smtClean="0"/>
              <a:t>Builder, Breaker &amp; Defender </a:t>
            </a:r>
            <a:r>
              <a:rPr lang="en-US" sz="2400" dirty="0" smtClean="0"/>
              <a:t>track</a:t>
            </a:r>
            <a:endParaRPr lang="en-US" sz="2400" dirty="0" smtClean="0"/>
          </a:p>
          <a:p>
            <a:pPr marL="1657350" lvl="3" indent="-342900">
              <a:buFont typeface="Arial" pitchFamily="34" charset="0"/>
              <a:buChar char="•"/>
            </a:pPr>
            <a:r>
              <a:rPr lang="en-US" sz="2400" b="1" u="sng" dirty="0"/>
              <a:t>Cybercrime</a:t>
            </a:r>
            <a:r>
              <a:rPr lang="en-US" sz="2400" b="1" dirty="0"/>
              <a:t> </a:t>
            </a:r>
            <a:r>
              <a:rPr lang="en-US" sz="2400" dirty="0"/>
              <a:t>track</a:t>
            </a:r>
            <a:r>
              <a:rPr lang="en-US" sz="2400" b="1" dirty="0"/>
              <a:t> </a:t>
            </a:r>
            <a:r>
              <a:rPr lang="en-US" sz="2400" dirty="0"/>
              <a:t>(Build eco-system with CERTS / European &amp; local </a:t>
            </a:r>
            <a:r>
              <a:rPr lang="en-US" sz="2400" dirty="0" smtClean="0"/>
              <a:t>government)</a:t>
            </a:r>
          </a:p>
          <a:p>
            <a:pPr marL="1657350" lvl="3" indent="-342900">
              <a:buFont typeface="Arial" pitchFamily="34" charset="0"/>
              <a:buChar char="•"/>
            </a:pPr>
            <a:r>
              <a:rPr lang="en-US" sz="2400" b="1" u="sng" dirty="0" smtClean="0"/>
              <a:t>AppSec Research </a:t>
            </a:r>
            <a:r>
              <a:rPr lang="en-US" sz="2400" dirty="0" smtClean="0"/>
              <a:t>track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u="sng" dirty="0" smtClean="0"/>
              <a:t>Vendor Expo </a:t>
            </a:r>
            <a:r>
              <a:rPr lang="en-US" sz="2400" dirty="0" smtClean="0"/>
              <a:t>in Foyer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457200" lvl="1" indent="0"/>
            <a:endParaRPr lang="en-US" sz="2400" dirty="0"/>
          </a:p>
        </p:txBody>
      </p:sp>
      <p:sp>
        <p:nvSpPr>
          <p:cNvPr id="2" name="AutoShape 2" descr="http://www.acunetix.com/blog/wp-content/uploads/2010/04/owasp_logo.jpg"/>
          <p:cNvSpPr>
            <a:spLocks noChangeAspect="1" noChangeArrowheads="1"/>
          </p:cNvSpPr>
          <p:nvPr/>
        </p:nvSpPr>
        <p:spPr bwMode="auto">
          <a:xfrm>
            <a:off x="221235" y="-205423"/>
            <a:ext cx="433440" cy="4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22" tIns="65011" rIns="130022" bIns="65011" numCol="1" anchor="t" anchorCtr="0" compatLnSpc="1">
            <a:prstTxWarp prst="textNoShape">
              <a:avLst/>
            </a:prstTxWarp>
          </a:bodyPr>
          <a:lstStyle/>
          <a:p>
            <a:pPr defTabSz="1300277">
              <a:buClrTx/>
              <a:buSzTx/>
            </a:pPr>
            <a:endParaRPr lang="nl-BE" sz="26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1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762001"/>
            <a:ext cx="10463213" cy="1447006"/>
          </a:xfrm>
        </p:spPr>
        <p:txBody>
          <a:bodyPr/>
          <a:lstStyle/>
          <a:p>
            <a:pPr eaLnBrk="1" hangingPunct="1"/>
            <a:r>
              <a:rPr lang="en-US" sz="4800" dirty="0" smtClean="0"/>
              <a:t>Venue</a:t>
            </a:r>
            <a:endParaRPr lang="en-US" sz="4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70000" y="2209006"/>
            <a:ext cx="10463213" cy="7501732"/>
          </a:xfrm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Venue </a:t>
            </a:r>
            <a:r>
              <a:rPr lang="en-US" sz="2800" dirty="0" smtClean="0"/>
              <a:t>cost for conference: </a:t>
            </a:r>
            <a:endParaRPr lang="en-US" sz="2800" dirty="0" smtClean="0"/>
          </a:p>
          <a:p>
            <a:pPr marL="857250" lvl="2" indent="0"/>
            <a:r>
              <a:rPr lang="en-US" sz="2800" dirty="0"/>
              <a:t>	</a:t>
            </a:r>
            <a:r>
              <a:rPr lang="en-US" sz="2800" dirty="0" smtClean="0"/>
              <a:t>about </a:t>
            </a:r>
            <a:r>
              <a:rPr lang="en-US" sz="2800" dirty="0" smtClean="0"/>
              <a:t>€ 10000, 3 biggest rooms, including </a:t>
            </a:r>
            <a:r>
              <a:rPr lang="en-US" sz="2800" dirty="0" err="1" smtClean="0"/>
              <a:t>WiFi</a:t>
            </a:r>
            <a:r>
              <a:rPr lang="en-US" sz="2800" dirty="0" smtClean="0"/>
              <a:t> and Foyer)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Catering cost </a:t>
            </a:r>
            <a:endParaRPr lang="en-US" sz="2800" dirty="0" smtClean="0"/>
          </a:p>
          <a:p>
            <a:pPr marL="457200" lvl="1" indent="0"/>
            <a:r>
              <a:rPr lang="en-US" sz="2800" dirty="0"/>
              <a:t>	</a:t>
            </a:r>
            <a:r>
              <a:rPr lang="en-US" sz="2800" dirty="0" smtClean="0"/>
              <a:t>about </a:t>
            </a:r>
            <a:r>
              <a:rPr lang="en-US" sz="2800" dirty="0" smtClean="0"/>
              <a:t>€ 50 per person per day</a:t>
            </a:r>
            <a:endParaRPr lang="en-US" sz="28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Vendor Expo in Foyer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dirty="0" smtClean="0"/>
              <a:t>Special </a:t>
            </a:r>
            <a:r>
              <a:rPr lang="en-US" sz="2800" dirty="0" smtClean="0"/>
              <a:t>prices can be arranged with </a:t>
            </a:r>
            <a:r>
              <a:rPr lang="en-US" sz="2800" dirty="0"/>
              <a:t>hotels nearby </a:t>
            </a:r>
            <a:br>
              <a:rPr lang="en-US" sz="2800" dirty="0"/>
            </a:br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smtClean="0"/>
              <a:t>www.vu.nl/en/about-vu-amsterdam/hotels-in-amsterdam/index.asp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457200" lvl="1" indent="0"/>
            <a:endParaRPr lang="en-US" sz="2800" dirty="0"/>
          </a:p>
        </p:txBody>
      </p:sp>
      <p:sp>
        <p:nvSpPr>
          <p:cNvPr id="2" name="AutoShape 2" descr="http://www.acunetix.com/blog/wp-content/uploads/2010/04/owasp_logo.jpg"/>
          <p:cNvSpPr>
            <a:spLocks noChangeAspect="1" noChangeArrowheads="1"/>
          </p:cNvSpPr>
          <p:nvPr/>
        </p:nvSpPr>
        <p:spPr bwMode="auto">
          <a:xfrm>
            <a:off x="221235" y="-205423"/>
            <a:ext cx="433440" cy="4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22" tIns="65011" rIns="130022" bIns="65011" numCol="1" anchor="t" anchorCtr="0" compatLnSpc="1">
            <a:prstTxWarp prst="textNoShape">
              <a:avLst/>
            </a:prstTxWarp>
          </a:bodyPr>
          <a:lstStyle/>
          <a:p>
            <a:pPr defTabSz="1300277">
              <a:buClrTx/>
              <a:buSzTx/>
            </a:pPr>
            <a:endParaRPr lang="nl-BE" sz="26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762001"/>
            <a:ext cx="10463213" cy="1523206"/>
          </a:xfrm>
        </p:spPr>
        <p:txBody>
          <a:bodyPr/>
          <a:lstStyle/>
          <a:p>
            <a:pPr eaLnBrk="1" hangingPunct="1"/>
            <a:r>
              <a:rPr lang="en-US" sz="4800" dirty="0" smtClean="0"/>
              <a:t>Aula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119019" y="2209006"/>
            <a:ext cx="6858000" cy="6434138"/>
          </a:xfrm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457200" lvl="1" indent="0"/>
            <a:endParaRPr lang="en-US" sz="2400" dirty="0"/>
          </a:p>
        </p:txBody>
      </p:sp>
      <p:sp>
        <p:nvSpPr>
          <p:cNvPr id="2" name="AutoShape 2" descr="http://www.acunetix.com/blog/wp-content/uploads/2010/04/owasp_logo.jpg"/>
          <p:cNvSpPr>
            <a:spLocks noChangeAspect="1" noChangeArrowheads="1"/>
          </p:cNvSpPr>
          <p:nvPr/>
        </p:nvSpPr>
        <p:spPr bwMode="auto">
          <a:xfrm>
            <a:off x="221235" y="-205423"/>
            <a:ext cx="433440" cy="4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22" tIns="65011" rIns="130022" bIns="65011" numCol="1" anchor="t" anchorCtr="0" compatLnSpc="1">
            <a:prstTxWarp prst="textNoShape">
              <a:avLst/>
            </a:prstTxWarp>
          </a:bodyPr>
          <a:lstStyle/>
          <a:p>
            <a:pPr defTabSz="1300277">
              <a:buClrTx/>
              <a:buSzTx/>
            </a:pPr>
            <a:endParaRPr lang="nl-BE" sz="26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8" t="18483" r="21032" b="33545"/>
          <a:stretch/>
        </p:blipFill>
        <p:spPr bwMode="auto">
          <a:xfrm>
            <a:off x="786606" y="2742405"/>
            <a:ext cx="7315200" cy="4934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82806" y="3656806"/>
            <a:ext cx="4267200" cy="605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Main Track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Up to 900 seats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modern audio-visual equipment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129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Other rooms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5333206"/>
            <a:ext cx="10463213" cy="4377532"/>
          </a:xfrm>
        </p:spPr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nl-BE" sz="2800" dirty="0" smtClean="0"/>
              <a:t>Auditorium: Up to 280 seats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nl-BE" sz="2800" dirty="0" smtClean="0"/>
              <a:t>Other multi-function rooms available</a:t>
            </a:r>
          </a:p>
          <a:p>
            <a:pPr marL="571500" indent="-571500">
              <a:buFont typeface="Arial" pitchFamily="34" charset="0"/>
              <a:buChar char="•"/>
            </a:pPr>
            <a:endParaRPr lang="nl-BE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1" t="39365" r="34683" b="36649"/>
          <a:stretch/>
        </p:blipFill>
        <p:spPr bwMode="auto">
          <a:xfrm>
            <a:off x="1167606" y="2742406"/>
            <a:ext cx="7155543" cy="2467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06" y="6781006"/>
            <a:ext cx="8286750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01303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Gill Sans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785</Words>
  <Application>Microsoft Office PowerPoint</Application>
  <PresentationFormat>Custom</PresentationFormat>
  <Paragraphs>171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2_Office Theme</vt:lpstr>
      <vt:lpstr>AppSec Research 2013 Amsterdam</vt:lpstr>
      <vt:lpstr>Local Support Team</vt:lpstr>
      <vt:lpstr>Why AppSecEU13 @ Amsterdam?</vt:lpstr>
      <vt:lpstr>Why AppSecEU13 @ Amsterdam?</vt:lpstr>
      <vt:lpstr>Why AppSecEU13 @ Amsterdam?</vt:lpstr>
      <vt:lpstr>Program</vt:lpstr>
      <vt:lpstr>Venue</vt:lpstr>
      <vt:lpstr>Aula</vt:lpstr>
      <vt:lpstr>Other rooms</vt:lpstr>
      <vt:lpstr>Foyer</vt:lpstr>
      <vt:lpstr>Promotion</vt:lpstr>
      <vt:lpstr>Budget(*)</vt:lpstr>
      <vt:lpstr>Social Events</vt:lpstr>
      <vt:lpstr>Strong points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Secure SDLC Panel Real answers from real experience</dc:title>
  <dc:creator>Deleersnyder Sebastien</dc:creator>
  <cp:lastModifiedBy>Sebastien Deleersnyder</cp:lastModifiedBy>
  <cp:revision>223</cp:revision>
  <cp:lastPrinted>1601-01-01T00:00:00Z</cp:lastPrinted>
  <dcterms:created xsi:type="dcterms:W3CDTF">1601-01-01T00:00:00Z</dcterms:created>
  <dcterms:modified xsi:type="dcterms:W3CDTF">2012-06-04T20:03:12Z</dcterms:modified>
</cp:coreProperties>
</file>