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95" r:id="rId4"/>
  </p:sldMasterIdLst>
  <p:notesMasterIdLst>
    <p:notesMasterId r:id="rId19"/>
  </p:notesMasterIdLst>
  <p:sldIdLst>
    <p:sldId id="256" r:id="rId5"/>
    <p:sldId id="258" r:id="rId6"/>
    <p:sldId id="259" r:id="rId7"/>
    <p:sldId id="298" r:id="rId8"/>
    <p:sldId id="294" r:id="rId9"/>
    <p:sldId id="295" r:id="rId10"/>
    <p:sldId id="318" r:id="rId11"/>
    <p:sldId id="331" r:id="rId12"/>
    <p:sldId id="333" r:id="rId13"/>
    <p:sldId id="334" r:id="rId14"/>
    <p:sldId id="303" r:id="rId15"/>
    <p:sldId id="316" r:id="rId16"/>
    <p:sldId id="319" r:id="rId17"/>
    <p:sldId id="320" r:id="rId1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1pPr>
    <a:lvl2pPr marL="457155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2pPr>
    <a:lvl3pPr marL="914308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3pPr>
    <a:lvl4pPr marL="1371463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4pPr>
    <a:lvl5pPr marL="1828617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5pPr>
    <a:lvl6pPr marL="2285772" algn="l" defTabSz="914308" rtl="0" eaLnBrk="1" latinLnBrk="0" hangingPunct="1">
      <a:defRPr sz="43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6pPr>
    <a:lvl7pPr marL="2742925" algn="l" defTabSz="914308" rtl="0" eaLnBrk="1" latinLnBrk="0" hangingPunct="1">
      <a:defRPr sz="43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7pPr>
    <a:lvl8pPr marL="3200080" algn="l" defTabSz="914308" rtl="0" eaLnBrk="1" latinLnBrk="0" hangingPunct="1">
      <a:defRPr sz="43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8pPr>
    <a:lvl9pPr marL="3657234" algn="l" defTabSz="914308" rtl="0" eaLnBrk="1" latinLnBrk="0" hangingPunct="1">
      <a:defRPr sz="43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89773" autoAdjust="0"/>
  </p:normalViewPr>
  <p:slideViewPr>
    <p:cSldViewPr>
      <p:cViewPr>
        <p:scale>
          <a:sx n="59" d="100"/>
          <a:sy n="59" d="100"/>
        </p:scale>
        <p:origin x="-2184" y="-636"/>
      </p:cViewPr>
      <p:guideLst>
        <p:guide orient="horz" pos="3073"/>
        <p:guide pos="40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C10C3924-AB98-4169-AC78-7821728DDFBD}" type="datetimeFigureOut">
              <a:rPr lang="nl-NL"/>
              <a:pPr>
                <a:defRPr/>
              </a:pPr>
              <a:t>5-3-2012</a:t>
            </a:fld>
            <a:endParaRPr lang="nl-NL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A424A975-DCD2-42F1-A695-33444F5323F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6312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15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30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4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61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5772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5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REMEMBER… </a:t>
            </a:r>
            <a:r>
              <a:rPr lang="en-US" b="1" smtClean="0"/>
              <a:t>OWASP IS JUST PEOPLE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You are all probably familiar with OWASP, so I’d like to take this opportunity to share a few metrics and give you an idea of where OWASP is headed.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I’ve been the volunteer chair of OWASP since 2004, and I’ve spent quite a lot of time, effort, and my own money developing the organization.  Why do I do all this?  Why do I care?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AppSec is about not about tools or technology… it’s about people. OWASP is about community.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______________</a:t>
            </a:r>
            <a:endParaRPr lang="en-US" smtClean="0">
              <a:solidFill>
                <a:srgbClr val="262626"/>
              </a:solidFill>
            </a:endParaRPr>
          </a:p>
          <a:p>
            <a:pPr eaLnBrk="1" hangingPunct="1"/>
            <a:endParaRPr lang="en-US" smtClean="0">
              <a:solidFill>
                <a:srgbClr val="262626"/>
              </a:solidFill>
            </a:endParaRPr>
          </a:p>
          <a:p>
            <a:pPr eaLnBrk="1" hangingPunct="1"/>
            <a:endParaRPr lang="en-US" smtClean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algn="r" eaLnBrk="1" hangingPunct="1"/>
            <a:fld id="{02AB2B9E-B72C-41C3-B9D3-5ACE2425A388}" type="slidenum">
              <a:rPr lang="en-US" sz="1200">
                <a:solidFill>
                  <a:schemeClr val="tx1"/>
                </a:solidFill>
                <a:latin typeface="Arial" pitchFamily="34" charset="0"/>
              </a:rPr>
              <a:pPr algn="r" eaLnBrk="1" hangingPunct="1"/>
              <a:t>4</a:t>
            </a:fld>
            <a:endParaRPr lang="en-US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algn="r" eaLnBrk="1" hangingPunct="1"/>
            <a:fld id="{0D16940F-C8FC-4F80-8515-CA67A7149747}" type="slidenum">
              <a:rPr lang="en-US" sz="1200">
                <a:solidFill>
                  <a:schemeClr val="tx1"/>
                </a:solidFill>
                <a:latin typeface="Arial" pitchFamily="34" charset="0"/>
              </a:rPr>
              <a:pPr algn="r" eaLnBrk="1" hangingPunct="1"/>
              <a:t>5</a:t>
            </a:fld>
            <a:endParaRPr lang="en-US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OWASP</a:t>
            </a:r>
            <a:r>
              <a:rPr lang="nl-BE" baseline="0" dirty="0" smtClean="0"/>
              <a:t> was started in 2001. This year we celebrate our 10th anniversary.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24A975-DCD2-42F1-A695-33444F5323F9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5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39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6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55" indent="0" algn="ctr">
              <a:buNone/>
              <a:defRPr/>
            </a:lvl2pPr>
            <a:lvl3pPr marL="914308" indent="0" algn="ctr">
              <a:buNone/>
              <a:defRPr/>
            </a:lvl3pPr>
            <a:lvl4pPr marL="1371463" indent="0" algn="ctr">
              <a:buNone/>
              <a:defRPr/>
            </a:lvl4pPr>
            <a:lvl5pPr marL="1828617" indent="0" algn="ctr">
              <a:buNone/>
              <a:defRPr/>
            </a:lvl5pPr>
            <a:lvl6pPr marL="2285772" indent="0" algn="ctr">
              <a:buNone/>
              <a:defRPr/>
            </a:lvl6pPr>
            <a:lvl7pPr marL="2742925" indent="0" algn="ctr">
              <a:buNone/>
              <a:defRPr/>
            </a:lvl7pPr>
            <a:lvl8pPr marL="3200080" indent="0" algn="ctr">
              <a:buNone/>
              <a:defRPr/>
            </a:lvl8pPr>
            <a:lvl9pPr marL="365723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81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534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854200"/>
            <a:ext cx="2616200" cy="694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1" y="1854200"/>
            <a:ext cx="7696200" cy="694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48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39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6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55" indent="0" algn="ctr">
              <a:buNone/>
              <a:defRPr/>
            </a:lvl2pPr>
            <a:lvl3pPr marL="914308" indent="0" algn="ctr">
              <a:buNone/>
              <a:defRPr/>
            </a:lvl3pPr>
            <a:lvl4pPr marL="1371463" indent="0" algn="ctr">
              <a:buNone/>
              <a:defRPr/>
            </a:lvl4pPr>
            <a:lvl5pPr marL="1828617" indent="0" algn="ctr">
              <a:buNone/>
              <a:defRPr/>
            </a:lvl5pPr>
            <a:lvl6pPr marL="2285772" indent="0" algn="ctr">
              <a:buNone/>
              <a:defRPr/>
            </a:lvl6pPr>
            <a:lvl7pPr marL="2742925" indent="0" algn="ctr">
              <a:buNone/>
              <a:defRPr/>
            </a:lvl7pPr>
            <a:lvl8pPr marL="3200080" indent="0" algn="ctr">
              <a:buNone/>
              <a:defRPr/>
            </a:lvl8pPr>
            <a:lvl9pPr marL="365723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8A61E-2777-46DB-9AAA-A7D898055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69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6D55-DB85-4E04-B58A-35C96A5F5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73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4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4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5" indent="0">
              <a:buNone/>
              <a:defRPr sz="1800"/>
            </a:lvl2pPr>
            <a:lvl3pPr marL="914308" indent="0">
              <a:buNone/>
              <a:defRPr sz="1600"/>
            </a:lvl3pPr>
            <a:lvl4pPr marL="1371463" indent="0">
              <a:buNone/>
              <a:defRPr sz="1400"/>
            </a:lvl4pPr>
            <a:lvl5pPr marL="1828617" indent="0">
              <a:buNone/>
              <a:defRPr sz="1400"/>
            </a:lvl5pPr>
            <a:lvl6pPr marL="2285772" indent="0">
              <a:buNone/>
              <a:defRPr sz="1400"/>
            </a:lvl6pPr>
            <a:lvl7pPr marL="2742925" indent="0">
              <a:buNone/>
              <a:defRPr sz="1400"/>
            </a:lvl7pPr>
            <a:lvl8pPr marL="3200080" indent="0">
              <a:buNone/>
              <a:defRPr sz="1400"/>
            </a:lvl8pPr>
            <a:lvl9pPr marL="365723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CF1A5-F902-49BD-AAE4-76402E3AE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87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1" y="3276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3276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335DA-6A2C-4418-98D7-B95C444D4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4"/>
            <a:ext cx="11703050" cy="162560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4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4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1C555-F116-4CE9-94FC-6DCC56581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73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5AAE4-B4DA-4355-AB3B-A328624FC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33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4000C-1807-4969-BCE7-4224DB65B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22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6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08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2" indent="0">
              <a:buNone/>
              <a:defRPr sz="900"/>
            </a:lvl6pPr>
            <a:lvl7pPr marL="2742925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CFD5-526D-441D-96E0-E4F71C646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2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471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6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6" y="871539"/>
            <a:ext cx="7802563" cy="5851525"/>
          </a:xfrm>
        </p:spPr>
        <p:txBody>
          <a:bodyPr lIns="50795" tIns="50795" rIns="50795" bIns="50795"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8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2" indent="0">
              <a:buNone/>
              <a:defRPr sz="2000"/>
            </a:lvl6pPr>
            <a:lvl7pPr marL="2742925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6" y="7634289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08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2" indent="0">
              <a:buNone/>
              <a:defRPr sz="900"/>
            </a:lvl6pPr>
            <a:lvl7pPr marL="2742925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C9BDB-4A16-4B64-817E-404B538FF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68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7404A-4231-4BD4-BD74-785CECD62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63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762001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1" y="762001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B4878-985F-47A4-B1FB-21D7991A1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9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39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6"/>
            <a:ext cx="9102725" cy="2492375"/>
          </a:xfrm>
          <a:prstGeom prst="rect">
            <a:avLst/>
          </a:prstGeom>
        </p:spPr>
        <p:txBody>
          <a:bodyPr lIns="91431" tIns="45716" rIns="91431" bIns="45716"/>
          <a:lstStyle>
            <a:lvl1pPr marL="0" indent="0" algn="ctr">
              <a:buNone/>
              <a:defRPr/>
            </a:lvl1pPr>
            <a:lvl2pPr marL="457155" indent="0" algn="ctr">
              <a:buNone/>
              <a:defRPr/>
            </a:lvl2pPr>
            <a:lvl3pPr marL="914308" indent="0" algn="ctr">
              <a:buNone/>
              <a:defRPr/>
            </a:lvl3pPr>
            <a:lvl4pPr marL="1371463" indent="0" algn="ctr">
              <a:buNone/>
              <a:defRPr/>
            </a:lvl4pPr>
            <a:lvl5pPr marL="1828617" indent="0" algn="ctr">
              <a:buNone/>
              <a:defRPr/>
            </a:lvl5pPr>
            <a:lvl6pPr marL="2285772" indent="0" algn="ctr">
              <a:buNone/>
              <a:defRPr/>
            </a:lvl6pPr>
            <a:lvl7pPr marL="2742925" indent="0" algn="ctr">
              <a:buNone/>
              <a:defRPr/>
            </a:lvl7pPr>
            <a:lvl8pPr marL="3200080" indent="0" algn="ctr">
              <a:buNone/>
              <a:defRPr/>
            </a:lvl8pPr>
            <a:lvl9pPr marL="365723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11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75"/>
            <a:ext cx="11703050" cy="6435725"/>
          </a:xfrm>
          <a:prstGeom prst="rect">
            <a:avLst/>
          </a:prstGeom>
        </p:spPr>
        <p:txBody>
          <a:bodyPr lIns="91431" tIns="45716" rIns="91431" bIns="457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895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4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4" y="4133850"/>
            <a:ext cx="11053762" cy="2133600"/>
          </a:xfrm>
          <a:prstGeom prst="rect">
            <a:avLst/>
          </a:prstGeom>
        </p:spPr>
        <p:txBody>
          <a:bodyPr lIns="91431" tIns="45716" rIns="91431" bIns="45716" anchor="b"/>
          <a:lstStyle>
            <a:lvl1pPr marL="0" indent="0">
              <a:buNone/>
              <a:defRPr sz="2000"/>
            </a:lvl1pPr>
            <a:lvl2pPr marL="457155" indent="0">
              <a:buNone/>
              <a:defRPr sz="1800"/>
            </a:lvl2pPr>
            <a:lvl3pPr marL="914308" indent="0">
              <a:buNone/>
              <a:defRPr sz="1600"/>
            </a:lvl3pPr>
            <a:lvl4pPr marL="1371463" indent="0">
              <a:buNone/>
              <a:defRPr sz="1400"/>
            </a:lvl4pPr>
            <a:lvl5pPr marL="1828617" indent="0">
              <a:buNone/>
              <a:defRPr sz="1400"/>
            </a:lvl5pPr>
            <a:lvl6pPr marL="2285772" indent="0">
              <a:buNone/>
              <a:defRPr sz="1400"/>
            </a:lvl6pPr>
            <a:lvl7pPr marL="2742925" indent="0">
              <a:buNone/>
              <a:defRPr sz="1400"/>
            </a:lvl7pPr>
            <a:lvl8pPr marL="3200080" indent="0">
              <a:buNone/>
              <a:defRPr sz="1400"/>
            </a:lvl8pPr>
            <a:lvl9pPr marL="365723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872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1" y="2276475"/>
            <a:ext cx="5775325" cy="6435725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04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4"/>
            <a:ext cx="11703050" cy="162560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4"/>
            <a:ext cx="5745163" cy="909637"/>
          </a:xfrm>
          <a:prstGeom prst="rect">
            <a:avLst/>
          </a:prstGeom>
        </p:spPr>
        <p:txBody>
          <a:bodyPr lIns="91431" tIns="45716" rIns="91431" bIns="45716"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4"/>
            <a:ext cx="5748337" cy="909637"/>
          </a:xfrm>
          <a:prstGeom prst="rect">
            <a:avLst/>
          </a:prstGeom>
        </p:spPr>
        <p:txBody>
          <a:bodyPr lIns="91431" tIns="45716" rIns="91431" bIns="45716"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76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10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434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4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4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5" indent="0">
              <a:buNone/>
              <a:defRPr sz="1800"/>
            </a:lvl2pPr>
            <a:lvl3pPr marL="914308" indent="0">
              <a:buNone/>
              <a:defRPr sz="1600"/>
            </a:lvl3pPr>
            <a:lvl4pPr marL="1371463" indent="0">
              <a:buNone/>
              <a:defRPr sz="1400"/>
            </a:lvl4pPr>
            <a:lvl5pPr marL="1828617" indent="0">
              <a:buNone/>
              <a:defRPr sz="1400"/>
            </a:lvl5pPr>
            <a:lvl6pPr marL="2285772" indent="0">
              <a:buNone/>
              <a:defRPr sz="1400"/>
            </a:lvl6pPr>
            <a:lvl7pPr marL="2742925" indent="0">
              <a:buNone/>
              <a:defRPr sz="1400"/>
            </a:lvl7pPr>
            <a:lvl8pPr marL="3200080" indent="0">
              <a:buNone/>
              <a:defRPr sz="1400"/>
            </a:lvl8pPr>
            <a:lvl9pPr marL="365723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0949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6" y="2041525"/>
            <a:ext cx="4278313" cy="6670675"/>
          </a:xfrm>
          <a:prstGeom prst="rect">
            <a:avLst/>
          </a:prstGeom>
        </p:spPr>
        <p:txBody>
          <a:bodyPr lIns="91431" tIns="45716" rIns="91431" bIns="45716"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08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2" indent="0">
              <a:buNone/>
              <a:defRPr sz="900"/>
            </a:lvl6pPr>
            <a:lvl7pPr marL="2742925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347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6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6" y="871539"/>
            <a:ext cx="7802563" cy="5851525"/>
          </a:xfrm>
          <a:prstGeom prst="rect">
            <a:avLst/>
          </a:prstGeom>
        </p:spPr>
        <p:txBody>
          <a:bodyPr lIns="91431" tIns="45716" rIns="91431" bIns="45716"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8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2" indent="0">
              <a:buNone/>
              <a:defRPr sz="2000"/>
            </a:lvl6pPr>
            <a:lvl7pPr marL="2742925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6" y="7634289"/>
            <a:ext cx="7802563" cy="1144587"/>
          </a:xfrm>
          <a:prstGeom prst="rect">
            <a:avLst/>
          </a:prstGeom>
        </p:spPr>
        <p:txBody>
          <a:bodyPr lIns="91431" tIns="45716" rIns="91431" bIns="45716"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08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2" indent="0">
              <a:buNone/>
              <a:defRPr sz="900"/>
            </a:lvl6pPr>
            <a:lvl7pPr marL="2742925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898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5"/>
            <a:ext cx="11703050" cy="6435725"/>
          </a:xfrm>
          <a:prstGeom prst="rect">
            <a:avLst/>
          </a:prstGeom>
        </p:spPr>
        <p:txBody>
          <a:bodyPr vert="eaVert" lIns="91431" tIns="45716" rIns="91431" bIns="457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204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5"/>
            <a:ext cx="8624888" cy="6435725"/>
          </a:xfrm>
          <a:prstGeom prst="rect">
            <a:avLst/>
          </a:prstGeom>
        </p:spPr>
        <p:txBody>
          <a:bodyPr vert="eaVert" lIns="91431" tIns="45716" rIns="91431" bIns="457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50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846" y="3029443"/>
            <a:ext cx="11055112" cy="20910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278" y="5526989"/>
            <a:ext cx="9102248" cy="2492781"/>
          </a:xfrm>
        </p:spPr>
        <p:txBody>
          <a:bodyPr/>
          <a:lstStyle>
            <a:lvl1pPr marL="0" indent="0" algn="ctr">
              <a:buNone/>
              <a:defRPr/>
            </a:lvl1pPr>
            <a:lvl2pPr marL="457201" indent="0" algn="ctr">
              <a:buNone/>
              <a:defRPr/>
            </a:lvl2pPr>
            <a:lvl3pPr marL="914399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1" indent="0" algn="ctr">
              <a:buNone/>
              <a:defRPr/>
            </a:lvl6pPr>
            <a:lvl7pPr marL="2743199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52F3A78-F330-4E40-B338-B12EEDDC01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90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C2C6640-A57D-5141-BD4D-105EE28701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57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40" y="6266883"/>
            <a:ext cx="11053524" cy="193865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40" y="4134523"/>
            <a:ext cx="11053524" cy="213236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1" indent="0">
              <a:buNone/>
              <a:defRPr sz="1800"/>
            </a:lvl2pPr>
            <a:lvl3pPr marL="914399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1" indent="0">
              <a:buNone/>
              <a:defRPr sz="1400"/>
            </a:lvl6pPr>
            <a:lvl7pPr marL="2743199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2C8BC2E-18A7-BE40-85C6-664D329A5B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77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157" y="3277133"/>
            <a:ext cx="5155242" cy="64351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7817" y="3277133"/>
            <a:ext cx="5156829" cy="64351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E22BFC8-4B29-D643-90BC-B1A0EFDE14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8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956" y="390588"/>
            <a:ext cx="11702891" cy="162586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955" y="2183170"/>
            <a:ext cx="5745864" cy="9097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1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1" indent="0">
              <a:buNone/>
              <a:defRPr sz="1600" b="1"/>
            </a:lvl6pPr>
            <a:lvl7pPr marL="2743199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955" y="3092955"/>
            <a:ext cx="5745864" cy="56190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394" y="2183170"/>
            <a:ext cx="5747451" cy="9097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1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1" indent="0">
              <a:buNone/>
              <a:defRPr sz="1600" b="1"/>
            </a:lvl6pPr>
            <a:lvl7pPr marL="2743199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394" y="3092955"/>
            <a:ext cx="5747451" cy="56190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BB33902-042B-EF41-B805-9A0EC70DBB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03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E12A14E-4E15-F446-A685-EDA1350618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01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1" y="5740400"/>
            <a:ext cx="5156200" cy="306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740400"/>
            <a:ext cx="5156200" cy="306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55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0115FCF-5C8A-444A-A44A-205D70B42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64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956" y="389001"/>
            <a:ext cx="4277247" cy="165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797" y="389003"/>
            <a:ext cx="7270050" cy="83230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956" y="2040271"/>
            <a:ext cx="4277247" cy="6671761"/>
          </a:xfrm>
        </p:spPr>
        <p:txBody>
          <a:bodyPr/>
          <a:lstStyle>
            <a:lvl1pPr marL="0" indent="0">
              <a:buNone/>
              <a:defRPr sz="1400"/>
            </a:lvl1pPr>
            <a:lvl2pPr marL="457201" indent="0">
              <a:buNone/>
              <a:defRPr sz="1200"/>
            </a:lvl2pPr>
            <a:lvl3pPr marL="914399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1" indent="0">
              <a:buNone/>
              <a:defRPr sz="900"/>
            </a:lvl6pPr>
            <a:lvl7pPr marL="2743199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8F59E82-431C-4847-96AA-DA27EDD2FF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94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249" y="6827362"/>
            <a:ext cx="7803514" cy="8065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8249" y="871681"/>
            <a:ext cx="7803514" cy="5852477"/>
          </a:xfrm>
        </p:spPr>
        <p:txBody>
          <a:bodyPr/>
          <a:lstStyle>
            <a:lvl1pPr marL="0" indent="0">
              <a:buNone/>
              <a:defRPr sz="3200"/>
            </a:lvl1pPr>
            <a:lvl2pPr marL="457201" indent="0">
              <a:buNone/>
              <a:defRPr sz="2800"/>
            </a:lvl2pPr>
            <a:lvl3pPr marL="914399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1" indent="0">
              <a:buNone/>
              <a:defRPr sz="2000"/>
            </a:lvl6pPr>
            <a:lvl7pPr marL="2743199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8249" y="7633942"/>
            <a:ext cx="7803514" cy="1144774"/>
          </a:xfrm>
        </p:spPr>
        <p:txBody>
          <a:bodyPr/>
          <a:lstStyle>
            <a:lvl1pPr marL="0" indent="0">
              <a:buNone/>
              <a:defRPr sz="1400"/>
            </a:lvl1pPr>
            <a:lvl2pPr marL="457201" indent="0">
              <a:buNone/>
              <a:defRPr sz="1200"/>
            </a:lvl2pPr>
            <a:lvl3pPr marL="914399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1" indent="0">
              <a:buNone/>
              <a:defRPr sz="900"/>
            </a:lvl6pPr>
            <a:lvl7pPr marL="2743199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2BE2125-700D-AE46-B19A-0738A5931D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26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1382383-ADDD-3049-82D5-824E484032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41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9713" y="762124"/>
            <a:ext cx="2614932" cy="89501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155" y="762124"/>
            <a:ext cx="7697139" cy="89501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9DBBB5A-BF95-5D41-A446-D1B193F429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44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4"/>
            <a:ext cx="11703050" cy="162560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4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4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69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65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49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6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08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2" indent="0">
              <a:buNone/>
              <a:defRPr sz="900"/>
            </a:lvl6pPr>
            <a:lvl7pPr marL="2742925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2789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6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6" y="871539"/>
            <a:ext cx="7802563" cy="5851525"/>
          </a:xfrm>
        </p:spPr>
        <p:txBody>
          <a:bodyPr lIns="50795" tIns="50795" rIns="50795" bIns="50795"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8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2" indent="0">
              <a:buNone/>
              <a:defRPr sz="2000"/>
            </a:lvl6pPr>
            <a:lvl7pPr marL="2742925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6" y="7634289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08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2" indent="0">
              <a:buNone/>
              <a:defRPr sz="900"/>
            </a:lvl6pPr>
            <a:lvl7pPr marL="2742925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659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4" y="2070100"/>
            <a:ext cx="8751887" cy="875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1589" y="5741988"/>
            <a:ext cx="10464800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2" tIns="50792" rIns="50792" bIns="507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71589" y="1854200"/>
            <a:ext cx="104648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2" tIns="50792" rIns="50792" bIns="5079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grpSp>
        <p:nvGrpSpPr>
          <p:cNvPr id="1029" name="Group 4"/>
          <p:cNvGrpSpPr>
            <a:grpSpLocks/>
          </p:cNvGrpSpPr>
          <p:nvPr/>
        </p:nvGrpSpPr>
        <p:grpSpPr bwMode="auto">
          <a:xfrm>
            <a:off x="1" y="1"/>
            <a:ext cx="13004800" cy="2043113"/>
            <a:chOff x="0" y="0"/>
            <a:chExt cx="8192" cy="1288"/>
          </a:xfrm>
        </p:grpSpPr>
        <p:sp>
          <p:nvSpPr>
            <p:cNvPr id="1034" name="Rectangle 5"/>
            <p:cNvSpPr>
              <a:spLocks/>
            </p:cNvSpPr>
            <p:nvPr/>
          </p:nvSpPr>
          <p:spPr bwMode="auto">
            <a:xfrm>
              <a:off x="0" y="96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B3B3B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035" name="Rectangle 6"/>
            <p:cNvSpPr>
              <a:spLocks/>
            </p:cNvSpPr>
            <p:nvPr/>
          </p:nvSpPr>
          <p:spPr bwMode="auto">
            <a:xfrm>
              <a:off x="0" y="0"/>
              <a:ext cx="8192" cy="96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pic>
          <p:nvPicPr>
            <p:cNvPr id="1036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" y="0"/>
              <a:ext cx="1288" cy="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0" name="Rectangle 8"/>
          <p:cNvSpPr>
            <a:spLocks/>
          </p:cNvSpPr>
          <p:nvPr/>
        </p:nvSpPr>
        <p:spPr bwMode="auto">
          <a:xfrm>
            <a:off x="7842250" y="268288"/>
            <a:ext cx="50292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 dirty="0">
                <a:solidFill>
                  <a:srgbClr val="808080"/>
                </a:solidFill>
              </a:rPr>
              <a:t>The OWASP Foundation</a:t>
            </a:r>
          </a:p>
          <a:p>
            <a:r>
              <a:rPr lang="en-US" sz="2800" dirty="0">
                <a:solidFill>
                  <a:srgbClr val="808080"/>
                </a:solidFill>
              </a:rPr>
              <a:t>http://www.owasp.org</a:t>
            </a:r>
          </a:p>
        </p:txBody>
      </p:sp>
      <p:grpSp>
        <p:nvGrpSpPr>
          <p:cNvPr id="1031" name="Group 9"/>
          <p:cNvGrpSpPr>
            <a:grpSpLocks/>
          </p:cNvGrpSpPr>
          <p:nvPr/>
        </p:nvGrpSpPr>
        <p:grpSpPr bwMode="auto">
          <a:xfrm>
            <a:off x="1" y="9372600"/>
            <a:ext cx="13004800" cy="381000"/>
            <a:chOff x="0" y="0"/>
            <a:chExt cx="8192" cy="240"/>
          </a:xfrm>
        </p:grpSpPr>
        <p:sp>
          <p:nvSpPr>
            <p:cNvPr id="1032" name="Rectangle 10"/>
            <p:cNvSpPr>
              <a:spLocks/>
            </p:cNvSpPr>
            <p:nvPr/>
          </p:nvSpPr>
          <p:spPr bwMode="auto">
            <a:xfrm>
              <a:off x="0" y="40"/>
              <a:ext cx="8192" cy="20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033" name="Rectangle 11"/>
            <p:cNvSpPr>
              <a:spLocks/>
            </p:cNvSpPr>
            <p:nvPr/>
          </p:nvSpPr>
          <p:spPr bwMode="auto">
            <a:xfrm>
              <a:off x="0" y="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B3B3B3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55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0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463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617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865" indent="-342865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875" indent="-28731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2885" indent="-228577" algn="ct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040" indent="-230165" algn="ctr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195" indent="-228577" algn="ctr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55"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308"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463"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617"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4" y="2070100"/>
            <a:ext cx="8751887" cy="875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2"/>
          <p:cNvGrpSpPr>
            <a:grpSpLocks/>
          </p:cNvGrpSpPr>
          <p:nvPr/>
        </p:nvGrpSpPr>
        <p:grpSpPr bwMode="auto">
          <a:xfrm>
            <a:off x="1" y="0"/>
            <a:ext cx="13004800" cy="696913"/>
            <a:chOff x="0" y="0"/>
            <a:chExt cx="8192" cy="440"/>
          </a:xfrm>
        </p:grpSpPr>
        <p:sp>
          <p:nvSpPr>
            <p:cNvPr id="2058" name="Rectangle 3"/>
            <p:cNvSpPr>
              <a:spLocks/>
            </p:cNvSpPr>
            <p:nvPr/>
          </p:nvSpPr>
          <p:spPr bwMode="auto">
            <a:xfrm>
              <a:off x="0" y="0"/>
              <a:ext cx="8192" cy="40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03" t="22818" b="44373"/>
            <a:stretch>
              <a:fillRect/>
            </a:stretch>
          </p:blipFill>
          <p:spPr bwMode="auto">
            <a:xfrm>
              <a:off x="1" y="0"/>
              <a:ext cx="872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0" name="Rectangle 5"/>
            <p:cNvSpPr>
              <a:spLocks/>
            </p:cNvSpPr>
            <p:nvPr/>
          </p:nvSpPr>
          <p:spPr bwMode="auto">
            <a:xfrm>
              <a:off x="0" y="40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B3B3B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71589" y="763589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2" tIns="50792" rIns="50792" bIns="507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05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1589" y="3276600"/>
            <a:ext cx="10464800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2" tIns="50792" rIns="50792" bIns="507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grpSp>
        <p:nvGrpSpPr>
          <p:cNvPr id="2054" name="Group 8"/>
          <p:cNvGrpSpPr>
            <a:grpSpLocks/>
          </p:cNvGrpSpPr>
          <p:nvPr/>
        </p:nvGrpSpPr>
        <p:grpSpPr bwMode="auto">
          <a:xfrm>
            <a:off x="1" y="9372600"/>
            <a:ext cx="13004800" cy="381000"/>
            <a:chOff x="0" y="0"/>
            <a:chExt cx="8192" cy="240"/>
          </a:xfrm>
        </p:grpSpPr>
        <p:sp>
          <p:nvSpPr>
            <p:cNvPr id="2056" name="Rectangle 9"/>
            <p:cNvSpPr>
              <a:spLocks/>
            </p:cNvSpPr>
            <p:nvPr/>
          </p:nvSpPr>
          <p:spPr bwMode="auto">
            <a:xfrm>
              <a:off x="0" y="40"/>
              <a:ext cx="8192" cy="20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057" name="Rectangle 10"/>
            <p:cNvSpPr>
              <a:spLocks/>
            </p:cNvSpPr>
            <p:nvPr/>
          </p:nvSpPr>
          <p:spPr bwMode="auto">
            <a:xfrm>
              <a:off x="0" y="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B3B3B3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2059" name="Text Box 1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98400" y="9385300"/>
            <a:ext cx="342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26" tIns="45714" rIns="91426" bIns="45714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808080"/>
                </a:solidFill>
                <a:ea typeface="Gill Sans" charset="0"/>
                <a:cs typeface="Gill Sans" charset="0"/>
              </a:defRPr>
            </a:lvl1pPr>
          </a:lstStyle>
          <a:p>
            <a:pPr>
              <a:defRPr/>
            </a:pPr>
            <a:fld id="{E08A2387-56BE-4F44-ACDE-1CBB7BA76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55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0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463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617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116" indent="-57144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571" indent="-57144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028" indent="-57144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483" indent="-57144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5939" indent="-569856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092" indent="-571443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247" indent="-571443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401" indent="-571443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4555" indent="-571443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4" y="2070100"/>
            <a:ext cx="8751887" cy="875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1589" y="2971801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2" tIns="50792" rIns="50792" bIns="507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1" y="1"/>
            <a:ext cx="13004800" cy="3084513"/>
            <a:chOff x="0" y="0"/>
            <a:chExt cx="8192" cy="1944"/>
          </a:xfrm>
        </p:grpSpPr>
        <p:sp>
          <p:nvSpPr>
            <p:cNvPr id="3079" name="Rectangle 4"/>
            <p:cNvSpPr>
              <a:spLocks/>
            </p:cNvSpPr>
            <p:nvPr/>
          </p:nvSpPr>
          <p:spPr bwMode="auto">
            <a:xfrm>
              <a:off x="0" y="160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B3B3B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080" name="Rectangle 5"/>
            <p:cNvSpPr>
              <a:spLocks/>
            </p:cNvSpPr>
            <p:nvPr/>
          </p:nvSpPr>
          <p:spPr bwMode="auto">
            <a:xfrm>
              <a:off x="0" y="0"/>
              <a:ext cx="8192" cy="160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pic>
          <p:nvPicPr>
            <p:cNvPr id="3081" name="Picture 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1" y="0"/>
              <a:ext cx="1944" cy="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Rectangle 7"/>
          <p:cNvSpPr>
            <a:spLocks/>
          </p:cNvSpPr>
          <p:nvPr/>
        </p:nvSpPr>
        <p:spPr bwMode="auto">
          <a:xfrm>
            <a:off x="1" y="7213600"/>
            <a:ext cx="13004800" cy="2540000"/>
          </a:xfrm>
          <a:prstGeom prst="rect">
            <a:avLst/>
          </a:prstGeom>
          <a:gradFill rotWithShape="0">
            <a:gsLst>
              <a:gs pos="0">
                <a:srgbClr val="1A2464"/>
              </a:gs>
              <a:gs pos="100000">
                <a:srgbClr val="46558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078" name="Rectangle 8"/>
          <p:cNvSpPr>
            <a:spLocks/>
          </p:cNvSpPr>
          <p:nvPr/>
        </p:nvSpPr>
        <p:spPr bwMode="auto">
          <a:xfrm>
            <a:off x="1" y="7150100"/>
            <a:ext cx="13004800" cy="63500"/>
          </a:xfrm>
          <a:prstGeom prst="rect">
            <a:avLst/>
          </a:prstGeom>
          <a:gradFill rotWithShape="0">
            <a:gsLst>
              <a:gs pos="0">
                <a:srgbClr val="B3B3B3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55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0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463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617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865" indent="-342865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875" indent="-28731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2885" indent="-228577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040" indent="-230165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195" indent="-228577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55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30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463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617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430" y="2070437"/>
            <a:ext cx="8751368" cy="875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8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" y="2"/>
            <a:ext cx="13004800" cy="697026"/>
            <a:chOff x="0" y="0"/>
            <a:chExt cx="8191" cy="43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8191" cy="399"/>
            </a:xfrm>
            <a:prstGeom prst="rect">
              <a:avLst/>
            </a:prstGeom>
            <a:gradFill rotWithShape="0">
              <a:gsLst>
                <a:gs pos="0">
                  <a:srgbClr val="46558F"/>
                </a:gs>
                <a:gs pos="100000">
                  <a:srgbClr val="1A24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8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45720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200" dirty="0">
                <a:solidFill>
                  <a:srgbClr val="FFFFFF"/>
                </a:solidFill>
                <a:ea typeface="ＭＳ Ｐゴシック" charset="0"/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78" t="26622" b="51793"/>
            <a:stretch>
              <a:fillRect/>
            </a:stretch>
          </p:blipFill>
          <p:spPr bwMode="auto">
            <a:xfrm>
              <a:off x="1" y="0"/>
              <a:ext cx="871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33278" t="26622" b="51793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18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0" y="400"/>
              <a:ext cx="8191" cy="39"/>
            </a:xfrm>
            <a:prstGeom prst="rect">
              <a:avLst/>
            </a:prstGeom>
            <a:gradFill rotWithShape="0">
              <a:gsLst>
                <a:gs pos="0">
                  <a:srgbClr val="B3B3B3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8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45720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200" dirty="0">
                <a:solidFill>
                  <a:srgbClr val="FFFFFF"/>
                </a:solidFill>
                <a:ea typeface="ＭＳ Ｐゴシック" charset="0"/>
              </a:endParaRPr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70157" y="762124"/>
            <a:ext cx="10464490" cy="243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157" y="3277133"/>
            <a:ext cx="10464490" cy="643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" y="9374127"/>
            <a:ext cx="13004800" cy="379475"/>
            <a:chOff x="0" y="5904"/>
            <a:chExt cx="8191" cy="239"/>
          </a:xfrm>
        </p:grpSpPr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0" y="5944"/>
              <a:ext cx="8191" cy="199"/>
            </a:xfrm>
            <a:prstGeom prst="rect">
              <a:avLst/>
            </a:prstGeom>
            <a:gradFill rotWithShape="0">
              <a:gsLst>
                <a:gs pos="0">
                  <a:srgbClr val="46558F"/>
                </a:gs>
                <a:gs pos="100000">
                  <a:srgbClr val="1A24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8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45720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200" dirty="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0" y="5904"/>
              <a:ext cx="8191" cy="39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B3B3B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8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45720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200" dirty="0">
                <a:solidFill>
                  <a:srgbClr val="FFFFFF"/>
                </a:solidFill>
                <a:ea typeface="ＭＳ Ｐゴシック" charset="0"/>
              </a:endParaRPr>
            </a:p>
          </p:txBody>
        </p:sp>
      </p:grp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12599939" y="9386829"/>
            <a:ext cx="341355" cy="36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1" rIns="90000" bIns="46801" numCol="1" anchor="t" anchorCtr="1" compatLnSpc="1">
            <a:prstTxWarp prst="textNoShape">
              <a:avLst/>
            </a:prstTxWarp>
          </a:bodyPr>
          <a:lstStyle>
            <a:lvl1pPr algn="ctr" defTabSz="457201">
              <a:buClr>
                <a:srgbClr val="000000"/>
              </a:buClr>
              <a:buSzPct val="100000"/>
              <a:buFont typeface="Times New Roman" charset="0"/>
              <a:buNone/>
              <a:defRPr sz="1800">
                <a:solidFill>
                  <a:srgbClr val="808080"/>
                </a:solidFill>
                <a:latin typeface="Times New Roman" charset="0"/>
                <a:cs typeface="Gill Sans" charset="0"/>
              </a:defRPr>
            </a:lvl1pPr>
          </a:lstStyle>
          <a:p>
            <a:fld id="{26314D99-50DF-5841-8AE8-A3C8FDEDF02B}" type="slidenum">
              <a:rPr lang="en-US" smtClean="0">
                <a:ea typeface="ＭＳ Ｐゴシック" charset="0"/>
              </a:rPr>
              <a:pPr/>
              <a:t>‹#›</a:t>
            </a:fld>
            <a:endParaRPr lang="en-US" dirty="0"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xStyles>
    <p:titleStyle>
      <a:lvl1pPr algn="ctr" defTabSz="457201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+mj-lt"/>
          <a:ea typeface="+mj-ea"/>
          <a:cs typeface="+mj-cs"/>
        </a:defRPr>
      </a:lvl1pPr>
      <a:lvl2pPr marL="742949" indent="-285751" algn="ctr" defTabSz="457201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2pPr>
      <a:lvl3pPr marL="1142999" indent="-228600" algn="ctr" defTabSz="457201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3pPr>
      <a:lvl4pPr marL="1600200" indent="-228600" algn="ctr" defTabSz="457201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4pPr>
      <a:lvl5pPr marL="2057400" indent="-228600" algn="ctr" defTabSz="457201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5pPr>
      <a:lvl6pPr marL="2514599" indent="-228600" algn="ctr" defTabSz="457201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6pPr>
      <a:lvl7pPr marL="2971800" indent="-228600" algn="ctr" defTabSz="457201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7pPr>
      <a:lvl8pPr marL="3429000" indent="-228600" algn="ctr" defTabSz="457201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8pPr>
      <a:lvl9pPr marL="3886201" indent="-228600" algn="ctr" defTabSz="457201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9pPr>
    </p:titleStyle>
    <p:bodyStyle>
      <a:lvl1pPr marL="342899" indent="-342899" algn="l" defTabSz="457201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1pPr>
      <a:lvl2pPr marL="742949" indent="-285751" algn="l" defTabSz="457201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2pPr>
      <a:lvl3pPr marL="1142999" indent="-228600" algn="l" defTabSz="457201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1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1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5pPr>
      <a:lvl6pPr marL="2514599" indent="-228600" algn="l" defTabSz="457201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1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1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8pPr>
      <a:lvl9pPr marL="3886201" indent="-228600" algn="l" defTabSz="457201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1" algn="l" defTabSz="4572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4572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1" algn="l" defTabSz="4572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9" algn="l" defTabSz="4572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owasp.be/" TargetMode="Externa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lists.owasp.org/mailman/listinfo" TargetMode="External"/><Relationship Id="rId7" Type="http://schemas.openxmlformats.org/officeDocument/2006/relationships/hyperlink" Target="https://www.owasp.org/index.php/Global_Committee_Pages" TargetMode="External"/><Relationship Id="rId2" Type="http://schemas.openxmlformats.org/officeDocument/2006/relationships/hyperlink" Target="http://www.owasp.org/index.php/Category:OWASP_Project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owasp.org/index.php/Funds_available_for_OWASP_Projects" TargetMode="External"/><Relationship Id="rId5" Type="http://schemas.openxmlformats.org/officeDocument/2006/relationships/hyperlink" Target="http://www.owasp.org/index.php/OWASP_Podcast" TargetMode="External"/><Relationship Id="rId4" Type="http://schemas.openxmlformats.org/officeDocument/2006/relationships/hyperlink" Target="http://www.owasp.org/index.php/Category:OWASP_AppSec_Conferenc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/>
          </p:cNvSpPr>
          <p:nvPr/>
        </p:nvSpPr>
        <p:spPr bwMode="auto">
          <a:xfrm>
            <a:off x="225425" y="185738"/>
            <a:ext cx="50292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dirty="0">
                <a:solidFill>
                  <a:srgbClr val="B3B3B3"/>
                </a:solidFill>
              </a:rPr>
              <a:t>OWASP Belgium</a:t>
            </a:r>
          </a:p>
          <a:p>
            <a:r>
              <a:rPr lang="en-US" sz="3600" dirty="0">
                <a:solidFill>
                  <a:srgbClr val="B3B3B3"/>
                </a:solidFill>
              </a:rPr>
              <a:t>Chapter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OWASP</a:t>
            </a:r>
            <a:br>
              <a:rPr lang="en-US" dirty="0" smtClean="0"/>
            </a:br>
            <a:r>
              <a:rPr lang="en-US" sz="4600" i="1" dirty="0" smtClean="0"/>
              <a:t>Update </a:t>
            </a:r>
            <a:r>
              <a:rPr lang="en-US" sz="4600" i="1" dirty="0" smtClean="0"/>
              <a:t>6</a:t>
            </a:r>
            <a:r>
              <a:rPr lang="en-US" sz="4600" i="1" dirty="0" smtClean="0"/>
              <a:t>-March-2012</a:t>
            </a:r>
            <a:endParaRPr lang="en-US" sz="4600" i="1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1589" y="5715000"/>
            <a:ext cx="10464800" cy="3060700"/>
          </a:xfrm>
        </p:spPr>
        <p:txBody>
          <a:bodyPr/>
          <a:lstStyle/>
          <a:p>
            <a:pPr marL="0" lvl="4" indent="0" eaLnBrk="1" hangingPunct="1"/>
            <a:endParaRPr lang="en-US" dirty="0" smtClean="0">
              <a:solidFill>
                <a:srgbClr val="666666"/>
              </a:solidFill>
            </a:endParaRPr>
          </a:p>
          <a:p>
            <a:pPr marL="0" indent="0" eaLnBrk="1" hangingPunct="1"/>
            <a:r>
              <a:rPr lang="en-US" dirty="0" err="1" smtClean="0"/>
              <a:t>Seba</a:t>
            </a:r>
            <a:r>
              <a:rPr lang="en-US" dirty="0" smtClean="0"/>
              <a:t> Deleersnyder</a:t>
            </a:r>
          </a:p>
          <a:p>
            <a:pPr marL="0" lvl="4" indent="0" eaLnBrk="1" hangingPunct="1"/>
            <a:r>
              <a:rPr lang="en-US" dirty="0" smtClean="0">
                <a:solidFill>
                  <a:srgbClr val="666666"/>
                </a:solidFill>
              </a:rPr>
              <a:t>Foundation Board, SAIT </a:t>
            </a:r>
            <a:r>
              <a:rPr lang="en-US" dirty="0" err="1" smtClean="0">
                <a:solidFill>
                  <a:srgbClr val="666666"/>
                </a:solidFill>
              </a:rPr>
              <a:t>Zenitel</a:t>
            </a:r>
            <a:r>
              <a:rPr lang="en-US" dirty="0" smtClean="0">
                <a:solidFill>
                  <a:srgbClr val="666666"/>
                </a:solidFill>
              </a:rPr>
              <a:t> Belgium</a:t>
            </a:r>
            <a:endParaRPr lang="en-US" dirty="0" smtClean="0"/>
          </a:p>
          <a:p>
            <a:pPr marL="0" lvl="1" indent="0" eaLnBrk="1" hangingPunct="1"/>
            <a:r>
              <a:rPr lang="en-US" dirty="0" smtClean="0"/>
              <a:t>seba@owasp.org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AppSecEU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9911" y="3276600"/>
            <a:ext cx="9626477" cy="5716588"/>
          </a:xfrm>
        </p:spPr>
        <p:txBody>
          <a:bodyPr/>
          <a:lstStyle/>
          <a:p>
            <a:endParaRPr lang="nl-BE" dirty="0" smtClean="0"/>
          </a:p>
          <a:p>
            <a:endParaRPr lang="nl-BE" dirty="0"/>
          </a:p>
          <a:p>
            <a:pPr marL="266673" indent="0">
              <a:buNone/>
            </a:pPr>
            <a:r>
              <a:rPr lang="nl-BE" dirty="0" smtClean="0"/>
              <a:t>Keynote: </a:t>
            </a:r>
            <a:r>
              <a:rPr lang="en-US" dirty="0" smtClean="0"/>
              <a:t>Prof</a:t>
            </a:r>
            <a:r>
              <a:rPr lang="en-US" dirty="0"/>
              <a:t>. </a:t>
            </a:r>
            <a:r>
              <a:rPr lang="en-US" dirty="0" err="1"/>
              <a:t>Diomidis</a:t>
            </a:r>
            <a:r>
              <a:rPr lang="en-US" dirty="0"/>
              <a:t> </a:t>
            </a:r>
            <a:r>
              <a:rPr lang="en-US" dirty="0" err="1" smtClean="0"/>
              <a:t>Spinellis</a:t>
            </a:r>
            <a:r>
              <a:rPr lang="en-US" dirty="0" smtClean="0"/>
              <a:t>, Fatal </a:t>
            </a:r>
            <a:r>
              <a:rPr lang="en-US" dirty="0"/>
              <a:t>Injection (and what you can do about it)</a:t>
            </a:r>
            <a:endParaRPr lang="nl-BE" dirty="0" smtClean="0"/>
          </a:p>
          <a:p>
            <a:pPr marL="266673" indent="0">
              <a:buNone/>
            </a:pPr>
            <a:r>
              <a:rPr lang="nl-BE" u="sng" dirty="0" smtClean="0"/>
              <a:t>CFP: 15-April</a:t>
            </a:r>
            <a:endParaRPr lang="nl-BE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7F6D55-DB85-4E04-B58A-35C96A5F5F3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1960" y="2736198"/>
            <a:ext cx="7920880" cy="255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Spinell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2" y="5236840"/>
            <a:ext cx="1657350" cy="22383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/>
          </p:cNvSpPr>
          <p:nvPr/>
        </p:nvSpPr>
        <p:spPr bwMode="auto">
          <a:xfrm>
            <a:off x="1" y="1419225"/>
            <a:ext cx="13004800" cy="799465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endParaRPr lang="nl-BE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BruCON</a:t>
            </a:r>
            <a:r>
              <a:rPr lang="nl-BE" dirty="0" smtClean="0"/>
              <a:t> 2012</a:t>
            </a:r>
            <a:endParaRPr lang="nl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4000C-1807-4969-BCE7-4224DB65BC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744" y="3004592"/>
            <a:ext cx="119348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57985" y="6893024"/>
            <a:ext cx="99371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@</a:t>
            </a:r>
            <a:r>
              <a:rPr lang="en-US" sz="2400" b="1" dirty="0" err="1" smtClean="0"/>
              <a:t>brucon</a:t>
            </a:r>
            <a:r>
              <a:rPr lang="en-US" sz="2400" dirty="0" smtClean="0"/>
              <a:t>: training </a:t>
            </a:r>
            <a:r>
              <a:rPr lang="en-US" sz="2400" dirty="0"/>
              <a:t>subjects selected so far : pen testing, exploit development, red team, web app testing, IPv6 security. You like</a:t>
            </a:r>
            <a:r>
              <a:rPr lang="en-US" sz="2400" dirty="0" smtClean="0"/>
              <a:t>?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b="1" dirty="0" smtClean="0"/>
              <a:t>@</a:t>
            </a:r>
            <a:r>
              <a:rPr lang="en-US" sz="2400" b="1" dirty="0" err="1"/>
              <a:t>brucon</a:t>
            </a:r>
            <a:r>
              <a:rPr lang="en-US" sz="2400" dirty="0"/>
              <a:t>: </a:t>
            </a:r>
            <a:r>
              <a:rPr lang="en-US" sz="2400" dirty="0" smtClean="0"/>
              <a:t>16 </a:t>
            </a:r>
            <a:r>
              <a:rPr lang="en-US" sz="2400" dirty="0"/>
              <a:t>speaker slots to fill up … CFP ends March 15th ! http://blog.brucon.org/2012/01/cfpcft-is-open-start-submitting-your.html Submit now!</a:t>
            </a:r>
            <a:endParaRPr lang="nl-BE" sz="2400" dirty="0"/>
          </a:p>
        </p:txBody>
      </p:sp>
      <p:pic>
        <p:nvPicPr>
          <p:cNvPr id="2050" name="Picture 2" descr="http://1.bp.blogspot.com/-zOsDWnmPQDE/TcFMd21uJvI/AAAAAAAABN8/mwLIgeYIB8o/s1600/twitter-logo-1%25282%2529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7" y="6679628"/>
            <a:ext cx="2733675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852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BeNeLux</a:t>
            </a:r>
            <a:r>
              <a:rPr lang="nl-BE" dirty="0" smtClean="0"/>
              <a:t> 2012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8343" y="3276600"/>
            <a:ext cx="6768753" cy="5716588"/>
          </a:xfrm>
        </p:spPr>
        <p:txBody>
          <a:bodyPr/>
          <a:lstStyle/>
          <a:p>
            <a:r>
              <a:rPr lang="nl-BE" sz="4000" dirty="0" smtClean="0"/>
              <a:t>29-30 november 2012</a:t>
            </a:r>
          </a:p>
          <a:p>
            <a:pPr lvl="1"/>
            <a:r>
              <a:rPr lang="nl-BE" sz="4000" dirty="0" smtClean="0"/>
              <a:t>One day OWASP Training</a:t>
            </a:r>
          </a:p>
          <a:p>
            <a:pPr lvl="1"/>
            <a:r>
              <a:rPr lang="nl-BE" sz="4000" dirty="0" smtClean="0"/>
              <a:t>One day conference</a:t>
            </a:r>
          </a:p>
          <a:p>
            <a:r>
              <a:rPr lang="nl-BE" sz="4000" dirty="0" smtClean="0"/>
              <a:t>College De Valk Leuven</a:t>
            </a:r>
          </a:p>
          <a:p>
            <a:r>
              <a:rPr lang="nl-BE" sz="4000" dirty="0" smtClean="0"/>
              <a:t>Details to follow...</a:t>
            </a:r>
            <a:endParaRPr lang="nl-BE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7F6D55-DB85-4E04-B58A-35C96A5F5F3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004" y="844352"/>
            <a:ext cx="23622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36" y="4084713"/>
            <a:ext cx="490676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23757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 txBox="1">
            <a:spLocks noGrp="1"/>
          </p:cNvSpPr>
          <p:nvPr/>
        </p:nvSpPr>
        <p:spPr bwMode="auto">
          <a:xfrm>
            <a:off x="12209463" y="8972550"/>
            <a:ext cx="5778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05" tIns="65003" rIns="130005" bIns="65003"/>
          <a:lstStyle>
            <a:lvl1pPr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fld id="{CA51A27D-4A53-44BE-A532-519A46D91364}" type="slidenum">
              <a:rPr lang="en-US" sz="1400" b="1">
                <a:solidFill>
                  <a:srgbClr val="969696"/>
                </a:solidFill>
                <a:latin typeface="Tahoma" pitchFamily="34" charset="0"/>
              </a:rPr>
              <a:pPr eaLnBrk="1" hangingPunct="1"/>
              <a:t>13</a:t>
            </a:fld>
            <a:endParaRPr lang="en-US" sz="1400" b="1" dirty="0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 lIns="130005" tIns="65003" rIns="130005" bIns="65003"/>
          <a:lstStyle/>
          <a:p>
            <a:pPr eaLnBrk="1" hangingPunct="1"/>
            <a:r>
              <a:rPr lang="nl-BE" sz="5400" dirty="0" smtClean="0"/>
              <a:t>Subscribe mailing list</a:t>
            </a:r>
            <a:endParaRPr lang="en-US" sz="5400" dirty="0" smtClean="0"/>
          </a:p>
        </p:txBody>
      </p:sp>
      <p:sp>
        <p:nvSpPr>
          <p:cNvPr id="27652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649664" y="3481389"/>
            <a:ext cx="8756650" cy="5716587"/>
          </a:xfrm>
        </p:spPr>
        <p:txBody>
          <a:bodyPr lIns="130005" tIns="65003" rIns="130005" bIns="65003" anchor="t"/>
          <a:lstStyle/>
          <a:p>
            <a:pPr marL="266674" indent="0" eaLnBrk="1" hangingPunct="1">
              <a:buNone/>
            </a:pPr>
            <a:endParaRPr lang="nl-BE" dirty="0"/>
          </a:p>
          <a:p>
            <a:pPr marL="266674" indent="0" eaLnBrk="1" hangingPunct="1">
              <a:buNone/>
            </a:pPr>
            <a:r>
              <a:rPr lang="nl-BE" dirty="0" smtClean="0">
                <a:hlinkClick r:id="rId2"/>
              </a:rPr>
              <a:t>www.owasp.be</a:t>
            </a:r>
            <a:endParaRPr lang="nl-BE" dirty="0" smtClean="0"/>
          </a:p>
          <a:p>
            <a:pPr marL="266674" indent="0" eaLnBrk="1" hangingPunct="1">
              <a:buNone/>
            </a:pPr>
            <a:r>
              <a:rPr lang="nl-BE" dirty="0" smtClean="0"/>
              <a:t>Keep up to date!</a:t>
            </a:r>
            <a:endParaRPr lang="nl-BE" dirty="0" smtClean="0">
              <a:solidFill>
                <a:srgbClr val="FF0000"/>
              </a:solidFill>
            </a:endParaRPr>
          </a:p>
        </p:txBody>
      </p:sp>
      <p:pic>
        <p:nvPicPr>
          <p:cNvPr id="27653" name="Picture 6" descr="wewantyo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065464"/>
            <a:ext cx="3484563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45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 txBox="1">
            <a:spLocks noGrp="1"/>
          </p:cNvSpPr>
          <p:nvPr/>
        </p:nvSpPr>
        <p:spPr bwMode="auto">
          <a:xfrm>
            <a:off x="12209463" y="8972550"/>
            <a:ext cx="5778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05" tIns="65003" rIns="130005" bIns="65003"/>
          <a:lstStyle>
            <a:lvl1pPr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fld id="{CA51A27D-4A53-44BE-A532-519A46D91364}" type="slidenum">
              <a:rPr lang="en-US" sz="1400" b="1">
                <a:solidFill>
                  <a:srgbClr val="969696"/>
                </a:solidFill>
                <a:latin typeface="Tahoma" pitchFamily="34" charset="0"/>
              </a:rPr>
              <a:pPr eaLnBrk="1" hangingPunct="1"/>
              <a:t>14</a:t>
            </a:fld>
            <a:endParaRPr lang="en-US" sz="1400" b="1" dirty="0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title"/>
          </p:nvPr>
        </p:nvSpPr>
        <p:spPr/>
        <p:txBody>
          <a:bodyPr lIns="130005" tIns="65003" rIns="130005" bIns="65003"/>
          <a:lstStyle/>
          <a:p>
            <a:pPr eaLnBrk="1" hangingPunct="1"/>
            <a:r>
              <a:rPr lang="nl-BE" sz="5400" dirty="0"/>
              <a:t>W</a:t>
            </a:r>
            <a:r>
              <a:rPr lang="nl-BE" sz="5400" dirty="0" smtClean="0"/>
              <a:t>ant to support OWASP?</a:t>
            </a:r>
            <a:endParaRPr lang="en-US" sz="5400" dirty="0" smtClean="0"/>
          </a:p>
        </p:txBody>
      </p:sp>
      <p:sp>
        <p:nvSpPr>
          <p:cNvPr id="27652" name="Rectangle 8"/>
          <p:cNvSpPr>
            <a:spLocks noGrp="1" noChangeArrowheads="1"/>
          </p:cNvSpPr>
          <p:nvPr>
            <p:ph idx="1"/>
          </p:nvPr>
        </p:nvSpPr>
        <p:spPr>
          <a:xfrm>
            <a:off x="7150472" y="3276600"/>
            <a:ext cx="5636840" cy="5716588"/>
          </a:xfrm>
        </p:spPr>
        <p:txBody>
          <a:bodyPr lIns="130005" tIns="65003" rIns="130005" bIns="65003" anchor="t"/>
          <a:lstStyle/>
          <a:p>
            <a:pPr marL="266674" indent="0" eaLnBrk="1" hangingPunct="1">
              <a:buNone/>
            </a:pPr>
            <a:r>
              <a:rPr lang="en-US" sz="3200" dirty="0" smtClean="0"/>
              <a:t>Become member, annual </a:t>
            </a:r>
            <a:r>
              <a:rPr lang="en-US" sz="3200" dirty="0"/>
              <a:t>donation </a:t>
            </a:r>
            <a:r>
              <a:rPr lang="en-US" sz="3200" dirty="0" smtClean="0"/>
              <a:t>of: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 smtClean="0"/>
              <a:t>$50 </a:t>
            </a:r>
            <a:r>
              <a:rPr lang="en-US" sz="3200" dirty="0"/>
              <a:t>Individual </a:t>
            </a:r>
            <a:endParaRPr lang="en-US" sz="32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 smtClean="0"/>
              <a:t>$</a:t>
            </a:r>
            <a:r>
              <a:rPr lang="en-US" sz="3200" dirty="0"/>
              <a:t>5000 Corporate </a:t>
            </a:r>
            <a:endParaRPr lang="en-US" sz="3200" dirty="0" smtClean="0"/>
          </a:p>
          <a:p>
            <a:pPr marL="266674" indent="0" eaLnBrk="1" hangingPunct="1">
              <a:buNone/>
            </a:pPr>
            <a:r>
              <a:rPr lang="en-US" sz="3200" dirty="0" smtClean="0"/>
              <a:t>Enables </a:t>
            </a:r>
            <a:r>
              <a:rPr lang="en-US" sz="3200" dirty="0"/>
              <a:t>the support of OWASP </a:t>
            </a:r>
            <a:r>
              <a:rPr lang="en-US" sz="3200" dirty="0">
                <a:hlinkClick r:id="rId2" tooltip="http://www.owasp.org/index.php/Category:OWASP_Project"/>
              </a:rPr>
              <a:t>projects</a:t>
            </a:r>
            <a:r>
              <a:rPr lang="en-US" sz="3200" dirty="0"/>
              <a:t>, </a:t>
            </a:r>
            <a:r>
              <a:rPr lang="en-US" sz="3200" dirty="0">
                <a:hlinkClick r:id="rId3" tooltip="https://lists.owasp.org/mailman/listinfo"/>
              </a:rPr>
              <a:t>mailing lists</a:t>
            </a:r>
            <a:r>
              <a:rPr lang="en-US" sz="3200" dirty="0"/>
              <a:t>, </a:t>
            </a:r>
            <a:r>
              <a:rPr lang="en-US" sz="3200" dirty="0">
                <a:hlinkClick r:id="rId4" tooltip="http://www.owasp.org/index.php/Category:OWASP_AppSec_Conference"/>
              </a:rPr>
              <a:t>conferences</a:t>
            </a:r>
            <a:r>
              <a:rPr lang="en-US" sz="3200" dirty="0"/>
              <a:t>, </a:t>
            </a:r>
            <a:r>
              <a:rPr lang="en-US" sz="3200" dirty="0" smtClean="0">
                <a:hlinkClick r:id="rId5" tooltip="http://www.owasp.org/index.php/OWASP_Podcast#tab=Latest_Shows"/>
              </a:rPr>
              <a:t>podcasts</a:t>
            </a:r>
            <a:r>
              <a:rPr lang="en-US" sz="3200" dirty="0" smtClean="0"/>
              <a:t>,</a:t>
            </a:r>
            <a:r>
              <a:rPr lang="en-US" sz="3200" dirty="0"/>
              <a:t> </a:t>
            </a:r>
            <a:r>
              <a:rPr lang="en-US" sz="3200" dirty="0">
                <a:hlinkClick r:id="rId6" tooltip="http://www.owasp.org/index.php/Funds_available_for_OWASP_Projects"/>
              </a:rPr>
              <a:t>grants</a:t>
            </a:r>
            <a:r>
              <a:rPr lang="en-US" sz="3200" dirty="0"/>
              <a:t> and 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hlinkClick r:id="rId7" tooltip="https://www.owasp.org/index.php/Global_Committee_Pages"/>
              </a:rPr>
              <a:t>global </a:t>
            </a:r>
            <a:r>
              <a:rPr lang="en-US" sz="3200" dirty="0">
                <a:hlinkClick r:id="rId7" tooltip="https://www.owasp.org/index.php/Global_Committee_Pages"/>
              </a:rPr>
              <a:t>steering </a:t>
            </a:r>
            <a:r>
              <a:rPr lang="en-US" sz="3200" dirty="0" smtClean="0">
                <a:hlinkClick r:id="rId7" tooltip="https://www.owasp.org/index.php/Global_Committee_Pages"/>
              </a:rPr>
              <a:t>activities</a:t>
            </a:r>
            <a:r>
              <a:rPr lang="en-US" sz="3200" dirty="0" smtClean="0"/>
              <a:t>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36" y="3076600"/>
            <a:ext cx="6048672" cy="522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Rectangle 5"/>
          <p:cNvSpPr/>
          <p:nvPr/>
        </p:nvSpPr>
        <p:spPr>
          <a:xfrm>
            <a:off x="381720" y="8405192"/>
            <a:ext cx="65024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2800" dirty="0" smtClean="0"/>
              <a:t>http://batchgeo.com/map/4f35033fd964eb692a5268d81d15e18c 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1969921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875" indent="-285722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2885" indent="-228577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040" indent="-228577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195" indent="-228577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348" indent="-228577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503" indent="-228577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8657" indent="-228577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5812" indent="-228577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fld id="{9ECF0D23-B63D-4371-9D74-AB7402766329}" type="slidenum">
              <a:rPr lang="en-US" sz="1800" smtClean="0">
                <a:solidFill>
                  <a:srgbClr val="808080"/>
                </a:solidFill>
              </a:rPr>
              <a:pPr eaLnBrk="1" hangingPunct="1"/>
              <a:t>2</a:t>
            </a:fld>
            <a:endParaRPr lang="en-US" sz="1800" dirty="0" smtClean="0">
              <a:solidFill>
                <a:srgbClr val="808080"/>
              </a:solidFill>
            </a:endParaRPr>
          </a:p>
        </p:txBody>
      </p:sp>
      <p:sp>
        <p:nvSpPr>
          <p:cNvPr id="1536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88911" indent="-569856" eaLnBrk="1" hangingPunct="1">
              <a:buNone/>
            </a:pPr>
            <a:r>
              <a:rPr lang="en-GB" b="1" dirty="0" smtClean="0"/>
              <a:t>Introduction</a:t>
            </a:r>
          </a:p>
          <a:p>
            <a:pPr marL="888911" indent="-569856" eaLnBrk="1" hangingPunct="1">
              <a:buNone/>
            </a:pPr>
            <a:r>
              <a:rPr lang="nl-BE" b="1" dirty="0" smtClean="0"/>
              <a:t>OWASP </a:t>
            </a:r>
            <a:r>
              <a:rPr lang="nl-BE" b="1" dirty="0" smtClean="0"/>
              <a:t>Near You</a:t>
            </a:r>
            <a:endParaRPr lang="en-US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/>
        <p:txBody>
          <a:bodyPr lIns="130033" tIns="65017" rIns="130033" bIns="65017"/>
          <a:lstStyle/>
          <a:p>
            <a:r>
              <a:rPr lang="en-US" smtClean="0"/>
              <a:t>OWASP World</a:t>
            </a:r>
          </a:p>
        </p:txBody>
      </p:sp>
      <p:pic>
        <p:nvPicPr>
          <p:cNvPr id="17411" name="Picture 7" descr="http://www.favor.org.za/images/Favor-Faces-lo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201"/>
            <a:ext cx="13030200" cy="934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/>
          <a:srcRect b="37178"/>
          <a:stretch>
            <a:fillRect/>
          </a:stretch>
        </p:blipFill>
        <p:spPr bwMode="auto">
          <a:xfrm>
            <a:off x="1727752" y="1595659"/>
            <a:ext cx="9578474" cy="29758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1828800" y="4876800"/>
            <a:ext cx="4572000" cy="3405188"/>
          </a:xfrm>
          <a:prstGeom prst="rect">
            <a:avLst/>
          </a:prstGeom>
          <a:solidFill>
            <a:schemeClr val="bg1"/>
          </a:solidFill>
          <a:ln w="136525" algn="ctr">
            <a:solidFill>
              <a:srgbClr val="BFBFB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30033" tIns="65017" rIns="130033" bIns="65017"/>
          <a:lstStyle/>
          <a:p>
            <a:pPr algn="l" defTabSz="1300033"/>
            <a:r>
              <a:rPr lang="en-US" sz="2000" b="1" dirty="0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OWASP is a </a:t>
            </a:r>
            <a:r>
              <a:rPr lang="en-US" sz="2000" b="1" u="sng" dirty="0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worldwide</a:t>
            </a:r>
            <a:r>
              <a:rPr lang="en-US" sz="2000" b="1" dirty="0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000" b="1" u="sng" dirty="0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free and open community</a:t>
            </a:r>
            <a:r>
              <a:rPr lang="en-US" sz="2000" b="1" dirty="0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 focused on improving the security of application software.</a:t>
            </a:r>
          </a:p>
          <a:p>
            <a:pPr algn="l" defTabSz="1300033"/>
            <a:endParaRPr lang="en-US" sz="2000" b="1" dirty="0">
              <a:solidFill>
                <a:srgbClr val="262626"/>
              </a:solidFill>
              <a:latin typeface="Tahoma" pitchFamily="34" charset="0"/>
              <a:cs typeface="Arial" pitchFamily="34" charset="0"/>
            </a:endParaRPr>
          </a:p>
          <a:p>
            <a:pPr algn="l" defTabSz="1300033"/>
            <a:r>
              <a:rPr lang="en-US" sz="2000" b="1" dirty="0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Our mission is to make application security </a:t>
            </a:r>
            <a:r>
              <a:rPr lang="en-US" sz="2000" b="1" u="sng" dirty="0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visible</a:t>
            </a:r>
            <a:r>
              <a:rPr lang="en-US" sz="2000" b="1" dirty="0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 so that people and organizations can make informed decisions about application security risks.</a:t>
            </a: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6705600" y="4892675"/>
            <a:ext cx="4572000" cy="3438525"/>
          </a:xfrm>
          <a:prstGeom prst="rect">
            <a:avLst/>
          </a:prstGeom>
          <a:solidFill>
            <a:schemeClr val="bg1"/>
          </a:solidFill>
          <a:ln w="136525" algn="ctr">
            <a:solidFill>
              <a:srgbClr val="BFBFB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30033" tIns="65017" rIns="130033" bIns="65017"/>
          <a:lstStyle/>
          <a:p>
            <a:pPr algn="l" defTabSz="1300033"/>
            <a:r>
              <a:rPr lang="en-US" sz="2000" b="1" u="sng" dirty="0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Everyone</a:t>
            </a:r>
            <a:r>
              <a:rPr lang="en-US" sz="2000" b="1" dirty="0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 is free to participate in OWASP and all of our materials are available under a free and open software license.</a:t>
            </a:r>
          </a:p>
          <a:p>
            <a:pPr algn="l" defTabSz="1300033"/>
            <a:endParaRPr lang="en-US" sz="2000" b="1" dirty="0">
              <a:solidFill>
                <a:srgbClr val="262626"/>
              </a:solidFill>
              <a:latin typeface="Tahoma" pitchFamily="34" charset="0"/>
              <a:cs typeface="Arial" pitchFamily="34" charset="0"/>
            </a:endParaRPr>
          </a:p>
          <a:p>
            <a:pPr algn="l" defTabSz="1300033"/>
            <a:r>
              <a:rPr lang="en-US" sz="2000" b="1" dirty="0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The OWASP Foundation is a </a:t>
            </a:r>
            <a:r>
              <a:rPr lang="en-US" sz="2000" b="1" u="sng" dirty="0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501c3</a:t>
            </a:r>
            <a:r>
              <a:rPr lang="en-US" sz="2000" b="1" dirty="0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 not-for-profit charitable organization that ensures the ongoing availability and support for our work.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6"/>
          <p:cNvSpPr>
            <a:spLocks/>
          </p:cNvSpPr>
          <p:nvPr/>
        </p:nvSpPr>
        <p:spPr bwMode="auto">
          <a:xfrm>
            <a:off x="19576" y="1292741"/>
            <a:ext cx="13004800" cy="799465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endParaRPr lang="nl-BE" sz="2400" dirty="0"/>
          </a:p>
        </p:txBody>
      </p:sp>
      <p:sp>
        <p:nvSpPr>
          <p:cNvPr id="18435" name="Slide Number Placeholder 4"/>
          <p:cNvSpPr txBox="1">
            <a:spLocks noGrp="1"/>
          </p:cNvSpPr>
          <p:nvPr/>
        </p:nvSpPr>
        <p:spPr bwMode="auto">
          <a:xfrm>
            <a:off x="12209463" y="8972550"/>
            <a:ext cx="5778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99" tIns="65000" rIns="129999" bIns="65000"/>
          <a:lstStyle>
            <a:lvl1pPr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fld id="{51D4BC88-7F99-47DB-B026-101EB31C3C91}" type="slidenum">
              <a:rPr lang="en-US" sz="900" b="1">
                <a:solidFill>
                  <a:srgbClr val="969696"/>
                </a:solidFill>
                <a:latin typeface="Tahoma" pitchFamily="34" charset="0"/>
              </a:rPr>
              <a:pPr eaLnBrk="1" hangingPunct="1"/>
              <a:t>5</a:t>
            </a:fld>
            <a:endParaRPr lang="en-US" sz="900" b="1" dirty="0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" y="2716560"/>
            <a:ext cx="13004800" cy="6912768"/>
          </a:xfrm>
        </p:spPr>
        <p:txBody>
          <a:bodyPr lIns="129999" tIns="65000" rIns="129999" bIns="65000" anchor="t"/>
          <a:lstStyle/>
          <a:p>
            <a:pPr eaLnBrk="1" hangingPunct="1">
              <a:buFont typeface="Gill Sans" charset="0"/>
              <a:buNone/>
            </a:pPr>
            <a:r>
              <a:rPr lang="en-GB" sz="2000" b="1" dirty="0" smtClean="0"/>
              <a:t>			Location / co sponsor	 				OWASP supporter</a:t>
            </a:r>
          </a:p>
          <a:p>
            <a:pPr lvl="1" eaLnBrk="1" hangingPunct="1">
              <a:buFont typeface="Gill Sans" charset="0"/>
              <a:buNone/>
            </a:pPr>
            <a:endParaRPr lang="en-GB" sz="2000" b="1" dirty="0" smtClean="0"/>
          </a:p>
          <a:p>
            <a:pPr eaLnBrk="1" hangingPunct="1">
              <a:buFont typeface="Gill Sans" charset="0"/>
              <a:buNone/>
            </a:pPr>
            <a:endParaRPr lang="en-GB" sz="2000" b="1" dirty="0" smtClean="0"/>
          </a:p>
          <a:p>
            <a:pPr algn="ctr" eaLnBrk="1" hangingPunct="1">
              <a:buFont typeface="Gill Sans" charset="0"/>
              <a:buNone/>
            </a:pPr>
            <a:endParaRPr lang="en-GB" sz="2000" b="1" dirty="0" smtClean="0"/>
          </a:p>
          <a:p>
            <a:pPr algn="ctr" eaLnBrk="1" hangingPunct="1">
              <a:buFont typeface="Gill Sans" charset="0"/>
              <a:buNone/>
            </a:pPr>
            <a:endParaRPr lang="en-GB" sz="2000" b="1" dirty="0" smtClean="0"/>
          </a:p>
          <a:p>
            <a:pPr algn="ctr" eaLnBrk="1" hangingPunct="1">
              <a:buFont typeface="Gill Sans" charset="0"/>
              <a:buNone/>
            </a:pPr>
            <a:endParaRPr lang="en-GB" sz="2000" b="1" dirty="0" smtClean="0"/>
          </a:p>
          <a:p>
            <a:pPr algn="ctr" eaLnBrk="1" hangingPunct="1">
              <a:buFont typeface="Gill Sans" charset="0"/>
              <a:buNone/>
            </a:pPr>
            <a:r>
              <a:rPr lang="en-GB" sz="2000" b="1" dirty="0" smtClean="0"/>
              <a:t>Sponsors </a:t>
            </a:r>
            <a:r>
              <a:rPr lang="en-GB" sz="2000" b="1" dirty="0" smtClean="0"/>
              <a:t>Belgium 2011/2012</a:t>
            </a:r>
          </a:p>
          <a:p>
            <a:pPr eaLnBrk="1" hangingPunct="1"/>
            <a:endParaRPr lang="en-GB" sz="2000" b="1" dirty="0" smtClean="0"/>
          </a:p>
          <a:p>
            <a:pPr eaLnBrk="1" hangingPunct="1"/>
            <a:endParaRPr lang="en-GB" sz="2000" b="1" dirty="0" smtClean="0"/>
          </a:p>
          <a:p>
            <a:pPr eaLnBrk="1" hangingPunct="1">
              <a:buFont typeface="Gill Sans" charset="0"/>
              <a:buNone/>
            </a:pPr>
            <a:endParaRPr lang="en-GB" sz="2000" b="1" dirty="0" smtClean="0"/>
          </a:p>
          <a:p>
            <a:pPr eaLnBrk="1" hangingPunct="1">
              <a:buFont typeface="Gill Sans" charset="0"/>
              <a:buNone/>
            </a:pPr>
            <a:r>
              <a:rPr lang="en-GB" sz="2000" b="1" dirty="0" smtClean="0"/>
              <a:t>        OWASP cannot recommend the use of products, services, or recommend specific companies</a:t>
            </a: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71589" y="763588"/>
            <a:ext cx="10464800" cy="1808956"/>
          </a:xfrm>
        </p:spPr>
        <p:txBody>
          <a:bodyPr lIns="129999" tIns="65000" rIns="129999" bIns="65000"/>
          <a:lstStyle/>
          <a:p>
            <a:pPr eaLnBrk="1" hangingPunct="1"/>
            <a:r>
              <a:rPr lang="en-GB" sz="5400" dirty="0" smtClean="0"/>
              <a:t>Thank you</a:t>
            </a:r>
          </a:p>
        </p:txBody>
      </p:sp>
      <p:sp>
        <p:nvSpPr>
          <p:cNvPr id="18441" name="AutoShape 12" descr="?ui=2&amp;ik=ce683746c9&amp;view=att&amp;th=1267af3ead723956&amp;attid=0"/>
          <p:cNvSpPr>
            <a:spLocks noChangeAspect="1" noChangeArrowheads="1"/>
          </p:cNvSpPr>
          <p:nvPr/>
        </p:nvSpPr>
        <p:spPr bwMode="auto">
          <a:xfrm>
            <a:off x="6351589" y="437661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endParaRPr lang="nl-BE" sz="2400" dirty="0"/>
          </a:p>
        </p:txBody>
      </p:sp>
      <p:sp>
        <p:nvSpPr>
          <p:cNvPr id="18442" name="AutoShape 14" descr="?ui=2&amp;ik=ce683746c9&amp;view=att&amp;th=1267af3ead723956&amp;attid=0"/>
          <p:cNvSpPr>
            <a:spLocks noChangeAspect="1" noChangeArrowheads="1"/>
          </p:cNvSpPr>
          <p:nvPr/>
        </p:nvSpPr>
        <p:spPr bwMode="auto">
          <a:xfrm>
            <a:off x="6351589" y="437661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endParaRPr lang="nl-BE" sz="2400" dirty="0"/>
          </a:p>
        </p:txBody>
      </p:sp>
      <p:pic>
        <p:nvPicPr>
          <p:cNvPr id="18445" name="Picture 18" descr="ascure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5" y="3590803"/>
            <a:ext cx="1966912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s://www.msec.be/wiscy/images/gc/distrinet.gif"/>
          <p:cNvSpPr>
            <a:spLocks noChangeAspect="1" noChangeArrowheads="1"/>
          </p:cNvSpPr>
          <p:nvPr/>
        </p:nvSpPr>
        <p:spPr bwMode="auto">
          <a:xfrm>
            <a:off x="155576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028" name="Picture 4" descr="http://beta.v-ict-or.be/assets/4d7510d5aa6d63674100001c/Logo_Sait_Zenit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81" y="6883029"/>
            <a:ext cx="2990807" cy="81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www.zionsecurity.com/media/337296/logo_zion_e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5695" y="6893024"/>
            <a:ext cx="3242652" cy="805434"/>
          </a:xfrm>
          <a:prstGeom prst="rect">
            <a:avLst/>
          </a:prstGeom>
          <a:noFill/>
        </p:spPr>
      </p:pic>
      <p:pic>
        <p:nvPicPr>
          <p:cNvPr id="27654" name="Picture 6" descr="http://www.systekcon.net/images/barracuda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90111" y="6893025"/>
            <a:ext cx="2592288" cy="688235"/>
          </a:xfrm>
          <a:prstGeom prst="rect">
            <a:avLst/>
          </a:prstGeom>
          <a:noFill/>
        </p:spPr>
      </p:pic>
      <p:pic>
        <p:nvPicPr>
          <p:cNvPr id="27656" name="Picture 8" descr="http://www.innosys.nl/pics/f5b_Fullcolo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70432" y="6749008"/>
            <a:ext cx="1232569" cy="1080120"/>
          </a:xfrm>
          <a:prstGeom prst="rect">
            <a:avLst/>
          </a:prstGeom>
          <a:noFill/>
        </p:spPr>
      </p:pic>
      <p:pic>
        <p:nvPicPr>
          <p:cNvPr id="20482" name="Picture 2" descr="http://wet.kuleuven.be/internationalisering/nieuwsbrief/editie9/kuleuven.jpg/ima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457" y="3292624"/>
            <a:ext cx="3204783" cy="1071612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1760" y="4516760"/>
            <a:ext cx="5467746" cy="110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 txBox="1">
            <a:spLocks noGrp="1"/>
          </p:cNvSpPr>
          <p:nvPr/>
        </p:nvSpPr>
        <p:spPr bwMode="auto">
          <a:xfrm>
            <a:off x="12209463" y="8972550"/>
            <a:ext cx="5778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99" tIns="65000" rIns="129999" bIns="65000"/>
          <a:lstStyle>
            <a:lvl1pPr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fld id="{D0D8D646-0DD2-4EF6-89F6-B043D6F3D545}" type="slidenum">
              <a:rPr lang="en-US" sz="1400" b="1">
                <a:solidFill>
                  <a:srgbClr val="969696"/>
                </a:solidFill>
                <a:latin typeface="Tahoma" pitchFamily="34" charset="0"/>
              </a:rPr>
              <a:pPr eaLnBrk="1" hangingPunct="1"/>
              <a:t>6</a:t>
            </a:fld>
            <a:endParaRPr lang="en-US" sz="1400" b="1" dirty="0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129999" tIns="65000" rIns="129999" bIns="65000"/>
          <a:lstStyle/>
          <a:p>
            <a:pPr eaLnBrk="1" hangingPunct="1"/>
            <a:r>
              <a:rPr lang="en-GB" sz="5400" dirty="0" smtClean="0"/>
              <a:t>Program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0876" y="1408114"/>
            <a:ext cx="12353925" cy="8020050"/>
          </a:xfrm>
        </p:spPr>
        <p:txBody>
          <a:bodyPr lIns="129999" tIns="65000" rIns="129999" bIns="65000" anchor="t"/>
          <a:lstStyle/>
          <a:p>
            <a:pPr lvl="1"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Gill Sans" charset="0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dirty="0" smtClean="0"/>
              <a:t>18h45 – 19h00		</a:t>
            </a:r>
            <a:r>
              <a:rPr lang="en-US" sz="2800" b="1" dirty="0" smtClean="0"/>
              <a:t>OWASP update</a:t>
            </a:r>
            <a:r>
              <a:rPr lang="en-US" sz="2800" dirty="0" smtClean="0"/>
              <a:t> 	</a:t>
            </a:r>
            <a:r>
              <a:rPr lang="en-US" sz="2800" dirty="0" err="1" smtClean="0"/>
              <a:t>Seba</a:t>
            </a:r>
            <a:r>
              <a:rPr lang="en-US" sz="2800" dirty="0" smtClean="0"/>
              <a:t> Deleersnyder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dirty="0" smtClean="0"/>
              <a:t>19h00 – 20h00		</a:t>
            </a:r>
            <a:r>
              <a:rPr lang="en-US" sz="2800" b="1" dirty="0" smtClean="0"/>
              <a:t>Common </a:t>
            </a:r>
            <a:r>
              <a:rPr lang="en-US" sz="2800" b="1" dirty="0" err="1" smtClean="0"/>
              <a:t>iOS</a:t>
            </a:r>
            <a:r>
              <a:rPr lang="en-US" sz="2800" b="1" dirty="0" smtClean="0"/>
              <a:t> Pitfalls vs. OWASP's </a:t>
            </a:r>
            <a:r>
              <a:rPr lang="en-US" sz="2800" b="1" dirty="0" err="1" smtClean="0"/>
              <a:t>iGoat</a:t>
            </a: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n-US" sz="2800" b="1" dirty="0" smtClean="0"/>
              <a:t>				</a:t>
            </a:r>
            <a:r>
              <a:rPr lang="nl-BE" sz="2800" dirty="0" smtClean="0"/>
              <a:t>Ken van </a:t>
            </a:r>
            <a:r>
              <a:rPr lang="nl-BE" sz="2800" dirty="0" err="1" smtClean="0"/>
              <a:t>Wyk</a:t>
            </a:r>
            <a:r>
              <a:rPr lang="nl-BE" sz="2800" dirty="0" smtClean="0"/>
              <a:t>, </a:t>
            </a:r>
            <a:r>
              <a:rPr lang="nl-BE" sz="2800" dirty="0" err="1" smtClean="0"/>
              <a:t>KRvW</a:t>
            </a:r>
            <a:r>
              <a:rPr lang="nl-BE" sz="2800" dirty="0" smtClean="0"/>
              <a:t> </a:t>
            </a:r>
            <a:r>
              <a:rPr lang="nl-BE" sz="2800" dirty="0" err="1" smtClean="0"/>
              <a:t>Associates</a:t>
            </a:r>
            <a:r>
              <a:rPr lang="nl-BE" sz="2800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dirty="0" smtClean="0"/>
              <a:t>20h00 – 20h15		</a:t>
            </a:r>
            <a:r>
              <a:rPr lang="en-US" sz="2800" i="1" dirty="0" smtClean="0"/>
              <a:t>Break</a:t>
            </a:r>
            <a:r>
              <a:rPr lang="en-US" sz="2800" b="1" dirty="0" smtClean="0"/>
              <a:t>	</a:t>
            </a:r>
            <a:endParaRPr lang="en-GB" sz="2800" dirty="0" smtClean="0"/>
          </a:p>
          <a:p>
            <a:pPr marL="266674" indent="0" eaLnBrk="1" hangingPunct="1">
              <a:lnSpc>
                <a:spcPct val="90000"/>
              </a:lnSpc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20h15 – 21h15		</a:t>
            </a:r>
            <a:r>
              <a:rPr lang="en-US" sz="2800" b="1" dirty="0" smtClean="0"/>
              <a:t>Access Control Design Best Practices </a:t>
            </a:r>
            <a:r>
              <a:rPr lang="en-US" sz="2800" dirty="0" smtClean="0"/>
              <a:t>		</a:t>
            </a:r>
            <a:br>
              <a:rPr lang="en-US" sz="2800" dirty="0" smtClean="0"/>
            </a:br>
            <a:r>
              <a:rPr lang="en-US" sz="2800" dirty="0" smtClean="0"/>
              <a:t>				</a:t>
            </a:r>
            <a:r>
              <a:rPr lang="en-US" sz="2800" dirty="0" smtClean="0"/>
              <a:t>Jim </a:t>
            </a:r>
            <a:r>
              <a:rPr lang="en-US" sz="2800" dirty="0" err="1" smtClean="0"/>
              <a:t>Manico</a:t>
            </a:r>
            <a:r>
              <a:rPr lang="en-US" sz="2800" dirty="0" smtClean="0"/>
              <a:t>, </a:t>
            </a:r>
            <a:r>
              <a:rPr lang="en-US" sz="2800" dirty="0" err="1" smtClean="0"/>
              <a:t>WhiteHat</a:t>
            </a:r>
            <a:r>
              <a:rPr lang="en-US" sz="2800" dirty="0" smtClean="0"/>
              <a:t> Security </a:t>
            </a:r>
            <a:r>
              <a:rPr lang="en-US" sz="2800" b="1" dirty="0" smtClean="0"/>
              <a:t>	</a:t>
            </a:r>
            <a:br>
              <a:rPr lang="en-US" sz="2800" b="1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lang="en-US" sz="3200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OWASP near you</a:t>
            </a:r>
          </a:p>
        </p:txBody>
      </p:sp>
    </p:spTree>
    <p:extLst>
      <p:ext uri="{BB962C8B-B14F-4D97-AF65-F5344CB8AC3E}">
        <p14:creationId xmlns:p14="http://schemas.microsoft.com/office/powerpoint/2010/main" val="52460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591" y="556320"/>
            <a:ext cx="10464800" cy="1512168"/>
          </a:xfrm>
        </p:spPr>
        <p:txBody>
          <a:bodyPr/>
          <a:lstStyle/>
          <a:p>
            <a:r>
              <a:rPr lang="nl-BE" dirty="0" smtClean="0"/>
              <a:t>Celebrating 10 years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7F6D55-DB85-4E04-B58A-35C96A5F5F3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2" descr="http://grammiepammie.files.wordpress.com/2007/08/birthday-cake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58" y="2514215"/>
            <a:ext cx="3606445" cy="299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8216" y="2361793"/>
            <a:ext cx="6172953" cy="65837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329446" y="7468024"/>
            <a:ext cx="4801186" cy="461740"/>
          </a:xfrm>
          <a:prstGeom prst="rect">
            <a:avLst/>
          </a:prstGeom>
          <a:noFill/>
        </p:spPr>
        <p:txBody>
          <a:bodyPr wrap="square" lIns="91431" tIns="45717" rIns="91431" bIns="45717" rtlCol="0">
            <a:spAutoFit/>
          </a:bodyPr>
          <a:lstStyle/>
          <a:p>
            <a:pPr algn="l" defTabSz="457156">
              <a:buClr>
                <a:srgbClr val="000000"/>
              </a:buClr>
              <a:buSzPct val="100000"/>
            </a:pPr>
            <a:r>
              <a:rPr lang="nl-BE" sz="2400" dirty="0" smtClean="0">
                <a:latin typeface="Arial"/>
                <a:ea typeface="ＭＳ Ｐゴシック" charset="0"/>
              </a:rPr>
              <a:t>http://web.archive.org </a:t>
            </a:r>
            <a:r>
              <a:rPr lang="nl-BE" sz="2400" dirty="0" err="1" smtClean="0">
                <a:latin typeface="Arial"/>
                <a:ea typeface="ＭＳ Ｐゴシック" charset="0"/>
              </a:rPr>
              <a:t>Dec</a:t>
            </a:r>
            <a:r>
              <a:rPr lang="nl-BE" sz="2400" dirty="0" smtClean="0">
                <a:latin typeface="Arial"/>
                <a:ea typeface="ＭＳ Ｐゴシック" charset="0"/>
              </a:rPr>
              <a:t> 2011</a:t>
            </a:r>
            <a:endParaRPr lang="nl-BE" sz="2400" dirty="0"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60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Next</a:t>
            </a:r>
            <a:r>
              <a:rPr lang="nl-BE" dirty="0" smtClean="0"/>
              <a:t> </a:t>
            </a:r>
            <a:r>
              <a:rPr lang="nl-BE" dirty="0" err="1" smtClean="0"/>
              <a:t>chapter</a:t>
            </a:r>
            <a:r>
              <a:rPr lang="nl-BE" dirty="0" smtClean="0"/>
              <a:t> meeting</a:t>
            </a:r>
            <a:endParaRPr lang="nl-BE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71589" y="3724672"/>
            <a:ext cx="10464800" cy="5268516"/>
          </a:xfrm>
        </p:spPr>
        <p:txBody>
          <a:bodyPr/>
          <a:lstStyle/>
          <a:p>
            <a:r>
              <a:rPr lang="nl-BE" sz="4000" dirty="0" smtClean="0"/>
              <a:t>May / </a:t>
            </a:r>
            <a:r>
              <a:rPr lang="nl-BE" sz="4000" dirty="0" err="1" smtClean="0"/>
              <a:t>Sep</a:t>
            </a:r>
            <a:r>
              <a:rPr lang="nl-BE" sz="4000" dirty="0" smtClean="0"/>
              <a:t> 2012</a:t>
            </a:r>
          </a:p>
          <a:p>
            <a:r>
              <a:rPr lang="nl-BE" sz="4000" dirty="0" smtClean="0"/>
              <a:t>Topics / speakers / venue </a:t>
            </a:r>
            <a:r>
              <a:rPr lang="nl-BE" sz="4000" dirty="0" smtClean="0"/>
              <a:t>suggestions are welcome</a:t>
            </a:r>
            <a:r>
              <a:rPr lang="nl-BE" sz="4000" dirty="0" smtClean="0"/>
              <a:t>!</a:t>
            </a:r>
            <a:endParaRPr lang="nl-BE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404000C-1807-4969-BCE7-4224DB65BC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2/05/2009" val="LastModified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  <a:ea typeface="ＭＳ Ｐゴシック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  <a:ea typeface="ＭＳ Ｐゴシック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Pages>0</Pages>
  <Words>387</Words>
  <Characters>0</Characters>
  <Application>Microsoft Office PowerPoint</Application>
  <PresentationFormat>Custom</PresentationFormat>
  <Lines>0</Lines>
  <Paragraphs>92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Title &amp; Subtitle</vt:lpstr>
      <vt:lpstr>Title &amp; Bullets</vt:lpstr>
      <vt:lpstr>Title - Center</vt:lpstr>
      <vt:lpstr>Office Theme</vt:lpstr>
      <vt:lpstr>OWASP Update 6-March-2012</vt:lpstr>
      <vt:lpstr>Agenda</vt:lpstr>
      <vt:lpstr>Introduction</vt:lpstr>
      <vt:lpstr>OWASP World</vt:lpstr>
      <vt:lpstr>Thank you</vt:lpstr>
      <vt:lpstr>Program</vt:lpstr>
      <vt:lpstr>OWASP near you</vt:lpstr>
      <vt:lpstr>Celebrating 10 years</vt:lpstr>
      <vt:lpstr>Next chapter meeting</vt:lpstr>
      <vt:lpstr>AppSecEU</vt:lpstr>
      <vt:lpstr>BruCON 2012</vt:lpstr>
      <vt:lpstr>BeNeLux 2012</vt:lpstr>
      <vt:lpstr>Subscribe mailing list</vt:lpstr>
      <vt:lpstr>Want to support OWASP?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Secure SDLC Panel Real answers from real experience</dc:title>
  <dc:creator>Deleersnyder Sebastien</dc:creator>
  <cp:lastModifiedBy>Sebastien Deleersnyder</cp:lastModifiedBy>
  <cp:revision>46</cp:revision>
  <dcterms:modified xsi:type="dcterms:W3CDTF">2012-03-05T23:09:36Z</dcterms:modified>
</cp:coreProperties>
</file>