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2" r:id="rId1"/>
  </p:sldMasterIdLst>
  <p:sldIdLst>
    <p:sldId id="256" r:id="rId2"/>
    <p:sldId id="257" r:id="rId3"/>
    <p:sldId id="259" r:id="rId4"/>
    <p:sldId id="258" r:id="rId5"/>
    <p:sldId id="260" r:id="rId6"/>
    <p:sldId id="265" r:id="rId7"/>
    <p:sldId id="266" r:id="rId8"/>
    <p:sldId id="267" r:id="rId9"/>
    <p:sldId id="261" r:id="rId10"/>
    <p:sldId id="262" r:id="rId11"/>
    <p:sldId id="263" r:id="rId12"/>
    <p:sldId id="264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C1C83-5A1E-467C-8DD4-B325A526A695}" type="datetimeFigureOut">
              <a:rPr lang="en-GB" smtClean="0"/>
              <a:t>24/03/2015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5FA0-A139-4683-9117-D34CB11F5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954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C1C83-5A1E-467C-8DD4-B325A526A695}" type="datetimeFigureOut">
              <a:rPr lang="en-GB" smtClean="0"/>
              <a:t>24/03/2015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5FA0-A139-4683-9117-D34CB11F5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054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C1C83-5A1E-467C-8DD4-B325A526A695}" type="datetimeFigureOut">
              <a:rPr lang="en-GB" smtClean="0"/>
              <a:t>24/03/2015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5FA0-A139-4683-9117-D34CB11F5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388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C1C83-5A1E-467C-8DD4-B325A526A695}" type="datetimeFigureOut">
              <a:rPr lang="en-GB" smtClean="0"/>
              <a:t>24/03/2015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5FA0-A139-4683-9117-D34CB11F52EA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02115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C1C83-5A1E-467C-8DD4-B325A526A695}" type="datetimeFigureOut">
              <a:rPr lang="en-GB" smtClean="0"/>
              <a:t>24/03/2015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5FA0-A139-4683-9117-D34CB11F5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247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C1C83-5A1E-467C-8DD4-B325A526A695}" type="datetimeFigureOut">
              <a:rPr lang="en-GB" smtClean="0"/>
              <a:t>24/03/2015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5FA0-A139-4683-9117-D34CB11F5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856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C1C83-5A1E-467C-8DD4-B325A526A695}" type="datetimeFigureOut">
              <a:rPr lang="en-GB" smtClean="0"/>
              <a:t>24/03/2015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5FA0-A139-4683-9117-D34CB11F5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9919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C1C83-5A1E-467C-8DD4-B325A526A695}" type="datetimeFigureOut">
              <a:rPr lang="en-GB" smtClean="0"/>
              <a:t>24/03/2015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5FA0-A139-4683-9117-D34CB11F5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373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C1C83-5A1E-467C-8DD4-B325A526A695}" type="datetimeFigureOut">
              <a:rPr lang="en-GB" smtClean="0"/>
              <a:t>24/03/2015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5FA0-A139-4683-9117-D34CB11F5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41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C1C83-5A1E-467C-8DD4-B325A526A695}" type="datetimeFigureOut">
              <a:rPr lang="en-GB" smtClean="0"/>
              <a:t>24/03/2015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5FA0-A139-4683-9117-D34CB11F5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12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C1C83-5A1E-467C-8DD4-B325A526A695}" type="datetimeFigureOut">
              <a:rPr lang="en-GB" smtClean="0"/>
              <a:t>24/03/2015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5FA0-A139-4683-9117-D34CB11F5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733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C1C83-5A1E-467C-8DD4-B325A526A695}" type="datetimeFigureOut">
              <a:rPr lang="en-GB" smtClean="0"/>
              <a:t>24/03/2015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5FA0-A139-4683-9117-D34CB11F5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640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C1C83-5A1E-467C-8DD4-B325A526A695}" type="datetimeFigureOut">
              <a:rPr lang="en-GB" smtClean="0"/>
              <a:t>24/03/2015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5FA0-A139-4683-9117-D34CB11F5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865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C1C83-5A1E-467C-8DD4-B325A526A695}" type="datetimeFigureOut">
              <a:rPr lang="en-GB" smtClean="0"/>
              <a:t>24/03/2015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5FA0-A139-4683-9117-D34CB11F5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245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C1C83-5A1E-467C-8DD4-B325A526A695}" type="datetimeFigureOut">
              <a:rPr lang="en-GB" smtClean="0"/>
              <a:t>24/03/2015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5FA0-A139-4683-9117-D34CB11F5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220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C1C83-5A1E-467C-8DD4-B325A526A695}" type="datetimeFigureOut">
              <a:rPr lang="en-GB" smtClean="0"/>
              <a:t>24/03/2015</a:t>
            </a:fld>
            <a:endParaRPr lang="en-GB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5FA0-A139-4683-9117-D34CB11F5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118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C1C83-5A1E-467C-8DD4-B325A526A695}" type="datetimeFigureOut">
              <a:rPr lang="en-GB" smtClean="0"/>
              <a:t>24/03/2015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5FA0-A139-4683-9117-D34CB11F5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431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FBC1C83-5A1E-467C-8DD4-B325A526A695}" type="datetimeFigureOut">
              <a:rPr lang="en-GB" smtClean="0"/>
              <a:t>24/03/2015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C5FA0-A139-4683-9117-D34CB11F5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1097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  <p:sldLayoutId id="2147483954" r:id="rId12"/>
    <p:sldLayoutId id="2147483955" r:id="rId13"/>
    <p:sldLayoutId id="2147483956" r:id="rId14"/>
    <p:sldLayoutId id="2147483957" r:id="rId15"/>
    <p:sldLayoutId id="2147483958" r:id="rId16"/>
    <p:sldLayoutId id="21474839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neildixley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1"/>
            <a:ext cx="8825658" cy="1888524"/>
          </a:xfrm>
        </p:spPr>
        <p:txBody>
          <a:bodyPr/>
          <a:lstStyle/>
          <a:p>
            <a:r>
              <a:rPr lang="en-GB" sz="6000" dirty="0"/>
              <a:t>C</a:t>
            </a:r>
            <a:r>
              <a:rPr lang="en-GB" sz="6000" dirty="0" smtClean="0"/>
              <a:t>ognitive Bias and Security Vulnerabilities</a:t>
            </a:r>
            <a:endParaRPr lang="en-GB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3336325"/>
            <a:ext cx="8825658" cy="2302475"/>
          </a:xfrm>
        </p:spPr>
        <p:txBody>
          <a:bodyPr>
            <a:normAutofit/>
          </a:bodyPr>
          <a:lstStyle/>
          <a:p>
            <a:r>
              <a:rPr lang="en-GB" dirty="0" smtClean="0"/>
              <a:t>The psychology of software engineering</a:t>
            </a:r>
          </a:p>
          <a:p>
            <a:endParaRPr lang="en-GB" dirty="0"/>
          </a:p>
          <a:p>
            <a:r>
              <a:rPr lang="en-GB" dirty="0" smtClean="0"/>
              <a:t>Neil Dixley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7896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Threat Modelling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538" y="2315369"/>
            <a:ext cx="5854700" cy="3670300"/>
          </a:xfrm>
        </p:spPr>
      </p:pic>
    </p:spTree>
    <p:extLst>
      <p:ext uri="{BB962C8B-B14F-4D97-AF65-F5344CB8AC3E}">
        <p14:creationId xmlns:p14="http://schemas.microsoft.com/office/powerpoint/2010/main" val="2618415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Check Lists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893" y="2052638"/>
            <a:ext cx="5905990" cy="4195762"/>
          </a:xfrm>
        </p:spPr>
      </p:pic>
    </p:spTree>
    <p:extLst>
      <p:ext uri="{BB962C8B-B14F-4D97-AF65-F5344CB8AC3E}">
        <p14:creationId xmlns:p14="http://schemas.microsoft.com/office/powerpoint/2010/main" val="2895171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Security First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713" y="2052638"/>
            <a:ext cx="5594349" cy="4195762"/>
          </a:xfrm>
        </p:spPr>
      </p:pic>
    </p:spTree>
    <p:extLst>
      <p:ext uri="{BB962C8B-B14F-4D97-AF65-F5344CB8AC3E}">
        <p14:creationId xmlns:p14="http://schemas.microsoft.com/office/powerpoint/2010/main" val="3286738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BBC Horizon </a:t>
            </a:r>
            <a:r>
              <a:rPr lang="en-GB" dirty="0" smtClean="0"/>
              <a:t>– </a:t>
            </a:r>
            <a:r>
              <a:rPr lang="en-GB" dirty="0" smtClean="0"/>
              <a:t>How </a:t>
            </a:r>
            <a:r>
              <a:rPr lang="en-GB" dirty="0" smtClean="0"/>
              <a:t>we </a:t>
            </a:r>
            <a:r>
              <a:rPr lang="en-GB" dirty="0" smtClean="0"/>
              <a:t>really make decisions</a:t>
            </a:r>
            <a:endParaRPr lang="en-GB" dirty="0" smtClean="0"/>
          </a:p>
          <a:p>
            <a:r>
              <a:rPr lang="en-GB" dirty="0" smtClean="0"/>
              <a:t>Wikipedia – List of Cognitive Biases</a:t>
            </a:r>
          </a:p>
          <a:p>
            <a:r>
              <a:rPr lang="en-GB" dirty="0" smtClean="0"/>
              <a:t>Cognitive </a:t>
            </a:r>
            <a:r>
              <a:rPr lang="en-GB" dirty="0" smtClean="0"/>
              <a:t>Dissonance – the book</a:t>
            </a:r>
          </a:p>
          <a:p>
            <a:r>
              <a:rPr lang="en-GB" dirty="0"/>
              <a:t>Cognitive Dissonance – </a:t>
            </a:r>
            <a:r>
              <a:rPr lang="en-GB" dirty="0" smtClean="0"/>
              <a:t>the podcast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42612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Twitter : @</a:t>
            </a:r>
            <a:r>
              <a:rPr lang="en-GB" dirty="0" err="1" smtClean="0"/>
              <a:t>neildixley</a:t>
            </a:r>
            <a:endParaRPr lang="en-GB" dirty="0" smtClean="0"/>
          </a:p>
          <a:p>
            <a:r>
              <a:rPr lang="en-GB" dirty="0" smtClean="0">
                <a:hlinkClick r:id="rId2"/>
              </a:rPr>
              <a:t>www.neildixley.com</a:t>
            </a:r>
            <a:endParaRPr lang="en-GB" dirty="0" smtClean="0"/>
          </a:p>
          <a:p>
            <a:r>
              <a:rPr lang="en-GB" dirty="0" smtClean="0"/>
              <a:t>Perfect Image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238" y="5000367"/>
            <a:ext cx="5761969" cy="91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656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Cognitive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794" y="1525279"/>
            <a:ext cx="6614983" cy="4723121"/>
          </a:xfrm>
        </p:spPr>
      </p:pic>
    </p:spTree>
    <p:extLst>
      <p:ext uri="{BB962C8B-B14F-4D97-AF65-F5344CB8AC3E}">
        <p14:creationId xmlns:p14="http://schemas.microsoft.com/office/powerpoint/2010/main" val="2832480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Security failures are cognitive failures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215" y="2734962"/>
            <a:ext cx="6308823" cy="2422375"/>
          </a:xfrm>
        </p:spPr>
      </p:pic>
    </p:spTree>
    <p:extLst>
      <p:ext uri="{BB962C8B-B14F-4D97-AF65-F5344CB8AC3E}">
        <p14:creationId xmlns:p14="http://schemas.microsoft.com/office/powerpoint/2010/main" val="2583035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Two systems one brain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278" y="2052638"/>
            <a:ext cx="6841343" cy="4195762"/>
          </a:xfrm>
        </p:spPr>
      </p:pic>
      <p:sp>
        <p:nvSpPr>
          <p:cNvPr id="8" name="TextBox 7"/>
          <p:cNvSpPr txBox="1"/>
          <p:nvPr/>
        </p:nvSpPr>
        <p:spPr>
          <a:xfrm>
            <a:off x="7652951" y="1941272"/>
            <a:ext cx="31715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Automatic</a:t>
            </a:r>
          </a:p>
          <a:p>
            <a:r>
              <a:rPr lang="en-GB" dirty="0"/>
              <a:t>Intuitive</a:t>
            </a:r>
          </a:p>
          <a:p>
            <a:r>
              <a:rPr lang="en-GB" dirty="0"/>
              <a:t>Instinctive</a:t>
            </a:r>
          </a:p>
          <a:p>
            <a:r>
              <a:rPr lang="en-GB" dirty="0"/>
              <a:t>Primary</a:t>
            </a:r>
          </a:p>
          <a:p>
            <a:r>
              <a:rPr lang="en-GB" dirty="0"/>
              <a:t>Rapid</a:t>
            </a:r>
          </a:p>
          <a:p>
            <a:r>
              <a:rPr lang="en-GB" dirty="0"/>
              <a:t>Blind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20278" y="2052638"/>
            <a:ext cx="31715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Considered</a:t>
            </a:r>
          </a:p>
          <a:p>
            <a:r>
              <a:rPr lang="en-GB" dirty="0"/>
              <a:t>Effortful</a:t>
            </a:r>
          </a:p>
          <a:p>
            <a:r>
              <a:rPr lang="en-GB" dirty="0"/>
              <a:t>Focused</a:t>
            </a:r>
          </a:p>
          <a:p>
            <a:r>
              <a:rPr lang="en-GB" dirty="0"/>
              <a:t>Secondary</a:t>
            </a:r>
          </a:p>
          <a:p>
            <a:r>
              <a:rPr lang="en-GB" dirty="0"/>
              <a:t>Slower</a:t>
            </a:r>
          </a:p>
          <a:p>
            <a:r>
              <a:rPr lang="en-GB" dirty="0"/>
              <a:t>Lazy</a:t>
            </a:r>
          </a:p>
        </p:txBody>
      </p:sp>
    </p:spTree>
    <p:extLst>
      <p:ext uri="{BB962C8B-B14F-4D97-AF65-F5344CB8AC3E}">
        <p14:creationId xmlns:p14="http://schemas.microsoft.com/office/powerpoint/2010/main" val="3897386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Cognitive Bias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179" y="1152983"/>
            <a:ext cx="5173362" cy="5460012"/>
          </a:xfrm>
        </p:spPr>
      </p:pic>
    </p:spTree>
    <p:extLst>
      <p:ext uri="{BB962C8B-B14F-4D97-AF65-F5344CB8AC3E}">
        <p14:creationId xmlns:p14="http://schemas.microsoft.com/office/powerpoint/2010/main" val="3309347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Anchoring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897" y="2274532"/>
            <a:ext cx="4964230" cy="2895238"/>
          </a:xfrm>
        </p:spPr>
      </p:pic>
    </p:spTree>
    <p:extLst>
      <p:ext uri="{BB962C8B-B14F-4D97-AF65-F5344CB8AC3E}">
        <p14:creationId xmlns:p14="http://schemas.microsoft.com/office/powerpoint/2010/main" val="424626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Loss Aversion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832" y="1680519"/>
            <a:ext cx="6026563" cy="4315019"/>
          </a:xfrm>
        </p:spPr>
      </p:pic>
    </p:spTree>
    <p:extLst>
      <p:ext uri="{BB962C8B-B14F-4D97-AF65-F5344CB8AC3E}">
        <p14:creationId xmlns:p14="http://schemas.microsoft.com/office/powerpoint/2010/main" val="3004450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Principle of Authority</a:t>
            </a:r>
            <a:br>
              <a:rPr lang="en-GB" dirty="0"/>
            </a:b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052" y="1510485"/>
            <a:ext cx="3451148" cy="5176722"/>
          </a:xfrm>
        </p:spPr>
      </p:pic>
    </p:spTree>
    <p:extLst>
      <p:ext uri="{BB962C8B-B14F-4D97-AF65-F5344CB8AC3E}">
        <p14:creationId xmlns:p14="http://schemas.microsoft.com/office/powerpoint/2010/main" val="606638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Mitigating cognitive failures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602" y="2052638"/>
            <a:ext cx="6290571" cy="4195762"/>
          </a:xfrm>
        </p:spPr>
      </p:pic>
    </p:spTree>
    <p:extLst>
      <p:ext uri="{BB962C8B-B14F-4D97-AF65-F5344CB8AC3E}">
        <p14:creationId xmlns:p14="http://schemas.microsoft.com/office/powerpoint/2010/main" val="20548330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1556</TotalTime>
  <Words>86</Words>
  <Application>Microsoft Office PowerPoint</Application>
  <PresentationFormat>Widescreen</PresentationFormat>
  <Paragraphs>38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Wingdings 3</vt:lpstr>
      <vt:lpstr>Ion</vt:lpstr>
      <vt:lpstr>Cognitive Bias and Security Vulnerabilities</vt:lpstr>
      <vt:lpstr>Cognitive</vt:lpstr>
      <vt:lpstr>Security failures are cognitive failures</vt:lpstr>
      <vt:lpstr>Two systems one brain</vt:lpstr>
      <vt:lpstr>Cognitive Bias</vt:lpstr>
      <vt:lpstr>Anchoring</vt:lpstr>
      <vt:lpstr>Loss Aversion</vt:lpstr>
      <vt:lpstr>Principle of Authority </vt:lpstr>
      <vt:lpstr>Mitigating cognitive failures</vt:lpstr>
      <vt:lpstr>Threat Modelling</vt:lpstr>
      <vt:lpstr>Check Lists</vt:lpstr>
      <vt:lpstr>Security First</vt:lpstr>
      <vt:lpstr>Further information</vt:lpstr>
      <vt:lpstr>Thank you</vt:lpstr>
    </vt:vector>
  </TitlesOfParts>
  <Company>Perfect Image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Cognitive Bias and Security Vulnerabilities</dc:title>
  <dc:creator>Neil Dixley</dc:creator>
  <cp:lastModifiedBy>Neil Dixley</cp:lastModifiedBy>
  <cp:revision>21</cp:revision>
  <dcterms:created xsi:type="dcterms:W3CDTF">2015-03-19T14:34:02Z</dcterms:created>
  <dcterms:modified xsi:type="dcterms:W3CDTF">2015-03-24T11:18:29Z</dcterms:modified>
</cp:coreProperties>
</file>