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0"/>
  </p:notesMasterIdLst>
  <p:handoutMasterIdLst>
    <p:handoutMasterId r:id="rId11"/>
  </p:handoutMasterIdLst>
  <p:sldIdLst>
    <p:sldId id="259" r:id="rId3"/>
    <p:sldId id="260" r:id="rId4"/>
    <p:sldId id="280" r:id="rId5"/>
    <p:sldId id="271" r:id="rId6"/>
    <p:sldId id="278" r:id="rId7"/>
    <p:sldId id="294" r:id="rId8"/>
    <p:sldId id="293" r:id="rId9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91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90929"/>
  </p:normalViewPr>
  <p:slideViewPr>
    <p:cSldViewPr>
      <p:cViewPr>
        <p:scale>
          <a:sx n="40" d="100"/>
          <a:sy n="40" d="100"/>
        </p:scale>
        <p:origin x="-1890" y="-300"/>
      </p:cViewPr>
      <p:guideLst>
        <p:guide orient="horz" pos="3072"/>
        <p:guide pos="4096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478AB-649E-4895-8465-735D675BB9C4}" type="datetimeFigureOut">
              <a:rPr lang="en-CA" smtClean="0"/>
              <a:pPr/>
              <a:t>14/12/2010</a:t>
            </a:fld>
            <a:endParaRPr lang="en-CA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74F52-EA18-4E97-9C71-98B2400AED65}" type="slidenum">
              <a:rPr lang="en-CA" smtClean="0"/>
              <a:pPr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9929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900A8-1022-4D92-AFA4-F916EE0AD86B}" type="datetimeFigureOut">
              <a:rPr lang="en-CA" smtClean="0"/>
              <a:pPr/>
              <a:t>14/12/2010</a:t>
            </a:fld>
            <a:endParaRPr lang="en-CA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F1841-FED3-490B-85FB-30B475AF3E23}" type="slidenum">
              <a:rPr lang="en-CA" smtClean="0"/>
              <a:pPr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73085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F1841-FED3-490B-85FB-30B475AF3E23}" type="slidenum">
              <a:rPr lang="en-CA" smtClean="0"/>
              <a:pPr/>
              <a:t>2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854200"/>
            <a:ext cx="2616200" cy="694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854200"/>
            <a:ext cx="7696200" cy="694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57" name="Picture 2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1700" y="2070100"/>
            <a:ext cx="8750300" cy="875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91159" name="Group 23"/>
          <p:cNvGrpSpPr>
            <a:grpSpLocks/>
          </p:cNvGrpSpPr>
          <p:nvPr userDrawn="1"/>
        </p:nvGrpSpPr>
        <p:grpSpPr bwMode="auto">
          <a:xfrm>
            <a:off x="0" y="0"/>
            <a:ext cx="13004800" cy="3084513"/>
            <a:chOff x="0" y="0"/>
            <a:chExt cx="8192" cy="1944"/>
          </a:xfrm>
        </p:grpSpPr>
        <p:sp>
          <p:nvSpPr>
            <p:cNvPr id="91160" name="Rectangle 24"/>
            <p:cNvSpPr>
              <a:spLocks/>
            </p:cNvSpPr>
            <p:nvPr/>
          </p:nvSpPr>
          <p:spPr bwMode="auto">
            <a:xfrm>
              <a:off x="0" y="160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B3B3B3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91161" name="Rectangle 25"/>
            <p:cNvSpPr>
              <a:spLocks/>
            </p:cNvSpPr>
            <p:nvPr/>
          </p:nvSpPr>
          <p:spPr bwMode="auto">
            <a:xfrm>
              <a:off x="0" y="0"/>
              <a:ext cx="8192" cy="160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pic>
          <p:nvPicPr>
            <p:cNvPr id="91162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1" y="0"/>
              <a:ext cx="1944" cy="19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91163" name="Rectangle 27"/>
          <p:cNvSpPr>
            <a:spLocks/>
          </p:cNvSpPr>
          <p:nvPr userDrawn="1"/>
        </p:nvSpPr>
        <p:spPr bwMode="auto">
          <a:xfrm>
            <a:off x="0" y="7213600"/>
            <a:ext cx="13004800" cy="2540000"/>
          </a:xfrm>
          <a:prstGeom prst="rect">
            <a:avLst/>
          </a:prstGeom>
          <a:gradFill rotWithShape="0">
            <a:gsLst>
              <a:gs pos="0">
                <a:srgbClr val="1A2464"/>
              </a:gs>
              <a:gs pos="100000">
                <a:srgbClr val="46558F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91164" name="Rectangle 28"/>
          <p:cNvSpPr>
            <a:spLocks/>
          </p:cNvSpPr>
          <p:nvPr userDrawn="1"/>
        </p:nvSpPr>
        <p:spPr bwMode="auto">
          <a:xfrm>
            <a:off x="0" y="7150100"/>
            <a:ext cx="13004800" cy="63500"/>
          </a:xfrm>
          <a:prstGeom prst="rect">
            <a:avLst/>
          </a:prstGeom>
          <a:gradFill rotWithShape="0">
            <a:gsLst>
              <a:gs pos="0">
                <a:srgbClr val="B3B3B3"/>
              </a:gs>
              <a:gs pos="100000">
                <a:srgbClr val="000000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91168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276600"/>
            <a:ext cx="11125200" cy="2286000"/>
          </a:xfrm>
          <a:ln w="9525"/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B424F0-30A2-4201-84E1-0E06B2061B85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ACC532-A94C-429A-9709-1A62D7685B5D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5908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6DA1E7-4226-4BE8-9E05-1C17CDFFF0FF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6D15E3-D551-49D3-B386-5D314CB83A7C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022641-C76C-4504-9BDD-DE1B25E1A4ED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86420B-FCD8-407C-B41F-D9BD6548DF49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78A869-B041-40AE-AEF5-E6B4C85D16EB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6E05CA-876E-41D7-B620-956421822FAF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C8096-E2F9-4B74-86B0-BF5FE3E051CD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762000"/>
            <a:ext cx="2616200" cy="7543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762000"/>
            <a:ext cx="7696200" cy="7543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EC7DE9-C28F-4996-AC25-2B92674A6285}" type="slidenum">
              <a:rPr lang="en-US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740400"/>
            <a:ext cx="5156200" cy="306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740400"/>
            <a:ext cx="5156200" cy="306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981700" y="2070100"/>
            <a:ext cx="8750300" cy="875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740400"/>
            <a:ext cx="10464800" cy="306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854200"/>
            <a:ext cx="104648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Presentation Title</a:t>
            </a: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3004800" cy="2043113"/>
            <a:chOff x="0" y="0"/>
            <a:chExt cx="8192" cy="1288"/>
          </a:xfrm>
        </p:grpSpPr>
        <p:sp>
          <p:nvSpPr>
            <p:cNvPr id="1029" name="Rectangle 5"/>
            <p:cNvSpPr>
              <a:spLocks/>
            </p:cNvSpPr>
            <p:nvPr/>
          </p:nvSpPr>
          <p:spPr bwMode="auto">
            <a:xfrm>
              <a:off x="0" y="96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B3B3B3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030" name="Rectangle 6"/>
            <p:cNvSpPr>
              <a:spLocks/>
            </p:cNvSpPr>
            <p:nvPr/>
          </p:nvSpPr>
          <p:spPr bwMode="auto">
            <a:xfrm>
              <a:off x="0" y="0"/>
              <a:ext cx="8192" cy="96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449" y="0"/>
              <a:ext cx="1288" cy="1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032" name="Rectangle 8"/>
          <p:cNvSpPr>
            <a:spLocks/>
          </p:cNvSpPr>
          <p:nvPr/>
        </p:nvSpPr>
        <p:spPr bwMode="auto">
          <a:xfrm>
            <a:off x="7696200" y="282575"/>
            <a:ext cx="5133975" cy="944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3400" b="1" dirty="0">
                <a:solidFill>
                  <a:srgbClr val="919191"/>
                </a:solidFill>
                <a:latin typeface="Tahoma" pitchFamily="34" charset="0"/>
                <a:ea typeface="Gill Sans" charset="0"/>
                <a:cs typeface="Gill Sans" charset="0"/>
              </a:rPr>
              <a:t>The OWASP Foundation</a:t>
            </a:r>
          </a:p>
          <a:p>
            <a:r>
              <a:rPr lang="en-US" sz="2800" dirty="0">
                <a:solidFill>
                  <a:srgbClr val="919191"/>
                </a:solidFill>
                <a:latin typeface="Tahoma" pitchFamily="34" charset="0"/>
                <a:ea typeface="Gill Sans" charset="0"/>
                <a:cs typeface="Gill Sans" charset="0"/>
              </a:rPr>
              <a:t>http://www.owasp.org</a:t>
            </a:r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0" y="9372600"/>
            <a:ext cx="13004800" cy="381000"/>
            <a:chOff x="0" y="0"/>
            <a:chExt cx="8192" cy="240"/>
          </a:xfrm>
        </p:grpSpPr>
        <p:sp>
          <p:nvSpPr>
            <p:cNvPr id="1034" name="Rectangle 10"/>
            <p:cNvSpPr>
              <a:spLocks/>
            </p:cNvSpPr>
            <p:nvPr/>
          </p:nvSpPr>
          <p:spPr bwMode="auto">
            <a:xfrm>
              <a:off x="0" y="40"/>
              <a:ext cx="8192" cy="20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035" name="Rectangle 11"/>
            <p:cNvSpPr>
              <a:spLocks/>
            </p:cNvSpPr>
            <p:nvPr/>
          </p:nvSpPr>
          <p:spPr bwMode="auto">
            <a:xfrm>
              <a:off x="0" y="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B3B3B3"/>
                </a:gs>
                <a:gs pos="100000">
                  <a:srgbClr val="000000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>
    <p:split orient="vert"/>
  </p:transition>
  <p:txStyles>
    <p:titleStyle>
      <a:lvl1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28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981700" y="2070100"/>
            <a:ext cx="8750300" cy="875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3004800" cy="698500"/>
            <a:chOff x="0" y="0"/>
            <a:chExt cx="8192" cy="440"/>
          </a:xfrm>
        </p:grpSpPr>
        <p:sp>
          <p:nvSpPr>
            <p:cNvPr id="2051" name="Rectangle 3"/>
            <p:cNvSpPr>
              <a:spLocks/>
            </p:cNvSpPr>
            <p:nvPr/>
          </p:nvSpPr>
          <p:spPr bwMode="auto">
            <a:xfrm>
              <a:off x="0" y="0"/>
              <a:ext cx="8192" cy="40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14" cstate="print"/>
            <a:srcRect l="28503" t="22818" b="44373"/>
            <a:stretch>
              <a:fillRect/>
            </a:stretch>
          </p:blipFill>
          <p:spPr bwMode="auto">
            <a:xfrm>
              <a:off x="1" y="0"/>
              <a:ext cx="872" cy="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2053" name="Rectangle 5"/>
            <p:cNvSpPr>
              <a:spLocks/>
            </p:cNvSpPr>
            <p:nvPr/>
          </p:nvSpPr>
          <p:spPr bwMode="auto">
            <a:xfrm>
              <a:off x="0" y="40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B3B3B3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62000"/>
            <a:ext cx="1046480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Presentation Title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590800"/>
            <a:ext cx="104648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0" y="9372600"/>
            <a:ext cx="13004800" cy="381000"/>
            <a:chOff x="0" y="0"/>
            <a:chExt cx="8192" cy="240"/>
          </a:xfrm>
        </p:grpSpPr>
        <p:sp>
          <p:nvSpPr>
            <p:cNvPr id="2057" name="Rectangle 9"/>
            <p:cNvSpPr>
              <a:spLocks/>
            </p:cNvSpPr>
            <p:nvPr/>
          </p:nvSpPr>
          <p:spPr bwMode="auto">
            <a:xfrm>
              <a:off x="0" y="40"/>
              <a:ext cx="8192" cy="200"/>
            </a:xfrm>
            <a:prstGeom prst="rect">
              <a:avLst/>
            </a:prstGeom>
            <a:gradFill rotWithShape="0">
              <a:gsLst>
                <a:gs pos="0">
                  <a:srgbClr val="1A2464"/>
                </a:gs>
                <a:gs pos="100000">
                  <a:srgbClr val="46558F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058" name="Rectangle 10"/>
            <p:cNvSpPr>
              <a:spLocks/>
            </p:cNvSpPr>
            <p:nvPr/>
          </p:nvSpPr>
          <p:spPr bwMode="auto">
            <a:xfrm>
              <a:off x="0" y="0"/>
              <a:ext cx="8192" cy="40"/>
            </a:xfrm>
            <a:prstGeom prst="rect">
              <a:avLst/>
            </a:prstGeom>
            <a:gradFill rotWithShape="0">
              <a:gsLst>
                <a:gs pos="0">
                  <a:srgbClr val="B3B3B3"/>
                </a:gs>
                <a:gs pos="100000">
                  <a:srgbClr val="000000"/>
                </a:gs>
              </a:gsLst>
              <a:lin ang="5400000" scaled="1"/>
            </a:gradFill>
            <a:ln w="254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dirty="0"/>
            </a:p>
          </p:txBody>
        </p:sp>
      </p:grpSp>
      <p:sp>
        <p:nvSpPr>
          <p:cNvPr id="2059" name="Text Box 1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98400" y="9385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rgbClr val="808080"/>
                </a:solidFill>
                <a:ea typeface="Gill Sans" charset="0"/>
                <a:cs typeface="Gill Sans" charset="0"/>
              </a:defRPr>
            </a:lvl1pPr>
          </a:lstStyle>
          <a:p>
            <a:fld id="{22362EC9-522D-4396-B2FE-684F39CDE284}" type="slidenum">
              <a:rPr lang="en-US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plit orient="vert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2pPr>
      <a:lvl3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3pPr>
      <a:lvl4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4pPr>
      <a:lvl5pPr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Tahoma" pitchFamily="34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20000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2000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wasp.org/index.php/Category:OWASP_WebGoat_Project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ebgoat.googlecode.com/files/WebGoat-OWASP_Standard-5.3_RC1.7z" TargetMode="External"/><Relationship Id="rId2" Type="http://schemas.openxmlformats.org/officeDocument/2006/relationships/hyperlink" Target="http://sourceforge.net/project/showfiles.php?group_id=64424&amp;package_id=61824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localhost/WebGoat/attac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/>
          </p:cNvSpPr>
          <p:nvPr/>
        </p:nvSpPr>
        <p:spPr bwMode="auto">
          <a:xfrm>
            <a:off x="225425" y="184150"/>
            <a:ext cx="5029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s-ES" sz="3600" b="1" dirty="0" smtClean="0">
                <a:solidFill>
                  <a:srgbClr val="B3B3B3"/>
                </a:solidFill>
                <a:latin typeface="Tahoma" pitchFamily="34" charset="0"/>
                <a:ea typeface="Gill Sans" charset="0"/>
                <a:cs typeface="Gill Sans" charset="0"/>
              </a:rPr>
              <a:t>OWASP AppSec</a:t>
            </a:r>
          </a:p>
          <a:p>
            <a:r>
              <a:rPr lang="es-ES" sz="2800" dirty="0" smtClean="0">
                <a:solidFill>
                  <a:srgbClr val="B3B3B3"/>
                </a:solidFill>
                <a:latin typeface="Tahoma" pitchFamily="34" charset="0"/>
                <a:ea typeface="Gill Sans" charset="0"/>
                <a:cs typeface="Gill Sans" charset="0"/>
              </a:rPr>
              <a:t>Aguascalientes 2010</a:t>
            </a:r>
            <a:endParaRPr lang="es-ES" sz="2800" dirty="0">
              <a:solidFill>
                <a:srgbClr val="B3B3B3"/>
              </a:solidFill>
              <a:latin typeface="Tahoma" pitchFamily="34" charset="0"/>
              <a:ea typeface="Gill Sans" charset="0"/>
              <a:cs typeface="Gill Sans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>
          <a:xfrm>
            <a:off x="1270000" y="2463800"/>
            <a:ext cx="10464800" cy="3022600"/>
          </a:xfrm>
          <a:ln/>
        </p:spPr>
        <p:txBody>
          <a:bodyPr/>
          <a:lstStyle/>
          <a:p>
            <a:r>
              <a:rPr lang="es-ES" sz="8300" dirty="0" err="1" smtClean="0"/>
              <a:t>WebGoat</a:t>
            </a:r>
            <a:endParaRPr lang="es-ES" sz="1600" b="1" i="1" dirty="0">
              <a:latin typeface="Arial" charset="0"/>
            </a:endParaRP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95400" y="5715000"/>
            <a:ext cx="10464800" cy="3060700"/>
          </a:xfrm>
          <a:ln/>
        </p:spPr>
        <p:txBody>
          <a:bodyPr/>
          <a:lstStyle/>
          <a:p>
            <a:pPr lvl="4"/>
            <a:endParaRPr lang="es-ES" dirty="0" smtClean="0">
              <a:solidFill>
                <a:srgbClr val="666666"/>
              </a:solidFill>
              <a:latin typeface="Arial" charset="0"/>
            </a:endParaRPr>
          </a:p>
          <a:p>
            <a:r>
              <a:rPr lang="es-ES" dirty="0" smtClean="0"/>
              <a:t>Luis Rodríguez</a:t>
            </a:r>
          </a:p>
          <a:p>
            <a:pPr lvl="4"/>
            <a:r>
              <a:rPr lang="es-ES" dirty="0" smtClean="0">
                <a:solidFill>
                  <a:srgbClr val="666666"/>
                </a:solidFill>
                <a:latin typeface="Arial" charset="0"/>
              </a:rPr>
              <a:t>Miembro de OWASP capítulo Aguascalientes </a:t>
            </a:r>
          </a:p>
          <a:p>
            <a:pPr lvl="4"/>
            <a:endParaRPr lang="es-ES" dirty="0" smtClean="0">
              <a:solidFill>
                <a:srgbClr val="666666"/>
              </a:solidFill>
              <a:latin typeface="Arial" charset="0"/>
            </a:endParaRPr>
          </a:p>
          <a:p>
            <a:pPr lvl="1"/>
            <a:r>
              <a:rPr lang="es-ES" dirty="0"/>
              <a:t>l</a:t>
            </a:r>
            <a:r>
              <a:rPr lang="es-ES" dirty="0" smtClean="0"/>
              <a:t>uis.rodriguezo@live.com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886B-4376-48EE-A705-81D96897670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082800" y="1493838"/>
            <a:ext cx="8229600" cy="1096962"/>
          </a:xfrm>
        </p:spPr>
        <p:txBody>
          <a:bodyPr/>
          <a:lstStyle/>
          <a:p>
            <a:pPr algn="ctr" eaLnBrk="1" hangingPunct="1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err="1" smtClean="0"/>
              <a:t>Introducci</a:t>
            </a:r>
            <a:r>
              <a:rPr lang="es-MX" sz="3200" b="1" dirty="0" smtClean="0"/>
              <a:t>ó</a:t>
            </a:r>
            <a:r>
              <a:rPr lang="en-US" sz="3200" b="1" dirty="0" smtClean="0"/>
              <a:t>n a </a:t>
            </a:r>
            <a:r>
              <a:rPr lang="en-US" sz="3200" b="1" dirty="0" err="1" smtClean="0"/>
              <a:t>WebGoat</a:t>
            </a:r>
            <a:endParaRPr lang="en-AU" sz="3200" b="1" dirty="0" smtClean="0"/>
          </a:p>
        </p:txBody>
      </p:sp>
      <p:pic>
        <p:nvPicPr>
          <p:cNvPr id="8" name="Picture 9" descr="C:\Documents and Settings\Bubba\Desktop\500_webgoat_001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38450"/>
            <a:ext cx="5283200" cy="539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762000"/>
            <a:ext cx="13004800" cy="1371600"/>
          </a:xfrm>
        </p:spPr>
        <p:txBody>
          <a:bodyPr/>
          <a:lstStyle/>
          <a:p>
            <a:r>
              <a:rPr lang="en-US" sz="6600" dirty="0" err="1"/>
              <a:t>WebGoat</a:t>
            </a:r>
            <a:endParaRPr lang="es-ES" sz="66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424F0-30A2-4201-84E1-0E06B2061B8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94368" y="2362200"/>
            <a:ext cx="11684000" cy="685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marL="838200" indent="-571500" algn="l" rtl="0" fontAlgn="base">
              <a:spcBef>
                <a:spcPts val="2400"/>
              </a:spcBef>
              <a:spcAft>
                <a:spcPct val="0"/>
              </a:spcAft>
              <a:buSzPct val="120000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1pPr>
            <a:lvl2pPr marL="1282700" indent="-571500" algn="l" rtl="0" fontAlgn="base">
              <a:spcBef>
                <a:spcPts val="2400"/>
              </a:spcBef>
              <a:spcAft>
                <a:spcPct val="0"/>
              </a:spcAft>
              <a:buSzPct val="12000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2pPr>
            <a:lvl3pPr marL="1727200" indent="-571500" algn="l" rtl="0" fontAlgn="base">
              <a:spcBef>
                <a:spcPts val="2400"/>
              </a:spcBef>
              <a:spcAft>
                <a:spcPct val="0"/>
              </a:spcAft>
              <a:buSzPct val="12000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3pPr>
            <a:lvl4pPr marL="2171700" indent="-571500" algn="l" rtl="0" fontAlgn="base">
              <a:spcBef>
                <a:spcPts val="2400"/>
              </a:spcBef>
              <a:spcAft>
                <a:spcPct val="0"/>
              </a:spcAft>
              <a:buSzPct val="12000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4pPr>
            <a:lvl5pPr marL="2616200" indent="-571500" algn="l" rtl="0" fontAlgn="base">
              <a:spcBef>
                <a:spcPts val="2400"/>
              </a:spcBef>
              <a:spcAft>
                <a:spcPct val="0"/>
              </a:spcAft>
              <a:buSzPct val="12000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5pPr>
            <a:lvl6pPr marL="3073400" indent="-571500" algn="l" rtl="0" fontAlgn="base">
              <a:spcBef>
                <a:spcPts val="2400"/>
              </a:spcBef>
              <a:spcAft>
                <a:spcPct val="0"/>
              </a:spcAft>
              <a:buSzPct val="12000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6pPr>
            <a:lvl7pPr marL="3530600" indent="-571500" algn="l" rtl="0" fontAlgn="base">
              <a:spcBef>
                <a:spcPts val="2400"/>
              </a:spcBef>
              <a:spcAft>
                <a:spcPct val="0"/>
              </a:spcAft>
              <a:buSzPct val="12000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7pPr>
            <a:lvl8pPr marL="3987800" indent="-571500" algn="l" rtl="0" fontAlgn="base">
              <a:spcBef>
                <a:spcPts val="2400"/>
              </a:spcBef>
              <a:spcAft>
                <a:spcPct val="0"/>
              </a:spcAft>
              <a:buSzPct val="12000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8pPr>
            <a:lvl9pPr marL="4445000" indent="-571500" algn="l" rtl="0" fontAlgn="base">
              <a:spcBef>
                <a:spcPts val="2400"/>
              </a:spcBef>
              <a:spcAft>
                <a:spcPct val="0"/>
              </a:spcAft>
              <a:buSzPct val="120000"/>
              <a:buChar char="•"/>
              <a:defRPr sz="4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dirty="0" err="1" smtClean="0"/>
              <a:t>WebGoat</a:t>
            </a:r>
            <a:r>
              <a:rPr lang="en-US" sz="3200" dirty="0" smtClean="0"/>
              <a:t>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una</a:t>
            </a:r>
            <a:r>
              <a:rPr lang="en-US" sz="3200" dirty="0" smtClean="0"/>
              <a:t> </a:t>
            </a:r>
            <a:r>
              <a:rPr lang="en-US" sz="3200" dirty="0" err="1" smtClean="0"/>
              <a:t>aplicación</a:t>
            </a:r>
            <a:r>
              <a:rPr lang="en-US" sz="3200" dirty="0" smtClean="0"/>
              <a:t> web </a:t>
            </a:r>
            <a:r>
              <a:rPr lang="en-US" sz="3200" dirty="0" err="1" smtClean="0"/>
              <a:t>deliveradamente</a:t>
            </a:r>
            <a:r>
              <a:rPr lang="en-US" sz="3200" dirty="0" smtClean="0"/>
              <a:t> </a:t>
            </a:r>
            <a:r>
              <a:rPr lang="en-US" sz="3200" dirty="0" err="1" smtClean="0"/>
              <a:t>insegura</a:t>
            </a:r>
            <a:r>
              <a:rPr lang="en-US" sz="3200" dirty="0" smtClean="0"/>
              <a:t> </a:t>
            </a:r>
            <a:r>
              <a:rPr lang="en-US" sz="3200" dirty="0" err="1" smtClean="0"/>
              <a:t>desarrollada</a:t>
            </a:r>
            <a:r>
              <a:rPr lang="en-US" sz="3200" dirty="0"/>
              <a:t> </a:t>
            </a:r>
            <a:r>
              <a:rPr lang="en-US" sz="3200" dirty="0" smtClean="0"/>
              <a:t>en la </a:t>
            </a:r>
            <a:r>
              <a:rPr lang="en-US" sz="3200" dirty="0" err="1" smtClean="0"/>
              <a:t>plataforma</a:t>
            </a:r>
            <a:r>
              <a:rPr lang="en-US" sz="3200" dirty="0" smtClean="0"/>
              <a:t> J2EE y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mantenida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OWASP.</a:t>
            </a:r>
          </a:p>
          <a:p>
            <a:pPr algn="just"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r>
              <a:rPr lang="en-US" sz="3200" b="1" dirty="0" err="1" smtClean="0"/>
              <a:t>Objetivo</a:t>
            </a:r>
            <a:r>
              <a:rPr lang="en-US" sz="3200" b="1" dirty="0" smtClean="0"/>
              <a:t>:</a:t>
            </a:r>
            <a:r>
              <a:rPr lang="en-US" sz="3200" dirty="0" smtClean="0"/>
              <a:t> </a:t>
            </a:r>
            <a:r>
              <a:rPr lang="en-US" sz="3200" dirty="0" err="1" smtClean="0"/>
              <a:t>Crear</a:t>
            </a:r>
            <a:r>
              <a:rPr lang="en-US" sz="3200" dirty="0" smtClean="0"/>
              <a:t> un </a:t>
            </a:r>
            <a:r>
              <a:rPr lang="en-US" sz="3200" dirty="0" err="1" smtClean="0"/>
              <a:t>ambiente</a:t>
            </a:r>
            <a:r>
              <a:rPr lang="en-US" sz="3200" dirty="0" smtClean="0"/>
              <a:t> de </a:t>
            </a:r>
            <a:r>
              <a:rPr lang="en-US" sz="3200" dirty="0" err="1" smtClean="0"/>
              <a:t>entrenamiento</a:t>
            </a:r>
            <a:r>
              <a:rPr lang="en-US" sz="3200" dirty="0" smtClean="0"/>
              <a:t> web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mostrar</a:t>
            </a:r>
            <a:r>
              <a:rPr lang="en-US" sz="3200" dirty="0" smtClean="0"/>
              <a:t> </a:t>
            </a:r>
            <a:r>
              <a:rPr lang="en-US" sz="3200" dirty="0" err="1" smtClean="0"/>
              <a:t>las</a:t>
            </a:r>
            <a:r>
              <a:rPr lang="en-US" sz="3200" dirty="0" smtClean="0"/>
              <a:t> </a:t>
            </a:r>
            <a:r>
              <a:rPr lang="en-US" sz="3200" dirty="0" err="1" smtClean="0"/>
              <a:t>vulnerabilidades</a:t>
            </a:r>
            <a:r>
              <a:rPr lang="en-US" sz="3200" dirty="0" smtClean="0"/>
              <a:t> </a:t>
            </a:r>
            <a:r>
              <a:rPr lang="en-US" sz="3200" dirty="0" err="1" smtClean="0"/>
              <a:t>más</a:t>
            </a:r>
            <a:r>
              <a:rPr lang="en-US" sz="3200" dirty="0" smtClean="0"/>
              <a:t> </a:t>
            </a:r>
            <a:r>
              <a:rPr lang="en-US" sz="3200" dirty="0" err="1" smtClean="0"/>
              <a:t>comunes</a:t>
            </a:r>
            <a:r>
              <a:rPr lang="en-US" sz="3200" dirty="0" smtClean="0"/>
              <a:t> </a:t>
            </a:r>
            <a:r>
              <a:rPr lang="en-US" sz="3200" dirty="0" err="1" smtClean="0"/>
              <a:t>presentes</a:t>
            </a:r>
            <a:r>
              <a:rPr lang="en-US" sz="3200" dirty="0" smtClean="0"/>
              <a:t> en </a:t>
            </a:r>
            <a:r>
              <a:rPr lang="en-US" sz="3200" dirty="0" err="1" smtClean="0"/>
              <a:t>aplicaciones</a:t>
            </a:r>
            <a:r>
              <a:rPr lang="en-US" sz="3200" dirty="0" smtClean="0"/>
              <a:t> web.</a:t>
            </a:r>
          </a:p>
          <a:p>
            <a:pPr lvl="1">
              <a:lnSpc>
                <a:spcPct val="90000"/>
              </a:lnSpc>
            </a:pPr>
            <a:r>
              <a:rPr lang="en-AU" sz="3200" dirty="0" err="1" smtClean="0"/>
              <a:t>Contiene</a:t>
            </a:r>
            <a:r>
              <a:rPr lang="en-AU" sz="3200" dirty="0" smtClean="0"/>
              <a:t> mas de 30 </a:t>
            </a:r>
            <a:r>
              <a:rPr lang="en-AU" sz="3200" dirty="0" err="1" smtClean="0"/>
              <a:t>lecciones</a:t>
            </a:r>
            <a:endParaRPr lang="en-AU" sz="3200" dirty="0" smtClean="0"/>
          </a:p>
          <a:p>
            <a:pPr lvl="2">
              <a:lnSpc>
                <a:spcPct val="90000"/>
              </a:lnSpc>
            </a:pPr>
            <a:r>
              <a:rPr lang="en-AU" sz="3200" dirty="0" err="1" smtClean="0"/>
              <a:t>Cualquiera</a:t>
            </a:r>
            <a:r>
              <a:rPr lang="en-AU" sz="3200" dirty="0" smtClean="0"/>
              <a:t> </a:t>
            </a:r>
            <a:r>
              <a:rPr lang="en-AU" sz="3200" dirty="0" err="1" smtClean="0"/>
              <a:t>puede</a:t>
            </a:r>
            <a:r>
              <a:rPr lang="en-AU" sz="3200" dirty="0" smtClean="0"/>
              <a:t> </a:t>
            </a:r>
            <a:r>
              <a:rPr lang="en-AU" sz="3200" dirty="0" err="1" smtClean="0"/>
              <a:t>añandir</a:t>
            </a:r>
            <a:r>
              <a:rPr lang="en-AU" sz="3200" dirty="0" smtClean="0"/>
              <a:t> </a:t>
            </a:r>
            <a:r>
              <a:rPr lang="en-AU" sz="3200" dirty="0" err="1" smtClean="0"/>
              <a:t>otra</a:t>
            </a:r>
            <a:r>
              <a:rPr lang="en-AU" sz="3200" dirty="0" smtClean="0"/>
              <a:t> </a:t>
            </a:r>
            <a:r>
              <a:rPr lang="en-AU" sz="3200" dirty="0" err="1" smtClean="0"/>
              <a:t>lección</a:t>
            </a:r>
            <a:r>
              <a:rPr lang="en-AU" sz="32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AU" sz="3200" dirty="0" err="1" smtClean="0"/>
              <a:t>Pagina</a:t>
            </a:r>
            <a:r>
              <a:rPr lang="en-AU" sz="3200" dirty="0" smtClean="0"/>
              <a:t> del </a:t>
            </a:r>
            <a:r>
              <a:rPr lang="en-AU" sz="3200" dirty="0" err="1" smtClean="0"/>
              <a:t>Proyecto</a:t>
            </a:r>
            <a:r>
              <a:rPr lang="en-AU" sz="3200" dirty="0" smtClean="0"/>
              <a:t>: </a:t>
            </a:r>
            <a:r>
              <a:rPr lang="en-US" sz="3200" dirty="0" smtClean="0">
                <a:hlinkClick r:id="rId2"/>
              </a:rPr>
              <a:t>http://www.owasp.org/index.php/Category:OWASP_WebGoat_Project</a:t>
            </a:r>
            <a:endParaRPr lang="en-US" sz="3200" dirty="0" smtClean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562" y="2971799"/>
            <a:ext cx="4749800" cy="4652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3732161" y="2438400"/>
            <a:ext cx="6351639" cy="522357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655961" y="2438400"/>
            <a:ext cx="6351639" cy="522357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9" name="1 Título"/>
          <p:cNvSpPr txBox="1">
            <a:spLocks/>
          </p:cNvSpPr>
          <p:nvPr/>
        </p:nvSpPr>
        <p:spPr bwMode="auto">
          <a:xfrm>
            <a:off x="0" y="762000"/>
            <a:ext cx="1300480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Tahoma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Tahoma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Tahoma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Tahoma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Tahoma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Tahoma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Tahoma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Tahoma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6600" dirty="0" err="1" smtClean="0"/>
              <a:t>WebGoat</a:t>
            </a:r>
            <a:endParaRPr lang="es-ES" sz="66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13004800" cy="1371600"/>
          </a:xfrm>
        </p:spPr>
        <p:txBody>
          <a:bodyPr/>
          <a:lstStyle/>
          <a:p>
            <a:r>
              <a:rPr lang="en-US" sz="6600" dirty="0" err="1" smtClean="0"/>
              <a:t>Instalacion</a:t>
            </a:r>
            <a:endParaRPr lang="en-US" sz="6600" dirty="0"/>
          </a:p>
        </p:txBody>
      </p:sp>
      <p:sp>
        <p:nvSpPr>
          <p:cNvPr id="3" name="2 Rectángulo"/>
          <p:cNvSpPr/>
          <p:nvPr/>
        </p:nvSpPr>
        <p:spPr>
          <a:xfrm>
            <a:off x="635000" y="2361247"/>
            <a:ext cx="1150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 err="1"/>
              <a:t>WebGoat</a:t>
            </a:r>
            <a:r>
              <a:rPr lang="en-US" sz="3200" b="1" dirty="0"/>
              <a:t> – </a:t>
            </a:r>
            <a:r>
              <a:rPr lang="en-US" sz="3200" b="1" dirty="0" err="1"/>
              <a:t>sitio</a:t>
            </a:r>
            <a:r>
              <a:rPr lang="en-US" sz="3200" b="1" dirty="0"/>
              <a:t> de </a:t>
            </a:r>
            <a:r>
              <a:rPr lang="en-US" sz="3200" b="1" dirty="0" err="1"/>
              <a:t>descarga</a:t>
            </a:r>
            <a:endParaRPr lang="en-US" sz="3200" b="1" dirty="0"/>
          </a:p>
          <a:p>
            <a:pPr lvl="1" algn="l"/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sourceforge.net/project/showfiles.php?group_id=64424&amp;package_id=61824</a:t>
            </a:r>
            <a:endParaRPr lang="en-US" sz="3200" dirty="0" smtClean="0"/>
          </a:p>
          <a:p>
            <a:pPr lvl="1" algn="l"/>
            <a:endParaRPr lang="en-US" sz="3200" dirty="0"/>
          </a:p>
          <a:p>
            <a:pPr algn="l"/>
            <a:r>
              <a:rPr lang="en-US" sz="3200" b="1" dirty="0" err="1"/>
              <a:t>Instalación</a:t>
            </a:r>
            <a:endParaRPr lang="en-US" sz="3200" b="1" dirty="0"/>
          </a:p>
          <a:p>
            <a:pPr lvl="1" algn="l"/>
            <a:r>
              <a:rPr lang="en-US" sz="3200" dirty="0" err="1"/>
              <a:t>Descargar</a:t>
            </a:r>
            <a:r>
              <a:rPr lang="en-US" sz="3200" dirty="0"/>
              <a:t> </a:t>
            </a:r>
            <a:r>
              <a:rPr lang="es-MX" sz="3200" dirty="0">
                <a:hlinkClick r:id="rId3"/>
              </a:rPr>
              <a:t>WebGoat-OWASP_Standard-5.3_RC1.7z</a:t>
            </a:r>
            <a:endParaRPr lang="en-US" sz="3200" dirty="0"/>
          </a:p>
          <a:p>
            <a:pPr lvl="1" algn="l"/>
            <a:r>
              <a:rPr lang="en-US" sz="3200" dirty="0" err="1"/>
              <a:t>Descomprimir</a:t>
            </a:r>
            <a:r>
              <a:rPr lang="en-US" sz="3200" dirty="0"/>
              <a:t> en C:\</a:t>
            </a:r>
          </a:p>
          <a:p>
            <a:pPr lvl="1" algn="l"/>
            <a:r>
              <a:rPr lang="en-US" sz="3200" dirty="0" err="1"/>
              <a:t>Doble</a:t>
            </a:r>
            <a:r>
              <a:rPr lang="en-US" sz="3200" dirty="0"/>
              <a:t> click en webgoat.bat </a:t>
            </a:r>
          </a:p>
          <a:p>
            <a:pPr lvl="1" algn="l"/>
            <a:r>
              <a:rPr lang="en-US" sz="3200" dirty="0" err="1"/>
              <a:t>Abrir</a:t>
            </a:r>
            <a:r>
              <a:rPr lang="en-US" sz="3200" dirty="0"/>
              <a:t> </a:t>
            </a:r>
            <a:r>
              <a:rPr lang="en-US" sz="3200" dirty="0">
                <a:hlinkClick r:id="rId4" tooltip="http://localhost/WebGoat/attack"/>
              </a:rPr>
              <a:t>http://localhost/WebGoat/attack</a:t>
            </a:r>
            <a:endParaRPr lang="en-US" sz="3200" dirty="0"/>
          </a:p>
          <a:p>
            <a:pPr lvl="1" algn="l"/>
            <a:r>
              <a:rPr lang="en-US" sz="3200" dirty="0" err="1"/>
              <a:t>Usuario</a:t>
            </a:r>
            <a:r>
              <a:rPr lang="en-US" sz="3200" dirty="0"/>
              <a:t> “guest”, password “guest”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¿Preguntas?</a:t>
            </a:r>
            <a:endParaRPr lang="en-US" dirty="0"/>
          </a:p>
        </p:txBody>
      </p:sp>
      <p:pic>
        <p:nvPicPr>
          <p:cNvPr id="4" name="3 Imagen" descr="faq_preguntas_frecuente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00" y="3348037"/>
            <a:ext cx="5803870" cy="4043363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3581400"/>
            <a:ext cx="13004800" cy="2590800"/>
          </a:xfrm>
          <a:noFill/>
          <a:ln/>
        </p:spPr>
        <p:txBody>
          <a:bodyPr/>
          <a:lstStyle/>
          <a:p>
            <a:r>
              <a:rPr lang="en-US" sz="8300" dirty="0" smtClean="0"/>
              <a:t>¡Gracias!</a:t>
            </a:r>
            <a:endParaRPr lang="en-US" dirty="0"/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0" y="7835900"/>
            <a:ext cx="13004800" cy="1384300"/>
          </a:xfrm>
          <a:prstGeom prst="rect">
            <a:avLst/>
          </a:prstGeom>
          <a:ln/>
        </p:spPr>
        <p:txBody>
          <a:bodyPr/>
          <a:lstStyle/>
          <a:p>
            <a:pPr marL="838200" marR="0" lvl="0" indent="-571500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Luis Rodriguez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charset="0"/>
            </a:endParaRPr>
          </a:p>
          <a:p>
            <a:pPr marL="825500" indent="-571500">
              <a:spcBef>
                <a:spcPts val="1200"/>
              </a:spcBef>
              <a:buSzPct val="120000"/>
            </a:pPr>
            <a:r>
              <a:rPr lang="en-US" sz="3200" kern="0" noProof="0" smtClean="0">
                <a:solidFill>
                  <a:schemeClr val="accent5">
                    <a:lumMod val="90000"/>
                  </a:schemeClr>
                </a:solidFill>
                <a:latin typeface="+mn-lt"/>
                <a:ea typeface="+mn-ea"/>
                <a:cs typeface="+mn-cs"/>
              </a:rPr>
              <a:t>luis.rodriguezo@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accent5">
                    <a:lumMod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ill Sans" charset="0"/>
              </a:rPr>
              <a:t>live.com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Gill Sans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WASP-SDLC Panel[1].v2_templateFinal2">
  <a:themeElements>
    <a:clrScheme name="OWASP-SDLC Panel[1].v2_templateFinal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WASP-SDLC Panel[1].v2_templateFinal2">
      <a:majorFont>
        <a:latin typeface="Tahoma"/>
        <a:ea typeface="ヒラギノ角ゴ ProN W3"/>
        <a:cs typeface="ヒラギノ角ゴ ProN W3"/>
      </a:majorFont>
      <a:minorFont>
        <a:latin typeface="Tahom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OWASP-SDLC Panel[1].v2_templateFinal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ヒラギノ角ゴ ProN W3"/>
        <a:cs typeface="ヒラギノ角ゴ ProN W3"/>
      </a:majorFont>
      <a:minorFont>
        <a:latin typeface="Tahom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Pages>0</Pages>
  <Words>114</Words>
  <Characters>0</Characters>
  <Application>Microsoft Office PowerPoint</Application>
  <PresentationFormat>Personalizado</PresentationFormat>
  <Lines>0</Lines>
  <Paragraphs>34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OWASP-SDLC Panel[1].v2_templateFinal2</vt:lpstr>
      <vt:lpstr>Default Design</vt:lpstr>
      <vt:lpstr>WebGoat</vt:lpstr>
      <vt:lpstr> Introducción a WebGoat</vt:lpstr>
      <vt:lpstr>WebGoat</vt:lpstr>
      <vt:lpstr>Presentación de PowerPoint</vt:lpstr>
      <vt:lpstr>Instalacion</vt:lpstr>
      <vt:lpstr>¿Preguntas?</vt:lpstr>
      <vt:lpstr>¡Gracias!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&lt;Presentation Tagline&gt;</dc:title>
  <dc:creator>nkumar</dc:creator>
  <cp:lastModifiedBy>user 1</cp:lastModifiedBy>
  <cp:revision>132</cp:revision>
  <dcterms:created xsi:type="dcterms:W3CDTF">2010-02-14T22:17:16Z</dcterms:created>
  <dcterms:modified xsi:type="dcterms:W3CDTF">2010-12-15T01:08:38Z</dcterms:modified>
</cp:coreProperties>
</file>